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D110FE7-AB73-4285-BF38-0EBAFB25EE90}" type="datetimeFigureOut">
              <a:rPr lang="en-US" smtClean="0"/>
              <a:t>5/6/2018</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1D2C1AD4-DEC4-45E8-8D34-6662D76A10D3}"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7267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110FE7-AB73-4285-BF38-0EBAFB25EE90}" type="datetimeFigureOut">
              <a:rPr lang="en-US" smtClean="0"/>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C1AD4-DEC4-45E8-8D34-6662D76A10D3}" type="slidenum">
              <a:rPr lang="en-US" smtClean="0"/>
              <a:t>‹#›</a:t>
            </a:fld>
            <a:endParaRPr lang="en-US"/>
          </a:p>
        </p:txBody>
      </p:sp>
    </p:spTree>
    <p:extLst>
      <p:ext uri="{BB962C8B-B14F-4D97-AF65-F5344CB8AC3E}">
        <p14:creationId xmlns:p14="http://schemas.microsoft.com/office/powerpoint/2010/main" val="3173463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110FE7-AB73-4285-BF38-0EBAFB25EE90}" type="datetimeFigureOut">
              <a:rPr lang="en-US" smtClean="0"/>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C1AD4-DEC4-45E8-8D34-6662D76A10D3}" type="slidenum">
              <a:rPr lang="en-US" smtClean="0"/>
              <a:t>‹#›</a:t>
            </a:fld>
            <a:endParaRPr lang="en-US"/>
          </a:p>
        </p:txBody>
      </p:sp>
    </p:spTree>
    <p:extLst>
      <p:ext uri="{BB962C8B-B14F-4D97-AF65-F5344CB8AC3E}">
        <p14:creationId xmlns:p14="http://schemas.microsoft.com/office/powerpoint/2010/main" val="1606310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110FE7-AB73-4285-BF38-0EBAFB25EE90}" type="datetimeFigureOut">
              <a:rPr lang="en-US" smtClean="0"/>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C1AD4-DEC4-45E8-8D34-6662D76A10D3}" type="slidenum">
              <a:rPr lang="en-US" smtClean="0"/>
              <a:t>‹#›</a:t>
            </a:fld>
            <a:endParaRPr lang="en-US"/>
          </a:p>
        </p:txBody>
      </p:sp>
    </p:spTree>
    <p:extLst>
      <p:ext uri="{BB962C8B-B14F-4D97-AF65-F5344CB8AC3E}">
        <p14:creationId xmlns:p14="http://schemas.microsoft.com/office/powerpoint/2010/main" val="3899682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D110FE7-AB73-4285-BF38-0EBAFB25EE90}" type="datetimeFigureOut">
              <a:rPr lang="en-US" smtClean="0"/>
              <a:t>5/6/2018</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1D2C1AD4-DEC4-45E8-8D34-6662D76A10D3}"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60543865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110FE7-AB73-4285-BF38-0EBAFB25EE90}" type="datetimeFigureOut">
              <a:rPr lang="en-US" smtClean="0"/>
              <a:t>5/6/2018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C1AD4-DEC4-45E8-8D34-6662D76A10D3}" type="slidenum">
              <a:rPr lang="en-US" smtClean="0"/>
              <a:t>‹#›</a:t>
            </a:fld>
            <a:endParaRPr lang="en-US"/>
          </a:p>
        </p:txBody>
      </p:sp>
    </p:spTree>
    <p:extLst>
      <p:ext uri="{BB962C8B-B14F-4D97-AF65-F5344CB8AC3E}">
        <p14:creationId xmlns:p14="http://schemas.microsoft.com/office/powerpoint/2010/main" val="263699350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110FE7-AB73-4285-BF38-0EBAFB25EE90}" type="datetimeFigureOut">
              <a:rPr lang="en-US" smtClean="0"/>
              <a:t>5/6/2018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2C1AD4-DEC4-45E8-8D34-6662D76A10D3}" type="slidenum">
              <a:rPr lang="en-US" smtClean="0"/>
              <a:t>‹#›</a:t>
            </a:fld>
            <a:endParaRPr lang="en-US"/>
          </a:p>
        </p:txBody>
      </p:sp>
    </p:spTree>
    <p:extLst>
      <p:ext uri="{BB962C8B-B14F-4D97-AF65-F5344CB8AC3E}">
        <p14:creationId xmlns:p14="http://schemas.microsoft.com/office/powerpoint/2010/main" val="341304376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110FE7-AB73-4285-BF38-0EBAFB25EE90}" type="datetimeFigureOut">
              <a:rPr lang="en-US" smtClean="0"/>
              <a:t>5/6/2018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2C1AD4-DEC4-45E8-8D34-6662D76A10D3}" type="slidenum">
              <a:rPr lang="en-US" smtClean="0"/>
              <a:t>‹#›</a:t>
            </a:fld>
            <a:endParaRPr lang="en-US"/>
          </a:p>
        </p:txBody>
      </p:sp>
    </p:spTree>
    <p:extLst>
      <p:ext uri="{BB962C8B-B14F-4D97-AF65-F5344CB8AC3E}">
        <p14:creationId xmlns:p14="http://schemas.microsoft.com/office/powerpoint/2010/main" val="1125557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110FE7-AB73-4285-BF38-0EBAFB25EE90}" type="datetimeFigureOut">
              <a:rPr lang="en-US" smtClean="0"/>
              <a:t>5/6/2018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2C1AD4-DEC4-45E8-8D34-6662D76A10D3}" type="slidenum">
              <a:rPr lang="en-US" smtClean="0"/>
              <a:t>‹#›</a:t>
            </a:fld>
            <a:endParaRPr lang="en-US"/>
          </a:p>
        </p:txBody>
      </p:sp>
    </p:spTree>
    <p:extLst>
      <p:ext uri="{BB962C8B-B14F-4D97-AF65-F5344CB8AC3E}">
        <p14:creationId xmlns:p14="http://schemas.microsoft.com/office/powerpoint/2010/main" val="27391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DD110FE7-AB73-4285-BF38-0EBAFB25EE90}" type="datetimeFigureOut">
              <a:rPr lang="en-US" smtClean="0"/>
              <a:t>5/6/2018</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1D2C1AD4-DEC4-45E8-8D34-6662D76A10D3}"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7701456"/>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DD110FE7-AB73-4285-BF38-0EBAFB25EE90}" type="datetimeFigureOut">
              <a:rPr lang="en-US" smtClean="0"/>
              <a:t>5/6/2018</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1D2C1AD4-DEC4-45E8-8D34-6662D76A10D3}" type="slidenum">
              <a:rPr lang="en-US" smtClean="0"/>
              <a:t>‹#›</a:t>
            </a:fld>
            <a:endParaRPr lang="en-US"/>
          </a:p>
        </p:txBody>
      </p:sp>
    </p:spTree>
    <p:extLst>
      <p:ext uri="{BB962C8B-B14F-4D97-AF65-F5344CB8AC3E}">
        <p14:creationId xmlns:p14="http://schemas.microsoft.com/office/powerpoint/2010/main" val="4214425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DD110FE7-AB73-4285-BF38-0EBAFB25EE90}" type="datetimeFigureOut">
              <a:rPr lang="en-US" smtClean="0"/>
              <a:t>5/6/2018</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D2C1AD4-DEC4-45E8-8D34-6662D76A10D3}"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09482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14F4C-6624-435B-AEFC-8EA8715E2656}"/>
              </a:ext>
            </a:extLst>
          </p:cNvPr>
          <p:cNvSpPr>
            <a:spLocks noGrp="1"/>
          </p:cNvSpPr>
          <p:nvPr>
            <p:ph type="ctrTitle"/>
          </p:nvPr>
        </p:nvSpPr>
        <p:spPr/>
        <p:txBody>
          <a:bodyPr/>
          <a:lstStyle/>
          <a:p>
            <a:r>
              <a:rPr lang="en-US" sz="8800" dirty="0">
                <a:solidFill>
                  <a:srgbClr val="FFC000"/>
                </a:solidFill>
              </a:rPr>
              <a:t>Sulphur</a:t>
            </a:r>
            <a:endParaRPr lang="en-US" dirty="0">
              <a:solidFill>
                <a:srgbClr val="FFC000"/>
              </a:solidFill>
            </a:endParaRPr>
          </a:p>
        </p:txBody>
      </p:sp>
      <p:sp>
        <p:nvSpPr>
          <p:cNvPr id="3" name="Subtitle 2">
            <a:extLst>
              <a:ext uri="{FF2B5EF4-FFF2-40B4-BE49-F238E27FC236}">
                <a16:creationId xmlns:a16="http://schemas.microsoft.com/office/drawing/2014/main" id="{C2F0C547-BF08-494C-912F-124127700311}"/>
              </a:ext>
            </a:extLst>
          </p:cNvPr>
          <p:cNvSpPr>
            <a:spLocks noGrp="1"/>
          </p:cNvSpPr>
          <p:nvPr>
            <p:ph type="subTitle" idx="1"/>
          </p:nvPr>
        </p:nvSpPr>
        <p:spPr/>
        <p:txBody>
          <a:bodyPr/>
          <a:lstStyle/>
          <a:p>
            <a:r>
              <a:rPr lang="en-US" dirty="0">
                <a:solidFill>
                  <a:schemeClr val="bg1"/>
                </a:solidFill>
              </a:rPr>
              <a:t>A backend manager</a:t>
            </a:r>
          </a:p>
        </p:txBody>
      </p:sp>
      <p:sp>
        <p:nvSpPr>
          <p:cNvPr id="4" name="TextBox 3">
            <a:extLst>
              <a:ext uri="{FF2B5EF4-FFF2-40B4-BE49-F238E27FC236}">
                <a16:creationId xmlns:a16="http://schemas.microsoft.com/office/drawing/2014/main" id="{4B50E27A-DEAE-4630-8BCB-60AF932F061E}"/>
              </a:ext>
            </a:extLst>
          </p:cNvPr>
          <p:cNvSpPr txBox="1"/>
          <p:nvPr/>
        </p:nvSpPr>
        <p:spPr>
          <a:xfrm>
            <a:off x="8938054" y="4712043"/>
            <a:ext cx="3300904" cy="2031325"/>
          </a:xfrm>
          <a:prstGeom prst="rect">
            <a:avLst/>
          </a:prstGeom>
          <a:noFill/>
        </p:spPr>
        <p:txBody>
          <a:bodyPr wrap="none" rtlCol="0">
            <a:spAutoFit/>
          </a:bodyPr>
          <a:lstStyle/>
          <a:p>
            <a:r>
              <a:rPr lang="en-US" dirty="0">
                <a:solidFill>
                  <a:schemeClr val="bg1"/>
                </a:solidFill>
              </a:rPr>
              <a:t>Created By –</a:t>
            </a:r>
          </a:p>
          <a:p>
            <a:endParaRPr lang="en-US" dirty="0">
              <a:solidFill>
                <a:schemeClr val="bg1"/>
              </a:solidFill>
            </a:endParaRPr>
          </a:p>
          <a:p>
            <a:r>
              <a:rPr lang="en-US" dirty="0">
                <a:solidFill>
                  <a:schemeClr val="bg1"/>
                </a:solidFill>
              </a:rPr>
              <a:t>Mohd Seraj Alam 	01020703114</a:t>
            </a:r>
          </a:p>
          <a:p>
            <a:r>
              <a:rPr lang="en-US" dirty="0">
                <a:solidFill>
                  <a:schemeClr val="bg1"/>
                </a:solidFill>
              </a:rPr>
              <a:t>Varun Taneja		01620703114</a:t>
            </a:r>
          </a:p>
          <a:p>
            <a:r>
              <a:rPr lang="en-US" dirty="0">
                <a:solidFill>
                  <a:schemeClr val="bg1"/>
                </a:solidFill>
              </a:rPr>
              <a:t>Abha Kumari		03620703114</a:t>
            </a:r>
          </a:p>
          <a:p>
            <a:r>
              <a:rPr lang="en-US" dirty="0">
                <a:solidFill>
                  <a:schemeClr val="bg1"/>
                </a:solidFill>
              </a:rPr>
              <a:t>Kishor Das		00320703114</a:t>
            </a:r>
          </a:p>
          <a:p>
            <a:r>
              <a:rPr lang="en-US" dirty="0">
                <a:solidFill>
                  <a:schemeClr val="bg1"/>
                </a:solidFill>
              </a:rPr>
              <a:t>Ravinder Kumar	01920703114</a:t>
            </a:r>
          </a:p>
        </p:txBody>
      </p:sp>
      <p:cxnSp>
        <p:nvCxnSpPr>
          <p:cNvPr id="6" name="Straight Connector 5">
            <a:extLst>
              <a:ext uri="{FF2B5EF4-FFF2-40B4-BE49-F238E27FC236}">
                <a16:creationId xmlns:a16="http://schemas.microsoft.com/office/drawing/2014/main" id="{BC3F1A12-12CC-49A7-8AAA-671327C9B83A}"/>
              </a:ext>
            </a:extLst>
          </p:cNvPr>
          <p:cNvCxnSpPr>
            <a:cxnSpLocks/>
          </p:cNvCxnSpPr>
          <p:nvPr/>
        </p:nvCxnSpPr>
        <p:spPr>
          <a:xfrm>
            <a:off x="8592065" y="4712043"/>
            <a:ext cx="0" cy="2031325"/>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0853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6074-FC29-41C4-9A2F-47699D3A082E}"/>
              </a:ext>
            </a:extLst>
          </p:cNvPr>
          <p:cNvSpPr>
            <a:spLocks noGrp="1"/>
          </p:cNvSpPr>
          <p:nvPr>
            <p:ph type="title"/>
          </p:nvPr>
        </p:nvSpPr>
        <p:spPr/>
        <p:txBody>
          <a:bodyPr/>
          <a:lstStyle/>
          <a:p>
            <a:r>
              <a:rPr lang="en-US" dirty="0">
                <a:solidFill>
                  <a:srgbClr val="FFC000"/>
                </a:solidFill>
              </a:rPr>
              <a:t>Benefits of Sulphur</a:t>
            </a:r>
          </a:p>
        </p:txBody>
      </p:sp>
      <p:sp>
        <p:nvSpPr>
          <p:cNvPr id="3" name="Content Placeholder 2">
            <a:extLst>
              <a:ext uri="{FF2B5EF4-FFF2-40B4-BE49-F238E27FC236}">
                <a16:creationId xmlns:a16="http://schemas.microsoft.com/office/drawing/2014/main" id="{AA27C134-374B-4559-9C89-3FB34C83F829}"/>
              </a:ext>
            </a:extLst>
          </p:cNvPr>
          <p:cNvSpPr>
            <a:spLocks noGrp="1"/>
          </p:cNvSpPr>
          <p:nvPr>
            <p:ph idx="1"/>
          </p:nvPr>
        </p:nvSpPr>
        <p:spPr/>
        <p:txBody>
          <a:bodyPr/>
          <a:lstStyle/>
          <a:p>
            <a:pPr>
              <a:buClr>
                <a:srgbClr val="FFC000"/>
              </a:buClr>
            </a:pPr>
            <a:r>
              <a:rPr lang="en-US" dirty="0"/>
              <a:t>Accuracy:  Enables the approval process to confirm the accuracy of the information</a:t>
            </a:r>
          </a:p>
          <a:p>
            <a:pPr>
              <a:buClr>
                <a:srgbClr val="FFC000"/>
              </a:buClr>
            </a:pPr>
            <a:r>
              <a:rPr lang="en-US" dirty="0"/>
              <a:t>Availability: Ensure that the information is published, backed up, versioned and restorable through automated process.</a:t>
            </a:r>
          </a:p>
          <a:p>
            <a:pPr>
              <a:buClr>
                <a:srgbClr val="FFC000"/>
              </a:buClr>
            </a:pPr>
            <a:r>
              <a:rPr lang="en-US" dirty="0"/>
              <a:t>Discoverability: Ensure that the information can be located through effective use of metadata driven searches.</a:t>
            </a:r>
          </a:p>
          <a:p>
            <a:pPr>
              <a:buClr>
                <a:srgbClr val="FFC000"/>
              </a:buClr>
            </a:pPr>
            <a:r>
              <a:rPr lang="en-US" dirty="0"/>
              <a:t>Relevance: Enable a process to ensure relevance through the use of approval processes.</a:t>
            </a:r>
          </a:p>
          <a:p>
            <a:pPr>
              <a:buClr>
                <a:srgbClr val="FFC000"/>
              </a:buClr>
            </a:pPr>
            <a:r>
              <a:rPr lang="en-US" dirty="0"/>
              <a:t>Timeliness of information: Simplify and automate the publication of website information and enable removal of information through the use of automated scheduling process.</a:t>
            </a:r>
          </a:p>
        </p:txBody>
      </p:sp>
    </p:spTree>
    <p:extLst>
      <p:ext uri="{BB962C8B-B14F-4D97-AF65-F5344CB8AC3E}">
        <p14:creationId xmlns:p14="http://schemas.microsoft.com/office/powerpoint/2010/main" val="3811163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E714E-83EA-4FD0-B310-7C2739E95586}"/>
              </a:ext>
            </a:extLst>
          </p:cNvPr>
          <p:cNvSpPr>
            <a:spLocks noGrp="1"/>
          </p:cNvSpPr>
          <p:nvPr>
            <p:ph type="title"/>
          </p:nvPr>
        </p:nvSpPr>
        <p:spPr/>
        <p:txBody>
          <a:bodyPr/>
          <a:lstStyle/>
          <a:p>
            <a:r>
              <a:rPr lang="en-US" dirty="0">
                <a:solidFill>
                  <a:srgbClr val="FFC000"/>
                </a:solidFill>
              </a:rPr>
              <a:t>Sulphur: up &amp; running</a:t>
            </a:r>
          </a:p>
        </p:txBody>
      </p:sp>
      <p:sp>
        <p:nvSpPr>
          <p:cNvPr id="3" name="Content Placeholder 2">
            <a:extLst>
              <a:ext uri="{FF2B5EF4-FFF2-40B4-BE49-F238E27FC236}">
                <a16:creationId xmlns:a16="http://schemas.microsoft.com/office/drawing/2014/main" id="{7A0FCB09-CE59-4A0F-B928-0859544E1466}"/>
              </a:ext>
            </a:extLst>
          </p:cNvPr>
          <p:cNvSpPr>
            <a:spLocks noGrp="1"/>
          </p:cNvSpPr>
          <p:nvPr>
            <p:ph idx="1"/>
          </p:nvPr>
        </p:nvSpPr>
        <p:spPr/>
        <p:txBody>
          <a:bodyPr/>
          <a:lstStyle/>
          <a:p>
            <a:pPr marL="457200" indent="-457200">
              <a:buClr>
                <a:srgbClr val="FFC000"/>
              </a:buClr>
              <a:buSzPct val="130000"/>
              <a:buFont typeface="+mj-lt"/>
              <a:buAutoNum type="arabicPeriod"/>
            </a:pPr>
            <a:r>
              <a:rPr lang="en-US" dirty="0"/>
              <a:t>Install Sulphur and related packages.</a:t>
            </a:r>
          </a:p>
          <a:p>
            <a:pPr marL="457200" indent="-457200">
              <a:buClr>
                <a:srgbClr val="FFC000"/>
              </a:buClr>
              <a:buSzPct val="130000"/>
              <a:buFont typeface="+mj-lt"/>
              <a:buAutoNum type="arabicPeriod"/>
            </a:pPr>
            <a:r>
              <a:rPr lang="en-US" dirty="0"/>
              <a:t>Create Sulphur Database.</a:t>
            </a:r>
          </a:p>
          <a:p>
            <a:pPr marL="457200" indent="-457200">
              <a:buClr>
                <a:srgbClr val="FFC000"/>
              </a:buClr>
              <a:buSzPct val="130000"/>
              <a:buFont typeface="+mj-lt"/>
              <a:buAutoNum type="arabicPeriod"/>
            </a:pPr>
            <a:r>
              <a:rPr lang="en-US" dirty="0"/>
              <a:t>Configure the MySQL with Sulphur.</a:t>
            </a:r>
          </a:p>
          <a:p>
            <a:pPr marL="457200" indent="-457200">
              <a:buClr>
                <a:srgbClr val="FFC000"/>
              </a:buClr>
              <a:buSzPct val="130000"/>
              <a:buFont typeface="+mj-lt"/>
              <a:buAutoNum type="arabicPeriod"/>
            </a:pPr>
            <a:r>
              <a:rPr lang="en-US" dirty="0"/>
              <a:t>Signup and Login to the Sulphur.</a:t>
            </a:r>
          </a:p>
          <a:p>
            <a:pPr marL="457200" indent="-457200">
              <a:buClr>
                <a:srgbClr val="FFC000"/>
              </a:buClr>
              <a:buSzPct val="130000"/>
              <a:buFont typeface="+mj-lt"/>
              <a:buAutoNum type="arabicPeriod"/>
            </a:pPr>
            <a:r>
              <a:rPr lang="en-US" dirty="0"/>
              <a:t>Create a Visual Design for your site or use the prewritten design.</a:t>
            </a:r>
          </a:p>
          <a:p>
            <a:pPr marL="457200" indent="-457200">
              <a:buClr>
                <a:srgbClr val="FFC000"/>
              </a:buClr>
              <a:buSzPct val="130000"/>
              <a:buFont typeface="+mj-lt"/>
              <a:buAutoNum type="arabicPeriod"/>
            </a:pPr>
            <a:r>
              <a:rPr lang="en-US" dirty="0"/>
              <a:t>Write some posts and articles and publish them.</a:t>
            </a:r>
          </a:p>
          <a:p>
            <a:pPr marL="457200" indent="-457200">
              <a:buClr>
                <a:srgbClr val="FFC000"/>
              </a:buClr>
              <a:buSzPct val="130000"/>
              <a:buFont typeface="+mj-lt"/>
              <a:buAutoNum type="arabicPeriod"/>
            </a:pPr>
            <a:r>
              <a:rPr lang="en-US" dirty="0"/>
              <a:t>Access your website within minutes.</a:t>
            </a:r>
          </a:p>
          <a:p>
            <a:pPr marL="457200" indent="-457200">
              <a:buClr>
                <a:srgbClr val="FFC000"/>
              </a:buClr>
              <a:buSzPct val="130000"/>
              <a:buFont typeface="+mj-lt"/>
              <a:buAutoNum type="arabicPeriod"/>
            </a:pPr>
            <a:endParaRPr lang="en-US" dirty="0"/>
          </a:p>
        </p:txBody>
      </p:sp>
    </p:spTree>
    <p:extLst>
      <p:ext uri="{BB962C8B-B14F-4D97-AF65-F5344CB8AC3E}">
        <p14:creationId xmlns:p14="http://schemas.microsoft.com/office/powerpoint/2010/main" val="823120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E0C2F-BF94-42AB-8E34-8E51280D1964}"/>
              </a:ext>
            </a:extLst>
          </p:cNvPr>
          <p:cNvSpPr>
            <a:spLocks noGrp="1"/>
          </p:cNvSpPr>
          <p:nvPr>
            <p:ph type="title"/>
          </p:nvPr>
        </p:nvSpPr>
        <p:spPr/>
        <p:txBody>
          <a:bodyPr/>
          <a:lstStyle/>
          <a:p>
            <a:r>
              <a:rPr lang="en-US" dirty="0">
                <a:solidFill>
                  <a:srgbClr val="FFC000"/>
                </a:solidFill>
              </a:rPr>
              <a:t>Sulphur reaction</a:t>
            </a:r>
          </a:p>
        </p:txBody>
      </p:sp>
      <p:sp>
        <p:nvSpPr>
          <p:cNvPr id="3" name="Content Placeholder 2">
            <a:extLst>
              <a:ext uri="{FF2B5EF4-FFF2-40B4-BE49-F238E27FC236}">
                <a16:creationId xmlns:a16="http://schemas.microsoft.com/office/drawing/2014/main" id="{8B9BBD33-DA20-4B94-ACC6-1B85CD3BA392}"/>
              </a:ext>
            </a:extLst>
          </p:cNvPr>
          <p:cNvSpPr>
            <a:spLocks noGrp="1"/>
          </p:cNvSpPr>
          <p:nvPr>
            <p:ph idx="1"/>
          </p:nvPr>
        </p:nvSpPr>
        <p:spPr/>
        <p:txBody>
          <a:bodyPr>
            <a:normAutofit/>
          </a:bodyPr>
          <a:lstStyle/>
          <a:p>
            <a:pPr>
              <a:buClr>
                <a:srgbClr val="FFC000"/>
              </a:buClr>
              <a:buSzPct val="150000"/>
              <a:buFont typeface="Wingdings" panose="05000000000000000000" pitchFamily="2" charset="2"/>
              <a:buChar char="v"/>
            </a:pPr>
            <a:r>
              <a:rPr lang="en-US" dirty="0"/>
              <a:t> Content is the winner – Visitors are more frequent and they must have a reason to come back.</a:t>
            </a:r>
            <a:br>
              <a:rPr lang="en-US" dirty="0"/>
            </a:br>
            <a:br>
              <a:rPr lang="en-US" dirty="0"/>
            </a:br>
            <a:endParaRPr lang="en-US" dirty="0"/>
          </a:p>
          <a:p>
            <a:pPr>
              <a:buClr>
                <a:srgbClr val="FFC000"/>
              </a:buClr>
              <a:buSzPct val="150000"/>
              <a:buFont typeface="Wingdings" panose="05000000000000000000" pitchFamily="2" charset="2"/>
              <a:buChar char="v"/>
            </a:pPr>
            <a:r>
              <a:rPr lang="en-US" dirty="0"/>
              <a:t> Social Media Integration – It helps to make your branding and build a trust of users on you.</a:t>
            </a:r>
            <a:br>
              <a:rPr lang="en-US" dirty="0"/>
            </a:br>
            <a:br>
              <a:rPr lang="en-US" dirty="0"/>
            </a:br>
            <a:endParaRPr lang="en-US" dirty="0"/>
          </a:p>
          <a:p>
            <a:pPr>
              <a:buClr>
                <a:srgbClr val="FFC000"/>
              </a:buClr>
              <a:buSzPct val="150000"/>
              <a:buFont typeface="Wingdings" panose="05000000000000000000" pitchFamily="2" charset="2"/>
              <a:buChar char="v"/>
            </a:pPr>
            <a:r>
              <a:rPr lang="en-US" dirty="0"/>
              <a:t> Dynamic Website: It creates an opportunity for frequent updates.  Admin able to generate content within minutes without creating a whole new webpage.</a:t>
            </a:r>
          </a:p>
        </p:txBody>
      </p:sp>
    </p:spTree>
    <p:extLst>
      <p:ext uri="{BB962C8B-B14F-4D97-AF65-F5344CB8AC3E}">
        <p14:creationId xmlns:p14="http://schemas.microsoft.com/office/powerpoint/2010/main" val="2863286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4773-FE56-45CA-AF38-7C86F3D2DCBE}"/>
              </a:ext>
            </a:extLst>
          </p:cNvPr>
          <p:cNvSpPr>
            <a:spLocks noGrp="1"/>
          </p:cNvSpPr>
          <p:nvPr>
            <p:ph type="title"/>
          </p:nvPr>
        </p:nvSpPr>
        <p:spPr/>
        <p:txBody>
          <a:bodyPr/>
          <a:lstStyle/>
          <a:p>
            <a:r>
              <a:rPr lang="en-US" dirty="0">
                <a:solidFill>
                  <a:srgbClr val="FFC000"/>
                </a:solidFill>
              </a:rPr>
              <a:t>Sulphur interface</a:t>
            </a:r>
          </a:p>
        </p:txBody>
      </p:sp>
      <p:sp>
        <p:nvSpPr>
          <p:cNvPr id="7" name="AutoShape 2" descr="blob:https://web.whatsapp.com/6baf2a84-88f7-4a11-b33a-3a632c0ba5d4">
            <a:extLst>
              <a:ext uri="{FF2B5EF4-FFF2-40B4-BE49-F238E27FC236}">
                <a16:creationId xmlns:a16="http://schemas.microsoft.com/office/drawing/2014/main" id="{C57FD8A1-A19D-4481-8F96-B6EDD51D07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Content Placeholder 11" descr="A screenshot of a cell phone&#10;&#10;Description generated with very high confidence">
            <a:extLst>
              <a:ext uri="{FF2B5EF4-FFF2-40B4-BE49-F238E27FC236}">
                <a16:creationId xmlns:a16="http://schemas.microsoft.com/office/drawing/2014/main" id="{1C4C03F8-D418-4BAF-8ABB-2C6AEE318D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817006" y="1631949"/>
            <a:ext cx="8752139" cy="490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494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4773-FE56-45CA-AF38-7C86F3D2DCBE}"/>
              </a:ext>
            </a:extLst>
          </p:cNvPr>
          <p:cNvSpPr>
            <a:spLocks noGrp="1"/>
          </p:cNvSpPr>
          <p:nvPr>
            <p:ph type="title"/>
          </p:nvPr>
        </p:nvSpPr>
        <p:spPr/>
        <p:txBody>
          <a:bodyPr/>
          <a:lstStyle/>
          <a:p>
            <a:r>
              <a:rPr lang="en-US" dirty="0">
                <a:solidFill>
                  <a:srgbClr val="FFC000"/>
                </a:solidFill>
              </a:rPr>
              <a:t>Sulphur interface</a:t>
            </a:r>
          </a:p>
        </p:txBody>
      </p:sp>
      <p:sp>
        <p:nvSpPr>
          <p:cNvPr id="7" name="AutoShape 2" descr="blob:https://web.whatsapp.com/6baf2a84-88f7-4a11-b33a-3a632c0ba5d4">
            <a:extLst>
              <a:ext uri="{FF2B5EF4-FFF2-40B4-BE49-F238E27FC236}">
                <a16:creationId xmlns:a16="http://schemas.microsoft.com/office/drawing/2014/main" id="{C57FD8A1-A19D-4481-8F96-B6EDD51D07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Content Placeholder 5" descr="A screenshot of a social media post&#10;&#10;Description generated with very high confidence">
            <a:extLst>
              <a:ext uri="{FF2B5EF4-FFF2-40B4-BE49-F238E27FC236}">
                <a16:creationId xmlns:a16="http://schemas.microsoft.com/office/drawing/2014/main" id="{03694DFD-82EE-4D0B-A67F-10C1525C8D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7" y="1334192"/>
            <a:ext cx="10443575" cy="5083084"/>
          </a:xfrm>
        </p:spPr>
      </p:pic>
    </p:spTree>
    <p:extLst>
      <p:ext uri="{BB962C8B-B14F-4D97-AF65-F5344CB8AC3E}">
        <p14:creationId xmlns:p14="http://schemas.microsoft.com/office/powerpoint/2010/main" val="53851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4773-FE56-45CA-AF38-7C86F3D2DCBE}"/>
              </a:ext>
            </a:extLst>
          </p:cNvPr>
          <p:cNvSpPr>
            <a:spLocks noGrp="1"/>
          </p:cNvSpPr>
          <p:nvPr>
            <p:ph type="title"/>
          </p:nvPr>
        </p:nvSpPr>
        <p:spPr/>
        <p:txBody>
          <a:bodyPr/>
          <a:lstStyle/>
          <a:p>
            <a:r>
              <a:rPr lang="en-US" dirty="0">
                <a:solidFill>
                  <a:srgbClr val="FFC000"/>
                </a:solidFill>
              </a:rPr>
              <a:t>Sulphur interface</a:t>
            </a:r>
          </a:p>
        </p:txBody>
      </p:sp>
      <p:sp>
        <p:nvSpPr>
          <p:cNvPr id="7" name="AutoShape 2" descr="blob:https://web.whatsapp.com/6baf2a84-88f7-4a11-b33a-3a632c0ba5d4">
            <a:extLst>
              <a:ext uri="{FF2B5EF4-FFF2-40B4-BE49-F238E27FC236}">
                <a16:creationId xmlns:a16="http://schemas.microsoft.com/office/drawing/2014/main" id="{C57FD8A1-A19D-4481-8F96-B6EDD51D07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Content Placeholder 5" descr="A screenshot of a social media post&#10;&#10;Description generated with very high confidence">
            <a:extLst>
              <a:ext uri="{FF2B5EF4-FFF2-40B4-BE49-F238E27FC236}">
                <a16:creationId xmlns:a16="http://schemas.microsoft.com/office/drawing/2014/main" id="{86DC0252-6872-4D0A-9362-74536DB297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5236" y="1552831"/>
            <a:ext cx="9969126" cy="4782065"/>
          </a:xfrm>
        </p:spPr>
      </p:pic>
    </p:spTree>
    <p:extLst>
      <p:ext uri="{BB962C8B-B14F-4D97-AF65-F5344CB8AC3E}">
        <p14:creationId xmlns:p14="http://schemas.microsoft.com/office/powerpoint/2010/main" val="2025719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4773-FE56-45CA-AF38-7C86F3D2DCBE}"/>
              </a:ext>
            </a:extLst>
          </p:cNvPr>
          <p:cNvSpPr>
            <a:spLocks noGrp="1"/>
          </p:cNvSpPr>
          <p:nvPr>
            <p:ph type="title"/>
          </p:nvPr>
        </p:nvSpPr>
        <p:spPr/>
        <p:txBody>
          <a:bodyPr/>
          <a:lstStyle/>
          <a:p>
            <a:r>
              <a:rPr lang="en-US" dirty="0">
                <a:solidFill>
                  <a:srgbClr val="FFC000"/>
                </a:solidFill>
              </a:rPr>
              <a:t>Sulphur interface</a:t>
            </a:r>
          </a:p>
        </p:txBody>
      </p:sp>
      <p:sp>
        <p:nvSpPr>
          <p:cNvPr id="7" name="AutoShape 2" descr="blob:https://web.whatsapp.com/6baf2a84-88f7-4a11-b33a-3a632c0ba5d4">
            <a:extLst>
              <a:ext uri="{FF2B5EF4-FFF2-40B4-BE49-F238E27FC236}">
                <a16:creationId xmlns:a16="http://schemas.microsoft.com/office/drawing/2014/main" id="{C57FD8A1-A19D-4481-8F96-B6EDD51D07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60F33D5F-8EB0-4B49-84EC-4DCD16F8EDB2}"/>
              </a:ext>
            </a:extLst>
          </p:cNvPr>
          <p:cNvPicPr>
            <a:picLocks noChangeAspect="1"/>
          </p:cNvPicPr>
          <p:nvPr/>
        </p:nvPicPr>
        <p:blipFill>
          <a:blip r:embed="rId2"/>
          <a:stretch>
            <a:fillRect/>
          </a:stretch>
        </p:blipFill>
        <p:spPr>
          <a:xfrm>
            <a:off x="1689570" y="1342806"/>
            <a:ext cx="9117660" cy="5320979"/>
          </a:xfrm>
          <a:prstGeom prst="rect">
            <a:avLst/>
          </a:prstGeom>
        </p:spPr>
      </p:pic>
    </p:spTree>
    <p:extLst>
      <p:ext uri="{BB962C8B-B14F-4D97-AF65-F5344CB8AC3E}">
        <p14:creationId xmlns:p14="http://schemas.microsoft.com/office/powerpoint/2010/main" val="3312232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4773-FE56-45CA-AF38-7C86F3D2DCBE}"/>
              </a:ext>
            </a:extLst>
          </p:cNvPr>
          <p:cNvSpPr>
            <a:spLocks noGrp="1"/>
          </p:cNvSpPr>
          <p:nvPr>
            <p:ph type="title"/>
          </p:nvPr>
        </p:nvSpPr>
        <p:spPr/>
        <p:txBody>
          <a:bodyPr/>
          <a:lstStyle/>
          <a:p>
            <a:r>
              <a:rPr lang="en-US" dirty="0">
                <a:solidFill>
                  <a:srgbClr val="FFC000"/>
                </a:solidFill>
              </a:rPr>
              <a:t>Sulphur interface</a:t>
            </a:r>
          </a:p>
        </p:txBody>
      </p:sp>
      <p:sp>
        <p:nvSpPr>
          <p:cNvPr id="7" name="AutoShape 2" descr="blob:https://web.whatsapp.com/6baf2a84-88f7-4a11-b33a-3a632c0ba5d4">
            <a:extLst>
              <a:ext uri="{FF2B5EF4-FFF2-40B4-BE49-F238E27FC236}">
                <a16:creationId xmlns:a16="http://schemas.microsoft.com/office/drawing/2014/main" id="{C57FD8A1-A19D-4481-8F96-B6EDD51D07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A3978764-4353-412E-85C7-ADC59ECD3F9C}"/>
              </a:ext>
            </a:extLst>
          </p:cNvPr>
          <p:cNvPicPr>
            <a:picLocks noChangeAspect="1"/>
          </p:cNvPicPr>
          <p:nvPr/>
        </p:nvPicPr>
        <p:blipFill>
          <a:blip r:embed="rId2"/>
          <a:stretch>
            <a:fillRect/>
          </a:stretch>
        </p:blipFill>
        <p:spPr>
          <a:xfrm>
            <a:off x="1251677" y="1265680"/>
            <a:ext cx="10321637" cy="2809174"/>
          </a:xfrm>
          <a:prstGeom prst="rect">
            <a:avLst/>
          </a:prstGeom>
        </p:spPr>
      </p:pic>
      <p:pic>
        <p:nvPicPr>
          <p:cNvPr id="4" name="Picture 3">
            <a:extLst>
              <a:ext uri="{FF2B5EF4-FFF2-40B4-BE49-F238E27FC236}">
                <a16:creationId xmlns:a16="http://schemas.microsoft.com/office/drawing/2014/main" id="{38CD24DD-0FB1-4671-9BE8-9CDB2F3AA937}"/>
              </a:ext>
            </a:extLst>
          </p:cNvPr>
          <p:cNvPicPr>
            <a:picLocks noChangeAspect="1"/>
          </p:cNvPicPr>
          <p:nvPr/>
        </p:nvPicPr>
        <p:blipFill>
          <a:blip r:embed="rId3"/>
          <a:stretch>
            <a:fillRect/>
          </a:stretch>
        </p:blipFill>
        <p:spPr>
          <a:xfrm>
            <a:off x="1251678" y="4074854"/>
            <a:ext cx="10321637" cy="2783146"/>
          </a:xfrm>
          <a:prstGeom prst="rect">
            <a:avLst/>
          </a:prstGeom>
        </p:spPr>
      </p:pic>
    </p:spTree>
    <p:extLst>
      <p:ext uri="{BB962C8B-B14F-4D97-AF65-F5344CB8AC3E}">
        <p14:creationId xmlns:p14="http://schemas.microsoft.com/office/powerpoint/2010/main" val="2062023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4773-FE56-45CA-AF38-7C86F3D2DCBE}"/>
              </a:ext>
            </a:extLst>
          </p:cNvPr>
          <p:cNvSpPr>
            <a:spLocks noGrp="1"/>
          </p:cNvSpPr>
          <p:nvPr>
            <p:ph type="title"/>
          </p:nvPr>
        </p:nvSpPr>
        <p:spPr/>
        <p:txBody>
          <a:bodyPr/>
          <a:lstStyle/>
          <a:p>
            <a:r>
              <a:rPr lang="en-US" dirty="0">
                <a:solidFill>
                  <a:srgbClr val="FFC000"/>
                </a:solidFill>
              </a:rPr>
              <a:t>Thank you</a:t>
            </a:r>
            <a:br>
              <a:rPr lang="en-US" dirty="0">
                <a:solidFill>
                  <a:srgbClr val="FFC000"/>
                </a:solidFill>
              </a:rPr>
            </a:br>
            <a:endParaRPr lang="en-US" dirty="0">
              <a:solidFill>
                <a:srgbClr val="FFC000"/>
              </a:solidFill>
            </a:endParaRPr>
          </a:p>
        </p:txBody>
      </p:sp>
      <p:sp>
        <p:nvSpPr>
          <p:cNvPr id="7" name="AutoShape 2" descr="blob:https://web.whatsapp.com/6baf2a84-88f7-4a11-b33a-3a632c0ba5d4">
            <a:extLst>
              <a:ext uri="{FF2B5EF4-FFF2-40B4-BE49-F238E27FC236}">
                <a16:creationId xmlns:a16="http://schemas.microsoft.com/office/drawing/2014/main" id="{C57FD8A1-A19D-4481-8F96-B6EDD51D07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67125366-59E6-46D6-932E-C7C63DFC23D0}"/>
              </a:ext>
            </a:extLst>
          </p:cNvPr>
          <p:cNvSpPr txBox="1"/>
          <p:nvPr/>
        </p:nvSpPr>
        <p:spPr>
          <a:xfrm>
            <a:off x="4679092" y="5906530"/>
            <a:ext cx="2153795" cy="369332"/>
          </a:xfrm>
          <a:prstGeom prst="rect">
            <a:avLst/>
          </a:prstGeom>
          <a:noFill/>
        </p:spPr>
        <p:txBody>
          <a:bodyPr wrap="none" rtlCol="0">
            <a:spAutoFit/>
          </a:bodyPr>
          <a:lstStyle/>
          <a:p>
            <a:r>
              <a:rPr lang="en-US" dirty="0">
                <a:solidFill>
                  <a:srgbClr val="FFC000"/>
                </a:solidFill>
              </a:rPr>
              <a:t>Sulphur Project 2018</a:t>
            </a:r>
          </a:p>
        </p:txBody>
      </p:sp>
      <p:sp>
        <p:nvSpPr>
          <p:cNvPr id="6" name="TextBox 5">
            <a:extLst>
              <a:ext uri="{FF2B5EF4-FFF2-40B4-BE49-F238E27FC236}">
                <a16:creationId xmlns:a16="http://schemas.microsoft.com/office/drawing/2014/main" id="{E7E818CE-B7C4-40B2-86AE-FE485D444FD8}"/>
              </a:ext>
            </a:extLst>
          </p:cNvPr>
          <p:cNvSpPr txBox="1"/>
          <p:nvPr/>
        </p:nvSpPr>
        <p:spPr>
          <a:xfrm>
            <a:off x="4087904" y="2614880"/>
            <a:ext cx="3336170" cy="1323439"/>
          </a:xfrm>
          <a:prstGeom prst="rect">
            <a:avLst/>
          </a:prstGeom>
          <a:noFill/>
        </p:spPr>
        <p:txBody>
          <a:bodyPr wrap="none" rtlCol="0">
            <a:spAutoFit/>
          </a:bodyPr>
          <a:lstStyle/>
          <a:p>
            <a:r>
              <a:rPr lang="en-US" sz="8000" dirty="0">
                <a:solidFill>
                  <a:srgbClr val="FFC000"/>
                </a:solidFill>
              </a:rPr>
              <a:t>Sulphur</a:t>
            </a:r>
            <a:endParaRPr lang="en-US" dirty="0">
              <a:solidFill>
                <a:srgbClr val="FFC000"/>
              </a:solidFill>
            </a:endParaRPr>
          </a:p>
        </p:txBody>
      </p:sp>
    </p:spTree>
    <p:extLst>
      <p:ext uri="{BB962C8B-B14F-4D97-AF65-F5344CB8AC3E}">
        <p14:creationId xmlns:p14="http://schemas.microsoft.com/office/powerpoint/2010/main" val="1673786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543F9-6C83-44F2-AB99-EADB4E087C8A}"/>
              </a:ext>
            </a:extLst>
          </p:cNvPr>
          <p:cNvSpPr>
            <a:spLocks noGrp="1"/>
          </p:cNvSpPr>
          <p:nvPr>
            <p:ph type="title"/>
          </p:nvPr>
        </p:nvSpPr>
        <p:spPr/>
        <p:txBody>
          <a:bodyPr/>
          <a:lstStyle/>
          <a:p>
            <a:r>
              <a:rPr lang="en-US" dirty="0">
                <a:solidFill>
                  <a:srgbClr val="FFC000"/>
                </a:solidFill>
              </a:rPr>
              <a:t>About</a:t>
            </a:r>
          </a:p>
        </p:txBody>
      </p:sp>
      <p:sp>
        <p:nvSpPr>
          <p:cNvPr id="3" name="Content Placeholder 2">
            <a:extLst>
              <a:ext uri="{FF2B5EF4-FFF2-40B4-BE49-F238E27FC236}">
                <a16:creationId xmlns:a16="http://schemas.microsoft.com/office/drawing/2014/main" id="{CD6C3FEA-7549-4103-9817-BE71FA1DD67E}"/>
              </a:ext>
            </a:extLst>
          </p:cNvPr>
          <p:cNvSpPr>
            <a:spLocks noGrp="1"/>
          </p:cNvSpPr>
          <p:nvPr>
            <p:ph idx="1"/>
          </p:nvPr>
        </p:nvSpPr>
        <p:spPr>
          <a:xfrm>
            <a:off x="1251678" y="2286001"/>
            <a:ext cx="10178322" cy="3933567"/>
          </a:xfrm>
        </p:spPr>
        <p:txBody>
          <a:bodyPr/>
          <a:lstStyle/>
          <a:p>
            <a:pPr marL="0" indent="0">
              <a:buNone/>
            </a:pPr>
            <a:r>
              <a:rPr lang="en-US" b="1" dirty="0"/>
              <a:t>What is Sulphur?</a:t>
            </a:r>
          </a:p>
          <a:p>
            <a:pPr marL="0" indent="0">
              <a:buNone/>
            </a:pPr>
            <a:endParaRPr lang="en-US" b="1" dirty="0"/>
          </a:p>
          <a:p>
            <a:r>
              <a:rPr lang="en-US" sz="1600" dirty="0">
                <a:solidFill>
                  <a:schemeClr val="bg2">
                    <a:lumMod val="25000"/>
                  </a:schemeClr>
                </a:solidFill>
              </a:rPr>
              <a:t>Sulphur is a blogging tool &amp; a Web Content Management System (WCMS) based on Django Framework, Python.</a:t>
            </a:r>
          </a:p>
          <a:p>
            <a:r>
              <a:rPr lang="en-US" sz="1600" dirty="0">
                <a:solidFill>
                  <a:schemeClr val="bg2">
                    <a:lumMod val="25000"/>
                  </a:schemeClr>
                </a:solidFill>
              </a:rPr>
              <a:t>It uses MySQL as the DBMS and Django Development Server.</a:t>
            </a:r>
          </a:p>
          <a:p>
            <a:r>
              <a:rPr lang="en-US" sz="1600" dirty="0">
                <a:solidFill>
                  <a:schemeClr val="bg2">
                    <a:lumMod val="25000"/>
                  </a:schemeClr>
                </a:solidFill>
              </a:rPr>
              <a:t>It provides a rich library to its users to write the front-end code for their website and Sulphur will take care of all the backend issues.</a:t>
            </a:r>
          </a:p>
          <a:p>
            <a:r>
              <a:rPr lang="en-US" sz="1600" dirty="0">
                <a:solidFill>
                  <a:schemeClr val="bg2">
                    <a:lumMod val="25000"/>
                  </a:schemeClr>
                </a:solidFill>
              </a:rPr>
              <a:t>Sulphur is very easy to use and a web application that makes it platform independent.</a:t>
            </a:r>
          </a:p>
          <a:p>
            <a:r>
              <a:rPr lang="en-US" sz="1600" dirty="0">
                <a:solidFill>
                  <a:schemeClr val="bg2">
                    <a:lumMod val="25000"/>
                  </a:schemeClr>
                </a:solidFill>
              </a:rPr>
              <a:t>Sulphur Project is inspired from the WordPress which is written in PHP while Sulphur is in Python.</a:t>
            </a:r>
          </a:p>
        </p:txBody>
      </p:sp>
    </p:spTree>
    <p:extLst>
      <p:ext uri="{BB962C8B-B14F-4D97-AF65-F5344CB8AC3E}">
        <p14:creationId xmlns:p14="http://schemas.microsoft.com/office/powerpoint/2010/main" val="3499804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DE261-A62C-4C42-8A6A-C18BAB733A81}"/>
              </a:ext>
            </a:extLst>
          </p:cNvPr>
          <p:cNvSpPr>
            <a:spLocks noGrp="1"/>
          </p:cNvSpPr>
          <p:nvPr>
            <p:ph type="title"/>
          </p:nvPr>
        </p:nvSpPr>
        <p:spPr/>
        <p:txBody>
          <a:bodyPr/>
          <a:lstStyle/>
          <a:p>
            <a:r>
              <a:rPr lang="en-US" dirty="0">
                <a:solidFill>
                  <a:srgbClr val="FFC000"/>
                </a:solidFill>
              </a:rPr>
              <a:t>Getting started with WCMS</a:t>
            </a:r>
          </a:p>
        </p:txBody>
      </p:sp>
      <p:sp>
        <p:nvSpPr>
          <p:cNvPr id="3" name="Content Placeholder 2">
            <a:extLst>
              <a:ext uri="{FF2B5EF4-FFF2-40B4-BE49-F238E27FC236}">
                <a16:creationId xmlns:a16="http://schemas.microsoft.com/office/drawing/2014/main" id="{11CD1DB3-E7D5-49FF-BA8D-F2B236FBFF54}"/>
              </a:ext>
            </a:extLst>
          </p:cNvPr>
          <p:cNvSpPr>
            <a:spLocks noGrp="1"/>
          </p:cNvSpPr>
          <p:nvPr>
            <p:ph idx="1"/>
          </p:nvPr>
        </p:nvSpPr>
        <p:spPr/>
        <p:txBody>
          <a:bodyPr>
            <a:normAutofit/>
          </a:bodyPr>
          <a:lstStyle/>
          <a:p>
            <a:pPr marL="0" indent="0">
              <a:buNone/>
            </a:pPr>
            <a:r>
              <a:rPr lang="en-US" b="1" dirty="0"/>
              <a:t>What is a Web Content Management System?</a:t>
            </a:r>
          </a:p>
          <a:p>
            <a:pPr marL="0" indent="0">
              <a:buNone/>
            </a:pPr>
            <a:r>
              <a:rPr lang="en-US" b="1" dirty="0"/>
              <a:t>	</a:t>
            </a:r>
            <a:r>
              <a:rPr lang="en-US" dirty="0"/>
              <a:t>A web content management system (WCMS) is an application which is used to automate the management of the backend and database related tasks. Its makes an abstraction of user from the backend and manages all the procedures which are associated with the database.</a:t>
            </a:r>
          </a:p>
          <a:p>
            <a:pPr marL="0" indent="0">
              <a:buNone/>
            </a:pPr>
            <a:endParaRPr lang="en-US" dirty="0">
              <a:solidFill>
                <a:schemeClr val="bg2">
                  <a:lumMod val="25000"/>
                </a:schemeClr>
              </a:solidFill>
            </a:endParaRPr>
          </a:p>
          <a:p>
            <a:pPr>
              <a:buClr>
                <a:srgbClr val="FFC000"/>
              </a:buClr>
              <a:buFont typeface="Wingdings" panose="05000000000000000000" pitchFamily="2" charset="2"/>
              <a:buChar char="§"/>
            </a:pPr>
            <a:r>
              <a:rPr lang="en-US" dirty="0">
                <a:solidFill>
                  <a:schemeClr val="bg2">
                    <a:lumMod val="25000"/>
                  </a:schemeClr>
                </a:solidFill>
              </a:rPr>
              <a:t> Creates Database Tables and keep track of records.</a:t>
            </a:r>
          </a:p>
          <a:p>
            <a:pPr>
              <a:buClr>
                <a:srgbClr val="FFC000"/>
              </a:buClr>
              <a:buFont typeface="Wingdings" panose="05000000000000000000" pitchFamily="2" charset="2"/>
              <a:buChar char="§"/>
            </a:pPr>
            <a:r>
              <a:rPr lang="en-US" dirty="0">
                <a:solidFill>
                  <a:schemeClr val="bg2">
                    <a:lumMod val="25000"/>
                  </a:schemeClr>
                </a:solidFill>
              </a:rPr>
              <a:t>Manages the content delivery with a number of functions defined in its library.</a:t>
            </a:r>
          </a:p>
          <a:p>
            <a:pPr>
              <a:buClr>
                <a:srgbClr val="FFC000"/>
              </a:buClr>
              <a:buFont typeface="Wingdings" panose="05000000000000000000" pitchFamily="2" charset="2"/>
              <a:buChar char="§"/>
            </a:pPr>
            <a:r>
              <a:rPr lang="en-US" dirty="0">
                <a:solidFill>
                  <a:schemeClr val="bg2">
                    <a:lumMod val="25000"/>
                  </a:schemeClr>
                </a:solidFill>
              </a:rPr>
              <a:t>Insert, delete, update the data in the tables without any interaction of user to Database application.</a:t>
            </a:r>
          </a:p>
          <a:p>
            <a:pPr>
              <a:buFont typeface="Wingdings" panose="05000000000000000000" pitchFamily="2" charset="2"/>
              <a:buChar char="v"/>
            </a:pPr>
            <a:endParaRPr lang="en-US" dirty="0">
              <a:solidFill>
                <a:srgbClr val="FFC000"/>
              </a:solidFill>
            </a:endParaRPr>
          </a:p>
          <a:p>
            <a:pPr marL="0" indent="0">
              <a:buNone/>
            </a:pPr>
            <a:endParaRPr lang="en-US" dirty="0"/>
          </a:p>
        </p:txBody>
      </p:sp>
    </p:spTree>
    <p:extLst>
      <p:ext uri="{BB962C8B-B14F-4D97-AF65-F5344CB8AC3E}">
        <p14:creationId xmlns:p14="http://schemas.microsoft.com/office/powerpoint/2010/main" val="357454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68FD-5FD6-4940-93B2-194CB3046E5C}"/>
              </a:ext>
            </a:extLst>
          </p:cNvPr>
          <p:cNvSpPr>
            <a:spLocks noGrp="1"/>
          </p:cNvSpPr>
          <p:nvPr>
            <p:ph type="title"/>
          </p:nvPr>
        </p:nvSpPr>
        <p:spPr>
          <a:xfrm>
            <a:off x="1251678" y="382385"/>
            <a:ext cx="10178322" cy="1492132"/>
          </a:xfrm>
        </p:spPr>
        <p:txBody>
          <a:bodyPr/>
          <a:lstStyle/>
          <a:p>
            <a:r>
              <a:rPr lang="en-US">
                <a:solidFill>
                  <a:srgbClr val="FFC000"/>
                </a:solidFill>
              </a:rPr>
              <a:t>Working</a:t>
            </a:r>
            <a:endParaRPr lang="en-US" dirty="0">
              <a:solidFill>
                <a:srgbClr val="FFC000"/>
              </a:solidFill>
            </a:endParaRPr>
          </a:p>
        </p:txBody>
      </p:sp>
      <p:sp>
        <p:nvSpPr>
          <p:cNvPr id="3" name="Content Placeholder 2">
            <a:extLst>
              <a:ext uri="{FF2B5EF4-FFF2-40B4-BE49-F238E27FC236}">
                <a16:creationId xmlns:a16="http://schemas.microsoft.com/office/drawing/2014/main" id="{24825AB3-2EA8-4E2E-BDB2-F1908AE0384D}"/>
              </a:ext>
            </a:extLst>
          </p:cNvPr>
          <p:cNvSpPr>
            <a:spLocks noGrp="1"/>
          </p:cNvSpPr>
          <p:nvPr>
            <p:ph idx="1"/>
          </p:nvPr>
        </p:nvSpPr>
        <p:spPr>
          <a:xfrm>
            <a:off x="1251678" y="1874517"/>
            <a:ext cx="10178322" cy="4005075"/>
          </a:xfrm>
        </p:spPr>
        <p:txBody>
          <a:bodyPr>
            <a:normAutofit/>
          </a:bodyPr>
          <a:lstStyle/>
          <a:p>
            <a:pPr marL="0" indent="0" algn="ctr">
              <a:buNone/>
            </a:pPr>
            <a:r>
              <a:rPr lang="en-US" sz="3600" b="1" dirty="0"/>
              <a:t>How a CMS Works</a:t>
            </a:r>
          </a:p>
          <a:p>
            <a:pPr marL="0" indent="0" algn="ctr">
              <a:buNone/>
            </a:pPr>
            <a:endParaRPr lang="en-US" sz="3600" b="1" dirty="0"/>
          </a:p>
          <a:p>
            <a:pPr marL="0" indent="0" algn="ctr">
              <a:buNone/>
            </a:pPr>
            <a:endParaRPr lang="en-US" sz="3600" b="1" dirty="0"/>
          </a:p>
        </p:txBody>
      </p:sp>
      <p:sp>
        <p:nvSpPr>
          <p:cNvPr id="6" name="AutoShape 2" descr="Image result for working of wcms">
            <a:extLst>
              <a:ext uri="{FF2B5EF4-FFF2-40B4-BE49-F238E27FC236}">
                <a16:creationId xmlns:a16="http://schemas.microsoft.com/office/drawing/2014/main" id="{48C6BEC5-EB39-4C51-AA04-2B617B81D8D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Image result for working of wcms">
            <a:extLst>
              <a:ext uri="{FF2B5EF4-FFF2-40B4-BE49-F238E27FC236}">
                <a16:creationId xmlns:a16="http://schemas.microsoft.com/office/drawing/2014/main" id="{E85E0353-8CD6-4718-B893-E8DCBC9824D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descr="A picture containing screenshot&#10;&#10;Description generated with high confidence">
            <a:extLst>
              <a:ext uri="{FF2B5EF4-FFF2-40B4-BE49-F238E27FC236}">
                <a16:creationId xmlns:a16="http://schemas.microsoft.com/office/drawing/2014/main" id="{626A1567-303D-4023-A45F-7DC8ED278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2692743"/>
            <a:ext cx="8610600" cy="3581400"/>
          </a:xfrm>
          <a:prstGeom prst="rect">
            <a:avLst/>
          </a:prstGeom>
        </p:spPr>
      </p:pic>
    </p:spTree>
    <p:extLst>
      <p:ext uri="{BB962C8B-B14F-4D97-AF65-F5344CB8AC3E}">
        <p14:creationId xmlns:p14="http://schemas.microsoft.com/office/powerpoint/2010/main" val="3604221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9291E-5026-4B04-92A5-7588163A8B28}"/>
              </a:ext>
            </a:extLst>
          </p:cNvPr>
          <p:cNvSpPr>
            <a:spLocks noGrp="1"/>
          </p:cNvSpPr>
          <p:nvPr>
            <p:ph type="title"/>
          </p:nvPr>
        </p:nvSpPr>
        <p:spPr/>
        <p:txBody>
          <a:bodyPr/>
          <a:lstStyle/>
          <a:p>
            <a:r>
              <a:rPr lang="en-US" dirty="0">
                <a:solidFill>
                  <a:srgbClr val="FFC000"/>
                </a:solidFill>
              </a:rPr>
              <a:t>What can a CMS do?</a:t>
            </a:r>
          </a:p>
        </p:txBody>
      </p:sp>
      <p:sp>
        <p:nvSpPr>
          <p:cNvPr id="3" name="Content Placeholder 2">
            <a:extLst>
              <a:ext uri="{FF2B5EF4-FFF2-40B4-BE49-F238E27FC236}">
                <a16:creationId xmlns:a16="http://schemas.microsoft.com/office/drawing/2014/main" id="{0B1A2082-1439-4196-BE68-B0D5A18353EF}"/>
              </a:ext>
            </a:extLst>
          </p:cNvPr>
          <p:cNvSpPr>
            <a:spLocks noGrp="1"/>
          </p:cNvSpPr>
          <p:nvPr>
            <p:ph idx="1"/>
          </p:nvPr>
        </p:nvSpPr>
        <p:spPr/>
        <p:txBody>
          <a:bodyPr/>
          <a:lstStyle/>
          <a:p>
            <a:pPr>
              <a:buClr>
                <a:srgbClr val="FFC000"/>
              </a:buClr>
              <a:buSzPct val="127000"/>
              <a:buFont typeface="Wingdings" panose="05000000000000000000" pitchFamily="2" charset="2"/>
              <a:buChar char="§"/>
            </a:pPr>
            <a:r>
              <a:rPr lang="en-US" dirty="0">
                <a:solidFill>
                  <a:schemeClr val="bg2">
                    <a:lumMod val="50000"/>
                  </a:schemeClr>
                </a:solidFill>
              </a:rPr>
              <a:t>Allows web page updates using an ordinary web browser(e.g. Firefox, Safari, Mozilla etc. )</a:t>
            </a:r>
          </a:p>
          <a:p>
            <a:pPr>
              <a:buClr>
                <a:srgbClr val="FFC000"/>
              </a:buClr>
              <a:buSzPct val="127000"/>
              <a:buFont typeface="Wingdings" panose="05000000000000000000" pitchFamily="2" charset="2"/>
              <a:buChar char="§"/>
            </a:pPr>
            <a:r>
              <a:rPr lang="en-US" dirty="0">
                <a:solidFill>
                  <a:schemeClr val="bg2">
                    <a:lumMod val="50000"/>
                  </a:schemeClr>
                </a:solidFill>
              </a:rPr>
              <a:t>Reduce overall work as those responsible for content can update it directly and submit it for approval</a:t>
            </a:r>
          </a:p>
          <a:p>
            <a:pPr>
              <a:buClr>
                <a:srgbClr val="FFC000"/>
              </a:buClr>
              <a:buSzPct val="127000"/>
              <a:buFont typeface="Wingdings" panose="05000000000000000000" pitchFamily="2" charset="2"/>
              <a:buChar char="§"/>
            </a:pPr>
            <a:r>
              <a:rPr lang="en-US" dirty="0">
                <a:solidFill>
                  <a:schemeClr val="bg2">
                    <a:lumMod val="50000"/>
                  </a:schemeClr>
                </a:solidFill>
              </a:rPr>
              <a:t>Reduce overall work as those responsible for content can update it directly and submit it for approval.</a:t>
            </a:r>
          </a:p>
          <a:p>
            <a:pPr>
              <a:buClr>
                <a:srgbClr val="FFC000"/>
              </a:buClr>
              <a:buSzPct val="127000"/>
              <a:buFont typeface="Wingdings" panose="05000000000000000000" pitchFamily="2" charset="2"/>
              <a:buChar char="§"/>
            </a:pPr>
            <a:r>
              <a:rPr lang="en-US" dirty="0">
                <a:solidFill>
                  <a:schemeClr val="bg2">
                    <a:lumMod val="50000"/>
                  </a:schemeClr>
                </a:solidFill>
              </a:rPr>
              <a:t>Reduce overall work as those responsible for content can update it directly and submit it for approval.</a:t>
            </a:r>
          </a:p>
          <a:p>
            <a:pPr>
              <a:buClr>
                <a:srgbClr val="FFC000"/>
              </a:buClr>
              <a:buSzPct val="127000"/>
              <a:buFont typeface="Wingdings" panose="05000000000000000000" pitchFamily="2" charset="2"/>
              <a:buChar char="§"/>
            </a:pPr>
            <a:r>
              <a:rPr lang="en-US" dirty="0">
                <a:solidFill>
                  <a:schemeClr val="bg2">
                    <a:lumMod val="50000"/>
                  </a:schemeClr>
                </a:solidFill>
              </a:rPr>
              <a:t>Easy to manage simple content pages</a:t>
            </a:r>
          </a:p>
        </p:txBody>
      </p:sp>
    </p:spTree>
    <p:extLst>
      <p:ext uri="{BB962C8B-B14F-4D97-AF65-F5344CB8AC3E}">
        <p14:creationId xmlns:p14="http://schemas.microsoft.com/office/powerpoint/2010/main" val="2249151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92E9-489E-46FD-8FBA-9D12DC3CF082}"/>
              </a:ext>
            </a:extLst>
          </p:cNvPr>
          <p:cNvSpPr>
            <a:spLocks noGrp="1"/>
          </p:cNvSpPr>
          <p:nvPr>
            <p:ph type="title"/>
          </p:nvPr>
        </p:nvSpPr>
        <p:spPr/>
        <p:txBody>
          <a:bodyPr/>
          <a:lstStyle/>
          <a:p>
            <a:r>
              <a:rPr lang="en-US" dirty="0">
                <a:solidFill>
                  <a:srgbClr val="FFC000"/>
                </a:solidFill>
              </a:rPr>
              <a:t>Basic features of CMS</a:t>
            </a:r>
          </a:p>
        </p:txBody>
      </p:sp>
      <p:sp>
        <p:nvSpPr>
          <p:cNvPr id="3" name="Content Placeholder 2">
            <a:extLst>
              <a:ext uri="{FF2B5EF4-FFF2-40B4-BE49-F238E27FC236}">
                <a16:creationId xmlns:a16="http://schemas.microsoft.com/office/drawing/2014/main" id="{40287D3A-87B0-4124-B0CE-C2DB39C74A50}"/>
              </a:ext>
            </a:extLst>
          </p:cNvPr>
          <p:cNvSpPr>
            <a:spLocks noGrp="1"/>
          </p:cNvSpPr>
          <p:nvPr>
            <p:ph idx="1"/>
          </p:nvPr>
        </p:nvSpPr>
        <p:spPr>
          <a:xfrm>
            <a:off x="1251678" y="2323070"/>
            <a:ext cx="10178322" cy="3556522"/>
          </a:xfrm>
        </p:spPr>
        <p:txBody>
          <a:bodyPr/>
          <a:lstStyle/>
          <a:p>
            <a:pPr>
              <a:buClr>
                <a:srgbClr val="FFC000"/>
              </a:buClr>
              <a:buSzPct val="127000"/>
              <a:buFont typeface="Wingdings" panose="05000000000000000000" pitchFamily="2" charset="2"/>
              <a:buChar char="§"/>
            </a:pPr>
            <a:r>
              <a:rPr lang="en-US" dirty="0">
                <a:solidFill>
                  <a:schemeClr val="bg2">
                    <a:lumMod val="50000"/>
                  </a:schemeClr>
                </a:solidFill>
              </a:rPr>
              <a:t>Access Control: Who is allowed to do what?</a:t>
            </a:r>
          </a:p>
          <a:p>
            <a:pPr>
              <a:buClr>
                <a:srgbClr val="FFC000"/>
              </a:buClr>
              <a:buSzPct val="127000"/>
              <a:buFont typeface="Wingdings" panose="05000000000000000000" pitchFamily="2" charset="2"/>
              <a:buChar char="§"/>
            </a:pPr>
            <a:r>
              <a:rPr lang="en-US" dirty="0">
                <a:solidFill>
                  <a:schemeClr val="bg2">
                    <a:lumMod val="50000"/>
                  </a:schemeClr>
                </a:solidFill>
              </a:rPr>
              <a:t>Version Control: Return to a previously saved version.</a:t>
            </a:r>
          </a:p>
          <a:p>
            <a:pPr>
              <a:buClr>
                <a:srgbClr val="FFC000"/>
              </a:buClr>
              <a:buSzPct val="127000"/>
              <a:buFont typeface="Wingdings" panose="05000000000000000000" pitchFamily="2" charset="2"/>
              <a:buChar char="§"/>
            </a:pPr>
            <a:r>
              <a:rPr lang="en-US" dirty="0">
                <a:solidFill>
                  <a:schemeClr val="bg2">
                    <a:lumMod val="50000"/>
                  </a:schemeClr>
                </a:solidFill>
              </a:rPr>
              <a:t>Library: Page templates, pre-installed jQuery and Bootstrap libraries.</a:t>
            </a:r>
          </a:p>
          <a:p>
            <a:pPr>
              <a:buClr>
                <a:srgbClr val="FFC000"/>
              </a:buClr>
              <a:buSzPct val="127000"/>
              <a:buFont typeface="Wingdings" panose="05000000000000000000" pitchFamily="2" charset="2"/>
              <a:buChar char="§"/>
            </a:pPr>
            <a:r>
              <a:rPr lang="en-US" dirty="0">
                <a:solidFill>
                  <a:schemeClr val="bg2">
                    <a:lumMod val="50000"/>
                  </a:schemeClr>
                </a:solidFill>
              </a:rPr>
              <a:t>Content Repository:  Text and other assets stored in a database repository without user intervention.</a:t>
            </a:r>
          </a:p>
          <a:p>
            <a:pPr>
              <a:buClr>
                <a:srgbClr val="FFC000"/>
              </a:buClr>
              <a:buSzPct val="127000"/>
              <a:buFont typeface="Wingdings" panose="05000000000000000000" pitchFamily="2" charset="2"/>
              <a:buChar char="§"/>
            </a:pPr>
            <a:r>
              <a:rPr lang="en-US" dirty="0">
                <a:solidFill>
                  <a:schemeClr val="bg2">
                    <a:lumMod val="50000"/>
                  </a:schemeClr>
                </a:solidFill>
              </a:rPr>
              <a:t>Publishing Functionality: Creates web pages and have a feature to publish and unpublish them without deleted.</a:t>
            </a:r>
          </a:p>
        </p:txBody>
      </p:sp>
    </p:spTree>
    <p:extLst>
      <p:ext uri="{BB962C8B-B14F-4D97-AF65-F5344CB8AC3E}">
        <p14:creationId xmlns:p14="http://schemas.microsoft.com/office/powerpoint/2010/main" val="455672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E6DE7-8B63-47E3-8B5E-FCC8399A277A}"/>
              </a:ext>
            </a:extLst>
          </p:cNvPr>
          <p:cNvSpPr>
            <a:spLocks noGrp="1"/>
          </p:cNvSpPr>
          <p:nvPr>
            <p:ph type="title"/>
          </p:nvPr>
        </p:nvSpPr>
        <p:spPr/>
        <p:txBody>
          <a:bodyPr/>
          <a:lstStyle/>
          <a:p>
            <a:r>
              <a:rPr lang="en-US" dirty="0">
                <a:solidFill>
                  <a:srgbClr val="FFC000"/>
                </a:solidFill>
              </a:rPr>
              <a:t>Features of CMS</a:t>
            </a:r>
          </a:p>
        </p:txBody>
      </p:sp>
      <p:pic>
        <p:nvPicPr>
          <p:cNvPr id="9" name="Content Placeholder 8">
            <a:extLst>
              <a:ext uri="{FF2B5EF4-FFF2-40B4-BE49-F238E27FC236}">
                <a16:creationId xmlns:a16="http://schemas.microsoft.com/office/drawing/2014/main" id="{5B0DBA95-1515-43C3-9108-D5C88A3F85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13581" y="4543379"/>
            <a:ext cx="1916419" cy="1723058"/>
          </a:xfrm>
        </p:spPr>
      </p:pic>
      <p:pic>
        <p:nvPicPr>
          <p:cNvPr id="11" name="Picture 10">
            <a:extLst>
              <a:ext uri="{FF2B5EF4-FFF2-40B4-BE49-F238E27FC236}">
                <a16:creationId xmlns:a16="http://schemas.microsoft.com/office/drawing/2014/main" id="{4AE8AB03-1810-4C0E-9EF4-68AEF44655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8626" y="1793871"/>
            <a:ext cx="4654378" cy="4472566"/>
          </a:xfrm>
          <a:prstGeom prst="rect">
            <a:avLst/>
          </a:prstGeom>
        </p:spPr>
      </p:pic>
      <p:pic>
        <p:nvPicPr>
          <p:cNvPr id="13" name="Picture 12" descr="A close up of a logo&#10;&#10;Description generated with high confidence">
            <a:extLst>
              <a:ext uri="{FF2B5EF4-FFF2-40B4-BE49-F238E27FC236}">
                <a16:creationId xmlns:a16="http://schemas.microsoft.com/office/drawing/2014/main" id="{EBF0647D-EF6F-4276-9B63-50C3ABD45E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2231" y="894958"/>
            <a:ext cx="2878841" cy="3017026"/>
          </a:xfrm>
          <a:prstGeom prst="rect">
            <a:avLst/>
          </a:prstGeom>
        </p:spPr>
      </p:pic>
    </p:spTree>
    <p:extLst>
      <p:ext uri="{BB962C8B-B14F-4D97-AF65-F5344CB8AC3E}">
        <p14:creationId xmlns:p14="http://schemas.microsoft.com/office/powerpoint/2010/main" val="846271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84D82-0324-41B2-82D5-FD36EDF9448D}"/>
              </a:ext>
            </a:extLst>
          </p:cNvPr>
          <p:cNvSpPr>
            <a:spLocks noGrp="1"/>
          </p:cNvSpPr>
          <p:nvPr>
            <p:ph type="title"/>
          </p:nvPr>
        </p:nvSpPr>
        <p:spPr/>
        <p:txBody>
          <a:bodyPr/>
          <a:lstStyle/>
          <a:p>
            <a:r>
              <a:rPr lang="en-US" dirty="0">
                <a:solidFill>
                  <a:srgbClr val="FFC000"/>
                </a:solidFill>
              </a:rPr>
              <a:t>Components of CMS</a:t>
            </a:r>
          </a:p>
        </p:txBody>
      </p:sp>
      <p:pic>
        <p:nvPicPr>
          <p:cNvPr id="5" name="Content Placeholder 4" descr="A close up of text on a black background&#10;&#10;Description generated with high confidence">
            <a:extLst>
              <a:ext uri="{FF2B5EF4-FFF2-40B4-BE49-F238E27FC236}">
                <a16:creationId xmlns:a16="http://schemas.microsoft.com/office/drawing/2014/main" id="{5EC9054B-F328-4A80-A529-F9F8946729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5882" y="1971963"/>
            <a:ext cx="5120236" cy="4372682"/>
          </a:xfrm>
        </p:spPr>
      </p:pic>
    </p:spTree>
    <p:extLst>
      <p:ext uri="{BB962C8B-B14F-4D97-AF65-F5344CB8AC3E}">
        <p14:creationId xmlns:p14="http://schemas.microsoft.com/office/powerpoint/2010/main" val="2581306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698F6-61BC-4097-B01C-DA78249BD1F6}"/>
              </a:ext>
            </a:extLst>
          </p:cNvPr>
          <p:cNvSpPr>
            <a:spLocks noGrp="1"/>
          </p:cNvSpPr>
          <p:nvPr>
            <p:ph type="title"/>
          </p:nvPr>
        </p:nvSpPr>
        <p:spPr/>
        <p:txBody>
          <a:bodyPr/>
          <a:lstStyle/>
          <a:p>
            <a:r>
              <a:rPr lang="en-US" dirty="0">
                <a:solidFill>
                  <a:srgbClr val="FFC000"/>
                </a:solidFill>
              </a:rPr>
              <a:t>Workflow in sulphur</a:t>
            </a:r>
          </a:p>
        </p:txBody>
      </p:sp>
      <p:pic>
        <p:nvPicPr>
          <p:cNvPr id="11" name="Content Placeholder 10" descr="Link">
            <a:extLst>
              <a:ext uri="{FF2B5EF4-FFF2-40B4-BE49-F238E27FC236}">
                <a16:creationId xmlns:a16="http://schemas.microsoft.com/office/drawing/2014/main" id="{A9E24746-7FEF-4173-8FE4-8F18D03845B8}"/>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64525" y="3649747"/>
            <a:ext cx="914400" cy="914400"/>
          </a:xfrm>
        </p:spPr>
      </p:pic>
      <p:sp>
        <p:nvSpPr>
          <p:cNvPr id="14" name="Arrow: Right 13">
            <a:extLst>
              <a:ext uri="{FF2B5EF4-FFF2-40B4-BE49-F238E27FC236}">
                <a16:creationId xmlns:a16="http://schemas.microsoft.com/office/drawing/2014/main" id="{5BF9116F-72E4-46E5-99BD-BFFDEF901102}"/>
              </a:ext>
            </a:extLst>
          </p:cNvPr>
          <p:cNvSpPr/>
          <p:nvPr/>
        </p:nvSpPr>
        <p:spPr>
          <a:xfrm>
            <a:off x="3896497" y="3991617"/>
            <a:ext cx="2455435" cy="230659"/>
          </a:xfrm>
          <a:prstGeom prst="rightArrow">
            <a:avLst/>
          </a:prstGeom>
          <a:solidFill>
            <a:schemeClr val="accent1">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descr="Gears">
            <a:extLst>
              <a:ext uri="{FF2B5EF4-FFF2-40B4-BE49-F238E27FC236}">
                <a16:creationId xmlns:a16="http://schemas.microsoft.com/office/drawing/2014/main" id="{1000A296-2F0B-492B-880E-6AE7CE8CA9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82865" y="3649747"/>
            <a:ext cx="914400" cy="914400"/>
          </a:xfrm>
          <a:prstGeom prst="rect">
            <a:avLst/>
          </a:prstGeom>
        </p:spPr>
      </p:pic>
      <p:pic>
        <p:nvPicPr>
          <p:cNvPr id="22" name="Graphic 21" descr="Contract">
            <a:extLst>
              <a:ext uri="{FF2B5EF4-FFF2-40B4-BE49-F238E27FC236}">
                <a16:creationId xmlns:a16="http://schemas.microsoft.com/office/drawing/2014/main" id="{4C48EA74-011E-4489-B3C5-1C92916F395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16162" y="5225234"/>
            <a:ext cx="914400" cy="914400"/>
          </a:xfrm>
          <a:prstGeom prst="rect">
            <a:avLst/>
          </a:prstGeom>
        </p:spPr>
      </p:pic>
      <p:sp>
        <p:nvSpPr>
          <p:cNvPr id="23" name="Arrow: Right 22">
            <a:extLst>
              <a:ext uri="{FF2B5EF4-FFF2-40B4-BE49-F238E27FC236}">
                <a16:creationId xmlns:a16="http://schemas.microsoft.com/office/drawing/2014/main" id="{C0B7CD88-D483-4FE6-AA8D-507CACA7CA0B}"/>
              </a:ext>
            </a:extLst>
          </p:cNvPr>
          <p:cNvSpPr/>
          <p:nvPr/>
        </p:nvSpPr>
        <p:spPr>
          <a:xfrm rot="13505732">
            <a:off x="3590291" y="4856232"/>
            <a:ext cx="1189608" cy="209683"/>
          </a:xfrm>
          <a:prstGeom prst="rightArrow">
            <a:avLst/>
          </a:prstGeom>
          <a:solidFill>
            <a:schemeClr val="accent1">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8BC989D8-E1AA-46D4-8F3F-D8B1CD7C92BF}"/>
              </a:ext>
            </a:extLst>
          </p:cNvPr>
          <p:cNvSpPr/>
          <p:nvPr/>
        </p:nvSpPr>
        <p:spPr>
          <a:xfrm rot="19064069">
            <a:off x="5609960" y="4880477"/>
            <a:ext cx="711938" cy="213917"/>
          </a:xfrm>
          <a:prstGeom prst="rightArrow">
            <a:avLst/>
          </a:prstGeom>
          <a:solidFill>
            <a:schemeClr val="accent1">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E380DD83-E01A-4AF0-939C-F71489BCEC33}"/>
              </a:ext>
            </a:extLst>
          </p:cNvPr>
          <p:cNvSpPr txBox="1"/>
          <p:nvPr/>
        </p:nvSpPr>
        <p:spPr>
          <a:xfrm>
            <a:off x="2997245" y="4413117"/>
            <a:ext cx="1363359" cy="369332"/>
          </a:xfrm>
          <a:prstGeom prst="rect">
            <a:avLst/>
          </a:prstGeom>
          <a:noFill/>
        </p:spPr>
        <p:txBody>
          <a:bodyPr wrap="square" rtlCol="0">
            <a:spAutoFit/>
          </a:bodyPr>
          <a:lstStyle/>
          <a:p>
            <a:r>
              <a:rPr lang="en-US" dirty="0" err="1">
                <a:solidFill>
                  <a:schemeClr val="bg2">
                    <a:lumMod val="50000"/>
                  </a:schemeClr>
                </a:solidFill>
              </a:rPr>
              <a:t>Urls</a:t>
            </a:r>
            <a:endParaRPr lang="en-US" dirty="0">
              <a:solidFill>
                <a:schemeClr val="bg2">
                  <a:lumMod val="50000"/>
                </a:schemeClr>
              </a:solidFill>
            </a:endParaRPr>
          </a:p>
        </p:txBody>
      </p:sp>
      <p:sp>
        <p:nvSpPr>
          <p:cNvPr id="26" name="TextBox 25">
            <a:extLst>
              <a:ext uri="{FF2B5EF4-FFF2-40B4-BE49-F238E27FC236}">
                <a16:creationId xmlns:a16="http://schemas.microsoft.com/office/drawing/2014/main" id="{6FAA12B3-047D-4C98-97D7-3AA08A28B744}"/>
              </a:ext>
            </a:extLst>
          </p:cNvPr>
          <p:cNvSpPr txBox="1"/>
          <p:nvPr/>
        </p:nvSpPr>
        <p:spPr>
          <a:xfrm flipH="1">
            <a:off x="6337724" y="4379481"/>
            <a:ext cx="1919081" cy="369332"/>
          </a:xfrm>
          <a:prstGeom prst="rect">
            <a:avLst/>
          </a:prstGeom>
          <a:noFill/>
        </p:spPr>
        <p:txBody>
          <a:bodyPr wrap="square" rtlCol="0">
            <a:spAutoFit/>
          </a:bodyPr>
          <a:lstStyle/>
          <a:p>
            <a:r>
              <a:rPr lang="en-US" dirty="0">
                <a:solidFill>
                  <a:schemeClr val="bg2">
                    <a:lumMod val="50000"/>
                  </a:schemeClr>
                </a:solidFill>
              </a:rPr>
              <a:t>Views</a:t>
            </a:r>
          </a:p>
        </p:txBody>
      </p:sp>
      <p:sp>
        <p:nvSpPr>
          <p:cNvPr id="27" name="TextBox 26">
            <a:extLst>
              <a:ext uri="{FF2B5EF4-FFF2-40B4-BE49-F238E27FC236}">
                <a16:creationId xmlns:a16="http://schemas.microsoft.com/office/drawing/2014/main" id="{DE49D330-6D6F-45E0-A103-89F38FAFC0F5}"/>
              </a:ext>
            </a:extLst>
          </p:cNvPr>
          <p:cNvSpPr txBox="1"/>
          <p:nvPr/>
        </p:nvSpPr>
        <p:spPr>
          <a:xfrm>
            <a:off x="4847968" y="6106283"/>
            <a:ext cx="1293340" cy="369332"/>
          </a:xfrm>
          <a:prstGeom prst="rect">
            <a:avLst/>
          </a:prstGeom>
          <a:noFill/>
        </p:spPr>
        <p:txBody>
          <a:bodyPr wrap="square" rtlCol="0">
            <a:spAutoFit/>
          </a:bodyPr>
          <a:lstStyle/>
          <a:p>
            <a:r>
              <a:rPr lang="en-US" dirty="0">
                <a:solidFill>
                  <a:schemeClr val="bg2">
                    <a:lumMod val="50000"/>
                  </a:schemeClr>
                </a:solidFill>
              </a:rPr>
              <a:t>html</a:t>
            </a:r>
          </a:p>
        </p:txBody>
      </p:sp>
      <p:pic>
        <p:nvPicPr>
          <p:cNvPr id="29" name="Graphic 28" descr="Checklist">
            <a:extLst>
              <a:ext uri="{FF2B5EF4-FFF2-40B4-BE49-F238E27FC236}">
                <a16:creationId xmlns:a16="http://schemas.microsoft.com/office/drawing/2014/main" id="{9D4FCFF0-C96F-4C14-9BD8-3CDE63DD8DA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38502" y="2663675"/>
            <a:ext cx="914400" cy="914400"/>
          </a:xfrm>
          <a:prstGeom prst="rect">
            <a:avLst/>
          </a:prstGeom>
        </p:spPr>
      </p:pic>
      <p:sp>
        <p:nvSpPr>
          <p:cNvPr id="31" name="Arrow: Left-Right 30">
            <a:extLst>
              <a:ext uri="{FF2B5EF4-FFF2-40B4-BE49-F238E27FC236}">
                <a16:creationId xmlns:a16="http://schemas.microsoft.com/office/drawing/2014/main" id="{BE962104-3C46-49D0-B913-068768067815}"/>
              </a:ext>
            </a:extLst>
          </p:cNvPr>
          <p:cNvSpPr/>
          <p:nvPr/>
        </p:nvSpPr>
        <p:spPr>
          <a:xfrm rot="19862823">
            <a:off x="7360102" y="3463497"/>
            <a:ext cx="587100" cy="179213"/>
          </a:xfrm>
          <a:prstGeom prst="leftRightArrow">
            <a:avLst/>
          </a:prstGeom>
          <a:solidFill>
            <a:schemeClr val="accent1">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Database">
            <a:extLst>
              <a:ext uri="{FF2B5EF4-FFF2-40B4-BE49-F238E27FC236}">
                <a16:creationId xmlns:a16="http://schemas.microsoft.com/office/drawing/2014/main" id="{9036DA8A-B6C8-4A00-A774-C8BD43221D6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168849" y="4413117"/>
            <a:ext cx="914400" cy="914400"/>
          </a:xfrm>
          <a:prstGeom prst="rect">
            <a:avLst/>
          </a:prstGeom>
        </p:spPr>
      </p:pic>
      <p:sp>
        <p:nvSpPr>
          <p:cNvPr id="34" name="Arrow: Right 33">
            <a:extLst>
              <a:ext uri="{FF2B5EF4-FFF2-40B4-BE49-F238E27FC236}">
                <a16:creationId xmlns:a16="http://schemas.microsoft.com/office/drawing/2014/main" id="{AA83E8CF-438B-4927-AC47-8A2E8E6F3D60}"/>
              </a:ext>
            </a:extLst>
          </p:cNvPr>
          <p:cNvSpPr/>
          <p:nvPr/>
        </p:nvSpPr>
        <p:spPr>
          <a:xfrm rot="11948849">
            <a:off x="7327457" y="4399201"/>
            <a:ext cx="891841" cy="157195"/>
          </a:xfrm>
          <a:prstGeom prst="rightArrow">
            <a:avLst/>
          </a:prstGeom>
          <a:solidFill>
            <a:schemeClr val="accent1">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4FB4E05E-C1F5-4429-9C41-5E05930BEB59}"/>
              </a:ext>
            </a:extLst>
          </p:cNvPr>
          <p:cNvSpPr txBox="1"/>
          <p:nvPr/>
        </p:nvSpPr>
        <p:spPr>
          <a:xfrm>
            <a:off x="8168849" y="3483616"/>
            <a:ext cx="774315" cy="369332"/>
          </a:xfrm>
          <a:prstGeom prst="rect">
            <a:avLst/>
          </a:prstGeom>
          <a:noFill/>
        </p:spPr>
        <p:txBody>
          <a:bodyPr wrap="none" rtlCol="0">
            <a:spAutoFit/>
          </a:bodyPr>
          <a:lstStyle/>
          <a:p>
            <a:r>
              <a:rPr lang="en-US" dirty="0">
                <a:solidFill>
                  <a:schemeClr val="bg2">
                    <a:lumMod val="50000"/>
                  </a:schemeClr>
                </a:solidFill>
              </a:rPr>
              <a:t>Forms</a:t>
            </a:r>
          </a:p>
        </p:txBody>
      </p:sp>
      <p:sp>
        <p:nvSpPr>
          <p:cNvPr id="36" name="TextBox 35">
            <a:extLst>
              <a:ext uri="{FF2B5EF4-FFF2-40B4-BE49-F238E27FC236}">
                <a16:creationId xmlns:a16="http://schemas.microsoft.com/office/drawing/2014/main" id="{71D72031-EAC5-4E3A-9232-95BCCAF50EB8}"/>
              </a:ext>
            </a:extLst>
          </p:cNvPr>
          <p:cNvSpPr txBox="1"/>
          <p:nvPr/>
        </p:nvSpPr>
        <p:spPr>
          <a:xfrm>
            <a:off x="8256805" y="5254751"/>
            <a:ext cx="1042273" cy="369332"/>
          </a:xfrm>
          <a:prstGeom prst="rect">
            <a:avLst/>
          </a:prstGeom>
          <a:noFill/>
        </p:spPr>
        <p:txBody>
          <a:bodyPr wrap="none" rtlCol="0">
            <a:spAutoFit/>
          </a:bodyPr>
          <a:lstStyle/>
          <a:p>
            <a:r>
              <a:rPr lang="en-US" dirty="0">
                <a:solidFill>
                  <a:schemeClr val="bg2">
                    <a:lumMod val="50000"/>
                  </a:schemeClr>
                </a:solidFill>
              </a:rPr>
              <a:t>Database</a:t>
            </a:r>
          </a:p>
        </p:txBody>
      </p:sp>
      <p:sp>
        <p:nvSpPr>
          <p:cNvPr id="37" name="Arrow: Down 36">
            <a:extLst>
              <a:ext uri="{FF2B5EF4-FFF2-40B4-BE49-F238E27FC236}">
                <a16:creationId xmlns:a16="http://schemas.microsoft.com/office/drawing/2014/main" id="{492AE164-2E24-4AC1-AFA0-75487E3D362E}"/>
              </a:ext>
            </a:extLst>
          </p:cNvPr>
          <p:cNvSpPr/>
          <p:nvPr/>
        </p:nvSpPr>
        <p:spPr>
          <a:xfrm rot="10800000">
            <a:off x="8460259" y="3852947"/>
            <a:ext cx="197708" cy="526533"/>
          </a:xfrm>
          <a:prstGeom prst="downArrow">
            <a:avLst/>
          </a:prstGeom>
          <a:solidFill>
            <a:schemeClr val="accent1">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542086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108</TotalTime>
  <Words>481</Words>
  <Application>Microsoft Office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Gill Sans MT</vt:lpstr>
      <vt:lpstr>Impact</vt:lpstr>
      <vt:lpstr>Wingdings</vt:lpstr>
      <vt:lpstr>Badge</vt:lpstr>
      <vt:lpstr>Sulphur</vt:lpstr>
      <vt:lpstr>About</vt:lpstr>
      <vt:lpstr>Getting started with WCMS</vt:lpstr>
      <vt:lpstr>Working</vt:lpstr>
      <vt:lpstr>What can a CMS do?</vt:lpstr>
      <vt:lpstr>Basic features of CMS</vt:lpstr>
      <vt:lpstr>Features of CMS</vt:lpstr>
      <vt:lpstr>Components of CMS</vt:lpstr>
      <vt:lpstr>Workflow in sulphur</vt:lpstr>
      <vt:lpstr>Benefits of Sulphur</vt:lpstr>
      <vt:lpstr>Sulphur: up &amp; running</vt:lpstr>
      <vt:lpstr>Sulphur reaction</vt:lpstr>
      <vt:lpstr>Sulphur interface</vt:lpstr>
      <vt:lpstr>Sulphur interface</vt:lpstr>
      <vt:lpstr>Sulphur interface</vt:lpstr>
      <vt:lpstr>Sulphur interface</vt:lpstr>
      <vt:lpstr>Sulphur interface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Sulphur</dc:title>
  <dc:creator>siraj alam</dc:creator>
  <cp:lastModifiedBy>siraj alam</cp:lastModifiedBy>
  <cp:revision>12</cp:revision>
  <dcterms:created xsi:type="dcterms:W3CDTF">2018-05-06T17:33:13Z</dcterms:created>
  <dcterms:modified xsi:type="dcterms:W3CDTF">2018-05-06T19:21:43Z</dcterms:modified>
</cp:coreProperties>
</file>