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4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8137EB6-9ACB-4800-98B4-C6B7D9B99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6" r="-1" b="6632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3C1AA-B951-F444-AC73-9B0B0FA5F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8200"/>
              <a:t>Common nouns and Proper nouns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250C8-A610-7C42-BBB2-6F36941D4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/>
          <a:lstStyle/>
          <a:p>
            <a:pPr algn="ctr"/>
            <a:r>
              <a:rPr lang="en-US" sz="3200"/>
              <a:t>By Veeaan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548B5-39AD-B746-AEAA-5DC1411E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Modern Love Caps" pitchFamily="82" charset="0"/>
              </a:rPr>
              <a:t>What are common nouns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1020-C3DD-B548-A389-0B6E388F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902030302020204" pitchFamily="66" charset="0"/>
              </a:rPr>
              <a:t>Commons nouns are when we do not have a name for something.</a:t>
            </a:r>
            <a:br>
              <a:rPr lang="en-US" dirty="0">
                <a:latin typeface="Comic Sans MS" panose="030F0902030302020204" pitchFamily="66" charset="0"/>
              </a:rPr>
            </a:br>
            <a:br>
              <a:rPr lang="en-US" dirty="0">
                <a:latin typeface="Comic Sans MS" panose="030F0902030302020204" pitchFamily="66" charset="0"/>
              </a:rPr>
            </a:br>
            <a:r>
              <a:rPr lang="en-US" dirty="0">
                <a:latin typeface="Comic Sans MS" panose="030F0902030302020204" pitchFamily="66" charset="0"/>
              </a:rPr>
              <a:t>Example - Country.</a:t>
            </a:r>
            <a:br>
              <a:rPr lang="en-US" dirty="0">
                <a:latin typeface="Comic Sans MS" panose="030F0902030302020204" pitchFamily="66" charset="0"/>
              </a:rPr>
            </a:br>
            <a:r>
              <a:rPr lang="en-US" dirty="0">
                <a:latin typeface="Comic Sans MS" panose="030F0902030302020204" pitchFamily="66" charset="0"/>
              </a:rPr>
              <a:t>There is no real name. We are not telling which country.</a:t>
            </a:r>
          </a:p>
        </p:txBody>
      </p:sp>
    </p:spTree>
    <p:extLst>
      <p:ext uri="{BB962C8B-B14F-4D97-AF65-F5344CB8AC3E}">
        <p14:creationId xmlns:p14="http://schemas.microsoft.com/office/powerpoint/2010/main" val="2539381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548B5-39AD-B746-AEAA-5DC1411E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Modern Love Caps" pitchFamily="82" charset="0"/>
              </a:rPr>
              <a:t>What are proper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1020-C3DD-B548-A389-0B6E388F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902030302020204" pitchFamily="66" charset="0"/>
              </a:rPr>
              <a:t>Proper nouns are when we have a name for something.</a:t>
            </a:r>
            <a:br>
              <a:rPr lang="en-US" dirty="0">
                <a:latin typeface="Comic Sans MS" panose="030F0902030302020204" pitchFamily="66" charset="0"/>
              </a:rPr>
            </a:br>
            <a:br>
              <a:rPr lang="en-US" dirty="0">
                <a:latin typeface="Comic Sans MS" panose="030F0902030302020204" pitchFamily="66" charset="0"/>
              </a:rPr>
            </a:br>
            <a:r>
              <a:rPr lang="en-US" dirty="0">
                <a:latin typeface="Comic Sans MS" panose="030F0902030302020204" pitchFamily="66" charset="0"/>
              </a:rPr>
              <a:t>Example - America</a:t>
            </a:r>
            <a:br>
              <a:rPr lang="en-US" dirty="0">
                <a:latin typeface="Comic Sans MS" panose="030F0902030302020204" pitchFamily="66" charset="0"/>
              </a:rPr>
            </a:br>
            <a:r>
              <a:rPr lang="en-US" dirty="0">
                <a:latin typeface="Comic Sans MS" panose="030F0902030302020204" pitchFamily="66" charset="0"/>
              </a:rPr>
              <a:t>There is a real name. We are telling which country.</a:t>
            </a:r>
          </a:p>
          <a:p>
            <a:pPr marL="0" indent="0">
              <a:buNone/>
            </a:pP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9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7993FA-482D-40A2-BD7B-EBB6AE1CA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A1FE-81D7-B04E-AA4B-5B55D5E0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464" y="643467"/>
            <a:ext cx="3447288" cy="557106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accent1"/>
                </a:solidFill>
                <a:latin typeface="Modern Love Caps" pitchFamily="82" charset="0"/>
              </a:rPr>
              <a:t>Some Questions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E8634F-51AB-499B-BC73-009FB46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84987" cy="6858000"/>
          </a:xfrm>
          <a:custGeom>
            <a:avLst/>
            <a:gdLst>
              <a:gd name="connsiteX0" fmla="*/ 0 w 7384987"/>
              <a:gd name="connsiteY0" fmla="*/ 0 h 6858000"/>
              <a:gd name="connsiteX1" fmla="*/ 7366172 w 7384987"/>
              <a:gd name="connsiteY1" fmla="*/ 0 h 6858000"/>
              <a:gd name="connsiteX2" fmla="*/ 7359733 w 7384987"/>
              <a:gd name="connsiteY2" fmla="*/ 160754 h 6858000"/>
              <a:gd name="connsiteX3" fmla="*/ 7363789 w 7384987"/>
              <a:gd name="connsiteY3" fmla="*/ 350870 h 6858000"/>
              <a:gd name="connsiteX4" fmla="*/ 7364804 w 7384987"/>
              <a:gd name="connsiteY4" fmla="*/ 738248 h 6858000"/>
              <a:gd name="connsiteX5" fmla="*/ 7363917 w 7384987"/>
              <a:gd name="connsiteY5" fmla="*/ 1051329 h 6858000"/>
              <a:gd name="connsiteX6" fmla="*/ 7369069 w 7384987"/>
              <a:gd name="connsiteY6" fmla="*/ 1216617 h 6858000"/>
              <a:gd name="connsiteX7" fmla="*/ 7370433 w 7384987"/>
              <a:gd name="connsiteY7" fmla="*/ 1216617 h 6858000"/>
              <a:gd name="connsiteX8" fmla="*/ 7370810 w 7384987"/>
              <a:gd name="connsiteY8" fmla="*/ 1241159 h 6858000"/>
              <a:gd name="connsiteX9" fmla="*/ 7368946 w 7384987"/>
              <a:gd name="connsiteY9" fmla="*/ 1298998 h 6858000"/>
              <a:gd name="connsiteX10" fmla="*/ 7368583 w 7384987"/>
              <a:gd name="connsiteY10" fmla="*/ 1314450 h 6858000"/>
              <a:gd name="connsiteX11" fmla="*/ 7368448 w 7384987"/>
              <a:gd name="connsiteY11" fmla="*/ 1314450 h 6858000"/>
              <a:gd name="connsiteX12" fmla="*/ 7364030 w 7384987"/>
              <a:gd name="connsiteY12" fmla="*/ 1451529 h 6858000"/>
              <a:gd name="connsiteX13" fmla="*/ 7372921 w 7384987"/>
              <a:gd name="connsiteY13" fmla="*/ 1777349 h 6858000"/>
              <a:gd name="connsiteX14" fmla="*/ 7360218 w 7384987"/>
              <a:gd name="connsiteY14" fmla="*/ 2237181 h 6858000"/>
              <a:gd name="connsiteX15" fmla="*/ 7363394 w 7384987"/>
              <a:gd name="connsiteY15" fmla="*/ 2901271 h 6858000"/>
              <a:gd name="connsiteX16" fmla="*/ 7384987 w 7384987"/>
              <a:gd name="connsiteY16" fmla="*/ 3385366 h 6858000"/>
              <a:gd name="connsiteX17" fmla="*/ 7362505 w 7384987"/>
              <a:gd name="connsiteY17" fmla="*/ 3749928 h 6858000"/>
              <a:gd name="connsiteX18" fmla="*/ 7361488 w 7384987"/>
              <a:gd name="connsiteY18" fmla="*/ 4167080 h 6858000"/>
              <a:gd name="connsiteX19" fmla="*/ 7366315 w 7384987"/>
              <a:gd name="connsiteY19" fmla="*/ 4538757 h 6858000"/>
              <a:gd name="connsiteX20" fmla="*/ 7373684 w 7384987"/>
              <a:gd name="connsiteY20" fmla="*/ 4950193 h 6858000"/>
              <a:gd name="connsiteX21" fmla="*/ 7356280 w 7384987"/>
              <a:gd name="connsiteY21" fmla="*/ 5366074 h 6858000"/>
              <a:gd name="connsiteX22" fmla="*/ 7356280 w 7384987"/>
              <a:gd name="connsiteY22" fmla="*/ 5739911 h 6858000"/>
              <a:gd name="connsiteX23" fmla="*/ 7376478 w 7384987"/>
              <a:gd name="connsiteY23" fmla="*/ 6321306 h 6858000"/>
              <a:gd name="connsiteX24" fmla="*/ 7367793 w 7384987"/>
              <a:gd name="connsiteY24" fmla="*/ 6858000 h 6858000"/>
              <a:gd name="connsiteX25" fmla="*/ 0 w 7384987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84987" h="6858000">
                <a:moveTo>
                  <a:pt x="0" y="0"/>
                </a:moveTo>
                <a:lnTo>
                  <a:pt x="7366172" y="0"/>
                </a:lnTo>
                <a:lnTo>
                  <a:pt x="7359733" y="160754"/>
                </a:lnTo>
                <a:cubicBezTo>
                  <a:pt x="7359139" y="224139"/>
                  <a:pt x="7360491" y="287545"/>
                  <a:pt x="7363789" y="350870"/>
                </a:cubicBezTo>
                <a:cubicBezTo>
                  <a:pt x="7372315" y="479826"/>
                  <a:pt x="7372646" y="609245"/>
                  <a:pt x="7364804" y="738248"/>
                </a:cubicBezTo>
                <a:cubicBezTo>
                  <a:pt x="7358232" y="842483"/>
                  <a:pt x="7357929" y="947053"/>
                  <a:pt x="7363917" y="1051329"/>
                </a:cubicBezTo>
                <a:lnTo>
                  <a:pt x="7369069" y="1216617"/>
                </a:lnTo>
                <a:lnTo>
                  <a:pt x="7370433" y="1216617"/>
                </a:lnTo>
                <a:lnTo>
                  <a:pt x="7370810" y="1241159"/>
                </a:lnTo>
                <a:lnTo>
                  <a:pt x="7368946" y="1298998"/>
                </a:lnTo>
                <a:lnTo>
                  <a:pt x="7368583" y="1314450"/>
                </a:lnTo>
                <a:lnTo>
                  <a:pt x="7368448" y="1314450"/>
                </a:lnTo>
                <a:lnTo>
                  <a:pt x="7364030" y="1451529"/>
                </a:lnTo>
                <a:cubicBezTo>
                  <a:pt x="7358313" y="1560263"/>
                  <a:pt x="7366950" y="1668870"/>
                  <a:pt x="7372921" y="1777349"/>
                </a:cubicBezTo>
                <a:cubicBezTo>
                  <a:pt x="7381432" y="1931051"/>
                  <a:pt x="7371270" y="2084116"/>
                  <a:pt x="7360218" y="2237181"/>
                </a:cubicBezTo>
                <a:cubicBezTo>
                  <a:pt x="7344975" y="2458587"/>
                  <a:pt x="7353486" y="2679992"/>
                  <a:pt x="7363394" y="2901271"/>
                </a:cubicBezTo>
                <a:cubicBezTo>
                  <a:pt x="7370635" y="3062594"/>
                  <a:pt x="7383210" y="3223789"/>
                  <a:pt x="7384987" y="3385366"/>
                </a:cubicBezTo>
                <a:cubicBezTo>
                  <a:pt x="7385051" y="3507234"/>
                  <a:pt x="7377544" y="3628988"/>
                  <a:pt x="7362505" y="3749928"/>
                </a:cubicBezTo>
                <a:cubicBezTo>
                  <a:pt x="7346880" y="3888895"/>
                  <a:pt x="7353613" y="4027988"/>
                  <a:pt x="7361488" y="4167080"/>
                </a:cubicBezTo>
                <a:cubicBezTo>
                  <a:pt x="7368348" y="4290930"/>
                  <a:pt x="7368729" y="4414907"/>
                  <a:pt x="7366315" y="4538757"/>
                </a:cubicBezTo>
                <a:cubicBezTo>
                  <a:pt x="7363648" y="4676072"/>
                  <a:pt x="7364283" y="4813259"/>
                  <a:pt x="7373684" y="4950193"/>
                </a:cubicBezTo>
                <a:cubicBezTo>
                  <a:pt x="7384416" y="5089018"/>
                  <a:pt x="7378574" y="5228633"/>
                  <a:pt x="7356280" y="5366074"/>
                </a:cubicBezTo>
                <a:cubicBezTo>
                  <a:pt x="7335448" y="5490178"/>
                  <a:pt x="7341165" y="5615552"/>
                  <a:pt x="7356280" y="5739911"/>
                </a:cubicBezTo>
                <a:cubicBezTo>
                  <a:pt x="7379526" y="5933243"/>
                  <a:pt x="7379526" y="6127211"/>
                  <a:pt x="7376478" y="6321306"/>
                </a:cubicBezTo>
                <a:lnTo>
                  <a:pt x="736779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2F8F45-F767-494A-9D64-DBBE7EF7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81221"/>
            <a:ext cx="6543740" cy="621453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Task: Explain whether these are common nouns or proper nouns.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Let's discuss the answers together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1.   City 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2.  Toyota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3.   Car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4.   Rose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5.   Dell laptop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6.   Fevicol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7.   UOI notebook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8.   Language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9.   Pasta 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10. Book</a:t>
            </a:r>
            <a:b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70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7993FA-482D-40A2-BD7B-EBB6AE1CA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A1FE-81D7-B04E-AA4B-5B55D5E0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464" y="643467"/>
            <a:ext cx="3447288" cy="5571066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Modern Love Caps" pitchFamily="82" charset="0"/>
              </a:rPr>
              <a:t>Some Questions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E8634F-51AB-499B-BC73-009FB46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84987" cy="6858000"/>
          </a:xfrm>
          <a:custGeom>
            <a:avLst/>
            <a:gdLst>
              <a:gd name="connsiteX0" fmla="*/ 0 w 7384987"/>
              <a:gd name="connsiteY0" fmla="*/ 0 h 6858000"/>
              <a:gd name="connsiteX1" fmla="*/ 7366172 w 7384987"/>
              <a:gd name="connsiteY1" fmla="*/ 0 h 6858000"/>
              <a:gd name="connsiteX2" fmla="*/ 7359733 w 7384987"/>
              <a:gd name="connsiteY2" fmla="*/ 160754 h 6858000"/>
              <a:gd name="connsiteX3" fmla="*/ 7363789 w 7384987"/>
              <a:gd name="connsiteY3" fmla="*/ 350870 h 6858000"/>
              <a:gd name="connsiteX4" fmla="*/ 7364804 w 7384987"/>
              <a:gd name="connsiteY4" fmla="*/ 738248 h 6858000"/>
              <a:gd name="connsiteX5" fmla="*/ 7363917 w 7384987"/>
              <a:gd name="connsiteY5" fmla="*/ 1051329 h 6858000"/>
              <a:gd name="connsiteX6" fmla="*/ 7369069 w 7384987"/>
              <a:gd name="connsiteY6" fmla="*/ 1216617 h 6858000"/>
              <a:gd name="connsiteX7" fmla="*/ 7370433 w 7384987"/>
              <a:gd name="connsiteY7" fmla="*/ 1216617 h 6858000"/>
              <a:gd name="connsiteX8" fmla="*/ 7370810 w 7384987"/>
              <a:gd name="connsiteY8" fmla="*/ 1241159 h 6858000"/>
              <a:gd name="connsiteX9" fmla="*/ 7368946 w 7384987"/>
              <a:gd name="connsiteY9" fmla="*/ 1298998 h 6858000"/>
              <a:gd name="connsiteX10" fmla="*/ 7368583 w 7384987"/>
              <a:gd name="connsiteY10" fmla="*/ 1314450 h 6858000"/>
              <a:gd name="connsiteX11" fmla="*/ 7368448 w 7384987"/>
              <a:gd name="connsiteY11" fmla="*/ 1314450 h 6858000"/>
              <a:gd name="connsiteX12" fmla="*/ 7364030 w 7384987"/>
              <a:gd name="connsiteY12" fmla="*/ 1451529 h 6858000"/>
              <a:gd name="connsiteX13" fmla="*/ 7372921 w 7384987"/>
              <a:gd name="connsiteY13" fmla="*/ 1777349 h 6858000"/>
              <a:gd name="connsiteX14" fmla="*/ 7360218 w 7384987"/>
              <a:gd name="connsiteY14" fmla="*/ 2237181 h 6858000"/>
              <a:gd name="connsiteX15" fmla="*/ 7363394 w 7384987"/>
              <a:gd name="connsiteY15" fmla="*/ 2901271 h 6858000"/>
              <a:gd name="connsiteX16" fmla="*/ 7384987 w 7384987"/>
              <a:gd name="connsiteY16" fmla="*/ 3385366 h 6858000"/>
              <a:gd name="connsiteX17" fmla="*/ 7362505 w 7384987"/>
              <a:gd name="connsiteY17" fmla="*/ 3749928 h 6858000"/>
              <a:gd name="connsiteX18" fmla="*/ 7361488 w 7384987"/>
              <a:gd name="connsiteY18" fmla="*/ 4167080 h 6858000"/>
              <a:gd name="connsiteX19" fmla="*/ 7366315 w 7384987"/>
              <a:gd name="connsiteY19" fmla="*/ 4538757 h 6858000"/>
              <a:gd name="connsiteX20" fmla="*/ 7373684 w 7384987"/>
              <a:gd name="connsiteY20" fmla="*/ 4950193 h 6858000"/>
              <a:gd name="connsiteX21" fmla="*/ 7356280 w 7384987"/>
              <a:gd name="connsiteY21" fmla="*/ 5366074 h 6858000"/>
              <a:gd name="connsiteX22" fmla="*/ 7356280 w 7384987"/>
              <a:gd name="connsiteY22" fmla="*/ 5739911 h 6858000"/>
              <a:gd name="connsiteX23" fmla="*/ 7376478 w 7384987"/>
              <a:gd name="connsiteY23" fmla="*/ 6321306 h 6858000"/>
              <a:gd name="connsiteX24" fmla="*/ 7367793 w 7384987"/>
              <a:gd name="connsiteY24" fmla="*/ 6858000 h 6858000"/>
              <a:gd name="connsiteX25" fmla="*/ 0 w 7384987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84987" h="6858000">
                <a:moveTo>
                  <a:pt x="0" y="0"/>
                </a:moveTo>
                <a:lnTo>
                  <a:pt x="7366172" y="0"/>
                </a:lnTo>
                <a:lnTo>
                  <a:pt x="7359733" y="160754"/>
                </a:lnTo>
                <a:cubicBezTo>
                  <a:pt x="7359139" y="224139"/>
                  <a:pt x="7360491" y="287545"/>
                  <a:pt x="7363789" y="350870"/>
                </a:cubicBezTo>
                <a:cubicBezTo>
                  <a:pt x="7372315" y="479826"/>
                  <a:pt x="7372646" y="609245"/>
                  <a:pt x="7364804" y="738248"/>
                </a:cubicBezTo>
                <a:cubicBezTo>
                  <a:pt x="7358232" y="842483"/>
                  <a:pt x="7357929" y="947053"/>
                  <a:pt x="7363917" y="1051329"/>
                </a:cubicBezTo>
                <a:lnTo>
                  <a:pt x="7369069" y="1216617"/>
                </a:lnTo>
                <a:lnTo>
                  <a:pt x="7370433" y="1216617"/>
                </a:lnTo>
                <a:lnTo>
                  <a:pt x="7370810" y="1241159"/>
                </a:lnTo>
                <a:lnTo>
                  <a:pt x="7368946" y="1298998"/>
                </a:lnTo>
                <a:lnTo>
                  <a:pt x="7368583" y="1314450"/>
                </a:lnTo>
                <a:lnTo>
                  <a:pt x="7368448" y="1314450"/>
                </a:lnTo>
                <a:lnTo>
                  <a:pt x="7364030" y="1451529"/>
                </a:lnTo>
                <a:cubicBezTo>
                  <a:pt x="7358313" y="1560263"/>
                  <a:pt x="7366950" y="1668870"/>
                  <a:pt x="7372921" y="1777349"/>
                </a:cubicBezTo>
                <a:cubicBezTo>
                  <a:pt x="7381432" y="1931051"/>
                  <a:pt x="7371270" y="2084116"/>
                  <a:pt x="7360218" y="2237181"/>
                </a:cubicBezTo>
                <a:cubicBezTo>
                  <a:pt x="7344975" y="2458587"/>
                  <a:pt x="7353486" y="2679992"/>
                  <a:pt x="7363394" y="2901271"/>
                </a:cubicBezTo>
                <a:cubicBezTo>
                  <a:pt x="7370635" y="3062594"/>
                  <a:pt x="7383210" y="3223789"/>
                  <a:pt x="7384987" y="3385366"/>
                </a:cubicBezTo>
                <a:cubicBezTo>
                  <a:pt x="7385051" y="3507234"/>
                  <a:pt x="7377544" y="3628988"/>
                  <a:pt x="7362505" y="3749928"/>
                </a:cubicBezTo>
                <a:cubicBezTo>
                  <a:pt x="7346880" y="3888895"/>
                  <a:pt x="7353613" y="4027988"/>
                  <a:pt x="7361488" y="4167080"/>
                </a:cubicBezTo>
                <a:cubicBezTo>
                  <a:pt x="7368348" y="4290930"/>
                  <a:pt x="7368729" y="4414907"/>
                  <a:pt x="7366315" y="4538757"/>
                </a:cubicBezTo>
                <a:cubicBezTo>
                  <a:pt x="7363648" y="4676072"/>
                  <a:pt x="7364283" y="4813259"/>
                  <a:pt x="7373684" y="4950193"/>
                </a:cubicBezTo>
                <a:cubicBezTo>
                  <a:pt x="7384416" y="5089018"/>
                  <a:pt x="7378574" y="5228633"/>
                  <a:pt x="7356280" y="5366074"/>
                </a:cubicBezTo>
                <a:cubicBezTo>
                  <a:pt x="7335448" y="5490178"/>
                  <a:pt x="7341165" y="5615552"/>
                  <a:pt x="7356280" y="5739911"/>
                </a:cubicBezTo>
                <a:cubicBezTo>
                  <a:pt x="7379526" y="5933243"/>
                  <a:pt x="7379526" y="6127211"/>
                  <a:pt x="7376478" y="6321306"/>
                </a:cubicBezTo>
                <a:lnTo>
                  <a:pt x="736779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2F8F45-F767-494A-9D64-DBBE7EF7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85" y="538322"/>
            <a:ext cx="6522595" cy="556476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FF00"/>
                </a:solidFill>
                <a:latin typeface="Comic Sans MS" panose="030F0902030302020204" pitchFamily="66" charset="0"/>
              </a:rPr>
              <a:t>Answers</a:t>
            </a:r>
            <a:br>
              <a:rPr lang="en-US" sz="2400" dirty="0">
                <a:solidFill>
                  <a:srgbClr val="FFFF00"/>
                </a:solidFill>
                <a:latin typeface="Comic Sans MS" panose="030F0902030302020204" pitchFamily="66" charset="0"/>
              </a:rPr>
            </a:br>
            <a:endParaRPr lang="en-US" sz="2400" dirty="0">
              <a:solidFill>
                <a:srgbClr val="FFFF00"/>
              </a:solidFill>
              <a:latin typeface="Comic Sans MS" panose="030F09020303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FF00"/>
                </a:solidFill>
                <a:latin typeface="Comic Sans MS" panose="030F0902030302020204" pitchFamily="66" charset="0"/>
              </a:rPr>
              <a:t>Let's self - check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1.   City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Common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2.  Toyota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Proper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3.   Car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Common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4.   Rose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Proper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5.   Dell laptop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Proper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6.   Fevicol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Proper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7.   UOI notebook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Proper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8.   English language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Proper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9.   Pasta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Proper Noun</a:t>
            </a:r>
            <a:b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</a:b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  <a:t>10. Book - </a:t>
            </a:r>
            <a:r>
              <a:rPr lang="en-US" sz="1800" dirty="0">
                <a:highlight>
                  <a:srgbClr val="FFFF00"/>
                </a:highlight>
                <a:latin typeface="Comic Sans MS" panose="030F0902030302020204" pitchFamily="66" charset="0"/>
              </a:rPr>
              <a:t>Common Noun</a:t>
            </a:r>
            <a:br>
              <a:rPr lang="en-US" sz="1800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endParaRPr lang="en-US" sz="18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91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reach Committee Thank you! – St. Thomas the Apostle Church">
            <a:extLst>
              <a:ext uri="{FF2B5EF4-FFF2-40B4-BE49-F238E27FC236}">
                <a16:creationId xmlns:a16="http://schemas.microsoft.com/office/drawing/2014/main" id="{410D9768-F9E3-944F-BD89-8BDB28D2D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40323"/>
            <a:ext cx="10672764" cy="63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231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Comic Sans MS</vt:lpstr>
      <vt:lpstr>Modern Love</vt:lpstr>
      <vt:lpstr>Modern Love Caps</vt:lpstr>
      <vt:lpstr>The Hand</vt:lpstr>
      <vt:lpstr>SketchyVTI</vt:lpstr>
      <vt:lpstr>Common nouns and Proper nouns</vt:lpstr>
      <vt:lpstr>What are common nouns</vt:lpstr>
      <vt:lpstr>What are proper nouns</vt:lpstr>
      <vt:lpstr>Some Questions</vt:lpstr>
      <vt:lpstr>Some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nouns and Proper nouns</dc:title>
  <dc:creator>Soarabh Gupta</dc:creator>
  <cp:lastModifiedBy>Soarabh Gupta</cp:lastModifiedBy>
  <cp:revision>2</cp:revision>
  <dcterms:created xsi:type="dcterms:W3CDTF">2021-08-12T03:26:38Z</dcterms:created>
  <dcterms:modified xsi:type="dcterms:W3CDTF">2021-08-13T02:26:16Z</dcterms:modified>
</cp:coreProperties>
</file>