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8"/>
  </p:notesMasterIdLst>
  <p:sldIdLst>
    <p:sldId id="316" r:id="rId2"/>
    <p:sldId id="299" r:id="rId3"/>
    <p:sldId id="392" r:id="rId4"/>
    <p:sldId id="393" r:id="rId5"/>
    <p:sldId id="394" r:id="rId6"/>
    <p:sldId id="395" r:id="rId7"/>
    <p:sldId id="396" r:id="rId8"/>
    <p:sldId id="397" r:id="rId9"/>
    <p:sldId id="398" r:id="rId10"/>
    <p:sldId id="399" r:id="rId11"/>
    <p:sldId id="317" r:id="rId12"/>
    <p:sldId id="319" r:id="rId13"/>
    <p:sldId id="400" r:id="rId14"/>
    <p:sldId id="318" r:id="rId15"/>
    <p:sldId id="320" r:id="rId16"/>
    <p:sldId id="321" r:id="rId17"/>
    <p:sldId id="322" r:id="rId18"/>
    <p:sldId id="323" r:id="rId19"/>
    <p:sldId id="324" r:id="rId20"/>
    <p:sldId id="325" r:id="rId21"/>
    <p:sldId id="326" r:id="rId22"/>
    <p:sldId id="327" r:id="rId23"/>
    <p:sldId id="328" r:id="rId24"/>
    <p:sldId id="329" r:id="rId25"/>
    <p:sldId id="330" r:id="rId26"/>
    <p:sldId id="336" r:id="rId27"/>
    <p:sldId id="338" r:id="rId28"/>
    <p:sldId id="337" r:id="rId29"/>
    <p:sldId id="256" r:id="rId30"/>
    <p:sldId id="257" r:id="rId31"/>
    <p:sldId id="258" r:id="rId32"/>
    <p:sldId id="259" r:id="rId33"/>
    <p:sldId id="260" r:id="rId34"/>
    <p:sldId id="261" r:id="rId35"/>
    <p:sldId id="262" r:id="rId36"/>
    <p:sldId id="308" r:id="rId37"/>
    <p:sldId id="339" r:id="rId38"/>
    <p:sldId id="309" r:id="rId39"/>
    <p:sldId id="340" r:id="rId40"/>
    <p:sldId id="263" r:id="rId41"/>
    <p:sldId id="264" r:id="rId42"/>
    <p:sldId id="265" r:id="rId43"/>
    <p:sldId id="266" r:id="rId44"/>
    <p:sldId id="267" r:id="rId45"/>
    <p:sldId id="310" r:id="rId46"/>
    <p:sldId id="345" r:id="rId47"/>
    <p:sldId id="346" r:id="rId48"/>
    <p:sldId id="347" r:id="rId49"/>
    <p:sldId id="268" r:id="rId50"/>
    <p:sldId id="311" r:id="rId51"/>
    <p:sldId id="331" r:id="rId52"/>
    <p:sldId id="332" r:id="rId53"/>
    <p:sldId id="300" r:id="rId54"/>
    <p:sldId id="270" r:id="rId55"/>
    <p:sldId id="271" r:id="rId56"/>
    <p:sldId id="269" r:id="rId57"/>
    <p:sldId id="333" r:id="rId58"/>
    <p:sldId id="334" r:id="rId59"/>
    <p:sldId id="341" r:id="rId60"/>
    <p:sldId id="335" r:id="rId61"/>
    <p:sldId id="342" r:id="rId62"/>
    <p:sldId id="343" r:id="rId63"/>
    <p:sldId id="344" r:id="rId64"/>
    <p:sldId id="350" r:id="rId65"/>
    <p:sldId id="355" r:id="rId66"/>
    <p:sldId id="356" r:id="rId67"/>
    <p:sldId id="357" r:id="rId68"/>
    <p:sldId id="358" r:id="rId69"/>
    <p:sldId id="359" r:id="rId70"/>
    <p:sldId id="360" r:id="rId71"/>
    <p:sldId id="354" r:id="rId72"/>
    <p:sldId id="351" r:id="rId73"/>
    <p:sldId id="352" r:id="rId74"/>
    <p:sldId id="353" r:id="rId75"/>
    <p:sldId id="274" r:id="rId76"/>
    <p:sldId id="275" r:id="rId77"/>
    <p:sldId id="302" r:id="rId78"/>
    <p:sldId id="303" r:id="rId79"/>
    <p:sldId id="304" r:id="rId80"/>
    <p:sldId id="305" r:id="rId81"/>
    <p:sldId id="306" r:id="rId82"/>
    <p:sldId id="272" r:id="rId83"/>
    <p:sldId id="307" r:id="rId84"/>
    <p:sldId id="277" r:id="rId85"/>
    <p:sldId id="278" r:id="rId86"/>
    <p:sldId id="348" r:id="rId87"/>
    <p:sldId id="349" r:id="rId88"/>
    <p:sldId id="279" r:id="rId89"/>
    <p:sldId id="370" r:id="rId90"/>
    <p:sldId id="315" r:id="rId91"/>
    <p:sldId id="312" r:id="rId92"/>
    <p:sldId id="361" r:id="rId93"/>
    <p:sldId id="362" r:id="rId94"/>
    <p:sldId id="313" r:id="rId95"/>
    <p:sldId id="363" r:id="rId96"/>
    <p:sldId id="364" r:id="rId97"/>
    <p:sldId id="365" r:id="rId98"/>
    <p:sldId id="366" r:id="rId99"/>
    <p:sldId id="367" r:id="rId100"/>
    <p:sldId id="368" r:id="rId101"/>
    <p:sldId id="369" r:id="rId102"/>
    <p:sldId id="371" r:id="rId103"/>
    <p:sldId id="372" r:id="rId104"/>
    <p:sldId id="314" r:id="rId105"/>
    <p:sldId id="280" r:id="rId106"/>
    <p:sldId id="281" r:id="rId107"/>
    <p:sldId id="282" r:id="rId108"/>
    <p:sldId id="283" r:id="rId109"/>
    <p:sldId id="284" r:id="rId110"/>
    <p:sldId id="285" r:id="rId111"/>
    <p:sldId id="286" r:id="rId112"/>
    <p:sldId id="287" r:id="rId113"/>
    <p:sldId id="288" r:id="rId114"/>
    <p:sldId id="289" r:id="rId115"/>
    <p:sldId id="373" r:id="rId116"/>
    <p:sldId id="290" r:id="rId117"/>
    <p:sldId id="374" r:id="rId118"/>
    <p:sldId id="291" r:id="rId119"/>
    <p:sldId id="293" r:id="rId120"/>
    <p:sldId id="375" r:id="rId121"/>
    <p:sldId id="376" r:id="rId122"/>
    <p:sldId id="378" r:id="rId123"/>
    <p:sldId id="377" r:id="rId124"/>
    <p:sldId id="379" r:id="rId125"/>
    <p:sldId id="381" r:id="rId126"/>
    <p:sldId id="380" r:id="rId127"/>
    <p:sldId id="383" r:id="rId128"/>
    <p:sldId id="384" r:id="rId129"/>
    <p:sldId id="385" r:id="rId130"/>
    <p:sldId id="386" r:id="rId131"/>
    <p:sldId id="387" r:id="rId132"/>
    <p:sldId id="388" r:id="rId133"/>
    <p:sldId id="389" r:id="rId134"/>
    <p:sldId id="390" r:id="rId135"/>
    <p:sldId id="391" r:id="rId136"/>
    <p:sldId id="298" r:id="rId137"/>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7818" autoAdjust="0"/>
  </p:normalViewPr>
  <p:slideViewPr>
    <p:cSldViewPr>
      <p:cViewPr varScale="1">
        <p:scale>
          <a:sx n="50" d="100"/>
          <a:sy n="50" d="100"/>
        </p:scale>
        <p:origin x="1836" y="60"/>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6" d="100"/>
          <a:sy n="66" d="100"/>
        </p:scale>
        <p:origin x="1968" y="48"/>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97538" y="0"/>
            <a:ext cx="4359275" cy="388938"/>
          </a:xfrm>
          <a:prstGeom prst="rect">
            <a:avLst/>
          </a:prstGeom>
        </p:spPr>
        <p:txBody>
          <a:bodyPr vert="horz" lIns="91440" tIns="45720" rIns="91440" bIns="45720" rtlCol="0"/>
          <a:lstStyle>
            <a:lvl1pPr algn="r">
              <a:defRPr sz="1200"/>
            </a:lvl1pPr>
          </a:lstStyle>
          <a:p>
            <a:fld id="{C1A37EC5-A152-44BD-BC10-B547537698C3}" type="datetimeFigureOut">
              <a:rPr lang="en-IN" smtClean="0"/>
              <a:t>23-03-2023</a:t>
            </a:fld>
            <a:endParaRPr lang="en-IN"/>
          </a:p>
        </p:txBody>
      </p:sp>
      <p:sp>
        <p:nvSpPr>
          <p:cNvPr id="4" name="Slide Image Placeholder 3"/>
          <p:cNvSpPr>
            <a:spLocks noGrp="1" noRot="1" noChangeAspect="1"/>
          </p:cNvSpPr>
          <p:nvPr>
            <p:ph type="sldImg" idx="2"/>
          </p:nvPr>
        </p:nvSpPr>
        <p:spPr>
          <a:xfrm>
            <a:off x="3332163" y="971550"/>
            <a:ext cx="3394075" cy="26225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006475" y="3740150"/>
            <a:ext cx="8045450" cy="30607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7383463"/>
            <a:ext cx="4359275" cy="388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97538" y="7383463"/>
            <a:ext cx="4359275" cy="388937"/>
          </a:xfrm>
          <a:prstGeom prst="rect">
            <a:avLst/>
          </a:prstGeom>
        </p:spPr>
        <p:txBody>
          <a:bodyPr vert="horz" lIns="91440" tIns="45720" rIns="91440" bIns="45720" rtlCol="0" anchor="b"/>
          <a:lstStyle>
            <a:lvl1pPr algn="r">
              <a:defRPr sz="1200"/>
            </a:lvl1pPr>
          </a:lstStyle>
          <a:p>
            <a:fld id="{D9F01562-BE49-4E82-A0EE-23ECD4C4824F}" type="slidenum">
              <a:rPr lang="en-IN" smtClean="0"/>
              <a:t>‹#›</a:t>
            </a:fld>
            <a:endParaRPr lang="en-IN"/>
          </a:p>
        </p:txBody>
      </p:sp>
    </p:spTree>
    <p:extLst>
      <p:ext uri="{BB962C8B-B14F-4D97-AF65-F5344CB8AC3E}">
        <p14:creationId xmlns:p14="http://schemas.microsoft.com/office/powerpoint/2010/main" val="796033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1</a:t>
            </a:fld>
            <a:endParaRPr lang="en-IN"/>
          </a:p>
        </p:txBody>
      </p:sp>
    </p:spTree>
    <p:extLst>
      <p:ext uri="{BB962C8B-B14F-4D97-AF65-F5344CB8AC3E}">
        <p14:creationId xmlns:p14="http://schemas.microsoft.com/office/powerpoint/2010/main" val="18968846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9F01562-BE49-4E82-A0EE-23ECD4C4824F}" type="slidenum">
              <a:rPr lang="en-IN" smtClean="0"/>
              <a:t>10</a:t>
            </a:fld>
            <a:endParaRPr lang="en-IN"/>
          </a:p>
        </p:txBody>
      </p:sp>
    </p:spTree>
    <p:extLst>
      <p:ext uri="{BB962C8B-B14F-4D97-AF65-F5344CB8AC3E}">
        <p14:creationId xmlns:p14="http://schemas.microsoft.com/office/powerpoint/2010/main" val="3157951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11</a:t>
            </a:fld>
            <a:endParaRPr lang="en-IN"/>
          </a:p>
        </p:txBody>
      </p:sp>
    </p:spTree>
    <p:extLst>
      <p:ext uri="{BB962C8B-B14F-4D97-AF65-F5344CB8AC3E}">
        <p14:creationId xmlns:p14="http://schemas.microsoft.com/office/powerpoint/2010/main" val="2097842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12</a:t>
            </a:fld>
            <a:endParaRPr lang="en-IN"/>
          </a:p>
        </p:txBody>
      </p:sp>
    </p:spTree>
    <p:extLst>
      <p:ext uri="{BB962C8B-B14F-4D97-AF65-F5344CB8AC3E}">
        <p14:creationId xmlns:p14="http://schemas.microsoft.com/office/powerpoint/2010/main" val="2158810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13</a:t>
            </a:fld>
            <a:endParaRPr lang="en-IN"/>
          </a:p>
        </p:txBody>
      </p:sp>
    </p:spTree>
    <p:extLst>
      <p:ext uri="{BB962C8B-B14F-4D97-AF65-F5344CB8AC3E}">
        <p14:creationId xmlns:p14="http://schemas.microsoft.com/office/powerpoint/2010/main" val="36069845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14</a:t>
            </a:fld>
            <a:endParaRPr lang="en-IN"/>
          </a:p>
        </p:txBody>
      </p:sp>
    </p:spTree>
    <p:extLst>
      <p:ext uri="{BB962C8B-B14F-4D97-AF65-F5344CB8AC3E}">
        <p14:creationId xmlns:p14="http://schemas.microsoft.com/office/powerpoint/2010/main" val="42162950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15</a:t>
            </a:fld>
            <a:endParaRPr lang="en-IN"/>
          </a:p>
        </p:txBody>
      </p:sp>
    </p:spTree>
    <p:extLst>
      <p:ext uri="{BB962C8B-B14F-4D97-AF65-F5344CB8AC3E}">
        <p14:creationId xmlns:p14="http://schemas.microsoft.com/office/powerpoint/2010/main" val="29051568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16</a:t>
            </a:fld>
            <a:endParaRPr lang="en-IN"/>
          </a:p>
        </p:txBody>
      </p:sp>
    </p:spTree>
    <p:extLst>
      <p:ext uri="{BB962C8B-B14F-4D97-AF65-F5344CB8AC3E}">
        <p14:creationId xmlns:p14="http://schemas.microsoft.com/office/powerpoint/2010/main" val="38459346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17</a:t>
            </a:fld>
            <a:endParaRPr lang="en-IN"/>
          </a:p>
        </p:txBody>
      </p:sp>
    </p:spTree>
    <p:extLst>
      <p:ext uri="{BB962C8B-B14F-4D97-AF65-F5344CB8AC3E}">
        <p14:creationId xmlns:p14="http://schemas.microsoft.com/office/powerpoint/2010/main" val="211103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18</a:t>
            </a:fld>
            <a:endParaRPr lang="en-IN"/>
          </a:p>
        </p:txBody>
      </p:sp>
    </p:spTree>
    <p:extLst>
      <p:ext uri="{BB962C8B-B14F-4D97-AF65-F5344CB8AC3E}">
        <p14:creationId xmlns:p14="http://schemas.microsoft.com/office/powerpoint/2010/main" val="19093168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19</a:t>
            </a:fld>
            <a:endParaRPr lang="en-IN"/>
          </a:p>
        </p:txBody>
      </p:sp>
    </p:spTree>
    <p:extLst>
      <p:ext uri="{BB962C8B-B14F-4D97-AF65-F5344CB8AC3E}">
        <p14:creationId xmlns:p14="http://schemas.microsoft.com/office/powerpoint/2010/main" val="2161184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2</a:t>
            </a:fld>
            <a:endParaRPr lang="en-IN"/>
          </a:p>
        </p:txBody>
      </p:sp>
    </p:spTree>
    <p:extLst>
      <p:ext uri="{BB962C8B-B14F-4D97-AF65-F5344CB8AC3E}">
        <p14:creationId xmlns:p14="http://schemas.microsoft.com/office/powerpoint/2010/main" val="15366591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21</a:t>
            </a:fld>
            <a:endParaRPr lang="en-IN"/>
          </a:p>
        </p:txBody>
      </p:sp>
    </p:spTree>
    <p:extLst>
      <p:ext uri="{BB962C8B-B14F-4D97-AF65-F5344CB8AC3E}">
        <p14:creationId xmlns:p14="http://schemas.microsoft.com/office/powerpoint/2010/main" val="2860176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25</a:t>
            </a:fld>
            <a:endParaRPr lang="en-IN"/>
          </a:p>
        </p:txBody>
      </p:sp>
    </p:spTree>
    <p:extLst>
      <p:ext uri="{BB962C8B-B14F-4D97-AF65-F5344CB8AC3E}">
        <p14:creationId xmlns:p14="http://schemas.microsoft.com/office/powerpoint/2010/main" val="25732308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27</a:t>
            </a:fld>
            <a:endParaRPr lang="en-IN"/>
          </a:p>
        </p:txBody>
      </p:sp>
    </p:spTree>
    <p:extLst>
      <p:ext uri="{BB962C8B-B14F-4D97-AF65-F5344CB8AC3E}">
        <p14:creationId xmlns:p14="http://schemas.microsoft.com/office/powerpoint/2010/main" val="17139492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28</a:t>
            </a:fld>
            <a:endParaRPr lang="en-IN"/>
          </a:p>
        </p:txBody>
      </p:sp>
    </p:spTree>
    <p:extLst>
      <p:ext uri="{BB962C8B-B14F-4D97-AF65-F5344CB8AC3E}">
        <p14:creationId xmlns:p14="http://schemas.microsoft.com/office/powerpoint/2010/main" val="5081713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29</a:t>
            </a:fld>
            <a:endParaRPr lang="en-IN"/>
          </a:p>
        </p:txBody>
      </p:sp>
    </p:spTree>
    <p:extLst>
      <p:ext uri="{BB962C8B-B14F-4D97-AF65-F5344CB8AC3E}">
        <p14:creationId xmlns:p14="http://schemas.microsoft.com/office/powerpoint/2010/main" val="22380629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33</a:t>
            </a:fld>
            <a:endParaRPr lang="en-IN"/>
          </a:p>
        </p:txBody>
      </p:sp>
    </p:spTree>
    <p:extLst>
      <p:ext uri="{BB962C8B-B14F-4D97-AF65-F5344CB8AC3E}">
        <p14:creationId xmlns:p14="http://schemas.microsoft.com/office/powerpoint/2010/main" val="16650145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34</a:t>
            </a:fld>
            <a:endParaRPr lang="en-IN"/>
          </a:p>
        </p:txBody>
      </p:sp>
    </p:spTree>
    <p:extLst>
      <p:ext uri="{BB962C8B-B14F-4D97-AF65-F5344CB8AC3E}">
        <p14:creationId xmlns:p14="http://schemas.microsoft.com/office/powerpoint/2010/main" val="10918042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35</a:t>
            </a:fld>
            <a:endParaRPr lang="en-IN"/>
          </a:p>
        </p:txBody>
      </p:sp>
    </p:spTree>
    <p:extLst>
      <p:ext uri="{BB962C8B-B14F-4D97-AF65-F5344CB8AC3E}">
        <p14:creationId xmlns:p14="http://schemas.microsoft.com/office/powerpoint/2010/main" val="7284960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36</a:t>
            </a:fld>
            <a:endParaRPr lang="en-IN"/>
          </a:p>
        </p:txBody>
      </p:sp>
    </p:spTree>
    <p:extLst>
      <p:ext uri="{BB962C8B-B14F-4D97-AF65-F5344CB8AC3E}">
        <p14:creationId xmlns:p14="http://schemas.microsoft.com/office/powerpoint/2010/main" val="16570006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37</a:t>
            </a:fld>
            <a:endParaRPr lang="en-IN"/>
          </a:p>
        </p:txBody>
      </p:sp>
    </p:spTree>
    <p:extLst>
      <p:ext uri="{BB962C8B-B14F-4D97-AF65-F5344CB8AC3E}">
        <p14:creationId xmlns:p14="http://schemas.microsoft.com/office/powerpoint/2010/main" val="1931681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3</a:t>
            </a:fld>
            <a:endParaRPr lang="en-IN"/>
          </a:p>
        </p:txBody>
      </p:sp>
    </p:spTree>
    <p:extLst>
      <p:ext uri="{BB962C8B-B14F-4D97-AF65-F5344CB8AC3E}">
        <p14:creationId xmlns:p14="http://schemas.microsoft.com/office/powerpoint/2010/main" val="24480399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38</a:t>
            </a:fld>
            <a:endParaRPr lang="en-IN"/>
          </a:p>
        </p:txBody>
      </p:sp>
    </p:spTree>
    <p:extLst>
      <p:ext uri="{BB962C8B-B14F-4D97-AF65-F5344CB8AC3E}">
        <p14:creationId xmlns:p14="http://schemas.microsoft.com/office/powerpoint/2010/main" val="7456261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39</a:t>
            </a:fld>
            <a:endParaRPr lang="en-IN"/>
          </a:p>
        </p:txBody>
      </p:sp>
    </p:spTree>
    <p:extLst>
      <p:ext uri="{BB962C8B-B14F-4D97-AF65-F5344CB8AC3E}">
        <p14:creationId xmlns:p14="http://schemas.microsoft.com/office/powerpoint/2010/main" val="30986596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9F01562-BE49-4E82-A0EE-23ECD4C4824F}" type="slidenum">
              <a:rPr lang="en-IN" smtClean="0"/>
              <a:t>43</a:t>
            </a:fld>
            <a:endParaRPr lang="en-IN"/>
          </a:p>
        </p:txBody>
      </p:sp>
    </p:spTree>
    <p:extLst>
      <p:ext uri="{BB962C8B-B14F-4D97-AF65-F5344CB8AC3E}">
        <p14:creationId xmlns:p14="http://schemas.microsoft.com/office/powerpoint/2010/main" val="7327367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44</a:t>
            </a:fld>
            <a:endParaRPr lang="en-IN"/>
          </a:p>
        </p:txBody>
      </p:sp>
    </p:spTree>
    <p:extLst>
      <p:ext uri="{BB962C8B-B14F-4D97-AF65-F5344CB8AC3E}">
        <p14:creationId xmlns:p14="http://schemas.microsoft.com/office/powerpoint/2010/main" val="4788447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45</a:t>
            </a:fld>
            <a:endParaRPr lang="en-IN"/>
          </a:p>
        </p:txBody>
      </p:sp>
    </p:spTree>
    <p:extLst>
      <p:ext uri="{BB962C8B-B14F-4D97-AF65-F5344CB8AC3E}">
        <p14:creationId xmlns:p14="http://schemas.microsoft.com/office/powerpoint/2010/main" val="19232767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46</a:t>
            </a:fld>
            <a:endParaRPr lang="en-IN"/>
          </a:p>
        </p:txBody>
      </p:sp>
    </p:spTree>
    <p:extLst>
      <p:ext uri="{BB962C8B-B14F-4D97-AF65-F5344CB8AC3E}">
        <p14:creationId xmlns:p14="http://schemas.microsoft.com/office/powerpoint/2010/main" val="17805091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47</a:t>
            </a:fld>
            <a:endParaRPr lang="en-IN"/>
          </a:p>
        </p:txBody>
      </p:sp>
    </p:spTree>
    <p:extLst>
      <p:ext uri="{BB962C8B-B14F-4D97-AF65-F5344CB8AC3E}">
        <p14:creationId xmlns:p14="http://schemas.microsoft.com/office/powerpoint/2010/main" val="20295502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48</a:t>
            </a:fld>
            <a:endParaRPr lang="en-IN"/>
          </a:p>
        </p:txBody>
      </p:sp>
    </p:spTree>
    <p:extLst>
      <p:ext uri="{BB962C8B-B14F-4D97-AF65-F5344CB8AC3E}">
        <p14:creationId xmlns:p14="http://schemas.microsoft.com/office/powerpoint/2010/main" val="33128222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49</a:t>
            </a:fld>
            <a:endParaRPr lang="en-IN"/>
          </a:p>
        </p:txBody>
      </p:sp>
    </p:spTree>
    <p:extLst>
      <p:ext uri="{BB962C8B-B14F-4D97-AF65-F5344CB8AC3E}">
        <p14:creationId xmlns:p14="http://schemas.microsoft.com/office/powerpoint/2010/main" val="3942072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50</a:t>
            </a:fld>
            <a:endParaRPr lang="en-IN"/>
          </a:p>
        </p:txBody>
      </p:sp>
    </p:spTree>
    <p:extLst>
      <p:ext uri="{BB962C8B-B14F-4D97-AF65-F5344CB8AC3E}">
        <p14:creationId xmlns:p14="http://schemas.microsoft.com/office/powerpoint/2010/main" val="2943098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4</a:t>
            </a:fld>
            <a:endParaRPr lang="en-IN"/>
          </a:p>
        </p:txBody>
      </p:sp>
    </p:spTree>
    <p:extLst>
      <p:ext uri="{BB962C8B-B14F-4D97-AF65-F5344CB8AC3E}">
        <p14:creationId xmlns:p14="http://schemas.microsoft.com/office/powerpoint/2010/main" val="15183579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52</a:t>
            </a:fld>
            <a:endParaRPr lang="en-IN"/>
          </a:p>
        </p:txBody>
      </p:sp>
    </p:spTree>
    <p:extLst>
      <p:ext uri="{BB962C8B-B14F-4D97-AF65-F5344CB8AC3E}">
        <p14:creationId xmlns:p14="http://schemas.microsoft.com/office/powerpoint/2010/main" val="2846374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58</a:t>
            </a:fld>
            <a:endParaRPr lang="en-IN"/>
          </a:p>
        </p:txBody>
      </p:sp>
    </p:spTree>
    <p:extLst>
      <p:ext uri="{BB962C8B-B14F-4D97-AF65-F5344CB8AC3E}">
        <p14:creationId xmlns:p14="http://schemas.microsoft.com/office/powerpoint/2010/main" val="38477412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59</a:t>
            </a:fld>
            <a:endParaRPr lang="en-IN"/>
          </a:p>
        </p:txBody>
      </p:sp>
    </p:spTree>
    <p:extLst>
      <p:ext uri="{BB962C8B-B14F-4D97-AF65-F5344CB8AC3E}">
        <p14:creationId xmlns:p14="http://schemas.microsoft.com/office/powerpoint/2010/main" val="12793480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60</a:t>
            </a:fld>
            <a:endParaRPr lang="en-IN"/>
          </a:p>
        </p:txBody>
      </p:sp>
    </p:spTree>
    <p:extLst>
      <p:ext uri="{BB962C8B-B14F-4D97-AF65-F5344CB8AC3E}">
        <p14:creationId xmlns:p14="http://schemas.microsoft.com/office/powerpoint/2010/main" val="42092424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61</a:t>
            </a:fld>
            <a:endParaRPr lang="en-IN"/>
          </a:p>
        </p:txBody>
      </p:sp>
    </p:spTree>
    <p:extLst>
      <p:ext uri="{BB962C8B-B14F-4D97-AF65-F5344CB8AC3E}">
        <p14:creationId xmlns:p14="http://schemas.microsoft.com/office/powerpoint/2010/main" val="11658965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62</a:t>
            </a:fld>
            <a:endParaRPr lang="en-IN"/>
          </a:p>
        </p:txBody>
      </p:sp>
    </p:spTree>
    <p:extLst>
      <p:ext uri="{BB962C8B-B14F-4D97-AF65-F5344CB8AC3E}">
        <p14:creationId xmlns:p14="http://schemas.microsoft.com/office/powerpoint/2010/main" val="39767061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63</a:t>
            </a:fld>
            <a:endParaRPr lang="en-IN"/>
          </a:p>
        </p:txBody>
      </p:sp>
    </p:spTree>
    <p:extLst>
      <p:ext uri="{BB962C8B-B14F-4D97-AF65-F5344CB8AC3E}">
        <p14:creationId xmlns:p14="http://schemas.microsoft.com/office/powerpoint/2010/main" val="11285293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64</a:t>
            </a:fld>
            <a:endParaRPr lang="en-IN"/>
          </a:p>
        </p:txBody>
      </p:sp>
    </p:spTree>
    <p:extLst>
      <p:ext uri="{BB962C8B-B14F-4D97-AF65-F5344CB8AC3E}">
        <p14:creationId xmlns:p14="http://schemas.microsoft.com/office/powerpoint/2010/main" val="11092192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65</a:t>
            </a:fld>
            <a:endParaRPr lang="en-IN"/>
          </a:p>
        </p:txBody>
      </p:sp>
    </p:spTree>
    <p:extLst>
      <p:ext uri="{BB962C8B-B14F-4D97-AF65-F5344CB8AC3E}">
        <p14:creationId xmlns:p14="http://schemas.microsoft.com/office/powerpoint/2010/main" val="7006699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66</a:t>
            </a:fld>
            <a:endParaRPr lang="en-IN"/>
          </a:p>
        </p:txBody>
      </p:sp>
    </p:spTree>
    <p:extLst>
      <p:ext uri="{BB962C8B-B14F-4D97-AF65-F5344CB8AC3E}">
        <p14:creationId xmlns:p14="http://schemas.microsoft.com/office/powerpoint/2010/main" val="380484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5</a:t>
            </a:fld>
            <a:endParaRPr lang="en-IN"/>
          </a:p>
        </p:txBody>
      </p:sp>
    </p:spTree>
    <p:extLst>
      <p:ext uri="{BB962C8B-B14F-4D97-AF65-F5344CB8AC3E}">
        <p14:creationId xmlns:p14="http://schemas.microsoft.com/office/powerpoint/2010/main" val="1374305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67</a:t>
            </a:fld>
            <a:endParaRPr lang="en-IN"/>
          </a:p>
        </p:txBody>
      </p:sp>
    </p:spTree>
    <p:extLst>
      <p:ext uri="{BB962C8B-B14F-4D97-AF65-F5344CB8AC3E}">
        <p14:creationId xmlns:p14="http://schemas.microsoft.com/office/powerpoint/2010/main" val="370987431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68</a:t>
            </a:fld>
            <a:endParaRPr lang="en-IN"/>
          </a:p>
        </p:txBody>
      </p:sp>
    </p:spTree>
    <p:extLst>
      <p:ext uri="{BB962C8B-B14F-4D97-AF65-F5344CB8AC3E}">
        <p14:creationId xmlns:p14="http://schemas.microsoft.com/office/powerpoint/2010/main" val="9992949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69</a:t>
            </a:fld>
            <a:endParaRPr lang="en-IN"/>
          </a:p>
        </p:txBody>
      </p:sp>
    </p:spTree>
    <p:extLst>
      <p:ext uri="{BB962C8B-B14F-4D97-AF65-F5344CB8AC3E}">
        <p14:creationId xmlns:p14="http://schemas.microsoft.com/office/powerpoint/2010/main" val="14775281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71</a:t>
            </a:fld>
            <a:endParaRPr lang="en-IN"/>
          </a:p>
        </p:txBody>
      </p:sp>
    </p:spTree>
    <p:extLst>
      <p:ext uri="{BB962C8B-B14F-4D97-AF65-F5344CB8AC3E}">
        <p14:creationId xmlns:p14="http://schemas.microsoft.com/office/powerpoint/2010/main" val="286787074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72</a:t>
            </a:fld>
            <a:endParaRPr lang="en-IN"/>
          </a:p>
        </p:txBody>
      </p:sp>
    </p:spTree>
    <p:extLst>
      <p:ext uri="{BB962C8B-B14F-4D97-AF65-F5344CB8AC3E}">
        <p14:creationId xmlns:p14="http://schemas.microsoft.com/office/powerpoint/2010/main" val="207043030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73</a:t>
            </a:fld>
            <a:endParaRPr lang="en-IN"/>
          </a:p>
        </p:txBody>
      </p:sp>
    </p:spTree>
    <p:extLst>
      <p:ext uri="{BB962C8B-B14F-4D97-AF65-F5344CB8AC3E}">
        <p14:creationId xmlns:p14="http://schemas.microsoft.com/office/powerpoint/2010/main" val="95221553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74</a:t>
            </a:fld>
            <a:endParaRPr lang="en-IN"/>
          </a:p>
        </p:txBody>
      </p:sp>
    </p:spTree>
    <p:extLst>
      <p:ext uri="{BB962C8B-B14F-4D97-AF65-F5344CB8AC3E}">
        <p14:creationId xmlns:p14="http://schemas.microsoft.com/office/powerpoint/2010/main" val="345083807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9F01562-BE49-4E82-A0EE-23ECD4C4824F}" type="slidenum">
              <a:rPr lang="en-IN" smtClean="0"/>
              <a:t>75</a:t>
            </a:fld>
            <a:endParaRPr lang="en-IN"/>
          </a:p>
        </p:txBody>
      </p:sp>
    </p:spTree>
    <p:extLst>
      <p:ext uri="{BB962C8B-B14F-4D97-AF65-F5344CB8AC3E}">
        <p14:creationId xmlns:p14="http://schemas.microsoft.com/office/powerpoint/2010/main" val="220612356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86</a:t>
            </a:fld>
            <a:endParaRPr lang="en-IN"/>
          </a:p>
        </p:txBody>
      </p:sp>
    </p:spTree>
    <p:extLst>
      <p:ext uri="{BB962C8B-B14F-4D97-AF65-F5344CB8AC3E}">
        <p14:creationId xmlns:p14="http://schemas.microsoft.com/office/powerpoint/2010/main" val="912612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87</a:t>
            </a:fld>
            <a:endParaRPr lang="en-IN"/>
          </a:p>
        </p:txBody>
      </p:sp>
    </p:spTree>
    <p:extLst>
      <p:ext uri="{BB962C8B-B14F-4D97-AF65-F5344CB8AC3E}">
        <p14:creationId xmlns:p14="http://schemas.microsoft.com/office/powerpoint/2010/main" val="2048902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6</a:t>
            </a:fld>
            <a:endParaRPr lang="en-IN"/>
          </a:p>
        </p:txBody>
      </p:sp>
    </p:spTree>
    <p:extLst>
      <p:ext uri="{BB962C8B-B14F-4D97-AF65-F5344CB8AC3E}">
        <p14:creationId xmlns:p14="http://schemas.microsoft.com/office/powerpoint/2010/main" val="89349013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88</a:t>
            </a:fld>
            <a:endParaRPr lang="en-IN"/>
          </a:p>
        </p:txBody>
      </p:sp>
    </p:spTree>
    <p:extLst>
      <p:ext uri="{BB962C8B-B14F-4D97-AF65-F5344CB8AC3E}">
        <p14:creationId xmlns:p14="http://schemas.microsoft.com/office/powerpoint/2010/main" val="17084033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89</a:t>
            </a:fld>
            <a:endParaRPr lang="en-IN"/>
          </a:p>
        </p:txBody>
      </p:sp>
    </p:spTree>
    <p:extLst>
      <p:ext uri="{BB962C8B-B14F-4D97-AF65-F5344CB8AC3E}">
        <p14:creationId xmlns:p14="http://schemas.microsoft.com/office/powerpoint/2010/main" val="363507728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91</a:t>
            </a:fld>
            <a:endParaRPr lang="en-IN"/>
          </a:p>
        </p:txBody>
      </p:sp>
    </p:spTree>
    <p:extLst>
      <p:ext uri="{BB962C8B-B14F-4D97-AF65-F5344CB8AC3E}">
        <p14:creationId xmlns:p14="http://schemas.microsoft.com/office/powerpoint/2010/main" val="131683104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92</a:t>
            </a:fld>
            <a:endParaRPr lang="en-IN"/>
          </a:p>
        </p:txBody>
      </p:sp>
    </p:spTree>
    <p:extLst>
      <p:ext uri="{BB962C8B-B14F-4D97-AF65-F5344CB8AC3E}">
        <p14:creationId xmlns:p14="http://schemas.microsoft.com/office/powerpoint/2010/main" val="326567170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93</a:t>
            </a:fld>
            <a:endParaRPr lang="en-IN"/>
          </a:p>
        </p:txBody>
      </p:sp>
    </p:spTree>
    <p:extLst>
      <p:ext uri="{BB962C8B-B14F-4D97-AF65-F5344CB8AC3E}">
        <p14:creationId xmlns:p14="http://schemas.microsoft.com/office/powerpoint/2010/main" val="425087835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95</a:t>
            </a:fld>
            <a:endParaRPr lang="en-IN"/>
          </a:p>
        </p:txBody>
      </p:sp>
    </p:spTree>
    <p:extLst>
      <p:ext uri="{BB962C8B-B14F-4D97-AF65-F5344CB8AC3E}">
        <p14:creationId xmlns:p14="http://schemas.microsoft.com/office/powerpoint/2010/main" val="296008676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96</a:t>
            </a:fld>
            <a:endParaRPr lang="en-IN"/>
          </a:p>
        </p:txBody>
      </p:sp>
    </p:spTree>
    <p:extLst>
      <p:ext uri="{BB962C8B-B14F-4D97-AF65-F5344CB8AC3E}">
        <p14:creationId xmlns:p14="http://schemas.microsoft.com/office/powerpoint/2010/main" val="378151769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98</a:t>
            </a:fld>
            <a:endParaRPr lang="en-IN"/>
          </a:p>
        </p:txBody>
      </p:sp>
    </p:spTree>
    <p:extLst>
      <p:ext uri="{BB962C8B-B14F-4D97-AF65-F5344CB8AC3E}">
        <p14:creationId xmlns:p14="http://schemas.microsoft.com/office/powerpoint/2010/main" val="161440527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99</a:t>
            </a:fld>
            <a:endParaRPr lang="en-IN"/>
          </a:p>
        </p:txBody>
      </p:sp>
    </p:spTree>
    <p:extLst>
      <p:ext uri="{BB962C8B-B14F-4D97-AF65-F5344CB8AC3E}">
        <p14:creationId xmlns:p14="http://schemas.microsoft.com/office/powerpoint/2010/main" val="91841616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100</a:t>
            </a:fld>
            <a:endParaRPr lang="en-IN"/>
          </a:p>
        </p:txBody>
      </p:sp>
    </p:spTree>
    <p:extLst>
      <p:ext uri="{BB962C8B-B14F-4D97-AF65-F5344CB8AC3E}">
        <p14:creationId xmlns:p14="http://schemas.microsoft.com/office/powerpoint/2010/main" val="3472080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9F01562-BE49-4E82-A0EE-23ECD4C4824F}" type="slidenum">
              <a:rPr lang="en-IN" smtClean="0"/>
              <a:t>7</a:t>
            </a:fld>
            <a:endParaRPr lang="en-IN"/>
          </a:p>
        </p:txBody>
      </p:sp>
    </p:spTree>
    <p:extLst>
      <p:ext uri="{BB962C8B-B14F-4D97-AF65-F5344CB8AC3E}">
        <p14:creationId xmlns:p14="http://schemas.microsoft.com/office/powerpoint/2010/main" val="247032090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101</a:t>
            </a:fld>
            <a:endParaRPr lang="en-IN"/>
          </a:p>
        </p:txBody>
      </p:sp>
    </p:spTree>
    <p:extLst>
      <p:ext uri="{BB962C8B-B14F-4D97-AF65-F5344CB8AC3E}">
        <p14:creationId xmlns:p14="http://schemas.microsoft.com/office/powerpoint/2010/main" val="38543932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106</a:t>
            </a:fld>
            <a:endParaRPr lang="en-IN"/>
          </a:p>
        </p:txBody>
      </p:sp>
    </p:spTree>
    <p:extLst>
      <p:ext uri="{BB962C8B-B14F-4D97-AF65-F5344CB8AC3E}">
        <p14:creationId xmlns:p14="http://schemas.microsoft.com/office/powerpoint/2010/main" val="265014338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107</a:t>
            </a:fld>
            <a:endParaRPr lang="en-IN"/>
          </a:p>
        </p:txBody>
      </p:sp>
    </p:spTree>
    <p:extLst>
      <p:ext uri="{BB962C8B-B14F-4D97-AF65-F5344CB8AC3E}">
        <p14:creationId xmlns:p14="http://schemas.microsoft.com/office/powerpoint/2010/main" val="15411140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9F01562-BE49-4E82-A0EE-23ECD4C4824F}" type="slidenum">
              <a:rPr lang="en-IN" smtClean="0"/>
              <a:t>118</a:t>
            </a:fld>
            <a:endParaRPr lang="en-IN"/>
          </a:p>
        </p:txBody>
      </p:sp>
    </p:spTree>
    <p:extLst>
      <p:ext uri="{BB962C8B-B14F-4D97-AF65-F5344CB8AC3E}">
        <p14:creationId xmlns:p14="http://schemas.microsoft.com/office/powerpoint/2010/main" val="204933025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F01562-BE49-4E82-A0EE-23ECD4C4824F}" type="slidenum">
              <a:rPr lang="en-IN" smtClean="0"/>
              <a:t>119</a:t>
            </a:fld>
            <a:endParaRPr lang="en-IN"/>
          </a:p>
        </p:txBody>
      </p:sp>
    </p:spTree>
    <p:extLst>
      <p:ext uri="{BB962C8B-B14F-4D97-AF65-F5344CB8AC3E}">
        <p14:creationId xmlns:p14="http://schemas.microsoft.com/office/powerpoint/2010/main" val="832640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9F01562-BE49-4E82-A0EE-23ECD4C4824F}" type="slidenum">
              <a:rPr lang="en-IN" smtClean="0"/>
              <a:t>8</a:t>
            </a:fld>
            <a:endParaRPr lang="en-IN"/>
          </a:p>
        </p:txBody>
      </p:sp>
    </p:spTree>
    <p:extLst>
      <p:ext uri="{BB962C8B-B14F-4D97-AF65-F5344CB8AC3E}">
        <p14:creationId xmlns:p14="http://schemas.microsoft.com/office/powerpoint/2010/main" val="3993768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9F01562-BE49-4E82-A0EE-23ECD4C4824F}" type="slidenum">
              <a:rPr lang="en-IN" smtClean="0"/>
              <a:t>9</a:t>
            </a:fld>
            <a:endParaRPr lang="en-IN"/>
          </a:p>
        </p:txBody>
      </p:sp>
    </p:spTree>
    <p:extLst>
      <p:ext uri="{BB962C8B-B14F-4D97-AF65-F5344CB8AC3E}">
        <p14:creationId xmlns:p14="http://schemas.microsoft.com/office/powerpoint/2010/main" val="2085584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943602" y="1031239"/>
            <a:ext cx="2171195"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23-Mar-23</a:t>
            </a:fld>
            <a:endParaRPr lang="en-US"/>
          </a:p>
        </p:txBody>
      </p:sp>
      <p:sp>
        <p:nvSpPr>
          <p:cNvPr id="6" name="Holder 6"/>
          <p:cNvSpPr>
            <a:spLocks noGrp="1"/>
          </p:cNvSpPr>
          <p:nvPr>
            <p:ph type="sldNum" sz="quarter" idx="7"/>
          </p:nvPr>
        </p:nvSpPr>
        <p:spPr/>
        <p:txBody>
          <a:bodyPr lIns="0" tIns="0" rIns="0" bIns="0"/>
          <a:lstStyle>
            <a:lvl1pPr>
              <a:defRPr sz="1800" b="0" i="0">
                <a:solidFill>
                  <a:schemeClr val="tx1"/>
                </a:solidFill>
                <a:latin typeface="Times New Roman"/>
                <a:cs typeface="Times New Roman"/>
              </a:defRPr>
            </a:lvl1pPr>
          </a:lstStyle>
          <a:p>
            <a:pPr marL="38100">
              <a:lnSpc>
                <a:spcPts val="183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23-Mar-23</a:t>
            </a:fld>
            <a:endParaRPr lang="en-US"/>
          </a:p>
        </p:txBody>
      </p:sp>
      <p:sp>
        <p:nvSpPr>
          <p:cNvPr id="6" name="Holder 6"/>
          <p:cNvSpPr>
            <a:spLocks noGrp="1"/>
          </p:cNvSpPr>
          <p:nvPr>
            <p:ph type="sldNum" sz="quarter" idx="7"/>
          </p:nvPr>
        </p:nvSpPr>
        <p:spPr/>
        <p:txBody>
          <a:bodyPr lIns="0" tIns="0" rIns="0" bIns="0"/>
          <a:lstStyle>
            <a:lvl1pPr>
              <a:defRPr sz="1800" b="0" i="0">
                <a:solidFill>
                  <a:schemeClr val="tx1"/>
                </a:solidFill>
                <a:latin typeface="Times New Roman"/>
                <a:cs typeface="Times New Roman"/>
              </a:defRPr>
            </a:lvl1pPr>
          </a:lstStyle>
          <a:p>
            <a:pPr marL="38100">
              <a:lnSpc>
                <a:spcPts val="183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88333" y="1470151"/>
            <a:ext cx="2943860" cy="4033520"/>
          </a:xfrm>
          <a:prstGeom prst="rect">
            <a:avLst/>
          </a:prstGeom>
        </p:spPr>
        <p:txBody>
          <a:bodyPr wrap="square" lIns="0" tIns="0" rIns="0" bIns="0">
            <a:spAutoFit/>
          </a:bodyPr>
          <a:lstStyle>
            <a:lvl1pPr>
              <a:defRPr sz="2400" b="0" i="0">
                <a:solidFill>
                  <a:srgbClr val="FF0000"/>
                </a:solidFill>
                <a:latin typeface="Times New Roman"/>
                <a:cs typeface="Times New Roman"/>
              </a:defRPr>
            </a:lvl1pPr>
          </a:lstStyle>
          <a:p>
            <a:endParaRPr/>
          </a:p>
        </p:txBody>
      </p:sp>
      <p:sp>
        <p:nvSpPr>
          <p:cNvPr id="4" name="Holder 4"/>
          <p:cNvSpPr>
            <a:spLocks noGrp="1"/>
          </p:cNvSpPr>
          <p:nvPr>
            <p:ph sz="half" idx="3"/>
          </p:nvPr>
        </p:nvSpPr>
        <p:spPr>
          <a:xfrm>
            <a:off x="5031737" y="1546351"/>
            <a:ext cx="3332479" cy="4566920"/>
          </a:xfrm>
          <a:prstGeom prst="rect">
            <a:avLst/>
          </a:prstGeom>
        </p:spPr>
        <p:txBody>
          <a:bodyPr wrap="square" lIns="0" tIns="0" rIns="0" bIns="0">
            <a:spAutoFit/>
          </a:bodyPr>
          <a:lstStyle>
            <a:lvl1pPr>
              <a:defRPr sz="2400" b="0" i="0">
                <a:solidFill>
                  <a:srgbClr val="6F2FA0"/>
                </a:solidFill>
                <a:latin typeface="Times New Roman"/>
                <a:cs typeface="Times New Roman"/>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23-Mar-23</a:t>
            </a:fld>
            <a:endParaRPr lang="en-US"/>
          </a:p>
        </p:txBody>
      </p:sp>
      <p:sp>
        <p:nvSpPr>
          <p:cNvPr id="7" name="Holder 7"/>
          <p:cNvSpPr>
            <a:spLocks noGrp="1"/>
          </p:cNvSpPr>
          <p:nvPr>
            <p:ph type="sldNum" sz="quarter" idx="7"/>
          </p:nvPr>
        </p:nvSpPr>
        <p:spPr/>
        <p:txBody>
          <a:bodyPr lIns="0" tIns="0" rIns="0" bIns="0"/>
          <a:lstStyle>
            <a:lvl1pPr>
              <a:defRPr sz="1800" b="0" i="0">
                <a:solidFill>
                  <a:schemeClr val="tx1"/>
                </a:solidFill>
                <a:latin typeface="Times New Roman"/>
                <a:cs typeface="Times New Roman"/>
              </a:defRPr>
            </a:lvl1pPr>
          </a:lstStyle>
          <a:p>
            <a:pPr marL="38100">
              <a:lnSpc>
                <a:spcPts val="183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23-Mar-23</a:t>
            </a:fld>
            <a:endParaRPr lang="en-US"/>
          </a:p>
        </p:txBody>
      </p:sp>
      <p:sp>
        <p:nvSpPr>
          <p:cNvPr id="5" name="Holder 5"/>
          <p:cNvSpPr>
            <a:spLocks noGrp="1"/>
          </p:cNvSpPr>
          <p:nvPr>
            <p:ph type="sldNum" sz="quarter" idx="7"/>
          </p:nvPr>
        </p:nvSpPr>
        <p:spPr/>
        <p:txBody>
          <a:bodyPr lIns="0" tIns="0" rIns="0" bIns="0"/>
          <a:lstStyle>
            <a:lvl1pPr>
              <a:defRPr sz="1800" b="0" i="0">
                <a:solidFill>
                  <a:schemeClr val="tx1"/>
                </a:solidFill>
                <a:latin typeface="Times New Roman"/>
                <a:cs typeface="Times New Roman"/>
              </a:defRPr>
            </a:lvl1pPr>
          </a:lstStyle>
          <a:p>
            <a:pPr marL="38100">
              <a:lnSpc>
                <a:spcPts val="183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23-Mar-23</a:t>
            </a:fld>
            <a:endParaRPr lang="en-US"/>
          </a:p>
        </p:txBody>
      </p:sp>
      <p:sp>
        <p:nvSpPr>
          <p:cNvPr id="4" name="Holder 4"/>
          <p:cNvSpPr>
            <a:spLocks noGrp="1"/>
          </p:cNvSpPr>
          <p:nvPr>
            <p:ph type="sldNum" sz="quarter" idx="7"/>
          </p:nvPr>
        </p:nvSpPr>
        <p:spPr/>
        <p:txBody>
          <a:bodyPr lIns="0" tIns="0" rIns="0" bIns="0"/>
          <a:lstStyle>
            <a:lvl1pPr>
              <a:defRPr sz="1800" b="0" i="0">
                <a:solidFill>
                  <a:schemeClr val="tx1"/>
                </a:solidFill>
                <a:latin typeface="Times New Roman"/>
                <a:cs typeface="Times New Roman"/>
              </a:defRPr>
            </a:lvl1pPr>
          </a:lstStyle>
          <a:p>
            <a:pPr marL="38100">
              <a:lnSpc>
                <a:spcPts val="183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57193" y="832097"/>
            <a:ext cx="9144000" cy="13970"/>
          </a:xfrm>
          <a:custGeom>
            <a:avLst/>
            <a:gdLst/>
            <a:ahLst/>
            <a:cxnLst/>
            <a:rect l="l" t="t" r="r" b="b"/>
            <a:pathLst>
              <a:path w="9144000" h="13969">
                <a:moveTo>
                  <a:pt x="9143999" y="13715"/>
                </a:moveTo>
                <a:lnTo>
                  <a:pt x="9143999" y="0"/>
                </a:lnTo>
                <a:lnTo>
                  <a:pt x="0" y="0"/>
                </a:lnTo>
                <a:lnTo>
                  <a:pt x="0" y="13715"/>
                </a:lnTo>
                <a:lnTo>
                  <a:pt x="9143999" y="13715"/>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a:xfrm>
            <a:off x="444493" y="535933"/>
            <a:ext cx="9169400" cy="574040"/>
          </a:xfrm>
          <a:prstGeom prst="rect">
            <a:avLst/>
          </a:prstGeom>
        </p:spPr>
        <p:txBody>
          <a:bodyPr wrap="square" lIns="0" tIns="0" rIns="0" bIns="0">
            <a:spAutoFit/>
          </a:bodyPr>
          <a:lstStyle>
            <a:lvl1pPr>
              <a:defRPr sz="3600" b="0" i="0">
                <a:solidFill>
                  <a:schemeClr val="tx1"/>
                </a:solidFill>
                <a:latin typeface="Times New Roman"/>
                <a:cs typeface="Times New Roman"/>
              </a:defRPr>
            </a:lvl1pPr>
          </a:lstStyle>
          <a:p>
            <a:endParaRPr dirty="0"/>
          </a:p>
        </p:txBody>
      </p:sp>
      <p:sp>
        <p:nvSpPr>
          <p:cNvPr id="3" name="Holder 3"/>
          <p:cNvSpPr>
            <a:spLocks noGrp="1"/>
          </p:cNvSpPr>
          <p:nvPr>
            <p:ph type="body" idx="1"/>
          </p:nvPr>
        </p:nvSpPr>
        <p:spPr>
          <a:xfrm>
            <a:off x="958087" y="1627123"/>
            <a:ext cx="7936230" cy="2512695"/>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419856" y="7228332"/>
            <a:ext cx="3218688"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23-Mar-23</a:t>
            </a:fld>
            <a:endParaRPr lang="en-US"/>
          </a:p>
        </p:txBody>
      </p:sp>
      <p:sp>
        <p:nvSpPr>
          <p:cNvPr id="6" name="Holder 6"/>
          <p:cNvSpPr>
            <a:spLocks noGrp="1"/>
          </p:cNvSpPr>
          <p:nvPr>
            <p:ph type="sldNum" sz="quarter" idx="7"/>
          </p:nvPr>
        </p:nvSpPr>
        <p:spPr>
          <a:xfrm>
            <a:off x="8739876" y="6862000"/>
            <a:ext cx="305434" cy="254634"/>
          </a:xfrm>
          <a:prstGeom prst="rect">
            <a:avLst/>
          </a:prstGeom>
        </p:spPr>
        <p:txBody>
          <a:bodyPr wrap="square" lIns="0" tIns="0" rIns="0" bIns="0">
            <a:spAutoFit/>
          </a:bodyPr>
          <a:lstStyle>
            <a:lvl1pPr>
              <a:defRPr sz="1800" b="0" i="0">
                <a:solidFill>
                  <a:schemeClr val="tx1"/>
                </a:solidFill>
                <a:latin typeface="Times New Roman"/>
                <a:cs typeface="Times New Roman"/>
              </a:defRPr>
            </a:lvl1pPr>
          </a:lstStyle>
          <a:p>
            <a:pPr marL="38100">
              <a:lnSpc>
                <a:spcPts val="183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solidFill>
            <a:schemeClr val="tx2">
              <a:lumMod val="60000"/>
              <a:lumOff val="40000"/>
            </a:schemeClr>
          </a:solidFill>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nptel.ac.in/courses/106/105/106105171/"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onlinegdb.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29000" y="3276600"/>
            <a:ext cx="5029200" cy="584775"/>
          </a:xfrm>
          <a:prstGeom prst="rect">
            <a:avLst/>
          </a:prstGeom>
        </p:spPr>
        <p:txBody>
          <a:bodyPr>
            <a:spAutoFit/>
          </a:bodyPr>
          <a:lstStyle/>
          <a:p>
            <a:r>
              <a:rPr lang="en-US" sz="3200" dirty="0"/>
              <a:t>C </a:t>
            </a:r>
            <a:r>
              <a:rPr lang="en-US" sz="3200" dirty="0" smtClean="0"/>
              <a:t> programming </a:t>
            </a:r>
            <a:endParaRPr lang="en-US" sz="3200" dirty="0"/>
          </a:p>
        </p:txBody>
      </p:sp>
    </p:spTree>
    <p:extLst>
      <p:ext uri="{BB962C8B-B14F-4D97-AF65-F5344CB8AC3E}">
        <p14:creationId xmlns:p14="http://schemas.microsoft.com/office/powerpoint/2010/main" val="7641647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493" y="228600"/>
            <a:ext cx="9169400" cy="553998"/>
          </a:xfrm>
        </p:spPr>
        <p:txBody>
          <a:bodyPr/>
          <a:lstStyle/>
          <a:p>
            <a:r>
              <a:rPr lang="en-US" dirty="0" smtClean="0"/>
              <a:t>Variables</a:t>
            </a:r>
            <a:endParaRPr lang="en-US" dirty="0"/>
          </a:p>
        </p:txBody>
      </p:sp>
      <p:sp>
        <p:nvSpPr>
          <p:cNvPr id="5" name="Rectangle 4"/>
          <p:cNvSpPr/>
          <p:nvPr/>
        </p:nvSpPr>
        <p:spPr>
          <a:xfrm>
            <a:off x="444493" y="762000"/>
            <a:ext cx="9169399" cy="7478970"/>
          </a:xfrm>
          <a:prstGeom prst="rect">
            <a:avLst/>
          </a:prstGeom>
        </p:spPr>
        <p:txBody>
          <a:bodyPr wrap="square">
            <a:spAutoFit/>
          </a:bodyPr>
          <a:lstStyle/>
          <a:p>
            <a:r>
              <a:rPr lang="en-US" sz="2400" b="1" dirty="0"/>
              <a:t> External </a:t>
            </a:r>
            <a:r>
              <a:rPr lang="en-US" sz="2400" b="1" dirty="0" smtClean="0"/>
              <a:t>Variables</a:t>
            </a:r>
          </a:p>
          <a:p>
            <a:endParaRPr lang="en-US" sz="2400" b="1" dirty="0"/>
          </a:p>
          <a:p>
            <a:r>
              <a:rPr lang="en-US" sz="2400" dirty="0"/>
              <a:t>External variables in C can be shared between multiple C files. We can declare an external variable using the extern keyword</a:t>
            </a:r>
            <a:r>
              <a:rPr lang="en-US" sz="2400" dirty="0" smtClean="0"/>
              <a:t>.</a:t>
            </a:r>
          </a:p>
          <a:p>
            <a:endParaRPr lang="en-US" sz="2400" dirty="0"/>
          </a:p>
          <a:p>
            <a:r>
              <a:rPr lang="en-US" sz="2400" b="1" dirty="0"/>
              <a:t>Register Variables</a:t>
            </a:r>
          </a:p>
          <a:p>
            <a:r>
              <a:rPr lang="en-US" sz="2400" dirty="0"/>
              <a:t>Register variables in C are those variables that are stored in the CPU register instead of the conventional storage place like RAM. Their scope is local and exists till the end of the block or a function</a:t>
            </a:r>
            <a:r>
              <a:rPr lang="en-US" sz="2400" dirty="0" smtClean="0"/>
              <a:t>.</a:t>
            </a:r>
            <a:endParaRPr lang="en-US" sz="2400" dirty="0"/>
          </a:p>
          <a:p>
            <a:r>
              <a:rPr lang="en-US" sz="2400" dirty="0"/>
              <a:t>These variables are declared using the register keyword</a:t>
            </a:r>
            <a:r>
              <a:rPr lang="en-US" sz="2400" dirty="0" smtClean="0"/>
              <a:t>.</a:t>
            </a:r>
            <a:endParaRPr lang="en-US" sz="2400" dirty="0"/>
          </a:p>
          <a:p>
            <a:r>
              <a:rPr lang="en-US" sz="2400" dirty="0"/>
              <a:t>#include &lt;</a:t>
            </a:r>
            <a:r>
              <a:rPr lang="en-US" sz="2400" dirty="0" err="1"/>
              <a:t>stdio.h</a:t>
            </a:r>
            <a:r>
              <a:rPr lang="en-US" sz="2400" dirty="0"/>
              <a:t>&gt;</a:t>
            </a:r>
          </a:p>
          <a:p>
            <a:r>
              <a:rPr lang="en-US" sz="2400" dirty="0" err="1"/>
              <a:t>int</a:t>
            </a:r>
            <a:r>
              <a:rPr lang="en-US" sz="2400" dirty="0"/>
              <a:t> main() {</a:t>
            </a:r>
          </a:p>
          <a:p>
            <a:r>
              <a:rPr lang="en-US" sz="2400" dirty="0"/>
              <a:t>   register char x = 'A';</a:t>
            </a:r>
          </a:p>
          <a:p>
            <a:r>
              <a:rPr lang="en-US" sz="2400" dirty="0"/>
              <a:t>   register </a:t>
            </a:r>
            <a:r>
              <a:rPr lang="en-US" sz="2400" dirty="0" err="1"/>
              <a:t>int</a:t>
            </a:r>
            <a:r>
              <a:rPr lang="en-US" sz="2400" dirty="0"/>
              <a:t> a = 10;</a:t>
            </a:r>
          </a:p>
          <a:p>
            <a:r>
              <a:rPr lang="en-US" sz="2400" dirty="0"/>
              <a:t>   register short b = 53;</a:t>
            </a:r>
          </a:p>
          <a:p>
            <a:r>
              <a:rPr lang="en-US" sz="2400" dirty="0"/>
              <a:t>   </a:t>
            </a:r>
            <a:r>
              <a:rPr lang="en-US" sz="2400" dirty="0" err="1"/>
              <a:t>printf</a:t>
            </a:r>
            <a:r>
              <a:rPr lang="en-US" sz="2400" dirty="0"/>
              <a:t>("The value of register variable x : %c\</a:t>
            </a:r>
            <a:r>
              <a:rPr lang="en-US" sz="2400" dirty="0" err="1"/>
              <a:t>n",x</a:t>
            </a:r>
            <a:r>
              <a:rPr lang="en-US" sz="2400" dirty="0"/>
              <a:t>);</a:t>
            </a:r>
          </a:p>
          <a:p>
            <a:r>
              <a:rPr lang="en-US" sz="2400" dirty="0"/>
              <a:t>   </a:t>
            </a:r>
            <a:r>
              <a:rPr lang="en-US" sz="2400" dirty="0" err="1"/>
              <a:t>printf</a:t>
            </a:r>
            <a:r>
              <a:rPr lang="en-US" sz="2400" dirty="0"/>
              <a:t>("The value of register variable a : %d\</a:t>
            </a:r>
            <a:r>
              <a:rPr lang="en-US" sz="2400" dirty="0" err="1"/>
              <a:t>n",a</a:t>
            </a:r>
            <a:r>
              <a:rPr lang="en-US" sz="2400" dirty="0"/>
              <a:t>);</a:t>
            </a:r>
          </a:p>
          <a:p>
            <a:r>
              <a:rPr lang="en-US" sz="2400" dirty="0"/>
              <a:t>   </a:t>
            </a:r>
            <a:r>
              <a:rPr lang="en-US" sz="2400" dirty="0" err="1"/>
              <a:t>printf</a:t>
            </a:r>
            <a:r>
              <a:rPr lang="en-US" sz="2400" dirty="0"/>
              <a:t>("The value of register variable b : %d\</a:t>
            </a:r>
            <a:r>
              <a:rPr lang="en-US" sz="2400" dirty="0" err="1"/>
              <a:t>n",b</a:t>
            </a:r>
            <a:r>
              <a:rPr lang="en-US" sz="2400" dirty="0"/>
              <a:t>);</a:t>
            </a:r>
          </a:p>
          <a:p>
            <a:r>
              <a:rPr lang="en-US" sz="2400" dirty="0"/>
              <a:t>   return 0;</a:t>
            </a:r>
          </a:p>
          <a:p>
            <a:r>
              <a:rPr lang="en-US" sz="2400" dirty="0"/>
              <a:t>}</a:t>
            </a:r>
            <a:endParaRPr lang="en-US" sz="2400" dirty="0" smtClean="0"/>
          </a:p>
        </p:txBody>
      </p:sp>
    </p:spTree>
    <p:extLst>
      <p:ext uri="{BB962C8B-B14F-4D97-AF65-F5344CB8AC3E}">
        <p14:creationId xmlns:p14="http://schemas.microsoft.com/office/powerpoint/2010/main" val="349022232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5" name="Rectangle 4"/>
          <p:cNvSpPr/>
          <p:nvPr/>
        </p:nvSpPr>
        <p:spPr>
          <a:xfrm>
            <a:off x="444493" y="1347044"/>
            <a:ext cx="9309107" cy="5632311"/>
          </a:xfrm>
          <a:prstGeom prst="rect">
            <a:avLst/>
          </a:prstGeom>
        </p:spPr>
        <p:txBody>
          <a:bodyPr wrap="square">
            <a:spAutoFit/>
          </a:bodyPr>
          <a:lstStyle/>
          <a:p>
            <a:r>
              <a:rPr lang="en-US" sz="2400" dirty="0" smtClean="0"/>
              <a:t>#</a:t>
            </a:r>
            <a:r>
              <a:rPr lang="en-US" sz="2400" dirty="0"/>
              <a:t>include&lt;</a:t>
            </a:r>
            <a:r>
              <a:rPr lang="en-US" sz="2400" dirty="0" err="1"/>
              <a:t>stdlib.h</a:t>
            </a:r>
            <a:r>
              <a:rPr lang="en-US" sz="2400" dirty="0"/>
              <a:t>&gt;</a:t>
            </a:r>
          </a:p>
          <a:p>
            <a:r>
              <a:rPr lang="en-US" sz="2400" dirty="0" err="1" smtClean="0"/>
              <a:t>int</a:t>
            </a:r>
            <a:r>
              <a:rPr lang="en-US" sz="2400" dirty="0" smtClean="0"/>
              <a:t> </a:t>
            </a:r>
            <a:r>
              <a:rPr lang="en-US" sz="2400" dirty="0"/>
              <a:t>main()</a:t>
            </a:r>
          </a:p>
          <a:p>
            <a:r>
              <a:rPr lang="en-US" sz="2400" dirty="0"/>
              <a:t>{</a:t>
            </a:r>
          </a:p>
          <a:p>
            <a:r>
              <a:rPr lang="en-US" sz="2400" dirty="0"/>
              <a:t>    </a:t>
            </a:r>
            <a:r>
              <a:rPr lang="en-US" sz="2400" dirty="0" err="1"/>
              <a:t>int</a:t>
            </a:r>
            <a:r>
              <a:rPr lang="en-US" sz="2400" dirty="0"/>
              <a:t> num1, num2,mxNumber;</a:t>
            </a:r>
          </a:p>
          <a:p>
            <a:r>
              <a:rPr lang="en-US" sz="2400" dirty="0"/>
              <a:t>    num1 = 100;</a:t>
            </a:r>
          </a:p>
          <a:p>
            <a:r>
              <a:rPr lang="en-US" sz="2400" dirty="0"/>
              <a:t>    num2 = 20;</a:t>
            </a:r>
          </a:p>
          <a:p>
            <a:r>
              <a:rPr lang="en-US" sz="2400" dirty="0"/>
              <a:t>    </a:t>
            </a:r>
          </a:p>
          <a:p>
            <a:r>
              <a:rPr lang="en-US" sz="2400" dirty="0"/>
              <a:t>    // result = condition ? exp1 : exp2;</a:t>
            </a:r>
          </a:p>
          <a:p>
            <a:r>
              <a:rPr lang="en-US" sz="2400" dirty="0"/>
              <a:t>   </a:t>
            </a:r>
            <a:r>
              <a:rPr lang="en-US" sz="2400" dirty="0" smtClean="0"/>
              <a:t>   </a:t>
            </a:r>
            <a:endParaRPr lang="en-US" sz="2400" dirty="0"/>
          </a:p>
          <a:p>
            <a:r>
              <a:rPr lang="en-US" sz="2400" dirty="0"/>
              <a:t>    </a:t>
            </a:r>
            <a:r>
              <a:rPr lang="en-US" sz="2400" dirty="0" err="1"/>
              <a:t>mxNumber</a:t>
            </a:r>
            <a:r>
              <a:rPr lang="en-US" sz="2400" dirty="0"/>
              <a:t> = num1 &gt;= num2 ? num1 : num2; </a:t>
            </a:r>
          </a:p>
          <a:p>
            <a:r>
              <a:rPr lang="en-US" sz="2400" dirty="0"/>
              <a:t>    </a:t>
            </a:r>
          </a:p>
          <a:p>
            <a:r>
              <a:rPr lang="en-US" sz="2400" dirty="0"/>
              <a:t>    </a:t>
            </a:r>
            <a:r>
              <a:rPr lang="en-US" sz="2400" dirty="0" err="1"/>
              <a:t>printf</a:t>
            </a:r>
            <a:r>
              <a:rPr lang="en-US" sz="2400" dirty="0"/>
              <a:t>("Maximum Number from %d and %d is %d",num1,num2, </a:t>
            </a:r>
            <a:r>
              <a:rPr lang="en-US" sz="2400" dirty="0" err="1"/>
              <a:t>mxNumber</a:t>
            </a:r>
            <a:r>
              <a:rPr lang="en-US" sz="2400" dirty="0"/>
              <a:t>); </a:t>
            </a:r>
          </a:p>
          <a:p>
            <a:r>
              <a:rPr lang="en-US" sz="2400" dirty="0"/>
              <a:t>    return 0;</a:t>
            </a:r>
          </a:p>
          <a:p>
            <a:r>
              <a:rPr lang="en-US" sz="2400" dirty="0"/>
              <a:t>}</a:t>
            </a:r>
          </a:p>
        </p:txBody>
      </p:sp>
    </p:spTree>
    <p:extLst>
      <p:ext uri="{BB962C8B-B14F-4D97-AF65-F5344CB8AC3E}">
        <p14:creationId xmlns:p14="http://schemas.microsoft.com/office/powerpoint/2010/main" val="24128083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ternary operators</a:t>
            </a:r>
          </a:p>
        </p:txBody>
      </p:sp>
      <p:sp>
        <p:nvSpPr>
          <p:cNvPr id="5" name="Rectangle 4"/>
          <p:cNvSpPr/>
          <p:nvPr/>
        </p:nvSpPr>
        <p:spPr>
          <a:xfrm>
            <a:off x="444493" y="1347044"/>
            <a:ext cx="8851907" cy="5632311"/>
          </a:xfrm>
          <a:prstGeom prst="rect">
            <a:avLst/>
          </a:prstGeom>
        </p:spPr>
        <p:txBody>
          <a:bodyPr wrap="square">
            <a:spAutoFit/>
          </a:bodyPr>
          <a:lstStyle/>
          <a:p>
            <a:r>
              <a:rPr lang="en-US" sz="2400" dirty="0"/>
              <a:t>#include&lt;</a:t>
            </a:r>
            <a:r>
              <a:rPr lang="en-US" sz="2400" dirty="0" err="1"/>
              <a:t>stdio.h</a:t>
            </a:r>
            <a:r>
              <a:rPr lang="en-US" sz="2400" dirty="0"/>
              <a:t>&gt;</a:t>
            </a:r>
          </a:p>
          <a:p>
            <a:r>
              <a:rPr lang="en-US" sz="2400" dirty="0" err="1"/>
              <a:t>int</a:t>
            </a:r>
            <a:r>
              <a:rPr lang="en-US" sz="2400" dirty="0"/>
              <a:t> main()</a:t>
            </a:r>
          </a:p>
          <a:p>
            <a:r>
              <a:rPr lang="en-US" sz="2400" dirty="0"/>
              <a:t>{</a:t>
            </a:r>
          </a:p>
          <a:p>
            <a:r>
              <a:rPr lang="en-US" sz="2400" dirty="0"/>
              <a:t>    </a:t>
            </a:r>
            <a:r>
              <a:rPr lang="en-US" sz="2400" dirty="0" err="1"/>
              <a:t>int</a:t>
            </a:r>
            <a:r>
              <a:rPr lang="en-US" sz="2400" dirty="0"/>
              <a:t> a, b, c, max;</a:t>
            </a:r>
          </a:p>
          <a:p>
            <a:r>
              <a:rPr lang="en-US" sz="2400" dirty="0"/>
              <a:t>    </a:t>
            </a:r>
            <a:r>
              <a:rPr lang="en-US" sz="2400" dirty="0" err="1"/>
              <a:t>printf</a:t>
            </a:r>
            <a:r>
              <a:rPr lang="en-US" sz="2400" dirty="0"/>
              <a:t>("Enter any three numbers\n");</a:t>
            </a:r>
          </a:p>
          <a:p>
            <a:r>
              <a:rPr lang="en-US" sz="2400" dirty="0"/>
              <a:t>    </a:t>
            </a:r>
            <a:r>
              <a:rPr lang="en-US" sz="2400" dirty="0" err="1"/>
              <a:t>scanf</a:t>
            </a:r>
            <a:r>
              <a:rPr lang="en-US" sz="2400" dirty="0"/>
              <a:t>("%</a:t>
            </a:r>
            <a:r>
              <a:rPr lang="en-US" sz="2400" dirty="0" err="1"/>
              <a:t>d%d%d</a:t>
            </a:r>
            <a:r>
              <a:rPr lang="en-US" sz="2400" dirty="0"/>
              <a:t>", &amp;a, &amp;b, &amp;c);</a:t>
            </a:r>
          </a:p>
          <a:p>
            <a:r>
              <a:rPr lang="en-US" sz="2400" dirty="0"/>
              <a:t>    </a:t>
            </a:r>
          </a:p>
          <a:p>
            <a:r>
              <a:rPr lang="en-US" sz="2400" dirty="0"/>
              <a:t>    max= (a &gt; b) ? (a &gt; c ? a : c) : (b &gt; c ? b : c);</a:t>
            </a:r>
          </a:p>
          <a:p>
            <a:r>
              <a:rPr lang="en-US" sz="2400" dirty="0"/>
              <a:t>    </a:t>
            </a:r>
          </a:p>
          <a:p>
            <a:r>
              <a:rPr lang="en-US" sz="2400" dirty="0"/>
              <a:t>    </a:t>
            </a:r>
            <a:r>
              <a:rPr lang="en-US" sz="2400" dirty="0" err="1"/>
              <a:t>printf</a:t>
            </a:r>
            <a:r>
              <a:rPr lang="en-US" sz="2400" dirty="0"/>
              <a:t> ("%d", max);</a:t>
            </a:r>
          </a:p>
          <a:p>
            <a:r>
              <a:rPr lang="en-US" sz="2400" dirty="0"/>
              <a:t>    </a:t>
            </a:r>
            <a:r>
              <a:rPr lang="en-US" sz="2400" dirty="0" err="1"/>
              <a:t>printf</a:t>
            </a:r>
            <a:r>
              <a:rPr lang="en-US" sz="2400" dirty="0"/>
              <a:t> (" is the largest number of given numbers");</a:t>
            </a:r>
          </a:p>
          <a:p>
            <a:r>
              <a:rPr lang="en-US" sz="2400" dirty="0"/>
              <a:t>    </a:t>
            </a:r>
          </a:p>
          <a:p>
            <a:r>
              <a:rPr lang="en-US" sz="2400" dirty="0"/>
              <a:t>    return 0;</a:t>
            </a:r>
          </a:p>
          <a:p>
            <a:r>
              <a:rPr lang="en-US" sz="2400" dirty="0"/>
              <a:t>   </a:t>
            </a:r>
          </a:p>
          <a:p>
            <a:r>
              <a:rPr lang="en-US" sz="2400" dirty="0"/>
              <a:t>}</a:t>
            </a:r>
          </a:p>
        </p:txBody>
      </p:sp>
    </p:spTree>
    <p:extLst>
      <p:ext uri="{BB962C8B-B14F-4D97-AF65-F5344CB8AC3E}">
        <p14:creationId xmlns:p14="http://schemas.microsoft.com/office/powerpoint/2010/main" val="227154801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4" name="Rectangle 3"/>
          <p:cNvSpPr/>
          <p:nvPr/>
        </p:nvSpPr>
        <p:spPr>
          <a:xfrm>
            <a:off x="876293" y="1981200"/>
            <a:ext cx="8305800" cy="3785652"/>
          </a:xfrm>
          <a:prstGeom prst="rect">
            <a:avLst/>
          </a:prstGeom>
        </p:spPr>
        <p:txBody>
          <a:bodyPr wrap="square">
            <a:spAutoFit/>
          </a:bodyPr>
          <a:lstStyle/>
          <a:p>
            <a:r>
              <a:rPr lang="en-US" sz="2400" dirty="0"/>
              <a:t># include &lt;</a:t>
            </a:r>
            <a:r>
              <a:rPr lang="en-US" sz="2400" dirty="0" err="1"/>
              <a:t>stdio.h</a:t>
            </a:r>
            <a:r>
              <a:rPr lang="en-US" sz="2400" dirty="0" smtClean="0"/>
              <a:t>&gt;</a:t>
            </a:r>
          </a:p>
          <a:p>
            <a:r>
              <a:rPr lang="en-US" sz="2400" dirty="0" err="1" smtClean="0"/>
              <a:t>int</a:t>
            </a:r>
            <a:r>
              <a:rPr lang="en-US" sz="2400" dirty="0" smtClean="0"/>
              <a:t> </a:t>
            </a:r>
            <a:r>
              <a:rPr lang="en-US" sz="2400" dirty="0"/>
              <a:t>main( </a:t>
            </a:r>
            <a:r>
              <a:rPr lang="en-US" sz="2400" dirty="0" smtClean="0"/>
              <a:t>)</a:t>
            </a:r>
          </a:p>
          <a:p>
            <a:r>
              <a:rPr lang="en-US" sz="2400" dirty="0" smtClean="0"/>
              <a:t>{</a:t>
            </a:r>
          </a:p>
          <a:p>
            <a:r>
              <a:rPr lang="en-US" sz="2400" dirty="0" err="1" smtClean="0"/>
              <a:t>int</a:t>
            </a:r>
            <a:r>
              <a:rPr lang="en-US" sz="2400" dirty="0" smtClean="0"/>
              <a:t> </a:t>
            </a:r>
            <a:r>
              <a:rPr lang="en-US" sz="2400" dirty="0" err="1"/>
              <a:t>i</a:t>
            </a:r>
            <a:r>
              <a:rPr lang="en-US" sz="2400" dirty="0"/>
              <a:t> = 4, z = 12 </a:t>
            </a:r>
            <a:r>
              <a:rPr lang="en-US" sz="2400" dirty="0" smtClean="0"/>
              <a:t>;</a:t>
            </a:r>
          </a:p>
          <a:p>
            <a:r>
              <a:rPr lang="en-US" sz="2400" dirty="0" smtClean="0"/>
              <a:t>if </a:t>
            </a:r>
            <a:r>
              <a:rPr lang="en-US" sz="2400" dirty="0"/>
              <a:t>( </a:t>
            </a:r>
            <a:r>
              <a:rPr lang="en-US" sz="2400" dirty="0" err="1"/>
              <a:t>i</a:t>
            </a:r>
            <a:r>
              <a:rPr lang="en-US" sz="2400" dirty="0"/>
              <a:t> = 5 || z &gt; 50 </a:t>
            </a:r>
            <a:r>
              <a:rPr lang="en-US" sz="2400" dirty="0" smtClean="0"/>
              <a:t>)</a:t>
            </a:r>
          </a:p>
          <a:p>
            <a:r>
              <a:rPr lang="en-US" sz="2400" dirty="0" err="1" smtClean="0"/>
              <a:t>printf</a:t>
            </a:r>
            <a:r>
              <a:rPr lang="en-US" sz="2400" dirty="0" smtClean="0"/>
              <a:t> </a:t>
            </a:r>
            <a:r>
              <a:rPr lang="en-US" sz="2400" dirty="0"/>
              <a:t>( "True\n" ) </a:t>
            </a:r>
            <a:r>
              <a:rPr lang="en-US" sz="2400" dirty="0" smtClean="0"/>
              <a:t>;</a:t>
            </a:r>
          </a:p>
          <a:p>
            <a:r>
              <a:rPr lang="en-US" sz="2400" dirty="0" smtClean="0"/>
              <a:t>Else</a:t>
            </a:r>
          </a:p>
          <a:p>
            <a:r>
              <a:rPr lang="en-US" sz="2400" dirty="0" err="1" smtClean="0"/>
              <a:t>printf</a:t>
            </a:r>
            <a:r>
              <a:rPr lang="en-US" sz="2400" dirty="0" smtClean="0"/>
              <a:t> </a:t>
            </a:r>
            <a:r>
              <a:rPr lang="en-US" sz="2400" dirty="0"/>
              <a:t>( "False\n" );  </a:t>
            </a:r>
            <a:endParaRPr lang="en-US" sz="2400" dirty="0" smtClean="0"/>
          </a:p>
          <a:p>
            <a:r>
              <a:rPr lang="en-US" sz="2400" dirty="0" smtClean="0"/>
              <a:t>return </a:t>
            </a:r>
            <a:r>
              <a:rPr lang="en-US" sz="2400" dirty="0"/>
              <a:t>0</a:t>
            </a:r>
            <a:r>
              <a:rPr lang="en-US" sz="2400" dirty="0" smtClean="0"/>
              <a:t>;</a:t>
            </a:r>
          </a:p>
          <a:p>
            <a:r>
              <a:rPr lang="en-US" sz="2400" dirty="0" smtClean="0"/>
              <a:t>}</a:t>
            </a:r>
            <a:endParaRPr lang="en-US" sz="2400" dirty="0"/>
          </a:p>
        </p:txBody>
      </p:sp>
      <p:sp>
        <p:nvSpPr>
          <p:cNvPr id="5" name="TextBox 4"/>
          <p:cNvSpPr txBox="1"/>
          <p:nvPr/>
        </p:nvSpPr>
        <p:spPr>
          <a:xfrm>
            <a:off x="4876800" y="6248400"/>
            <a:ext cx="739433" cy="461665"/>
          </a:xfrm>
          <a:prstGeom prst="rect">
            <a:avLst/>
          </a:prstGeom>
          <a:noFill/>
        </p:spPr>
        <p:txBody>
          <a:bodyPr wrap="none" rtlCol="0">
            <a:spAutoFit/>
          </a:bodyPr>
          <a:lstStyle/>
          <a:p>
            <a:r>
              <a:rPr lang="en-US" sz="2400" dirty="0" smtClean="0"/>
              <a:t>True</a:t>
            </a:r>
            <a:endParaRPr lang="en-US" sz="2400" dirty="0"/>
          </a:p>
        </p:txBody>
      </p:sp>
    </p:spTree>
    <p:extLst>
      <p:ext uri="{BB962C8B-B14F-4D97-AF65-F5344CB8AC3E}">
        <p14:creationId xmlns:p14="http://schemas.microsoft.com/office/powerpoint/2010/main" val="3262045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5" name="TextBox 4"/>
          <p:cNvSpPr txBox="1"/>
          <p:nvPr/>
        </p:nvSpPr>
        <p:spPr>
          <a:xfrm>
            <a:off x="4876800" y="6548735"/>
            <a:ext cx="2794355" cy="461665"/>
          </a:xfrm>
          <a:prstGeom prst="rect">
            <a:avLst/>
          </a:prstGeom>
          <a:noFill/>
        </p:spPr>
        <p:txBody>
          <a:bodyPr wrap="none" rtlCol="0">
            <a:spAutoFit/>
          </a:bodyPr>
          <a:lstStyle/>
          <a:p>
            <a:r>
              <a:rPr lang="pl-PL" sz="2400" dirty="0"/>
              <a:t>w = 1 x = 0 y = 1 z = 1</a:t>
            </a:r>
            <a:endParaRPr lang="en-US" sz="2400" dirty="0"/>
          </a:p>
        </p:txBody>
      </p:sp>
      <p:sp>
        <p:nvSpPr>
          <p:cNvPr id="6" name="Rectangle 5"/>
          <p:cNvSpPr/>
          <p:nvPr/>
        </p:nvSpPr>
        <p:spPr>
          <a:xfrm>
            <a:off x="1295400" y="1724085"/>
            <a:ext cx="5029200" cy="4524315"/>
          </a:xfrm>
          <a:prstGeom prst="rect">
            <a:avLst/>
          </a:prstGeom>
        </p:spPr>
        <p:txBody>
          <a:bodyPr>
            <a:spAutoFit/>
          </a:bodyPr>
          <a:lstStyle/>
          <a:p>
            <a:r>
              <a:rPr lang="en-US" sz="2400" dirty="0"/>
              <a:t>#include &lt;</a:t>
            </a:r>
            <a:r>
              <a:rPr lang="en-US" sz="2400" dirty="0" err="1"/>
              <a:t>stdio.h</a:t>
            </a:r>
            <a:r>
              <a:rPr lang="en-US" sz="2400" dirty="0"/>
              <a:t>&gt;</a:t>
            </a:r>
          </a:p>
          <a:p>
            <a:r>
              <a:rPr lang="en-US" sz="2400" dirty="0" err="1"/>
              <a:t>int</a:t>
            </a:r>
            <a:r>
              <a:rPr lang="en-US" sz="2400" dirty="0"/>
              <a:t> main( )</a:t>
            </a:r>
          </a:p>
          <a:p>
            <a:r>
              <a:rPr lang="en-US" sz="2400" dirty="0"/>
              <a:t>{</a:t>
            </a:r>
          </a:p>
          <a:p>
            <a:r>
              <a:rPr lang="en-US" sz="2400" dirty="0" err="1"/>
              <a:t>int</a:t>
            </a:r>
            <a:r>
              <a:rPr lang="en-US" sz="2400" dirty="0"/>
              <a:t> </a:t>
            </a:r>
            <a:r>
              <a:rPr lang="en-US" sz="2400" dirty="0" err="1"/>
              <a:t>i</a:t>
            </a:r>
            <a:r>
              <a:rPr lang="en-US" sz="2400" dirty="0"/>
              <a:t> = 4, j = -1, k = 0, w, x, y, z ;</a:t>
            </a:r>
          </a:p>
          <a:p>
            <a:r>
              <a:rPr lang="en-US" sz="2400" dirty="0"/>
              <a:t>w = </a:t>
            </a:r>
            <a:r>
              <a:rPr lang="en-US" sz="2400" dirty="0" err="1"/>
              <a:t>i</a:t>
            </a:r>
            <a:r>
              <a:rPr lang="en-US" sz="2400" dirty="0"/>
              <a:t> || j || k ;</a:t>
            </a:r>
          </a:p>
          <a:p>
            <a:r>
              <a:rPr lang="en-US" sz="2400" dirty="0"/>
              <a:t>x = </a:t>
            </a:r>
            <a:r>
              <a:rPr lang="en-US" sz="2400" dirty="0" err="1"/>
              <a:t>i</a:t>
            </a:r>
            <a:r>
              <a:rPr lang="en-US" sz="2400" dirty="0"/>
              <a:t> &amp;&amp; j &amp;&amp; k ;</a:t>
            </a:r>
          </a:p>
          <a:p>
            <a:r>
              <a:rPr lang="en-US" sz="2400" dirty="0"/>
              <a:t>y = </a:t>
            </a:r>
            <a:r>
              <a:rPr lang="en-US" sz="2400" dirty="0" err="1"/>
              <a:t>i</a:t>
            </a:r>
            <a:r>
              <a:rPr lang="en-US" sz="2400" dirty="0"/>
              <a:t> || j &amp;&amp; k ;</a:t>
            </a:r>
          </a:p>
          <a:p>
            <a:r>
              <a:rPr lang="en-US" sz="2400" dirty="0"/>
              <a:t>z = </a:t>
            </a:r>
            <a:r>
              <a:rPr lang="en-US" sz="2400" dirty="0" err="1"/>
              <a:t>i</a:t>
            </a:r>
            <a:r>
              <a:rPr lang="en-US" sz="2400" dirty="0"/>
              <a:t> &amp;&amp; j || k ;</a:t>
            </a:r>
          </a:p>
          <a:p>
            <a:r>
              <a:rPr lang="en-US" sz="2400" dirty="0" err="1"/>
              <a:t>printf</a:t>
            </a:r>
            <a:r>
              <a:rPr lang="en-US" sz="2400" dirty="0"/>
              <a:t> ( "w = %d x = %d y = %d z = %d\n", w, x, y, z ) ;</a:t>
            </a:r>
          </a:p>
          <a:p>
            <a:r>
              <a:rPr lang="en-US" sz="2400" dirty="0"/>
              <a:t>return 0 ;</a:t>
            </a:r>
          </a:p>
          <a:p>
            <a:r>
              <a:rPr lang="en-US" sz="2400" dirty="0"/>
              <a:t>}</a:t>
            </a:r>
          </a:p>
        </p:txBody>
      </p:sp>
    </p:spTree>
    <p:extLst>
      <p:ext uri="{BB962C8B-B14F-4D97-AF65-F5344CB8AC3E}">
        <p14:creationId xmlns:p14="http://schemas.microsoft.com/office/powerpoint/2010/main" val="2400309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p:cNvSpPr txBox="1">
            <a:spLocks noGrp="1"/>
          </p:cNvSpPr>
          <p:nvPr>
            <p:ph type="title"/>
          </p:nvPr>
        </p:nvSpPr>
        <p:spPr>
          <a:xfrm>
            <a:off x="4241793" y="492760"/>
            <a:ext cx="1574800" cy="574040"/>
          </a:xfrm>
          <a:prstGeom prst="rect">
            <a:avLst/>
          </a:prstGeom>
        </p:spPr>
        <p:txBody>
          <a:bodyPr vert="horz" wrap="square" lIns="0" tIns="12700" rIns="0" bIns="0" rtlCol="0">
            <a:spAutoFit/>
          </a:bodyPr>
          <a:lstStyle/>
          <a:p>
            <a:pPr marL="12700">
              <a:lnSpc>
                <a:spcPct val="100000"/>
              </a:lnSpc>
              <a:spcBef>
                <a:spcPts val="100"/>
              </a:spcBef>
            </a:pPr>
            <a:r>
              <a:rPr spc="-5" dirty="0"/>
              <a:t>P</a:t>
            </a:r>
            <a:r>
              <a:rPr dirty="0"/>
              <a:t>rob</a:t>
            </a:r>
            <a:r>
              <a:rPr spc="-5" dirty="0"/>
              <a:t>le</a:t>
            </a:r>
            <a:r>
              <a:rPr dirty="0"/>
              <a:t>m</a:t>
            </a:r>
          </a:p>
        </p:txBody>
      </p:sp>
      <p:sp>
        <p:nvSpPr>
          <p:cNvPr id="7" name="object 3"/>
          <p:cNvSpPr txBox="1"/>
          <p:nvPr/>
        </p:nvSpPr>
        <p:spPr>
          <a:xfrm>
            <a:off x="916939" y="1622544"/>
            <a:ext cx="8455661" cy="148844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imes New Roman"/>
                <a:cs typeface="Times New Roman"/>
              </a:rPr>
              <a:t>A company </a:t>
            </a:r>
            <a:r>
              <a:rPr sz="2400" dirty="0">
                <a:latin typeface="Times New Roman"/>
                <a:cs typeface="Times New Roman"/>
              </a:rPr>
              <a:t>insures its drivers in the </a:t>
            </a:r>
            <a:r>
              <a:rPr sz="2400" spc="-5" dirty="0">
                <a:latin typeface="Times New Roman"/>
                <a:cs typeface="Times New Roman"/>
              </a:rPr>
              <a:t>following</a:t>
            </a:r>
            <a:r>
              <a:rPr sz="2400" spc="-235" dirty="0">
                <a:latin typeface="Times New Roman"/>
                <a:cs typeface="Times New Roman"/>
              </a:rPr>
              <a:t> </a:t>
            </a:r>
            <a:r>
              <a:rPr sz="2400" dirty="0">
                <a:latin typeface="Times New Roman"/>
                <a:cs typeface="Times New Roman"/>
              </a:rPr>
              <a:t>cases:</a:t>
            </a:r>
          </a:p>
          <a:p>
            <a:pPr marL="257810" indent="-245745">
              <a:lnSpc>
                <a:spcPct val="100000"/>
              </a:lnSpc>
              <a:buChar char="−"/>
              <a:tabLst>
                <a:tab pos="258445" algn="l"/>
              </a:tabLst>
            </a:pPr>
            <a:r>
              <a:rPr sz="2400" dirty="0">
                <a:latin typeface="Times New Roman"/>
                <a:cs typeface="Times New Roman"/>
              </a:rPr>
              <a:t>If the driver is</a:t>
            </a:r>
            <a:r>
              <a:rPr sz="2400" spc="-45" dirty="0">
                <a:latin typeface="Times New Roman"/>
                <a:cs typeface="Times New Roman"/>
              </a:rPr>
              <a:t> </a:t>
            </a:r>
            <a:r>
              <a:rPr sz="2400" spc="-5" dirty="0">
                <a:latin typeface="Times New Roman"/>
                <a:cs typeface="Times New Roman"/>
              </a:rPr>
              <a:t>married.</a:t>
            </a:r>
            <a:endParaRPr sz="2400" dirty="0">
              <a:latin typeface="Times New Roman"/>
              <a:cs typeface="Times New Roman"/>
            </a:endParaRPr>
          </a:p>
          <a:p>
            <a:pPr marL="257810" indent="-245745">
              <a:lnSpc>
                <a:spcPct val="100000"/>
              </a:lnSpc>
              <a:buChar char="−"/>
              <a:tabLst>
                <a:tab pos="258445" algn="l"/>
              </a:tabLst>
            </a:pPr>
            <a:r>
              <a:rPr sz="2400" dirty="0">
                <a:latin typeface="Times New Roman"/>
                <a:cs typeface="Times New Roman"/>
              </a:rPr>
              <a:t>If the driver is </a:t>
            </a:r>
            <a:r>
              <a:rPr sz="2400" spc="-5" dirty="0">
                <a:latin typeface="Times New Roman"/>
                <a:cs typeface="Times New Roman"/>
              </a:rPr>
              <a:t>unmarried, male </a:t>
            </a:r>
            <a:r>
              <a:rPr sz="2400" dirty="0">
                <a:latin typeface="Times New Roman"/>
                <a:cs typeface="Times New Roman"/>
              </a:rPr>
              <a:t>&amp; above 30 years of</a:t>
            </a:r>
            <a:r>
              <a:rPr sz="2400" spc="-135" dirty="0">
                <a:latin typeface="Times New Roman"/>
                <a:cs typeface="Times New Roman"/>
              </a:rPr>
              <a:t> </a:t>
            </a:r>
            <a:r>
              <a:rPr sz="2400" dirty="0">
                <a:latin typeface="Times New Roman"/>
                <a:cs typeface="Times New Roman"/>
              </a:rPr>
              <a:t>age.</a:t>
            </a:r>
          </a:p>
          <a:p>
            <a:pPr marL="257810" indent="-245745">
              <a:lnSpc>
                <a:spcPct val="100000"/>
              </a:lnSpc>
              <a:buChar char="−"/>
              <a:tabLst>
                <a:tab pos="258445" algn="l"/>
              </a:tabLst>
            </a:pPr>
            <a:r>
              <a:rPr sz="2400" dirty="0">
                <a:latin typeface="Times New Roman"/>
                <a:cs typeface="Times New Roman"/>
              </a:rPr>
              <a:t>If the driver is </a:t>
            </a:r>
            <a:r>
              <a:rPr sz="2400" spc="-5" dirty="0">
                <a:latin typeface="Times New Roman"/>
                <a:cs typeface="Times New Roman"/>
              </a:rPr>
              <a:t>unmarried, female </a:t>
            </a:r>
            <a:r>
              <a:rPr sz="2400" dirty="0">
                <a:latin typeface="Times New Roman"/>
                <a:cs typeface="Times New Roman"/>
              </a:rPr>
              <a:t>&amp; above 25 years of</a:t>
            </a:r>
            <a:r>
              <a:rPr sz="2400" spc="-150" dirty="0">
                <a:latin typeface="Times New Roman"/>
                <a:cs typeface="Times New Roman"/>
              </a:rPr>
              <a:t> </a:t>
            </a:r>
            <a:r>
              <a:rPr sz="2400" dirty="0">
                <a:latin typeface="Times New Roman"/>
                <a:cs typeface="Times New Roman"/>
              </a:rPr>
              <a:t>age.</a:t>
            </a:r>
          </a:p>
        </p:txBody>
      </p:sp>
    </p:spTree>
    <p:extLst>
      <p:ext uri="{BB962C8B-B14F-4D97-AF65-F5344CB8AC3E}">
        <p14:creationId xmlns:p14="http://schemas.microsoft.com/office/powerpoint/2010/main" val="369723231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023750" y="775161"/>
            <a:ext cx="3551554" cy="848360"/>
          </a:xfrm>
          <a:prstGeom prst="rect">
            <a:avLst/>
          </a:prstGeom>
        </p:spPr>
        <p:txBody>
          <a:bodyPr vert="horz" wrap="square" lIns="0" tIns="12700" rIns="0" bIns="0" rtlCol="0">
            <a:spAutoFit/>
          </a:bodyPr>
          <a:lstStyle/>
          <a:p>
            <a:pPr marL="12700" marR="5080">
              <a:lnSpc>
                <a:spcPct val="100000"/>
              </a:lnSpc>
              <a:spcBef>
                <a:spcPts val="100"/>
              </a:spcBef>
            </a:pPr>
            <a:r>
              <a:rPr sz="1800" b="1" dirty="0">
                <a:latin typeface="Times New Roman"/>
                <a:cs typeface="Times New Roman"/>
              </a:rPr>
              <a:t>/* </a:t>
            </a:r>
            <a:r>
              <a:rPr sz="1800" b="1" spc="-5" dirty="0">
                <a:latin typeface="Times New Roman"/>
                <a:cs typeface="Times New Roman"/>
              </a:rPr>
              <a:t>Insurance </a:t>
            </a:r>
            <a:r>
              <a:rPr sz="1800" b="1" dirty="0">
                <a:latin typeface="Times New Roman"/>
                <a:cs typeface="Times New Roman"/>
              </a:rPr>
              <a:t>of </a:t>
            </a:r>
            <a:r>
              <a:rPr sz="1800" b="1" spc="-5" dirty="0">
                <a:latin typeface="Times New Roman"/>
                <a:cs typeface="Times New Roman"/>
              </a:rPr>
              <a:t>driver </a:t>
            </a:r>
            <a:r>
              <a:rPr sz="1800" b="1" dirty="0">
                <a:latin typeface="Times New Roman"/>
                <a:cs typeface="Times New Roman"/>
              </a:rPr>
              <a:t>- </a:t>
            </a:r>
            <a:r>
              <a:rPr sz="1800" b="1" spc="-5" dirty="0">
                <a:latin typeface="Times New Roman"/>
                <a:cs typeface="Times New Roman"/>
              </a:rPr>
              <a:t>using</a:t>
            </a:r>
            <a:r>
              <a:rPr sz="1800" b="1" spc="-85" dirty="0">
                <a:latin typeface="Times New Roman"/>
                <a:cs typeface="Times New Roman"/>
              </a:rPr>
              <a:t> </a:t>
            </a:r>
            <a:r>
              <a:rPr sz="1800" b="1" dirty="0">
                <a:latin typeface="Times New Roman"/>
                <a:cs typeface="Times New Roman"/>
              </a:rPr>
              <a:t>logical  </a:t>
            </a:r>
            <a:r>
              <a:rPr sz="1800" b="1" spc="-5" dirty="0">
                <a:latin typeface="Times New Roman"/>
                <a:cs typeface="Times New Roman"/>
              </a:rPr>
              <a:t>operators</a:t>
            </a:r>
            <a:r>
              <a:rPr sz="1800" b="1" spc="-30" dirty="0">
                <a:latin typeface="Times New Roman"/>
                <a:cs typeface="Times New Roman"/>
              </a:rPr>
              <a:t> </a:t>
            </a:r>
            <a:r>
              <a:rPr sz="1800" b="1" dirty="0">
                <a:latin typeface="Times New Roman"/>
                <a:cs typeface="Times New Roman"/>
              </a:rPr>
              <a:t>*/</a:t>
            </a:r>
            <a:endParaRPr sz="1800" dirty="0">
              <a:latin typeface="Times New Roman"/>
              <a:cs typeface="Times New Roman"/>
            </a:endParaRPr>
          </a:p>
          <a:p>
            <a:pPr marL="12700">
              <a:lnSpc>
                <a:spcPct val="100000"/>
              </a:lnSpc>
            </a:pPr>
            <a:r>
              <a:rPr sz="1800" b="1" spc="-5" dirty="0">
                <a:latin typeface="Times New Roman"/>
                <a:cs typeface="Times New Roman"/>
              </a:rPr>
              <a:t>main(</a:t>
            </a:r>
            <a:r>
              <a:rPr sz="1800" b="1" spc="-25" dirty="0">
                <a:latin typeface="Times New Roman"/>
                <a:cs typeface="Times New Roman"/>
              </a:rPr>
              <a:t> </a:t>
            </a:r>
            <a:r>
              <a:rPr sz="1800" b="1" dirty="0">
                <a:latin typeface="Times New Roman"/>
                <a:cs typeface="Times New Roman"/>
              </a:rPr>
              <a:t>)</a:t>
            </a:r>
            <a:endParaRPr sz="1800" dirty="0">
              <a:latin typeface="Times New Roman"/>
              <a:cs typeface="Times New Roman"/>
            </a:endParaRPr>
          </a:p>
        </p:txBody>
      </p:sp>
      <p:sp>
        <p:nvSpPr>
          <p:cNvPr id="4" name="object 4"/>
          <p:cNvSpPr txBox="1"/>
          <p:nvPr/>
        </p:nvSpPr>
        <p:spPr>
          <a:xfrm>
            <a:off x="110142" y="410336"/>
            <a:ext cx="4538058" cy="5398914"/>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Times New Roman"/>
                <a:cs typeface="Times New Roman"/>
              </a:rPr>
              <a:t>main(</a:t>
            </a:r>
            <a:r>
              <a:rPr sz="1400" b="1" spc="-35" dirty="0">
                <a:latin typeface="Times New Roman"/>
                <a:cs typeface="Times New Roman"/>
              </a:rPr>
              <a:t> </a:t>
            </a:r>
            <a:r>
              <a:rPr sz="1400" b="1" dirty="0">
                <a:latin typeface="Times New Roman"/>
                <a:cs typeface="Times New Roman"/>
              </a:rPr>
              <a:t>)</a:t>
            </a:r>
            <a:endParaRPr sz="1400" dirty="0">
              <a:latin typeface="Times New Roman"/>
              <a:cs typeface="Times New Roman"/>
            </a:endParaRPr>
          </a:p>
          <a:p>
            <a:pPr marL="12700">
              <a:lnSpc>
                <a:spcPct val="100000"/>
              </a:lnSpc>
            </a:pPr>
            <a:r>
              <a:rPr sz="1400" b="1" dirty="0">
                <a:latin typeface="Times New Roman"/>
                <a:cs typeface="Times New Roman"/>
              </a:rPr>
              <a:t>{</a:t>
            </a:r>
            <a:endParaRPr sz="1400" dirty="0">
              <a:latin typeface="Times New Roman"/>
              <a:cs typeface="Times New Roman"/>
            </a:endParaRPr>
          </a:p>
          <a:p>
            <a:pPr marL="12700" marR="2217420">
              <a:lnSpc>
                <a:spcPct val="100000"/>
              </a:lnSpc>
            </a:pPr>
            <a:r>
              <a:rPr sz="1400" b="1" dirty="0">
                <a:latin typeface="Times New Roman"/>
                <a:cs typeface="Times New Roman"/>
              </a:rPr>
              <a:t>char sex, </a:t>
            </a:r>
            <a:r>
              <a:rPr sz="1400" b="1" spc="-10" dirty="0">
                <a:latin typeface="Times New Roman"/>
                <a:cs typeface="Times New Roman"/>
              </a:rPr>
              <a:t>ms</a:t>
            </a:r>
            <a:r>
              <a:rPr sz="1400" b="1" spc="-110" dirty="0">
                <a:latin typeface="Times New Roman"/>
                <a:cs typeface="Times New Roman"/>
              </a:rPr>
              <a:t> </a:t>
            </a:r>
            <a:r>
              <a:rPr sz="1400" b="1" dirty="0">
                <a:latin typeface="Times New Roman"/>
                <a:cs typeface="Times New Roman"/>
              </a:rPr>
              <a:t>;  int </a:t>
            </a:r>
            <a:r>
              <a:rPr sz="1400" b="1" spc="5" dirty="0">
                <a:latin typeface="Times New Roman"/>
                <a:cs typeface="Times New Roman"/>
              </a:rPr>
              <a:t>age</a:t>
            </a:r>
            <a:r>
              <a:rPr sz="1400" b="1" spc="-75" dirty="0">
                <a:latin typeface="Times New Roman"/>
                <a:cs typeface="Times New Roman"/>
              </a:rPr>
              <a:t> </a:t>
            </a:r>
            <a:r>
              <a:rPr sz="1400" b="1" dirty="0">
                <a:latin typeface="Times New Roman"/>
                <a:cs typeface="Times New Roman"/>
              </a:rPr>
              <a:t>;</a:t>
            </a:r>
            <a:endParaRPr sz="1400" dirty="0">
              <a:latin typeface="Times New Roman"/>
              <a:cs typeface="Times New Roman"/>
            </a:endParaRPr>
          </a:p>
          <a:p>
            <a:pPr marL="12700" marR="5080" algn="just">
              <a:lnSpc>
                <a:spcPct val="100000"/>
              </a:lnSpc>
            </a:pPr>
            <a:r>
              <a:rPr sz="1400" b="1" dirty="0">
                <a:latin typeface="Times New Roman"/>
                <a:cs typeface="Times New Roman"/>
              </a:rPr>
              <a:t>printf ( "Enter age, sex, marital status " )</a:t>
            </a:r>
            <a:r>
              <a:rPr sz="1400" b="1" spc="-225" dirty="0">
                <a:latin typeface="Times New Roman"/>
                <a:cs typeface="Times New Roman"/>
              </a:rPr>
              <a:t> </a:t>
            </a:r>
            <a:r>
              <a:rPr sz="1400" b="1" dirty="0">
                <a:latin typeface="Times New Roman"/>
                <a:cs typeface="Times New Roman"/>
              </a:rPr>
              <a:t>;  </a:t>
            </a:r>
            <a:endParaRPr lang="en-IN" sz="1400" b="1" dirty="0" smtClean="0">
              <a:latin typeface="Times New Roman"/>
              <a:cs typeface="Times New Roman"/>
            </a:endParaRPr>
          </a:p>
          <a:p>
            <a:pPr marL="12700" marR="5080" algn="just">
              <a:lnSpc>
                <a:spcPct val="100000"/>
              </a:lnSpc>
            </a:pPr>
            <a:r>
              <a:rPr sz="1400" b="1" dirty="0" err="1" smtClean="0">
                <a:latin typeface="Times New Roman"/>
                <a:cs typeface="Times New Roman"/>
              </a:rPr>
              <a:t>scanf</a:t>
            </a:r>
            <a:r>
              <a:rPr sz="1400" b="1" dirty="0" smtClean="0">
                <a:latin typeface="Times New Roman"/>
                <a:cs typeface="Times New Roman"/>
              </a:rPr>
              <a:t> </a:t>
            </a:r>
            <a:r>
              <a:rPr sz="1400" b="1" dirty="0">
                <a:latin typeface="Times New Roman"/>
                <a:cs typeface="Times New Roman"/>
              </a:rPr>
              <a:t>( </a:t>
            </a:r>
            <a:r>
              <a:rPr sz="1400" b="1" spc="-5" dirty="0">
                <a:latin typeface="Times New Roman"/>
                <a:cs typeface="Times New Roman"/>
              </a:rPr>
              <a:t>"%d %c %c", </a:t>
            </a:r>
            <a:r>
              <a:rPr sz="1400" b="1" dirty="0">
                <a:latin typeface="Times New Roman"/>
                <a:cs typeface="Times New Roman"/>
              </a:rPr>
              <a:t>&amp;age, &amp;sex, </a:t>
            </a:r>
            <a:r>
              <a:rPr sz="1400" b="1" spc="-10" dirty="0">
                <a:latin typeface="Times New Roman"/>
                <a:cs typeface="Times New Roman"/>
              </a:rPr>
              <a:t>&amp;ms </a:t>
            </a:r>
            <a:r>
              <a:rPr sz="1400" b="1" dirty="0">
                <a:latin typeface="Times New Roman"/>
                <a:cs typeface="Times New Roman"/>
              </a:rPr>
              <a:t>)</a:t>
            </a:r>
            <a:r>
              <a:rPr sz="1400" b="1" spc="-75" dirty="0">
                <a:latin typeface="Times New Roman"/>
                <a:cs typeface="Times New Roman"/>
              </a:rPr>
              <a:t> </a:t>
            </a:r>
            <a:r>
              <a:rPr sz="1400" b="1" dirty="0">
                <a:latin typeface="Times New Roman"/>
                <a:cs typeface="Times New Roman"/>
              </a:rPr>
              <a:t>;  </a:t>
            </a:r>
            <a:endParaRPr lang="en-IN" sz="1400" b="1" dirty="0" smtClean="0">
              <a:latin typeface="Times New Roman"/>
              <a:cs typeface="Times New Roman"/>
            </a:endParaRPr>
          </a:p>
          <a:p>
            <a:pPr marL="12700" marR="5080" algn="just">
              <a:lnSpc>
                <a:spcPct val="100000"/>
              </a:lnSpc>
            </a:pPr>
            <a:r>
              <a:rPr sz="1400" b="1" dirty="0" smtClean="0">
                <a:latin typeface="Times New Roman"/>
                <a:cs typeface="Times New Roman"/>
              </a:rPr>
              <a:t>if </a:t>
            </a:r>
            <a:r>
              <a:rPr sz="1400" b="1" dirty="0">
                <a:latin typeface="Times New Roman"/>
                <a:cs typeface="Times New Roman"/>
              </a:rPr>
              <a:t>( </a:t>
            </a:r>
            <a:r>
              <a:rPr sz="1400" b="1" spc="-10" dirty="0">
                <a:latin typeface="Times New Roman"/>
                <a:cs typeface="Times New Roman"/>
              </a:rPr>
              <a:t>ms </a:t>
            </a:r>
            <a:r>
              <a:rPr sz="1400" b="1" dirty="0">
                <a:latin typeface="Times New Roman"/>
                <a:cs typeface="Times New Roman"/>
              </a:rPr>
              <a:t>== 'M'</a:t>
            </a:r>
            <a:r>
              <a:rPr sz="1400" b="1" spc="-45" dirty="0">
                <a:latin typeface="Times New Roman"/>
                <a:cs typeface="Times New Roman"/>
              </a:rPr>
              <a:t> </a:t>
            </a:r>
            <a:r>
              <a:rPr sz="1400" b="1" dirty="0">
                <a:latin typeface="Times New Roman"/>
                <a:cs typeface="Times New Roman"/>
              </a:rPr>
              <a:t>)</a:t>
            </a:r>
            <a:endParaRPr sz="1400" dirty="0">
              <a:latin typeface="Times New Roman"/>
              <a:cs typeface="Times New Roman"/>
            </a:endParaRPr>
          </a:p>
          <a:p>
            <a:pPr marL="12700" marR="981075">
              <a:lnSpc>
                <a:spcPct val="100000"/>
              </a:lnSpc>
            </a:pPr>
            <a:r>
              <a:rPr lang="en-IN" sz="1400" b="1" dirty="0">
                <a:latin typeface="Times New Roman"/>
                <a:cs typeface="Times New Roman"/>
              </a:rPr>
              <a:t> </a:t>
            </a:r>
            <a:r>
              <a:rPr lang="en-IN" sz="1400" b="1" dirty="0" smtClean="0">
                <a:latin typeface="Times New Roman"/>
                <a:cs typeface="Times New Roman"/>
              </a:rPr>
              <a:t>   </a:t>
            </a:r>
            <a:r>
              <a:rPr sz="1400" b="1" dirty="0" err="1" smtClean="0">
                <a:latin typeface="Times New Roman"/>
                <a:cs typeface="Times New Roman"/>
              </a:rPr>
              <a:t>printf</a:t>
            </a:r>
            <a:r>
              <a:rPr sz="1400" b="1" dirty="0" smtClean="0">
                <a:latin typeface="Times New Roman"/>
                <a:cs typeface="Times New Roman"/>
              </a:rPr>
              <a:t> </a:t>
            </a:r>
            <a:r>
              <a:rPr sz="1400" b="1" dirty="0">
                <a:latin typeface="Times New Roman"/>
                <a:cs typeface="Times New Roman"/>
              </a:rPr>
              <a:t>( "Driver is </a:t>
            </a:r>
            <a:r>
              <a:rPr sz="1400" b="1" spc="-5" dirty="0">
                <a:latin typeface="Times New Roman"/>
                <a:cs typeface="Times New Roman"/>
              </a:rPr>
              <a:t>insured" </a:t>
            </a:r>
            <a:r>
              <a:rPr sz="1400" b="1" dirty="0">
                <a:latin typeface="Times New Roman"/>
                <a:cs typeface="Times New Roman"/>
              </a:rPr>
              <a:t>)</a:t>
            </a:r>
            <a:r>
              <a:rPr sz="1400" b="1" spc="-180" dirty="0">
                <a:latin typeface="Times New Roman"/>
                <a:cs typeface="Times New Roman"/>
              </a:rPr>
              <a:t> </a:t>
            </a:r>
            <a:r>
              <a:rPr sz="1400" b="1" dirty="0">
                <a:latin typeface="Times New Roman"/>
                <a:cs typeface="Times New Roman"/>
              </a:rPr>
              <a:t>;  </a:t>
            </a:r>
            <a:endParaRPr lang="en-IN" sz="1400" b="1" dirty="0" smtClean="0">
              <a:latin typeface="Times New Roman"/>
              <a:cs typeface="Times New Roman"/>
            </a:endParaRPr>
          </a:p>
          <a:p>
            <a:pPr marL="12700" marR="981075">
              <a:lnSpc>
                <a:spcPct val="100000"/>
              </a:lnSpc>
            </a:pPr>
            <a:r>
              <a:rPr lang="en-IN" sz="1400" b="1" dirty="0" smtClean="0">
                <a:latin typeface="Times New Roman"/>
                <a:cs typeface="Times New Roman"/>
              </a:rPr>
              <a:t> </a:t>
            </a:r>
            <a:r>
              <a:rPr sz="1400" b="1" dirty="0" smtClean="0">
                <a:latin typeface="Times New Roman"/>
                <a:cs typeface="Times New Roman"/>
              </a:rPr>
              <a:t>else</a:t>
            </a:r>
            <a:endParaRPr sz="1400" dirty="0">
              <a:latin typeface="Times New Roman"/>
              <a:cs typeface="Times New Roman"/>
            </a:endParaRPr>
          </a:p>
          <a:p>
            <a:pPr marL="12700">
              <a:lnSpc>
                <a:spcPct val="100000"/>
              </a:lnSpc>
            </a:pPr>
            <a:r>
              <a:rPr lang="en-IN" sz="1400" b="1" dirty="0" smtClean="0">
                <a:latin typeface="Times New Roman"/>
                <a:cs typeface="Times New Roman"/>
              </a:rPr>
              <a:t> </a:t>
            </a:r>
            <a:r>
              <a:rPr sz="1400" b="1" dirty="0" smtClean="0">
                <a:latin typeface="Times New Roman"/>
                <a:cs typeface="Times New Roman"/>
              </a:rPr>
              <a:t>{</a:t>
            </a:r>
            <a:endParaRPr sz="1400" dirty="0">
              <a:latin typeface="Times New Roman"/>
              <a:cs typeface="Times New Roman"/>
            </a:endParaRPr>
          </a:p>
          <a:p>
            <a:pPr marL="12700">
              <a:lnSpc>
                <a:spcPct val="100000"/>
              </a:lnSpc>
            </a:pPr>
            <a:r>
              <a:rPr lang="en-IN" sz="1400" b="1" dirty="0" smtClean="0">
                <a:latin typeface="Times New Roman"/>
                <a:cs typeface="Times New Roman"/>
              </a:rPr>
              <a:t>    </a:t>
            </a:r>
            <a:r>
              <a:rPr sz="1400" b="1" dirty="0" smtClean="0">
                <a:latin typeface="Times New Roman"/>
                <a:cs typeface="Times New Roman"/>
              </a:rPr>
              <a:t>if </a:t>
            </a:r>
            <a:r>
              <a:rPr sz="1400" b="1" dirty="0">
                <a:latin typeface="Times New Roman"/>
                <a:cs typeface="Times New Roman"/>
              </a:rPr>
              <a:t>( sex == 'M'</a:t>
            </a:r>
            <a:r>
              <a:rPr sz="1400" b="1" spc="-65" dirty="0">
                <a:latin typeface="Times New Roman"/>
                <a:cs typeface="Times New Roman"/>
              </a:rPr>
              <a:t> </a:t>
            </a:r>
            <a:r>
              <a:rPr sz="1400" b="1" dirty="0">
                <a:latin typeface="Times New Roman"/>
                <a:cs typeface="Times New Roman"/>
              </a:rPr>
              <a:t>)</a:t>
            </a:r>
            <a:endParaRPr sz="1400" dirty="0">
              <a:latin typeface="Times New Roman"/>
              <a:cs typeface="Times New Roman"/>
            </a:endParaRPr>
          </a:p>
          <a:p>
            <a:pPr marL="12700">
              <a:lnSpc>
                <a:spcPct val="100000"/>
              </a:lnSpc>
            </a:pPr>
            <a:r>
              <a:rPr lang="en-IN" sz="1400" b="1" dirty="0" smtClean="0">
                <a:latin typeface="Times New Roman"/>
                <a:cs typeface="Times New Roman"/>
              </a:rPr>
              <a:t>    </a:t>
            </a:r>
            <a:r>
              <a:rPr sz="1400" b="1" dirty="0" smtClean="0">
                <a:latin typeface="Times New Roman"/>
                <a:cs typeface="Times New Roman"/>
              </a:rPr>
              <a:t>{</a:t>
            </a:r>
            <a:endParaRPr sz="1400" dirty="0">
              <a:latin typeface="Times New Roman"/>
              <a:cs typeface="Times New Roman"/>
            </a:endParaRPr>
          </a:p>
          <a:p>
            <a:pPr marL="12700">
              <a:lnSpc>
                <a:spcPct val="100000"/>
              </a:lnSpc>
            </a:pPr>
            <a:r>
              <a:rPr lang="en-IN" sz="1400" b="1" dirty="0" smtClean="0">
                <a:latin typeface="Times New Roman"/>
                <a:cs typeface="Times New Roman"/>
              </a:rPr>
              <a:t>        </a:t>
            </a:r>
            <a:r>
              <a:rPr sz="1400" b="1" dirty="0" smtClean="0">
                <a:latin typeface="Times New Roman"/>
                <a:cs typeface="Times New Roman"/>
              </a:rPr>
              <a:t>if </a:t>
            </a:r>
            <a:r>
              <a:rPr sz="1400" b="1" dirty="0">
                <a:latin typeface="Times New Roman"/>
                <a:cs typeface="Times New Roman"/>
              </a:rPr>
              <a:t>( </a:t>
            </a:r>
            <a:r>
              <a:rPr sz="1400" b="1" spc="5" dirty="0">
                <a:latin typeface="Times New Roman"/>
                <a:cs typeface="Times New Roman"/>
              </a:rPr>
              <a:t>age </a:t>
            </a:r>
            <a:r>
              <a:rPr sz="1400" b="1" dirty="0">
                <a:latin typeface="Times New Roman"/>
                <a:cs typeface="Times New Roman"/>
              </a:rPr>
              <a:t>&gt; 30</a:t>
            </a:r>
            <a:r>
              <a:rPr sz="1400" b="1" spc="-90" dirty="0">
                <a:latin typeface="Times New Roman"/>
                <a:cs typeface="Times New Roman"/>
              </a:rPr>
              <a:t> </a:t>
            </a:r>
            <a:r>
              <a:rPr sz="1400" b="1" dirty="0">
                <a:latin typeface="Times New Roman"/>
                <a:cs typeface="Times New Roman"/>
              </a:rPr>
              <a:t>)</a:t>
            </a:r>
            <a:endParaRPr sz="1400" dirty="0">
              <a:latin typeface="Times New Roman"/>
              <a:cs typeface="Times New Roman"/>
            </a:endParaRPr>
          </a:p>
          <a:p>
            <a:pPr marL="12700" marR="981075">
              <a:lnSpc>
                <a:spcPct val="100000"/>
              </a:lnSpc>
              <a:spcBef>
                <a:spcPts val="5"/>
              </a:spcBef>
            </a:pPr>
            <a:r>
              <a:rPr lang="en-IN" sz="1400" b="1" dirty="0" smtClean="0">
                <a:latin typeface="Times New Roman"/>
                <a:cs typeface="Times New Roman"/>
              </a:rPr>
              <a:t>             </a:t>
            </a:r>
            <a:r>
              <a:rPr sz="1400" b="1" dirty="0" err="1" smtClean="0">
                <a:latin typeface="Times New Roman"/>
                <a:cs typeface="Times New Roman"/>
              </a:rPr>
              <a:t>printf</a:t>
            </a:r>
            <a:r>
              <a:rPr sz="1400" b="1" dirty="0" smtClean="0">
                <a:latin typeface="Times New Roman"/>
                <a:cs typeface="Times New Roman"/>
              </a:rPr>
              <a:t> </a:t>
            </a:r>
            <a:r>
              <a:rPr sz="1400" b="1" dirty="0">
                <a:latin typeface="Times New Roman"/>
                <a:cs typeface="Times New Roman"/>
              </a:rPr>
              <a:t>( "Driver is </a:t>
            </a:r>
            <a:r>
              <a:rPr sz="1400" b="1" spc="-5" dirty="0">
                <a:latin typeface="Times New Roman"/>
                <a:cs typeface="Times New Roman"/>
              </a:rPr>
              <a:t>insured" </a:t>
            </a:r>
            <a:r>
              <a:rPr sz="1400" b="1" dirty="0">
                <a:latin typeface="Times New Roman"/>
                <a:cs typeface="Times New Roman"/>
              </a:rPr>
              <a:t>)</a:t>
            </a:r>
            <a:r>
              <a:rPr sz="1400" b="1" spc="-180" dirty="0">
                <a:latin typeface="Times New Roman"/>
                <a:cs typeface="Times New Roman"/>
              </a:rPr>
              <a:t> </a:t>
            </a:r>
            <a:r>
              <a:rPr sz="1400" b="1" dirty="0">
                <a:latin typeface="Times New Roman"/>
                <a:cs typeface="Times New Roman"/>
              </a:rPr>
              <a:t>;  </a:t>
            </a:r>
            <a:endParaRPr lang="en-IN" sz="1400" b="1" dirty="0" smtClean="0">
              <a:latin typeface="Times New Roman"/>
              <a:cs typeface="Times New Roman"/>
            </a:endParaRPr>
          </a:p>
          <a:p>
            <a:pPr marL="12700" marR="981075">
              <a:lnSpc>
                <a:spcPct val="100000"/>
              </a:lnSpc>
              <a:spcBef>
                <a:spcPts val="5"/>
              </a:spcBef>
            </a:pPr>
            <a:r>
              <a:rPr lang="en-IN" sz="1400" b="1" dirty="0">
                <a:latin typeface="Times New Roman"/>
                <a:cs typeface="Times New Roman"/>
              </a:rPr>
              <a:t> </a:t>
            </a:r>
            <a:r>
              <a:rPr lang="en-IN" sz="1400" b="1" dirty="0" smtClean="0">
                <a:latin typeface="Times New Roman"/>
                <a:cs typeface="Times New Roman"/>
              </a:rPr>
              <a:t>       </a:t>
            </a:r>
            <a:r>
              <a:rPr sz="1400" b="1" dirty="0" smtClean="0">
                <a:latin typeface="Times New Roman"/>
                <a:cs typeface="Times New Roman"/>
              </a:rPr>
              <a:t>else</a:t>
            </a:r>
            <a:endParaRPr sz="1400" dirty="0">
              <a:latin typeface="Times New Roman"/>
              <a:cs typeface="Times New Roman"/>
            </a:endParaRPr>
          </a:p>
          <a:p>
            <a:pPr marL="12700">
              <a:lnSpc>
                <a:spcPct val="100000"/>
              </a:lnSpc>
            </a:pPr>
            <a:r>
              <a:rPr lang="en-IN" sz="1400" b="1" dirty="0" smtClean="0">
                <a:latin typeface="Times New Roman"/>
                <a:cs typeface="Times New Roman"/>
              </a:rPr>
              <a:t>             </a:t>
            </a:r>
            <a:r>
              <a:rPr sz="1400" b="1" dirty="0" err="1" smtClean="0">
                <a:latin typeface="Times New Roman"/>
                <a:cs typeface="Times New Roman"/>
              </a:rPr>
              <a:t>printf</a:t>
            </a:r>
            <a:r>
              <a:rPr sz="1400" b="1" dirty="0" smtClean="0">
                <a:latin typeface="Times New Roman"/>
                <a:cs typeface="Times New Roman"/>
              </a:rPr>
              <a:t> </a:t>
            </a:r>
            <a:r>
              <a:rPr sz="1400" b="1" dirty="0">
                <a:latin typeface="Times New Roman"/>
                <a:cs typeface="Times New Roman"/>
              </a:rPr>
              <a:t>( "Driver is not </a:t>
            </a:r>
            <a:r>
              <a:rPr sz="1400" b="1" spc="-5" dirty="0">
                <a:latin typeface="Times New Roman"/>
                <a:cs typeface="Times New Roman"/>
              </a:rPr>
              <a:t>insured" </a:t>
            </a:r>
            <a:r>
              <a:rPr sz="1400" b="1" dirty="0">
                <a:latin typeface="Times New Roman"/>
                <a:cs typeface="Times New Roman"/>
              </a:rPr>
              <a:t>)</a:t>
            </a:r>
            <a:r>
              <a:rPr sz="1400" b="1" spc="-170" dirty="0">
                <a:latin typeface="Times New Roman"/>
                <a:cs typeface="Times New Roman"/>
              </a:rPr>
              <a:t> </a:t>
            </a:r>
            <a:r>
              <a:rPr sz="1400" b="1" dirty="0">
                <a:latin typeface="Times New Roman"/>
                <a:cs typeface="Times New Roman"/>
              </a:rPr>
              <a:t>;</a:t>
            </a:r>
            <a:endParaRPr sz="1400" dirty="0">
              <a:latin typeface="Times New Roman"/>
              <a:cs typeface="Times New Roman"/>
            </a:endParaRPr>
          </a:p>
          <a:p>
            <a:pPr marL="12700">
              <a:lnSpc>
                <a:spcPct val="100000"/>
              </a:lnSpc>
            </a:pPr>
            <a:r>
              <a:rPr lang="en-IN" sz="1400" b="1" dirty="0" smtClean="0">
                <a:latin typeface="Times New Roman"/>
                <a:cs typeface="Times New Roman"/>
              </a:rPr>
              <a:t>     </a:t>
            </a:r>
            <a:r>
              <a:rPr sz="1400" b="1" dirty="0" smtClean="0">
                <a:latin typeface="Times New Roman"/>
                <a:cs typeface="Times New Roman"/>
              </a:rPr>
              <a:t>}</a:t>
            </a:r>
            <a:endParaRPr sz="1400" dirty="0">
              <a:latin typeface="Times New Roman"/>
              <a:cs typeface="Times New Roman"/>
            </a:endParaRPr>
          </a:p>
          <a:p>
            <a:pPr marL="12700">
              <a:lnSpc>
                <a:spcPct val="100000"/>
              </a:lnSpc>
            </a:pPr>
            <a:r>
              <a:rPr lang="en-IN" sz="1400" b="1" dirty="0" smtClean="0">
                <a:latin typeface="Times New Roman"/>
                <a:cs typeface="Times New Roman"/>
              </a:rPr>
              <a:t>     </a:t>
            </a:r>
            <a:r>
              <a:rPr sz="1400" b="1" dirty="0" smtClean="0">
                <a:latin typeface="Times New Roman"/>
                <a:cs typeface="Times New Roman"/>
              </a:rPr>
              <a:t>else</a:t>
            </a:r>
            <a:endParaRPr sz="1400" dirty="0">
              <a:latin typeface="Times New Roman"/>
              <a:cs typeface="Times New Roman"/>
            </a:endParaRPr>
          </a:p>
          <a:p>
            <a:pPr marL="12700">
              <a:lnSpc>
                <a:spcPct val="100000"/>
              </a:lnSpc>
            </a:pPr>
            <a:r>
              <a:rPr lang="en-IN" sz="1400" b="1" dirty="0" smtClean="0">
                <a:latin typeface="Times New Roman"/>
                <a:cs typeface="Times New Roman"/>
              </a:rPr>
              <a:t>        </a:t>
            </a:r>
            <a:r>
              <a:rPr sz="1400" b="1" dirty="0" smtClean="0">
                <a:latin typeface="Times New Roman"/>
                <a:cs typeface="Times New Roman"/>
              </a:rPr>
              <a:t>{</a:t>
            </a:r>
            <a:endParaRPr sz="1400" dirty="0">
              <a:latin typeface="Times New Roman"/>
              <a:cs typeface="Times New Roman"/>
            </a:endParaRPr>
          </a:p>
          <a:p>
            <a:pPr marL="12700">
              <a:lnSpc>
                <a:spcPct val="100000"/>
              </a:lnSpc>
            </a:pPr>
            <a:r>
              <a:rPr lang="en-IN" sz="1400" b="1" dirty="0" smtClean="0">
                <a:latin typeface="Times New Roman"/>
                <a:cs typeface="Times New Roman"/>
              </a:rPr>
              <a:t>            </a:t>
            </a:r>
            <a:r>
              <a:rPr sz="1400" b="1" dirty="0" smtClean="0">
                <a:latin typeface="Times New Roman"/>
                <a:cs typeface="Times New Roman"/>
              </a:rPr>
              <a:t>if </a:t>
            </a:r>
            <a:r>
              <a:rPr sz="1400" b="1" dirty="0">
                <a:latin typeface="Times New Roman"/>
                <a:cs typeface="Times New Roman"/>
              </a:rPr>
              <a:t>( </a:t>
            </a:r>
            <a:r>
              <a:rPr sz="1400" b="1" spc="5" dirty="0">
                <a:latin typeface="Times New Roman"/>
                <a:cs typeface="Times New Roman"/>
              </a:rPr>
              <a:t>age </a:t>
            </a:r>
            <a:r>
              <a:rPr sz="1400" b="1" dirty="0">
                <a:latin typeface="Times New Roman"/>
                <a:cs typeface="Times New Roman"/>
              </a:rPr>
              <a:t>&gt; 25</a:t>
            </a:r>
            <a:r>
              <a:rPr sz="1400" b="1" spc="-90" dirty="0">
                <a:latin typeface="Times New Roman"/>
                <a:cs typeface="Times New Roman"/>
              </a:rPr>
              <a:t> </a:t>
            </a:r>
            <a:r>
              <a:rPr sz="1400" b="1" dirty="0">
                <a:latin typeface="Times New Roman"/>
                <a:cs typeface="Times New Roman"/>
              </a:rPr>
              <a:t>)</a:t>
            </a:r>
            <a:endParaRPr sz="1400" dirty="0">
              <a:latin typeface="Times New Roman"/>
              <a:cs typeface="Times New Roman"/>
            </a:endParaRPr>
          </a:p>
          <a:p>
            <a:pPr marL="12700" marR="981075">
              <a:lnSpc>
                <a:spcPct val="100000"/>
              </a:lnSpc>
            </a:pPr>
            <a:r>
              <a:rPr lang="en-IN" sz="1400" b="1" dirty="0" smtClean="0">
                <a:latin typeface="Times New Roman"/>
                <a:cs typeface="Times New Roman"/>
              </a:rPr>
              <a:t>                </a:t>
            </a:r>
            <a:r>
              <a:rPr sz="1400" b="1" dirty="0" err="1" smtClean="0">
                <a:latin typeface="Times New Roman"/>
                <a:cs typeface="Times New Roman"/>
              </a:rPr>
              <a:t>printf</a:t>
            </a:r>
            <a:r>
              <a:rPr sz="1400" b="1" dirty="0" smtClean="0">
                <a:latin typeface="Times New Roman"/>
                <a:cs typeface="Times New Roman"/>
              </a:rPr>
              <a:t> </a:t>
            </a:r>
            <a:r>
              <a:rPr sz="1400" b="1" dirty="0">
                <a:latin typeface="Times New Roman"/>
                <a:cs typeface="Times New Roman"/>
              </a:rPr>
              <a:t>( "Driver is </a:t>
            </a:r>
            <a:r>
              <a:rPr sz="1400" b="1" spc="-5" dirty="0">
                <a:latin typeface="Times New Roman"/>
                <a:cs typeface="Times New Roman"/>
              </a:rPr>
              <a:t>insured" </a:t>
            </a:r>
            <a:r>
              <a:rPr sz="1400" b="1" dirty="0">
                <a:latin typeface="Times New Roman"/>
                <a:cs typeface="Times New Roman"/>
              </a:rPr>
              <a:t>)</a:t>
            </a:r>
            <a:r>
              <a:rPr sz="1400" b="1" spc="-180" dirty="0">
                <a:latin typeface="Times New Roman"/>
                <a:cs typeface="Times New Roman"/>
              </a:rPr>
              <a:t> </a:t>
            </a:r>
            <a:r>
              <a:rPr sz="1400" b="1" dirty="0">
                <a:latin typeface="Times New Roman"/>
                <a:cs typeface="Times New Roman"/>
              </a:rPr>
              <a:t>;  </a:t>
            </a:r>
            <a:endParaRPr lang="en-IN" sz="1400" b="1" dirty="0" smtClean="0">
              <a:latin typeface="Times New Roman"/>
              <a:cs typeface="Times New Roman"/>
            </a:endParaRPr>
          </a:p>
          <a:p>
            <a:pPr marL="12700" marR="981075">
              <a:lnSpc>
                <a:spcPct val="100000"/>
              </a:lnSpc>
            </a:pPr>
            <a:r>
              <a:rPr lang="en-IN" sz="1400" b="1" dirty="0">
                <a:latin typeface="Times New Roman"/>
                <a:cs typeface="Times New Roman"/>
              </a:rPr>
              <a:t> </a:t>
            </a:r>
            <a:r>
              <a:rPr lang="en-IN" sz="1400" b="1" dirty="0" smtClean="0">
                <a:latin typeface="Times New Roman"/>
                <a:cs typeface="Times New Roman"/>
              </a:rPr>
              <a:t>           </a:t>
            </a:r>
            <a:r>
              <a:rPr sz="1400" b="1" dirty="0" smtClean="0">
                <a:latin typeface="Times New Roman"/>
                <a:cs typeface="Times New Roman"/>
              </a:rPr>
              <a:t>else</a:t>
            </a:r>
            <a:endParaRPr sz="1400" dirty="0">
              <a:latin typeface="Times New Roman"/>
              <a:cs typeface="Times New Roman"/>
            </a:endParaRPr>
          </a:p>
          <a:p>
            <a:pPr marL="12700">
              <a:lnSpc>
                <a:spcPct val="100000"/>
              </a:lnSpc>
            </a:pPr>
            <a:r>
              <a:rPr lang="en-IN" sz="1400" b="1" dirty="0" smtClean="0">
                <a:latin typeface="Times New Roman"/>
                <a:cs typeface="Times New Roman"/>
              </a:rPr>
              <a:t>                 </a:t>
            </a:r>
            <a:r>
              <a:rPr sz="1400" b="1" dirty="0" err="1" smtClean="0">
                <a:latin typeface="Times New Roman"/>
                <a:cs typeface="Times New Roman"/>
              </a:rPr>
              <a:t>printf</a:t>
            </a:r>
            <a:r>
              <a:rPr sz="1400" b="1" dirty="0" smtClean="0">
                <a:latin typeface="Times New Roman"/>
                <a:cs typeface="Times New Roman"/>
              </a:rPr>
              <a:t> </a:t>
            </a:r>
            <a:r>
              <a:rPr sz="1400" b="1" dirty="0">
                <a:latin typeface="Times New Roman"/>
                <a:cs typeface="Times New Roman"/>
              </a:rPr>
              <a:t>( "Driver is not </a:t>
            </a:r>
            <a:r>
              <a:rPr sz="1400" b="1" spc="-5" dirty="0">
                <a:latin typeface="Times New Roman"/>
                <a:cs typeface="Times New Roman"/>
              </a:rPr>
              <a:t>insured" </a:t>
            </a:r>
            <a:r>
              <a:rPr sz="1400" b="1" dirty="0">
                <a:latin typeface="Times New Roman"/>
                <a:cs typeface="Times New Roman"/>
              </a:rPr>
              <a:t>)</a:t>
            </a:r>
            <a:r>
              <a:rPr sz="1400" b="1" spc="-170" dirty="0">
                <a:latin typeface="Times New Roman"/>
                <a:cs typeface="Times New Roman"/>
              </a:rPr>
              <a:t> </a:t>
            </a:r>
            <a:r>
              <a:rPr sz="1400" b="1" dirty="0">
                <a:latin typeface="Times New Roman"/>
                <a:cs typeface="Times New Roman"/>
              </a:rPr>
              <a:t>;</a:t>
            </a:r>
            <a:endParaRPr sz="1400" dirty="0">
              <a:latin typeface="Times New Roman"/>
              <a:cs typeface="Times New Roman"/>
            </a:endParaRPr>
          </a:p>
          <a:p>
            <a:pPr marL="12700">
              <a:lnSpc>
                <a:spcPct val="100000"/>
              </a:lnSpc>
            </a:pPr>
            <a:r>
              <a:rPr lang="en-IN" sz="1400" b="1" dirty="0" smtClean="0">
                <a:latin typeface="Times New Roman"/>
                <a:cs typeface="Times New Roman"/>
              </a:rPr>
              <a:t>         </a:t>
            </a:r>
            <a:r>
              <a:rPr sz="1400" b="1" dirty="0" smtClean="0">
                <a:latin typeface="Times New Roman"/>
                <a:cs typeface="Times New Roman"/>
              </a:rPr>
              <a:t>}</a:t>
            </a:r>
            <a:endParaRPr sz="1400" dirty="0">
              <a:latin typeface="Times New Roman"/>
              <a:cs typeface="Times New Roman"/>
            </a:endParaRPr>
          </a:p>
          <a:p>
            <a:pPr marL="12700">
              <a:lnSpc>
                <a:spcPct val="100000"/>
              </a:lnSpc>
            </a:pPr>
            <a:r>
              <a:rPr lang="en-IN" sz="1400" b="1" dirty="0" smtClean="0">
                <a:latin typeface="Times New Roman"/>
                <a:cs typeface="Times New Roman"/>
              </a:rPr>
              <a:t>   </a:t>
            </a:r>
            <a:r>
              <a:rPr sz="1400" b="1" dirty="0" smtClean="0">
                <a:latin typeface="Times New Roman"/>
                <a:cs typeface="Times New Roman"/>
              </a:rPr>
              <a:t>}</a:t>
            </a:r>
            <a:endParaRPr sz="1400" dirty="0">
              <a:latin typeface="Times New Roman"/>
              <a:cs typeface="Times New Roman"/>
            </a:endParaRPr>
          </a:p>
          <a:p>
            <a:pPr marL="12700">
              <a:lnSpc>
                <a:spcPct val="100000"/>
              </a:lnSpc>
            </a:pPr>
            <a:r>
              <a:rPr sz="1400" b="1" dirty="0">
                <a:latin typeface="Times New Roman"/>
                <a:cs typeface="Times New Roman"/>
              </a:rPr>
              <a:t>}</a:t>
            </a:r>
            <a:endParaRPr sz="1400" dirty="0">
              <a:latin typeface="Times New Roman"/>
              <a:cs typeface="Times New Roman"/>
            </a:endParaRPr>
          </a:p>
        </p:txBody>
      </p:sp>
      <p:sp>
        <p:nvSpPr>
          <p:cNvPr id="5" name="object 5"/>
          <p:cNvSpPr txBox="1"/>
          <p:nvPr/>
        </p:nvSpPr>
        <p:spPr>
          <a:xfrm>
            <a:off x="4191000" y="1600200"/>
            <a:ext cx="5714999" cy="3067506"/>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a:cs typeface="Times New Roman"/>
              </a:rPr>
              <a:t>{</a:t>
            </a:r>
            <a:endParaRPr sz="1800" dirty="0">
              <a:latin typeface="Times New Roman"/>
              <a:cs typeface="Times New Roman"/>
            </a:endParaRPr>
          </a:p>
          <a:p>
            <a:pPr marL="12700" marR="2844165">
              <a:lnSpc>
                <a:spcPct val="100000"/>
              </a:lnSpc>
            </a:pPr>
            <a:r>
              <a:rPr sz="1800" b="1" spc="-5" dirty="0">
                <a:latin typeface="Times New Roman"/>
                <a:cs typeface="Times New Roman"/>
              </a:rPr>
              <a:t>char sex, ms</a:t>
            </a:r>
            <a:r>
              <a:rPr sz="1800" b="1" spc="-100" dirty="0">
                <a:latin typeface="Times New Roman"/>
                <a:cs typeface="Times New Roman"/>
              </a:rPr>
              <a:t> </a:t>
            </a:r>
            <a:r>
              <a:rPr sz="1800" b="1" dirty="0">
                <a:latin typeface="Times New Roman"/>
                <a:cs typeface="Times New Roman"/>
              </a:rPr>
              <a:t>;  </a:t>
            </a:r>
            <a:r>
              <a:rPr sz="1800" b="1" spc="-5" dirty="0">
                <a:latin typeface="Times New Roman"/>
                <a:cs typeface="Times New Roman"/>
              </a:rPr>
              <a:t>int </a:t>
            </a:r>
            <a:r>
              <a:rPr sz="1800" b="1" dirty="0">
                <a:latin typeface="Times New Roman"/>
                <a:cs typeface="Times New Roman"/>
              </a:rPr>
              <a:t>age</a:t>
            </a:r>
            <a:r>
              <a:rPr sz="1800" b="1" spc="-25" dirty="0">
                <a:latin typeface="Times New Roman"/>
                <a:cs typeface="Times New Roman"/>
              </a:rPr>
              <a:t> </a:t>
            </a:r>
            <a:r>
              <a:rPr sz="1800" b="1" dirty="0">
                <a:latin typeface="Times New Roman"/>
                <a:cs typeface="Times New Roman"/>
              </a:rPr>
              <a:t>;</a:t>
            </a:r>
            <a:endParaRPr sz="1800" dirty="0">
              <a:latin typeface="Times New Roman"/>
              <a:cs typeface="Times New Roman"/>
            </a:endParaRPr>
          </a:p>
          <a:p>
            <a:pPr marL="12700" marR="5080">
              <a:lnSpc>
                <a:spcPct val="100000"/>
              </a:lnSpc>
            </a:pPr>
            <a:r>
              <a:rPr sz="1800" b="1" spc="-5" dirty="0">
                <a:latin typeface="Times New Roman"/>
                <a:cs typeface="Times New Roman"/>
              </a:rPr>
              <a:t>printf </a:t>
            </a:r>
            <a:r>
              <a:rPr sz="1800" b="1" dirty="0">
                <a:latin typeface="Times New Roman"/>
                <a:cs typeface="Times New Roman"/>
              </a:rPr>
              <a:t>( </a:t>
            </a:r>
            <a:r>
              <a:rPr sz="1800" b="1" spc="-5" dirty="0">
                <a:latin typeface="Times New Roman"/>
                <a:cs typeface="Times New Roman"/>
              </a:rPr>
              <a:t>"Enter </a:t>
            </a:r>
            <a:r>
              <a:rPr sz="1800" b="1" dirty="0">
                <a:latin typeface="Times New Roman"/>
                <a:cs typeface="Times New Roman"/>
              </a:rPr>
              <a:t>age, </a:t>
            </a:r>
            <a:r>
              <a:rPr sz="1800" b="1" spc="-5" dirty="0">
                <a:latin typeface="Times New Roman"/>
                <a:cs typeface="Times New Roman"/>
              </a:rPr>
              <a:t>sex, </a:t>
            </a:r>
            <a:r>
              <a:rPr sz="1800" b="1" dirty="0">
                <a:latin typeface="Times New Roman"/>
                <a:cs typeface="Times New Roman"/>
              </a:rPr>
              <a:t>marital </a:t>
            </a:r>
            <a:r>
              <a:rPr sz="1800" b="1" spc="-5" dirty="0">
                <a:latin typeface="Times New Roman"/>
                <a:cs typeface="Times New Roman"/>
              </a:rPr>
              <a:t>status " </a:t>
            </a:r>
            <a:r>
              <a:rPr sz="1800" b="1" dirty="0">
                <a:latin typeface="Times New Roman"/>
                <a:cs typeface="Times New Roman"/>
              </a:rPr>
              <a:t>) ;  </a:t>
            </a:r>
            <a:endParaRPr lang="en-IN" sz="1800" b="1" dirty="0" smtClean="0">
              <a:latin typeface="Times New Roman"/>
              <a:cs typeface="Times New Roman"/>
            </a:endParaRPr>
          </a:p>
          <a:p>
            <a:pPr marL="12700" marR="5080">
              <a:lnSpc>
                <a:spcPct val="100000"/>
              </a:lnSpc>
            </a:pPr>
            <a:r>
              <a:rPr sz="1800" b="1" spc="-5" dirty="0" err="1" smtClean="0">
                <a:latin typeface="Times New Roman"/>
                <a:cs typeface="Times New Roman"/>
              </a:rPr>
              <a:t>scanf</a:t>
            </a:r>
            <a:r>
              <a:rPr sz="1800" b="1" spc="-5" dirty="0" smtClean="0">
                <a:latin typeface="Times New Roman"/>
                <a:cs typeface="Times New Roman"/>
              </a:rPr>
              <a:t> </a:t>
            </a:r>
            <a:r>
              <a:rPr sz="1800" b="1" dirty="0">
                <a:latin typeface="Times New Roman"/>
                <a:cs typeface="Times New Roman"/>
              </a:rPr>
              <a:t>( </a:t>
            </a:r>
            <a:r>
              <a:rPr sz="1800" b="1" spc="-10" dirty="0">
                <a:latin typeface="Times New Roman"/>
                <a:cs typeface="Times New Roman"/>
              </a:rPr>
              <a:t>"%d %c </a:t>
            </a:r>
            <a:r>
              <a:rPr sz="1800" b="1" spc="-5" dirty="0">
                <a:latin typeface="Times New Roman"/>
                <a:cs typeface="Times New Roman"/>
              </a:rPr>
              <a:t>%c" </a:t>
            </a:r>
            <a:r>
              <a:rPr sz="1800" b="1" dirty="0">
                <a:latin typeface="Times New Roman"/>
                <a:cs typeface="Times New Roman"/>
              </a:rPr>
              <a:t>&amp;age, </a:t>
            </a:r>
            <a:r>
              <a:rPr sz="1800" b="1" spc="-5" dirty="0">
                <a:latin typeface="Times New Roman"/>
                <a:cs typeface="Times New Roman"/>
              </a:rPr>
              <a:t>&amp;sex, &amp;ms </a:t>
            </a:r>
            <a:r>
              <a:rPr sz="1800" b="1" dirty="0">
                <a:latin typeface="Times New Roman"/>
                <a:cs typeface="Times New Roman"/>
              </a:rPr>
              <a:t>)</a:t>
            </a:r>
            <a:r>
              <a:rPr sz="1800" b="1" spc="5" dirty="0">
                <a:latin typeface="Times New Roman"/>
                <a:cs typeface="Times New Roman"/>
              </a:rPr>
              <a:t> </a:t>
            </a:r>
            <a:r>
              <a:rPr sz="1800" b="1" dirty="0">
                <a:latin typeface="Times New Roman"/>
                <a:cs typeface="Times New Roman"/>
              </a:rPr>
              <a:t>;</a:t>
            </a:r>
            <a:endParaRPr sz="1800" dirty="0">
              <a:latin typeface="Times New Roman"/>
              <a:cs typeface="Times New Roman"/>
            </a:endParaRPr>
          </a:p>
          <a:p>
            <a:pPr>
              <a:lnSpc>
                <a:spcPct val="100000"/>
              </a:lnSpc>
              <a:spcBef>
                <a:spcPts val="30"/>
              </a:spcBef>
            </a:pPr>
            <a:endParaRPr sz="1850" dirty="0">
              <a:latin typeface="Times New Roman"/>
              <a:cs typeface="Times New Roman"/>
            </a:endParaRPr>
          </a:p>
          <a:p>
            <a:pPr marL="12700" marR="223520">
              <a:lnSpc>
                <a:spcPct val="100000"/>
              </a:lnSpc>
            </a:pPr>
            <a:r>
              <a:rPr sz="1800" b="1" dirty="0">
                <a:latin typeface="Times New Roman"/>
                <a:cs typeface="Times New Roman"/>
              </a:rPr>
              <a:t>if ( ( </a:t>
            </a:r>
            <a:r>
              <a:rPr sz="1800" b="1" spc="-5" dirty="0">
                <a:latin typeface="Times New Roman"/>
                <a:cs typeface="Times New Roman"/>
              </a:rPr>
              <a:t>ms == </a:t>
            </a:r>
            <a:r>
              <a:rPr sz="1800" b="1" dirty="0">
                <a:latin typeface="Times New Roman"/>
                <a:cs typeface="Times New Roman"/>
              </a:rPr>
              <a:t>'M') </a:t>
            </a:r>
            <a:r>
              <a:rPr sz="1800" b="1" spc="-10" dirty="0">
                <a:latin typeface="Times New Roman"/>
                <a:cs typeface="Times New Roman"/>
              </a:rPr>
              <a:t>|| </a:t>
            </a:r>
            <a:r>
              <a:rPr sz="1800" b="1" dirty="0">
                <a:latin typeface="Times New Roman"/>
                <a:cs typeface="Times New Roman"/>
              </a:rPr>
              <a:t>( </a:t>
            </a:r>
            <a:r>
              <a:rPr sz="1800" b="1" spc="-5" dirty="0">
                <a:latin typeface="Times New Roman"/>
                <a:cs typeface="Times New Roman"/>
              </a:rPr>
              <a:t>ms == 'U' </a:t>
            </a:r>
            <a:r>
              <a:rPr sz="1800" b="1" dirty="0">
                <a:latin typeface="Times New Roman"/>
                <a:cs typeface="Times New Roman"/>
              </a:rPr>
              <a:t>&amp;&amp; </a:t>
            </a:r>
            <a:r>
              <a:rPr sz="1800" b="1" spc="-5" dirty="0">
                <a:latin typeface="Times New Roman"/>
                <a:cs typeface="Times New Roman"/>
              </a:rPr>
              <a:t>sex ==  </a:t>
            </a:r>
            <a:r>
              <a:rPr sz="1800" b="1" dirty="0">
                <a:latin typeface="Times New Roman"/>
                <a:cs typeface="Times New Roman"/>
              </a:rPr>
              <a:t>'M' &amp;&amp; age &gt; 30 )</a:t>
            </a:r>
            <a:r>
              <a:rPr sz="1800" b="1" spc="-50" dirty="0">
                <a:latin typeface="Times New Roman"/>
                <a:cs typeface="Times New Roman"/>
              </a:rPr>
              <a:t> </a:t>
            </a:r>
            <a:r>
              <a:rPr sz="1800" b="1" spc="-10" dirty="0" smtClean="0">
                <a:latin typeface="Times New Roman"/>
                <a:cs typeface="Times New Roman"/>
              </a:rPr>
              <a:t>||</a:t>
            </a:r>
            <a:r>
              <a:rPr lang="en-IN" sz="1800" b="1" spc="-10" dirty="0" smtClean="0">
                <a:latin typeface="Times New Roman"/>
                <a:cs typeface="Times New Roman"/>
              </a:rPr>
              <a:t> </a:t>
            </a:r>
            <a:r>
              <a:rPr sz="1800" b="1" dirty="0" smtClean="0">
                <a:latin typeface="Times New Roman"/>
                <a:cs typeface="Times New Roman"/>
              </a:rPr>
              <a:t>( </a:t>
            </a:r>
            <a:r>
              <a:rPr sz="1800" b="1" spc="-5" dirty="0">
                <a:latin typeface="Times New Roman"/>
                <a:cs typeface="Times New Roman"/>
              </a:rPr>
              <a:t>ms == 'U' </a:t>
            </a:r>
            <a:r>
              <a:rPr sz="1800" b="1" dirty="0">
                <a:latin typeface="Times New Roman"/>
                <a:cs typeface="Times New Roman"/>
              </a:rPr>
              <a:t>&amp;&amp; </a:t>
            </a:r>
            <a:r>
              <a:rPr sz="1800" b="1" spc="-5" dirty="0">
                <a:latin typeface="Times New Roman"/>
                <a:cs typeface="Times New Roman"/>
              </a:rPr>
              <a:t>sex == </a:t>
            </a:r>
            <a:r>
              <a:rPr sz="1800" b="1" dirty="0">
                <a:latin typeface="Times New Roman"/>
                <a:cs typeface="Times New Roman"/>
              </a:rPr>
              <a:t>'F' &amp;&amp; age &gt; 25 )</a:t>
            </a:r>
            <a:r>
              <a:rPr sz="1800" b="1" spc="-90" dirty="0">
                <a:latin typeface="Times New Roman"/>
                <a:cs typeface="Times New Roman"/>
              </a:rPr>
              <a:t> </a:t>
            </a:r>
            <a:r>
              <a:rPr sz="1800" b="1" dirty="0">
                <a:latin typeface="Times New Roman"/>
                <a:cs typeface="Times New Roman"/>
              </a:rPr>
              <a:t>)  </a:t>
            </a:r>
            <a:r>
              <a:rPr lang="en-IN" sz="1800" b="1" dirty="0" smtClean="0">
                <a:latin typeface="Times New Roman"/>
                <a:cs typeface="Times New Roman"/>
              </a:rPr>
              <a:t>      </a:t>
            </a:r>
          </a:p>
          <a:p>
            <a:pPr marL="12700" marR="86995">
              <a:lnSpc>
                <a:spcPct val="100000"/>
              </a:lnSpc>
            </a:pPr>
            <a:r>
              <a:rPr lang="en-IN" b="1" spc="-5" dirty="0">
                <a:latin typeface="Times New Roman"/>
                <a:cs typeface="Times New Roman"/>
              </a:rPr>
              <a:t> </a:t>
            </a:r>
            <a:r>
              <a:rPr lang="en-IN" b="1" spc="-5" dirty="0" smtClean="0">
                <a:latin typeface="Times New Roman"/>
                <a:cs typeface="Times New Roman"/>
              </a:rPr>
              <a:t>     </a:t>
            </a:r>
            <a:r>
              <a:rPr sz="1800" b="1" spc="-5" dirty="0" err="1" smtClean="0">
                <a:latin typeface="Times New Roman"/>
                <a:cs typeface="Times New Roman"/>
              </a:rPr>
              <a:t>printf</a:t>
            </a:r>
            <a:r>
              <a:rPr sz="1800" b="1" spc="-5" dirty="0" smtClean="0">
                <a:latin typeface="Times New Roman"/>
                <a:cs typeface="Times New Roman"/>
              </a:rPr>
              <a:t> </a:t>
            </a:r>
            <a:r>
              <a:rPr sz="1800" b="1" dirty="0">
                <a:latin typeface="Times New Roman"/>
                <a:cs typeface="Times New Roman"/>
              </a:rPr>
              <a:t>( </a:t>
            </a:r>
            <a:r>
              <a:rPr sz="1800" b="1" spc="-5" dirty="0">
                <a:latin typeface="Times New Roman"/>
                <a:cs typeface="Times New Roman"/>
              </a:rPr>
              <a:t>"Driver </a:t>
            </a:r>
            <a:r>
              <a:rPr sz="1800" b="1" dirty="0">
                <a:latin typeface="Times New Roman"/>
                <a:cs typeface="Times New Roman"/>
              </a:rPr>
              <a:t>is </a:t>
            </a:r>
            <a:r>
              <a:rPr sz="1800" b="1" spc="-10" dirty="0">
                <a:latin typeface="Times New Roman"/>
                <a:cs typeface="Times New Roman"/>
              </a:rPr>
              <a:t>insured" </a:t>
            </a:r>
            <a:r>
              <a:rPr sz="1800" b="1" dirty="0">
                <a:latin typeface="Times New Roman"/>
                <a:cs typeface="Times New Roman"/>
              </a:rPr>
              <a:t>)</a:t>
            </a:r>
            <a:r>
              <a:rPr sz="1800" b="1" spc="-40" dirty="0">
                <a:latin typeface="Times New Roman"/>
                <a:cs typeface="Times New Roman"/>
              </a:rPr>
              <a:t> </a:t>
            </a:r>
            <a:r>
              <a:rPr sz="1800" b="1" dirty="0">
                <a:latin typeface="Times New Roman"/>
                <a:cs typeface="Times New Roman"/>
              </a:rPr>
              <a:t>;</a:t>
            </a:r>
            <a:endParaRPr sz="1800" dirty="0">
              <a:latin typeface="Times New Roman"/>
              <a:cs typeface="Times New Roman"/>
            </a:endParaRPr>
          </a:p>
          <a:p>
            <a:pPr marL="12700">
              <a:lnSpc>
                <a:spcPct val="100000"/>
              </a:lnSpc>
            </a:pPr>
            <a:r>
              <a:rPr sz="1800" b="1" spc="-5" dirty="0">
                <a:latin typeface="Times New Roman"/>
                <a:cs typeface="Times New Roman"/>
              </a:rPr>
              <a:t>else</a:t>
            </a:r>
            <a:endParaRPr sz="1800" dirty="0">
              <a:latin typeface="Times New Roman"/>
              <a:cs typeface="Times New Roman"/>
            </a:endParaRPr>
          </a:p>
          <a:p>
            <a:pPr marL="12700">
              <a:lnSpc>
                <a:spcPct val="100000"/>
              </a:lnSpc>
            </a:pPr>
            <a:r>
              <a:rPr lang="en-IN" sz="1800" b="1" spc="-5" dirty="0" smtClean="0">
                <a:latin typeface="Times New Roman"/>
                <a:cs typeface="Times New Roman"/>
              </a:rPr>
              <a:t>       </a:t>
            </a:r>
            <a:r>
              <a:rPr sz="1800" b="1" spc="-5" dirty="0" err="1" smtClean="0">
                <a:latin typeface="Times New Roman"/>
                <a:cs typeface="Times New Roman"/>
              </a:rPr>
              <a:t>printf</a:t>
            </a:r>
            <a:r>
              <a:rPr sz="1800" b="1" spc="-5" dirty="0" smtClean="0">
                <a:latin typeface="Times New Roman"/>
                <a:cs typeface="Times New Roman"/>
              </a:rPr>
              <a:t> </a:t>
            </a:r>
            <a:r>
              <a:rPr sz="1800" b="1" dirty="0">
                <a:latin typeface="Times New Roman"/>
                <a:cs typeface="Times New Roman"/>
              </a:rPr>
              <a:t>( </a:t>
            </a:r>
            <a:r>
              <a:rPr sz="1800" b="1" spc="-5" dirty="0">
                <a:latin typeface="Times New Roman"/>
                <a:cs typeface="Times New Roman"/>
              </a:rPr>
              <a:t>"Driver </a:t>
            </a:r>
            <a:r>
              <a:rPr sz="1800" b="1" dirty="0">
                <a:latin typeface="Times New Roman"/>
                <a:cs typeface="Times New Roman"/>
              </a:rPr>
              <a:t>is </a:t>
            </a:r>
            <a:r>
              <a:rPr sz="1800" b="1" spc="-5" dirty="0">
                <a:latin typeface="Times New Roman"/>
                <a:cs typeface="Times New Roman"/>
              </a:rPr>
              <a:t>not </a:t>
            </a:r>
            <a:r>
              <a:rPr sz="1800" b="1" spc="-10" dirty="0">
                <a:latin typeface="Times New Roman"/>
                <a:cs typeface="Times New Roman"/>
              </a:rPr>
              <a:t>insured" </a:t>
            </a:r>
            <a:r>
              <a:rPr sz="1800" b="1" dirty="0">
                <a:latin typeface="Times New Roman"/>
                <a:cs typeface="Times New Roman"/>
              </a:rPr>
              <a:t>)</a:t>
            </a:r>
            <a:r>
              <a:rPr sz="1800" b="1" spc="-45" dirty="0">
                <a:latin typeface="Times New Roman"/>
                <a:cs typeface="Times New Roman"/>
              </a:rPr>
              <a:t> </a:t>
            </a:r>
            <a:r>
              <a:rPr sz="1800" b="1" dirty="0">
                <a:latin typeface="Times New Roman"/>
                <a:cs typeface="Times New Roman"/>
              </a:rPr>
              <a:t>;</a:t>
            </a:r>
            <a:endParaRPr sz="1800" dirty="0">
              <a:latin typeface="Times New Roman"/>
              <a:cs typeface="Times New Roman"/>
            </a:endParaRPr>
          </a:p>
          <a:p>
            <a:pPr marL="12700">
              <a:lnSpc>
                <a:spcPct val="100000"/>
              </a:lnSpc>
            </a:pPr>
            <a:r>
              <a:rPr sz="1800" b="1" spc="-5" dirty="0">
                <a:latin typeface="Times New Roman"/>
                <a:cs typeface="Times New Roman"/>
              </a:rPr>
              <a:t>}</a:t>
            </a:r>
            <a:endParaRPr sz="1800" dirty="0">
              <a:latin typeface="Times New Roman"/>
              <a:cs typeface="Times New Roman"/>
            </a:endParaRPr>
          </a:p>
        </p:txBody>
      </p:sp>
      <p:sp>
        <p:nvSpPr>
          <p:cNvPr id="6" name="object 6"/>
          <p:cNvSpPr/>
          <p:nvPr/>
        </p:nvSpPr>
        <p:spPr>
          <a:xfrm>
            <a:off x="457193" y="6775703"/>
            <a:ext cx="9144000" cy="13970"/>
          </a:xfrm>
          <a:custGeom>
            <a:avLst/>
            <a:gdLst/>
            <a:ahLst/>
            <a:cxnLst/>
            <a:rect l="l" t="t" r="r" b="b"/>
            <a:pathLst>
              <a:path w="9144000" h="13970">
                <a:moveTo>
                  <a:pt x="9143999" y="13715"/>
                </a:moveTo>
                <a:lnTo>
                  <a:pt x="9143999" y="0"/>
                </a:lnTo>
                <a:lnTo>
                  <a:pt x="0" y="0"/>
                </a:lnTo>
                <a:lnTo>
                  <a:pt x="0" y="13715"/>
                </a:lnTo>
                <a:lnTo>
                  <a:pt x="9143999" y="13715"/>
                </a:lnTo>
                <a:close/>
              </a:path>
            </a:pathLst>
          </a:custGeom>
          <a:solidFill>
            <a:srgbClr val="000000"/>
          </a:solid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830"/>
              </a:lnSpc>
            </a:pPr>
            <a:fld id="{81D60167-4931-47E6-BA6A-407CBD079E47}" type="slidenum">
              <a:rPr dirty="0"/>
              <a:t>105</a:t>
            </a:fld>
            <a:endParaRPr dirty="0"/>
          </a:p>
        </p:txBody>
      </p:sp>
      <p:sp>
        <p:nvSpPr>
          <p:cNvPr id="8" name="TextBox 7"/>
          <p:cNvSpPr txBox="1"/>
          <p:nvPr/>
        </p:nvSpPr>
        <p:spPr>
          <a:xfrm>
            <a:off x="110142" y="70254"/>
            <a:ext cx="4946995" cy="584775"/>
          </a:xfrm>
          <a:prstGeom prst="rect">
            <a:avLst/>
          </a:prstGeom>
          <a:noFill/>
        </p:spPr>
        <p:txBody>
          <a:bodyPr wrap="none" rtlCol="0">
            <a:spAutoFit/>
          </a:bodyPr>
          <a:lstStyle/>
          <a:p>
            <a:r>
              <a:rPr lang="en-US" sz="1600" b="1" dirty="0" smtClean="0">
                <a:uFill>
                  <a:solidFill>
                    <a:srgbClr val="000000"/>
                  </a:solidFill>
                </a:uFill>
                <a:latin typeface="Times New Roman"/>
                <a:cs typeface="Times New Roman"/>
              </a:rPr>
              <a:t>Insurance of driver - without</a:t>
            </a:r>
            <a:r>
              <a:rPr lang="en-US" sz="1600" b="1" spc="-140" dirty="0" smtClean="0">
                <a:uFill>
                  <a:solidFill>
                    <a:srgbClr val="000000"/>
                  </a:solidFill>
                </a:uFill>
                <a:latin typeface="Times New Roman"/>
                <a:cs typeface="Times New Roman"/>
              </a:rPr>
              <a:t> </a:t>
            </a:r>
            <a:r>
              <a:rPr lang="en-US" sz="1600" b="1" spc="-5" dirty="0" smtClean="0">
                <a:uFill>
                  <a:solidFill>
                    <a:srgbClr val="000000"/>
                  </a:solidFill>
                </a:uFill>
                <a:latin typeface="Times New Roman"/>
                <a:cs typeface="Times New Roman"/>
              </a:rPr>
              <a:t>using</a:t>
            </a:r>
            <a:r>
              <a:rPr lang="en-US" sz="1600" b="1" spc="-60" dirty="0" smtClean="0">
                <a:uFill>
                  <a:solidFill>
                    <a:srgbClr val="000000"/>
                  </a:solidFill>
                </a:uFill>
                <a:latin typeface="Times New Roman"/>
                <a:cs typeface="Times New Roman"/>
              </a:rPr>
              <a:t> </a:t>
            </a:r>
            <a:r>
              <a:rPr lang="en-US" sz="1600" b="1" spc="5" dirty="0" smtClean="0">
                <a:uFill>
                  <a:solidFill>
                    <a:srgbClr val="000000"/>
                  </a:solidFill>
                </a:uFill>
                <a:latin typeface="Times New Roman"/>
                <a:cs typeface="Times New Roman"/>
              </a:rPr>
              <a:t>logical </a:t>
            </a:r>
            <a:r>
              <a:rPr lang="en-US" sz="1600" b="1" dirty="0" smtClean="0">
                <a:latin typeface="Times New Roman"/>
                <a:cs typeface="Times New Roman"/>
              </a:rPr>
              <a:t>operators</a:t>
            </a:r>
            <a:r>
              <a:rPr lang="en-US" sz="1600" b="1" spc="-50" dirty="0" smtClean="0">
                <a:latin typeface="Times New Roman"/>
                <a:cs typeface="Times New Roman"/>
              </a:rPr>
              <a:t> </a:t>
            </a:r>
            <a:r>
              <a:rPr lang="en-US" sz="1600" b="1" dirty="0" smtClean="0">
                <a:latin typeface="Times New Roman"/>
                <a:cs typeface="Times New Roman"/>
              </a:rPr>
              <a:t>*/</a:t>
            </a:r>
            <a:endParaRPr lang="en-US" sz="1600" dirty="0" smtClean="0">
              <a:latin typeface="Times New Roman"/>
              <a:cs typeface="Times New Roman"/>
            </a:endParaRPr>
          </a:p>
          <a:p>
            <a:endParaRPr lang="en-IN" sz="1600"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22872" y="255531"/>
            <a:ext cx="4788535" cy="559435"/>
          </a:xfrm>
          <a:prstGeom prst="rect">
            <a:avLst/>
          </a:prstGeom>
        </p:spPr>
        <p:txBody>
          <a:bodyPr vert="horz" wrap="square" lIns="0" tIns="12700" rIns="0" bIns="0" rtlCol="0">
            <a:spAutoFit/>
          </a:bodyPr>
          <a:lstStyle/>
          <a:p>
            <a:pPr marL="12700">
              <a:lnSpc>
                <a:spcPct val="100000"/>
              </a:lnSpc>
              <a:spcBef>
                <a:spcPts val="100"/>
              </a:spcBef>
            </a:pPr>
            <a:r>
              <a:rPr sz="3500" dirty="0"/>
              <a:t>The switch-case</a:t>
            </a:r>
            <a:r>
              <a:rPr sz="3500" spc="-120" dirty="0"/>
              <a:t> </a:t>
            </a:r>
            <a:r>
              <a:rPr sz="3500" spc="-5" dirty="0"/>
              <a:t>Statement</a:t>
            </a:r>
            <a:endParaRPr sz="3500" dirty="0"/>
          </a:p>
        </p:txBody>
      </p:sp>
      <p:sp>
        <p:nvSpPr>
          <p:cNvPr id="3" name="object 3"/>
          <p:cNvSpPr txBox="1">
            <a:spLocks noGrp="1"/>
          </p:cNvSpPr>
          <p:nvPr>
            <p:ph type="body" idx="1"/>
          </p:nvPr>
        </p:nvSpPr>
        <p:spPr>
          <a:xfrm>
            <a:off x="958080" y="838200"/>
            <a:ext cx="8338319" cy="2512695"/>
          </a:xfrm>
          <a:prstGeom prst="rect">
            <a:avLst/>
          </a:prstGeom>
        </p:spPr>
        <p:txBody>
          <a:bodyPr vert="horz" wrap="square" lIns="0" tIns="85725" rIns="0" bIns="0" rtlCol="0">
            <a:spAutoFit/>
          </a:bodyPr>
          <a:lstStyle/>
          <a:p>
            <a:pPr marL="12700">
              <a:lnSpc>
                <a:spcPct val="100000"/>
              </a:lnSpc>
              <a:spcBef>
                <a:spcPts val="675"/>
              </a:spcBef>
            </a:pPr>
            <a:r>
              <a:rPr spc="45" dirty="0" smtClean="0"/>
              <a:t>–</a:t>
            </a:r>
            <a:r>
              <a:rPr lang="en-US" spc="-5" dirty="0"/>
              <a:t>S</a:t>
            </a:r>
            <a:r>
              <a:rPr spc="-5" dirty="0" smtClean="0"/>
              <a:t>witch-case-default</a:t>
            </a:r>
            <a:endParaRPr spc="-5" dirty="0"/>
          </a:p>
          <a:p>
            <a:pPr marL="12700">
              <a:lnSpc>
                <a:spcPct val="100000"/>
              </a:lnSpc>
              <a:spcBef>
                <a:spcPts val="575"/>
              </a:spcBef>
            </a:pPr>
            <a:r>
              <a:rPr spc="20" dirty="0"/>
              <a:t>–Multiple </a:t>
            </a:r>
            <a:r>
              <a:rPr dirty="0"/>
              <a:t>branch selection</a:t>
            </a:r>
            <a:r>
              <a:rPr spc="-140" dirty="0"/>
              <a:t> </a:t>
            </a:r>
            <a:r>
              <a:rPr spc="-5" dirty="0"/>
              <a:t>statement</a:t>
            </a:r>
          </a:p>
          <a:p>
            <a:pPr marL="190500" marR="5080" indent="-178435">
              <a:lnSpc>
                <a:spcPct val="100000"/>
              </a:lnSpc>
              <a:spcBef>
                <a:spcPts val="575"/>
              </a:spcBef>
              <a:tabLst>
                <a:tab pos="5157470" algn="l"/>
              </a:tabLst>
            </a:pPr>
            <a:r>
              <a:rPr dirty="0"/>
              <a:t>–Tests the value of an</a:t>
            </a:r>
            <a:r>
              <a:rPr spc="-60" dirty="0"/>
              <a:t> </a:t>
            </a:r>
            <a:r>
              <a:rPr dirty="0"/>
              <a:t>expression</a:t>
            </a:r>
            <a:r>
              <a:rPr spc="-20" dirty="0"/>
              <a:t> </a:t>
            </a:r>
            <a:r>
              <a:rPr dirty="0"/>
              <a:t>against	a list of integer or</a:t>
            </a:r>
            <a:r>
              <a:rPr spc="-165" dirty="0"/>
              <a:t> </a:t>
            </a:r>
            <a:r>
              <a:rPr dirty="0"/>
              <a:t>char  constants</a:t>
            </a:r>
          </a:p>
          <a:p>
            <a:pPr marL="190500" marR="516890" indent="-178435">
              <a:lnSpc>
                <a:spcPct val="100000"/>
              </a:lnSpc>
              <a:spcBef>
                <a:spcPts val="575"/>
              </a:spcBef>
            </a:pPr>
            <a:r>
              <a:rPr spc="35" dirty="0"/>
              <a:t>–When </a:t>
            </a:r>
            <a:r>
              <a:rPr dirty="0"/>
              <a:t>a </a:t>
            </a:r>
            <a:r>
              <a:rPr spc="-5" dirty="0"/>
              <a:t>match </a:t>
            </a:r>
            <a:r>
              <a:rPr dirty="0"/>
              <a:t>is </a:t>
            </a:r>
            <a:r>
              <a:rPr spc="-5" dirty="0"/>
              <a:t>found, </a:t>
            </a:r>
            <a:r>
              <a:rPr dirty="0"/>
              <a:t>then </a:t>
            </a:r>
            <a:r>
              <a:rPr spc="-5" dirty="0"/>
              <a:t>statement </a:t>
            </a:r>
            <a:r>
              <a:rPr dirty="0"/>
              <a:t>associated </a:t>
            </a:r>
            <a:r>
              <a:rPr spc="-5" dirty="0"/>
              <a:t>with</a:t>
            </a:r>
            <a:r>
              <a:rPr spc="-155" dirty="0"/>
              <a:t> </a:t>
            </a:r>
            <a:r>
              <a:rPr dirty="0"/>
              <a:t>that  constant is</a:t>
            </a:r>
            <a:r>
              <a:rPr spc="-50" dirty="0"/>
              <a:t> </a:t>
            </a:r>
            <a:r>
              <a:rPr dirty="0"/>
              <a:t>executed.</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830"/>
              </a:lnSpc>
            </a:pPr>
            <a:fld id="{81D60167-4931-47E6-BA6A-407CBD079E47}" type="slidenum">
              <a:rPr dirty="0"/>
              <a:t>106</a:t>
            </a:fld>
            <a:endParaRPr dirty="0"/>
          </a:p>
        </p:txBody>
      </p:sp>
      <p:sp>
        <p:nvSpPr>
          <p:cNvPr id="9" name="Rectangle 8"/>
          <p:cNvSpPr/>
          <p:nvPr/>
        </p:nvSpPr>
        <p:spPr>
          <a:xfrm>
            <a:off x="2514600" y="4203680"/>
            <a:ext cx="5029200" cy="3416320"/>
          </a:xfrm>
          <a:prstGeom prst="rect">
            <a:avLst/>
          </a:prstGeom>
        </p:spPr>
        <p:txBody>
          <a:bodyPr wrap="square">
            <a:spAutoFit/>
          </a:bodyPr>
          <a:lstStyle/>
          <a:p>
            <a:r>
              <a:rPr lang="en-US" sz="2400" dirty="0" smtClean="0"/>
              <a:t>switch </a:t>
            </a:r>
            <a:r>
              <a:rPr lang="en-US" sz="2400" dirty="0"/>
              <a:t>(expression)</a:t>
            </a:r>
          </a:p>
          <a:p>
            <a:r>
              <a:rPr lang="en-US" sz="2400" dirty="0"/>
              <a:t>​{</a:t>
            </a:r>
          </a:p>
          <a:p>
            <a:r>
              <a:rPr lang="en-US" sz="2400" dirty="0"/>
              <a:t>    case constant1</a:t>
            </a:r>
            <a:r>
              <a:rPr lang="en-US" sz="2400" dirty="0" smtClean="0"/>
              <a:t>:    statements</a:t>
            </a:r>
            <a:endParaRPr lang="en-US" sz="2400" dirty="0"/>
          </a:p>
          <a:p>
            <a:r>
              <a:rPr lang="en-US" sz="2400" dirty="0"/>
              <a:t>      break</a:t>
            </a:r>
            <a:r>
              <a:rPr lang="en-US" sz="2400" dirty="0" smtClean="0"/>
              <a:t>;</a:t>
            </a:r>
            <a:endParaRPr lang="en-US" sz="2400" dirty="0"/>
          </a:p>
          <a:p>
            <a:r>
              <a:rPr lang="en-US" sz="2400" dirty="0"/>
              <a:t>    case constant2</a:t>
            </a:r>
            <a:r>
              <a:rPr lang="en-US" sz="2400" dirty="0" smtClean="0"/>
              <a:t>:     statements</a:t>
            </a:r>
            <a:endParaRPr lang="en-US" sz="2400" dirty="0"/>
          </a:p>
          <a:p>
            <a:r>
              <a:rPr lang="en-US" sz="2400" dirty="0"/>
              <a:t>      break</a:t>
            </a:r>
            <a:r>
              <a:rPr lang="en-US" sz="2400" dirty="0" smtClean="0"/>
              <a:t>;   </a:t>
            </a:r>
            <a:r>
              <a:rPr lang="en-US" sz="2400" dirty="0"/>
              <a:t>.</a:t>
            </a:r>
          </a:p>
          <a:p>
            <a:endParaRPr lang="en-US" sz="2400" dirty="0"/>
          </a:p>
          <a:p>
            <a:r>
              <a:rPr lang="en-US" sz="2400" dirty="0"/>
              <a:t>    default</a:t>
            </a:r>
            <a:r>
              <a:rPr lang="en-US" sz="2400" dirty="0" smtClean="0"/>
              <a:t>:   </a:t>
            </a:r>
            <a:r>
              <a:rPr lang="en-US" sz="2400" dirty="0"/>
              <a:t>default statements</a:t>
            </a:r>
          </a:p>
          <a:p>
            <a:r>
              <a:rPr lang="en-US" sz="2400" dirty="0"/>
              <a:t>}</a:t>
            </a:r>
          </a:p>
        </p:txBody>
      </p:sp>
      <p:sp>
        <p:nvSpPr>
          <p:cNvPr id="10" name="Rectangle 9"/>
          <p:cNvSpPr/>
          <p:nvPr/>
        </p:nvSpPr>
        <p:spPr>
          <a:xfrm>
            <a:off x="1152158" y="3581400"/>
            <a:ext cx="2970365" cy="461665"/>
          </a:xfrm>
          <a:prstGeom prst="rect">
            <a:avLst/>
          </a:prstGeom>
        </p:spPr>
        <p:txBody>
          <a:bodyPr wrap="none">
            <a:spAutoFit/>
          </a:bodyPr>
          <a:lstStyle/>
          <a:p>
            <a:r>
              <a:rPr lang="en-US" sz="2400" dirty="0"/>
              <a:t>Syntax of switch...case</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3"/>
          <a:stretch>
            <a:fillRect/>
          </a:stretch>
        </p:blipFill>
        <p:spPr>
          <a:xfrm>
            <a:off x="3100387" y="762000"/>
            <a:ext cx="4595813" cy="6502224"/>
          </a:xfrm>
          <a:prstGeom prst="rect">
            <a:avLst/>
          </a:prstGeom>
        </p:spPr>
      </p:pic>
      <p:sp>
        <p:nvSpPr>
          <p:cNvPr id="26" name="Rectangle 25"/>
          <p:cNvSpPr/>
          <p:nvPr/>
        </p:nvSpPr>
        <p:spPr>
          <a:xfrm>
            <a:off x="609600" y="228600"/>
            <a:ext cx="3667992" cy="461665"/>
          </a:xfrm>
          <a:prstGeom prst="rect">
            <a:avLst/>
          </a:prstGeom>
        </p:spPr>
        <p:txBody>
          <a:bodyPr wrap="none">
            <a:spAutoFit/>
          </a:bodyPr>
          <a:lstStyle/>
          <a:p>
            <a:r>
              <a:rPr lang="en-US" sz="2400" dirty="0" smtClean="0">
                <a:solidFill>
                  <a:srgbClr val="25265E"/>
                </a:solidFill>
                <a:latin typeface="Times New Roman" panose="02020603050405020304" pitchFamily="18" charset="0"/>
                <a:cs typeface="Times New Roman" panose="02020603050405020304" pitchFamily="18" charset="0"/>
              </a:rPr>
              <a:t>Switch </a:t>
            </a:r>
            <a:r>
              <a:rPr lang="en-US" sz="2400" dirty="0">
                <a:solidFill>
                  <a:srgbClr val="25265E"/>
                </a:solidFill>
                <a:latin typeface="Times New Roman" panose="02020603050405020304" pitchFamily="18" charset="0"/>
                <a:cs typeface="Times New Roman" panose="02020603050405020304" pitchFamily="18" charset="0"/>
              </a:rPr>
              <a:t>Statement Flowchart</a:t>
            </a:r>
            <a:endParaRPr lang="en-US" sz="2400" i="0" dirty="0">
              <a:solidFill>
                <a:srgbClr val="25265E"/>
              </a:solidFill>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81146" y="1409191"/>
            <a:ext cx="4894580" cy="436880"/>
          </a:xfrm>
          <a:prstGeom prst="rect">
            <a:avLst/>
          </a:prstGeom>
        </p:spPr>
        <p:txBody>
          <a:bodyPr vert="horz" wrap="square" lIns="0" tIns="12700" rIns="0" bIns="0" rtlCol="0">
            <a:spAutoFit/>
          </a:bodyPr>
          <a:lstStyle/>
          <a:p>
            <a:pPr marL="12700">
              <a:lnSpc>
                <a:spcPct val="100000"/>
              </a:lnSpc>
              <a:spcBef>
                <a:spcPts val="100"/>
              </a:spcBef>
            </a:pPr>
            <a:r>
              <a:rPr sz="2700" spc="-5" dirty="0"/>
              <a:t>The </a:t>
            </a:r>
            <a:r>
              <a:rPr sz="2700" dirty="0"/>
              <a:t>switch-case </a:t>
            </a:r>
            <a:r>
              <a:rPr sz="2700" spc="-5" dirty="0"/>
              <a:t>Statement</a:t>
            </a:r>
            <a:r>
              <a:rPr sz="2700" spc="-45" dirty="0"/>
              <a:t> </a:t>
            </a:r>
            <a:r>
              <a:rPr sz="2700" dirty="0"/>
              <a:t>contd</a:t>
            </a:r>
            <a:r>
              <a:rPr sz="2700" dirty="0">
                <a:latin typeface="Arial"/>
                <a:cs typeface="Arial"/>
              </a:rPr>
              <a:t>…</a:t>
            </a:r>
            <a:endParaRPr sz="2700">
              <a:latin typeface="Arial"/>
              <a:cs typeface="Arial"/>
            </a:endParaRPr>
          </a:p>
        </p:txBody>
      </p:sp>
      <p:grpSp>
        <p:nvGrpSpPr>
          <p:cNvPr id="3" name="object 3"/>
          <p:cNvGrpSpPr/>
          <p:nvPr/>
        </p:nvGrpSpPr>
        <p:grpSpPr>
          <a:xfrm>
            <a:off x="457193" y="3886199"/>
            <a:ext cx="9144000" cy="3429000"/>
            <a:chOff x="457193" y="3886199"/>
            <a:chExt cx="9144000" cy="3429000"/>
          </a:xfrm>
        </p:grpSpPr>
        <p:sp>
          <p:nvSpPr>
            <p:cNvPr id="4" name="object 4"/>
            <p:cNvSpPr/>
            <p:nvPr/>
          </p:nvSpPr>
          <p:spPr>
            <a:xfrm>
              <a:off x="457193" y="3886199"/>
              <a:ext cx="9144000" cy="3429000"/>
            </a:xfrm>
            <a:custGeom>
              <a:avLst/>
              <a:gdLst/>
              <a:ahLst/>
              <a:cxnLst/>
              <a:rect l="l" t="t" r="r" b="b"/>
              <a:pathLst>
                <a:path w="9144000" h="3429000">
                  <a:moveTo>
                    <a:pt x="9144000" y="0"/>
                  </a:moveTo>
                  <a:lnTo>
                    <a:pt x="0" y="0"/>
                  </a:lnTo>
                  <a:lnTo>
                    <a:pt x="0" y="3428994"/>
                  </a:lnTo>
                  <a:lnTo>
                    <a:pt x="9144000" y="3428994"/>
                  </a:lnTo>
                  <a:lnTo>
                    <a:pt x="9144000" y="0"/>
                  </a:lnTo>
                  <a:close/>
                </a:path>
              </a:pathLst>
            </a:custGeom>
            <a:solidFill>
              <a:srgbClr val="FFFFFF"/>
            </a:solidFill>
          </p:spPr>
          <p:txBody>
            <a:bodyPr wrap="square" lIns="0" tIns="0" rIns="0" bIns="0" rtlCol="0"/>
            <a:lstStyle/>
            <a:p>
              <a:endParaRPr/>
            </a:p>
          </p:txBody>
        </p:sp>
        <p:sp>
          <p:nvSpPr>
            <p:cNvPr id="5" name="object 5"/>
            <p:cNvSpPr/>
            <p:nvPr/>
          </p:nvSpPr>
          <p:spPr>
            <a:xfrm>
              <a:off x="457193" y="6775703"/>
              <a:ext cx="9144000" cy="13970"/>
            </a:xfrm>
            <a:custGeom>
              <a:avLst/>
              <a:gdLst/>
              <a:ahLst/>
              <a:cxnLst/>
              <a:rect l="l" t="t" r="r" b="b"/>
              <a:pathLst>
                <a:path w="9144000" h="13970">
                  <a:moveTo>
                    <a:pt x="9143999" y="13715"/>
                  </a:moveTo>
                  <a:lnTo>
                    <a:pt x="9143999" y="0"/>
                  </a:lnTo>
                  <a:lnTo>
                    <a:pt x="0" y="0"/>
                  </a:lnTo>
                  <a:lnTo>
                    <a:pt x="0" y="13715"/>
                  </a:lnTo>
                  <a:lnTo>
                    <a:pt x="9143999" y="13715"/>
                  </a:lnTo>
                  <a:close/>
                </a:path>
              </a:pathLst>
            </a:custGeom>
            <a:solidFill>
              <a:srgbClr val="000000"/>
            </a:solidFill>
          </p:spPr>
          <p:txBody>
            <a:bodyPr wrap="square" lIns="0" tIns="0" rIns="0" bIns="0" rtlCol="0"/>
            <a:lstStyle/>
            <a:p>
              <a:endParaRPr/>
            </a:p>
          </p:txBody>
        </p:sp>
      </p:grpSp>
      <p:sp>
        <p:nvSpPr>
          <p:cNvPr id="6" name="object 6"/>
          <p:cNvSpPr txBox="1"/>
          <p:nvPr/>
        </p:nvSpPr>
        <p:spPr>
          <a:xfrm>
            <a:off x="843781" y="2357119"/>
            <a:ext cx="8371205" cy="3719829"/>
          </a:xfrm>
          <a:prstGeom prst="rect">
            <a:avLst/>
          </a:prstGeom>
        </p:spPr>
        <p:txBody>
          <a:bodyPr vert="horz" wrap="square" lIns="0" tIns="12700" rIns="0" bIns="0" rtlCol="0">
            <a:spAutoFit/>
          </a:bodyPr>
          <a:lstStyle/>
          <a:p>
            <a:pPr marL="354965" marR="6350" indent="-342900" algn="just">
              <a:lnSpc>
                <a:spcPct val="110000"/>
              </a:lnSpc>
              <a:spcBef>
                <a:spcPts val="100"/>
              </a:spcBef>
              <a:buChar char="•"/>
              <a:tabLst>
                <a:tab pos="355600" algn="l"/>
              </a:tabLst>
            </a:pPr>
            <a:r>
              <a:rPr sz="2400" spc="-5" dirty="0">
                <a:latin typeface="Times New Roman"/>
                <a:cs typeface="Times New Roman"/>
              </a:rPr>
              <a:t>Operation: the expression </a:t>
            </a:r>
            <a:r>
              <a:rPr sz="2400" dirty="0">
                <a:latin typeface="Times New Roman"/>
                <a:cs typeface="Times New Roman"/>
              </a:rPr>
              <a:t>is </a:t>
            </a:r>
            <a:r>
              <a:rPr sz="2400" spc="-5" dirty="0">
                <a:latin typeface="Times New Roman"/>
                <a:cs typeface="Times New Roman"/>
              </a:rPr>
              <a:t>evaluated; </a:t>
            </a:r>
            <a:r>
              <a:rPr sz="2400" dirty="0">
                <a:latin typeface="Times New Roman"/>
                <a:cs typeface="Times New Roman"/>
              </a:rPr>
              <a:t>then </a:t>
            </a:r>
            <a:r>
              <a:rPr sz="2400" spc="-5" dirty="0">
                <a:latin typeface="Times New Roman"/>
                <a:cs typeface="Times New Roman"/>
              </a:rPr>
              <a:t>execution continues  </a:t>
            </a:r>
            <a:r>
              <a:rPr sz="2400" dirty="0">
                <a:latin typeface="Times New Roman"/>
                <a:cs typeface="Times New Roman"/>
              </a:rPr>
              <a:t>at the </a:t>
            </a:r>
            <a:r>
              <a:rPr sz="2400" spc="-10" dirty="0">
                <a:latin typeface="Times New Roman"/>
                <a:cs typeface="Times New Roman"/>
              </a:rPr>
              <a:t>statements </a:t>
            </a:r>
            <a:r>
              <a:rPr sz="2400" spc="-5" dirty="0">
                <a:latin typeface="Times New Roman"/>
                <a:cs typeface="Times New Roman"/>
              </a:rPr>
              <a:t>following </a:t>
            </a:r>
            <a:r>
              <a:rPr sz="2400" dirty="0">
                <a:latin typeface="Times New Roman"/>
                <a:cs typeface="Times New Roman"/>
              </a:rPr>
              <a:t>the </a:t>
            </a:r>
            <a:r>
              <a:rPr sz="2400" spc="-5" dirty="0">
                <a:latin typeface="Times New Roman"/>
                <a:cs typeface="Times New Roman"/>
              </a:rPr>
              <a:t>case statement that matches the  result </a:t>
            </a:r>
            <a:r>
              <a:rPr sz="2400" dirty="0">
                <a:latin typeface="Times New Roman"/>
                <a:cs typeface="Times New Roman"/>
              </a:rPr>
              <a:t>or </a:t>
            </a:r>
            <a:r>
              <a:rPr sz="2400" spc="-5" dirty="0">
                <a:latin typeface="Times New Roman"/>
                <a:cs typeface="Times New Roman"/>
              </a:rPr>
              <a:t>after the label </a:t>
            </a:r>
            <a:r>
              <a:rPr sz="2400" i="1" spc="-5" dirty="0">
                <a:latin typeface="Times New Roman"/>
                <a:cs typeface="Times New Roman"/>
              </a:rPr>
              <a:t>default </a:t>
            </a:r>
            <a:r>
              <a:rPr sz="2400" dirty="0">
                <a:latin typeface="Times New Roman"/>
                <a:cs typeface="Times New Roman"/>
              </a:rPr>
              <a:t>if </a:t>
            </a:r>
            <a:r>
              <a:rPr sz="2400" spc="-5" dirty="0">
                <a:latin typeface="Times New Roman"/>
                <a:cs typeface="Times New Roman"/>
              </a:rPr>
              <a:t>there </a:t>
            </a:r>
            <a:r>
              <a:rPr sz="2400" dirty="0">
                <a:latin typeface="Times New Roman"/>
                <a:cs typeface="Times New Roman"/>
              </a:rPr>
              <a:t>are no </a:t>
            </a:r>
            <a:r>
              <a:rPr sz="2400" spc="-5" dirty="0">
                <a:latin typeface="Times New Roman"/>
                <a:cs typeface="Times New Roman"/>
              </a:rPr>
              <a:t>matches. If </a:t>
            </a:r>
            <a:r>
              <a:rPr sz="2400" dirty="0">
                <a:latin typeface="Times New Roman"/>
                <a:cs typeface="Times New Roman"/>
              </a:rPr>
              <a:t>the  </a:t>
            </a:r>
            <a:r>
              <a:rPr sz="2400" i="1" spc="-5" dirty="0">
                <a:latin typeface="Times New Roman"/>
                <a:cs typeface="Times New Roman"/>
              </a:rPr>
              <a:t>default </a:t>
            </a:r>
            <a:r>
              <a:rPr sz="2400" spc="-5" dirty="0">
                <a:latin typeface="Times New Roman"/>
                <a:cs typeface="Times New Roman"/>
              </a:rPr>
              <a:t>case </a:t>
            </a:r>
            <a:r>
              <a:rPr sz="2400" dirty="0">
                <a:latin typeface="Times New Roman"/>
                <a:cs typeface="Times New Roman"/>
              </a:rPr>
              <a:t>does not </a:t>
            </a:r>
            <a:r>
              <a:rPr sz="2400" spc="-5" dirty="0">
                <a:latin typeface="Times New Roman"/>
                <a:cs typeface="Times New Roman"/>
              </a:rPr>
              <a:t>exist, then execution continues after the last  </a:t>
            </a:r>
            <a:r>
              <a:rPr sz="2400" dirty="0">
                <a:latin typeface="Times New Roman"/>
                <a:cs typeface="Times New Roman"/>
              </a:rPr>
              <a:t>case</a:t>
            </a:r>
            <a:r>
              <a:rPr sz="2400" spc="-30" dirty="0">
                <a:latin typeface="Times New Roman"/>
                <a:cs typeface="Times New Roman"/>
              </a:rPr>
              <a:t> </a:t>
            </a:r>
            <a:r>
              <a:rPr sz="2400" spc="-5" dirty="0">
                <a:latin typeface="Times New Roman"/>
                <a:cs typeface="Times New Roman"/>
              </a:rPr>
              <a:t>statement.</a:t>
            </a:r>
            <a:endParaRPr sz="2400">
              <a:latin typeface="Times New Roman"/>
              <a:cs typeface="Times New Roman"/>
            </a:endParaRPr>
          </a:p>
          <a:p>
            <a:pPr marL="354965" marR="5080" indent="-342900" algn="just">
              <a:lnSpc>
                <a:spcPct val="110000"/>
              </a:lnSpc>
              <a:spcBef>
                <a:spcPts val="575"/>
              </a:spcBef>
              <a:buChar char="•"/>
              <a:tabLst>
                <a:tab pos="355600" algn="l"/>
              </a:tabLst>
            </a:pPr>
            <a:r>
              <a:rPr sz="2400" spc="-5" dirty="0">
                <a:latin typeface="Times New Roman"/>
                <a:cs typeface="Times New Roman"/>
              </a:rPr>
              <a:t>Execution continues through remaining cases </a:t>
            </a:r>
            <a:r>
              <a:rPr sz="2400" dirty="0">
                <a:latin typeface="Times New Roman"/>
                <a:cs typeface="Times New Roman"/>
              </a:rPr>
              <a:t>in </a:t>
            </a:r>
            <a:r>
              <a:rPr sz="2400" spc="-5" dirty="0">
                <a:latin typeface="Times New Roman"/>
                <a:cs typeface="Times New Roman"/>
              </a:rPr>
              <a:t>the switch  structure unless the </a:t>
            </a:r>
            <a:r>
              <a:rPr sz="2400" i="1" spc="-25" dirty="0">
                <a:latin typeface="Times New Roman"/>
                <a:cs typeface="Times New Roman"/>
              </a:rPr>
              <a:t>break </a:t>
            </a:r>
            <a:r>
              <a:rPr sz="2400" spc="-5" dirty="0">
                <a:latin typeface="Times New Roman"/>
                <a:cs typeface="Times New Roman"/>
              </a:rPr>
              <a:t>instruction </a:t>
            </a:r>
            <a:r>
              <a:rPr sz="2400" dirty="0">
                <a:latin typeface="Times New Roman"/>
                <a:cs typeface="Times New Roman"/>
              </a:rPr>
              <a:t>is </a:t>
            </a:r>
            <a:r>
              <a:rPr sz="2400" spc="-5" dirty="0">
                <a:latin typeface="Times New Roman"/>
                <a:cs typeface="Times New Roman"/>
              </a:rPr>
              <a:t>encountered. </a:t>
            </a:r>
            <a:r>
              <a:rPr sz="2400" dirty="0">
                <a:latin typeface="Times New Roman"/>
                <a:cs typeface="Times New Roman"/>
              </a:rPr>
              <a:t>If a </a:t>
            </a:r>
            <a:r>
              <a:rPr sz="2400" i="1" spc="-25" dirty="0">
                <a:latin typeface="Times New Roman"/>
                <a:cs typeface="Times New Roman"/>
              </a:rPr>
              <a:t>break  </a:t>
            </a:r>
            <a:r>
              <a:rPr sz="2400" dirty="0">
                <a:latin typeface="Times New Roman"/>
                <a:cs typeface="Times New Roman"/>
              </a:rPr>
              <a:t>is </a:t>
            </a:r>
            <a:r>
              <a:rPr sz="2400" spc="-5" dirty="0">
                <a:latin typeface="Times New Roman"/>
                <a:cs typeface="Times New Roman"/>
              </a:rPr>
              <a:t>encountered, then execution continues after the present </a:t>
            </a:r>
            <a:r>
              <a:rPr sz="2400" i="1" spc="-5" dirty="0">
                <a:latin typeface="Times New Roman"/>
                <a:cs typeface="Times New Roman"/>
              </a:rPr>
              <a:t>switch-  </a:t>
            </a:r>
            <a:r>
              <a:rPr sz="2400" i="1" dirty="0">
                <a:latin typeface="Times New Roman"/>
                <a:cs typeface="Times New Roman"/>
              </a:rPr>
              <a:t>case</a:t>
            </a:r>
            <a:r>
              <a:rPr sz="2400" i="1" spc="-30" dirty="0">
                <a:latin typeface="Times New Roman"/>
                <a:cs typeface="Times New Roman"/>
              </a:rPr>
              <a:t> </a:t>
            </a:r>
            <a:r>
              <a:rPr sz="2400" dirty="0">
                <a:latin typeface="Times New Roman"/>
                <a:cs typeface="Times New Roman"/>
              </a:rPr>
              <a:t>instance.</a:t>
            </a:r>
            <a:endParaRPr sz="2400">
              <a:latin typeface="Times New Roman"/>
              <a:cs typeface="Times New Roman"/>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830"/>
              </a:lnSpc>
            </a:pPr>
            <a:fld id="{81D60167-4931-47E6-BA6A-407CBD079E47}" type="slidenum">
              <a:rPr dirty="0"/>
              <a:t>108</a:t>
            </a:fld>
            <a:endParaRPr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6933" y="1090675"/>
            <a:ext cx="3030220" cy="3378835"/>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Times New Roman"/>
                <a:cs typeface="Times New Roman"/>
              </a:rPr>
              <a:t>switch </a:t>
            </a:r>
            <a:r>
              <a:rPr sz="2000" b="1" dirty="0">
                <a:latin typeface="Times New Roman"/>
                <a:cs typeface="Times New Roman"/>
              </a:rPr>
              <a:t>( </a:t>
            </a:r>
            <a:r>
              <a:rPr sz="2000" b="1" spc="-5" dirty="0">
                <a:latin typeface="Times New Roman"/>
                <a:cs typeface="Times New Roman"/>
              </a:rPr>
              <a:t>integer expression</a:t>
            </a:r>
            <a:r>
              <a:rPr sz="2000" b="1" spc="-150" dirty="0">
                <a:latin typeface="Times New Roman"/>
                <a:cs typeface="Times New Roman"/>
              </a:rPr>
              <a:t> </a:t>
            </a:r>
            <a:r>
              <a:rPr sz="2000" b="1" dirty="0">
                <a:latin typeface="Times New Roman"/>
                <a:cs typeface="Times New Roman"/>
              </a:rPr>
              <a:t>)</a:t>
            </a:r>
            <a:endParaRPr sz="2000">
              <a:latin typeface="Times New Roman"/>
              <a:cs typeface="Times New Roman"/>
            </a:endParaRPr>
          </a:p>
          <a:p>
            <a:pPr marL="12700">
              <a:lnSpc>
                <a:spcPct val="100000"/>
              </a:lnSpc>
            </a:pPr>
            <a:r>
              <a:rPr sz="2000" b="1" dirty="0">
                <a:latin typeface="Times New Roman"/>
                <a:cs typeface="Times New Roman"/>
              </a:rPr>
              <a:t>{</a:t>
            </a:r>
            <a:endParaRPr sz="2000">
              <a:latin typeface="Times New Roman"/>
              <a:cs typeface="Times New Roman"/>
            </a:endParaRPr>
          </a:p>
          <a:p>
            <a:pPr marL="12700" marR="1242060">
              <a:lnSpc>
                <a:spcPct val="100000"/>
              </a:lnSpc>
            </a:pPr>
            <a:r>
              <a:rPr sz="2000" b="1" dirty="0">
                <a:latin typeface="Times New Roman"/>
                <a:cs typeface="Times New Roman"/>
              </a:rPr>
              <a:t>case constant 1</a:t>
            </a:r>
            <a:r>
              <a:rPr sz="2000" b="1" spc="-150" dirty="0">
                <a:latin typeface="Times New Roman"/>
                <a:cs typeface="Times New Roman"/>
              </a:rPr>
              <a:t> </a:t>
            </a:r>
            <a:r>
              <a:rPr sz="2000" b="1" dirty="0">
                <a:latin typeface="Times New Roman"/>
                <a:cs typeface="Times New Roman"/>
              </a:rPr>
              <a:t>:  do </a:t>
            </a:r>
            <a:r>
              <a:rPr sz="2000" b="1" spc="-5" dirty="0">
                <a:latin typeface="Times New Roman"/>
                <a:cs typeface="Times New Roman"/>
              </a:rPr>
              <a:t>this</a:t>
            </a:r>
            <a:r>
              <a:rPr sz="2000" b="1" spc="-45" dirty="0">
                <a:latin typeface="Times New Roman"/>
                <a:cs typeface="Times New Roman"/>
              </a:rPr>
              <a:t> </a:t>
            </a:r>
            <a:r>
              <a:rPr sz="2000" b="1" dirty="0">
                <a:latin typeface="Times New Roman"/>
                <a:cs typeface="Times New Roman"/>
              </a:rPr>
              <a:t>;</a:t>
            </a:r>
            <a:endParaRPr sz="2000">
              <a:latin typeface="Times New Roman"/>
              <a:cs typeface="Times New Roman"/>
            </a:endParaRPr>
          </a:p>
          <a:p>
            <a:pPr marL="12700" marR="1242060">
              <a:lnSpc>
                <a:spcPct val="100000"/>
              </a:lnSpc>
            </a:pPr>
            <a:r>
              <a:rPr sz="2000" b="1" dirty="0">
                <a:latin typeface="Times New Roman"/>
                <a:cs typeface="Times New Roman"/>
              </a:rPr>
              <a:t>case constant 2</a:t>
            </a:r>
            <a:r>
              <a:rPr sz="2000" b="1" spc="-150" dirty="0">
                <a:latin typeface="Times New Roman"/>
                <a:cs typeface="Times New Roman"/>
              </a:rPr>
              <a:t> </a:t>
            </a:r>
            <a:r>
              <a:rPr sz="2000" b="1" dirty="0">
                <a:latin typeface="Times New Roman"/>
                <a:cs typeface="Times New Roman"/>
              </a:rPr>
              <a:t>:  do </a:t>
            </a:r>
            <a:r>
              <a:rPr sz="2000" b="1" spc="-5" dirty="0">
                <a:latin typeface="Times New Roman"/>
                <a:cs typeface="Times New Roman"/>
              </a:rPr>
              <a:t>this</a:t>
            </a:r>
            <a:r>
              <a:rPr sz="2000" b="1" spc="-45" dirty="0">
                <a:latin typeface="Times New Roman"/>
                <a:cs typeface="Times New Roman"/>
              </a:rPr>
              <a:t> </a:t>
            </a:r>
            <a:r>
              <a:rPr sz="2000" b="1" dirty="0">
                <a:latin typeface="Times New Roman"/>
                <a:cs typeface="Times New Roman"/>
              </a:rPr>
              <a:t>;</a:t>
            </a:r>
            <a:endParaRPr sz="2000">
              <a:latin typeface="Times New Roman"/>
              <a:cs typeface="Times New Roman"/>
            </a:endParaRPr>
          </a:p>
          <a:p>
            <a:pPr marL="12700" marR="1242060">
              <a:lnSpc>
                <a:spcPct val="100000"/>
              </a:lnSpc>
            </a:pPr>
            <a:r>
              <a:rPr sz="2000" b="1" dirty="0">
                <a:latin typeface="Times New Roman"/>
                <a:cs typeface="Times New Roman"/>
              </a:rPr>
              <a:t>case constant 3</a:t>
            </a:r>
            <a:r>
              <a:rPr sz="2000" b="1" spc="-150" dirty="0">
                <a:latin typeface="Times New Roman"/>
                <a:cs typeface="Times New Roman"/>
              </a:rPr>
              <a:t> </a:t>
            </a:r>
            <a:r>
              <a:rPr sz="2000" b="1" dirty="0">
                <a:latin typeface="Times New Roman"/>
                <a:cs typeface="Times New Roman"/>
              </a:rPr>
              <a:t>:  do </a:t>
            </a:r>
            <a:r>
              <a:rPr sz="2000" b="1" spc="-5" dirty="0">
                <a:latin typeface="Times New Roman"/>
                <a:cs typeface="Times New Roman"/>
              </a:rPr>
              <a:t>this</a:t>
            </a:r>
            <a:r>
              <a:rPr sz="2000" b="1" spc="-45" dirty="0">
                <a:latin typeface="Times New Roman"/>
                <a:cs typeface="Times New Roman"/>
              </a:rPr>
              <a:t> </a:t>
            </a:r>
            <a:r>
              <a:rPr sz="2000" b="1" dirty="0">
                <a:latin typeface="Times New Roman"/>
                <a:cs typeface="Times New Roman"/>
              </a:rPr>
              <a:t>;</a:t>
            </a:r>
            <a:endParaRPr sz="2000">
              <a:latin typeface="Times New Roman"/>
              <a:cs typeface="Times New Roman"/>
            </a:endParaRPr>
          </a:p>
          <a:p>
            <a:pPr marL="12700" marR="2101850">
              <a:lnSpc>
                <a:spcPct val="100000"/>
              </a:lnSpc>
            </a:pPr>
            <a:r>
              <a:rPr sz="2000" b="1" dirty="0">
                <a:latin typeface="Times New Roman"/>
                <a:cs typeface="Times New Roman"/>
              </a:rPr>
              <a:t>default</a:t>
            </a:r>
            <a:r>
              <a:rPr sz="2000" b="1" spc="-135" dirty="0">
                <a:latin typeface="Times New Roman"/>
                <a:cs typeface="Times New Roman"/>
              </a:rPr>
              <a:t> </a:t>
            </a:r>
            <a:r>
              <a:rPr sz="2000" b="1" dirty="0">
                <a:latin typeface="Times New Roman"/>
                <a:cs typeface="Times New Roman"/>
              </a:rPr>
              <a:t>:  do </a:t>
            </a:r>
            <a:r>
              <a:rPr sz="2000" b="1" spc="-5" dirty="0">
                <a:latin typeface="Times New Roman"/>
                <a:cs typeface="Times New Roman"/>
              </a:rPr>
              <a:t>this</a:t>
            </a:r>
            <a:r>
              <a:rPr sz="2000" b="1" spc="-95" dirty="0">
                <a:latin typeface="Times New Roman"/>
                <a:cs typeface="Times New Roman"/>
              </a:rPr>
              <a:t> </a:t>
            </a:r>
            <a:r>
              <a:rPr sz="2000" b="1" dirty="0">
                <a:latin typeface="Times New Roman"/>
                <a:cs typeface="Times New Roman"/>
              </a:rPr>
              <a:t>;</a:t>
            </a:r>
            <a:endParaRPr sz="2000">
              <a:latin typeface="Times New Roman"/>
              <a:cs typeface="Times New Roman"/>
            </a:endParaRPr>
          </a:p>
          <a:p>
            <a:pPr marL="12700">
              <a:lnSpc>
                <a:spcPct val="100000"/>
              </a:lnSpc>
            </a:pPr>
            <a:r>
              <a:rPr sz="2000" b="1" dirty="0">
                <a:latin typeface="Times New Roman"/>
                <a:cs typeface="Times New Roman"/>
              </a:rPr>
              <a:t>}</a:t>
            </a:r>
            <a:endParaRPr sz="2000">
              <a:latin typeface="Times New Roman"/>
              <a:cs typeface="Times New Roman"/>
            </a:endParaRPr>
          </a:p>
        </p:txBody>
      </p:sp>
      <p:sp>
        <p:nvSpPr>
          <p:cNvPr id="3" name="object 3"/>
          <p:cNvSpPr txBox="1"/>
          <p:nvPr/>
        </p:nvSpPr>
        <p:spPr>
          <a:xfrm>
            <a:off x="5031737" y="1090675"/>
            <a:ext cx="3319779" cy="5512435"/>
          </a:xfrm>
          <a:prstGeom prst="rect">
            <a:avLst/>
          </a:prstGeom>
        </p:spPr>
        <p:txBody>
          <a:bodyPr vert="horz" wrap="square" lIns="0" tIns="12700" rIns="0" bIns="0" rtlCol="0">
            <a:spAutoFit/>
          </a:bodyPr>
          <a:lstStyle/>
          <a:p>
            <a:pPr marL="12700">
              <a:lnSpc>
                <a:spcPct val="100000"/>
              </a:lnSpc>
              <a:spcBef>
                <a:spcPts val="100"/>
              </a:spcBef>
            </a:pPr>
            <a:r>
              <a:rPr sz="2000" b="1" dirty="0">
                <a:latin typeface="Times New Roman"/>
                <a:cs typeface="Times New Roman"/>
              </a:rPr>
              <a:t>main(</a:t>
            </a:r>
            <a:r>
              <a:rPr sz="2000" b="1" spc="-45" dirty="0">
                <a:latin typeface="Times New Roman"/>
                <a:cs typeface="Times New Roman"/>
              </a:rPr>
              <a:t> </a:t>
            </a:r>
            <a:r>
              <a:rPr sz="2000" b="1" dirty="0">
                <a:latin typeface="Times New Roman"/>
                <a:cs typeface="Times New Roman"/>
              </a:rPr>
              <a:t>)</a:t>
            </a:r>
            <a:endParaRPr sz="2000" dirty="0">
              <a:latin typeface="Times New Roman"/>
              <a:cs typeface="Times New Roman"/>
            </a:endParaRPr>
          </a:p>
          <a:p>
            <a:pPr marL="12700">
              <a:lnSpc>
                <a:spcPct val="100000"/>
              </a:lnSpc>
            </a:pPr>
            <a:r>
              <a:rPr sz="2000" b="1" dirty="0">
                <a:latin typeface="Times New Roman"/>
                <a:cs typeface="Times New Roman"/>
              </a:rPr>
              <a:t>{</a:t>
            </a:r>
            <a:endParaRPr sz="2000" dirty="0">
              <a:latin typeface="Times New Roman"/>
              <a:cs typeface="Times New Roman"/>
            </a:endParaRPr>
          </a:p>
          <a:p>
            <a:pPr marL="12700" marR="2181225">
              <a:lnSpc>
                <a:spcPct val="100000"/>
              </a:lnSpc>
            </a:pPr>
            <a:r>
              <a:rPr sz="2000" b="1" spc="-5" dirty="0">
                <a:latin typeface="Times New Roman"/>
                <a:cs typeface="Times New Roman"/>
              </a:rPr>
              <a:t>int </a:t>
            </a:r>
            <a:r>
              <a:rPr sz="2000" b="1" dirty="0">
                <a:latin typeface="Times New Roman"/>
                <a:cs typeface="Times New Roman"/>
              </a:rPr>
              <a:t>i = 2 ;  </a:t>
            </a:r>
            <a:r>
              <a:rPr sz="2000" b="1" spc="-5" dirty="0">
                <a:latin typeface="Times New Roman"/>
                <a:cs typeface="Times New Roman"/>
              </a:rPr>
              <a:t>switch </a:t>
            </a:r>
            <a:r>
              <a:rPr sz="2000" b="1" dirty="0">
                <a:latin typeface="Times New Roman"/>
                <a:cs typeface="Times New Roman"/>
              </a:rPr>
              <a:t>( i</a:t>
            </a:r>
            <a:r>
              <a:rPr sz="2000" b="1" spc="-114" dirty="0">
                <a:latin typeface="Times New Roman"/>
                <a:cs typeface="Times New Roman"/>
              </a:rPr>
              <a:t> </a:t>
            </a:r>
            <a:r>
              <a:rPr sz="2000" b="1" dirty="0">
                <a:latin typeface="Times New Roman"/>
                <a:cs typeface="Times New Roman"/>
              </a:rPr>
              <a:t>)</a:t>
            </a:r>
            <a:endParaRPr sz="2000" dirty="0">
              <a:latin typeface="Times New Roman"/>
              <a:cs typeface="Times New Roman"/>
            </a:endParaRPr>
          </a:p>
          <a:p>
            <a:pPr marL="12700">
              <a:lnSpc>
                <a:spcPct val="100000"/>
              </a:lnSpc>
            </a:pPr>
            <a:r>
              <a:rPr sz="2000" b="1" dirty="0">
                <a:latin typeface="Times New Roman"/>
                <a:cs typeface="Times New Roman"/>
              </a:rPr>
              <a:t>{</a:t>
            </a:r>
            <a:endParaRPr sz="2000" dirty="0">
              <a:latin typeface="Times New Roman"/>
              <a:cs typeface="Times New Roman"/>
            </a:endParaRPr>
          </a:p>
          <a:p>
            <a:pPr marL="12700">
              <a:lnSpc>
                <a:spcPct val="100000"/>
              </a:lnSpc>
            </a:pPr>
            <a:r>
              <a:rPr sz="2000" b="1" dirty="0">
                <a:latin typeface="Times New Roman"/>
                <a:cs typeface="Times New Roman"/>
              </a:rPr>
              <a:t>case 1</a:t>
            </a:r>
            <a:r>
              <a:rPr sz="2000" b="1" spc="-45" dirty="0">
                <a:latin typeface="Times New Roman"/>
                <a:cs typeface="Times New Roman"/>
              </a:rPr>
              <a:t> </a:t>
            </a:r>
            <a:r>
              <a:rPr sz="2000" b="1" dirty="0">
                <a:latin typeface="Times New Roman"/>
                <a:cs typeface="Times New Roman"/>
              </a:rPr>
              <a:t>:</a:t>
            </a:r>
            <a:endParaRPr sz="2000" dirty="0">
              <a:latin typeface="Times New Roman"/>
              <a:cs typeface="Times New Roman"/>
            </a:endParaRPr>
          </a:p>
          <a:p>
            <a:pPr marL="12700" marR="123825">
              <a:lnSpc>
                <a:spcPct val="100000"/>
              </a:lnSpc>
            </a:pPr>
            <a:r>
              <a:rPr sz="2000" b="1" spc="-5" dirty="0">
                <a:latin typeface="Times New Roman"/>
                <a:cs typeface="Times New Roman"/>
              </a:rPr>
              <a:t>printf </a:t>
            </a:r>
            <a:r>
              <a:rPr sz="2000" b="1" dirty="0">
                <a:latin typeface="Times New Roman"/>
                <a:cs typeface="Times New Roman"/>
              </a:rPr>
              <a:t>( "I </a:t>
            </a:r>
            <a:r>
              <a:rPr sz="2000" b="1" spc="5" dirty="0">
                <a:latin typeface="Times New Roman"/>
                <a:cs typeface="Times New Roman"/>
              </a:rPr>
              <a:t>am </a:t>
            </a:r>
            <a:r>
              <a:rPr sz="2000" b="1" spc="-5" dirty="0">
                <a:latin typeface="Times New Roman"/>
                <a:cs typeface="Times New Roman"/>
              </a:rPr>
              <a:t>in </a:t>
            </a:r>
            <a:r>
              <a:rPr sz="2000" b="1" dirty="0">
                <a:latin typeface="Times New Roman"/>
                <a:cs typeface="Times New Roman"/>
              </a:rPr>
              <a:t>case 1 </a:t>
            </a:r>
            <a:r>
              <a:rPr sz="2000" b="1" spc="-5" dirty="0">
                <a:latin typeface="Times New Roman"/>
                <a:cs typeface="Times New Roman"/>
              </a:rPr>
              <a:t>\n" </a:t>
            </a:r>
            <a:r>
              <a:rPr sz="2000" b="1" dirty="0">
                <a:latin typeface="Times New Roman"/>
                <a:cs typeface="Times New Roman"/>
              </a:rPr>
              <a:t>)</a:t>
            </a:r>
            <a:r>
              <a:rPr sz="2000" b="1" spc="-150" dirty="0">
                <a:latin typeface="Times New Roman"/>
                <a:cs typeface="Times New Roman"/>
              </a:rPr>
              <a:t> </a:t>
            </a:r>
            <a:r>
              <a:rPr sz="2000" b="1" dirty="0">
                <a:latin typeface="Times New Roman"/>
                <a:cs typeface="Times New Roman"/>
              </a:rPr>
              <a:t>;  </a:t>
            </a:r>
            <a:r>
              <a:rPr sz="2000" b="1" spc="-5" dirty="0">
                <a:solidFill>
                  <a:srgbClr val="FF0000"/>
                </a:solidFill>
                <a:latin typeface="Times New Roman"/>
                <a:cs typeface="Times New Roman"/>
              </a:rPr>
              <a:t>break;</a:t>
            </a:r>
            <a:endParaRPr sz="2000" dirty="0">
              <a:latin typeface="Times New Roman"/>
              <a:cs typeface="Times New Roman"/>
            </a:endParaRPr>
          </a:p>
          <a:p>
            <a:pPr marL="12700">
              <a:lnSpc>
                <a:spcPct val="100000"/>
              </a:lnSpc>
            </a:pPr>
            <a:r>
              <a:rPr sz="2000" b="1" dirty="0">
                <a:latin typeface="Times New Roman"/>
                <a:cs typeface="Times New Roman"/>
              </a:rPr>
              <a:t>case 2</a:t>
            </a:r>
            <a:r>
              <a:rPr sz="2000" b="1" spc="-45" dirty="0">
                <a:latin typeface="Times New Roman"/>
                <a:cs typeface="Times New Roman"/>
              </a:rPr>
              <a:t> </a:t>
            </a:r>
            <a:r>
              <a:rPr sz="2000" b="1" dirty="0">
                <a:latin typeface="Times New Roman"/>
                <a:cs typeface="Times New Roman"/>
              </a:rPr>
              <a:t>:</a:t>
            </a:r>
            <a:endParaRPr sz="2000" dirty="0">
              <a:latin typeface="Times New Roman"/>
              <a:cs typeface="Times New Roman"/>
            </a:endParaRPr>
          </a:p>
          <a:p>
            <a:pPr marL="12700" marR="123825">
              <a:lnSpc>
                <a:spcPct val="100000"/>
              </a:lnSpc>
            </a:pPr>
            <a:r>
              <a:rPr sz="2000" b="1" spc="-5" dirty="0">
                <a:latin typeface="Times New Roman"/>
                <a:cs typeface="Times New Roman"/>
              </a:rPr>
              <a:t>printf </a:t>
            </a:r>
            <a:r>
              <a:rPr sz="2000" b="1" dirty="0">
                <a:latin typeface="Times New Roman"/>
                <a:cs typeface="Times New Roman"/>
              </a:rPr>
              <a:t>( "I </a:t>
            </a:r>
            <a:r>
              <a:rPr sz="2000" b="1" spc="5" dirty="0">
                <a:latin typeface="Times New Roman"/>
                <a:cs typeface="Times New Roman"/>
              </a:rPr>
              <a:t>am </a:t>
            </a:r>
            <a:r>
              <a:rPr sz="2000" b="1" spc="-5" dirty="0">
                <a:latin typeface="Times New Roman"/>
                <a:cs typeface="Times New Roman"/>
              </a:rPr>
              <a:t>in </a:t>
            </a:r>
            <a:r>
              <a:rPr sz="2000" b="1" dirty="0">
                <a:latin typeface="Times New Roman"/>
                <a:cs typeface="Times New Roman"/>
              </a:rPr>
              <a:t>case 2 </a:t>
            </a:r>
            <a:r>
              <a:rPr sz="2000" b="1" spc="-5" dirty="0">
                <a:latin typeface="Times New Roman"/>
                <a:cs typeface="Times New Roman"/>
              </a:rPr>
              <a:t>\n" </a:t>
            </a:r>
            <a:r>
              <a:rPr sz="2000" b="1" dirty="0">
                <a:latin typeface="Times New Roman"/>
                <a:cs typeface="Times New Roman"/>
              </a:rPr>
              <a:t>)</a:t>
            </a:r>
            <a:r>
              <a:rPr sz="2000" b="1" spc="-150" dirty="0">
                <a:latin typeface="Times New Roman"/>
                <a:cs typeface="Times New Roman"/>
              </a:rPr>
              <a:t> </a:t>
            </a:r>
            <a:r>
              <a:rPr sz="2000" b="1" dirty="0">
                <a:latin typeface="Times New Roman"/>
                <a:cs typeface="Times New Roman"/>
              </a:rPr>
              <a:t>;  </a:t>
            </a:r>
            <a:r>
              <a:rPr sz="2000" b="1" spc="-5" dirty="0">
                <a:solidFill>
                  <a:srgbClr val="FF0000"/>
                </a:solidFill>
                <a:latin typeface="Times New Roman"/>
                <a:cs typeface="Times New Roman"/>
              </a:rPr>
              <a:t>break;</a:t>
            </a:r>
            <a:endParaRPr sz="2000" dirty="0">
              <a:latin typeface="Times New Roman"/>
              <a:cs typeface="Times New Roman"/>
            </a:endParaRPr>
          </a:p>
          <a:p>
            <a:pPr marL="12700">
              <a:lnSpc>
                <a:spcPct val="100000"/>
              </a:lnSpc>
            </a:pPr>
            <a:r>
              <a:rPr sz="2000" b="1" dirty="0">
                <a:latin typeface="Times New Roman"/>
                <a:cs typeface="Times New Roman"/>
              </a:rPr>
              <a:t>case 3</a:t>
            </a:r>
            <a:r>
              <a:rPr sz="2000" b="1" spc="-45" dirty="0">
                <a:latin typeface="Times New Roman"/>
                <a:cs typeface="Times New Roman"/>
              </a:rPr>
              <a:t> </a:t>
            </a:r>
            <a:r>
              <a:rPr sz="2000" b="1" dirty="0">
                <a:latin typeface="Times New Roman"/>
                <a:cs typeface="Times New Roman"/>
              </a:rPr>
              <a:t>:</a:t>
            </a:r>
            <a:endParaRPr sz="2000" dirty="0">
              <a:latin typeface="Times New Roman"/>
              <a:cs typeface="Times New Roman"/>
            </a:endParaRPr>
          </a:p>
          <a:p>
            <a:pPr marL="12700" marR="123825">
              <a:lnSpc>
                <a:spcPct val="100000"/>
              </a:lnSpc>
            </a:pPr>
            <a:r>
              <a:rPr sz="2000" b="1" spc="-5" dirty="0">
                <a:latin typeface="Times New Roman"/>
                <a:cs typeface="Times New Roman"/>
              </a:rPr>
              <a:t>printf </a:t>
            </a:r>
            <a:r>
              <a:rPr sz="2000" b="1" dirty="0">
                <a:latin typeface="Times New Roman"/>
                <a:cs typeface="Times New Roman"/>
              </a:rPr>
              <a:t>( "I </a:t>
            </a:r>
            <a:r>
              <a:rPr sz="2000" b="1" spc="5" dirty="0">
                <a:latin typeface="Times New Roman"/>
                <a:cs typeface="Times New Roman"/>
              </a:rPr>
              <a:t>am </a:t>
            </a:r>
            <a:r>
              <a:rPr sz="2000" b="1" spc="-5" dirty="0">
                <a:latin typeface="Times New Roman"/>
                <a:cs typeface="Times New Roman"/>
              </a:rPr>
              <a:t>in </a:t>
            </a:r>
            <a:r>
              <a:rPr sz="2000" b="1" dirty="0">
                <a:latin typeface="Times New Roman"/>
                <a:cs typeface="Times New Roman"/>
              </a:rPr>
              <a:t>case 3 </a:t>
            </a:r>
            <a:r>
              <a:rPr sz="2000" b="1" spc="-5" dirty="0">
                <a:latin typeface="Times New Roman"/>
                <a:cs typeface="Times New Roman"/>
              </a:rPr>
              <a:t>\n" </a:t>
            </a:r>
            <a:r>
              <a:rPr sz="2000" b="1" dirty="0">
                <a:latin typeface="Times New Roman"/>
                <a:cs typeface="Times New Roman"/>
              </a:rPr>
              <a:t>)</a:t>
            </a:r>
            <a:r>
              <a:rPr sz="2000" b="1" spc="-150" dirty="0">
                <a:latin typeface="Times New Roman"/>
                <a:cs typeface="Times New Roman"/>
              </a:rPr>
              <a:t> </a:t>
            </a:r>
            <a:r>
              <a:rPr sz="2000" b="1" dirty="0">
                <a:latin typeface="Times New Roman"/>
                <a:cs typeface="Times New Roman"/>
              </a:rPr>
              <a:t>;  </a:t>
            </a:r>
            <a:r>
              <a:rPr sz="2000" b="1" spc="-5" dirty="0">
                <a:solidFill>
                  <a:srgbClr val="FF0000"/>
                </a:solidFill>
                <a:latin typeface="Times New Roman"/>
                <a:cs typeface="Times New Roman"/>
              </a:rPr>
              <a:t>break;</a:t>
            </a:r>
            <a:endParaRPr sz="2000" dirty="0">
              <a:latin typeface="Times New Roman"/>
              <a:cs typeface="Times New Roman"/>
            </a:endParaRPr>
          </a:p>
          <a:p>
            <a:pPr marL="12700">
              <a:lnSpc>
                <a:spcPct val="100000"/>
              </a:lnSpc>
            </a:pPr>
            <a:r>
              <a:rPr sz="2000" b="1" dirty="0">
                <a:latin typeface="Times New Roman"/>
                <a:cs typeface="Times New Roman"/>
              </a:rPr>
              <a:t>default</a:t>
            </a:r>
            <a:r>
              <a:rPr sz="2000" b="1" spc="-45" dirty="0">
                <a:latin typeface="Times New Roman"/>
                <a:cs typeface="Times New Roman"/>
              </a:rPr>
              <a:t> </a:t>
            </a:r>
            <a:r>
              <a:rPr sz="2000" b="1" dirty="0">
                <a:latin typeface="Times New Roman"/>
                <a:cs typeface="Times New Roman"/>
              </a:rPr>
              <a:t>:</a:t>
            </a:r>
            <a:endParaRPr sz="2000" dirty="0">
              <a:latin typeface="Times New Roman"/>
              <a:cs typeface="Times New Roman"/>
            </a:endParaRPr>
          </a:p>
          <a:p>
            <a:pPr marL="12700">
              <a:lnSpc>
                <a:spcPct val="100000"/>
              </a:lnSpc>
            </a:pPr>
            <a:r>
              <a:rPr sz="2000" b="1" spc="-5" dirty="0">
                <a:latin typeface="Times New Roman"/>
                <a:cs typeface="Times New Roman"/>
              </a:rPr>
              <a:t>printf </a:t>
            </a:r>
            <a:r>
              <a:rPr sz="2000" b="1" dirty="0">
                <a:latin typeface="Times New Roman"/>
                <a:cs typeface="Times New Roman"/>
              </a:rPr>
              <a:t>( "I </a:t>
            </a:r>
            <a:r>
              <a:rPr sz="2000" b="1" spc="5" dirty="0">
                <a:latin typeface="Times New Roman"/>
                <a:cs typeface="Times New Roman"/>
              </a:rPr>
              <a:t>am </a:t>
            </a:r>
            <a:r>
              <a:rPr sz="2000" b="1" spc="-5" dirty="0">
                <a:latin typeface="Times New Roman"/>
                <a:cs typeface="Times New Roman"/>
              </a:rPr>
              <a:t>in </a:t>
            </a:r>
            <a:r>
              <a:rPr sz="2000" b="1" dirty="0">
                <a:latin typeface="Times New Roman"/>
                <a:cs typeface="Times New Roman"/>
              </a:rPr>
              <a:t>default </a:t>
            </a:r>
            <a:r>
              <a:rPr sz="2000" b="1" spc="-5" dirty="0">
                <a:latin typeface="Times New Roman"/>
                <a:cs typeface="Times New Roman"/>
              </a:rPr>
              <a:t>\n" </a:t>
            </a:r>
            <a:r>
              <a:rPr sz="2000" b="1" dirty="0">
                <a:latin typeface="Times New Roman"/>
                <a:cs typeface="Times New Roman"/>
              </a:rPr>
              <a:t>)</a:t>
            </a:r>
            <a:r>
              <a:rPr sz="2000" b="1" spc="-170" dirty="0">
                <a:latin typeface="Times New Roman"/>
                <a:cs typeface="Times New Roman"/>
              </a:rPr>
              <a:t> </a:t>
            </a:r>
            <a:r>
              <a:rPr sz="2000" b="1" dirty="0">
                <a:latin typeface="Times New Roman"/>
                <a:cs typeface="Times New Roman"/>
              </a:rPr>
              <a:t>;</a:t>
            </a:r>
            <a:endParaRPr sz="2000" dirty="0">
              <a:latin typeface="Times New Roman"/>
              <a:cs typeface="Times New Roman"/>
            </a:endParaRPr>
          </a:p>
          <a:p>
            <a:pPr marL="12700">
              <a:lnSpc>
                <a:spcPct val="100000"/>
              </a:lnSpc>
            </a:pPr>
            <a:r>
              <a:rPr sz="2000" b="1" dirty="0">
                <a:latin typeface="Times New Roman"/>
                <a:cs typeface="Times New Roman"/>
              </a:rPr>
              <a:t>}</a:t>
            </a:r>
            <a:endParaRPr sz="2000" dirty="0">
              <a:latin typeface="Times New Roman"/>
              <a:cs typeface="Times New Roman"/>
            </a:endParaRPr>
          </a:p>
          <a:p>
            <a:pPr marL="12700">
              <a:lnSpc>
                <a:spcPct val="100000"/>
              </a:lnSpc>
            </a:pPr>
            <a:r>
              <a:rPr sz="2000" b="1" dirty="0">
                <a:latin typeface="Times New Roman"/>
                <a:cs typeface="Times New Roman"/>
              </a:rPr>
              <a:t>}</a:t>
            </a:r>
            <a:endParaRPr sz="2000" dirty="0">
              <a:latin typeface="Times New Roman"/>
              <a:cs typeface="Times New Roman"/>
            </a:endParaRPr>
          </a:p>
        </p:txBody>
      </p:sp>
      <p:sp>
        <p:nvSpPr>
          <p:cNvPr id="4" name="object 4"/>
          <p:cNvSpPr/>
          <p:nvPr/>
        </p:nvSpPr>
        <p:spPr>
          <a:xfrm>
            <a:off x="457193" y="6775703"/>
            <a:ext cx="9144000" cy="13970"/>
          </a:xfrm>
          <a:custGeom>
            <a:avLst/>
            <a:gdLst/>
            <a:ahLst/>
            <a:cxnLst/>
            <a:rect l="l" t="t" r="r" b="b"/>
            <a:pathLst>
              <a:path w="9144000" h="13970">
                <a:moveTo>
                  <a:pt x="9143999" y="13715"/>
                </a:moveTo>
                <a:lnTo>
                  <a:pt x="9143999" y="0"/>
                </a:lnTo>
                <a:lnTo>
                  <a:pt x="0" y="0"/>
                </a:lnTo>
                <a:lnTo>
                  <a:pt x="0" y="13715"/>
                </a:lnTo>
                <a:lnTo>
                  <a:pt x="9143999" y="13715"/>
                </a:lnTo>
                <a:close/>
              </a:path>
            </a:pathLst>
          </a:custGeom>
          <a:solidFill>
            <a:srgbClr val="000000"/>
          </a:solid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830"/>
              </a:lnSpc>
            </a:pPr>
            <a:fld id="{81D60167-4931-47E6-BA6A-407CBD079E47}" type="slidenum">
              <a:rPr dirty="0"/>
              <a:t>109</a:t>
            </a:fld>
            <a:endParaRP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493" y="76200"/>
            <a:ext cx="9169400" cy="511433"/>
          </a:xfrm>
        </p:spPr>
        <p:txBody>
          <a:bodyPr/>
          <a:lstStyle/>
          <a:p>
            <a:r>
              <a:rPr lang="en-US" dirty="0"/>
              <a:t>"Hello, world" </a:t>
            </a:r>
            <a:r>
              <a:rPr lang="en-US" kern="1200" dirty="0"/>
              <a:t>example</a:t>
            </a:r>
            <a:endParaRPr lang="en-US" dirty="0"/>
          </a:p>
        </p:txBody>
      </p:sp>
      <p:sp>
        <p:nvSpPr>
          <p:cNvPr id="4" name="Rectangle 3"/>
          <p:cNvSpPr/>
          <p:nvPr/>
        </p:nvSpPr>
        <p:spPr>
          <a:xfrm>
            <a:off x="838200" y="2057400"/>
            <a:ext cx="5029200" cy="2677656"/>
          </a:xfrm>
          <a:prstGeom prst="rect">
            <a:avLst/>
          </a:prstGeom>
        </p:spPr>
        <p:txBody>
          <a:bodyPr>
            <a:spAutoFit/>
          </a:bodyPr>
          <a:lstStyle/>
          <a:p>
            <a:r>
              <a:rPr lang="en-US" sz="2800" dirty="0"/>
              <a:t>#include &lt;</a:t>
            </a:r>
            <a:r>
              <a:rPr lang="en-US" sz="2800" dirty="0" err="1"/>
              <a:t>stdio.h</a:t>
            </a:r>
            <a:r>
              <a:rPr lang="en-US" sz="2800" dirty="0"/>
              <a:t>&gt;</a:t>
            </a:r>
          </a:p>
          <a:p>
            <a:endParaRPr lang="en-US" sz="2800" dirty="0"/>
          </a:p>
          <a:p>
            <a:r>
              <a:rPr lang="en-US" sz="2800" dirty="0" err="1"/>
              <a:t>int</a:t>
            </a:r>
            <a:r>
              <a:rPr lang="en-US" sz="2800" dirty="0"/>
              <a:t> main(void)</a:t>
            </a:r>
          </a:p>
          <a:p>
            <a:r>
              <a:rPr lang="en-US" sz="2800" dirty="0"/>
              <a:t>{</a:t>
            </a:r>
          </a:p>
          <a:p>
            <a:r>
              <a:rPr lang="en-US" sz="2800" dirty="0"/>
              <a:t>    </a:t>
            </a:r>
            <a:r>
              <a:rPr lang="en-US" sz="2800" dirty="0" err="1"/>
              <a:t>printf</a:t>
            </a:r>
            <a:r>
              <a:rPr lang="en-US" sz="2800" dirty="0"/>
              <a:t>("hello, world\n");</a:t>
            </a:r>
          </a:p>
          <a:p>
            <a:r>
              <a:rPr lang="en-US" sz="2800" dirty="0"/>
              <a:t>}</a:t>
            </a:r>
          </a:p>
        </p:txBody>
      </p:sp>
    </p:spTree>
    <p:extLst>
      <p:ext uri="{BB962C8B-B14F-4D97-AF65-F5344CB8AC3E}">
        <p14:creationId xmlns:p14="http://schemas.microsoft.com/office/powerpoint/2010/main" val="12615712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57193" y="685800"/>
            <a:ext cx="9144000" cy="6324600"/>
            <a:chOff x="457193" y="685800"/>
            <a:chExt cx="9144000" cy="6324600"/>
          </a:xfrm>
        </p:grpSpPr>
        <p:sp>
          <p:nvSpPr>
            <p:cNvPr id="3" name="object 3"/>
            <p:cNvSpPr/>
            <p:nvPr/>
          </p:nvSpPr>
          <p:spPr>
            <a:xfrm>
              <a:off x="2209800" y="685800"/>
              <a:ext cx="5715000" cy="63245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57193" y="6775703"/>
              <a:ext cx="9144000" cy="13970"/>
            </a:xfrm>
            <a:custGeom>
              <a:avLst/>
              <a:gdLst/>
              <a:ahLst/>
              <a:cxnLst/>
              <a:rect l="l" t="t" r="r" b="b"/>
              <a:pathLst>
                <a:path w="9144000" h="13970">
                  <a:moveTo>
                    <a:pt x="9143999" y="13715"/>
                  </a:moveTo>
                  <a:lnTo>
                    <a:pt x="9143999" y="0"/>
                  </a:lnTo>
                  <a:lnTo>
                    <a:pt x="0" y="0"/>
                  </a:lnTo>
                  <a:lnTo>
                    <a:pt x="0" y="13715"/>
                  </a:lnTo>
                  <a:lnTo>
                    <a:pt x="9143999" y="13715"/>
                  </a:lnTo>
                  <a:close/>
                </a:path>
              </a:pathLst>
            </a:custGeom>
            <a:solidFill>
              <a:srgbClr val="000000"/>
            </a:solidFill>
          </p:spPr>
          <p:txBody>
            <a:bodyPr wrap="square" lIns="0" tIns="0" rIns="0" bIns="0" rtlCol="0"/>
            <a:lstStyle/>
            <a:p>
              <a:endParaRPr/>
            </a:p>
          </p:txBody>
        </p:sp>
      </p:grpSp>
      <p:sp>
        <p:nvSpPr>
          <p:cNvPr id="5" name="object 5"/>
          <p:cNvSpPr txBox="1">
            <a:spLocks noGrp="1"/>
          </p:cNvSpPr>
          <p:nvPr>
            <p:ph type="sldNum" sz="quarter" idx="7"/>
          </p:nvPr>
        </p:nvSpPr>
        <p:spPr>
          <a:xfrm>
            <a:off x="8739876" y="6858000"/>
            <a:ext cx="632724" cy="230832"/>
          </a:xfrm>
          <a:prstGeom prst="rect">
            <a:avLst/>
          </a:prstGeom>
        </p:spPr>
        <p:txBody>
          <a:bodyPr vert="horz" wrap="square" lIns="0" tIns="0" rIns="0" bIns="0" rtlCol="0">
            <a:spAutoFit/>
          </a:bodyPr>
          <a:lstStyle/>
          <a:p>
            <a:pPr marL="38100">
              <a:lnSpc>
                <a:spcPts val="1830"/>
              </a:lnSpc>
            </a:pPr>
            <a:fld id="{81D60167-4931-47E6-BA6A-407CBD079E47}" type="slidenum">
              <a:rPr dirty="0"/>
              <a:t>110</a:t>
            </a:fld>
            <a:endParaRPr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6933" y="787393"/>
            <a:ext cx="3116580" cy="30429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a:cs typeface="Times New Roman"/>
              </a:rPr>
              <a:t>main(</a:t>
            </a:r>
            <a:r>
              <a:rPr sz="1800" b="1" spc="-25" dirty="0">
                <a:latin typeface="Times New Roman"/>
                <a:cs typeface="Times New Roman"/>
              </a:rPr>
              <a:t> </a:t>
            </a:r>
            <a:r>
              <a:rPr sz="1800" b="1" dirty="0">
                <a:latin typeface="Times New Roman"/>
                <a:cs typeface="Times New Roman"/>
              </a:rPr>
              <a:t>)</a:t>
            </a:r>
            <a:endParaRPr sz="1800">
              <a:latin typeface="Times New Roman"/>
              <a:cs typeface="Times New Roman"/>
            </a:endParaRPr>
          </a:p>
          <a:p>
            <a:pPr marL="12700">
              <a:lnSpc>
                <a:spcPct val="100000"/>
              </a:lnSpc>
            </a:pPr>
            <a:r>
              <a:rPr sz="1800" b="1" spc="-5" dirty="0">
                <a:latin typeface="Times New Roman"/>
                <a:cs typeface="Times New Roman"/>
              </a:rPr>
              <a:t>{</a:t>
            </a:r>
            <a:endParaRPr sz="1800">
              <a:latin typeface="Times New Roman"/>
              <a:cs typeface="Times New Roman"/>
            </a:endParaRPr>
          </a:p>
          <a:p>
            <a:pPr marL="12700" marR="2087880">
              <a:lnSpc>
                <a:spcPct val="100000"/>
              </a:lnSpc>
            </a:pPr>
            <a:r>
              <a:rPr sz="1800" b="1" spc="-5" dirty="0">
                <a:latin typeface="Times New Roman"/>
                <a:cs typeface="Times New Roman"/>
              </a:rPr>
              <a:t>int </a:t>
            </a:r>
            <a:r>
              <a:rPr sz="1800" b="1" dirty="0">
                <a:latin typeface="Times New Roman"/>
                <a:cs typeface="Times New Roman"/>
              </a:rPr>
              <a:t>i = 22 ;  switch ( i</a:t>
            </a:r>
            <a:r>
              <a:rPr sz="1800" b="1" spc="-135" dirty="0">
                <a:latin typeface="Times New Roman"/>
                <a:cs typeface="Times New Roman"/>
              </a:rPr>
              <a:t> </a:t>
            </a:r>
            <a:r>
              <a:rPr sz="1800" b="1" dirty="0">
                <a:latin typeface="Times New Roman"/>
                <a:cs typeface="Times New Roman"/>
              </a:rPr>
              <a:t>)</a:t>
            </a:r>
            <a:endParaRPr sz="1800">
              <a:latin typeface="Times New Roman"/>
              <a:cs typeface="Times New Roman"/>
            </a:endParaRPr>
          </a:p>
          <a:p>
            <a:pPr marL="12700">
              <a:lnSpc>
                <a:spcPct val="100000"/>
              </a:lnSpc>
            </a:pPr>
            <a:r>
              <a:rPr sz="1800" b="1" spc="-5" dirty="0">
                <a:latin typeface="Times New Roman"/>
                <a:cs typeface="Times New Roman"/>
              </a:rPr>
              <a:t>{</a:t>
            </a:r>
            <a:endParaRPr sz="1800">
              <a:latin typeface="Times New Roman"/>
              <a:cs typeface="Times New Roman"/>
            </a:endParaRPr>
          </a:p>
          <a:p>
            <a:pPr marL="12700">
              <a:lnSpc>
                <a:spcPct val="100000"/>
              </a:lnSpc>
            </a:pPr>
            <a:r>
              <a:rPr sz="1800" b="1" spc="-5" dirty="0">
                <a:latin typeface="Times New Roman"/>
                <a:cs typeface="Times New Roman"/>
              </a:rPr>
              <a:t>case </a:t>
            </a:r>
            <a:r>
              <a:rPr sz="1800" b="1" dirty="0">
                <a:latin typeface="Times New Roman"/>
                <a:cs typeface="Times New Roman"/>
              </a:rPr>
              <a:t>121</a:t>
            </a:r>
            <a:r>
              <a:rPr sz="1800" b="1" spc="-10" dirty="0">
                <a:latin typeface="Times New Roman"/>
                <a:cs typeface="Times New Roman"/>
              </a:rPr>
              <a:t> </a:t>
            </a:r>
            <a:r>
              <a:rPr sz="1800" b="1" dirty="0">
                <a:latin typeface="Times New Roman"/>
                <a:cs typeface="Times New Roman"/>
              </a:rPr>
              <a:t>:</a:t>
            </a:r>
            <a:endParaRPr sz="1800">
              <a:latin typeface="Times New Roman"/>
              <a:cs typeface="Times New Roman"/>
            </a:endParaRPr>
          </a:p>
          <a:p>
            <a:pPr marL="12700" marR="5080">
              <a:lnSpc>
                <a:spcPct val="100000"/>
              </a:lnSpc>
            </a:pPr>
            <a:r>
              <a:rPr sz="1800" b="1" spc="-5" dirty="0">
                <a:latin typeface="Times New Roman"/>
                <a:cs typeface="Times New Roman"/>
              </a:rPr>
              <a:t>printf </a:t>
            </a:r>
            <a:r>
              <a:rPr sz="1800" b="1" dirty="0">
                <a:latin typeface="Times New Roman"/>
                <a:cs typeface="Times New Roman"/>
              </a:rPr>
              <a:t>( </a:t>
            </a:r>
            <a:r>
              <a:rPr sz="1800" b="1" spc="-5" dirty="0">
                <a:latin typeface="Times New Roman"/>
                <a:cs typeface="Times New Roman"/>
              </a:rPr>
              <a:t>"I </a:t>
            </a:r>
            <a:r>
              <a:rPr sz="1800" b="1" dirty="0">
                <a:latin typeface="Times New Roman"/>
                <a:cs typeface="Times New Roman"/>
              </a:rPr>
              <a:t>am in </a:t>
            </a:r>
            <a:r>
              <a:rPr sz="1800" b="1" spc="-5" dirty="0">
                <a:latin typeface="Times New Roman"/>
                <a:cs typeface="Times New Roman"/>
              </a:rPr>
              <a:t>case </a:t>
            </a:r>
            <a:r>
              <a:rPr sz="1800" b="1" dirty="0">
                <a:latin typeface="Times New Roman"/>
                <a:cs typeface="Times New Roman"/>
              </a:rPr>
              <a:t>121 </a:t>
            </a:r>
            <a:r>
              <a:rPr sz="1800" b="1" spc="-5" dirty="0">
                <a:latin typeface="Times New Roman"/>
                <a:cs typeface="Times New Roman"/>
              </a:rPr>
              <a:t>\n" </a:t>
            </a:r>
            <a:r>
              <a:rPr sz="1800" b="1" dirty="0">
                <a:latin typeface="Times New Roman"/>
                <a:cs typeface="Times New Roman"/>
              </a:rPr>
              <a:t>)</a:t>
            </a:r>
            <a:r>
              <a:rPr sz="1800" b="1" spc="-65" dirty="0">
                <a:latin typeface="Times New Roman"/>
                <a:cs typeface="Times New Roman"/>
              </a:rPr>
              <a:t> </a:t>
            </a:r>
            <a:r>
              <a:rPr sz="1800" b="1" dirty="0">
                <a:latin typeface="Times New Roman"/>
                <a:cs typeface="Times New Roman"/>
              </a:rPr>
              <a:t>;  </a:t>
            </a:r>
            <a:r>
              <a:rPr sz="1800" b="1" spc="-10" dirty="0">
                <a:latin typeface="Times New Roman"/>
                <a:cs typeface="Times New Roman"/>
              </a:rPr>
              <a:t>break</a:t>
            </a:r>
            <a:r>
              <a:rPr sz="1800" b="1" spc="-20" dirty="0">
                <a:latin typeface="Times New Roman"/>
                <a:cs typeface="Times New Roman"/>
              </a:rPr>
              <a:t> </a:t>
            </a:r>
            <a:r>
              <a:rPr sz="1800" b="1" dirty="0">
                <a:latin typeface="Times New Roman"/>
                <a:cs typeface="Times New Roman"/>
              </a:rPr>
              <a:t>;</a:t>
            </a:r>
            <a:endParaRPr sz="1800">
              <a:latin typeface="Times New Roman"/>
              <a:cs typeface="Times New Roman"/>
            </a:endParaRPr>
          </a:p>
          <a:p>
            <a:pPr marL="12700">
              <a:lnSpc>
                <a:spcPct val="100000"/>
              </a:lnSpc>
            </a:pPr>
            <a:r>
              <a:rPr sz="1800" b="1" spc="-5" dirty="0">
                <a:latin typeface="Times New Roman"/>
                <a:cs typeface="Times New Roman"/>
              </a:rPr>
              <a:t>case </a:t>
            </a:r>
            <a:r>
              <a:rPr sz="1800" b="1" dirty="0">
                <a:latin typeface="Times New Roman"/>
                <a:cs typeface="Times New Roman"/>
              </a:rPr>
              <a:t>7</a:t>
            </a:r>
            <a:r>
              <a:rPr sz="1800" b="1" spc="-90" dirty="0">
                <a:latin typeface="Times New Roman"/>
                <a:cs typeface="Times New Roman"/>
              </a:rPr>
              <a:t> </a:t>
            </a:r>
            <a:r>
              <a:rPr sz="1800" b="1" dirty="0">
                <a:latin typeface="Times New Roman"/>
                <a:cs typeface="Times New Roman"/>
              </a:rPr>
              <a:t>:</a:t>
            </a:r>
            <a:endParaRPr sz="1800">
              <a:latin typeface="Times New Roman"/>
              <a:cs typeface="Times New Roman"/>
            </a:endParaRPr>
          </a:p>
          <a:p>
            <a:pPr marL="12700" marR="234315">
              <a:lnSpc>
                <a:spcPct val="100000"/>
              </a:lnSpc>
            </a:pPr>
            <a:r>
              <a:rPr sz="1800" b="1" spc="-5" dirty="0">
                <a:latin typeface="Times New Roman"/>
                <a:cs typeface="Times New Roman"/>
              </a:rPr>
              <a:t>printf </a:t>
            </a:r>
            <a:r>
              <a:rPr sz="1800" b="1" dirty="0">
                <a:latin typeface="Times New Roman"/>
                <a:cs typeface="Times New Roman"/>
              </a:rPr>
              <a:t>( </a:t>
            </a:r>
            <a:r>
              <a:rPr sz="1800" b="1" spc="-5" dirty="0">
                <a:latin typeface="Times New Roman"/>
                <a:cs typeface="Times New Roman"/>
              </a:rPr>
              <a:t>"I </a:t>
            </a:r>
            <a:r>
              <a:rPr sz="1800" b="1" dirty="0">
                <a:latin typeface="Times New Roman"/>
                <a:cs typeface="Times New Roman"/>
              </a:rPr>
              <a:t>am in </a:t>
            </a:r>
            <a:r>
              <a:rPr sz="1800" b="1" spc="-5" dirty="0">
                <a:latin typeface="Times New Roman"/>
                <a:cs typeface="Times New Roman"/>
              </a:rPr>
              <a:t>case </a:t>
            </a:r>
            <a:r>
              <a:rPr sz="1800" b="1" dirty="0">
                <a:latin typeface="Times New Roman"/>
                <a:cs typeface="Times New Roman"/>
              </a:rPr>
              <a:t>7 </a:t>
            </a:r>
            <a:r>
              <a:rPr sz="1800" b="1" spc="-5" dirty="0">
                <a:latin typeface="Times New Roman"/>
                <a:cs typeface="Times New Roman"/>
              </a:rPr>
              <a:t>\n" </a:t>
            </a:r>
            <a:r>
              <a:rPr sz="1800" b="1" dirty="0">
                <a:latin typeface="Times New Roman"/>
                <a:cs typeface="Times New Roman"/>
              </a:rPr>
              <a:t>)</a:t>
            </a:r>
            <a:r>
              <a:rPr sz="1800" b="1" spc="-65" dirty="0">
                <a:latin typeface="Times New Roman"/>
                <a:cs typeface="Times New Roman"/>
              </a:rPr>
              <a:t> </a:t>
            </a:r>
            <a:r>
              <a:rPr sz="1800" b="1" dirty="0">
                <a:latin typeface="Times New Roman"/>
                <a:cs typeface="Times New Roman"/>
              </a:rPr>
              <a:t>;  </a:t>
            </a:r>
            <a:r>
              <a:rPr sz="1800" b="1" spc="-10" dirty="0">
                <a:latin typeface="Times New Roman"/>
                <a:cs typeface="Times New Roman"/>
              </a:rPr>
              <a:t>break</a:t>
            </a:r>
            <a:r>
              <a:rPr sz="1800" b="1" spc="-20" dirty="0">
                <a:latin typeface="Times New Roman"/>
                <a:cs typeface="Times New Roman"/>
              </a:rPr>
              <a:t> </a:t>
            </a:r>
            <a:r>
              <a:rPr sz="1800" b="1" dirty="0">
                <a:latin typeface="Times New Roman"/>
                <a:cs typeface="Times New Roman"/>
              </a:rPr>
              <a:t>;</a:t>
            </a:r>
            <a:endParaRPr sz="1800">
              <a:latin typeface="Times New Roman"/>
              <a:cs typeface="Times New Roman"/>
            </a:endParaRPr>
          </a:p>
        </p:txBody>
      </p:sp>
      <p:sp>
        <p:nvSpPr>
          <p:cNvPr id="3" name="object 3"/>
          <p:cNvSpPr txBox="1"/>
          <p:nvPr/>
        </p:nvSpPr>
        <p:spPr>
          <a:xfrm>
            <a:off x="5107937" y="863593"/>
            <a:ext cx="2887980" cy="30429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a:cs typeface="Times New Roman"/>
              </a:rPr>
              <a:t>main(</a:t>
            </a:r>
            <a:r>
              <a:rPr sz="1800" b="1" spc="-25" dirty="0">
                <a:latin typeface="Times New Roman"/>
                <a:cs typeface="Times New Roman"/>
              </a:rPr>
              <a:t> </a:t>
            </a:r>
            <a:r>
              <a:rPr sz="1800" b="1" dirty="0">
                <a:latin typeface="Times New Roman"/>
                <a:cs typeface="Times New Roman"/>
              </a:rPr>
              <a:t>)</a:t>
            </a:r>
            <a:endParaRPr sz="1800">
              <a:latin typeface="Times New Roman"/>
              <a:cs typeface="Times New Roman"/>
            </a:endParaRPr>
          </a:p>
          <a:p>
            <a:pPr marL="12700">
              <a:lnSpc>
                <a:spcPct val="100000"/>
              </a:lnSpc>
            </a:pPr>
            <a:r>
              <a:rPr sz="1800" b="1" spc="-5" dirty="0">
                <a:latin typeface="Times New Roman"/>
                <a:cs typeface="Times New Roman"/>
              </a:rPr>
              <a:t>{</a:t>
            </a:r>
            <a:endParaRPr sz="1800">
              <a:latin typeface="Times New Roman"/>
              <a:cs typeface="Times New Roman"/>
            </a:endParaRPr>
          </a:p>
          <a:p>
            <a:pPr marL="12700" marR="1651635">
              <a:lnSpc>
                <a:spcPct val="100000"/>
              </a:lnSpc>
            </a:pPr>
            <a:r>
              <a:rPr sz="1800" b="1" spc="-5" dirty="0">
                <a:latin typeface="Times New Roman"/>
                <a:cs typeface="Times New Roman"/>
              </a:rPr>
              <a:t>char </a:t>
            </a:r>
            <a:r>
              <a:rPr sz="1800" b="1" dirty="0">
                <a:latin typeface="Times New Roman"/>
                <a:cs typeface="Times New Roman"/>
              </a:rPr>
              <a:t>c = 'x'</a:t>
            </a:r>
            <a:r>
              <a:rPr sz="1800" b="1" spc="-135" dirty="0">
                <a:latin typeface="Times New Roman"/>
                <a:cs typeface="Times New Roman"/>
              </a:rPr>
              <a:t> </a:t>
            </a:r>
            <a:r>
              <a:rPr sz="1800" b="1" dirty="0">
                <a:latin typeface="Times New Roman"/>
                <a:cs typeface="Times New Roman"/>
              </a:rPr>
              <a:t>;  switch ( c</a:t>
            </a:r>
            <a:r>
              <a:rPr sz="1800" b="1" spc="-95" dirty="0">
                <a:latin typeface="Times New Roman"/>
                <a:cs typeface="Times New Roman"/>
              </a:rPr>
              <a:t> </a:t>
            </a:r>
            <a:r>
              <a:rPr sz="1800" b="1" dirty="0">
                <a:latin typeface="Times New Roman"/>
                <a:cs typeface="Times New Roman"/>
              </a:rPr>
              <a:t>)</a:t>
            </a:r>
            <a:endParaRPr sz="1800">
              <a:latin typeface="Times New Roman"/>
              <a:cs typeface="Times New Roman"/>
            </a:endParaRPr>
          </a:p>
          <a:p>
            <a:pPr marL="12700">
              <a:lnSpc>
                <a:spcPct val="100000"/>
              </a:lnSpc>
            </a:pPr>
            <a:r>
              <a:rPr sz="1800" b="1" spc="-5" dirty="0">
                <a:latin typeface="Times New Roman"/>
                <a:cs typeface="Times New Roman"/>
              </a:rPr>
              <a:t>{</a:t>
            </a:r>
            <a:endParaRPr sz="1800">
              <a:latin typeface="Times New Roman"/>
              <a:cs typeface="Times New Roman"/>
            </a:endParaRPr>
          </a:p>
          <a:p>
            <a:pPr marL="12700">
              <a:lnSpc>
                <a:spcPct val="100000"/>
              </a:lnSpc>
            </a:pPr>
            <a:r>
              <a:rPr sz="1800" b="1" spc="-5" dirty="0">
                <a:latin typeface="Times New Roman"/>
                <a:cs typeface="Times New Roman"/>
              </a:rPr>
              <a:t>case </a:t>
            </a:r>
            <a:r>
              <a:rPr sz="1800" b="1" dirty="0">
                <a:latin typeface="Times New Roman"/>
                <a:cs typeface="Times New Roman"/>
              </a:rPr>
              <a:t>'v'</a:t>
            </a:r>
            <a:r>
              <a:rPr sz="1800" b="1" spc="-20" dirty="0">
                <a:latin typeface="Times New Roman"/>
                <a:cs typeface="Times New Roman"/>
              </a:rPr>
              <a:t> </a:t>
            </a:r>
            <a:r>
              <a:rPr sz="1800" b="1" dirty="0">
                <a:latin typeface="Times New Roman"/>
                <a:cs typeface="Times New Roman"/>
              </a:rPr>
              <a:t>:</a:t>
            </a:r>
            <a:endParaRPr sz="1800">
              <a:latin typeface="Times New Roman"/>
              <a:cs typeface="Times New Roman"/>
            </a:endParaRPr>
          </a:p>
          <a:p>
            <a:pPr marL="12700" marR="5080">
              <a:lnSpc>
                <a:spcPct val="100000"/>
              </a:lnSpc>
            </a:pPr>
            <a:r>
              <a:rPr sz="1800" b="1" spc="-5" dirty="0">
                <a:latin typeface="Times New Roman"/>
                <a:cs typeface="Times New Roman"/>
              </a:rPr>
              <a:t>printf </a:t>
            </a:r>
            <a:r>
              <a:rPr sz="1800" b="1" dirty="0">
                <a:latin typeface="Times New Roman"/>
                <a:cs typeface="Times New Roman"/>
              </a:rPr>
              <a:t>( </a:t>
            </a:r>
            <a:r>
              <a:rPr sz="1800" b="1" spc="-5" dirty="0">
                <a:latin typeface="Times New Roman"/>
                <a:cs typeface="Times New Roman"/>
              </a:rPr>
              <a:t>"I </a:t>
            </a:r>
            <a:r>
              <a:rPr sz="1800" b="1" dirty="0">
                <a:latin typeface="Times New Roman"/>
                <a:cs typeface="Times New Roman"/>
              </a:rPr>
              <a:t>am in </a:t>
            </a:r>
            <a:r>
              <a:rPr sz="1800" b="1" spc="-5" dirty="0">
                <a:latin typeface="Times New Roman"/>
                <a:cs typeface="Times New Roman"/>
              </a:rPr>
              <a:t>case </a:t>
            </a:r>
            <a:r>
              <a:rPr sz="1800" b="1" dirty="0">
                <a:latin typeface="Times New Roman"/>
                <a:cs typeface="Times New Roman"/>
              </a:rPr>
              <a:t>v </a:t>
            </a:r>
            <a:r>
              <a:rPr sz="1800" b="1" spc="-5" dirty="0">
                <a:latin typeface="Times New Roman"/>
                <a:cs typeface="Times New Roman"/>
              </a:rPr>
              <a:t>\n" </a:t>
            </a:r>
            <a:r>
              <a:rPr sz="1800" b="1" dirty="0">
                <a:latin typeface="Times New Roman"/>
                <a:cs typeface="Times New Roman"/>
              </a:rPr>
              <a:t>)</a:t>
            </a:r>
            <a:r>
              <a:rPr sz="1800" b="1" spc="-65" dirty="0">
                <a:latin typeface="Times New Roman"/>
                <a:cs typeface="Times New Roman"/>
              </a:rPr>
              <a:t> </a:t>
            </a:r>
            <a:r>
              <a:rPr sz="1800" b="1" dirty="0">
                <a:latin typeface="Times New Roman"/>
                <a:cs typeface="Times New Roman"/>
              </a:rPr>
              <a:t>;  </a:t>
            </a:r>
            <a:r>
              <a:rPr sz="1800" b="1" spc="-10" dirty="0">
                <a:latin typeface="Times New Roman"/>
                <a:cs typeface="Times New Roman"/>
              </a:rPr>
              <a:t>break</a:t>
            </a:r>
            <a:r>
              <a:rPr sz="1800" b="1" spc="-20" dirty="0">
                <a:latin typeface="Times New Roman"/>
                <a:cs typeface="Times New Roman"/>
              </a:rPr>
              <a:t> </a:t>
            </a:r>
            <a:r>
              <a:rPr sz="1800" b="1" dirty="0">
                <a:latin typeface="Times New Roman"/>
                <a:cs typeface="Times New Roman"/>
              </a:rPr>
              <a:t>;</a:t>
            </a:r>
            <a:endParaRPr sz="1800">
              <a:latin typeface="Times New Roman"/>
              <a:cs typeface="Times New Roman"/>
            </a:endParaRPr>
          </a:p>
          <a:p>
            <a:pPr marL="12700">
              <a:lnSpc>
                <a:spcPct val="100000"/>
              </a:lnSpc>
            </a:pPr>
            <a:r>
              <a:rPr sz="1800" b="1" spc="-5" dirty="0">
                <a:latin typeface="Times New Roman"/>
                <a:cs typeface="Times New Roman"/>
              </a:rPr>
              <a:t>case </a:t>
            </a:r>
            <a:r>
              <a:rPr sz="1800" b="1" dirty="0">
                <a:latin typeface="Times New Roman"/>
                <a:cs typeface="Times New Roman"/>
              </a:rPr>
              <a:t>'a'</a:t>
            </a:r>
            <a:r>
              <a:rPr sz="1800" b="1" spc="-20" dirty="0">
                <a:latin typeface="Times New Roman"/>
                <a:cs typeface="Times New Roman"/>
              </a:rPr>
              <a:t> </a:t>
            </a:r>
            <a:r>
              <a:rPr sz="1800" b="1" dirty="0">
                <a:latin typeface="Times New Roman"/>
                <a:cs typeface="Times New Roman"/>
              </a:rPr>
              <a:t>:</a:t>
            </a:r>
            <a:endParaRPr sz="1800">
              <a:latin typeface="Times New Roman"/>
              <a:cs typeface="Times New Roman"/>
            </a:endParaRPr>
          </a:p>
          <a:p>
            <a:pPr marL="12700" marR="5080">
              <a:lnSpc>
                <a:spcPct val="100000"/>
              </a:lnSpc>
            </a:pPr>
            <a:r>
              <a:rPr sz="1800" b="1" spc="-5" dirty="0">
                <a:latin typeface="Times New Roman"/>
                <a:cs typeface="Times New Roman"/>
              </a:rPr>
              <a:t>printf </a:t>
            </a:r>
            <a:r>
              <a:rPr sz="1800" b="1" dirty="0">
                <a:latin typeface="Times New Roman"/>
                <a:cs typeface="Times New Roman"/>
              </a:rPr>
              <a:t>( </a:t>
            </a:r>
            <a:r>
              <a:rPr sz="1800" b="1" spc="-5" dirty="0">
                <a:latin typeface="Times New Roman"/>
                <a:cs typeface="Times New Roman"/>
              </a:rPr>
              <a:t>"I </a:t>
            </a:r>
            <a:r>
              <a:rPr sz="1800" b="1" dirty="0">
                <a:latin typeface="Times New Roman"/>
                <a:cs typeface="Times New Roman"/>
              </a:rPr>
              <a:t>am in </a:t>
            </a:r>
            <a:r>
              <a:rPr sz="1800" b="1" spc="-5" dirty="0">
                <a:latin typeface="Times New Roman"/>
                <a:cs typeface="Times New Roman"/>
              </a:rPr>
              <a:t>case </a:t>
            </a:r>
            <a:r>
              <a:rPr sz="1800" b="1" dirty="0">
                <a:latin typeface="Times New Roman"/>
                <a:cs typeface="Times New Roman"/>
              </a:rPr>
              <a:t>a </a:t>
            </a:r>
            <a:r>
              <a:rPr sz="1800" b="1" spc="-5" dirty="0">
                <a:latin typeface="Times New Roman"/>
                <a:cs typeface="Times New Roman"/>
              </a:rPr>
              <a:t>\n" </a:t>
            </a:r>
            <a:r>
              <a:rPr sz="1800" b="1" dirty="0">
                <a:latin typeface="Times New Roman"/>
                <a:cs typeface="Times New Roman"/>
              </a:rPr>
              <a:t>)</a:t>
            </a:r>
            <a:r>
              <a:rPr sz="1800" b="1" spc="-65" dirty="0">
                <a:latin typeface="Times New Roman"/>
                <a:cs typeface="Times New Roman"/>
              </a:rPr>
              <a:t> </a:t>
            </a:r>
            <a:r>
              <a:rPr sz="1800" b="1" dirty="0">
                <a:latin typeface="Times New Roman"/>
                <a:cs typeface="Times New Roman"/>
              </a:rPr>
              <a:t>;  </a:t>
            </a:r>
            <a:r>
              <a:rPr sz="1800" b="1" spc="-10" dirty="0">
                <a:latin typeface="Times New Roman"/>
                <a:cs typeface="Times New Roman"/>
              </a:rPr>
              <a:t>break</a:t>
            </a:r>
            <a:r>
              <a:rPr sz="1800" b="1" spc="-20" dirty="0">
                <a:latin typeface="Times New Roman"/>
                <a:cs typeface="Times New Roman"/>
              </a:rPr>
              <a:t> </a:t>
            </a:r>
            <a:r>
              <a:rPr sz="1800" b="1" dirty="0">
                <a:latin typeface="Times New Roman"/>
                <a:cs typeface="Times New Roman"/>
              </a:rPr>
              <a:t>;</a:t>
            </a:r>
            <a:endParaRPr sz="1800">
              <a:latin typeface="Times New Roman"/>
              <a:cs typeface="Times New Roman"/>
            </a:endParaRPr>
          </a:p>
        </p:txBody>
      </p:sp>
      <p:grpSp>
        <p:nvGrpSpPr>
          <p:cNvPr id="4" name="object 4"/>
          <p:cNvGrpSpPr/>
          <p:nvPr/>
        </p:nvGrpSpPr>
        <p:grpSpPr>
          <a:xfrm>
            <a:off x="457193" y="3886199"/>
            <a:ext cx="9144000" cy="3429000"/>
            <a:chOff x="457193" y="3886199"/>
            <a:chExt cx="9144000" cy="3429000"/>
          </a:xfrm>
        </p:grpSpPr>
        <p:sp>
          <p:nvSpPr>
            <p:cNvPr id="5" name="object 5"/>
            <p:cNvSpPr/>
            <p:nvPr/>
          </p:nvSpPr>
          <p:spPr>
            <a:xfrm>
              <a:off x="457193" y="3886199"/>
              <a:ext cx="9144000" cy="3429000"/>
            </a:xfrm>
            <a:custGeom>
              <a:avLst/>
              <a:gdLst/>
              <a:ahLst/>
              <a:cxnLst/>
              <a:rect l="l" t="t" r="r" b="b"/>
              <a:pathLst>
                <a:path w="9144000" h="3429000">
                  <a:moveTo>
                    <a:pt x="9144000" y="0"/>
                  </a:moveTo>
                  <a:lnTo>
                    <a:pt x="0" y="0"/>
                  </a:lnTo>
                  <a:lnTo>
                    <a:pt x="0" y="3428994"/>
                  </a:lnTo>
                  <a:lnTo>
                    <a:pt x="9144000" y="3428994"/>
                  </a:lnTo>
                  <a:lnTo>
                    <a:pt x="9144000" y="0"/>
                  </a:lnTo>
                  <a:close/>
                </a:path>
              </a:pathLst>
            </a:custGeom>
            <a:solidFill>
              <a:srgbClr val="FFFFFF"/>
            </a:solidFill>
          </p:spPr>
          <p:txBody>
            <a:bodyPr wrap="square" lIns="0" tIns="0" rIns="0" bIns="0" rtlCol="0"/>
            <a:lstStyle/>
            <a:p>
              <a:endParaRPr/>
            </a:p>
          </p:txBody>
        </p:sp>
        <p:sp>
          <p:nvSpPr>
            <p:cNvPr id="6" name="object 6"/>
            <p:cNvSpPr/>
            <p:nvPr/>
          </p:nvSpPr>
          <p:spPr>
            <a:xfrm>
              <a:off x="457193" y="6775703"/>
              <a:ext cx="9144000" cy="13970"/>
            </a:xfrm>
            <a:custGeom>
              <a:avLst/>
              <a:gdLst/>
              <a:ahLst/>
              <a:cxnLst/>
              <a:rect l="l" t="t" r="r" b="b"/>
              <a:pathLst>
                <a:path w="9144000" h="13970">
                  <a:moveTo>
                    <a:pt x="9143999" y="13715"/>
                  </a:moveTo>
                  <a:lnTo>
                    <a:pt x="9143999" y="0"/>
                  </a:lnTo>
                  <a:lnTo>
                    <a:pt x="0" y="0"/>
                  </a:lnTo>
                  <a:lnTo>
                    <a:pt x="0" y="13715"/>
                  </a:lnTo>
                  <a:lnTo>
                    <a:pt x="9143999" y="13715"/>
                  </a:lnTo>
                  <a:close/>
                </a:path>
              </a:pathLst>
            </a:custGeom>
            <a:solidFill>
              <a:srgbClr val="000000"/>
            </a:solidFill>
          </p:spPr>
          <p:txBody>
            <a:bodyPr wrap="square" lIns="0" tIns="0" rIns="0" bIns="0" rtlCol="0"/>
            <a:lstStyle/>
            <a:p>
              <a:endParaRPr/>
            </a:p>
          </p:txBody>
        </p:sp>
      </p:grpSp>
      <p:sp>
        <p:nvSpPr>
          <p:cNvPr id="7" name="object 7"/>
          <p:cNvSpPr txBox="1"/>
          <p:nvPr/>
        </p:nvSpPr>
        <p:spPr>
          <a:xfrm>
            <a:off x="916933" y="3804918"/>
            <a:ext cx="3002280" cy="1945639"/>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a:cs typeface="Times New Roman"/>
              </a:rPr>
              <a:t>case </a:t>
            </a:r>
            <a:r>
              <a:rPr sz="1800" b="1" dirty="0">
                <a:latin typeface="Times New Roman"/>
                <a:cs typeface="Times New Roman"/>
              </a:rPr>
              <a:t>22</a:t>
            </a:r>
            <a:r>
              <a:rPr sz="1800" b="1" spc="-10" dirty="0">
                <a:latin typeface="Times New Roman"/>
                <a:cs typeface="Times New Roman"/>
              </a:rPr>
              <a:t> </a:t>
            </a:r>
            <a:r>
              <a:rPr sz="1800" b="1" dirty="0">
                <a:latin typeface="Times New Roman"/>
                <a:cs typeface="Times New Roman"/>
              </a:rPr>
              <a:t>:</a:t>
            </a:r>
            <a:endParaRPr sz="1800">
              <a:latin typeface="Times New Roman"/>
              <a:cs typeface="Times New Roman"/>
            </a:endParaRPr>
          </a:p>
          <a:p>
            <a:pPr marL="12700" marR="5080">
              <a:lnSpc>
                <a:spcPct val="100000"/>
              </a:lnSpc>
            </a:pPr>
            <a:r>
              <a:rPr sz="1800" b="1" spc="-5" dirty="0">
                <a:latin typeface="Times New Roman"/>
                <a:cs typeface="Times New Roman"/>
              </a:rPr>
              <a:t>printf </a:t>
            </a:r>
            <a:r>
              <a:rPr sz="1800" b="1" dirty="0">
                <a:latin typeface="Times New Roman"/>
                <a:cs typeface="Times New Roman"/>
              </a:rPr>
              <a:t>( </a:t>
            </a:r>
            <a:r>
              <a:rPr sz="1800" b="1" spc="-5" dirty="0">
                <a:latin typeface="Times New Roman"/>
                <a:cs typeface="Times New Roman"/>
              </a:rPr>
              <a:t>"I </a:t>
            </a:r>
            <a:r>
              <a:rPr sz="1800" b="1" dirty="0">
                <a:latin typeface="Times New Roman"/>
                <a:cs typeface="Times New Roman"/>
              </a:rPr>
              <a:t>am in </a:t>
            </a:r>
            <a:r>
              <a:rPr sz="1800" b="1" spc="-5" dirty="0">
                <a:latin typeface="Times New Roman"/>
                <a:cs typeface="Times New Roman"/>
              </a:rPr>
              <a:t>case </a:t>
            </a:r>
            <a:r>
              <a:rPr sz="1800" b="1" dirty="0">
                <a:latin typeface="Times New Roman"/>
                <a:cs typeface="Times New Roman"/>
              </a:rPr>
              <a:t>22 </a:t>
            </a:r>
            <a:r>
              <a:rPr sz="1800" b="1" spc="-5" dirty="0">
                <a:latin typeface="Times New Roman"/>
                <a:cs typeface="Times New Roman"/>
              </a:rPr>
              <a:t>\n" </a:t>
            </a:r>
            <a:r>
              <a:rPr sz="1800" b="1" dirty="0">
                <a:latin typeface="Times New Roman"/>
                <a:cs typeface="Times New Roman"/>
              </a:rPr>
              <a:t>)</a:t>
            </a:r>
            <a:r>
              <a:rPr sz="1800" b="1" spc="-65" dirty="0">
                <a:latin typeface="Times New Roman"/>
                <a:cs typeface="Times New Roman"/>
              </a:rPr>
              <a:t> </a:t>
            </a:r>
            <a:r>
              <a:rPr sz="1800" b="1" dirty="0">
                <a:latin typeface="Times New Roman"/>
                <a:cs typeface="Times New Roman"/>
              </a:rPr>
              <a:t>;  </a:t>
            </a:r>
            <a:r>
              <a:rPr sz="1800" b="1" spc="-10" dirty="0">
                <a:latin typeface="Times New Roman"/>
                <a:cs typeface="Times New Roman"/>
              </a:rPr>
              <a:t>break</a:t>
            </a:r>
            <a:r>
              <a:rPr sz="1800" b="1" spc="-20" dirty="0">
                <a:latin typeface="Times New Roman"/>
                <a:cs typeface="Times New Roman"/>
              </a:rPr>
              <a:t> </a:t>
            </a:r>
            <a:r>
              <a:rPr sz="1800" b="1" dirty="0">
                <a:latin typeface="Times New Roman"/>
                <a:cs typeface="Times New Roman"/>
              </a:rPr>
              <a:t>;</a:t>
            </a:r>
            <a:endParaRPr sz="1800">
              <a:latin typeface="Times New Roman"/>
              <a:cs typeface="Times New Roman"/>
            </a:endParaRPr>
          </a:p>
          <a:p>
            <a:pPr marL="12700">
              <a:lnSpc>
                <a:spcPct val="100000"/>
              </a:lnSpc>
            </a:pPr>
            <a:r>
              <a:rPr sz="1800" b="1" spc="-5" dirty="0">
                <a:latin typeface="Times New Roman"/>
                <a:cs typeface="Times New Roman"/>
              </a:rPr>
              <a:t>default</a:t>
            </a:r>
            <a:r>
              <a:rPr sz="1800" b="1" spc="-25" dirty="0">
                <a:latin typeface="Times New Roman"/>
                <a:cs typeface="Times New Roman"/>
              </a:rPr>
              <a:t> </a:t>
            </a:r>
            <a:r>
              <a:rPr sz="1800" b="1" dirty="0">
                <a:latin typeface="Times New Roman"/>
                <a:cs typeface="Times New Roman"/>
              </a:rPr>
              <a:t>:</a:t>
            </a:r>
            <a:endParaRPr sz="1800">
              <a:latin typeface="Times New Roman"/>
              <a:cs typeface="Times New Roman"/>
            </a:endParaRPr>
          </a:p>
          <a:p>
            <a:pPr marL="12700">
              <a:lnSpc>
                <a:spcPct val="100000"/>
              </a:lnSpc>
            </a:pPr>
            <a:r>
              <a:rPr sz="1800" b="1" spc="-5" dirty="0">
                <a:latin typeface="Times New Roman"/>
                <a:cs typeface="Times New Roman"/>
              </a:rPr>
              <a:t>printf </a:t>
            </a:r>
            <a:r>
              <a:rPr sz="1800" b="1" dirty="0">
                <a:latin typeface="Times New Roman"/>
                <a:cs typeface="Times New Roman"/>
              </a:rPr>
              <a:t>( </a:t>
            </a:r>
            <a:r>
              <a:rPr sz="1800" b="1" spc="-5" dirty="0">
                <a:latin typeface="Times New Roman"/>
                <a:cs typeface="Times New Roman"/>
              </a:rPr>
              <a:t>"I </a:t>
            </a:r>
            <a:r>
              <a:rPr sz="1800" b="1" dirty="0">
                <a:latin typeface="Times New Roman"/>
                <a:cs typeface="Times New Roman"/>
              </a:rPr>
              <a:t>am in </a:t>
            </a:r>
            <a:r>
              <a:rPr sz="1800" b="1" spc="-5" dirty="0">
                <a:latin typeface="Times New Roman"/>
                <a:cs typeface="Times New Roman"/>
              </a:rPr>
              <a:t>default \n" </a:t>
            </a:r>
            <a:r>
              <a:rPr sz="1800" b="1" dirty="0">
                <a:latin typeface="Times New Roman"/>
                <a:cs typeface="Times New Roman"/>
              </a:rPr>
              <a:t>)</a:t>
            </a:r>
            <a:r>
              <a:rPr sz="1800" b="1" spc="-50" dirty="0">
                <a:latin typeface="Times New Roman"/>
                <a:cs typeface="Times New Roman"/>
              </a:rPr>
              <a:t> </a:t>
            </a:r>
            <a:r>
              <a:rPr sz="1800" b="1" dirty="0">
                <a:latin typeface="Times New Roman"/>
                <a:cs typeface="Times New Roman"/>
              </a:rPr>
              <a:t>;</a:t>
            </a:r>
            <a:endParaRPr sz="1800">
              <a:latin typeface="Times New Roman"/>
              <a:cs typeface="Times New Roman"/>
            </a:endParaRPr>
          </a:p>
          <a:p>
            <a:pPr marL="12700">
              <a:lnSpc>
                <a:spcPct val="100000"/>
              </a:lnSpc>
            </a:pPr>
            <a:r>
              <a:rPr sz="1800" b="1" spc="-5" dirty="0">
                <a:latin typeface="Times New Roman"/>
                <a:cs typeface="Times New Roman"/>
              </a:rPr>
              <a:t>}</a:t>
            </a:r>
            <a:endParaRPr sz="1800">
              <a:latin typeface="Times New Roman"/>
              <a:cs typeface="Times New Roman"/>
            </a:endParaRPr>
          </a:p>
          <a:p>
            <a:pPr marL="12700">
              <a:lnSpc>
                <a:spcPct val="100000"/>
              </a:lnSpc>
            </a:pPr>
            <a:r>
              <a:rPr sz="1800" b="1" spc="-5" dirty="0">
                <a:latin typeface="Times New Roman"/>
                <a:cs typeface="Times New Roman"/>
              </a:rPr>
              <a:t>}</a:t>
            </a:r>
            <a:endParaRPr sz="1800">
              <a:latin typeface="Times New Roman"/>
              <a:cs typeface="Times New Roman"/>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830"/>
              </a:lnSpc>
            </a:pPr>
            <a:fld id="{81D60167-4931-47E6-BA6A-407CBD079E47}" type="slidenum">
              <a:rPr dirty="0"/>
              <a:t>111</a:t>
            </a:fld>
            <a:endParaRPr dirty="0"/>
          </a:p>
        </p:txBody>
      </p:sp>
      <p:sp>
        <p:nvSpPr>
          <p:cNvPr id="8" name="object 8"/>
          <p:cNvSpPr txBox="1"/>
          <p:nvPr/>
        </p:nvSpPr>
        <p:spPr>
          <a:xfrm>
            <a:off x="5107937" y="3881118"/>
            <a:ext cx="2995930" cy="1945639"/>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a:cs typeface="Times New Roman"/>
              </a:rPr>
              <a:t>case </a:t>
            </a:r>
            <a:r>
              <a:rPr sz="1800" b="1" dirty="0">
                <a:latin typeface="Times New Roman"/>
                <a:cs typeface="Times New Roman"/>
              </a:rPr>
              <a:t>'x'</a:t>
            </a:r>
            <a:r>
              <a:rPr sz="1800" b="1" spc="-20" dirty="0">
                <a:latin typeface="Times New Roman"/>
                <a:cs typeface="Times New Roman"/>
              </a:rPr>
              <a:t> </a:t>
            </a:r>
            <a:r>
              <a:rPr sz="1800" b="1" dirty="0">
                <a:latin typeface="Times New Roman"/>
                <a:cs typeface="Times New Roman"/>
              </a:rPr>
              <a:t>:</a:t>
            </a:r>
            <a:endParaRPr sz="1800">
              <a:latin typeface="Times New Roman"/>
              <a:cs typeface="Times New Roman"/>
            </a:endParaRPr>
          </a:p>
          <a:p>
            <a:pPr marL="12700" marR="113030">
              <a:lnSpc>
                <a:spcPct val="100000"/>
              </a:lnSpc>
            </a:pPr>
            <a:r>
              <a:rPr sz="1800" b="1" spc="-5" dirty="0">
                <a:latin typeface="Times New Roman"/>
                <a:cs typeface="Times New Roman"/>
              </a:rPr>
              <a:t>printf </a:t>
            </a:r>
            <a:r>
              <a:rPr sz="1800" b="1" dirty="0">
                <a:latin typeface="Times New Roman"/>
                <a:cs typeface="Times New Roman"/>
              </a:rPr>
              <a:t>( </a:t>
            </a:r>
            <a:r>
              <a:rPr sz="1800" b="1" spc="-5" dirty="0">
                <a:latin typeface="Times New Roman"/>
                <a:cs typeface="Times New Roman"/>
              </a:rPr>
              <a:t>"I </a:t>
            </a:r>
            <a:r>
              <a:rPr sz="1800" b="1" dirty="0">
                <a:latin typeface="Times New Roman"/>
                <a:cs typeface="Times New Roman"/>
              </a:rPr>
              <a:t>am in </a:t>
            </a:r>
            <a:r>
              <a:rPr sz="1800" b="1" spc="-5" dirty="0">
                <a:latin typeface="Times New Roman"/>
                <a:cs typeface="Times New Roman"/>
              </a:rPr>
              <a:t>case </a:t>
            </a:r>
            <a:r>
              <a:rPr sz="1800" b="1" dirty="0">
                <a:latin typeface="Times New Roman"/>
                <a:cs typeface="Times New Roman"/>
              </a:rPr>
              <a:t>x </a:t>
            </a:r>
            <a:r>
              <a:rPr sz="1800" b="1" spc="-5" dirty="0">
                <a:latin typeface="Times New Roman"/>
                <a:cs typeface="Times New Roman"/>
              </a:rPr>
              <a:t>\n" </a:t>
            </a:r>
            <a:r>
              <a:rPr sz="1800" b="1" dirty="0">
                <a:latin typeface="Times New Roman"/>
                <a:cs typeface="Times New Roman"/>
              </a:rPr>
              <a:t>)</a:t>
            </a:r>
            <a:r>
              <a:rPr sz="1800" b="1" spc="-65" dirty="0">
                <a:latin typeface="Times New Roman"/>
                <a:cs typeface="Times New Roman"/>
              </a:rPr>
              <a:t> </a:t>
            </a:r>
            <a:r>
              <a:rPr sz="1800" b="1" dirty="0">
                <a:latin typeface="Times New Roman"/>
                <a:cs typeface="Times New Roman"/>
              </a:rPr>
              <a:t>;  </a:t>
            </a:r>
            <a:r>
              <a:rPr sz="1800" b="1" spc="-10" dirty="0">
                <a:latin typeface="Times New Roman"/>
                <a:cs typeface="Times New Roman"/>
              </a:rPr>
              <a:t>break</a:t>
            </a:r>
            <a:r>
              <a:rPr sz="1800" b="1" spc="-20" dirty="0">
                <a:latin typeface="Times New Roman"/>
                <a:cs typeface="Times New Roman"/>
              </a:rPr>
              <a:t> </a:t>
            </a:r>
            <a:r>
              <a:rPr sz="1800" b="1" dirty="0">
                <a:latin typeface="Times New Roman"/>
                <a:cs typeface="Times New Roman"/>
              </a:rPr>
              <a:t>;</a:t>
            </a:r>
            <a:endParaRPr sz="1800">
              <a:latin typeface="Times New Roman"/>
              <a:cs typeface="Times New Roman"/>
            </a:endParaRPr>
          </a:p>
          <a:p>
            <a:pPr marL="12700">
              <a:lnSpc>
                <a:spcPct val="100000"/>
              </a:lnSpc>
            </a:pPr>
            <a:r>
              <a:rPr sz="1800" b="1" spc="-5" dirty="0">
                <a:latin typeface="Times New Roman"/>
                <a:cs typeface="Times New Roman"/>
              </a:rPr>
              <a:t>default</a:t>
            </a:r>
            <a:r>
              <a:rPr sz="1800" b="1" spc="-25" dirty="0">
                <a:latin typeface="Times New Roman"/>
                <a:cs typeface="Times New Roman"/>
              </a:rPr>
              <a:t> </a:t>
            </a:r>
            <a:r>
              <a:rPr sz="1800" b="1" dirty="0">
                <a:latin typeface="Times New Roman"/>
                <a:cs typeface="Times New Roman"/>
              </a:rPr>
              <a:t>:</a:t>
            </a:r>
            <a:endParaRPr sz="1800">
              <a:latin typeface="Times New Roman"/>
              <a:cs typeface="Times New Roman"/>
            </a:endParaRPr>
          </a:p>
          <a:p>
            <a:pPr marL="12700">
              <a:lnSpc>
                <a:spcPct val="100000"/>
              </a:lnSpc>
            </a:pPr>
            <a:r>
              <a:rPr sz="1800" b="1" spc="-5" dirty="0">
                <a:latin typeface="Times New Roman"/>
                <a:cs typeface="Times New Roman"/>
              </a:rPr>
              <a:t>printf </a:t>
            </a:r>
            <a:r>
              <a:rPr sz="1800" b="1" dirty="0">
                <a:latin typeface="Times New Roman"/>
                <a:cs typeface="Times New Roman"/>
              </a:rPr>
              <a:t>( </a:t>
            </a:r>
            <a:r>
              <a:rPr sz="1800" b="1" spc="-5" dirty="0">
                <a:latin typeface="Times New Roman"/>
                <a:cs typeface="Times New Roman"/>
              </a:rPr>
              <a:t>"I </a:t>
            </a:r>
            <a:r>
              <a:rPr sz="1800" b="1" dirty="0">
                <a:latin typeface="Times New Roman"/>
                <a:cs typeface="Times New Roman"/>
              </a:rPr>
              <a:t>am in </a:t>
            </a:r>
            <a:r>
              <a:rPr sz="1800" b="1" spc="-5" dirty="0">
                <a:latin typeface="Times New Roman"/>
                <a:cs typeface="Times New Roman"/>
              </a:rPr>
              <a:t>default \n" </a:t>
            </a:r>
            <a:r>
              <a:rPr sz="1800" b="1" dirty="0">
                <a:latin typeface="Times New Roman"/>
                <a:cs typeface="Times New Roman"/>
              </a:rPr>
              <a:t>)</a:t>
            </a:r>
            <a:r>
              <a:rPr sz="1800" b="1" spc="-50" dirty="0">
                <a:latin typeface="Times New Roman"/>
                <a:cs typeface="Times New Roman"/>
              </a:rPr>
              <a:t> </a:t>
            </a:r>
            <a:r>
              <a:rPr sz="1800" b="1" dirty="0">
                <a:latin typeface="Times New Roman"/>
                <a:cs typeface="Times New Roman"/>
              </a:rPr>
              <a:t>;</a:t>
            </a:r>
            <a:endParaRPr sz="1800">
              <a:latin typeface="Times New Roman"/>
              <a:cs typeface="Times New Roman"/>
            </a:endParaRPr>
          </a:p>
          <a:p>
            <a:pPr marL="12700">
              <a:lnSpc>
                <a:spcPct val="100000"/>
              </a:lnSpc>
            </a:pPr>
            <a:r>
              <a:rPr sz="1800" b="1" spc="-5" dirty="0">
                <a:latin typeface="Times New Roman"/>
                <a:cs typeface="Times New Roman"/>
              </a:rPr>
              <a:t>}</a:t>
            </a:r>
            <a:endParaRPr sz="1800">
              <a:latin typeface="Times New Roman"/>
              <a:cs typeface="Times New Roman"/>
            </a:endParaRPr>
          </a:p>
          <a:p>
            <a:pPr marL="12700">
              <a:lnSpc>
                <a:spcPct val="100000"/>
              </a:lnSpc>
            </a:pPr>
            <a:r>
              <a:rPr sz="1800" b="1" spc="-5" dirty="0">
                <a:latin typeface="Times New Roman"/>
                <a:cs typeface="Times New Roman"/>
              </a:rPr>
              <a:t>}</a:t>
            </a:r>
            <a:endParaRPr sz="1800">
              <a:latin typeface="Times New Roman"/>
              <a:cs typeface="Times New Roman"/>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3" y="1014475"/>
            <a:ext cx="1328420" cy="330835"/>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Times New Roman"/>
                <a:cs typeface="Times New Roman"/>
              </a:rPr>
              <a:t>switch </a:t>
            </a:r>
            <a:r>
              <a:rPr sz="2000" b="1" dirty="0">
                <a:latin typeface="Times New Roman"/>
                <a:cs typeface="Times New Roman"/>
              </a:rPr>
              <a:t>( </a:t>
            </a:r>
            <a:r>
              <a:rPr sz="2000" b="1" spc="-5" dirty="0">
                <a:latin typeface="Times New Roman"/>
                <a:cs typeface="Times New Roman"/>
              </a:rPr>
              <a:t>ch</a:t>
            </a:r>
            <a:r>
              <a:rPr sz="2000" b="1" spc="-100" dirty="0">
                <a:latin typeface="Times New Roman"/>
                <a:cs typeface="Times New Roman"/>
              </a:rPr>
              <a:t> </a:t>
            </a:r>
            <a:r>
              <a:rPr sz="2000" b="1" dirty="0">
                <a:latin typeface="Times New Roman"/>
                <a:cs typeface="Times New Roman"/>
              </a:rPr>
              <a:t>)</a:t>
            </a:r>
            <a:endParaRPr sz="2000">
              <a:latin typeface="Times New Roman"/>
              <a:cs typeface="Times New Roman"/>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830"/>
              </a:lnSpc>
            </a:pPr>
            <a:fld id="{81D60167-4931-47E6-BA6A-407CBD079E47}" type="slidenum">
              <a:rPr dirty="0"/>
              <a:t>112</a:t>
            </a:fld>
            <a:endParaRPr dirty="0"/>
          </a:p>
        </p:txBody>
      </p:sp>
      <p:sp>
        <p:nvSpPr>
          <p:cNvPr id="3" name="object 3"/>
          <p:cNvSpPr txBox="1"/>
          <p:nvPr/>
        </p:nvSpPr>
        <p:spPr>
          <a:xfrm>
            <a:off x="916933" y="1319275"/>
            <a:ext cx="2613025" cy="4293235"/>
          </a:xfrm>
          <a:prstGeom prst="rect">
            <a:avLst/>
          </a:prstGeom>
        </p:spPr>
        <p:txBody>
          <a:bodyPr vert="horz" wrap="square" lIns="0" tIns="12700" rIns="0" bIns="0" rtlCol="0">
            <a:spAutoFit/>
          </a:bodyPr>
          <a:lstStyle/>
          <a:p>
            <a:pPr marL="12700">
              <a:lnSpc>
                <a:spcPct val="100000"/>
              </a:lnSpc>
              <a:spcBef>
                <a:spcPts val="100"/>
              </a:spcBef>
            </a:pPr>
            <a:r>
              <a:rPr sz="2000" b="1" dirty="0">
                <a:latin typeface="Times New Roman"/>
                <a:cs typeface="Times New Roman"/>
              </a:rPr>
              <a:t>{</a:t>
            </a:r>
            <a:endParaRPr sz="2000">
              <a:latin typeface="Times New Roman"/>
              <a:cs typeface="Times New Roman"/>
            </a:endParaRPr>
          </a:p>
          <a:p>
            <a:pPr marL="12700">
              <a:lnSpc>
                <a:spcPct val="100000"/>
              </a:lnSpc>
            </a:pPr>
            <a:r>
              <a:rPr sz="2000" b="1" dirty="0">
                <a:latin typeface="Times New Roman"/>
                <a:cs typeface="Times New Roman"/>
              </a:rPr>
              <a:t>case 'a'</a:t>
            </a:r>
            <a:r>
              <a:rPr sz="2000" b="1" spc="-60" dirty="0">
                <a:latin typeface="Times New Roman"/>
                <a:cs typeface="Times New Roman"/>
              </a:rPr>
              <a:t> </a:t>
            </a:r>
            <a:r>
              <a:rPr sz="2000" b="1" dirty="0">
                <a:latin typeface="Times New Roman"/>
                <a:cs typeface="Times New Roman"/>
              </a:rPr>
              <a:t>:</a:t>
            </a:r>
            <a:endParaRPr sz="2000">
              <a:latin typeface="Times New Roman"/>
              <a:cs typeface="Times New Roman"/>
            </a:endParaRPr>
          </a:p>
          <a:p>
            <a:pPr marL="12700">
              <a:lnSpc>
                <a:spcPct val="100000"/>
              </a:lnSpc>
            </a:pPr>
            <a:r>
              <a:rPr sz="2000" b="1" dirty="0">
                <a:latin typeface="Times New Roman"/>
                <a:cs typeface="Times New Roman"/>
              </a:rPr>
              <a:t>case 'A'</a:t>
            </a:r>
            <a:r>
              <a:rPr sz="2000" b="1" spc="-50" dirty="0">
                <a:latin typeface="Times New Roman"/>
                <a:cs typeface="Times New Roman"/>
              </a:rPr>
              <a:t> </a:t>
            </a:r>
            <a:r>
              <a:rPr sz="2000" b="1" dirty="0">
                <a:latin typeface="Times New Roman"/>
                <a:cs typeface="Times New Roman"/>
              </a:rPr>
              <a:t>:</a:t>
            </a:r>
            <a:endParaRPr sz="2000">
              <a:latin typeface="Times New Roman"/>
              <a:cs typeface="Times New Roman"/>
            </a:endParaRPr>
          </a:p>
          <a:p>
            <a:pPr marL="12700" marR="5080">
              <a:lnSpc>
                <a:spcPct val="100000"/>
              </a:lnSpc>
            </a:pPr>
            <a:r>
              <a:rPr sz="2000" b="1" spc="-5" dirty="0">
                <a:latin typeface="Times New Roman"/>
                <a:cs typeface="Times New Roman"/>
              </a:rPr>
              <a:t>printf </a:t>
            </a:r>
            <a:r>
              <a:rPr sz="2000" b="1" dirty="0">
                <a:latin typeface="Times New Roman"/>
                <a:cs typeface="Times New Roman"/>
              </a:rPr>
              <a:t>( "a for apple" )</a:t>
            </a:r>
            <a:r>
              <a:rPr sz="2000" b="1" spc="-185" dirty="0">
                <a:latin typeface="Times New Roman"/>
                <a:cs typeface="Times New Roman"/>
              </a:rPr>
              <a:t> </a:t>
            </a:r>
            <a:r>
              <a:rPr sz="2000" b="1" dirty="0">
                <a:latin typeface="Times New Roman"/>
                <a:cs typeface="Times New Roman"/>
              </a:rPr>
              <a:t>;  </a:t>
            </a:r>
            <a:r>
              <a:rPr sz="2000" b="1" spc="-10" dirty="0">
                <a:latin typeface="Times New Roman"/>
                <a:cs typeface="Times New Roman"/>
              </a:rPr>
              <a:t>break</a:t>
            </a:r>
            <a:r>
              <a:rPr sz="2000" b="1" spc="-40" dirty="0">
                <a:latin typeface="Times New Roman"/>
                <a:cs typeface="Times New Roman"/>
              </a:rPr>
              <a:t> </a:t>
            </a:r>
            <a:r>
              <a:rPr sz="2000" b="1" dirty="0">
                <a:latin typeface="Times New Roman"/>
                <a:cs typeface="Times New Roman"/>
              </a:rPr>
              <a:t>;</a:t>
            </a:r>
            <a:endParaRPr sz="2000">
              <a:latin typeface="Times New Roman"/>
              <a:cs typeface="Times New Roman"/>
            </a:endParaRPr>
          </a:p>
          <a:p>
            <a:pPr marL="12700">
              <a:lnSpc>
                <a:spcPct val="100000"/>
              </a:lnSpc>
            </a:pPr>
            <a:r>
              <a:rPr sz="2000" b="1" dirty="0">
                <a:latin typeface="Times New Roman"/>
                <a:cs typeface="Times New Roman"/>
              </a:rPr>
              <a:t>case </a:t>
            </a:r>
            <a:r>
              <a:rPr sz="2000" b="1" spc="-5" dirty="0">
                <a:latin typeface="Times New Roman"/>
                <a:cs typeface="Times New Roman"/>
              </a:rPr>
              <a:t>'b'</a:t>
            </a:r>
            <a:r>
              <a:rPr sz="2000" b="1" spc="-50" dirty="0">
                <a:latin typeface="Times New Roman"/>
                <a:cs typeface="Times New Roman"/>
              </a:rPr>
              <a:t> </a:t>
            </a:r>
            <a:r>
              <a:rPr sz="2000" b="1" dirty="0">
                <a:latin typeface="Times New Roman"/>
                <a:cs typeface="Times New Roman"/>
              </a:rPr>
              <a:t>:</a:t>
            </a:r>
            <a:endParaRPr sz="2000">
              <a:latin typeface="Times New Roman"/>
              <a:cs typeface="Times New Roman"/>
            </a:endParaRPr>
          </a:p>
          <a:p>
            <a:pPr marL="12700">
              <a:lnSpc>
                <a:spcPct val="100000"/>
              </a:lnSpc>
            </a:pPr>
            <a:r>
              <a:rPr sz="2000" b="1" dirty="0">
                <a:latin typeface="Times New Roman"/>
                <a:cs typeface="Times New Roman"/>
              </a:rPr>
              <a:t>case </a:t>
            </a:r>
            <a:r>
              <a:rPr sz="2000" b="1" spc="-5" dirty="0">
                <a:latin typeface="Times New Roman"/>
                <a:cs typeface="Times New Roman"/>
              </a:rPr>
              <a:t>'B'</a:t>
            </a:r>
            <a:r>
              <a:rPr sz="2000" b="1" spc="-50" dirty="0">
                <a:latin typeface="Times New Roman"/>
                <a:cs typeface="Times New Roman"/>
              </a:rPr>
              <a:t> </a:t>
            </a:r>
            <a:r>
              <a:rPr sz="2000" b="1" dirty="0">
                <a:latin typeface="Times New Roman"/>
                <a:cs typeface="Times New Roman"/>
              </a:rPr>
              <a:t>:</a:t>
            </a:r>
            <a:endParaRPr sz="2000">
              <a:latin typeface="Times New Roman"/>
              <a:cs typeface="Times New Roman"/>
            </a:endParaRPr>
          </a:p>
          <a:p>
            <a:pPr marL="12700" marR="175260">
              <a:lnSpc>
                <a:spcPct val="100000"/>
              </a:lnSpc>
            </a:pPr>
            <a:r>
              <a:rPr sz="2000" b="1" spc="-5" dirty="0">
                <a:latin typeface="Times New Roman"/>
                <a:cs typeface="Times New Roman"/>
              </a:rPr>
              <a:t>printf </a:t>
            </a:r>
            <a:r>
              <a:rPr sz="2000" b="1" dirty="0">
                <a:latin typeface="Times New Roman"/>
                <a:cs typeface="Times New Roman"/>
              </a:rPr>
              <a:t>( "b for </a:t>
            </a:r>
            <a:r>
              <a:rPr sz="2000" b="1" spc="-5" dirty="0">
                <a:latin typeface="Times New Roman"/>
                <a:cs typeface="Times New Roman"/>
              </a:rPr>
              <a:t>ball" </a:t>
            </a:r>
            <a:r>
              <a:rPr sz="2000" b="1" dirty="0">
                <a:latin typeface="Times New Roman"/>
                <a:cs typeface="Times New Roman"/>
              </a:rPr>
              <a:t>)</a:t>
            </a:r>
            <a:r>
              <a:rPr sz="2000" b="1" spc="-170" dirty="0">
                <a:latin typeface="Times New Roman"/>
                <a:cs typeface="Times New Roman"/>
              </a:rPr>
              <a:t> </a:t>
            </a:r>
            <a:r>
              <a:rPr sz="2000" b="1" dirty="0">
                <a:latin typeface="Times New Roman"/>
                <a:cs typeface="Times New Roman"/>
              </a:rPr>
              <a:t>;  </a:t>
            </a:r>
            <a:r>
              <a:rPr sz="2000" b="1" spc="-10" dirty="0">
                <a:latin typeface="Times New Roman"/>
                <a:cs typeface="Times New Roman"/>
              </a:rPr>
              <a:t>break</a:t>
            </a:r>
            <a:r>
              <a:rPr sz="2000" b="1" spc="-40" dirty="0">
                <a:latin typeface="Times New Roman"/>
                <a:cs typeface="Times New Roman"/>
              </a:rPr>
              <a:t> </a:t>
            </a:r>
            <a:r>
              <a:rPr sz="2000" b="1" dirty="0">
                <a:latin typeface="Times New Roman"/>
                <a:cs typeface="Times New Roman"/>
              </a:rPr>
              <a:t>;</a:t>
            </a:r>
            <a:endParaRPr sz="2000">
              <a:latin typeface="Times New Roman"/>
              <a:cs typeface="Times New Roman"/>
            </a:endParaRPr>
          </a:p>
          <a:p>
            <a:pPr marL="12700">
              <a:lnSpc>
                <a:spcPct val="100000"/>
              </a:lnSpc>
            </a:pPr>
            <a:r>
              <a:rPr sz="2000" b="1" dirty="0">
                <a:latin typeface="Times New Roman"/>
                <a:cs typeface="Times New Roman"/>
              </a:rPr>
              <a:t>case </a:t>
            </a:r>
            <a:r>
              <a:rPr sz="2000" b="1" spc="-5" dirty="0">
                <a:latin typeface="Times New Roman"/>
                <a:cs typeface="Times New Roman"/>
              </a:rPr>
              <a:t>'c'</a:t>
            </a:r>
            <a:r>
              <a:rPr sz="2000" b="1" spc="-50" dirty="0">
                <a:latin typeface="Times New Roman"/>
                <a:cs typeface="Times New Roman"/>
              </a:rPr>
              <a:t> </a:t>
            </a:r>
            <a:r>
              <a:rPr sz="2000" b="1" dirty="0">
                <a:latin typeface="Times New Roman"/>
                <a:cs typeface="Times New Roman"/>
              </a:rPr>
              <a:t>:</a:t>
            </a:r>
            <a:endParaRPr sz="2000">
              <a:latin typeface="Times New Roman"/>
              <a:cs typeface="Times New Roman"/>
            </a:endParaRPr>
          </a:p>
          <a:p>
            <a:pPr marL="12700">
              <a:lnSpc>
                <a:spcPct val="100000"/>
              </a:lnSpc>
            </a:pPr>
            <a:r>
              <a:rPr sz="2000" b="1" dirty="0">
                <a:latin typeface="Times New Roman"/>
                <a:cs typeface="Times New Roman"/>
              </a:rPr>
              <a:t>case 'C'</a:t>
            </a:r>
            <a:r>
              <a:rPr sz="2000" b="1" spc="-50" dirty="0">
                <a:latin typeface="Times New Roman"/>
                <a:cs typeface="Times New Roman"/>
              </a:rPr>
              <a:t> </a:t>
            </a:r>
            <a:r>
              <a:rPr sz="2000" b="1" dirty="0">
                <a:latin typeface="Times New Roman"/>
                <a:cs typeface="Times New Roman"/>
              </a:rPr>
              <a:t>:</a:t>
            </a:r>
            <a:endParaRPr sz="2000">
              <a:latin typeface="Times New Roman"/>
              <a:cs typeface="Times New Roman"/>
            </a:endParaRPr>
          </a:p>
          <a:p>
            <a:pPr marL="12700" marR="288290">
              <a:lnSpc>
                <a:spcPct val="100000"/>
              </a:lnSpc>
            </a:pPr>
            <a:r>
              <a:rPr sz="2000" b="1" spc="-5" dirty="0">
                <a:latin typeface="Times New Roman"/>
                <a:cs typeface="Times New Roman"/>
              </a:rPr>
              <a:t>printf </a:t>
            </a:r>
            <a:r>
              <a:rPr sz="2000" b="1" dirty="0">
                <a:latin typeface="Times New Roman"/>
                <a:cs typeface="Times New Roman"/>
              </a:rPr>
              <a:t>( "c for cat" )</a:t>
            </a:r>
            <a:r>
              <a:rPr sz="2000" b="1" spc="-190" dirty="0">
                <a:latin typeface="Times New Roman"/>
                <a:cs typeface="Times New Roman"/>
              </a:rPr>
              <a:t> </a:t>
            </a:r>
            <a:r>
              <a:rPr sz="2000" b="1" dirty="0">
                <a:latin typeface="Times New Roman"/>
                <a:cs typeface="Times New Roman"/>
              </a:rPr>
              <a:t>;  </a:t>
            </a:r>
            <a:r>
              <a:rPr sz="2000" b="1" spc="-10" dirty="0">
                <a:latin typeface="Times New Roman"/>
                <a:cs typeface="Times New Roman"/>
              </a:rPr>
              <a:t>break</a:t>
            </a:r>
            <a:r>
              <a:rPr sz="2000" b="1" spc="-40" dirty="0">
                <a:latin typeface="Times New Roman"/>
                <a:cs typeface="Times New Roman"/>
              </a:rPr>
              <a:t> </a:t>
            </a:r>
            <a:r>
              <a:rPr sz="2000" b="1" dirty="0">
                <a:latin typeface="Times New Roman"/>
                <a:cs typeface="Times New Roman"/>
              </a:rPr>
              <a:t>;</a:t>
            </a:r>
            <a:endParaRPr sz="2000">
              <a:latin typeface="Times New Roman"/>
              <a:cs typeface="Times New Roman"/>
            </a:endParaRPr>
          </a:p>
          <a:p>
            <a:pPr marL="12700">
              <a:lnSpc>
                <a:spcPct val="100000"/>
              </a:lnSpc>
            </a:pPr>
            <a:r>
              <a:rPr sz="2000" b="1" dirty="0">
                <a:latin typeface="Times New Roman"/>
                <a:cs typeface="Times New Roman"/>
              </a:rPr>
              <a:t>default</a:t>
            </a:r>
            <a:r>
              <a:rPr sz="2000" b="1" spc="-45" dirty="0">
                <a:latin typeface="Times New Roman"/>
                <a:cs typeface="Times New Roman"/>
              </a:rPr>
              <a:t> </a:t>
            </a:r>
            <a:r>
              <a:rPr sz="2000" b="1" dirty="0">
                <a:latin typeface="Times New Roman"/>
                <a:cs typeface="Times New Roman"/>
              </a:rPr>
              <a:t>:</a:t>
            </a:r>
            <a:endParaRPr sz="2000">
              <a:latin typeface="Times New Roman"/>
              <a:cs typeface="Times New Roman"/>
            </a:endParaRPr>
          </a:p>
        </p:txBody>
      </p:sp>
      <p:sp>
        <p:nvSpPr>
          <p:cNvPr id="4" name="object 4"/>
          <p:cNvSpPr txBox="1"/>
          <p:nvPr/>
        </p:nvSpPr>
        <p:spPr>
          <a:xfrm>
            <a:off x="5412737" y="1622551"/>
            <a:ext cx="3174365" cy="391160"/>
          </a:xfrm>
          <a:prstGeom prst="rect">
            <a:avLst/>
          </a:prstGeom>
        </p:spPr>
        <p:txBody>
          <a:bodyPr vert="horz" wrap="square" lIns="0" tIns="12700" rIns="0" bIns="0" rtlCol="0">
            <a:spAutoFit/>
          </a:bodyPr>
          <a:lstStyle/>
          <a:p>
            <a:pPr marL="12700">
              <a:lnSpc>
                <a:spcPct val="100000"/>
              </a:lnSpc>
              <a:spcBef>
                <a:spcPts val="100"/>
              </a:spcBef>
            </a:pPr>
            <a:r>
              <a:rPr sz="2400" b="1" u="heavy" spc="-45" dirty="0">
                <a:uFill>
                  <a:solidFill>
                    <a:srgbClr val="000000"/>
                  </a:solidFill>
                </a:uFill>
                <a:latin typeface="Times New Roman"/>
                <a:cs typeface="Times New Roman"/>
              </a:rPr>
              <a:t>Valid </a:t>
            </a:r>
            <a:r>
              <a:rPr sz="2400" b="1" u="heavy" spc="-5" dirty="0">
                <a:uFill>
                  <a:solidFill>
                    <a:srgbClr val="000000"/>
                  </a:solidFill>
                </a:uFill>
                <a:latin typeface="Times New Roman"/>
                <a:cs typeface="Times New Roman"/>
              </a:rPr>
              <a:t>Switch</a:t>
            </a:r>
            <a:r>
              <a:rPr sz="2400" b="1" u="heavy" spc="-30" dirty="0">
                <a:uFill>
                  <a:solidFill>
                    <a:srgbClr val="000000"/>
                  </a:solidFill>
                </a:uFill>
                <a:latin typeface="Times New Roman"/>
                <a:cs typeface="Times New Roman"/>
              </a:rPr>
              <a:t> </a:t>
            </a:r>
            <a:r>
              <a:rPr sz="2400" b="1" u="heavy" spc="-10" dirty="0">
                <a:uFill>
                  <a:solidFill>
                    <a:srgbClr val="000000"/>
                  </a:solidFill>
                </a:uFill>
                <a:latin typeface="Times New Roman"/>
                <a:cs typeface="Times New Roman"/>
              </a:rPr>
              <a:t>Expression</a:t>
            </a:r>
            <a:endParaRPr sz="2400">
              <a:latin typeface="Times New Roman"/>
              <a:cs typeface="Times New Roman"/>
            </a:endParaRPr>
          </a:p>
        </p:txBody>
      </p:sp>
      <p:sp>
        <p:nvSpPr>
          <p:cNvPr id="5" name="object 5"/>
          <p:cNvSpPr txBox="1"/>
          <p:nvPr/>
        </p:nvSpPr>
        <p:spPr>
          <a:xfrm>
            <a:off x="5412737" y="2354071"/>
            <a:ext cx="219964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imes New Roman"/>
                <a:cs typeface="Times New Roman"/>
              </a:rPr>
              <a:t>switch </a:t>
            </a:r>
            <a:r>
              <a:rPr sz="2400" dirty="0">
                <a:latin typeface="Times New Roman"/>
                <a:cs typeface="Times New Roman"/>
              </a:rPr>
              <a:t>( i + j * k</a:t>
            </a:r>
            <a:r>
              <a:rPr sz="2400" spc="-125" dirty="0">
                <a:latin typeface="Times New Roman"/>
                <a:cs typeface="Times New Roman"/>
              </a:rPr>
              <a:t> </a:t>
            </a:r>
            <a:r>
              <a:rPr sz="2400" dirty="0">
                <a:latin typeface="Times New Roman"/>
                <a:cs typeface="Times New Roman"/>
              </a:rPr>
              <a:t>)</a:t>
            </a:r>
            <a:endParaRPr sz="2400">
              <a:latin typeface="Times New Roman"/>
              <a:cs typeface="Times New Roman"/>
            </a:endParaRPr>
          </a:p>
        </p:txBody>
      </p:sp>
      <p:sp>
        <p:nvSpPr>
          <p:cNvPr id="6" name="object 6"/>
          <p:cNvSpPr txBox="1"/>
          <p:nvPr/>
        </p:nvSpPr>
        <p:spPr>
          <a:xfrm>
            <a:off x="5412737" y="3085590"/>
            <a:ext cx="320103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imes New Roman"/>
                <a:cs typeface="Times New Roman"/>
              </a:rPr>
              <a:t>switch </a:t>
            </a:r>
            <a:r>
              <a:rPr sz="2400" dirty="0">
                <a:latin typeface="Times New Roman"/>
                <a:cs typeface="Times New Roman"/>
              </a:rPr>
              <a:t>( 23 + 45 % 4 * k</a:t>
            </a:r>
            <a:r>
              <a:rPr sz="2400" spc="-105" dirty="0">
                <a:latin typeface="Times New Roman"/>
                <a:cs typeface="Times New Roman"/>
              </a:rPr>
              <a:t> </a:t>
            </a:r>
            <a:r>
              <a:rPr sz="2400" dirty="0">
                <a:latin typeface="Times New Roman"/>
                <a:cs typeface="Times New Roman"/>
              </a:rPr>
              <a:t>)</a:t>
            </a:r>
            <a:endParaRPr sz="2400">
              <a:latin typeface="Times New Roman"/>
              <a:cs typeface="Times New Roman"/>
            </a:endParaRPr>
          </a:p>
        </p:txBody>
      </p:sp>
      <p:sp>
        <p:nvSpPr>
          <p:cNvPr id="7" name="object 7"/>
          <p:cNvSpPr txBox="1"/>
          <p:nvPr/>
        </p:nvSpPr>
        <p:spPr>
          <a:xfrm>
            <a:off x="444493" y="5586473"/>
            <a:ext cx="9169400" cy="1245235"/>
          </a:xfrm>
          <a:prstGeom prst="rect">
            <a:avLst/>
          </a:prstGeom>
        </p:spPr>
        <p:txBody>
          <a:bodyPr vert="horz" wrap="square" lIns="0" tIns="12700" rIns="0" bIns="0" rtlCol="0">
            <a:spAutoFit/>
          </a:bodyPr>
          <a:lstStyle/>
          <a:p>
            <a:pPr marL="484505" marR="3845560">
              <a:lnSpc>
                <a:spcPct val="100000"/>
              </a:lnSpc>
              <a:spcBef>
                <a:spcPts val="100"/>
              </a:spcBef>
            </a:pPr>
            <a:r>
              <a:rPr sz="2000" b="1" spc="-5" dirty="0">
                <a:latin typeface="Times New Roman"/>
                <a:cs typeface="Times New Roman"/>
              </a:rPr>
              <a:t>printf </a:t>
            </a:r>
            <a:r>
              <a:rPr sz="2000" b="1" dirty="0">
                <a:latin typeface="Times New Roman"/>
                <a:cs typeface="Times New Roman"/>
              </a:rPr>
              <a:t>( “Capital A,B or C and </a:t>
            </a:r>
            <a:r>
              <a:rPr sz="2000" b="1" spc="-5" dirty="0">
                <a:latin typeface="Times New Roman"/>
                <a:cs typeface="Times New Roman"/>
              </a:rPr>
              <a:t>small </a:t>
            </a:r>
            <a:r>
              <a:rPr sz="2000" b="1" dirty="0">
                <a:latin typeface="Times New Roman"/>
                <a:cs typeface="Times New Roman"/>
              </a:rPr>
              <a:t>a, b, c</a:t>
            </a:r>
            <a:r>
              <a:rPr sz="2000" b="1" spc="-295" dirty="0">
                <a:latin typeface="Times New Roman"/>
                <a:cs typeface="Times New Roman"/>
              </a:rPr>
              <a:t> </a:t>
            </a:r>
            <a:r>
              <a:rPr sz="2000" b="1" spc="-5" dirty="0">
                <a:latin typeface="Times New Roman"/>
                <a:cs typeface="Times New Roman"/>
              </a:rPr>
              <a:t>is  </a:t>
            </a:r>
            <a:r>
              <a:rPr sz="2000" b="1" dirty="0">
                <a:latin typeface="Times New Roman"/>
                <a:cs typeface="Times New Roman"/>
              </a:rPr>
              <a:t>not </a:t>
            </a:r>
            <a:r>
              <a:rPr sz="2000" b="1" spc="-5" dirty="0">
                <a:latin typeface="Times New Roman"/>
                <a:cs typeface="Times New Roman"/>
              </a:rPr>
              <a:t>stored in </a:t>
            </a:r>
            <a:r>
              <a:rPr sz="2000" b="1" dirty="0">
                <a:latin typeface="Times New Roman"/>
                <a:cs typeface="Times New Roman"/>
              </a:rPr>
              <a:t>ch" )</a:t>
            </a:r>
            <a:r>
              <a:rPr sz="2000" b="1" spc="-85" dirty="0">
                <a:latin typeface="Times New Roman"/>
                <a:cs typeface="Times New Roman"/>
              </a:rPr>
              <a:t> </a:t>
            </a:r>
            <a:r>
              <a:rPr sz="2000" b="1" dirty="0">
                <a:latin typeface="Times New Roman"/>
                <a:cs typeface="Times New Roman"/>
              </a:rPr>
              <a:t>;</a:t>
            </a:r>
            <a:endParaRPr sz="2000">
              <a:latin typeface="Times New Roman"/>
              <a:cs typeface="Times New Roman"/>
            </a:endParaRPr>
          </a:p>
          <a:p>
            <a:pPr marL="484505">
              <a:lnSpc>
                <a:spcPct val="100000"/>
              </a:lnSpc>
            </a:pPr>
            <a:r>
              <a:rPr sz="2000" b="1" dirty="0">
                <a:latin typeface="Times New Roman"/>
                <a:cs typeface="Times New Roman"/>
              </a:rPr>
              <a:t>}</a:t>
            </a:r>
            <a:endParaRPr sz="2000">
              <a:latin typeface="Times New Roman"/>
              <a:cs typeface="Times New Roman"/>
            </a:endParaRPr>
          </a:p>
          <a:p>
            <a:pPr marL="12700">
              <a:lnSpc>
                <a:spcPct val="100000"/>
              </a:lnSpc>
              <a:tabLst>
                <a:tab pos="484505" algn="l"/>
                <a:tab pos="9156065" algn="l"/>
              </a:tabLst>
            </a:pPr>
            <a:r>
              <a:rPr sz="2000" b="1" u="heavy" dirty="0">
                <a:uFill>
                  <a:solidFill>
                    <a:srgbClr val="000000"/>
                  </a:solidFill>
                </a:uFill>
                <a:latin typeface="Times New Roman"/>
                <a:cs typeface="Times New Roman"/>
              </a:rPr>
              <a:t> 	}	</a:t>
            </a:r>
            <a:endParaRPr sz="2000">
              <a:latin typeface="Times New Roman"/>
              <a:cs typeface="Times New Roman"/>
            </a:endParaRPr>
          </a:p>
        </p:txBody>
      </p:sp>
      <p:sp>
        <p:nvSpPr>
          <p:cNvPr id="8" name="object 8"/>
          <p:cNvSpPr txBox="1"/>
          <p:nvPr/>
        </p:nvSpPr>
        <p:spPr>
          <a:xfrm>
            <a:off x="5412737" y="3817110"/>
            <a:ext cx="311721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imes New Roman"/>
                <a:cs typeface="Times New Roman"/>
              </a:rPr>
              <a:t>switch </a:t>
            </a:r>
            <a:r>
              <a:rPr sz="2400" dirty="0">
                <a:latin typeface="Times New Roman"/>
                <a:cs typeface="Times New Roman"/>
              </a:rPr>
              <a:t>( a &lt; 4 &amp;&amp; b &gt; 7</a:t>
            </a:r>
            <a:r>
              <a:rPr sz="2400" spc="-125" dirty="0">
                <a:latin typeface="Times New Roman"/>
                <a:cs typeface="Times New Roman"/>
              </a:rPr>
              <a:t> </a:t>
            </a:r>
            <a:r>
              <a:rPr sz="2400" dirty="0">
                <a:latin typeface="Times New Roman"/>
                <a:cs typeface="Times New Roman"/>
              </a:rPr>
              <a:t>)</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23384" y="218179"/>
            <a:ext cx="1168400" cy="574040"/>
          </a:xfrm>
          <a:prstGeom prst="rect">
            <a:avLst/>
          </a:prstGeom>
        </p:spPr>
        <p:txBody>
          <a:bodyPr vert="horz" wrap="square" lIns="0" tIns="12700" rIns="0" bIns="0" rtlCol="0">
            <a:spAutoFit/>
          </a:bodyPr>
          <a:lstStyle/>
          <a:p>
            <a:pPr marL="12700">
              <a:lnSpc>
                <a:spcPct val="100000"/>
              </a:lnSpc>
              <a:spcBef>
                <a:spcPts val="100"/>
              </a:spcBef>
            </a:pPr>
            <a:r>
              <a:rPr spc="-5" dirty="0"/>
              <a:t>A</a:t>
            </a:r>
            <a:r>
              <a:rPr dirty="0"/>
              <a:t>vo</a:t>
            </a:r>
            <a:r>
              <a:rPr spc="-5" dirty="0"/>
              <a:t>i</a:t>
            </a:r>
            <a:r>
              <a:rPr dirty="0"/>
              <a:t>d</a:t>
            </a:r>
          </a:p>
        </p:txBody>
      </p:sp>
      <p:grpSp>
        <p:nvGrpSpPr>
          <p:cNvPr id="3" name="object 3"/>
          <p:cNvGrpSpPr/>
          <p:nvPr/>
        </p:nvGrpSpPr>
        <p:grpSpPr>
          <a:xfrm>
            <a:off x="457193" y="3886199"/>
            <a:ext cx="9144000" cy="3429000"/>
            <a:chOff x="457193" y="3886199"/>
            <a:chExt cx="9144000" cy="3429000"/>
          </a:xfrm>
        </p:grpSpPr>
        <p:sp>
          <p:nvSpPr>
            <p:cNvPr id="4" name="object 4"/>
            <p:cNvSpPr/>
            <p:nvPr/>
          </p:nvSpPr>
          <p:spPr>
            <a:xfrm>
              <a:off x="457193" y="3886199"/>
              <a:ext cx="9144000" cy="3429000"/>
            </a:xfrm>
            <a:custGeom>
              <a:avLst/>
              <a:gdLst/>
              <a:ahLst/>
              <a:cxnLst/>
              <a:rect l="l" t="t" r="r" b="b"/>
              <a:pathLst>
                <a:path w="9144000" h="3429000">
                  <a:moveTo>
                    <a:pt x="9144000" y="0"/>
                  </a:moveTo>
                  <a:lnTo>
                    <a:pt x="0" y="0"/>
                  </a:lnTo>
                  <a:lnTo>
                    <a:pt x="0" y="3428994"/>
                  </a:lnTo>
                  <a:lnTo>
                    <a:pt x="9144000" y="3428994"/>
                  </a:lnTo>
                  <a:lnTo>
                    <a:pt x="9144000" y="0"/>
                  </a:lnTo>
                  <a:close/>
                </a:path>
              </a:pathLst>
            </a:custGeom>
            <a:solidFill>
              <a:srgbClr val="FFFFFF"/>
            </a:solidFill>
          </p:spPr>
          <p:txBody>
            <a:bodyPr wrap="square" lIns="0" tIns="0" rIns="0" bIns="0" rtlCol="0"/>
            <a:lstStyle/>
            <a:p>
              <a:endParaRPr/>
            </a:p>
          </p:txBody>
        </p:sp>
        <p:sp>
          <p:nvSpPr>
            <p:cNvPr id="5" name="object 5"/>
            <p:cNvSpPr/>
            <p:nvPr/>
          </p:nvSpPr>
          <p:spPr>
            <a:xfrm>
              <a:off x="457193" y="6775703"/>
              <a:ext cx="9144000" cy="13970"/>
            </a:xfrm>
            <a:custGeom>
              <a:avLst/>
              <a:gdLst/>
              <a:ahLst/>
              <a:cxnLst/>
              <a:rect l="l" t="t" r="r" b="b"/>
              <a:pathLst>
                <a:path w="9144000" h="13970">
                  <a:moveTo>
                    <a:pt x="9143999" y="13715"/>
                  </a:moveTo>
                  <a:lnTo>
                    <a:pt x="9143999" y="0"/>
                  </a:lnTo>
                  <a:lnTo>
                    <a:pt x="0" y="0"/>
                  </a:lnTo>
                  <a:lnTo>
                    <a:pt x="0" y="13715"/>
                  </a:lnTo>
                  <a:lnTo>
                    <a:pt x="9143999" y="13715"/>
                  </a:lnTo>
                  <a:close/>
                </a:path>
              </a:pathLst>
            </a:custGeom>
            <a:solidFill>
              <a:srgbClr val="000000"/>
            </a:solidFill>
          </p:spPr>
          <p:txBody>
            <a:bodyPr wrap="square" lIns="0" tIns="0" rIns="0" bIns="0" rtlCol="0"/>
            <a:lstStyle/>
            <a:p>
              <a:endParaRPr/>
            </a:p>
          </p:txBody>
        </p:sp>
      </p:grpSp>
      <p:sp>
        <p:nvSpPr>
          <p:cNvPr id="6" name="object 6"/>
          <p:cNvSpPr txBox="1"/>
          <p:nvPr/>
        </p:nvSpPr>
        <p:spPr>
          <a:xfrm>
            <a:off x="840739" y="1317745"/>
            <a:ext cx="7933690" cy="4048760"/>
          </a:xfrm>
          <a:prstGeom prst="rect">
            <a:avLst/>
          </a:prstGeom>
        </p:spPr>
        <p:txBody>
          <a:bodyPr vert="horz" wrap="square" lIns="0" tIns="12700" rIns="0" bIns="0" rtlCol="0">
            <a:spAutoFit/>
          </a:bodyPr>
          <a:lstStyle/>
          <a:p>
            <a:pPr marL="120014" indent="-107314">
              <a:lnSpc>
                <a:spcPct val="100000"/>
              </a:lnSpc>
              <a:spcBef>
                <a:spcPts val="100"/>
              </a:spcBef>
              <a:buSzPct val="95833"/>
              <a:buFont typeface="Arial"/>
              <a:buChar char="•"/>
              <a:tabLst>
                <a:tab pos="120014" algn="l"/>
              </a:tabLst>
            </a:pPr>
            <a:r>
              <a:rPr sz="2400" spc="-5" dirty="0">
                <a:latin typeface="Times New Roman"/>
                <a:cs typeface="Times New Roman"/>
              </a:rPr>
              <a:t>A float </a:t>
            </a:r>
            <a:r>
              <a:rPr sz="2400" dirty="0">
                <a:latin typeface="Times New Roman"/>
                <a:cs typeface="Times New Roman"/>
              </a:rPr>
              <a:t>expression cannot be tested using a</a:t>
            </a:r>
            <a:r>
              <a:rPr sz="2400" spc="-254" dirty="0">
                <a:latin typeface="Times New Roman"/>
                <a:cs typeface="Times New Roman"/>
              </a:rPr>
              <a:t> </a:t>
            </a:r>
            <a:r>
              <a:rPr sz="2400" b="1" spc="-5" dirty="0">
                <a:latin typeface="Times New Roman"/>
                <a:cs typeface="Times New Roman"/>
              </a:rPr>
              <a:t>switch</a:t>
            </a:r>
            <a:endParaRPr sz="2400">
              <a:latin typeface="Times New Roman"/>
              <a:cs typeface="Times New Roman"/>
            </a:endParaRPr>
          </a:p>
          <a:p>
            <a:pPr marL="12700" marR="476250">
              <a:lnSpc>
                <a:spcPct val="100000"/>
              </a:lnSpc>
              <a:buSzPct val="95833"/>
              <a:buFont typeface="Arial"/>
              <a:buChar char="•"/>
              <a:tabLst>
                <a:tab pos="120014" algn="l"/>
              </a:tabLst>
            </a:pPr>
            <a:r>
              <a:rPr sz="2400" spc="-5" dirty="0">
                <a:latin typeface="Times New Roman"/>
                <a:cs typeface="Times New Roman"/>
              </a:rPr>
              <a:t>Cases </a:t>
            </a:r>
            <a:r>
              <a:rPr sz="2400" dirty="0">
                <a:latin typeface="Times New Roman"/>
                <a:cs typeface="Times New Roman"/>
              </a:rPr>
              <a:t>can never have variable expressions </a:t>
            </a:r>
            <a:r>
              <a:rPr sz="2400" spc="-5" dirty="0">
                <a:latin typeface="Times New Roman"/>
                <a:cs typeface="Times New Roman"/>
              </a:rPr>
              <a:t>(for example </a:t>
            </a:r>
            <a:r>
              <a:rPr sz="2400" dirty="0">
                <a:latin typeface="Times New Roman"/>
                <a:cs typeface="Times New Roman"/>
              </a:rPr>
              <a:t>it</a:t>
            </a:r>
            <a:r>
              <a:rPr sz="2400" spc="-170" dirty="0">
                <a:latin typeface="Times New Roman"/>
                <a:cs typeface="Times New Roman"/>
              </a:rPr>
              <a:t> </a:t>
            </a:r>
            <a:r>
              <a:rPr sz="2400" dirty="0">
                <a:latin typeface="Times New Roman"/>
                <a:cs typeface="Times New Roman"/>
              </a:rPr>
              <a:t>is  </a:t>
            </a:r>
            <a:r>
              <a:rPr sz="2400" spc="-5" dirty="0">
                <a:latin typeface="Times New Roman"/>
                <a:cs typeface="Times New Roman"/>
              </a:rPr>
              <a:t>wrong </a:t>
            </a:r>
            <a:r>
              <a:rPr sz="2400" dirty="0">
                <a:latin typeface="Times New Roman"/>
                <a:cs typeface="Times New Roman"/>
              </a:rPr>
              <a:t>to say </a:t>
            </a:r>
            <a:r>
              <a:rPr sz="2400" b="1" dirty="0">
                <a:latin typeface="Times New Roman"/>
                <a:cs typeface="Times New Roman"/>
              </a:rPr>
              <a:t>case a +3 :</a:t>
            </a:r>
            <a:r>
              <a:rPr sz="2400" b="1" spc="-50" dirty="0">
                <a:latin typeface="Times New Roman"/>
                <a:cs typeface="Times New Roman"/>
              </a:rPr>
              <a:t> </a:t>
            </a:r>
            <a:r>
              <a:rPr sz="2400" b="1" dirty="0">
                <a:latin typeface="Times New Roman"/>
                <a:cs typeface="Times New Roman"/>
              </a:rPr>
              <a:t>)</a:t>
            </a:r>
            <a:endParaRPr sz="2400">
              <a:latin typeface="Times New Roman"/>
              <a:cs typeface="Times New Roman"/>
            </a:endParaRPr>
          </a:p>
          <a:p>
            <a:pPr marL="120014" indent="-107314">
              <a:lnSpc>
                <a:spcPct val="100000"/>
              </a:lnSpc>
              <a:buSzPct val="95833"/>
              <a:buFont typeface="Arial"/>
              <a:buChar char="•"/>
              <a:tabLst>
                <a:tab pos="120014" algn="l"/>
              </a:tabLst>
            </a:pPr>
            <a:r>
              <a:rPr sz="2400" dirty="0">
                <a:latin typeface="Times New Roman"/>
                <a:cs typeface="Times New Roman"/>
              </a:rPr>
              <a:t>Multiple cases cannot use </a:t>
            </a:r>
            <a:r>
              <a:rPr sz="2400" spc="-5" dirty="0">
                <a:latin typeface="Times New Roman"/>
                <a:cs typeface="Times New Roman"/>
              </a:rPr>
              <a:t>same </a:t>
            </a:r>
            <a:r>
              <a:rPr sz="2400" dirty="0">
                <a:latin typeface="Times New Roman"/>
                <a:cs typeface="Times New Roman"/>
              </a:rPr>
              <a:t>expressions. </a:t>
            </a:r>
            <a:r>
              <a:rPr sz="2400" spc="-5" dirty="0">
                <a:latin typeface="Times New Roman"/>
                <a:cs typeface="Times New Roman"/>
              </a:rPr>
              <a:t>Thus </a:t>
            </a:r>
            <a:r>
              <a:rPr sz="2400" dirty="0">
                <a:latin typeface="Times New Roman"/>
                <a:cs typeface="Times New Roman"/>
              </a:rPr>
              <a:t>the</a:t>
            </a:r>
            <a:r>
              <a:rPr sz="2400" spc="-204" dirty="0">
                <a:latin typeface="Times New Roman"/>
                <a:cs typeface="Times New Roman"/>
              </a:rPr>
              <a:t> </a:t>
            </a:r>
            <a:r>
              <a:rPr sz="2400" spc="-5" dirty="0">
                <a:latin typeface="Times New Roman"/>
                <a:cs typeface="Times New Roman"/>
              </a:rPr>
              <a:t>following</a:t>
            </a:r>
            <a:endParaRPr sz="2400">
              <a:latin typeface="Times New Roman"/>
              <a:cs typeface="Times New Roman"/>
            </a:endParaRPr>
          </a:p>
          <a:p>
            <a:pPr marL="12700">
              <a:lnSpc>
                <a:spcPct val="100000"/>
              </a:lnSpc>
            </a:pPr>
            <a:r>
              <a:rPr sz="2400" b="1" spc="-5" dirty="0">
                <a:latin typeface="Times New Roman"/>
                <a:cs typeface="Times New Roman"/>
              </a:rPr>
              <a:t>switch </a:t>
            </a:r>
            <a:r>
              <a:rPr sz="2400" b="1" dirty="0">
                <a:latin typeface="Times New Roman"/>
                <a:cs typeface="Times New Roman"/>
              </a:rPr>
              <a:t>is</a:t>
            </a:r>
            <a:r>
              <a:rPr sz="2400" b="1" spc="-15" dirty="0">
                <a:latin typeface="Times New Roman"/>
                <a:cs typeface="Times New Roman"/>
              </a:rPr>
              <a:t> </a:t>
            </a:r>
            <a:r>
              <a:rPr sz="2400" b="1" dirty="0">
                <a:latin typeface="Times New Roman"/>
                <a:cs typeface="Times New Roman"/>
              </a:rPr>
              <a:t>illegal:</a:t>
            </a:r>
            <a:endParaRPr sz="2400">
              <a:latin typeface="Times New Roman"/>
              <a:cs typeface="Times New Roman"/>
            </a:endParaRPr>
          </a:p>
          <a:p>
            <a:pPr marL="2755265">
              <a:lnSpc>
                <a:spcPct val="100000"/>
              </a:lnSpc>
            </a:pPr>
            <a:r>
              <a:rPr sz="2400" dirty="0">
                <a:latin typeface="Times New Roman"/>
                <a:cs typeface="Times New Roman"/>
              </a:rPr>
              <a:t>{</a:t>
            </a:r>
            <a:endParaRPr sz="2400">
              <a:latin typeface="Times New Roman"/>
              <a:cs typeface="Times New Roman"/>
            </a:endParaRPr>
          </a:p>
          <a:p>
            <a:pPr marL="2755265">
              <a:lnSpc>
                <a:spcPct val="100000"/>
              </a:lnSpc>
            </a:pPr>
            <a:r>
              <a:rPr sz="2400" dirty="0">
                <a:latin typeface="Times New Roman"/>
                <a:cs typeface="Times New Roman"/>
              </a:rPr>
              <a:t>case 3</a:t>
            </a:r>
            <a:r>
              <a:rPr sz="2400" spc="-30" dirty="0">
                <a:latin typeface="Times New Roman"/>
                <a:cs typeface="Times New Roman"/>
              </a:rPr>
              <a:t> </a:t>
            </a:r>
            <a:r>
              <a:rPr sz="2400" dirty="0">
                <a:latin typeface="Times New Roman"/>
                <a:cs typeface="Times New Roman"/>
              </a:rPr>
              <a:t>:</a:t>
            </a:r>
            <a:endParaRPr sz="2400">
              <a:latin typeface="Times New Roman"/>
              <a:cs typeface="Times New Roman"/>
            </a:endParaRPr>
          </a:p>
          <a:p>
            <a:pPr marL="2755265">
              <a:lnSpc>
                <a:spcPct val="100000"/>
              </a:lnSpc>
            </a:pPr>
            <a:r>
              <a:rPr sz="2400" dirty="0">
                <a:latin typeface="Times New Roman"/>
                <a:cs typeface="Times New Roman"/>
              </a:rPr>
              <a:t>...</a:t>
            </a:r>
            <a:endParaRPr sz="2400">
              <a:latin typeface="Times New Roman"/>
              <a:cs typeface="Times New Roman"/>
            </a:endParaRPr>
          </a:p>
          <a:p>
            <a:pPr marL="2755265">
              <a:lnSpc>
                <a:spcPct val="100000"/>
              </a:lnSpc>
            </a:pPr>
            <a:r>
              <a:rPr sz="2400" dirty="0">
                <a:latin typeface="Times New Roman"/>
                <a:cs typeface="Times New Roman"/>
              </a:rPr>
              <a:t>case 1 + 2</a:t>
            </a:r>
            <a:r>
              <a:rPr sz="2400" spc="-45" dirty="0">
                <a:latin typeface="Times New Roman"/>
                <a:cs typeface="Times New Roman"/>
              </a:rPr>
              <a:t> </a:t>
            </a:r>
            <a:r>
              <a:rPr sz="2400" dirty="0">
                <a:latin typeface="Times New Roman"/>
                <a:cs typeface="Times New Roman"/>
              </a:rPr>
              <a:t>:</a:t>
            </a:r>
            <a:endParaRPr sz="2400">
              <a:latin typeface="Times New Roman"/>
              <a:cs typeface="Times New Roman"/>
            </a:endParaRPr>
          </a:p>
          <a:p>
            <a:pPr marL="2755265">
              <a:lnSpc>
                <a:spcPct val="100000"/>
              </a:lnSpc>
            </a:pPr>
            <a:r>
              <a:rPr sz="2400" dirty="0">
                <a:latin typeface="Times New Roman"/>
                <a:cs typeface="Times New Roman"/>
              </a:rPr>
              <a:t>...</a:t>
            </a:r>
            <a:endParaRPr sz="2400">
              <a:latin typeface="Times New Roman"/>
              <a:cs typeface="Times New Roman"/>
            </a:endParaRPr>
          </a:p>
          <a:p>
            <a:pPr marL="2755265">
              <a:lnSpc>
                <a:spcPct val="100000"/>
              </a:lnSpc>
            </a:pPr>
            <a:r>
              <a:rPr sz="2400" dirty="0">
                <a:latin typeface="Times New Roman"/>
                <a:cs typeface="Times New Roman"/>
              </a:rPr>
              <a:t>}</a:t>
            </a:r>
            <a:endParaRPr sz="2400">
              <a:latin typeface="Times New Roman"/>
              <a:cs typeface="Times New Roman"/>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830"/>
              </a:lnSpc>
            </a:pPr>
            <a:fld id="{81D60167-4931-47E6-BA6A-407CBD079E47}" type="slidenum">
              <a:rPr dirty="0"/>
              <a:t>113</a:t>
            </a:fld>
            <a:endParaRPr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6933" y="990600"/>
            <a:ext cx="1941830"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Times New Roman"/>
                <a:cs typeface="Times New Roman"/>
              </a:rPr>
              <a:t>Using </a:t>
            </a:r>
            <a:r>
              <a:rPr sz="2000" spc="-5" dirty="0">
                <a:latin typeface="Times New Roman"/>
                <a:cs typeface="Times New Roman"/>
              </a:rPr>
              <a:t>switch-</a:t>
            </a:r>
            <a:r>
              <a:rPr sz="2000" spc="-100" dirty="0">
                <a:latin typeface="Times New Roman"/>
                <a:cs typeface="Times New Roman"/>
              </a:rPr>
              <a:t> </a:t>
            </a:r>
            <a:r>
              <a:rPr sz="2000" spc="-5" dirty="0">
                <a:latin typeface="Times New Roman"/>
                <a:cs typeface="Times New Roman"/>
              </a:rPr>
              <a:t>case</a:t>
            </a:r>
            <a:endParaRPr sz="2000" dirty="0">
              <a:latin typeface="Times New Roman"/>
              <a:cs typeface="Times New Roman"/>
            </a:endParaRPr>
          </a:p>
        </p:txBody>
      </p:sp>
      <p:sp>
        <p:nvSpPr>
          <p:cNvPr id="3" name="object 3"/>
          <p:cNvSpPr txBox="1"/>
          <p:nvPr/>
        </p:nvSpPr>
        <p:spPr>
          <a:xfrm>
            <a:off x="916933" y="1547875"/>
            <a:ext cx="2625090" cy="2159635"/>
          </a:xfrm>
          <a:prstGeom prst="rect">
            <a:avLst/>
          </a:prstGeom>
        </p:spPr>
        <p:txBody>
          <a:bodyPr vert="horz" wrap="square" lIns="0" tIns="12700" rIns="0" bIns="0" rtlCol="0">
            <a:spAutoFit/>
          </a:bodyPr>
          <a:lstStyle/>
          <a:p>
            <a:pPr marL="469265" marR="5080" indent="-457200" algn="just">
              <a:lnSpc>
                <a:spcPct val="100000"/>
              </a:lnSpc>
              <a:spcBef>
                <a:spcPts val="100"/>
              </a:spcBef>
            </a:pPr>
            <a:r>
              <a:rPr sz="2000" spc="-5" dirty="0">
                <a:latin typeface="Times New Roman"/>
                <a:cs typeface="Times New Roman"/>
              </a:rPr>
              <a:t>a) </a:t>
            </a:r>
            <a:r>
              <a:rPr sz="2000" spc="-65" dirty="0">
                <a:latin typeface="Times New Roman"/>
                <a:cs typeface="Times New Roman"/>
              </a:rPr>
              <a:t>WAP </a:t>
            </a:r>
            <a:r>
              <a:rPr sz="2000" spc="-5" dirty="0">
                <a:latin typeface="Times New Roman"/>
                <a:cs typeface="Times New Roman"/>
              </a:rPr>
              <a:t>that will</a:t>
            </a:r>
            <a:r>
              <a:rPr sz="2000" spc="-65" dirty="0">
                <a:latin typeface="Times New Roman"/>
                <a:cs typeface="Times New Roman"/>
              </a:rPr>
              <a:t> </a:t>
            </a:r>
            <a:r>
              <a:rPr sz="2000" dirty="0">
                <a:latin typeface="Times New Roman"/>
                <a:cs typeface="Times New Roman"/>
              </a:rPr>
              <a:t>output  following</a:t>
            </a:r>
          </a:p>
          <a:p>
            <a:pPr marL="455930" marR="690245" indent="13335" algn="just">
              <a:lnSpc>
                <a:spcPct val="100000"/>
              </a:lnSpc>
            </a:pPr>
            <a:r>
              <a:rPr sz="2000" dirty="0">
                <a:latin typeface="Times New Roman"/>
                <a:cs typeface="Times New Roman"/>
              </a:rPr>
              <a:t>x= </a:t>
            </a:r>
            <a:r>
              <a:rPr sz="2000" spc="-5" dirty="0">
                <a:latin typeface="Times New Roman"/>
                <a:cs typeface="Times New Roman"/>
              </a:rPr>
              <a:t>a+b if y=2  </a:t>
            </a:r>
            <a:r>
              <a:rPr sz="2000" dirty="0">
                <a:latin typeface="Times New Roman"/>
                <a:cs typeface="Times New Roman"/>
              </a:rPr>
              <a:t>x= a-b </a:t>
            </a:r>
            <a:r>
              <a:rPr sz="2000" spc="-5" dirty="0">
                <a:latin typeface="Times New Roman"/>
                <a:cs typeface="Times New Roman"/>
              </a:rPr>
              <a:t>if y=4  </a:t>
            </a:r>
            <a:r>
              <a:rPr sz="2000" dirty="0">
                <a:latin typeface="Times New Roman"/>
                <a:cs typeface="Times New Roman"/>
              </a:rPr>
              <a:t>x= a*b </a:t>
            </a:r>
            <a:r>
              <a:rPr sz="2000" spc="-5" dirty="0">
                <a:latin typeface="Times New Roman"/>
                <a:cs typeface="Times New Roman"/>
              </a:rPr>
              <a:t>if y=0  </a:t>
            </a:r>
            <a:r>
              <a:rPr sz="2000" dirty="0">
                <a:latin typeface="Times New Roman"/>
                <a:cs typeface="Times New Roman"/>
              </a:rPr>
              <a:t>x= </a:t>
            </a:r>
            <a:r>
              <a:rPr sz="2000" spc="-5" dirty="0">
                <a:latin typeface="Times New Roman"/>
                <a:cs typeface="Times New Roman"/>
              </a:rPr>
              <a:t>a/b if y=</a:t>
            </a:r>
            <a:r>
              <a:rPr sz="2000" spc="-85" dirty="0">
                <a:latin typeface="Times New Roman"/>
                <a:cs typeface="Times New Roman"/>
              </a:rPr>
              <a:t> </a:t>
            </a:r>
            <a:r>
              <a:rPr sz="2000" dirty="0">
                <a:latin typeface="Times New Roman"/>
                <a:cs typeface="Times New Roman"/>
              </a:rPr>
              <a:t>1</a:t>
            </a:r>
          </a:p>
          <a:p>
            <a:pPr marL="455930" algn="just">
              <a:lnSpc>
                <a:spcPct val="100000"/>
              </a:lnSpc>
            </a:pPr>
            <a:r>
              <a:rPr sz="2000" dirty="0">
                <a:latin typeface="Times New Roman"/>
                <a:cs typeface="Times New Roman"/>
              </a:rPr>
              <a:t>x= a%b,</a:t>
            </a:r>
            <a:r>
              <a:rPr sz="2000" spc="-60" dirty="0">
                <a:latin typeface="Times New Roman"/>
                <a:cs typeface="Times New Roman"/>
              </a:rPr>
              <a:t> </a:t>
            </a:r>
            <a:r>
              <a:rPr sz="2000" dirty="0">
                <a:latin typeface="Times New Roman"/>
                <a:cs typeface="Times New Roman"/>
              </a:rPr>
              <a:t>otherwise</a:t>
            </a:r>
          </a:p>
        </p:txBody>
      </p:sp>
      <p:sp>
        <p:nvSpPr>
          <p:cNvPr id="5" name="object 5"/>
          <p:cNvSpPr/>
          <p:nvPr/>
        </p:nvSpPr>
        <p:spPr>
          <a:xfrm>
            <a:off x="457193" y="6775703"/>
            <a:ext cx="9144000" cy="13970"/>
          </a:xfrm>
          <a:custGeom>
            <a:avLst/>
            <a:gdLst/>
            <a:ahLst/>
            <a:cxnLst/>
            <a:rect l="l" t="t" r="r" b="b"/>
            <a:pathLst>
              <a:path w="9144000" h="13970">
                <a:moveTo>
                  <a:pt x="9143999" y="13715"/>
                </a:moveTo>
                <a:lnTo>
                  <a:pt x="9143999" y="0"/>
                </a:lnTo>
                <a:lnTo>
                  <a:pt x="0" y="0"/>
                </a:lnTo>
                <a:lnTo>
                  <a:pt x="0" y="13715"/>
                </a:lnTo>
                <a:lnTo>
                  <a:pt x="9143999" y="13715"/>
                </a:lnTo>
                <a:close/>
              </a:path>
            </a:pathLst>
          </a:custGeom>
          <a:solidFill>
            <a:srgbClr val="000000"/>
          </a:solid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830"/>
              </a:lnSpc>
            </a:pPr>
            <a:fld id="{81D60167-4931-47E6-BA6A-407CBD079E47}" type="slidenum">
              <a:rPr dirty="0"/>
              <a:t>114</a:t>
            </a:fld>
            <a:endParaRPr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4"/>
          <p:cNvSpPr txBox="1"/>
          <p:nvPr/>
        </p:nvSpPr>
        <p:spPr>
          <a:xfrm>
            <a:off x="1447800" y="609600"/>
            <a:ext cx="5855326" cy="7042954"/>
          </a:xfrm>
          <a:prstGeom prst="rect">
            <a:avLst/>
          </a:prstGeom>
        </p:spPr>
        <p:txBody>
          <a:bodyPr vert="horz" wrap="square" lIns="0" tIns="12700" rIns="0" bIns="0" rtlCol="0">
            <a:spAutoFit/>
          </a:bodyPr>
          <a:lstStyle/>
          <a:p>
            <a:pPr marL="12700" marR="391160">
              <a:lnSpc>
                <a:spcPct val="100000"/>
              </a:lnSpc>
              <a:spcBef>
                <a:spcPts val="100"/>
              </a:spcBef>
            </a:pPr>
            <a:r>
              <a:rPr sz="2400" b="1" spc="5" dirty="0">
                <a:latin typeface="Times New Roman"/>
                <a:cs typeface="Times New Roman"/>
              </a:rPr>
              <a:t>#</a:t>
            </a:r>
            <a:r>
              <a:rPr sz="2400" b="1" spc="-10" dirty="0">
                <a:latin typeface="Times New Roman"/>
                <a:cs typeface="Times New Roman"/>
              </a:rPr>
              <a:t>i</a:t>
            </a:r>
            <a:r>
              <a:rPr sz="2400" b="1" dirty="0">
                <a:latin typeface="Times New Roman"/>
                <a:cs typeface="Times New Roman"/>
              </a:rPr>
              <a:t>n</a:t>
            </a:r>
            <a:r>
              <a:rPr sz="2400" b="1" spc="-5" dirty="0">
                <a:latin typeface="Times New Roman"/>
                <a:cs typeface="Times New Roman"/>
              </a:rPr>
              <a:t>c</a:t>
            </a:r>
            <a:r>
              <a:rPr sz="2400" b="1" spc="-10" dirty="0">
                <a:latin typeface="Times New Roman"/>
                <a:cs typeface="Times New Roman"/>
              </a:rPr>
              <a:t>l</a:t>
            </a:r>
            <a:r>
              <a:rPr sz="2400" b="1" dirty="0">
                <a:latin typeface="Times New Roman"/>
                <a:cs typeface="Times New Roman"/>
              </a:rPr>
              <a:t>ud</a:t>
            </a:r>
            <a:r>
              <a:rPr sz="2400" b="1" spc="-5" dirty="0">
                <a:latin typeface="Times New Roman"/>
                <a:cs typeface="Times New Roman"/>
              </a:rPr>
              <a:t>e&lt;</a:t>
            </a:r>
            <a:r>
              <a:rPr sz="2400" b="1" dirty="0">
                <a:latin typeface="Times New Roman"/>
                <a:cs typeface="Times New Roman"/>
              </a:rPr>
              <a:t>st</a:t>
            </a:r>
            <a:r>
              <a:rPr sz="2400" b="1" spc="-15" dirty="0">
                <a:latin typeface="Times New Roman"/>
                <a:cs typeface="Times New Roman"/>
              </a:rPr>
              <a:t>d</a:t>
            </a:r>
            <a:r>
              <a:rPr sz="2400" b="1" spc="-10" dirty="0">
                <a:latin typeface="Times New Roman"/>
                <a:cs typeface="Times New Roman"/>
              </a:rPr>
              <a:t>i</a:t>
            </a:r>
            <a:r>
              <a:rPr sz="2400" b="1" spc="5" dirty="0">
                <a:latin typeface="Times New Roman"/>
                <a:cs typeface="Times New Roman"/>
              </a:rPr>
              <a:t>o</a:t>
            </a:r>
            <a:r>
              <a:rPr sz="2400" b="1" spc="-10" dirty="0">
                <a:latin typeface="Times New Roman"/>
                <a:cs typeface="Times New Roman"/>
              </a:rPr>
              <a:t>.</a:t>
            </a:r>
            <a:r>
              <a:rPr sz="2400" b="1" dirty="0">
                <a:latin typeface="Times New Roman"/>
                <a:cs typeface="Times New Roman"/>
              </a:rPr>
              <a:t>h&gt;  </a:t>
            </a:r>
            <a:endParaRPr lang="en-US" sz="2400" b="1" dirty="0" smtClean="0">
              <a:latin typeface="Times New Roman"/>
              <a:cs typeface="Times New Roman"/>
            </a:endParaRPr>
          </a:p>
          <a:p>
            <a:pPr marL="12700" marR="391160">
              <a:lnSpc>
                <a:spcPct val="100000"/>
              </a:lnSpc>
              <a:spcBef>
                <a:spcPts val="100"/>
              </a:spcBef>
            </a:pPr>
            <a:r>
              <a:rPr lang="en-US" sz="2400" b="1" dirty="0" err="1" smtClean="0">
                <a:latin typeface="Times New Roman"/>
                <a:cs typeface="Times New Roman"/>
              </a:rPr>
              <a:t>int</a:t>
            </a:r>
            <a:r>
              <a:rPr sz="2400" b="1" spc="-45" dirty="0" smtClean="0">
                <a:latin typeface="Times New Roman"/>
                <a:cs typeface="Times New Roman"/>
              </a:rPr>
              <a:t> </a:t>
            </a:r>
            <a:r>
              <a:rPr sz="2400" b="1" dirty="0">
                <a:latin typeface="Times New Roman"/>
                <a:cs typeface="Times New Roman"/>
              </a:rPr>
              <a:t>main()</a:t>
            </a:r>
            <a:endParaRPr sz="2400" dirty="0">
              <a:latin typeface="Times New Roman"/>
              <a:cs typeface="Times New Roman"/>
            </a:endParaRPr>
          </a:p>
          <a:p>
            <a:pPr marL="12700">
              <a:lnSpc>
                <a:spcPct val="100000"/>
              </a:lnSpc>
            </a:pPr>
            <a:r>
              <a:rPr sz="2400" b="1" dirty="0">
                <a:latin typeface="Times New Roman"/>
                <a:cs typeface="Times New Roman"/>
              </a:rPr>
              <a:t>{</a:t>
            </a:r>
            <a:endParaRPr sz="2400" dirty="0">
              <a:latin typeface="Times New Roman"/>
              <a:cs typeface="Times New Roman"/>
            </a:endParaRPr>
          </a:p>
          <a:p>
            <a:pPr marL="12700" marR="425450">
              <a:lnSpc>
                <a:spcPct val="100000"/>
              </a:lnSpc>
            </a:pPr>
            <a:r>
              <a:rPr sz="2400" b="1" spc="-5" dirty="0">
                <a:latin typeface="Times New Roman"/>
                <a:cs typeface="Times New Roman"/>
              </a:rPr>
              <a:t>int </a:t>
            </a:r>
            <a:r>
              <a:rPr sz="2400" b="1" spc="-10" dirty="0">
                <a:latin typeface="Times New Roman"/>
                <a:cs typeface="Times New Roman"/>
              </a:rPr>
              <a:t>y,a=5,x,b=2;  </a:t>
            </a:r>
            <a:endParaRPr lang="en-US" sz="2400" b="1" spc="-10" dirty="0" smtClean="0">
              <a:latin typeface="Times New Roman"/>
              <a:cs typeface="Times New Roman"/>
            </a:endParaRPr>
          </a:p>
          <a:p>
            <a:pPr marL="12700" marR="425450">
              <a:lnSpc>
                <a:spcPct val="100000"/>
              </a:lnSpc>
            </a:pPr>
            <a:r>
              <a:rPr sz="2400" b="1" spc="-5" dirty="0" err="1" smtClean="0">
                <a:latin typeface="Times New Roman"/>
                <a:cs typeface="Times New Roman"/>
              </a:rPr>
              <a:t>scanf</a:t>
            </a:r>
            <a:r>
              <a:rPr sz="2400" b="1" spc="-5" dirty="0">
                <a:latin typeface="Times New Roman"/>
                <a:cs typeface="Times New Roman"/>
              </a:rPr>
              <a:t>("%d",&amp;y);  </a:t>
            </a:r>
            <a:endParaRPr lang="en-US" sz="2400" b="1" spc="-5" dirty="0" smtClean="0">
              <a:latin typeface="Times New Roman"/>
              <a:cs typeface="Times New Roman"/>
            </a:endParaRPr>
          </a:p>
          <a:p>
            <a:pPr marL="12700" marR="425450">
              <a:lnSpc>
                <a:spcPct val="100000"/>
              </a:lnSpc>
            </a:pPr>
            <a:r>
              <a:rPr sz="2400" b="1" spc="-5" dirty="0" smtClean="0">
                <a:latin typeface="Times New Roman"/>
                <a:cs typeface="Times New Roman"/>
              </a:rPr>
              <a:t>switch(y</a:t>
            </a:r>
            <a:r>
              <a:rPr sz="2400" b="1" spc="-5" dirty="0">
                <a:latin typeface="Times New Roman"/>
                <a:cs typeface="Times New Roman"/>
              </a:rPr>
              <a:t>)</a:t>
            </a:r>
            <a:endParaRPr sz="2400" dirty="0">
              <a:latin typeface="Times New Roman"/>
              <a:cs typeface="Times New Roman"/>
            </a:endParaRPr>
          </a:p>
          <a:p>
            <a:pPr marL="12700">
              <a:lnSpc>
                <a:spcPct val="100000"/>
              </a:lnSpc>
            </a:pPr>
            <a:r>
              <a:rPr sz="2400" b="1" dirty="0">
                <a:latin typeface="Times New Roman"/>
                <a:cs typeface="Times New Roman"/>
              </a:rPr>
              <a:t>{</a:t>
            </a:r>
            <a:endParaRPr sz="2400" dirty="0">
              <a:latin typeface="Times New Roman"/>
              <a:cs typeface="Times New Roman"/>
            </a:endParaRPr>
          </a:p>
          <a:p>
            <a:pPr marL="12700">
              <a:lnSpc>
                <a:spcPct val="100000"/>
              </a:lnSpc>
            </a:pPr>
            <a:r>
              <a:rPr sz="2400" b="1" dirty="0">
                <a:latin typeface="Times New Roman"/>
                <a:cs typeface="Times New Roman"/>
              </a:rPr>
              <a:t>case 2:</a:t>
            </a:r>
            <a:r>
              <a:rPr sz="2400" b="1" spc="-70" dirty="0">
                <a:latin typeface="Times New Roman"/>
                <a:cs typeface="Times New Roman"/>
              </a:rPr>
              <a:t> </a:t>
            </a:r>
            <a:r>
              <a:rPr sz="2400" b="1" spc="-5" dirty="0">
                <a:latin typeface="Times New Roman"/>
                <a:cs typeface="Times New Roman"/>
              </a:rPr>
              <a:t>x=</a:t>
            </a:r>
            <a:r>
              <a:rPr sz="2400" b="1" spc="-5" dirty="0" err="1">
                <a:latin typeface="Times New Roman"/>
                <a:cs typeface="Times New Roman"/>
              </a:rPr>
              <a:t>a+b</a:t>
            </a:r>
            <a:r>
              <a:rPr sz="2400" b="1" spc="-5" dirty="0" smtClean="0">
                <a:latin typeface="Times New Roman"/>
                <a:cs typeface="Times New Roman"/>
              </a:rPr>
              <a:t>;</a:t>
            </a:r>
            <a:endParaRPr lang="en-US" sz="2400" b="1" spc="-5" dirty="0" smtClean="0">
              <a:latin typeface="Times New Roman"/>
              <a:cs typeface="Times New Roman"/>
            </a:endParaRPr>
          </a:p>
          <a:p>
            <a:pPr marL="12700">
              <a:lnSpc>
                <a:spcPct val="100000"/>
              </a:lnSpc>
            </a:pPr>
            <a:r>
              <a:rPr sz="2400" b="1" spc="-5" dirty="0" smtClean="0">
                <a:latin typeface="Times New Roman"/>
                <a:cs typeface="Times New Roman"/>
              </a:rPr>
              <a:t>break</a:t>
            </a:r>
            <a:r>
              <a:rPr sz="2400" b="1" spc="-5" dirty="0">
                <a:latin typeface="Times New Roman"/>
                <a:cs typeface="Times New Roman"/>
              </a:rPr>
              <a:t>;</a:t>
            </a:r>
            <a:endParaRPr sz="2400" dirty="0">
              <a:latin typeface="Times New Roman"/>
              <a:cs typeface="Times New Roman"/>
            </a:endParaRPr>
          </a:p>
          <a:p>
            <a:pPr marL="12700" marR="5080">
              <a:lnSpc>
                <a:spcPct val="100000"/>
              </a:lnSpc>
            </a:pPr>
            <a:r>
              <a:rPr sz="2400" b="1" dirty="0">
                <a:latin typeface="Times New Roman"/>
                <a:cs typeface="Times New Roman"/>
              </a:rPr>
              <a:t>case 4: </a:t>
            </a:r>
            <a:r>
              <a:rPr sz="2400" b="1" spc="-5" dirty="0">
                <a:latin typeface="Times New Roman"/>
                <a:cs typeface="Times New Roman"/>
              </a:rPr>
              <a:t>x=a-b</a:t>
            </a:r>
            <a:r>
              <a:rPr sz="2400" b="1" spc="-5" dirty="0" smtClean="0">
                <a:latin typeface="Times New Roman"/>
                <a:cs typeface="Times New Roman"/>
              </a:rPr>
              <a:t>;</a:t>
            </a:r>
            <a:endParaRPr lang="en-US" sz="2400" b="1" spc="-5" dirty="0" smtClean="0">
              <a:latin typeface="Times New Roman"/>
              <a:cs typeface="Times New Roman"/>
            </a:endParaRPr>
          </a:p>
          <a:p>
            <a:pPr marL="12700" marR="5080">
              <a:lnSpc>
                <a:spcPct val="100000"/>
              </a:lnSpc>
            </a:pPr>
            <a:r>
              <a:rPr sz="2400" b="1" spc="-5" dirty="0" smtClean="0">
                <a:latin typeface="Times New Roman"/>
                <a:cs typeface="Times New Roman"/>
              </a:rPr>
              <a:t>break</a:t>
            </a:r>
            <a:r>
              <a:rPr sz="2400" b="1" spc="-5" dirty="0">
                <a:latin typeface="Times New Roman"/>
                <a:cs typeface="Times New Roman"/>
              </a:rPr>
              <a:t>;  </a:t>
            </a:r>
            <a:endParaRPr lang="en-US" sz="2400" b="1" spc="-5" dirty="0" smtClean="0">
              <a:latin typeface="Times New Roman"/>
              <a:cs typeface="Times New Roman"/>
            </a:endParaRPr>
          </a:p>
          <a:p>
            <a:pPr marL="12700" marR="5080">
              <a:lnSpc>
                <a:spcPct val="100000"/>
              </a:lnSpc>
            </a:pPr>
            <a:r>
              <a:rPr sz="2400" b="1" dirty="0" smtClean="0">
                <a:latin typeface="Times New Roman"/>
                <a:cs typeface="Times New Roman"/>
              </a:rPr>
              <a:t>case </a:t>
            </a:r>
            <a:r>
              <a:rPr sz="2400" b="1" dirty="0">
                <a:latin typeface="Times New Roman"/>
                <a:cs typeface="Times New Roman"/>
              </a:rPr>
              <a:t>0: x=</a:t>
            </a:r>
            <a:r>
              <a:rPr sz="2400" b="1" spc="-100" dirty="0">
                <a:latin typeface="Times New Roman"/>
                <a:cs typeface="Times New Roman"/>
              </a:rPr>
              <a:t> </a:t>
            </a:r>
            <a:r>
              <a:rPr sz="2400" b="1" spc="-5" dirty="0">
                <a:latin typeface="Times New Roman"/>
                <a:cs typeface="Times New Roman"/>
              </a:rPr>
              <a:t>a*b</a:t>
            </a:r>
            <a:r>
              <a:rPr sz="2400" b="1" spc="-5" dirty="0" smtClean="0">
                <a:latin typeface="Times New Roman"/>
                <a:cs typeface="Times New Roman"/>
              </a:rPr>
              <a:t>;</a:t>
            </a:r>
            <a:endParaRPr lang="en-US" sz="2400" b="1" spc="-5" dirty="0" smtClean="0">
              <a:latin typeface="Times New Roman"/>
              <a:cs typeface="Times New Roman"/>
            </a:endParaRPr>
          </a:p>
          <a:p>
            <a:pPr marL="12700" marR="5080">
              <a:lnSpc>
                <a:spcPct val="100000"/>
              </a:lnSpc>
            </a:pPr>
            <a:r>
              <a:rPr sz="2400" b="1" spc="-5" dirty="0" smtClean="0">
                <a:latin typeface="Times New Roman"/>
                <a:cs typeface="Times New Roman"/>
              </a:rPr>
              <a:t>break</a:t>
            </a:r>
            <a:r>
              <a:rPr sz="2400" b="1" spc="-5" dirty="0">
                <a:latin typeface="Times New Roman"/>
                <a:cs typeface="Times New Roman"/>
              </a:rPr>
              <a:t>;  </a:t>
            </a:r>
            <a:endParaRPr lang="en-US" sz="2400" b="1" spc="-5" dirty="0" smtClean="0">
              <a:latin typeface="Times New Roman"/>
              <a:cs typeface="Times New Roman"/>
            </a:endParaRPr>
          </a:p>
          <a:p>
            <a:pPr marL="12700" marR="5080">
              <a:lnSpc>
                <a:spcPct val="100000"/>
              </a:lnSpc>
            </a:pPr>
            <a:r>
              <a:rPr sz="2400" b="1" dirty="0" smtClean="0">
                <a:latin typeface="Times New Roman"/>
                <a:cs typeface="Times New Roman"/>
              </a:rPr>
              <a:t>case </a:t>
            </a:r>
            <a:r>
              <a:rPr sz="2400" b="1" dirty="0">
                <a:latin typeface="Times New Roman"/>
                <a:cs typeface="Times New Roman"/>
              </a:rPr>
              <a:t>1: </a:t>
            </a:r>
            <a:r>
              <a:rPr sz="2400" b="1" spc="-5" dirty="0">
                <a:latin typeface="Times New Roman"/>
                <a:cs typeface="Times New Roman"/>
              </a:rPr>
              <a:t>x=a/b</a:t>
            </a:r>
            <a:r>
              <a:rPr sz="2400" b="1" spc="-5" dirty="0" smtClean="0">
                <a:latin typeface="Times New Roman"/>
                <a:cs typeface="Times New Roman"/>
              </a:rPr>
              <a:t>;</a:t>
            </a:r>
            <a:endParaRPr lang="en-US" sz="2400" b="1" spc="-5" dirty="0" smtClean="0">
              <a:latin typeface="Times New Roman"/>
              <a:cs typeface="Times New Roman"/>
            </a:endParaRPr>
          </a:p>
          <a:p>
            <a:pPr marL="12700" marR="5080">
              <a:lnSpc>
                <a:spcPct val="100000"/>
              </a:lnSpc>
            </a:pPr>
            <a:r>
              <a:rPr sz="2400" b="1" spc="-5" dirty="0" smtClean="0">
                <a:latin typeface="Times New Roman"/>
                <a:cs typeface="Times New Roman"/>
              </a:rPr>
              <a:t>break</a:t>
            </a:r>
            <a:r>
              <a:rPr sz="2400" b="1" spc="-5" dirty="0">
                <a:latin typeface="Times New Roman"/>
                <a:cs typeface="Times New Roman"/>
              </a:rPr>
              <a:t>;  </a:t>
            </a:r>
            <a:endParaRPr lang="en-US" sz="2400" b="1" spc="-5" dirty="0" smtClean="0">
              <a:latin typeface="Times New Roman"/>
              <a:cs typeface="Times New Roman"/>
            </a:endParaRPr>
          </a:p>
          <a:p>
            <a:pPr marL="12700" marR="5080">
              <a:lnSpc>
                <a:spcPct val="100000"/>
              </a:lnSpc>
            </a:pPr>
            <a:r>
              <a:rPr sz="2400" b="1" dirty="0" smtClean="0">
                <a:latin typeface="Times New Roman"/>
                <a:cs typeface="Times New Roman"/>
              </a:rPr>
              <a:t>default</a:t>
            </a:r>
            <a:r>
              <a:rPr sz="2400" b="1" dirty="0">
                <a:latin typeface="Times New Roman"/>
                <a:cs typeface="Times New Roman"/>
              </a:rPr>
              <a:t>:</a:t>
            </a:r>
            <a:r>
              <a:rPr sz="2400" b="1" spc="-65" dirty="0">
                <a:latin typeface="Times New Roman"/>
                <a:cs typeface="Times New Roman"/>
              </a:rPr>
              <a:t> </a:t>
            </a:r>
            <a:r>
              <a:rPr sz="2400" b="1" spc="-5" dirty="0">
                <a:latin typeface="Times New Roman"/>
                <a:cs typeface="Times New Roman"/>
              </a:rPr>
              <a:t>x=a%b;</a:t>
            </a:r>
            <a:endParaRPr sz="2400" dirty="0">
              <a:latin typeface="Times New Roman"/>
              <a:cs typeface="Times New Roman"/>
            </a:endParaRPr>
          </a:p>
          <a:p>
            <a:pPr marL="12700">
              <a:lnSpc>
                <a:spcPct val="100000"/>
              </a:lnSpc>
            </a:pPr>
            <a:r>
              <a:rPr sz="2400" b="1" dirty="0">
                <a:latin typeface="Times New Roman"/>
                <a:cs typeface="Times New Roman"/>
              </a:rPr>
              <a:t>}</a:t>
            </a:r>
            <a:endParaRPr sz="2400" dirty="0">
              <a:latin typeface="Times New Roman"/>
              <a:cs typeface="Times New Roman"/>
            </a:endParaRPr>
          </a:p>
          <a:p>
            <a:pPr marL="12700">
              <a:lnSpc>
                <a:spcPct val="100000"/>
              </a:lnSpc>
            </a:pPr>
            <a:r>
              <a:rPr sz="2400" b="1" spc="-5" dirty="0">
                <a:latin typeface="Times New Roman"/>
                <a:cs typeface="Times New Roman"/>
              </a:rPr>
              <a:t>printf("x=%d",x);</a:t>
            </a:r>
            <a:endParaRPr sz="2400" dirty="0">
              <a:latin typeface="Times New Roman"/>
              <a:cs typeface="Times New Roman"/>
            </a:endParaRPr>
          </a:p>
          <a:p>
            <a:pPr marL="12700">
              <a:lnSpc>
                <a:spcPct val="100000"/>
              </a:lnSpc>
            </a:pPr>
            <a:r>
              <a:rPr sz="2400" b="1" dirty="0">
                <a:latin typeface="Times New Roman"/>
                <a:cs typeface="Times New Roman"/>
              </a:rPr>
              <a:t>}</a:t>
            </a:r>
            <a:endParaRPr sz="2400" dirty="0">
              <a:latin typeface="Times New Roman"/>
              <a:cs typeface="Times New Roman"/>
            </a:endParaRPr>
          </a:p>
        </p:txBody>
      </p:sp>
    </p:spTree>
    <p:extLst>
      <p:ext uri="{BB962C8B-B14F-4D97-AF65-F5344CB8AC3E}">
        <p14:creationId xmlns:p14="http://schemas.microsoft.com/office/powerpoint/2010/main" val="343515768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40732" y="762000"/>
            <a:ext cx="7160267" cy="382156"/>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Using </a:t>
            </a:r>
            <a:r>
              <a:rPr sz="2400" spc="-5" dirty="0">
                <a:latin typeface="Times New Roman"/>
                <a:cs typeface="Times New Roman"/>
              </a:rPr>
              <a:t>switch-</a:t>
            </a:r>
            <a:r>
              <a:rPr sz="2400" spc="-100" dirty="0">
                <a:latin typeface="Times New Roman"/>
                <a:cs typeface="Times New Roman"/>
              </a:rPr>
              <a:t> </a:t>
            </a:r>
            <a:r>
              <a:rPr sz="2400" spc="-5" dirty="0">
                <a:latin typeface="Times New Roman"/>
                <a:cs typeface="Times New Roman"/>
              </a:rPr>
              <a:t>case</a:t>
            </a:r>
            <a:endParaRPr sz="2400" dirty="0">
              <a:latin typeface="Times New Roman"/>
              <a:cs typeface="Times New Roman"/>
            </a:endParaRPr>
          </a:p>
        </p:txBody>
      </p:sp>
      <p:sp>
        <p:nvSpPr>
          <p:cNvPr id="3" name="object 3"/>
          <p:cNvSpPr txBox="1"/>
          <p:nvPr/>
        </p:nvSpPr>
        <p:spPr>
          <a:xfrm>
            <a:off x="840732" y="1471675"/>
            <a:ext cx="7899143" cy="628377"/>
          </a:xfrm>
          <a:prstGeom prst="rect">
            <a:avLst/>
          </a:prstGeom>
        </p:spPr>
        <p:txBody>
          <a:bodyPr vert="horz" wrap="square" lIns="0" tIns="12700" rIns="0" bIns="0" rtlCol="0">
            <a:spAutoFit/>
          </a:bodyPr>
          <a:lstStyle/>
          <a:p>
            <a:pPr marL="469265" marR="5080" indent="-457200">
              <a:lnSpc>
                <a:spcPct val="100000"/>
              </a:lnSpc>
              <a:spcBef>
                <a:spcPts val="100"/>
              </a:spcBef>
              <a:tabLst>
                <a:tab pos="469265" algn="l"/>
              </a:tabLst>
            </a:pPr>
            <a:r>
              <a:rPr sz="2000" spc="-5" dirty="0">
                <a:latin typeface="Times New Roman"/>
                <a:cs typeface="Times New Roman"/>
              </a:rPr>
              <a:t>a)	</a:t>
            </a:r>
            <a:r>
              <a:rPr sz="2000" spc="-65" dirty="0">
                <a:latin typeface="Times New Roman"/>
                <a:cs typeface="Times New Roman"/>
              </a:rPr>
              <a:t>WAP </a:t>
            </a:r>
            <a:r>
              <a:rPr sz="2000" spc="-5" dirty="0">
                <a:latin typeface="Times New Roman"/>
                <a:cs typeface="Times New Roman"/>
              </a:rPr>
              <a:t>that will</a:t>
            </a:r>
            <a:r>
              <a:rPr sz="2000" spc="-130" dirty="0">
                <a:latin typeface="Times New Roman"/>
                <a:cs typeface="Times New Roman"/>
              </a:rPr>
              <a:t> </a:t>
            </a:r>
            <a:r>
              <a:rPr sz="2000" dirty="0">
                <a:latin typeface="Times New Roman"/>
                <a:cs typeface="Times New Roman"/>
              </a:rPr>
              <a:t>output  following</a:t>
            </a:r>
          </a:p>
          <a:p>
            <a:pPr marL="469265">
              <a:lnSpc>
                <a:spcPct val="100000"/>
              </a:lnSpc>
              <a:tabLst>
                <a:tab pos="1528445" algn="l"/>
              </a:tabLst>
            </a:pPr>
            <a:r>
              <a:rPr sz="2000" dirty="0">
                <a:latin typeface="Times New Roman"/>
                <a:cs typeface="Times New Roman"/>
              </a:rPr>
              <a:t>x=</a:t>
            </a:r>
            <a:r>
              <a:rPr sz="2000" spc="-20" dirty="0">
                <a:latin typeface="Times New Roman"/>
                <a:cs typeface="Times New Roman"/>
              </a:rPr>
              <a:t> </a:t>
            </a:r>
            <a:r>
              <a:rPr sz="2000" spc="-5" dirty="0">
                <a:latin typeface="Times New Roman"/>
                <a:cs typeface="Times New Roman"/>
              </a:rPr>
              <a:t>a+b</a:t>
            </a:r>
            <a:r>
              <a:rPr sz="2000" spc="-10" dirty="0">
                <a:latin typeface="Times New Roman"/>
                <a:cs typeface="Times New Roman"/>
              </a:rPr>
              <a:t> </a:t>
            </a:r>
            <a:r>
              <a:rPr sz="2000" spc="-5" dirty="0">
                <a:latin typeface="Times New Roman"/>
                <a:cs typeface="Times New Roman"/>
              </a:rPr>
              <a:t>if	y=‘+’</a:t>
            </a:r>
            <a:endParaRPr sz="2000" dirty="0">
              <a:latin typeface="Times New Roman"/>
              <a:cs typeface="Times New Roman"/>
            </a:endParaRPr>
          </a:p>
        </p:txBody>
      </p:sp>
      <p:sp>
        <p:nvSpPr>
          <p:cNvPr id="4" name="object 4"/>
          <p:cNvSpPr txBox="1"/>
          <p:nvPr/>
        </p:nvSpPr>
        <p:spPr>
          <a:xfrm>
            <a:off x="1284217" y="2386075"/>
            <a:ext cx="1616075" cy="330835"/>
          </a:xfrm>
          <a:prstGeom prst="rect">
            <a:avLst/>
          </a:prstGeom>
        </p:spPr>
        <p:txBody>
          <a:bodyPr vert="horz" wrap="square" lIns="0" tIns="12700" rIns="0" bIns="0" rtlCol="0">
            <a:spAutoFit/>
          </a:bodyPr>
          <a:lstStyle/>
          <a:p>
            <a:pPr marL="12700">
              <a:lnSpc>
                <a:spcPct val="100000"/>
              </a:lnSpc>
              <a:spcBef>
                <a:spcPts val="100"/>
              </a:spcBef>
              <a:tabLst>
                <a:tab pos="1077595" algn="l"/>
              </a:tabLst>
            </a:pPr>
            <a:r>
              <a:rPr sz="2000" spc="5" dirty="0">
                <a:latin typeface="Times New Roman"/>
                <a:cs typeface="Times New Roman"/>
              </a:rPr>
              <a:t>x</a:t>
            </a:r>
            <a:r>
              <a:rPr sz="2000" dirty="0">
                <a:latin typeface="Times New Roman"/>
                <a:cs typeface="Times New Roman"/>
              </a:rPr>
              <a:t>=</a:t>
            </a:r>
            <a:r>
              <a:rPr sz="2000" spc="-25" dirty="0">
                <a:latin typeface="Times New Roman"/>
                <a:cs typeface="Times New Roman"/>
              </a:rPr>
              <a:t> </a:t>
            </a:r>
            <a:r>
              <a:rPr sz="2000" spc="-5" dirty="0">
                <a:latin typeface="Times New Roman"/>
                <a:cs typeface="Times New Roman"/>
              </a:rPr>
              <a:t>a</a:t>
            </a:r>
            <a:r>
              <a:rPr sz="2000" dirty="0">
                <a:latin typeface="Times New Roman"/>
                <a:cs typeface="Times New Roman"/>
              </a:rPr>
              <a:t>-b</a:t>
            </a:r>
            <a:r>
              <a:rPr sz="2000" spc="-5" dirty="0">
                <a:latin typeface="Times New Roman"/>
                <a:cs typeface="Times New Roman"/>
              </a:rPr>
              <a:t> </a:t>
            </a:r>
            <a:r>
              <a:rPr sz="2000" spc="-10" dirty="0">
                <a:latin typeface="Times New Roman"/>
                <a:cs typeface="Times New Roman"/>
              </a:rPr>
              <a:t>i</a:t>
            </a:r>
            <a:r>
              <a:rPr sz="2000" dirty="0">
                <a:latin typeface="Times New Roman"/>
                <a:cs typeface="Times New Roman"/>
              </a:rPr>
              <a:t>f	</a:t>
            </a:r>
            <a:r>
              <a:rPr sz="2000" spc="-10" dirty="0">
                <a:latin typeface="Times New Roman"/>
                <a:cs typeface="Times New Roman"/>
              </a:rPr>
              <a:t>y</a:t>
            </a:r>
            <a:r>
              <a:rPr sz="2000" spc="-5" dirty="0">
                <a:latin typeface="Times New Roman"/>
                <a:cs typeface="Times New Roman"/>
              </a:rPr>
              <a:t>=</a:t>
            </a:r>
            <a:r>
              <a:rPr sz="2000" dirty="0">
                <a:latin typeface="Times New Roman"/>
                <a:cs typeface="Times New Roman"/>
              </a:rPr>
              <a:t>‘-’</a:t>
            </a:r>
          </a:p>
        </p:txBody>
      </p:sp>
      <p:sp>
        <p:nvSpPr>
          <p:cNvPr id="5" name="object 5"/>
          <p:cNvSpPr txBox="1"/>
          <p:nvPr/>
        </p:nvSpPr>
        <p:spPr>
          <a:xfrm>
            <a:off x="1297933" y="2690875"/>
            <a:ext cx="1637664" cy="330835"/>
          </a:xfrm>
          <a:prstGeom prst="rect">
            <a:avLst/>
          </a:prstGeom>
        </p:spPr>
        <p:txBody>
          <a:bodyPr vert="horz" wrap="square" lIns="0" tIns="12700" rIns="0" bIns="0" rtlCol="0">
            <a:spAutoFit/>
          </a:bodyPr>
          <a:lstStyle/>
          <a:p>
            <a:pPr marL="12700">
              <a:lnSpc>
                <a:spcPct val="100000"/>
              </a:lnSpc>
              <a:spcBef>
                <a:spcPts val="100"/>
              </a:spcBef>
              <a:tabLst>
                <a:tab pos="1056005" algn="l"/>
              </a:tabLst>
            </a:pPr>
            <a:r>
              <a:rPr sz="2000" dirty="0">
                <a:latin typeface="Times New Roman"/>
                <a:cs typeface="Times New Roman"/>
              </a:rPr>
              <a:t>x=</a:t>
            </a:r>
            <a:r>
              <a:rPr sz="2000" spc="-25" dirty="0">
                <a:latin typeface="Times New Roman"/>
                <a:cs typeface="Times New Roman"/>
              </a:rPr>
              <a:t> </a:t>
            </a:r>
            <a:r>
              <a:rPr sz="2000" dirty="0">
                <a:latin typeface="Times New Roman"/>
                <a:cs typeface="Times New Roman"/>
              </a:rPr>
              <a:t>a*b</a:t>
            </a:r>
            <a:r>
              <a:rPr sz="2000" spc="-10" dirty="0">
                <a:latin typeface="Times New Roman"/>
                <a:cs typeface="Times New Roman"/>
              </a:rPr>
              <a:t> </a:t>
            </a:r>
            <a:r>
              <a:rPr sz="2000" spc="-5" dirty="0">
                <a:latin typeface="Times New Roman"/>
                <a:cs typeface="Times New Roman"/>
              </a:rPr>
              <a:t>if	y=‘*’</a:t>
            </a:r>
            <a:endParaRPr sz="2000" dirty="0">
              <a:latin typeface="Times New Roman"/>
              <a:cs typeface="Times New Roman"/>
            </a:endParaRPr>
          </a:p>
        </p:txBody>
      </p:sp>
      <p:sp>
        <p:nvSpPr>
          <p:cNvPr id="6" name="object 6"/>
          <p:cNvSpPr txBox="1"/>
          <p:nvPr/>
        </p:nvSpPr>
        <p:spPr>
          <a:xfrm>
            <a:off x="1284217" y="2995674"/>
            <a:ext cx="886460" cy="635635"/>
          </a:xfrm>
          <a:prstGeom prst="rect">
            <a:avLst/>
          </a:prstGeom>
        </p:spPr>
        <p:txBody>
          <a:bodyPr vert="horz" wrap="square" lIns="0" tIns="12700" rIns="0" bIns="0" rtlCol="0">
            <a:spAutoFit/>
          </a:bodyPr>
          <a:lstStyle/>
          <a:p>
            <a:pPr marL="12700" marR="5080">
              <a:lnSpc>
                <a:spcPct val="100000"/>
              </a:lnSpc>
              <a:spcBef>
                <a:spcPts val="100"/>
              </a:spcBef>
            </a:pPr>
            <a:r>
              <a:rPr sz="2000" dirty="0">
                <a:latin typeface="Times New Roman"/>
                <a:cs typeface="Times New Roman"/>
              </a:rPr>
              <a:t>x= </a:t>
            </a:r>
            <a:r>
              <a:rPr sz="2000" spc="-5" dirty="0">
                <a:latin typeface="Times New Roman"/>
                <a:cs typeface="Times New Roman"/>
              </a:rPr>
              <a:t>a/b</a:t>
            </a:r>
            <a:r>
              <a:rPr sz="2000" spc="-110" dirty="0">
                <a:latin typeface="Times New Roman"/>
                <a:cs typeface="Times New Roman"/>
              </a:rPr>
              <a:t> </a:t>
            </a:r>
            <a:r>
              <a:rPr sz="2000" spc="-5" dirty="0">
                <a:latin typeface="Times New Roman"/>
                <a:cs typeface="Times New Roman"/>
              </a:rPr>
              <a:t>if  </a:t>
            </a:r>
            <a:r>
              <a:rPr sz="2000" dirty="0">
                <a:latin typeface="Times New Roman"/>
                <a:cs typeface="Times New Roman"/>
              </a:rPr>
              <a:t>x=</a:t>
            </a:r>
            <a:r>
              <a:rPr sz="2000" spc="-95" dirty="0">
                <a:latin typeface="Times New Roman"/>
                <a:cs typeface="Times New Roman"/>
              </a:rPr>
              <a:t> </a:t>
            </a:r>
            <a:r>
              <a:rPr sz="2000" dirty="0">
                <a:latin typeface="Times New Roman"/>
                <a:cs typeface="Times New Roman"/>
              </a:rPr>
              <a:t>a%b,</a:t>
            </a:r>
          </a:p>
        </p:txBody>
      </p:sp>
      <p:sp>
        <p:nvSpPr>
          <p:cNvPr id="7" name="object 7"/>
          <p:cNvSpPr txBox="1"/>
          <p:nvPr/>
        </p:nvSpPr>
        <p:spPr>
          <a:xfrm>
            <a:off x="2322060" y="2995674"/>
            <a:ext cx="1016635" cy="635635"/>
          </a:xfrm>
          <a:prstGeom prst="rect">
            <a:avLst/>
          </a:prstGeom>
        </p:spPr>
        <p:txBody>
          <a:bodyPr vert="horz" wrap="square" lIns="0" tIns="12700" rIns="0" bIns="0" rtlCol="0">
            <a:spAutoFit/>
          </a:bodyPr>
          <a:lstStyle/>
          <a:p>
            <a:pPr marL="12700" marR="5080" indent="12065">
              <a:lnSpc>
                <a:spcPct val="100000"/>
              </a:lnSpc>
              <a:spcBef>
                <a:spcPts val="100"/>
              </a:spcBef>
            </a:pPr>
            <a:r>
              <a:rPr sz="2000" spc="-5" dirty="0">
                <a:latin typeface="Times New Roman"/>
                <a:cs typeface="Times New Roman"/>
              </a:rPr>
              <a:t>y= ‘/’  </a:t>
            </a:r>
            <a:r>
              <a:rPr sz="2000" spc="5" dirty="0">
                <a:latin typeface="Times New Roman"/>
                <a:cs typeface="Times New Roman"/>
              </a:rPr>
              <a:t>o</a:t>
            </a:r>
            <a:r>
              <a:rPr sz="2000" spc="-10" dirty="0">
                <a:latin typeface="Times New Roman"/>
                <a:cs typeface="Times New Roman"/>
              </a:rPr>
              <a:t>t</a:t>
            </a:r>
            <a:r>
              <a:rPr sz="2000" spc="5" dirty="0">
                <a:latin typeface="Times New Roman"/>
                <a:cs typeface="Times New Roman"/>
              </a:rPr>
              <a:t>h</a:t>
            </a:r>
            <a:r>
              <a:rPr sz="2000" spc="-5" dirty="0">
                <a:latin typeface="Times New Roman"/>
                <a:cs typeface="Times New Roman"/>
              </a:rPr>
              <a:t>e</a:t>
            </a:r>
            <a:r>
              <a:rPr sz="2000" dirty="0">
                <a:latin typeface="Times New Roman"/>
                <a:cs typeface="Times New Roman"/>
              </a:rPr>
              <a:t>r</a:t>
            </a:r>
            <a:r>
              <a:rPr sz="2000" spc="5" dirty="0">
                <a:latin typeface="Times New Roman"/>
                <a:cs typeface="Times New Roman"/>
              </a:rPr>
              <a:t>w</a:t>
            </a:r>
            <a:r>
              <a:rPr sz="2000" spc="-10" dirty="0">
                <a:latin typeface="Times New Roman"/>
                <a:cs typeface="Times New Roman"/>
              </a:rPr>
              <a:t>i</a:t>
            </a:r>
            <a:r>
              <a:rPr sz="2000" dirty="0">
                <a:latin typeface="Times New Roman"/>
                <a:cs typeface="Times New Roman"/>
              </a:rPr>
              <a:t>se</a:t>
            </a:r>
          </a:p>
        </p:txBody>
      </p:sp>
      <p:sp>
        <p:nvSpPr>
          <p:cNvPr id="9" name="object 9"/>
          <p:cNvSpPr/>
          <p:nvPr/>
        </p:nvSpPr>
        <p:spPr>
          <a:xfrm>
            <a:off x="457193" y="6775703"/>
            <a:ext cx="9144000" cy="13970"/>
          </a:xfrm>
          <a:custGeom>
            <a:avLst/>
            <a:gdLst/>
            <a:ahLst/>
            <a:cxnLst/>
            <a:rect l="l" t="t" r="r" b="b"/>
            <a:pathLst>
              <a:path w="9144000" h="13970">
                <a:moveTo>
                  <a:pt x="9143999" y="13715"/>
                </a:moveTo>
                <a:lnTo>
                  <a:pt x="9143999" y="0"/>
                </a:lnTo>
                <a:lnTo>
                  <a:pt x="0" y="0"/>
                </a:lnTo>
                <a:lnTo>
                  <a:pt x="0" y="13715"/>
                </a:lnTo>
                <a:lnTo>
                  <a:pt x="9143999" y="13715"/>
                </a:lnTo>
                <a:close/>
              </a:path>
            </a:pathLst>
          </a:custGeom>
          <a:solidFill>
            <a:srgbClr val="000000"/>
          </a:solidFill>
        </p:spPr>
        <p:txBody>
          <a:bodyPr wrap="square" lIns="0" tIns="0" rIns="0" bIns="0" rtlCol="0"/>
          <a:lstStyle/>
          <a:p>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830"/>
              </a:lnSpc>
            </a:pPr>
            <a:fld id="{81D60167-4931-47E6-BA6A-407CBD079E47}" type="slidenum">
              <a:rPr dirty="0"/>
              <a:t>116</a:t>
            </a:fld>
            <a:endParaRPr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8"/>
          <p:cNvSpPr txBox="1"/>
          <p:nvPr/>
        </p:nvSpPr>
        <p:spPr>
          <a:xfrm>
            <a:off x="1676400" y="457200"/>
            <a:ext cx="5995661" cy="7042954"/>
          </a:xfrm>
          <a:prstGeom prst="rect">
            <a:avLst/>
          </a:prstGeom>
        </p:spPr>
        <p:txBody>
          <a:bodyPr vert="horz" wrap="square" lIns="0" tIns="12700" rIns="0" bIns="0" rtlCol="0">
            <a:spAutoFit/>
          </a:bodyPr>
          <a:lstStyle/>
          <a:p>
            <a:pPr marL="12700" marR="531495">
              <a:lnSpc>
                <a:spcPct val="100000"/>
              </a:lnSpc>
              <a:spcBef>
                <a:spcPts val="100"/>
              </a:spcBef>
            </a:pPr>
            <a:r>
              <a:rPr sz="2400" b="1" spc="5" dirty="0">
                <a:latin typeface="Times New Roman"/>
                <a:cs typeface="Times New Roman"/>
              </a:rPr>
              <a:t>#</a:t>
            </a:r>
            <a:r>
              <a:rPr sz="2400" b="1" spc="-10" dirty="0">
                <a:latin typeface="Times New Roman"/>
                <a:cs typeface="Times New Roman"/>
              </a:rPr>
              <a:t>i</a:t>
            </a:r>
            <a:r>
              <a:rPr sz="2400" b="1" dirty="0">
                <a:latin typeface="Times New Roman"/>
                <a:cs typeface="Times New Roman"/>
              </a:rPr>
              <a:t>n</a:t>
            </a:r>
            <a:r>
              <a:rPr sz="2400" b="1" spc="-5" dirty="0">
                <a:latin typeface="Times New Roman"/>
                <a:cs typeface="Times New Roman"/>
              </a:rPr>
              <a:t>c</a:t>
            </a:r>
            <a:r>
              <a:rPr sz="2400" b="1" spc="-10" dirty="0">
                <a:latin typeface="Times New Roman"/>
                <a:cs typeface="Times New Roman"/>
              </a:rPr>
              <a:t>l</a:t>
            </a:r>
            <a:r>
              <a:rPr sz="2400" b="1" dirty="0">
                <a:latin typeface="Times New Roman"/>
                <a:cs typeface="Times New Roman"/>
              </a:rPr>
              <a:t>ud</a:t>
            </a:r>
            <a:r>
              <a:rPr sz="2400" b="1" spc="-5" dirty="0">
                <a:latin typeface="Times New Roman"/>
                <a:cs typeface="Times New Roman"/>
              </a:rPr>
              <a:t>e&lt;</a:t>
            </a:r>
            <a:r>
              <a:rPr sz="2400" b="1" dirty="0">
                <a:latin typeface="Times New Roman"/>
                <a:cs typeface="Times New Roman"/>
              </a:rPr>
              <a:t>st</a:t>
            </a:r>
            <a:r>
              <a:rPr sz="2400" b="1" spc="-15" dirty="0">
                <a:latin typeface="Times New Roman"/>
                <a:cs typeface="Times New Roman"/>
              </a:rPr>
              <a:t>d</a:t>
            </a:r>
            <a:r>
              <a:rPr sz="2400" b="1" spc="-10" dirty="0">
                <a:latin typeface="Times New Roman"/>
                <a:cs typeface="Times New Roman"/>
              </a:rPr>
              <a:t>i</a:t>
            </a:r>
            <a:r>
              <a:rPr sz="2400" b="1" spc="5" dirty="0">
                <a:latin typeface="Times New Roman"/>
                <a:cs typeface="Times New Roman"/>
              </a:rPr>
              <a:t>o</a:t>
            </a:r>
            <a:r>
              <a:rPr sz="2400" b="1" spc="-10" dirty="0">
                <a:latin typeface="Times New Roman"/>
                <a:cs typeface="Times New Roman"/>
              </a:rPr>
              <a:t>.</a:t>
            </a:r>
            <a:r>
              <a:rPr sz="2400" b="1" dirty="0">
                <a:latin typeface="Times New Roman"/>
                <a:cs typeface="Times New Roman"/>
              </a:rPr>
              <a:t>h&gt;  </a:t>
            </a:r>
            <a:endParaRPr lang="en-US" sz="2400" b="1" dirty="0" smtClean="0">
              <a:latin typeface="Times New Roman"/>
              <a:cs typeface="Times New Roman"/>
            </a:endParaRPr>
          </a:p>
          <a:p>
            <a:pPr marL="12700" marR="531495">
              <a:lnSpc>
                <a:spcPct val="100000"/>
              </a:lnSpc>
              <a:spcBef>
                <a:spcPts val="100"/>
              </a:spcBef>
            </a:pPr>
            <a:r>
              <a:rPr lang="en-US" sz="2400" b="1" dirty="0" err="1" smtClean="0">
                <a:latin typeface="Times New Roman"/>
                <a:cs typeface="Times New Roman"/>
              </a:rPr>
              <a:t>int</a:t>
            </a:r>
            <a:r>
              <a:rPr sz="2400" b="1" spc="-45" dirty="0" smtClean="0">
                <a:latin typeface="Times New Roman"/>
                <a:cs typeface="Times New Roman"/>
              </a:rPr>
              <a:t> </a:t>
            </a:r>
            <a:r>
              <a:rPr sz="2400" b="1" dirty="0">
                <a:latin typeface="Times New Roman"/>
                <a:cs typeface="Times New Roman"/>
              </a:rPr>
              <a:t>main()</a:t>
            </a:r>
            <a:endParaRPr sz="2400" dirty="0">
              <a:latin typeface="Times New Roman"/>
              <a:cs typeface="Times New Roman"/>
            </a:endParaRPr>
          </a:p>
          <a:p>
            <a:pPr marL="12700">
              <a:lnSpc>
                <a:spcPct val="100000"/>
              </a:lnSpc>
            </a:pPr>
            <a:r>
              <a:rPr sz="2400" b="1" dirty="0">
                <a:latin typeface="Times New Roman"/>
                <a:cs typeface="Times New Roman"/>
              </a:rPr>
              <a:t>{</a:t>
            </a:r>
            <a:endParaRPr sz="2400" dirty="0">
              <a:latin typeface="Times New Roman"/>
              <a:cs typeface="Times New Roman"/>
            </a:endParaRPr>
          </a:p>
          <a:p>
            <a:pPr marL="12700" marR="594360">
              <a:lnSpc>
                <a:spcPct val="100000"/>
              </a:lnSpc>
            </a:pPr>
            <a:r>
              <a:rPr sz="2400" b="1" spc="-5" dirty="0">
                <a:latin typeface="Times New Roman"/>
                <a:cs typeface="Times New Roman"/>
              </a:rPr>
              <a:t>int </a:t>
            </a:r>
            <a:r>
              <a:rPr sz="2400" b="1" dirty="0">
                <a:latin typeface="Times New Roman"/>
                <a:cs typeface="Times New Roman"/>
              </a:rPr>
              <a:t>a=5,x,b=2;  char y;  </a:t>
            </a:r>
            <a:endParaRPr lang="en-US" sz="2400" b="1" dirty="0" smtClean="0">
              <a:latin typeface="Times New Roman"/>
              <a:cs typeface="Times New Roman"/>
            </a:endParaRPr>
          </a:p>
          <a:p>
            <a:pPr marL="12700" marR="594360">
              <a:lnSpc>
                <a:spcPct val="100000"/>
              </a:lnSpc>
            </a:pPr>
            <a:r>
              <a:rPr sz="2400" b="1" dirty="0" err="1" smtClean="0">
                <a:latin typeface="Times New Roman"/>
                <a:cs typeface="Times New Roman"/>
              </a:rPr>
              <a:t>s</a:t>
            </a:r>
            <a:r>
              <a:rPr sz="2400" b="1" spc="-5" dirty="0" err="1" smtClean="0">
                <a:latin typeface="Times New Roman"/>
                <a:cs typeface="Times New Roman"/>
              </a:rPr>
              <a:t>c</a:t>
            </a:r>
            <a:r>
              <a:rPr sz="2400" b="1" spc="5" dirty="0" err="1" smtClean="0">
                <a:latin typeface="Times New Roman"/>
                <a:cs typeface="Times New Roman"/>
              </a:rPr>
              <a:t>a</a:t>
            </a:r>
            <a:r>
              <a:rPr sz="2400" b="1" dirty="0" err="1" smtClean="0">
                <a:latin typeface="Times New Roman"/>
                <a:cs typeface="Times New Roman"/>
              </a:rPr>
              <a:t>nf</a:t>
            </a:r>
            <a:r>
              <a:rPr sz="2400" b="1" dirty="0">
                <a:latin typeface="Times New Roman"/>
                <a:cs typeface="Times New Roman"/>
              </a:rPr>
              <a:t>("</a:t>
            </a:r>
            <a:r>
              <a:rPr sz="2400" b="1" spc="-40" dirty="0">
                <a:latin typeface="Times New Roman"/>
                <a:cs typeface="Times New Roman"/>
              </a:rPr>
              <a:t>%</a:t>
            </a:r>
            <a:r>
              <a:rPr sz="2400" b="1" spc="-5" dirty="0">
                <a:latin typeface="Times New Roman"/>
                <a:cs typeface="Times New Roman"/>
              </a:rPr>
              <a:t>c</a:t>
            </a:r>
            <a:r>
              <a:rPr sz="2400" b="1" dirty="0">
                <a:latin typeface="Times New Roman"/>
                <a:cs typeface="Times New Roman"/>
              </a:rPr>
              <a:t>",</a:t>
            </a:r>
            <a:r>
              <a:rPr sz="2400" b="1" spc="-5" dirty="0">
                <a:latin typeface="Times New Roman"/>
                <a:cs typeface="Times New Roman"/>
              </a:rPr>
              <a:t>&amp;</a:t>
            </a:r>
            <a:r>
              <a:rPr sz="2400" b="1" spc="5" dirty="0">
                <a:latin typeface="Times New Roman"/>
                <a:cs typeface="Times New Roman"/>
              </a:rPr>
              <a:t>y</a:t>
            </a:r>
            <a:r>
              <a:rPr sz="2400" b="1" dirty="0">
                <a:latin typeface="Times New Roman"/>
                <a:cs typeface="Times New Roman"/>
              </a:rPr>
              <a:t>); </a:t>
            </a:r>
            <a:endParaRPr lang="en-US" sz="2400" b="1" dirty="0" smtClean="0">
              <a:latin typeface="Times New Roman"/>
              <a:cs typeface="Times New Roman"/>
            </a:endParaRPr>
          </a:p>
          <a:p>
            <a:pPr marL="12700" marR="594360">
              <a:lnSpc>
                <a:spcPct val="100000"/>
              </a:lnSpc>
            </a:pPr>
            <a:r>
              <a:rPr sz="2400" b="1" dirty="0" smtClean="0">
                <a:latin typeface="Times New Roman"/>
                <a:cs typeface="Times New Roman"/>
              </a:rPr>
              <a:t> </a:t>
            </a:r>
            <a:r>
              <a:rPr sz="2400" b="1" spc="-5" dirty="0">
                <a:latin typeface="Times New Roman"/>
                <a:cs typeface="Times New Roman"/>
              </a:rPr>
              <a:t>switch(y)</a:t>
            </a:r>
            <a:endParaRPr sz="2400" dirty="0">
              <a:latin typeface="Times New Roman"/>
              <a:cs typeface="Times New Roman"/>
            </a:endParaRPr>
          </a:p>
          <a:p>
            <a:pPr marL="12700">
              <a:lnSpc>
                <a:spcPct val="100000"/>
              </a:lnSpc>
            </a:pPr>
            <a:r>
              <a:rPr sz="2400" b="1" dirty="0">
                <a:latin typeface="Times New Roman"/>
                <a:cs typeface="Times New Roman"/>
              </a:rPr>
              <a:t>{</a:t>
            </a:r>
            <a:endParaRPr sz="2400" dirty="0">
              <a:latin typeface="Times New Roman"/>
              <a:cs typeface="Times New Roman"/>
            </a:endParaRPr>
          </a:p>
          <a:p>
            <a:pPr marL="12700" marR="5080">
              <a:lnSpc>
                <a:spcPct val="100000"/>
              </a:lnSpc>
            </a:pPr>
            <a:r>
              <a:rPr sz="2400" b="1" dirty="0">
                <a:latin typeface="Times New Roman"/>
                <a:cs typeface="Times New Roman"/>
              </a:rPr>
              <a:t>case </a:t>
            </a:r>
            <a:r>
              <a:rPr sz="2400" b="1" spc="-5" dirty="0">
                <a:latin typeface="Times New Roman"/>
                <a:cs typeface="Times New Roman"/>
              </a:rPr>
              <a:t>'+': x=</a:t>
            </a:r>
            <a:r>
              <a:rPr sz="2400" b="1" spc="-5" dirty="0" err="1">
                <a:latin typeface="Times New Roman"/>
                <a:cs typeface="Times New Roman"/>
              </a:rPr>
              <a:t>a+b</a:t>
            </a:r>
            <a:r>
              <a:rPr sz="2400" b="1" spc="-5" dirty="0" smtClean="0">
                <a:latin typeface="Times New Roman"/>
                <a:cs typeface="Times New Roman"/>
              </a:rPr>
              <a:t>;</a:t>
            </a:r>
            <a:endParaRPr lang="en-US" sz="2400" b="1" spc="-5" dirty="0" smtClean="0">
              <a:latin typeface="Times New Roman"/>
              <a:cs typeface="Times New Roman"/>
            </a:endParaRPr>
          </a:p>
          <a:p>
            <a:pPr marL="12700" marR="5080">
              <a:lnSpc>
                <a:spcPct val="100000"/>
              </a:lnSpc>
            </a:pPr>
            <a:r>
              <a:rPr sz="2400" b="1" spc="-5" dirty="0" smtClean="0">
                <a:latin typeface="Times New Roman"/>
                <a:cs typeface="Times New Roman"/>
              </a:rPr>
              <a:t>break</a:t>
            </a:r>
            <a:r>
              <a:rPr sz="2400" b="1" spc="-5" dirty="0">
                <a:latin typeface="Times New Roman"/>
                <a:cs typeface="Times New Roman"/>
              </a:rPr>
              <a:t>;  </a:t>
            </a:r>
            <a:endParaRPr lang="en-US" sz="2400" b="1" spc="-5" dirty="0" smtClean="0">
              <a:latin typeface="Times New Roman"/>
              <a:cs typeface="Times New Roman"/>
            </a:endParaRPr>
          </a:p>
          <a:p>
            <a:pPr marL="12700" marR="5080">
              <a:lnSpc>
                <a:spcPct val="100000"/>
              </a:lnSpc>
            </a:pPr>
            <a:r>
              <a:rPr sz="2400" b="1" dirty="0" smtClean="0">
                <a:latin typeface="Times New Roman"/>
                <a:cs typeface="Times New Roman"/>
              </a:rPr>
              <a:t>case </a:t>
            </a:r>
            <a:r>
              <a:rPr sz="2400" b="1" spc="-5" dirty="0">
                <a:latin typeface="Times New Roman"/>
                <a:cs typeface="Times New Roman"/>
              </a:rPr>
              <a:t>'-': x=a-b</a:t>
            </a:r>
            <a:r>
              <a:rPr sz="2400" b="1" spc="-5" dirty="0" smtClean="0">
                <a:latin typeface="Times New Roman"/>
                <a:cs typeface="Times New Roman"/>
              </a:rPr>
              <a:t>;</a:t>
            </a:r>
            <a:endParaRPr lang="en-US" sz="2400" b="1" spc="-5" dirty="0" smtClean="0">
              <a:latin typeface="Times New Roman"/>
              <a:cs typeface="Times New Roman"/>
            </a:endParaRPr>
          </a:p>
          <a:p>
            <a:pPr marL="12700" marR="5080">
              <a:lnSpc>
                <a:spcPct val="100000"/>
              </a:lnSpc>
            </a:pPr>
            <a:r>
              <a:rPr sz="2400" b="1" spc="-5" dirty="0" smtClean="0">
                <a:latin typeface="Times New Roman"/>
                <a:cs typeface="Times New Roman"/>
              </a:rPr>
              <a:t>break</a:t>
            </a:r>
            <a:r>
              <a:rPr sz="2400" b="1" spc="-5" dirty="0">
                <a:latin typeface="Times New Roman"/>
                <a:cs typeface="Times New Roman"/>
              </a:rPr>
              <a:t>; </a:t>
            </a:r>
            <a:endParaRPr lang="en-US" sz="2400" b="1" spc="-5" dirty="0" smtClean="0">
              <a:latin typeface="Times New Roman"/>
              <a:cs typeface="Times New Roman"/>
            </a:endParaRPr>
          </a:p>
          <a:p>
            <a:pPr marL="12700" marR="5080">
              <a:lnSpc>
                <a:spcPct val="100000"/>
              </a:lnSpc>
            </a:pPr>
            <a:r>
              <a:rPr sz="2400" b="1" spc="-5" dirty="0" smtClean="0">
                <a:latin typeface="Times New Roman"/>
                <a:cs typeface="Times New Roman"/>
              </a:rPr>
              <a:t> </a:t>
            </a:r>
            <a:r>
              <a:rPr sz="2400" b="1" dirty="0">
                <a:latin typeface="Times New Roman"/>
                <a:cs typeface="Times New Roman"/>
              </a:rPr>
              <a:t>case </a:t>
            </a:r>
            <a:r>
              <a:rPr sz="2400" b="1" spc="-5" dirty="0">
                <a:latin typeface="Times New Roman"/>
                <a:cs typeface="Times New Roman"/>
              </a:rPr>
              <a:t>'*': </a:t>
            </a:r>
            <a:r>
              <a:rPr sz="2400" b="1" dirty="0">
                <a:latin typeface="Times New Roman"/>
                <a:cs typeface="Times New Roman"/>
              </a:rPr>
              <a:t>x=</a:t>
            </a:r>
            <a:r>
              <a:rPr sz="2400" b="1" spc="-100" dirty="0">
                <a:latin typeface="Times New Roman"/>
                <a:cs typeface="Times New Roman"/>
              </a:rPr>
              <a:t> </a:t>
            </a:r>
            <a:r>
              <a:rPr sz="2400" b="1" spc="-5" dirty="0">
                <a:latin typeface="Times New Roman"/>
                <a:cs typeface="Times New Roman"/>
              </a:rPr>
              <a:t>a*b</a:t>
            </a:r>
            <a:r>
              <a:rPr sz="2400" b="1" spc="-5" dirty="0" smtClean="0">
                <a:latin typeface="Times New Roman"/>
                <a:cs typeface="Times New Roman"/>
              </a:rPr>
              <a:t>;</a:t>
            </a:r>
            <a:endParaRPr lang="en-US" sz="2400" b="1" spc="-5" dirty="0" smtClean="0">
              <a:latin typeface="Times New Roman"/>
              <a:cs typeface="Times New Roman"/>
            </a:endParaRPr>
          </a:p>
          <a:p>
            <a:pPr marL="12700" marR="5080">
              <a:lnSpc>
                <a:spcPct val="100000"/>
              </a:lnSpc>
            </a:pPr>
            <a:r>
              <a:rPr sz="2400" b="1" spc="-5" dirty="0" smtClean="0">
                <a:latin typeface="Times New Roman"/>
                <a:cs typeface="Times New Roman"/>
              </a:rPr>
              <a:t>break;</a:t>
            </a:r>
            <a:endParaRPr lang="en-US" sz="2400" b="1" spc="-5" dirty="0" smtClean="0">
              <a:latin typeface="Times New Roman"/>
              <a:cs typeface="Times New Roman"/>
            </a:endParaRPr>
          </a:p>
          <a:p>
            <a:pPr marL="12700" marR="5080">
              <a:lnSpc>
                <a:spcPct val="100000"/>
              </a:lnSpc>
            </a:pPr>
            <a:r>
              <a:rPr sz="2400" b="1" spc="-5" dirty="0" smtClean="0">
                <a:latin typeface="Times New Roman"/>
                <a:cs typeface="Times New Roman"/>
              </a:rPr>
              <a:t>  </a:t>
            </a:r>
            <a:r>
              <a:rPr sz="2400" b="1" dirty="0">
                <a:latin typeface="Times New Roman"/>
                <a:cs typeface="Times New Roman"/>
              </a:rPr>
              <a:t>case </a:t>
            </a:r>
            <a:r>
              <a:rPr sz="2400" b="1" spc="-10" dirty="0">
                <a:latin typeface="Times New Roman"/>
                <a:cs typeface="Times New Roman"/>
              </a:rPr>
              <a:t>'/': </a:t>
            </a:r>
            <a:r>
              <a:rPr sz="2400" b="1" spc="-5" dirty="0">
                <a:latin typeface="Times New Roman"/>
                <a:cs typeface="Times New Roman"/>
              </a:rPr>
              <a:t>x=a/b</a:t>
            </a:r>
            <a:r>
              <a:rPr sz="2400" b="1" spc="-5" dirty="0" smtClean="0">
                <a:latin typeface="Times New Roman"/>
                <a:cs typeface="Times New Roman"/>
              </a:rPr>
              <a:t>;</a:t>
            </a:r>
            <a:endParaRPr lang="en-US" sz="2400" b="1" spc="-5" dirty="0" smtClean="0">
              <a:latin typeface="Times New Roman"/>
              <a:cs typeface="Times New Roman"/>
            </a:endParaRPr>
          </a:p>
          <a:p>
            <a:pPr marL="12700" marR="5080">
              <a:lnSpc>
                <a:spcPct val="100000"/>
              </a:lnSpc>
            </a:pPr>
            <a:r>
              <a:rPr sz="2400" b="1" spc="-5" dirty="0" smtClean="0">
                <a:latin typeface="Times New Roman"/>
                <a:cs typeface="Times New Roman"/>
              </a:rPr>
              <a:t>break</a:t>
            </a:r>
            <a:r>
              <a:rPr sz="2400" b="1" spc="-5" dirty="0">
                <a:latin typeface="Times New Roman"/>
                <a:cs typeface="Times New Roman"/>
              </a:rPr>
              <a:t>; </a:t>
            </a:r>
            <a:endParaRPr lang="en-US" sz="2400" b="1" spc="-5" dirty="0" smtClean="0">
              <a:latin typeface="Times New Roman"/>
              <a:cs typeface="Times New Roman"/>
            </a:endParaRPr>
          </a:p>
          <a:p>
            <a:pPr marL="12700" marR="5080">
              <a:lnSpc>
                <a:spcPct val="100000"/>
              </a:lnSpc>
            </a:pPr>
            <a:r>
              <a:rPr sz="2400" b="1" spc="-5" dirty="0" smtClean="0">
                <a:latin typeface="Times New Roman"/>
                <a:cs typeface="Times New Roman"/>
              </a:rPr>
              <a:t> </a:t>
            </a:r>
            <a:r>
              <a:rPr sz="2400" b="1" dirty="0">
                <a:latin typeface="Times New Roman"/>
                <a:cs typeface="Times New Roman"/>
              </a:rPr>
              <a:t>default:</a:t>
            </a:r>
            <a:r>
              <a:rPr sz="2400" b="1" spc="-65" dirty="0">
                <a:latin typeface="Times New Roman"/>
                <a:cs typeface="Times New Roman"/>
              </a:rPr>
              <a:t> </a:t>
            </a:r>
            <a:r>
              <a:rPr sz="2400" b="1" spc="-5" dirty="0">
                <a:latin typeface="Times New Roman"/>
                <a:cs typeface="Times New Roman"/>
              </a:rPr>
              <a:t>x=a%b;</a:t>
            </a:r>
            <a:endParaRPr sz="2400" dirty="0">
              <a:latin typeface="Times New Roman"/>
              <a:cs typeface="Times New Roman"/>
            </a:endParaRPr>
          </a:p>
          <a:p>
            <a:pPr marL="12700">
              <a:lnSpc>
                <a:spcPct val="100000"/>
              </a:lnSpc>
            </a:pPr>
            <a:r>
              <a:rPr sz="2400" b="1" dirty="0">
                <a:latin typeface="Times New Roman"/>
                <a:cs typeface="Times New Roman"/>
              </a:rPr>
              <a:t>}</a:t>
            </a:r>
            <a:endParaRPr sz="2400" dirty="0">
              <a:latin typeface="Times New Roman"/>
              <a:cs typeface="Times New Roman"/>
            </a:endParaRPr>
          </a:p>
          <a:p>
            <a:pPr marL="12700">
              <a:lnSpc>
                <a:spcPct val="100000"/>
              </a:lnSpc>
            </a:pPr>
            <a:r>
              <a:rPr sz="2400" b="1" spc="-5" dirty="0">
                <a:latin typeface="Times New Roman"/>
                <a:cs typeface="Times New Roman"/>
              </a:rPr>
              <a:t>printf("x=%d",x);</a:t>
            </a:r>
            <a:endParaRPr sz="2400" dirty="0">
              <a:latin typeface="Times New Roman"/>
              <a:cs typeface="Times New Roman"/>
            </a:endParaRPr>
          </a:p>
          <a:p>
            <a:pPr marL="12700">
              <a:lnSpc>
                <a:spcPct val="100000"/>
              </a:lnSpc>
            </a:pPr>
            <a:r>
              <a:rPr sz="2400" b="1" dirty="0">
                <a:latin typeface="Times New Roman"/>
                <a:cs typeface="Times New Roman"/>
              </a:rPr>
              <a:t>}</a:t>
            </a:r>
            <a:endParaRPr sz="2400" dirty="0">
              <a:latin typeface="Times New Roman"/>
              <a:cs typeface="Times New Roman"/>
            </a:endParaRPr>
          </a:p>
        </p:txBody>
      </p:sp>
    </p:spTree>
    <p:extLst>
      <p:ext uri="{BB962C8B-B14F-4D97-AF65-F5344CB8AC3E}">
        <p14:creationId xmlns:p14="http://schemas.microsoft.com/office/powerpoint/2010/main" val="278016423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88382" y="840739"/>
            <a:ext cx="1574800" cy="574040"/>
          </a:xfrm>
          <a:prstGeom prst="rect">
            <a:avLst/>
          </a:prstGeom>
        </p:spPr>
        <p:txBody>
          <a:bodyPr vert="horz" wrap="square" lIns="0" tIns="12700" rIns="0" bIns="0" rtlCol="0">
            <a:spAutoFit/>
          </a:bodyPr>
          <a:lstStyle/>
          <a:p>
            <a:pPr marL="12700">
              <a:lnSpc>
                <a:spcPct val="100000"/>
              </a:lnSpc>
              <a:spcBef>
                <a:spcPts val="100"/>
              </a:spcBef>
            </a:pPr>
            <a:r>
              <a:rPr spc="-5" dirty="0"/>
              <a:t>P</a:t>
            </a:r>
            <a:r>
              <a:rPr dirty="0"/>
              <a:t>rob</a:t>
            </a:r>
            <a:r>
              <a:rPr spc="-5" dirty="0"/>
              <a:t>le</a:t>
            </a:r>
            <a:r>
              <a:rPr dirty="0"/>
              <a:t>m</a:t>
            </a:r>
          </a:p>
        </p:txBody>
      </p:sp>
      <p:sp>
        <p:nvSpPr>
          <p:cNvPr id="3" name="object 3"/>
          <p:cNvSpPr txBox="1"/>
          <p:nvPr/>
        </p:nvSpPr>
        <p:spPr>
          <a:xfrm>
            <a:off x="1069333" y="1773427"/>
            <a:ext cx="8087359" cy="2648585"/>
          </a:xfrm>
          <a:prstGeom prst="rect">
            <a:avLst/>
          </a:prstGeom>
        </p:spPr>
        <p:txBody>
          <a:bodyPr vert="horz" wrap="square" lIns="0" tIns="12065" rIns="0" bIns="0" rtlCol="0">
            <a:spAutoFit/>
          </a:bodyPr>
          <a:lstStyle/>
          <a:p>
            <a:pPr marL="12700">
              <a:lnSpc>
                <a:spcPct val="100000"/>
              </a:lnSpc>
              <a:spcBef>
                <a:spcPts val="95"/>
              </a:spcBef>
            </a:pPr>
            <a:r>
              <a:rPr sz="2800" b="1" spc="-110" dirty="0">
                <a:solidFill>
                  <a:srgbClr val="3232CC"/>
                </a:solidFill>
                <a:latin typeface="Times New Roman"/>
                <a:cs typeface="Times New Roman"/>
              </a:rPr>
              <a:t>WAP </a:t>
            </a:r>
            <a:r>
              <a:rPr sz="2800" b="1" dirty="0">
                <a:solidFill>
                  <a:srgbClr val="3232CC"/>
                </a:solidFill>
                <a:latin typeface="Times New Roman"/>
                <a:cs typeface="Times New Roman"/>
              </a:rPr>
              <a:t>that </a:t>
            </a:r>
            <a:r>
              <a:rPr sz="2800" b="1" spc="-10" dirty="0">
                <a:solidFill>
                  <a:srgbClr val="3232CC"/>
                </a:solidFill>
                <a:latin typeface="Times New Roman"/>
                <a:cs typeface="Times New Roman"/>
              </a:rPr>
              <a:t>will </a:t>
            </a:r>
            <a:r>
              <a:rPr sz="2800" b="1" spc="-5" dirty="0">
                <a:solidFill>
                  <a:srgbClr val="3232CC"/>
                </a:solidFill>
                <a:latin typeface="Times New Roman"/>
                <a:cs typeface="Times New Roman"/>
              </a:rPr>
              <a:t>calculate </a:t>
            </a:r>
            <a:r>
              <a:rPr sz="2800" b="1" spc="-20" dirty="0">
                <a:solidFill>
                  <a:srgbClr val="3232CC"/>
                </a:solidFill>
                <a:latin typeface="Times New Roman"/>
                <a:cs typeface="Times New Roman"/>
              </a:rPr>
              <a:t>area </a:t>
            </a:r>
            <a:r>
              <a:rPr sz="2800" b="1" dirty="0">
                <a:solidFill>
                  <a:srgbClr val="3232CC"/>
                </a:solidFill>
                <a:latin typeface="Times New Roman"/>
                <a:cs typeface="Times New Roman"/>
              </a:rPr>
              <a:t>of </a:t>
            </a:r>
            <a:r>
              <a:rPr sz="2800" b="1" spc="-5" dirty="0">
                <a:solidFill>
                  <a:srgbClr val="3232CC"/>
                </a:solidFill>
                <a:latin typeface="Times New Roman"/>
                <a:cs typeface="Times New Roman"/>
              </a:rPr>
              <a:t>the following</a:t>
            </a:r>
            <a:r>
              <a:rPr sz="2800" b="1" spc="5" dirty="0">
                <a:solidFill>
                  <a:srgbClr val="3232CC"/>
                </a:solidFill>
                <a:latin typeface="Times New Roman"/>
                <a:cs typeface="Times New Roman"/>
              </a:rPr>
              <a:t> </a:t>
            </a:r>
            <a:r>
              <a:rPr sz="2800" b="1" spc="-5" dirty="0">
                <a:solidFill>
                  <a:srgbClr val="3232CC"/>
                </a:solidFill>
                <a:latin typeface="Times New Roman"/>
                <a:cs typeface="Times New Roman"/>
              </a:rPr>
              <a:t>entities.</a:t>
            </a:r>
            <a:endParaRPr sz="2800">
              <a:latin typeface="Times New Roman"/>
              <a:cs typeface="Times New Roman"/>
            </a:endParaRPr>
          </a:p>
          <a:p>
            <a:pPr>
              <a:lnSpc>
                <a:spcPct val="100000"/>
              </a:lnSpc>
              <a:spcBef>
                <a:spcPts val="20"/>
              </a:spcBef>
            </a:pPr>
            <a:endParaRPr sz="2500">
              <a:latin typeface="Times New Roman"/>
              <a:cs typeface="Times New Roman"/>
            </a:endParaRPr>
          </a:p>
          <a:p>
            <a:pPr marL="120014" indent="-107314">
              <a:lnSpc>
                <a:spcPct val="100000"/>
              </a:lnSpc>
              <a:buSzPct val="95833"/>
              <a:buFont typeface="Arial"/>
              <a:buChar char="•"/>
              <a:tabLst>
                <a:tab pos="120014" algn="l"/>
              </a:tabLst>
            </a:pPr>
            <a:r>
              <a:rPr sz="2400" dirty="0">
                <a:solidFill>
                  <a:srgbClr val="FF0000"/>
                </a:solidFill>
                <a:latin typeface="Times New Roman"/>
                <a:cs typeface="Times New Roman"/>
              </a:rPr>
              <a:t>If user enter value 1,your program </a:t>
            </a:r>
            <a:r>
              <a:rPr sz="2400" spc="-5" dirty="0">
                <a:solidFill>
                  <a:srgbClr val="FF0000"/>
                </a:solidFill>
                <a:latin typeface="Times New Roman"/>
                <a:cs typeface="Times New Roman"/>
              </a:rPr>
              <a:t>will </a:t>
            </a:r>
            <a:r>
              <a:rPr sz="2400" dirty="0">
                <a:solidFill>
                  <a:srgbClr val="FF0000"/>
                </a:solidFill>
                <a:latin typeface="Times New Roman"/>
                <a:cs typeface="Times New Roman"/>
              </a:rPr>
              <a:t>display area of</a:t>
            </a:r>
            <a:r>
              <a:rPr sz="2400" spc="-195" dirty="0">
                <a:solidFill>
                  <a:srgbClr val="FF0000"/>
                </a:solidFill>
                <a:latin typeface="Times New Roman"/>
                <a:cs typeface="Times New Roman"/>
              </a:rPr>
              <a:t> </a:t>
            </a:r>
            <a:r>
              <a:rPr sz="2400" dirty="0">
                <a:solidFill>
                  <a:srgbClr val="FF0000"/>
                </a:solidFill>
                <a:latin typeface="Times New Roman"/>
                <a:cs typeface="Times New Roman"/>
              </a:rPr>
              <a:t>circle</a:t>
            </a:r>
            <a:endParaRPr sz="2400">
              <a:latin typeface="Times New Roman"/>
              <a:cs typeface="Times New Roman"/>
            </a:endParaRPr>
          </a:p>
          <a:p>
            <a:pPr marL="469900" indent="-457200">
              <a:lnSpc>
                <a:spcPct val="100000"/>
              </a:lnSpc>
              <a:buSzPct val="95833"/>
              <a:buFont typeface="Arial"/>
              <a:buChar char="•"/>
              <a:tabLst>
                <a:tab pos="469265" algn="l"/>
                <a:tab pos="469900" algn="l"/>
              </a:tabLst>
            </a:pPr>
            <a:r>
              <a:rPr sz="2400" dirty="0">
                <a:solidFill>
                  <a:srgbClr val="FF0000"/>
                </a:solidFill>
                <a:latin typeface="Times New Roman"/>
                <a:cs typeface="Times New Roman"/>
              </a:rPr>
              <a:t>If user enter value 2,your program </a:t>
            </a:r>
            <a:r>
              <a:rPr sz="2400" spc="-5" dirty="0">
                <a:solidFill>
                  <a:srgbClr val="FF0000"/>
                </a:solidFill>
                <a:latin typeface="Times New Roman"/>
                <a:cs typeface="Times New Roman"/>
              </a:rPr>
              <a:t>will </a:t>
            </a:r>
            <a:r>
              <a:rPr sz="2400" dirty="0">
                <a:solidFill>
                  <a:srgbClr val="FF0000"/>
                </a:solidFill>
                <a:latin typeface="Times New Roman"/>
                <a:cs typeface="Times New Roman"/>
              </a:rPr>
              <a:t>display area of</a:t>
            </a:r>
            <a:r>
              <a:rPr sz="2400" spc="-225" dirty="0">
                <a:solidFill>
                  <a:srgbClr val="FF0000"/>
                </a:solidFill>
                <a:latin typeface="Times New Roman"/>
                <a:cs typeface="Times New Roman"/>
              </a:rPr>
              <a:t> </a:t>
            </a:r>
            <a:r>
              <a:rPr sz="2400" dirty="0">
                <a:solidFill>
                  <a:srgbClr val="FF0000"/>
                </a:solidFill>
                <a:latin typeface="Times New Roman"/>
                <a:cs typeface="Times New Roman"/>
              </a:rPr>
              <a:t>triangle</a:t>
            </a:r>
            <a:endParaRPr sz="2400">
              <a:latin typeface="Times New Roman"/>
              <a:cs typeface="Times New Roman"/>
            </a:endParaRPr>
          </a:p>
          <a:p>
            <a:pPr marL="120014" indent="-107314">
              <a:lnSpc>
                <a:spcPct val="100000"/>
              </a:lnSpc>
              <a:buSzPct val="95833"/>
              <a:buFont typeface="Arial"/>
              <a:buChar char="•"/>
              <a:tabLst>
                <a:tab pos="120014" algn="l"/>
              </a:tabLst>
            </a:pPr>
            <a:r>
              <a:rPr sz="2400" dirty="0">
                <a:solidFill>
                  <a:srgbClr val="FF0000"/>
                </a:solidFill>
                <a:latin typeface="Times New Roman"/>
                <a:cs typeface="Times New Roman"/>
              </a:rPr>
              <a:t>If user enter value 3,your program </a:t>
            </a:r>
            <a:r>
              <a:rPr sz="2400" spc="-5" dirty="0">
                <a:solidFill>
                  <a:srgbClr val="FF0000"/>
                </a:solidFill>
                <a:latin typeface="Times New Roman"/>
                <a:cs typeface="Times New Roman"/>
              </a:rPr>
              <a:t>will </a:t>
            </a:r>
            <a:r>
              <a:rPr sz="2400" dirty="0">
                <a:solidFill>
                  <a:srgbClr val="FF0000"/>
                </a:solidFill>
                <a:latin typeface="Times New Roman"/>
                <a:cs typeface="Times New Roman"/>
              </a:rPr>
              <a:t>display area of</a:t>
            </a:r>
            <a:r>
              <a:rPr sz="2400" spc="-215" dirty="0">
                <a:solidFill>
                  <a:srgbClr val="FF0000"/>
                </a:solidFill>
                <a:latin typeface="Times New Roman"/>
                <a:cs typeface="Times New Roman"/>
              </a:rPr>
              <a:t> </a:t>
            </a:r>
            <a:r>
              <a:rPr sz="2400" dirty="0">
                <a:solidFill>
                  <a:srgbClr val="FF0000"/>
                </a:solidFill>
                <a:latin typeface="Times New Roman"/>
                <a:cs typeface="Times New Roman"/>
              </a:rPr>
              <a:t>rectangle</a:t>
            </a:r>
            <a:endParaRPr sz="2400">
              <a:latin typeface="Times New Roman"/>
              <a:cs typeface="Times New Roman"/>
            </a:endParaRPr>
          </a:p>
          <a:p>
            <a:pPr marL="12700" marR="155575">
              <a:lnSpc>
                <a:spcPct val="100000"/>
              </a:lnSpc>
              <a:buSzPct val="95833"/>
              <a:buFont typeface="Arial"/>
              <a:buChar char="•"/>
              <a:tabLst>
                <a:tab pos="120014" algn="l"/>
              </a:tabLst>
            </a:pPr>
            <a:r>
              <a:rPr sz="2400" spc="-5" dirty="0">
                <a:solidFill>
                  <a:srgbClr val="FF0000"/>
                </a:solidFill>
                <a:latin typeface="Times New Roman"/>
                <a:cs typeface="Times New Roman"/>
              </a:rPr>
              <a:t>Other wise </a:t>
            </a:r>
            <a:r>
              <a:rPr sz="2400" dirty="0">
                <a:solidFill>
                  <a:srgbClr val="FF0000"/>
                </a:solidFill>
                <a:latin typeface="Times New Roman"/>
                <a:cs typeface="Times New Roman"/>
              </a:rPr>
              <a:t>your program </a:t>
            </a:r>
            <a:r>
              <a:rPr sz="2400" spc="-5" dirty="0">
                <a:solidFill>
                  <a:srgbClr val="FF0000"/>
                </a:solidFill>
                <a:latin typeface="Times New Roman"/>
                <a:cs typeface="Times New Roman"/>
              </a:rPr>
              <a:t>will </a:t>
            </a:r>
            <a:r>
              <a:rPr sz="2400" dirty="0">
                <a:solidFill>
                  <a:srgbClr val="FF0000"/>
                </a:solidFill>
                <a:latin typeface="Times New Roman"/>
                <a:cs typeface="Times New Roman"/>
              </a:rPr>
              <a:t>display </a:t>
            </a:r>
            <a:r>
              <a:rPr sz="2400" spc="-5" dirty="0">
                <a:solidFill>
                  <a:srgbClr val="FF0000"/>
                </a:solidFill>
                <a:latin typeface="Times New Roman"/>
                <a:cs typeface="Times New Roman"/>
              </a:rPr>
              <a:t>“Please </a:t>
            </a:r>
            <a:r>
              <a:rPr sz="2400" dirty="0">
                <a:solidFill>
                  <a:srgbClr val="FF0000"/>
                </a:solidFill>
                <a:latin typeface="Times New Roman"/>
                <a:cs typeface="Times New Roman"/>
              </a:rPr>
              <a:t>enter either 1 or</a:t>
            </a:r>
            <a:r>
              <a:rPr sz="2400" spc="-160" dirty="0">
                <a:solidFill>
                  <a:srgbClr val="FF0000"/>
                </a:solidFill>
                <a:latin typeface="Times New Roman"/>
                <a:cs typeface="Times New Roman"/>
              </a:rPr>
              <a:t> </a:t>
            </a:r>
            <a:r>
              <a:rPr sz="2400" dirty="0">
                <a:solidFill>
                  <a:srgbClr val="FF0000"/>
                </a:solidFill>
                <a:latin typeface="Times New Roman"/>
                <a:cs typeface="Times New Roman"/>
              </a:rPr>
              <a:t>2  or</a:t>
            </a:r>
            <a:r>
              <a:rPr sz="2400" spc="-15" dirty="0">
                <a:solidFill>
                  <a:srgbClr val="FF0000"/>
                </a:solidFill>
                <a:latin typeface="Times New Roman"/>
                <a:cs typeface="Times New Roman"/>
              </a:rPr>
              <a:t> </a:t>
            </a:r>
            <a:r>
              <a:rPr sz="2400" dirty="0">
                <a:solidFill>
                  <a:srgbClr val="FF0000"/>
                </a:solidFill>
                <a:latin typeface="Times New Roman"/>
                <a:cs typeface="Times New Roman"/>
              </a:rPr>
              <a:t>3”</a:t>
            </a:r>
            <a:endParaRPr sz="2400">
              <a:latin typeface="Times New Roman"/>
              <a:cs typeface="Times New Roman"/>
            </a:endParaRPr>
          </a:p>
        </p:txBody>
      </p:sp>
      <p:sp>
        <p:nvSpPr>
          <p:cNvPr id="4" name="object 4"/>
          <p:cNvSpPr/>
          <p:nvPr/>
        </p:nvSpPr>
        <p:spPr>
          <a:xfrm>
            <a:off x="457193" y="6775703"/>
            <a:ext cx="9144000" cy="13970"/>
          </a:xfrm>
          <a:custGeom>
            <a:avLst/>
            <a:gdLst/>
            <a:ahLst/>
            <a:cxnLst/>
            <a:rect l="l" t="t" r="r" b="b"/>
            <a:pathLst>
              <a:path w="9144000" h="13970">
                <a:moveTo>
                  <a:pt x="9143999" y="13715"/>
                </a:moveTo>
                <a:lnTo>
                  <a:pt x="9143999" y="0"/>
                </a:lnTo>
                <a:lnTo>
                  <a:pt x="0" y="0"/>
                </a:lnTo>
                <a:lnTo>
                  <a:pt x="0" y="13715"/>
                </a:lnTo>
                <a:lnTo>
                  <a:pt x="9143999" y="13715"/>
                </a:lnTo>
                <a:close/>
              </a:path>
            </a:pathLst>
          </a:custGeom>
          <a:solidFill>
            <a:srgbClr val="000000"/>
          </a:solid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830"/>
              </a:lnSpc>
            </a:pPr>
            <a:fld id="{81D60167-4931-47E6-BA6A-407CBD079E47}" type="slidenum">
              <a:rPr dirty="0"/>
              <a:t>118</a:t>
            </a:fld>
            <a:endParaRPr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79338" y="877309"/>
            <a:ext cx="4231640" cy="3042920"/>
          </a:xfrm>
          <a:prstGeom prst="rect">
            <a:avLst/>
          </a:prstGeom>
        </p:spPr>
        <p:txBody>
          <a:bodyPr vert="horz" wrap="square" lIns="0" tIns="12700" rIns="0" bIns="0" rtlCol="0">
            <a:spAutoFit/>
          </a:bodyPr>
          <a:lstStyle/>
          <a:p>
            <a:pPr marL="926465" marR="5080" indent="-914400">
              <a:lnSpc>
                <a:spcPct val="100000"/>
              </a:lnSpc>
              <a:spcBef>
                <a:spcPts val="100"/>
              </a:spcBef>
            </a:pPr>
            <a:r>
              <a:rPr sz="1800" b="1" spc="-5" dirty="0">
                <a:latin typeface="Times New Roman"/>
                <a:cs typeface="Times New Roman"/>
              </a:rPr>
              <a:t>case </a:t>
            </a:r>
            <a:r>
              <a:rPr sz="1800" b="1" dirty="0">
                <a:latin typeface="Times New Roman"/>
                <a:cs typeface="Times New Roman"/>
              </a:rPr>
              <a:t>2: </a:t>
            </a:r>
            <a:r>
              <a:rPr sz="1800" b="1" spc="-5" dirty="0">
                <a:latin typeface="Times New Roman"/>
                <a:cs typeface="Times New Roman"/>
              </a:rPr>
              <a:t>printf("Enter base and height");  scanf("%d %d",&amp;base,&amp;height);  area=1.0/2*base*height;  printf("area </a:t>
            </a:r>
            <a:r>
              <a:rPr sz="1800" b="1" dirty="0">
                <a:latin typeface="Times New Roman"/>
                <a:cs typeface="Times New Roman"/>
              </a:rPr>
              <a:t>of</a:t>
            </a:r>
            <a:r>
              <a:rPr sz="1800" b="1" spc="-20" dirty="0">
                <a:latin typeface="Times New Roman"/>
                <a:cs typeface="Times New Roman"/>
              </a:rPr>
              <a:t> </a:t>
            </a:r>
            <a:r>
              <a:rPr sz="1800" b="1" spc="-5" dirty="0">
                <a:latin typeface="Times New Roman"/>
                <a:cs typeface="Times New Roman"/>
              </a:rPr>
              <a:t>triangle</a:t>
            </a:r>
            <a:endParaRPr sz="1800" dirty="0">
              <a:latin typeface="Times New Roman"/>
              <a:cs typeface="Times New Roman"/>
            </a:endParaRPr>
          </a:p>
          <a:p>
            <a:pPr marL="12700">
              <a:lnSpc>
                <a:spcPct val="100000"/>
              </a:lnSpc>
            </a:pPr>
            <a:r>
              <a:rPr sz="1800" b="1" spc="-5" dirty="0">
                <a:latin typeface="Times New Roman"/>
                <a:cs typeface="Times New Roman"/>
              </a:rPr>
              <a:t>is=%f",area);</a:t>
            </a:r>
            <a:endParaRPr sz="1800" dirty="0">
              <a:latin typeface="Times New Roman"/>
              <a:cs typeface="Times New Roman"/>
            </a:endParaRPr>
          </a:p>
          <a:p>
            <a:pPr marL="926465">
              <a:lnSpc>
                <a:spcPct val="100000"/>
              </a:lnSpc>
            </a:pPr>
            <a:r>
              <a:rPr sz="1800" b="1" spc="-10" dirty="0">
                <a:latin typeface="Times New Roman"/>
                <a:cs typeface="Times New Roman"/>
              </a:rPr>
              <a:t>break;</a:t>
            </a:r>
            <a:endParaRPr sz="1800" dirty="0">
              <a:latin typeface="Times New Roman"/>
              <a:cs typeface="Times New Roman"/>
            </a:endParaRPr>
          </a:p>
          <a:p>
            <a:pPr marL="12700" marR="1023619">
              <a:lnSpc>
                <a:spcPct val="100000"/>
              </a:lnSpc>
            </a:pPr>
            <a:r>
              <a:rPr sz="1800" b="1" spc="-5" dirty="0">
                <a:latin typeface="Times New Roman"/>
                <a:cs typeface="Times New Roman"/>
              </a:rPr>
              <a:t>case </a:t>
            </a:r>
            <a:r>
              <a:rPr sz="1800" b="1" dirty="0">
                <a:latin typeface="Times New Roman"/>
                <a:cs typeface="Times New Roman"/>
              </a:rPr>
              <a:t>3: </a:t>
            </a:r>
            <a:r>
              <a:rPr sz="1800" b="1" spc="-5" dirty="0">
                <a:latin typeface="Times New Roman"/>
                <a:cs typeface="Times New Roman"/>
              </a:rPr>
              <a:t>printf("Enter length</a:t>
            </a:r>
            <a:r>
              <a:rPr sz="1800" b="1" spc="-60" dirty="0">
                <a:latin typeface="Times New Roman"/>
                <a:cs typeface="Times New Roman"/>
              </a:rPr>
              <a:t> </a:t>
            </a:r>
            <a:r>
              <a:rPr sz="1800" b="1" spc="-5" dirty="0">
                <a:latin typeface="Times New Roman"/>
                <a:cs typeface="Times New Roman"/>
              </a:rPr>
              <a:t>and  breadth\n");</a:t>
            </a:r>
            <a:endParaRPr sz="1800" dirty="0">
              <a:latin typeface="Times New Roman"/>
              <a:cs typeface="Times New Roman"/>
            </a:endParaRPr>
          </a:p>
          <a:p>
            <a:pPr marL="926465">
              <a:lnSpc>
                <a:spcPct val="100000"/>
              </a:lnSpc>
            </a:pPr>
            <a:r>
              <a:rPr sz="1800" b="1" spc="-5" dirty="0">
                <a:latin typeface="Times New Roman"/>
                <a:cs typeface="Times New Roman"/>
              </a:rPr>
              <a:t>scanf("%d</a:t>
            </a:r>
            <a:endParaRPr sz="1800" dirty="0">
              <a:latin typeface="Times New Roman"/>
              <a:cs typeface="Times New Roman"/>
            </a:endParaRPr>
          </a:p>
          <a:p>
            <a:pPr marL="12700">
              <a:lnSpc>
                <a:spcPct val="100000"/>
              </a:lnSpc>
            </a:pPr>
            <a:r>
              <a:rPr sz="1800" b="1" spc="-5" dirty="0">
                <a:latin typeface="Times New Roman"/>
                <a:cs typeface="Times New Roman"/>
              </a:rPr>
              <a:t>%d",&amp;length,&amp;breadth);</a:t>
            </a:r>
            <a:endParaRPr sz="1800" dirty="0">
              <a:latin typeface="Times New Roman"/>
              <a:cs typeface="Times New Roman"/>
            </a:endParaRPr>
          </a:p>
          <a:p>
            <a:pPr marL="926465">
              <a:lnSpc>
                <a:spcPct val="100000"/>
              </a:lnSpc>
            </a:pPr>
            <a:r>
              <a:rPr sz="1800" b="1" spc="-10" dirty="0">
                <a:latin typeface="Times New Roman"/>
                <a:cs typeface="Times New Roman"/>
              </a:rPr>
              <a:t>area=length*breadth;</a:t>
            </a:r>
            <a:endParaRPr sz="1800" dirty="0">
              <a:latin typeface="Times New Roman"/>
              <a:cs typeface="Times New Roman"/>
            </a:endParaRPr>
          </a:p>
        </p:txBody>
      </p:sp>
      <p:sp>
        <p:nvSpPr>
          <p:cNvPr id="3" name="object 3"/>
          <p:cNvSpPr txBox="1"/>
          <p:nvPr/>
        </p:nvSpPr>
        <p:spPr>
          <a:xfrm>
            <a:off x="840733" y="939793"/>
            <a:ext cx="3686175" cy="2505814"/>
          </a:xfrm>
          <a:prstGeom prst="rect">
            <a:avLst/>
          </a:prstGeom>
        </p:spPr>
        <p:txBody>
          <a:bodyPr vert="horz" wrap="square" lIns="0" tIns="12700" rIns="0" bIns="0" rtlCol="0">
            <a:spAutoFit/>
          </a:bodyPr>
          <a:lstStyle/>
          <a:p>
            <a:pPr marL="12700" marR="1873885">
              <a:lnSpc>
                <a:spcPct val="100000"/>
              </a:lnSpc>
              <a:spcBef>
                <a:spcPts val="100"/>
              </a:spcBef>
            </a:pPr>
            <a:r>
              <a:rPr sz="1800" b="1" spc="-5" dirty="0">
                <a:latin typeface="Times New Roman"/>
                <a:cs typeface="Times New Roman"/>
              </a:rPr>
              <a:t>#include&lt;stdio.h&gt; </a:t>
            </a:r>
            <a:r>
              <a:rPr lang="en-US" sz="1800" b="1" spc="-5" dirty="0" err="1" smtClean="0">
                <a:latin typeface="Times New Roman"/>
                <a:cs typeface="Times New Roman"/>
              </a:rPr>
              <a:t>int</a:t>
            </a:r>
            <a:r>
              <a:rPr lang="en-US" sz="1800" b="1" spc="-5" dirty="0" smtClean="0">
                <a:latin typeface="Times New Roman"/>
                <a:cs typeface="Times New Roman"/>
              </a:rPr>
              <a:t> </a:t>
            </a:r>
            <a:r>
              <a:rPr sz="1800" b="1" spc="-5" dirty="0" smtClean="0">
                <a:latin typeface="Times New Roman"/>
                <a:cs typeface="Times New Roman"/>
              </a:rPr>
              <a:t>main</a:t>
            </a:r>
            <a:r>
              <a:rPr sz="1800" b="1" spc="-5" dirty="0">
                <a:latin typeface="Times New Roman"/>
                <a:cs typeface="Times New Roman"/>
              </a:rPr>
              <a:t>()</a:t>
            </a:r>
            <a:endParaRPr sz="1800" dirty="0">
              <a:latin typeface="Times New Roman"/>
              <a:cs typeface="Times New Roman"/>
            </a:endParaRPr>
          </a:p>
          <a:p>
            <a:pPr marL="12700">
              <a:lnSpc>
                <a:spcPct val="100000"/>
              </a:lnSpc>
            </a:pPr>
            <a:r>
              <a:rPr sz="1800" b="1" spc="-5" dirty="0">
                <a:latin typeface="Times New Roman"/>
                <a:cs typeface="Times New Roman"/>
              </a:rPr>
              <a:t>{</a:t>
            </a:r>
            <a:endParaRPr sz="1800" dirty="0">
              <a:latin typeface="Times New Roman"/>
              <a:cs typeface="Times New Roman"/>
            </a:endParaRPr>
          </a:p>
          <a:p>
            <a:pPr marL="12700" marR="5080">
              <a:lnSpc>
                <a:spcPct val="100000"/>
              </a:lnSpc>
            </a:pPr>
            <a:r>
              <a:rPr sz="1800" b="1" spc="-5" dirty="0">
                <a:latin typeface="Times New Roman"/>
                <a:cs typeface="Times New Roman"/>
              </a:rPr>
              <a:t>int choice,length,breadth,base,height;  </a:t>
            </a:r>
            <a:r>
              <a:rPr sz="1800" b="1" dirty="0">
                <a:latin typeface="Times New Roman"/>
                <a:cs typeface="Times New Roman"/>
              </a:rPr>
              <a:t>float</a:t>
            </a:r>
            <a:r>
              <a:rPr sz="1800" b="1" spc="-25" dirty="0">
                <a:latin typeface="Times New Roman"/>
                <a:cs typeface="Times New Roman"/>
              </a:rPr>
              <a:t> </a:t>
            </a:r>
            <a:r>
              <a:rPr sz="1800" b="1" spc="-5" dirty="0">
                <a:latin typeface="Times New Roman"/>
                <a:cs typeface="Times New Roman"/>
              </a:rPr>
              <a:t>radius,area;</a:t>
            </a:r>
            <a:endParaRPr sz="1800" dirty="0">
              <a:latin typeface="Times New Roman"/>
              <a:cs typeface="Times New Roman"/>
            </a:endParaRPr>
          </a:p>
          <a:p>
            <a:pPr marL="12700" marR="116839">
              <a:lnSpc>
                <a:spcPct val="100000"/>
              </a:lnSpc>
            </a:pPr>
            <a:r>
              <a:rPr sz="1800" b="1" spc="-5" dirty="0">
                <a:latin typeface="Times New Roman"/>
                <a:cs typeface="Times New Roman"/>
              </a:rPr>
              <a:t>printf("Enter value </a:t>
            </a:r>
            <a:r>
              <a:rPr sz="1800" b="1" dirty="0">
                <a:latin typeface="Times New Roman"/>
                <a:cs typeface="Times New Roman"/>
              </a:rPr>
              <a:t>1 or 2 or 3  </a:t>
            </a:r>
            <a:r>
              <a:rPr sz="1800" b="1" spc="-5" dirty="0">
                <a:latin typeface="Times New Roman"/>
                <a:cs typeface="Times New Roman"/>
              </a:rPr>
              <a:t>to\ncalulate either </a:t>
            </a:r>
            <a:r>
              <a:rPr sz="1800" b="1" spc="-10" dirty="0">
                <a:latin typeface="Times New Roman"/>
                <a:cs typeface="Times New Roman"/>
              </a:rPr>
              <a:t>area </a:t>
            </a:r>
            <a:r>
              <a:rPr sz="1800" b="1" dirty="0">
                <a:latin typeface="Times New Roman"/>
                <a:cs typeface="Times New Roman"/>
              </a:rPr>
              <a:t>of </a:t>
            </a:r>
            <a:r>
              <a:rPr sz="1800" b="1" spc="-5" dirty="0">
                <a:latin typeface="Times New Roman"/>
                <a:cs typeface="Times New Roman"/>
              </a:rPr>
              <a:t>circle\n </a:t>
            </a:r>
            <a:r>
              <a:rPr sz="1800" b="1" dirty="0">
                <a:latin typeface="Times New Roman"/>
                <a:cs typeface="Times New Roman"/>
              </a:rPr>
              <a:t>or  </a:t>
            </a:r>
            <a:r>
              <a:rPr sz="1800" b="1" spc="-10" dirty="0">
                <a:latin typeface="Times New Roman"/>
                <a:cs typeface="Times New Roman"/>
              </a:rPr>
              <a:t>area </a:t>
            </a:r>
            <a:r>
              <a:rPr sz="1800" b="1" dirty="0">
                <a:latin typeface="Times New Roman"/>
                <a:cs typeface="Times New Roman"/>
              </a:rPr>
              <a:t>of </a:t>
            </a:r>
            <a:r>
              <a:rPr sz="1800" b="1" spc="-5" dirty="0">
                <a:latin typeface="Times New Roman"/>
                <a:cs typeface="Times New Roman"/>
              </a:rPr>
              <a:t>triangle </a:t>
            </a:r>
            <a:r>
              <a:rPr sz="1800" b="1" dirty="0">
                <a:latin typeface="Times New Roman"/>
                <a:cs typeface="Times New Roman"/>
              </a:rPr>
              <a:t>or </a:t>
            </a:r>
            <a:r>
              <a:rPr sz="1800" b="1" spc="-10" dirty="0">
                <a:latin typeface="Times New Roman"/>
                <a:cs typeface="Times New Roman"/>
              </a:rPr>
              <a:t>\narea </a:t>
            </a:r>
            <a:r>
              <a:rPr sz="1800" b="1" dirty="0">
                <a:latin typeface="Times New Roman"/>
                <a:cs typeface="Times New Roman"/>
              </a:rPr>
              <a:t>of  </a:t>
            </a:r>
            <a:r>
              <a:rPr sz="1800" b="1" spc="-5" dirty="0">
                <a:latin typeface="Times New Roman"/>
                <a:cs typeface="Times New Roman"/>
              </a:rPr>
              <a:t>rectangle");</a:t>
            </a:r>
            <a:endParaRPr sz="1800" dirty="0">
              <a:latin typeface="Times New Roman"/>
              <a:cs typeface="Times New Roman"/>
            </a:endParaRPr>
          </a:p>
        </p:txBody>
      </p:sp>
      <p:sp>
        <p:nvSpPr>
          <p:cNvPr id="7" name="object 7"/>
          <p:cNvSpPr txBox="1"/>
          <p:nvPr/>
        </p:nvSpPr>
        <p:spPr>
          <a:xfrm>
            <a:off x="4879338" y="3894834"/>
            <a:ext cx="4401185" cy="2219960"/>
          </a:xfrm>
          <a:prstGeom prst="rect">
            <a:avLst/>
          </a:prstGeom>
        </p:spPr>
        <p:txBody>
          <a:bodyPr vert="horz" wrap="square" lIns="0" tIns="12700" rIns="0" bIns="0" rtlCol="0">
            <a:spAutoFit/>
          </a:bodyPr>
          <a:lstStyle/>
          <a:p>
            <a:pPr marL="12700" marR="1061720" indent="914400">
              <a:lnSpc>
                <a:spcPct val="100000"/>
              </a:lnSpc>
              <a:spcBef>
                <a:spcPts val="100"/>
              </a:spcBef>
            </a:pPr>
            <a:r>
              <a:rPr sz="1800" b="1" spc="-5" dirty="0">
                <a:latin typeface="Times New Roman"/>
                <a:cs typeface="Times New Roman"/>
              </a:rPr>
              <a:t>printf("area </a:t>
            </a:r>
            <a:r>
              <a:rPr sz="1800" b="1" dirty="0">
                <a:latin typeface="Times New Roman"/>
                <a:cs typeface="Times New Roman"/>
              </a:rPr>
              <a:t>of</a:t>
            </a:r>
            <a:r>
              <a:rPr sz="1800" b="1" spc="-90" dirty="0">
                <a:latin typeface="Times New Roman"/>
                <a:cs typeface="Times New Roman"/>
              </a:rPr>
              <a:t> </a:t>
            </a:r>
            <a:r>
              <a:rPr sz="1800" b="1" spc="-5" dirty="0">
                <a:latin typeface="Times New Roman"/>
                <a:cs typeface="Times New Roman"/>
              </a:rPr>
              <a:t>rectangle  is=%f",area);</a:t>
            </a:r>
            <a:endParaRPr sz="1800" dirty="0">
              <a:latin typeface="Times New Roman"/>
              <a:cs typeface="Times New Roman"/>
            </a:endParaRPr>
          </a:p>
          <a:p>
            <a:pPr marL="926465">
              <a:lnSpc>
                <a:spcPct val="100000"/>
              </a:lnSpc>
            </a:pPr>
            <a:r>
              <a:rPr sz="1800" b="1" spc="-10" dirty="0">
                <a:latin typeface="Times New Roman"/>
                <a:cs typeface="Times New Roman"/>
              </a:rPr>
              <a:t>break;</a:t>
            </a:r>
            <a:endParaRPr sz="1800" dirty="0">
              <a:latin typeface="Times New Roman"/>
              <a:cs typeface="Times New Roman"/>
            </a:endParaRPr>
          </a:p>
          <a:p>
            <a:pPr marL="12700" marR="5080">
              <a:lnSpc>
                <a:spcPct val="100000"/>
              </a:lnSpc>
            </a:pPr>
            <a:r>
              <a:rPr sz="1800" b="1" spc="-5" dirty="0">
                <a:latin typeface="Times New Roman"/>
                <a:cs typeface="Times New Roman"/>
              </a:rPr>
              <a:t>default: printf("donot </a:t>
            </a:r>
            <a:r>
              <a:rPr sz="1800" b="1" spc="-10" dirty="0">
                <a:latin typeface="Times New Roman"/>
                <a:cs typeface="Times New Roman"/>
              </a:rPr>
              <a:t>press </a:t>
            </a:r>
            <a:r>
              <a:rPr sz="1800" b="1" spc="-5" dirty="0">
                <a:latin typeface="Times New Roman"/>
                <a:cs typeface="Times New Roman"/>
              </a:rPr>
              <a:t>any key except </a:t>
            </a:r>
            <a:r>
              <a:rPr sz="1800" b="1" dirty="0">
                <a:latin typeface="Times New Roman"/>
                <a:cs typeface="Times New Roman"/>
              </a:rPr>
              <a:t>1  or 2 or</a:t>
            </a:r>
            <a:r>
              <a:rPr sz="1800" b="1" spc="-90" dirty="0">
                <a:latin typeface="Times New Roman"/>
                <a:cs typeface="Times New Roman"/>
              </a:rPr>
              <a:t> </a:t>
            </a:r>
            <a:r>
              <a:rPr sz="1800" b="1" spc="-5" dirty="0">
                <a:latin typeface="Times New Roman"/>
                <a:cs typeface="Times New Roman"/>
              </a:rPr>
              <a:t>3");</a:t>
            </a:r>
            <a:endParaRPr sz="1800" dirty="0">
              <a:latin typeface="Times New Roman"/>
              <a:cs typeface="Times New Roman"/>
            </a:endParaRPr>
          </a:p>
          <a:p>
            <a:pPr marL="12700">
              <a:lnSpc>
                <a:spcPct val="100000"/>
              </a:lnSpc>
            </a:pPr>
            <a:r>
              <a:rPr sz="1800" b="1" spc="-5" dirty="0">
                <a:latin typeface="Times New Roman"/>
                <a:cs typeface="Times New Roman"/>
              </a:rPr>
              <a:t>}</a:t>
            </a:r>
            <a:endParaRPr sz="1800" dirty="0">
              <a:latin typeface="Times New Roman"/>
              <a:cs typeface="Times New Roman"/>
            </a:endParaRPr>
          </a:p>
          <a:p>
            <a:pPr marL="12700">
              <a:lnSpc>
                <a:spcPct val="100000"/>
              </a:lnSpc>
            </a:pPr>
            <a:r>
              <a:rPr sz="1800" b="1" spc="-10" dirty="0">
                <a:latin typeface="Times New Roman"/>
                <a:cs typeface="Times New Roman"/>
              </a:rPr>
              <a:t>return</a:t>
            </a:r>
            <a:r>
              <a:rPr sz="1800" b="1" spc="-30" dirty="0">
                <a:latin typeface="Times New Roman"/>
                <a:cs typeface="Times New Roman"/>
              </a:rPr>
              <a:t> </a:t>
            </a:r>
            <a:r>
              <a:rPr sz="1800" b="1" dirty="0">
                <a:latin typeface="Times New Roman"/>
                <a:cs typeface="Times New Roman"/>
              </a:rPr>
              <a:t>0;</a:t>
            </a:r>
            <a:endParaRPr sz="1800" dirty="0">
              <a:latin typeface="Times New Roman"/>
              <a:cs typeface="Times New Roman"/>
            </a:endParaRPr>
          </a:p>
          <a:p>
            <a:pPr marL="12700">
              <a:lnSpc>
                <a:spcPct val="100000"/>
              </a:lnSpc>
            </a:pPr>
            <a:r>
              <a:rPr sz="1800" b="1" spc="-5" dirty="0">
                <a:latin typeface="Times New Roman"/>
                <a:cs typeface="Times New Roman"/>
              </a:rPr>
              <a:t>}</a:t>
            </a:r>
            <a:endParaRPr sz="1800" dirty="0">
              <a:latin typeface="Times New Roman"/>
              <a:cs typeface="Times New Roman"/>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830"/>
              </a:lnSpc>
            </a:pPr>
            <a:fld id="{81D60167-4931-47E6-BA6A-407CBD079E47}" type="slidenum">
              <a:rPr dirty="0"/>
              <a:t>119</a:t>
            </a:fld>
            <a:endParaRPr dirty="0"/>
          </a:p>
        </p:txBody>
      </p:sp>
      <p:sp>
        <p:nvSpPr>
          <p:cNvPr id="8" name="object 8"/>
          <p:cNvSpPr txBox="1"/>
          <p:nvPr/>
        </p:nvSpPr>
        <p:spPr>
          <a:xfrm>
            <a:off x="840733" y="3957318"/>
            <a:ext cx="3274695" cy="2494280"/>
          </a:xfrm>
          <a:prstGeom prst="rect">
            <a:avLst/>
          </a:prstGeom>
        </p:spPr>
        <p:txBody>
          <a:bodyPr vert="horz" wrap="square" lIns="0" tIns="12700" rIns="0" bIns="0" rtlCol="0">
            <a:spAutoFit/>
          </a:bodyPr>
          <a:lstStyle/>
          <a:p>
            <a:pPr marL="12700" marR="1051560">
              <a:lnSpc>
                <a:spcPct val="100000"/>
              </a:lnSpc>
              <a:spcBef>
                <a:spcPts val="100"/>
              </a:spcBef>
            </a:pPr>
            <a:r>
              <a:rPr sz="1800" b="1" spc="-10" dirty="0">
                <a:latin typeface="Times New Roman"/>
                <a:cs typeface="Times New Roman"/>
              </a:rPr>
              <a:t>s</a:t>
            </a:r>
            <a:r>
              <a:rPr sz="1800" b="1" dirty="0">
                <a:latin typeface="Times New Roman"/>
                <a:cs typeface="Times New Roman"/>
              </a:rPr>
              <a:t>c</a:t>
            </a:r>
            <a:r>
              <a:rPr sz="1800" b="1" spc="-5" dirty="0">
                <a:latin typeface="Times New Roman"/>
                <a:cs typeface="Times New Roman"/>
              </a:rPr>
              <a:t>a</a:t>
            </a:r>
            <a:r>
              <a:rPr sz="1800" b="1" spc="-10" dirty="0">
                <a:latin typeface="Times New Roman"/>
                <a:cs typeface="Times New Roman"/>
              </a:rPr>
              <a:t>n</a:t>
            </a:r>
            <a:r>
              <a:rPr sz="1800" b="1" dirty="0">
                <a:latin typeface="Times New Roman"/>
                <a:cs typeface="Times New Roman"/>
              </a:rPr>
              <a:t>f(</a:t>
            </a:r>
            <a:r>
              <a:rPr sz="1800" b="1" spc="-10" dirty="0">
                <a:latin typeface="Times New Roman"/>
                <a:cs typeface="Times New Roman"/>
              </a:rPr>
              <a:t>"</a:t>
            </a:r>
            <a:r>
              <a:rPr sz="1800" b="1" spc="-15" dirty="0">
                <a:latin typeface="Times New Roman"/>
                <a:cs typeface="Times New Roman"/>
              </a:rPr>
              <a:t>%</a:t>
            </a:r>
            <a:r>
              <a:rPr sz="1800" b="1" spc="-10" dirty="0">
                <a:latin typeface="Times New Roman"/>
                <a:cs typeface="Times New Roman"/>
              </a:rPr>
              <a:t>d"</a:t>
            </a:r>
            <a:r>
              <a:rPr sz="1800" b="1" spc="5" dirty="0">
                <a:latin typeface="Times New Roman"/>
                <a:cs typeface="Times New Roman"/>
              </a:rPr>
              <a:t>,</a:t>
            </a:r>
            <a:r>
              <a:rPr sz="1800" b="1" dirty="0">
                <a:latin typeface="Times New Roman"/>
                <a:cs typeface="Times New Roman"/>
              </a:rPr>
              <a:t>&amp;c</a:t>
            </a:r>
            <a:r>
              <a:rPr sz="1800" b="1" spc="-10" dirty="0">
                <a:latin typeface="Times New Roman"/>
                <a:cs typeface="Times New Roman"/>
              </a:rPr>
              <a:t>h</a:t>
            </a:r>
            <a:r>
              <a:rPr sz="1800" b="1" dirty="0">
                <a:latin typeface="Times New Roman"/>
                <a:cs typeface="Times New Roman"/>
              </a:rPr>
              <a:t>oice);  switch(choice)</a:t>
            </a:r>
            <a:endParaRPr sz="1800" dirty="0">
              <a:latin typeface="Times New Roman"/>
              <a:cs typeface="Times New Roman"/>
            </a:endParaRPr>
          </a:p>
          <a:p>
            <a:pPr marL="12700">
              <a:lnSpc>
                <a:spcPct val="100000"/>
              </a:lnSpc>
            </a:pPr>
            <a:r>
              <a:rPr sz="1800" b="1" spc="-5" dirty="0">
                <a:latin typeface="Times New Roman"/>
                <a:cs typeface="Times New Roman"/>
              </a:rPr>
              <a:t>{</a:t>
            </a:r>
            <a:endParaRPr sz="1800" dirty="0">
              <a:latin typeface="Times New Roman"/>
              <a:cs typeface="Times New Roman"/>
            </a:endParaRPr>
          </a:p>
          <a:p>
            <a:pPr marL="12700">
              <a:lnSpc>
                <a:spcPct val="100000"/>
              </a:lnSpc>
            </a:pPr>
            <a:r>
              <a:rPr sz="1800" b="1" spc="-5" dirty="0">
                <a:latin typeface="Times New Roman"/>
                <a:cs typeface="Times New Roman"/>
              </a:rPr>
              <a:t>case </a:t>
            </a:r>
            <a:r>
              <a:rPr sz="1800" b="1" dirty="0">
                <a:latin typeface="Times New Roman"/>
                <a:cs typeface="Times New Roman"/>
              </a:rPr>
              <a:t>1: </a:t>
            </a:r>
            <a:r>
              <a:rPr sz="1800" b="1" spc="-5" dirty="0">
                <a:latin typeface="Times New Roman"/>
                <a:cs typeface="Times New Roman"/>
              </a:rPr>
              <a:t>printf("Enter</a:t>
            </a:r>
            <a:r>
              <a:rPr sz="1800" b="1" spc="-55" dirty="0">
                <a:latin typeface="Times New Roman"/>
                <a:cs typeface="Times New Roman"/>
              </a:rPr>
              <a:t> </a:t>
            </a:r>
            <a:r>
              <a:rPr sz="1800" b="1" spc="-5" dirty="0">
                <a:latin typeface="Times New Roman"/>
                <a:cs typeface="Times New Roman"/>
              </a:rPr>
              <a:t>radius");</a:t>
            </a:r>
            <a:endParaRPr sz="1800" dirty="0">
              <a:latin typeface="Times New Roman"/>
              <a:cs typeface="Times New Roman"/>
            </a:endParaRPr>
          </a:p>
          <a:p>
            <a:pPr marL="926465" marR="5080">
              <a:lnSpc>
                <a:spcPct val="100000"/>
              </a:lnSpc>
            </a:pPr>
            <a:r>
              <a:rPr sz="1800" b="1" spc="-5" dirty="0">
                <a:latin typeface="Times New Roman"/>
                <a:cs typeface="Times New Roman"/>
              </a:rPr>
              <a:t>scanf("%f",&amp;radius);  </a:t>
            </a:r>
            <a:r>
              <a:rPr sz="1800" b="1" dirty="0" smtClean="0">
                <a:latin typeface="Times New Roman"/>
                <a:cs typeface="Times New Roman"/>
              </a:rPr>
              <a:t>a</a:t>
            </a:r>
            <a:r>
              <a:rPr sz="1800" b="1" spc="-35" dirty="0" smtClean="0">
                <a:latin typeface="Times New Roman"/>
                <a:cs typeface="Times New Roman"/>
              </a:rPr>
              <a:t>r</a:t>
            </a:r>
            <a:r>
              <a:rPr sz="1800" b="1" dirty="0" smtClean="0">
                <a:latin typeface="Times New Roman"/>
                <a:cs typeface="Times New Roman"/>
              </a:rPr>
              <a:t>ea</a:t>
            </a:r>
            <a:r>
              <a:rPr sz="1800" b="1" spc="-10" dirty="0" smtClean="0">
                <a:latin typeface="Times New Roman"/>
                <a:cs typeface="Times New Roman"/>
              </a:rPr>
              <a:t>=</a:t>
            </a:r>
            <a:r>
              <a:rPr lang="en-US" b="1" dirty="0" smtClean="0">
                <a:latin typeface="Times New Roman"/>
                <a:cs typeface="Times New Roman"/>
              </a:rPr>
              <a:t>3.14</a:t>
            </a:r>
            <a:r>
              <a:rPr sz="1800" b="1" dirty="0" smtClean="0">
                <a:latin typeface="Times New Roman"/>
                <a:cs typeface="Times New Roman"/>
              </a:rPr>
              <a:t>*r</a:t>
            </a:r>
            <a:r>
              <a:rPr sz="1800" b="1" spc="-5" dirty="0" smtClean="0">
                <a:latin typeface="Times New Roman"/>
                <a:cs typeface="Times New Roman"/>
              </a:rPr>
              <a:t>a</a:t>
            </a:r>
            <a:r>
              <a:rPr sz="1800" b="1" spc="-10" dirty="0" smtClean="0">
                <a:latin typeface="Times New Roman"/>
                <a:cs typeface="Times New Roman"/>
              </a:rPr>
              <a:t>d</a:t>
            </a:r>
            <a:r>
              <a:rPr sz="1800" b="1" dirty="0" smtClean="0">
                <a:latin typeface="Times New Roman"/>
                <a:cs typeface="Times New Roman"/>
              </a:rPr>
              <a:t>i</a:t>
            </a:r>
            <a:r>
              <a:rPr sz="1800" b="1" spc="-10" dirty="0" smtClean="0">
                <a:latin typeface="Times New Roman"/>
                <a:cs typeface="Times New Roman"/>
              </a:rPr>
              <a:t>us</a:t>
            </a:r>
            <a:r>
              <a:rPr sz="1800" b="1" dirty="0" smtClean="0">
                <a:latin typeface="Times New Roman"/>
                <a:cs typeface="Times New Roman"/>
              </a:rPr>
              <a:t>*r</a:t>
            </a:r>
            <a:r>
              <a:rPr sz="1800" b="1" spc="-5" dirty="0" smtClean="0">
                <a:latin typeface="Times New Roman"/>
                <a:cs typeface="Times New Roman"/>
              </a:rPr>
              <a:t>a</a:t>
            </a:r>
            <a:r>
              <a:rPr sz="1800" b="1" spc="-10" dirty="0" smtClean="0">
                <a:latin typeface="Times New Roman"/>
                <a:cs typeface="Times New Roman"/>
              </a:rPr>
              <a:t>d</a:t>
            </a:r>
            <a:r>
              <a:rPr sz="1800" b="1" dirty="0" smtClean="0">
                <a:latin typeface="Times New Roman"/>
                <a:cs typeface="Times New Roman"/>
              </a:rPr>
              <a:t>i</a:t>
            </a:r>
            <a:r>
              <a:rPr sz="1800" b="1" spc="-10" dirty="0" smtClean="0">
                <a:latin typeface="Times New Roman"/>
                <a:cs typeface="Times New Roman"/>
              </a:rPr>
              <a:t>us</a:t>
            </a:r>
            <a:r>
              <a:rPr sz="1800" b="1" dirty="0">
                <a:latin typeface="Times New Roman"/>
                <a:cs typeface="Times New Roman"/>
              </a:rPr>
              <a:t>;  </a:t>
            </a:r>
            <a:r>
              <a:rPr sz="1800" b="1" spc="-5" dirty="0">
                <a:latin typeface="Times New Roman"/>
                <a:cs typeface="Times New Roman"/>
              </a:rPr>
              <a:t>printf("area </a:t>
            </a:r>
            <a:r>
              <a:rPr sz="1800" b="1" dirty="0">
                <a:latin typeface="Times New Roman"/>
                <a:cs typeface="Times New Roman"/>
              </a:rPr>
              <a:t>of</a:t>
            </a:r>
            <a:r>
              <a:rPr sz="1800" b="1" spc="-30" dirty="0">
                <a:latin typeface="Times New Roman"/>
                <a:cs typeface="Times New Roman"/>
              </a:rPr>
              <a:t> </a:t>
            </a:r>
            <a:r>
              <a:rPr sz="1800" b="1" spc="-10" dirty="0">
                <a:latin typeface="Times New Roman"/>
                <a:cs typeface="Times New Roman"/>
              </a:rPr>
              <a:t>circle</a:t>
            </a:r>
            <a:endParaRPr sz="1800" dirty="0">
              <a:latin typeface="Times New Roman"/>
              <a:cs typeface="Times New Roman"/>
            </a:endParaRPr>
          </a:p>
          <a:p>
            <a:pPr marL="12700">
              <a:lnSpc>
                <a:spcPct val="100000"/>
              </a:lnSpc>
            </a:pPr>
            <a:r>
              <a:rPr sz="1800" b="1" spc="-5" dirty="0">
                <a:latin typeface="Times New Roman"/>
                <a:cs typeface="Times New Roman"/>
              </a:rPr>
              <a:t>is=%f",area);</a:t>
            </a:r>
            <a:endParaRPr sz="1800" dirty="0">
              <a:latin typeface="Times New Roman"/>
              <a:cs typeface="Times New Roman"/>
            </a:endParaRPr>
          </a:p>
          <a:p>
            <a:pPr marL="926465">
              <a:lnSpc>
                <a:spcPct val="100000"/>
              </a:lnSpc>
            </a:pPr>
            <a:r>
              <a:rPr sz="1800" b="1" spc="-10" dirty="0">
                <a:latin typeface="Times New Roman"/>
                <a:cs typeface="Times New Roman"/>
              </a:rPr>
              <a:t>break;</a:t>
            </a:r>
            <a:endParaRPr sz="1800" dirty="0">
              <a:latin typeface="Times New Roman"/>
              <a:cs typeface="Times New Roman"/>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493" y="76200"/>
            <a:ext cx="9169400" cy="643442"/>
          </a:xfrm>
        </p:spPr>
        <p:txBody>
          <a:bodyPr/>
          <a:lstStyle/>
          <a:p>
            <a:r>
              <a:rPr lang="en-US" dirty="0" smtClean="0"/>
              <a:t>How to compile C </a:t>
            </a:r>
            <a:r>
              <a:rPr lang="en-US" dirty="0" err="1" smtClean="0"/>
              <a:t>Prorgramme</a:t>
            </a:r>
            <a:r>
              <a:rPr lang="en-US" dirty="0" smtClean="0"/>
              <a:t>?</a:t>
            </a:r>
            <a:endParaRPr lang="en-US" dirty="0"/>
          </a:p>
        </p:txBody>
      </p:sp>
      <p:sp>
        <p:nvSpPr>
          <p:cNvPr id="3" name="Rectangle 2"/>
          <p:cNvSpPr/>
          <p:nvPr/>
        </p:nvSpPr>
        <p:spPr>
          <a:xfrm>
            <a:off x="418056" y="1600200"/>
            <a:ext cx="9030744" cy="3354765"/>
          </a:xfrm>
          <a:prstGeom prst="rect">
            <a:avLst/>
          </a:prstGeom>
        </p:spPr>
        <p:txBody>
          <a:bodyPr wrap="square">
            <a:spAutoFit/>
          </a:bodyPr>
          <a:lstStyle/>
          <a:p>
            <a:pPr marL="457200" indent="-457200">
              <a:buFont typeface="Wingdings" panose="05000000000000000000" pitchFamily="2" charset="2"/>
              <a:buChar char="§"/>
            </a:pPr>
            <a:r>
              <a:rPr lang="en-US" sz="2800" dirty="0" err="1">
                <a:ea typeface="Calibri" panose="020F0502020204030204" pitchFamily="34" charset="0"/>
                <a:cs typeface="Times New Roman" panose="02020603050405020304" pitchFamily="18" charset="0"/>
              </a:rPr>
              <a:t>gcc</a:t>
            </a:r>
            <a:r>
              <a:rPr lang="en-US" sz="2800" dirty="0">
                <a:ea typeface="Calibri" panose="020F0502020204030204" pitchFamily="34" charset="0"/>
                <a:cs typeface="Times New Roman" panose="02020603050405020304" pitchFamily="18" charset="0"/>
              </a:rPr>
              <a:t> filename (with .c extension</a:t>
            </a:r>
            <a:r>
              <a:rPr lang="en-US" sz="2800" dirty="0" smtClean="0">
                <a:ea typeface="Calibri" panose="020F0502020204030204" pitchFamily="34" charset="0"/>
                <a:cs typeface="Times New Roman" panose="02020603050405020304" pitchFamily="18" charset="0"/>
              </a:rPr>
              <a:t>)</a:t>
            </a:r>
          </a:p>
          <a:p>
            <a:r>
              <a:rPr lang="en-US" dirty="0" smtClean="0"/>
              <a:t>-</a:t>
            </a:r>
            <a:r>
              <a:rPr lang="en-US" sz="2400" dirty="0" smtClean="0"/>
              <a:t>After </a:t>
            </a:r>
            <a:r>
              <a:rPr lang="en-US" sz="2400" dirty="0"/>
              <a:t>successful compilation if there is no error, then an executable file </a:t>
            </a:r>
            <a:r>
              <a:rPr lang="en-US" sz="2400" dirty="0" smtClean="0"/>
              <a:t>  will </a:t>
            </a:r>
            <a:r>
              <a:rPr lang="en-US" sz="2400" dirty="0"/>
              <a:t>be generated. </a:t>
            </a:r>
            <a:endParaRPr lang="en-US" sz="2400" dirty="0" smtClean="0"/>
          </a:p>
          <a:p>
            <a:pPr marL="457200" indent="-457200">
              <a:buFont typeface="Wingdings" panose="05000000000000000000" pitchFamily="2" charset="2"/>
              <a:buChar char="§"/>
            </a:pPr>
            <a:r>
              <a:rPr lang="en-US" sz="2800" dirty="0"/>
              <a:t>The default executable output of GCC is "</a:t>
            </a:r>
            <a:r>
              <a:rPr lang="en-US" sz="2800" dirty="0" err="1" smtClean="0"/>
              <a:t>a.out</a:t>
            </a:r>
            <a:r>
              <a:rPr lang="en-US" sz="2800" dirty="0" smtClean="0"/>
              <a:t>“</a:t>
            </a:r>
          </a:p>
          <a:p>
            <a:pPr marL="457200" indent="-457200">
              <a:buFont typeface="Wingdings" panose="05000000000000000000" pitchFamily="2" charset="2"/>
              <a:buChar char="§"/>
            </a:pPr>
            <a:r>
              <a:rPr lang="en-US" sz="2800" dirty="0"/>
              <a:t>./</a:t>
            </a:r>
            <a:r>
              <a:rPr lang="en-US" sz="2800" dirty="0" err="1" smtClean="0"/>
              <a:t>a.out</a:t>
            </a:r>
            <a:endParaRPr lang="en-US" sz="2800" dirty="0" smtClean="0"/>
          </a:p>
          <a:p>
            <a:pPr marL="457200" indent="-457200">
              <a:buFont typeface="Wingdings" panose="05000000000000000000" pitchFamily="2" charset="2"/>
              <a:buChar char="§"/>
            </a:pPr>
            <a:r>
              <a:rPr lang="en-US" sz="2800" dirty="0" err="1"/>
              <a:t>gcc</a:t>
            </a:r>
            <a:r>
              <a:rPr lang="en-US" sz="2800" dirty="0"/>
              <a:t> filename -o </a:t>
            </a:r>
            <a:r>
              <a:rPr lang="en-US" sz="2800" dirty="0" err="1" smtClean="0"/>
              <a:t>outputfile</a:t>
            </a:r>
            <a:endParaRPr lang="en-US" sz="2800" dirty="0" smtClean="0"/>
          </a:p>
          <a:p>
            <a:r>
              <a:rPr lang="en-US" sz="2800" dirty="0"/>
              <a:t>      </a:t>
            </a:r>
            <a:r>
              <a:rPr lang="en-US" sz="2400" dirty="0" smtClean="0"/>
              <a:t>To </a:t>
            </a:r>
            <a:r>
              <a:rPr lang="en-US" sz="2400" dirty="0"/>
              <a:t>specify a name for the executable file</a:t>
            </a:r>
          </a:p>
          <a:p>
            <a:endParaRPr lang="en-US" sz="2400" dirty="0"/>
          </a:p>
        </p:txBody>
      </p:sp>
    </p:spTree>
    <p:extLst>
      <p:ext uri="{BB962C8B-B14F-4D97-AF65-F5344CB8AC3E}">
        <p14:creationId xmlns:p14="http://schemas.microsoft.com/office/powerpoint/2010/main" val="65836499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95400" y="1828800"/>
            <a:ext cx="7772400" cy="3046988"/>
          </a:xfrm>
          <a:prstGeom prst="rect">
            <a:avLst/>
          </a:prstGeom>
        </p:spPr>
        <p:txBody>
          <a:bodyPr wrap="square">
            <a:spAutoFit/>
          </a:bodyPr>
          <a:lstStyle/>
          <a:p>
            <a:r>
              <a:rPr lang="pt-BR" sz="2400" dirty="0"/>
              <a:t># include &lt;stdio.h&gt;</a:t>
            </a:r>
          </a:p>
          <a:p>
            <a:r>
              <a:rPr lang="pt-BR" sz="2400" dirty="0"/>
              <a:t>int main( )</a:t>
            </a:r>
          </a:p>
          <a:p>
            <a:r>
              <a:rPr lang="pt-BR" sz="2400" dirty="0"/>
              <a:t>{</a:t>
            </a:r>
          </a:p>
          <a:p>
            <a:r>
              <a:rPr lang="pt-BR" sz="2400" dirty="0"/>
              <a:t>int k, num = 30 ;</a:t>
            </a:r>
          </a:p>
          <a:p>
            <a:r>
              <a:rPr lang="pt-BR" sz="2400" dirty="0"/>
              <a:t>k = ( num &gt; 5 ? ( num &lt;= 10 ? 100 : 200 ) : 500 ) ;</a:t>
            </a:r>
          </a:p>
          <a:p>
            <a:r>
              <a:rPr lang="pt-BR" sz="2400" dirty="0"/>
              <a:t>printf ( "%d\n", num ) ;</a:t>
            </a:r>
          </a:p>
          <a:p>
            <a:r>
              <a:rPr lang="pt-BR" sz="2400" dirty="0"/>
              <a:t>return 0 ;</a:t>
            </a:r>
          </a:p>
          <a:p>
            <a:r>
              <a:rPr lang="pt-BR" sz="2400" dirty="0"/>
              <a:t>}</a:t>
            </a:r>
          </a:p>
        </p:txBody>
      </p:sp>
      <p:pic>
        <p:nvPicPr>
          <p:cNvPr id="7" name="Picture 6"/>
          <p:cNvPicPr>
            <a:picLocks noChangeAspect="1"/>
          </p:cNvPicPr>
          <p:nvPr/>
        </p:nvPicPr>
        <p:blipFill>
          <a:blip r:embed="rId2"/>
          <a:stretch>
            <a:fillRect/>
          </a:stretch>
        </p:blipFill>
        <p:spPr>
          <a:xfrm>
            <a:off x="304390" y="304800"/>
            <a:ext cx="9449619" cy="938825"/>
          </a:xfrm>
          <a:prstGeom prst="rect">
            <a:avLst/>
          </a:prstGeom>
        </p:spPr>
      </p:pic>
    </p:spTree>
    <p:extLst>
      <p:ext uri="{BB962C8B-B14F-4D97-AF65-F5344CB8AC3E}">
        <p14:creationId xmlns:p14="http://schemas.microsoft.com/office/powerpoint/2010/main" val="275712349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95400" y="1828800"/>
            <a:ext cx="7772400" cy="3046988"/>
          </a:xfrm>
          <a:prstGeom prst="rect">
            <a:avLst/>
          </a:prstGeom>
        </p:spPr>
        <p:txBody>
          <a:bodyPr wrap="square">
            <a:spAutoFit/>
          </a:bodyPr>
          <a:lstStyle/>
          <a:p>
            <a:r>
              <a:rPr lang="pt-BR" sz="2400" dirty="0"/>
              <a:t># include &lt;stdio.h&gt;</a:t>
            </a:r>
          </a:p>
          <a:p>
            <a:r>
              <a:rPr lang="pt-BR" sz="2400" dirty="0"/>
              <a:t>int main( )</a:t>
            </a:r>
          </a:p>
          <a:p>
            <a:r>
              <a:rPr lang="pt-BR" sz="2400" dirty="0"/>
              <a:t>{</a:t>
            </a:r>
          </a:p>
          <a:p>
            <a:r>
              <a:rPr lang="pt-BR" sz="2400" dirty="0"/>
              <a:t>int k, num = 30 ;</a:t>
            </a:r>
          </a:p>
          <a:p>
            <a:r>
              <a:rPr lang="pt-BR" sz="2400" dirty="0"/>
              <a:t>k = ( num &gt; 5 ? ( num &lt;= 10 ? 100 : 200 ) : 500 ) ;</a:t>
            </a:r>
          </a:p>
          <a:p>
            <a:r>
              <a:rPr lang="pt-BR" sz="2400" dirty="0"/>
              <a:t>printf ( "%d\n", num ) ;</a:t>
            </a:r>
          </a:p>
          <a:p>
            <a:r>
              <a:rPr lang="pt-BR" sz="2400" dirty="0"/>
              <a:t>return 0 ;</a:t>
            </a:r>
          </a:p>
          <a:p>
            <a:r>
              <a:rPr lang="pt-BR" sz="2400" dirty="0"/>
              <a:t>}</a:t>
            </a:r>
          </a:p>
        </p:txBody>
      </p:sp>
      <p:pic>
        <p:nvPicPr>
          <p:cNvPr id="7" name="Picture 6"/>
          <p:cNvPicPr>
            <a:picLocks noChangeAspect="1"/>
          </p:cNvPicPr>
          <p:nvPr/>
        </p:nvPicPr>
        <p:blipFill>
          <a:blip r:embed="rId2"/>
          <a:stretch>
            <a:fillRect/>
          </a:stretch>
        </p:blipFill>
        <p:spPr>
          <a:xfrm>
            <a:off x="304390" y="304800"/>
            <a:ext cx="9449619" cy="938825"/>
          </a:xfrm>
          <a:prstGeom prst="rect">
            <a:avLst/>
          </a:prstGeom>
        </p:spPr>
      </p:pic>
      <p:sp>
        <p:nvSpPr>
          <p:cNvPr id="2" name="TextBox 1"/>
          <p:cNvSpPr txBox="1"/>
          <p:nvPr/>
        </p:nvSpPr>
        <p:spPr>
          <a:xfrm>
            <a:off x="1295400" y="5867400"/>
            <a:ext cx="495649" cy="461665"/>
          </a:xfrm>
          <a:prstGeom prst="rect">
            <a:avLst/>
          </a:prstGeom>
          <a:noFill/>
        </p:spPr>
        <p:txBody>
          <a:bodyPr wrap="none" rtlCol="0">
            <a:spAutoFit/>
          </a:bodyPr>
          <a:lstStyle/>
          <a:p>
            <a:r>
              <a:rPr lang="en-US" sz="2400" dirty="0" smtClean="0"/>
              <a:t>30</a:t>
            </a:r>
            <a:endParaRPr lang="en-US" sz="2400" dirty="0"/>
          </a:p>
        </p:txBody>
      </p:sp>
    </p:spTree>
    <p:extLst>
      <p:ext uri="{BB962C8B-B14F-4D97-AF65-F5344CB8AC3E}">
        <p14:creationId xmlns:p14="http://schemas.microsoft.com/office/powerpoint/2010/main" val="193646420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90600" y="1295400"/>
            <a:ext cx="7772400" cy="6001643"/>
          </a:xfrm>
          <a:prstGeom prst="rect">
            <a:avLst/>
          </a:prstGeom>
        </p:spPr>
        <p:txBody>
          <a:bodyPr wrap="square">
            <a:spAutoFit/>
          </a:bodyPr>
          <a:lstStyle/>
          <a:p>
            <a:r>
              <a:rPr lang="en-US" sz="2400" dirty="0"/>
              <a:t># include &lt;</a:t>
            </a:r>
            <a:r>
              <a:rPr lang="en-US" sz="2400" dirty="0" err="1"/>
              <a:t>stdio.h</a:t>
            </a:r>
            <a:r>
              <a:rPr lang="en-US" sz="2400" dirty="0"/>
              <a:t>&gt;</a:t>
            </a:r>
          </a:p>
          <a:p>
            <a:r>
              <a:rPr lang="en-US" sz="2400" dirty="0" err="1"/>
              <a:t>int</a:t>
            </a:r>
            <a:r>
              <a:rPr lang="en-US" sz="2400" dirty="0"/>
              <a:t> main( )</a:t>
            </a:r>
          </a:p>
          <a:p>
            <a:r>
              <a:rPr lang="en-US" sz="2400" dirty="0"/>
              <a:t>{</a:t>
            </a:r>
          </a:p>
          <a:p>
            <a:r>
              <a:rPr lang="en-US" sz="2400" dirty="0"/>
              <a:t>char suite = 3 ;</a:t>
            </a:r>
          </a:p>
          <a:p>
            <a:r>
              <a:rPr lang="en-US" sz="2400" dirty="0"/>
              <a:t>switch ( suite )</a:t>
            </a:r>
          </a:p>
          <a:p>
            <a:r>
              <a:rPr lang="en-US" sz="2400" dirty="0"/>
              <a:t>{</a:t>
            </a:r>
          </a:p>
          <a:p>
            <a:r>
              <a:rPr lang="en-US" sz="2400" dirty="0"/>
              <a:t>case 1 :</a:t>
            </a:r>
          </a:p>
          <a:p>
            <a:r>
              <a:rPr lang="en-US" sz="2400" dirty="0" err="1" smtClean="0"/>
              <a:t>printf</a:t>
            </a:r>
            <a:r>
              <a:rPr lang="en-US" sz="2400" dirty="0" smtClean="0"/>
              <a:t> </a:t>
            </a:r>
            <a:r>
              <a:rPr lang="en-US" sz="2400" dirty="0"/>
              <a:t>( "Diamond\n" ) ;</a:t>
            </a:r>
          </a:p>
          <a:p>
            <a:r>
              <a:rPr lang="en-US" sz="2400" dirty="0"/>
              <a:t>case 2 :</a:t>
            </a:r>
          </a:p>
          <a:p>
            <a:r>
              <a:rPr lang="en-US" sz="2400" dirty="0" err="1"/>
              <a:t>printf</a:t>
            </a:r>
            <a:r>
              <a:rPr lang="en-US" sz="2400" dirty="0"/>
              <a:t> ( "Spade\n" ) ;</a:t>
            </a:r>
          </a:p>
          <a:p>
            <a:r>
              <a:rPr lang="en-US" sz="2400" dirty="0"/>
              <a:t>default :</a:t>
            </a:r>
          </a:p>
          <a:p>
            <a:r>
              <a:rPr lang="en-US" sz="2400" dirty="0" err="1"/>
              <a:t>printf</a:t>
            </a:r>
            <a:r>
              <a:rPr lang="en-US" sz="2400" dirty="0"/>
              <a:t> ( "Heart\n" ) ;</a:t>
            </a:r>
          </a:p>
          <a:p>
            <a:r>
              <a:rPr lang="en-US" sz="2400" dirty="0"/>
              <a:t>}</a:t>
            </a:r>
          </a:p>
          <a:p>
            <a:r>
              <a:rPr lang="en-US" sz="2400" dirty="0" err="1"/>
              <a:t>printf</a:t>
            </a:r>
            <a:r>
              <a:rPr lang="en-US" sz="2400" dirty="0"/>
              <a:t> ( "I thought one wears a suite\n" ) ;</a:t>
            </a:r>
          </a:p>
          <a:p>
            <a:r>
              <a:rPr lang="en-US" sz="2400" dirty="0"/>
              <a:t>return 0 ;</a:t>
            </a:r>
          </a:p>
          <a:p>
            <a:r>
              <a:rPr lang="en-US" sz="2400" dirty="0"/>
              <a:t>}</a:t>
            </a:r>
            <a:endParaRPr lang="pt-BR" sz="2400" dirty="0"/>
          </a:p>
        </p:txBody>
      </p:sp>
      <p:pic>
        <p:nvPicPr>
          <p:cNvPr id="7" name="Picture 6"/>
          <p:cNvPicPr>
            <a:picLocks noChangeAspect="1"/>
          </p:cNvPicPr>
          <p:nvPr/>
        </p:nvPicPr>
        <p:blipFill>
          <a:blip r:embed="rId2"/>
          <a:stretch>
            <a:fillRect/>
          </a:stretch>
        </p:blipFill>
        <p:spPr>
          <a:xfrm>
            <a:off x="304390" y="304800"/>
            <a:ext cx="9449619" cy="938825"/>
          </a:xfrm>
          <a:prstGeom prst="rect">
            <a:avLst/>
          </a:prstGeom>
        </p:spPr>
      </p:pic>
    </p:spTree>
    <p:extLst>
      <p:ext uri="{BB962C8B-B14F-4D97-AF65-F5344CB8AC3E}">
        <p14:creationId xmlns:p14="http://schemas.microsoft.com/office/powerpoint/2010/main" val="356216835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90600" y="838200"/>
            <a:ext cx="7772400" cy="6001643"/>
          </a:xfrm>
          <a:prstGeom prst="rect">
            <a:avLst/>
          </a:prstGeom>
        </p:spPr>
        <p:txBody>
          <a:bodyPr wrap="square">
            <a:spAutoFit/>
          </a:bodyPr>
          <a:lstStyle/>
          <a:p>
            <a:r>
              <a:rPr lang="en-US" sz="2400" dirty="0"/>
              <a:t># include &lt;</a:t>
            </a:r>
            <a:r>
              <a:rPr lang="en-US" sz="2400" dirty="0" err="1"/>
              <a:t>stdio.h</a:t>
            </a:r>
            <a:r>
              <a:rPr lang="en-US" sz="2400" dirty="0"/>
              <a:t>&gt;</a:t>
            </a:r>
          </a:p>
          <a:p>
            <a:r>
              <a:rPr lang="en-US" sz="2400" dirty="0" err="1"/>
              <a:t>int</a:t>
            </a:r>
            <a:r>
              <a:rPr lang="en-US" sz="2400" dirty="0"/>
              <a:t> main( )</a:t>
            </a:r>
          </a:p>
          <a:p>
            <a:r>
              <a:rPr lang="en-US" sz="2400" dirty="0"/>
              <a:t>{</a:t>
            </a:r>
          </a:p>
          <a:p>
            <a:r>
              <a:rPr lang="en-US" sz="2400" dirty="0"/>
              <a:t>char suite = 3 ;</a:t>
            </a:r>
          </a:p>
          <a:p>
            <a:r>
              <a:rPr lang="en-US" sz="2400" dirty="0"/>
              <a:t>switch ( suite )</a:t>
            </a:r>
          </a:p>
          <a:p>
            <a:r>
              <a:rPr lang="en-US" sz="2400" dirty="0"/>
              <a:t>{</a:t>
            </a:r>
          </a:p>
          <a:p>
            <a:r>
              <a:rPr lang="en-US" sz="2400" dirty="0"/>
              <a:t>case 1 :</a:t>
            </a:r>
          </a:p>
          <a:p>
            <a:r>
              <a:rPr lang="en-US" sz="2400" dirty="0" err="1" smtClean="0"/>
              <a:t>printf</a:t>
            </a:r>
            <a:r>
              <a:rPr lang="en-US" sz="2400" dirty="0" smtClean="0"/>
              <a:t> </a:t>
            </a:r>
            <a:r>
              <a:rPr lang="en-US" sz="2400" dirty="0"/>
              <a:t>( "Diamond\n" ) ;</a:t>
            </a:r>
          </a:p>
          <a:p>
            <a:r>
              <a:rPr lang="en-US" sz="2400" dirty="0"/>
              <a:t>case 2 :</a:t>
            </a:r>
          </a:p>
          <a:p>
            <a:r>
              <a:rPr lang="en-US" sz="2400" dirty="0" err="1"/>
              <a:t>printf</a:t>
            </a:r>
            <a:r>
              <a:rPr lang="en-US" sz="2400" dirty="0"/>
              <a:t> ( "Spade\n" ) ;</a:t>
            </a:r>
          </a:p>
          <a:p>
            <a:r>
              <a:rPr lang="en-US" sz="2400" dirty="0"/>
              <a:t>default :</a:t>
            </a:r>
          </a:p>
          <a:p>
            <a:r>
              <a:rPr lang="en-US" sz="2400" dirty="0" err="1"/>
              <a:t>printf</a:t>
            </a:r>
            <a:r>
              <a:rPr lang="en-US" sz="2400" dirty="0"/>
              <a:t> ( "Heart\n" ) ;</a:t>
            </a:r>
          </a:p>
          <a:p>
            <a:r>
              <a:rPr lang="en-US" sz="2400" dirty="0"/>
              <a:t>}</a:t>
            </a:r>
          </a:p>
          <a:p>
            <a:r>
              <a:rPr lang="en-US" sz="2400" dirty="0" err="1"/>
              <a:t>printf</a:t>
            </a:r>
            <a:r>
              <a:rPr lang="en-US" sz="2400" dirty="0"/>
              <a:t> ( "I thought one wears a suite\n" ) ;</a:t>
            </a:r>
          </a:p>
          <a:p>
            <a:r>
              <a:rPr lang="en-US" sz="2400" dirty="0"/>
              <a:t>return 0 ;</a:t>
            </a:r>
          </a:p>
          <a:p>
            <a:r>
              <a:rPr lang="en-US" sz="2400" dirty="0"/>
              <a:t>}</a:t>
            </a:r>
            <a:endParaRPr lang="pt-BR" sz="2400" dirty="0"/>
          </a:p>
        </p:txBody>
      </p:sp>
      <p:pic>
        <p:nvPicPr>
          <p:cNvPr id="7" name="Picture 6"/>
          <p:cNvPicPr>
            <a:picLocks noChangeAspect="1"/>
          </p:cNvPicPr>
          <p:nvPr/>
        </p:nvPicPr>
        <p:blipFill>
          <a:blip r:embed="rId2"/>
          <a:stretch>
            <a:fillRect/>
          </a:stretch>
        </p:blipFill>
        <p:spPr>
          <a:xfrm>
            <a:off x="304390" y="0"/>
            <a:ext cx="9449619" cy="938825"/>
          </a:xfrm>
          <a:prstGeom prst="rect">
            <a:avLst/>
          </a:prstGeom>
        </p:spPr>
      </p:pic>
      <p:sp>
        <p:nvSpPr>
          <p:cNvPr id="4" name="Rectangle 3"/>
          <p:cNvSpPr/>
          <p:nvPr/>
        </p:nvSpPr>
        <p:spPr>
          <a:xfrm>
            <a:off x="999932" y="6934200"/>
            <a:ext cx="3572068" cy="830997"/>
          </a:xfrm>
          <a:prstGeom prst="rect">
            <a:avLst/>
          </a:prstGeom>
        </p:spPr>
        <p:txBody>
          <a:bodyPr wrap="none">
            <a:spAutoFit/>
          </a:bodyPr>
          <a:lstStyle/>
          <a:p>
            <a:r>
              <a:rPr lang="en-US" sz="2400" dirty="0" smtClean="0"/>
              <a:t>Heart</a:t>
            </a:r>
          </a:p>
          <a:p>
            <a:r>
              <a:rPr lang="en-US" sz="2400" dirty="0" smtClean="0"/>
              <a:t>I </a:t>
            </a:r>
            <a:r>
              <a:rPr lang="en-US" sz="2400" dirty="0"/>
              <a:t>thought one wears a suite</a:t>
            </a:r>
          </a:p>
        </p:txBody>
      </p:sp>
    </p:spTree>
    <p:extLst>
      <p:ext uri="{BB962C8B-B14F-4D97-AF65-F5344CB8AC3E}">
        <p14:creationId xmlns:p14="http://schemas.microsoft.com/office/powerpoint/2010/main" val="2592977228"/>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90600" y="838200"/>
            <a:ext cx="7772400" cy="6370975"/>
          </a:xfrm>
          <a:prstGeom prst="rect">
            <a:avLst/>
          </a:prstGeom>
        </p:spPr>
        <p:txBody>
          <a:bodyPr wrap="square">
            <a:spAutoFit/>
          </a:bodyPr>
          <a:lstStyle/>
          <a:p>
            <a:r>
              <a:rPr lang="en-US" sz="2400" dirty="0"/>
              <a:t># include &lt;</a:t>
            </a:r>
            <a:r>
              <a:rPr lang="en-US" sz="2400" dirty="0" err="1"/>
              <a:t>stdio.h</a:t>
            </a:r>
            <a:r>
              <a:rPr lang="en-US" sz="2400" dirty="0"/>
              <a:t>&gt;</a:t>
            </a:r>
          </a:p>
          <a:p>
            <a:r>
              <a:rPr lang="en-US" sz="2400" dirty="0" err="1"/>
              <a:t>int</a:t>
            </a:r>
            <a:r>
              <a:rPr lang="en-US" sz="2400" dirty="0"/>
              <a:t> main( )</a:t>
            </a:r>
          </a:p>
          <a:p>
            <a:r>
              <a:rPr lang="en-US" sz="2400" dirty="0"/>
              <a:t>{</a:t>
            </a:r>
          </a:p>
          <a:p>
            <a:r>
              <a:rPr lang="en-US" sz="2400" dirty="0" err="1"/>
              <a:t>int</a:t>
            </a:r>
            <a:r>
              <a:rPr lang="en-US" sz="2400" dirty="0"/>
              <a:t> c = 3 ;</a:t>
            </a:r>
          </a:p>
          <a:p>
            <a:r>
              <a:rPr lang="en-US" sz="2400" dirty="0"/>
              <a:t>switch ( c )</a:t>
            </a:r>
          </a:p>
          <a:p>
            <a:r>
              <a:rPr lang="en-US" sz="2400" dirty="0"/>
              <a:t>{</a:t>
            </a:r>
          </a:p>
          <a:p>
            <a:r>
              <a:rPr lang="en-US" sz="2400" dirty="0"/>
              <a:t>case '3' :</a:t>
            </a:r>
          </a:p>
          <a:p>
            <a:r>
              <a:rPr lang="en-US" sz="2400" dirty="0" err="1"/>
              <a:t>printf</a:t>
            </a:r>
            <a:r>
              <a:rPr lang="en-US" sz="2400" dirty="0"/>
              <a:t> ( "You never win the silver prize\n" ) ;</a:t>
            </a:r>
          </a:p>
          <a:p>
            <a:r>
              <a:rPr lang="en-US" sz="2400" dirty="0"/>
              <a:t>break ;</a:t>
            </a:r>
          </a:p>
          <a:p>
            <a:r>
              <a:rPr lang="en-US" sz="2400" dirty="0"/>
              <a:t>case 3 :</a:t>
            </a:r>
          </a:p>
          <a:p>
            <a:r>
              <a:rPr lang="en-US" sz="2400" dirty="0" err="1"/>
              <a:t>printf</a:t>
            </a:r>
            <a:r>
              <a:rPr lang="en-US" sz="2400" dirty="0"/>
              <a:t> ( "You always lose the gold prize\n" ) ;</a:t>
            </a:r>
          </a:p>
          <a:p>
            <a:r>
              <a:rPr lang="en-US" sz="2400" dirty="0"/>
              <a:t>break ;</a:t>
            </a:r>
          </a:p>
          <a:p>
            <a:r>
              <a:rPr lang="en-US" sz="2400" dirty="0"/>
              <a:t>default :</a:t>
            </a:r>
          </a:p>
          <a:p>
            <a:r>
              <a:rPr lang="en-US" sz="2400" dirty="0" err="1"/>
              <a:t>printf</a:t>
            </a:r>
            <a:r>
              <a:rPr lang="en-US" sz="2400" dirty="0"/>
              <a:t> ( "Of course provided you win a prize\n" ) ;</a:t>
            </a:r>
          </a:p>
          <a:p>
            <a:r>
              <a:rPr lang="en-US" sz="2400" dirty="0"/>
              <a:t>}</a:t>
            </a:r>
          </a:p>
          <a:p>
            <a:r>
              <a:rPr lang="en-US" sz="2400" dirty="0"/>
              <a:t>return 0 ;</a:t>
            </a:r>
          </a:p>
          <a:p>
            <a:r>
              <a:rPr lang="en-US" sz="2400" dirty="0"/>
              <a:t>}</a:t>
            </a:r>
            <a:endParaRPr lang="pt-BR" sz="2400" dirty="0"/>
          </a:p>
        </p:txBody>
      </p:sp>
      <p:pic>
        <p:nvPicPr>
          <p:cNvPr id="7" name="Picture 6"/>
          <p:cNvPicPr>
            <a:picLocks noChangeAspect="1"/>
          </p:cNvPicPr>
          <p:nvPr/>
        </p:nvPicPr>
        <p:blipFill>
          <a:blip r:embed="rId2"/>
          <a:stretch>
            <a:fillRect/>
          </a:stretch>
        </p:blipFill>
        <p:spPr>
          <a:xfrm>
            <a:off x="304390" y="0"/>
            <a:ext cx="9449619" cy="938825"/>
          </a:xfrm>
          <a:prstGeom prst="rect">
            <a:avLst/>
          </a:prstGeom>
        </p:spPr>
      </p:pic>
    </p:spTree>
    <p:extLst>
      <p:ext uri="{BB962C8B-B14F-4D97-AF65-F5344CB8AC3E}">
        <p14:creationId xmlns:p14="http://schemas.microsoft.com/office/powerpoint/2010/main" val="148995132"/>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90600" y="838200"/>
            <a:ext cx="7772400" cy="6370975"/>
          </a:xfrm>
          <a:prstGeom prst="rect">
            <a:avLst/>
          </a:prstGeom>
        </p:spPr>
        <p:txBody>
          <a:bodyPr wrap="square">
            <a:spAutoFit/>
          </a:bodyPr>
          <a:lstStyle/>
          <a:p>
            <a:r>
              <a:rPr lang="en-US" sz="2400" dirty="0"/>
              <a:t># include &lt;</a:t>
            </a:r>
            <a:r>
              <a:rPr lang="en-US" sz="2400" dirty="0" err="1"/>
              <a:t>stdio.h</a:t>
            </a:r>
            <a:r>
              <a:rPr lang="en-US" sz="2400" dirty="0"/>
              <a:t>&gt;</a:t>
            </a:r>
          </a:p>
          <a:p>
            <a:r>
              <a:rPr lang="en-US" sz="2400" dirty="0" err="1"/>
              <a:t>int</a:t>
            </a:r>
            <a:r>
              <a:rPr lang="en-US" sz="2400" dirty="0"/>
              <a:t> main( )</a:t>
            </a:r>
          </a:p>
          <a:p>
            <a:r>
              <a:rPr lang="en-US" sz="2400" dirty="0"/>
              <a:t>{</a:t>
            </a:r>
          </a:p>
          <a:p>
            <a:r>
              <a:rPr lang="en-US" sz="2400" dirty="0" err="1"/>
              <a:t>int</a:t>
            </a:r>
            <a:r>
              <a:rPr lang="en-US" sz="2400" dirty="0"/>
              <a:t> c = 3 ;</a:t>
            </a:r>
          </a:p>
          <a:p>
            <a:r>
              <a:rPr lang="en-US" sz="2400" dirty="0"/>
              <a:t>switch ( c )</a:t>
            </a:r>
          </a:p>
          <a:p>
            <a:r>
              <a:rPr lang="en-US" sz="2400" dirty="0"/>
              <a:t>{</a:t>
            </a:r>
          </a:p>
          <a:p>
            <a:r>
              <a:rPr lang="en-US" sz="2400" dirty="0"/>
              <a:t>case '3' :</a:t>
            </a:r>
          </a:p>
          <a:p>
            <a:r>
              <a:rPr lang="en-US" sz="2400" dirty="0" err="1"/>
              <a:t>printf</a:t>
            </a:r>
            <a:r>
              <a:rPr lang="en-US" sz="2400" dirty="0"/>
              <a:t> ( "You never win the silver prize\n" ) ;</a:t>
            </a:r>
          </a:p>
          <a:p>
            <a:r>
              <a:rPr lang="en-US" sz="2400" dirty="0"/>
              <a:t>break ;</a:t>
            </a:r>
          </a:p>
          <a:p>
            <a:r>
              <a:rPr lang="en-US" sz="2400" dirty="0"/>
              <a:t>case 3 :</a:t>
            </a:r>
          </a:p>
          <a:p>
            <a:r>
              <a:rPr lang="en-US" sz="2400" dirty="0" err="1"/>
              <a:t>printf</a:t>
            </a:r>
            <a:r>
              <a:rPr lang="en-US" sz="2400" dirty="0"/>
              <a:t> ( "You always lose the gold prize\n" ) ;</a:t>
            </a:r>
          </a:p>
          <a:p>
            <a:r>
              <a:rPr lang="en-US" sz="2400" dirty="0"/>
              <a:t>break ;</a:t>
            </a:r>
          </a:p>
          <a:p>
            <a:r>
              <a:rPr lang="en-US" sz="2400" dirty="0"/>
              <a:t>default :</a:t>
            </a:r>
          </a:p>
          <a:p>
            <a:r>
              <a:rPr lang="en-US" sz="2400" dirty="0" err="1"/>
              <a:t>printf</a:t>
            </a:r>
            <a:r>
              <a:rPr lang="en-US" sz="2400" dirty="0"/>
              <a:t> ( "Of course provided you win a prize\n" ) ;</a:t>
            </a:r>
          </a:p>
          <a:p>
            <a:r>
              <a:rPr lang="en-US" sz="2400" dirty="0"/>
              <a:t>}</a:t>
            </a:r>
          </a:p>
          <a:p>
            <a:r>
              <a:rPr lang="en-US" sz="2400" dirty="0"/>
              <a:t>return 0 ;</a:t>
            </a:r>
          </a:p>
          <a:p>
            <a:r>
              <a:rPr lang="en-US" sz="2400" dirty="0"/>
              <a:t>}</a:t>
            </a:r>
            <a:endParaRPr lang="pt-BR" sz="2400" dirty="0"/>
          </a:p>
        </p:txBody>
      </p:sp>
      <p:pic>
        <p:nvPicPr>
          <p:cNvPr id="7" name="Picture 6"/>
          <p:cNvPicPr>
            <a:picLocks noChangeAspect="1"/>
          </p:cNvPicPr>
          <p:nvPr/>
        </p:nvPicPr>
        <p:blipFill>
          <a:blip r:embed="rId2"/>
          <a:stretch>
            <a:fillRect/>
          </a:stretch>
        </p:blipFill>
        <p:spPr>
          <a:xfrm>
            <a:off x="304390" y="0"/>
            <a:ext cx="9449619" cy="938825"/>
          </a:xfrm>
          <a:prstGeom prst="rect">
            <a:avLst/>
          </a:prstGeom>
        </p:spPr>
      </p:pic>
      <p:sp>
        <p:nvSpPr>
          <p:cNvPr id="3" name="Rectangle 2"/>
          <p:cNvSpPr/>
          <p:nvPr/>
        </p:nvSpPr>
        <p:spPr>
          <a:xfrm>
            <a:off x="3545940" y="7098268"/>
            <a:ext cx="5369459" cy="461665"/>
          </a:xfrm>
          <a:prstGeom prst="rect">
            <a:avLst/>
          </a:prstGeom>
        </p:spPr>
        <p:txBody>
          <a:bodyPr wrap="square">
            <a:spAutoFit/>
          </a:bodyPr>
          <a:lstStyle/>
          <a:p>
            <a:r>
              <a:rPr lang="en-US" sz="2400" dirty="0"/>
              <a:t>You always lose the gold prize</a:t>
            </a:r>
          </a:p>
        </p:txBody>
      </p:sp>
    </p:spTree>
    <p:extLst>
      <p:ext uri="{BB962C8B-B14F-4D97-AF65-F5344CB8AC3E}">
        <p14:creationId xmlns:p14="http://schemas.microsoft.com/office/powerpoint/2010/main" val="385204561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90600" y="838200"/>
            <a:ext cx="7772400" cy="6370975"/>
          </a:xfrm>
          <a:prstGeom prst="rect">
            <a:avLst/>
          </a:prstGeom>
        </p:spPr>
        <p:txBody>
          <a:bodyPr wrap="square">
            <a:spAutoFit/>
          </a:bodyPr>
          <a:lstStyle/>
          <a:p>
            <a:r>
              <a:rPr lang="en-US" sz="2400" dirty="0"/>
              <a:t># include &lt;</a:t>
            </a:r>
            <a:r>
              <a:rPr lang="en-US" sz="2400" dirty="0" err="1"/>
              <a:t>stdio.h</a:t>
            </a:r>
            <a:r>
              <a:rPr lang="en-US" sz="2400" dirty="0"/>
              <a:t>&gt;</a:t>
            </a:r>
          </a:p>
          <a:p>
            <a:r>
              <a:rPr lang="en-US" sz="2400" dirty="0"/>
              <a:t> </a:t>
            </a:r>
            <a:r>
              <a:rPr lang="en-US" sz="2400" dirty="0" err="1"/>
              <a:t>int</a:t>
            </a:r>
            <a:r>
              <a:rPr lang="en-US" sz="2400" dirty="0"/>
              <a:t> main( )</a:t>
            </a:r>
          </a:p>
          <a:p>
            <a:r>
              <a:rPr lang="en-US" sz="2400" dirty="0"/>
              <a:t>{</a:t>
            </a:r>
          </a:p>
          <a:p>
            <a:r>
              <a:rPr lang="en-US" sz="2400" dirty="0" err="1"/>
              <a:t>int</a:t>
            </a:r>
            <a:r>
              <a:rPr lang="en-US" sz="2400" dirty="0"/>
              <a:t> </a:t>
            </a:r>
            <a:r>
              <a:rPr lang="en-US" sz="2400" dirty="0" err="1"/>
              <a:t>i</a:t>
            </a:r>
            <a:r>
              <a:rPr lang="en-US" sz="2400" dirty="0"/>
              <a:t> = 3 ;</a:t>
            </a:r>
          </a:p>
          <a:p>
            <a:r>
              <a:rPr lang="en-US" sz="2400" dirty="0"/>
              <a:t>switch ( </a:t>
            </a:r>
            <a:r>
              <a:rPr lang="en-US" sz="2400" dirty="0" err="1"/>
              <a:t>i</a:t>
            </a:r>
            <a:r>
              <a:rPr lang="en-US" sz="2400" dirty="0"/>
              <a:t> )</a:t>
            </a:r>
          </a:p>
          <a:p>
            <a:r>
              <a:rPr lang="en-US" sz="2400" dirty="0"/>
              <a:t>{</a:t>
            </a:r>
          </a:p>
          <a:p>
            <a:r>
              <a:rPr lang="en-US" sz="2400" dirty="0"/>
              <a:t>case 0 :</a:t>
            </a:r>
          </a:p>
          <a:p>
            <a:r>
              <a:rPr lang="en-US" sz="2400" dirty="0" err="1"/>
              <a:t>printf</a:t>
            </a:r>
            <a:r>
              <a:rPr lang="en-US" sz="2400" dirty="0"/>
              <a:t> ( "Customers are dicey\n" ) ;</a:t>
            </a:r>
          </a:p>
          <a:p>
            <a:r>
              <a:rPr lang="en-US" sz="2400" dirty="0"/>
              <a:t>case 1 + 0 :</a:t>
            </a:r>
          </a:p>
          <a:p>
            <a:r>
              <a:rPr lang="en-US" sz="2400" dirty="0" err="1"/>
              <a:t>printf</a:t>
            </a:r>
            <a:r>
              <a:rPr lang="en-US" sz="2400" dirty="0"/>
              <a:t> ( "Markets are pricey\n" ) ;</a:t>
            </a:r>
          </a:p>
          <a:p>
            <a:r>
              <a:rPr lang="en-US" sz="2400" dirty="0"/>
              <a:t>case 4 / 2 :</a:t>
            </a:r>
          </a:p>
          <a:p>
            <a:r>
              <a:rPr lang="en-US" sz="2400" dirty="0" err="1"/>
              <a:t>printf</a:t>
            </a:r>
            <a:r>
              <a:rPr lang="en-US" sz="2400" dirty="0"/>
              <a:t> ( "Investors are moody\n" ) ;</a:t>
            </a:r>
          </a:p>
          <a:p>
            <a:r>
              <a:rPr lang="en-US" sz="2400" dirty="0"/>
              <a:t>case 8 % 5 :</a:t>
            </a:r>
          </a:p>
          <a:p>
            <a:r>
              <a:rPr lang="en-US" sz="2400" dirty="0" err="1"/>
              <a:t>printf</a:t>
            </a:r>
            <a:r>
              <a:rPr lang="en-US" sz="2400" dirty="0"/>
              <a:t> ( "At least employees are good\n" ) ;</a:t>
            </a:r>
          </a:p>
          <a:p>
            <a:r>
              <a:rPr lang="en-US" sz="2400" dirty="0" smtClean="0"/>
              <a:t>}</a:t>
            </a:r>
            <a:endParaRPr lang="en-US" sz="2400" dirty="0"/>
          </a:p>
          <a:p>
            <a:r>
              <a:rPr lang="en-US" sz="2400" dirty="0"/>
              <a:t>return 0 ;</a:t>
            </a:r>
          </a:p>
          <a:p>
            <a:r>
              <a:rPr lang="en-US" sz="2400" dirty="0"/>
              <a:t>}</a:t>
            </a:r>
          </a:p>
        </p:txBody>
      </p:sp>
      <p:pic>
        <p:nvPicPr>
          <p:cNvPr id="7" name="Picture 6"/>
          <p:cNvPicPr>
            <a:picLocks noChangeAspect="1"/>
          </p:cNvPicPr>
          <p:nvPr/>
        </p:nvPicPr>
        <p:blipFill>
          <a:blip r:embed="rId2"/>
          <a:stretch>
            <a:fillRect/>
          </a:stretch>
        </p:blipFill>
        <p:spPr>
          <a:xfrm>
            <a:off x="304390" y="0"/>
            <a:ext cx="9449619" cy="938825"/>
          </a:xfrm>
          <a:prstGeom prst="rect">
            <a:avLst/>
          </a:prstGeom>
        </p:spPr>
      </p:pic>
    </p:spTree>
    <p:extLst>
      <p:ext uri="{BB962C8B-B14F-4D97-AF65-F5344CB8AC3E}">
        <p14:creationId xmlns:p14="http://schemas.microsoft.com/office/powerpoint/2010/main" val="336771924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90600" y="838200"/>
            <a:ext cx="7772400" cy="6370975"/>
          </a:xfrm>
          <a:prstGeom prst="rect">
            <a:avLst/>
          </a:prstGeom>
        </p:spPr>
        <p:txBody>
          <a:bodyPr wrap="square">
            <a:spAutoFit/>
          </a:bodyPr>
          <a:lstStyle/>
          <a:p>
            <a:r>
              <a:rPr lang="en-US" sz="2400" dirty="0"/>
              <a:t># include &lt;</a:t>
            </a:r>
            <a:r>
              <a:rPr lang="en-US" sz="2400" dirty="0" err="1"/>
              <a:t>stdio.h</a:t>
            </a:r>
            <a:r>
              <a:rPr lang="en-US" sz="2400" dirty="0"/>
              <a:t>&gt;</a:t>
            </a:r>
          </a:p>
          <a:p>
            <a:r>
              <a:rPr lang="en-US" sz="2400" dirty="0"/>
              <a:t> </a:t>
            </a:r>
            <a:r>
              <a:rPr lang="en-US" sz="2400" dirty="0" err="1"/>
              <a:t>int</a:t>
            </a:r>
            <a:r>
              <a:rPr lang="en-US" sz="2400" dirty="0"/>
              <a:t> main( )</a:t>
            </a:r>
          </a:p>
          <a:p>
            <a:r>
              <a:rPr lang="en-US" sz="2400" dirty="0"/>
              <a:t>{</a:t>
            </a:r>
          </a:p>
          <a:p>
            <a:r>
              <a:rPr lang="en-US" sz="2400" dirty="0" err="1"/>
              <a:t>int</a:t>
            </a:r>
            <a:r>
              <a:rPr lang="en-US" sz="2400" dirty="0"/>
              <a:t> </a:t>
            </a:r>
            <a:r>
              <a:rPr lang="en-US" sz="2400" dirty="0" err="1"/>
              <a:t>i</a:t>
            </a:r>
            <a:r>
              <a:rPr lang="en-US" sz="2400" dirty="0"/>
              <a:t> = 3 ;</a:t>
            </a:r>
          </a:p>
          <a:p>
            <a:r>
              <a:rPr lang="en-US" sz="2400" dirty="0"/>
              <a:t>switch ( </a:t>
            </a:r>
            <a:r>
              <a:rPr lang="en-US" sz="2400" dirty="0" err="1"/>
              <a:t>i</a:t>
            </a:r>
            <a:r>
              <a:rPr lang="en-US" sz="2400" dirty="0"/>
              <a:t> )</a:t>
            </a:r>
          </a:p>
          <a:p>
            <a:r>
              <a:rPr lang="en-US" sz="2400" dirty="0"/>
              <a:t>{</a:t>
            </a:r>
          </a:p>
          <a:p>
            <a:r>
              <a:rPr lang="en-US" sz="2400" dirty="0"/>
              <a:t>case 0 :</a:t>
            </a:r>
          </a:p>
          <a:p>
            <a:r>
              <a:rPr lang="en-US" sz="2400" dirty="0" err="1"/>
              <a:t>printf</a:t>
            </a:r>
            <a:r>
              <a:rPr lang="en-US" sz="2400" dirty="0"/>
              <a:t> ( "Customers are dicey\n" ) ;</a:t>
            </a:r>
          </a:p>
          <a:p>
            <a:r>
              <a:rPr lang="en-US" sz="2400" dirty="0"/>
              <a:t>case 1 + 0 :</a:t>
            </a:r>
          </a:p>
          <a:p>
            <a:r>
              <a:rPr lang="en-US" sz="2400" dirty="0" err="1"/>
              <a:t>printf</a:t>
            </a:r>
            <a:r>
              <a:rPr lang="en-US" sz="2400" dirty="0"/>
              <a:t> ( "Markets are pricey\n" ) ;</a:t>
            </a:r>
          </a:p>
          <a:p>
            <a:r>
              <a:rPr lang="en-US" sz="2400" dirty="0"/>
              <a:t>case 4 / 2 :</a:t>
            </a:r>
          </a:p>
          <a:p>
            <a:r>
              <a:rPr lang="en-US" sz="2400" dirty="0" err="1"/>
              <a:t>printf</a:t>
            </a:r>
            <a:r>
              <a:rPr lang="en-US" sz="2400" dirty="0"/>
              <a:t> ( "Investors are moody\n" ) ;</a:t>
            </a:r>
          </a:p>
          <a:p>
            <a:r>
              <a:rPr lang="en-US" sz="2400" dirty="0"/>
              <a:t>case 8 % 5 :</a:t>
            </a:r>
          </a:p>
          <a:p>
            <a:r>
              <a:rPr lang="en-US" sz="2400" dirty="0" err="1"/>
              <a:t>printf</a:t>
            </a:r>
            <a:r>
              <a:rPr lang="en-US" sz="2400" dirty="0"/>
              <a:t> ( "At least employees are good\n" ) ;</a:t>
            </a:r>
          </a:p>
          <a:p>
            <a:r>
              <a:rPr lang="en-US" sz="2400" dirty="0" smtClean="0"/>
              <a:t>}</a:t>
            </a:r>
            <a:endParaRPr lang="en-US" sz="2400" dirty="0"/>
          </a:p>
          <a:p>
            <a:r>
              <a:rPr lang="en-US" sz="2400" dirty="0"/>
              <a:t>return 0 ;</a:t>
            </a:r>
          </a:p>
          <a:p>
            <a:r>
              <a:rPr lang="en-US" sz="2400" dirty="0"/>
              <a:t>}</a:t>
            </a:r>
          </a:p>
        </p:txBody>
      </p:sp>
      <p:pic>
        <p:nvPicPr>
          <p:cNvPr id="7" name="Picture 6"/>
          <p:cNvPicPr>
            <a:picLocks noChangeAspect="1"/>
          </p:cNvPicPr>
          <p:nvPr/>
        </p:nvPicPr>
        <p:blipFill>
          <a:blip r:embed="rId2"/>
          <a:stretch>
            <a:fillRect/>
          </a:stretch>
        </p:blipFill>
        <p:spPr>
          <a:xfrm>
            <a:off x="304390" y="0"/>
            <a:ext cx="9449619" cy="938825"/>
          </a:xfrm>
          <a:prstGeom prst="rect">
            <a:avLst/>
          </a:prstGeom>
        </p:spPr>
      </p:pic>
      <p:sp>
        <p:nvSpPr>
          <p:cNvPr id="4" name="Rectangle 3"/>
          <p:cNvSpPr/>
          <p:nvPr/>
        </p:nvSpPr>
        <p:spPr>
          <a:xfrm>
            <a:off x="3545940" y="7098268"/>
            <a:ext cx="5369459" cy="461665"/>
          </a:xfrm>
          <a:prstGeom prst="rect">
            <a:avLst/>
          </a:prstGeom>
        </p:spPr>
        <p:txBody>
          <a:bodyPr wrap="square">
            <a:spAutoFit/>
          </a:bodyPr>
          <a:lstStyle/>
          <a:p>
            <a:r>
              <a:rPr lang="en-US" sz="2400" dirty="0"/>
              <a:t>At least employees are good</a:t>
            </a:r>
          </a:p>
        </p:txBody>
      </p:sp>
    </p:spTree>
    <p:extLst>
      <p:ext uri="{BB962C8B-B14F-4D97-AF65-F5344CB8AC3E}">
        <p14:creationId xmlns:p14="http://schemas.microsoft.com/office/powerpoint/2010/main" val="12534207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90600" y="838200"/>
            <a:ext cx="7772400" cy="4893647"/>
          </a:xfrm>
          <a:prstGeom prst="rect">
            <a:avLst/>
          </a:prstGeom>
        </p:spPr>
        <p:txBody>
          <a:bodyPr wrap="square">
            <a:spAutoFit/>
          </a:bodyPr>
          <a:lstStyle/>
          <a:p>
            <a:r>
              <a:rPr lang="en-US" sz="2400" dirty="0"/>
              <a:t># include &lt;</a:t>
            </a:r>
            <a:r>
              <a:rPr lang="en-US" sz="2400" dirty="0" err="1"/>
              <a:t>stdio.h</a:t>
            </a:r>
            <a:r>
              <a:rPr lang="en-US" sz="2400" dirty="0"/>
              <a:t>&gt;</a:t>
            </a:r>
          </a:p>
          <a:p>
            <a:r>
              <a:rPr lang="en-US" sz="2400" dirty="0" err="1"/>
              <a:t>int</a:t>
            </a:r>
            <a:r>
              <a:rPr lang="en-US" sz="2400" dirty="0"/>
              <a:t> main( )</a:t>
            </a:r>
          </a:p>
          <a:p>
            <a:r>
              <a:rPr lang="en-US" sz="2400" dirty="0"/>
              <a:t>{</a:t>
            </a:r>
          </a:p>
          <a:p>
            <a:r>
              <a:rPr lang="en-US" sz="2400" dirty="0" err="1"/>
              <a:t>int</a:t>
            </a:r>
            <a:r>
              <a:rPr lang="en-US" sz="2400" dirty="0"/>
              <a:t> suite = 1 ;</a:t>
            </a:r>
          </a:p>
          <a:p>
            <a:r>
              <a:rPr lang="en-US" sz="2400" dirty="0"/>
              <a:t>switch ( suite ) ;</a:t>
            </a:r>
          </a:p>
          <a:p>
            <a:r>
              <a:rPr lang="en-US" sz="2400" dirty="0"/>
              <a:t>{</a:t>
            </a:r>
          </a:p>
          <a:p>
            <a:r>
              <a:rPr lang="en-US" sz="2400" dirty="0"/>
              <a:t>case 0 ;</a:t>
            </a:r>
          </a:p>
          <a:p>
            <a:r>
              <a:rPr lang="en-US" sz="2400" dirty="0" err="1"/>
              <a:t>printf</a:t>
            </a:r>
            <a:r>
              <a:rPr lang="en-US" sz="2400" dirty="0"/>
              <a:t> ( "Club\n" ) ;</a:t>
            </a:r>
          </a:p>
          <a:p>
            <a:r>
              <a:rPr lang="en-US" sz="2400" dirty="0"/>
              <a:t>case 1 ;</a:t>
            </a:r>
          </a:p>
          <a:p>
            <a:r>
              <a:rPr lang="en-US" sz="2400" dirty="0" err="1"/>
              <a:t>printf</a:t>
            </a:r>
            <a:r>
              <a:rPr lang="en-US" sz="2400" dirty="0"/>
              <a:t> ( "Diamond\n" ) ;</a:t>
            </a:r>
          </a:p>
          <a:p>
            <a:r>
              <a:rPr lang="en-US" sz="2400" dirty="0"/>
              <a:t>}</a:t>
            </a:r>
          </a:p>
          <a:p>
            <a:r>
              <a:rPr lang="en-US" sz="2400" dirty="0"/>
              <a:t>return 0 ;</a:t>
            </a:r>
          </a:p>
          <a:p>
            <a:r>
              <a:rPr lang="en-US" sz="2400" dirty="0"/>
              <a:t>}</a:t>
            </a:r>
          </a:p>
        </p:txBody>
      </p:sp>
      <p:pic>
        <p:nvPicPr>
          <p:cNvPr id="7" name="Picture 6"/>
          <p:cNvPicPr>
            <a:picLocks noChangeAspect="1"/>
          </p:cNvPicPr>
          <p:nvPr/>
        </p:nvPicPr>
        <p:blipFill>
          <a:blip r:embed="rId2"/>
          <a:stretch>
            <a:fillRect/>
          </a:stretch>
        </p:blipFill>
        <p:spPr>
          <a:xfrm>
            <a:off x="304390" y="0"/>
            <a:ext cx="9449619" cy="938825"/>
          </a:xfrm>
          <a:prstGeom prst="rect">
            <a:avLst/>
          </a:prstGeom>
        </p:spPr>
      </p:pic>
    </p:spTree>
    <p:extLst>
      <p:ext uri="{BB962C8B-B14F-4D97-AF65-F5344CB8AC3E}">
        <p14:creationId xmlns:p14="http://schemas.microsoft.com/office/powerpoint/2010/main" val="140927424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90600" y="838200"/>
            <a:ext cx="7772400" cy="4893647"/>
          </a:xfrm>
          <a:prstGeom prst="rect">
            <a:avLst/>
          </a:prstGeom>
        </p:spPr>
        <p:txBody>
          <a:bodyPr wrap="square">
            <a:spAutoFit/>
          </a:bodyPr>
          <a:lstStyle/>
          <a:p>
            <a:r>
              <a:rPr lang="en-US" sz="2400" dirty="0"/>
              <a:t># include &lt;</a:t>
            </a:r>
            <a:r>
              <a:rPr lang="en-US" sz="2400" dirty="0" err="1"/>
              <a:t>stdio.h</a:t>
            </a:r>
            <a:r>
              <a:rPr lang="en-US" sz="2400" dirty="0"/>
              <a:t>&gt;</a:t>
            </a:r>
          </a:p>
          <a:p>
            <a:r>
              <a:rPr lang="en-US" sz="2400" dirty="0" err="1"/>
              <a:t>int</a:t>
            </a:r>
            <a:r>
              <a:rPr lang="en-US" sz="2400" dirty="0"/>
              <a:t> main( )</a:t>
            </a:r>
          </a:p>
          <a:p>
            <a:r>
              <a:rPr lang="en-US" sz="2400" dirty="0"/>
              <a:t>{</a:t>
            </a:r>
          </a:p>
          <a:p>
            <a:r>
              <a:rPr lang="en-US" sz="2400" dirty="0" err="1"/>
              <a:t>int</a:t>
            </a:r>
            <a:r>
              <a:rPr lang="en-US" sz="2400" dirty="0"/>
              <a:t> suite = 1 ;</a:t>
            </a:r>
          </a:p>
          <a:p>
            <a:r>
              <a:rPr lang="en-US" sz="2400" dirty="0"/>
              <a:t>switch ( suite ) ;</a:t>
            </a:r>
          </a:p>
          <a:p>
            <a:r>
              <a:rPr lang="en-US" sz="2400" dirty="0"/>
              <a:t>{</a:t>
            </a:r>
          </a:p>
          <a:p>
            <a:r>
              <a:rPr lang="en-US" sz="2400" dirty="0"/>
              <a:t>case 0 ;</a:t>
            </a:r>
          </a:p>
          <a:p>
            <a:r>
              <a:rPr lang="en-US" sz="2400" dirty="0" err="1"/>
              <a:t>printf</a:t>
            </a:r>
            <a:r>
              <a:rPr lang="en-US" sz="2400" dirty="0"/>
              <a:t> ( "Club\n" ) ;</a:t>
            </a:r>
          </a:p>
          <a:p>
            <a:r>
              <a:rPr lang="en-US" sz="2400" dirty="0"/>
              <a:t>case 1 ;</a:t>
            </a:r>
          </a:p>
          <a:p>
            <a:r>
              <a:rPr lang="en-US" sz="2400" dirty="0" err="1"/>
              <a:t>printf</a:t>
            </a:r>
            <a:r>
              <a:rPr lang="en-US" sz="2400" dirty="0"/>
              <a:t> ( "Diamond\n" ) ;</a:t>
            </a:r>
          </a:p>
          <a:p>
            <a:r>
              <a:rPr lang="en-US" sz="2400" dirty="0"/>
              <a:t>}</a:t>
            </a:r>
          </a:p>
          <a:p>
            <a:r>
              <a:rPr lang="en-US" sz="2400" dirty="0"/>
              <a:t>return 0 ;</a:t>
            </a:r>
          </a:p>
          <a:p>
            <a:r>
              <a:rPr lang="en-US" sz="2400" dirty="0"/>
              <a:t>}</a:t>
            </a:r>
          </a:p>
        </p:txBody>
      </p:sp>
      <p:pic>
        <p:nvPicPr>
          <p:cNvPr id="7" name="Picture 6"/>
          <p:cNvPicPr>
            <a:picLocks noChangeAspect="1"/>
          </p:cNvPicPr>
          <p:nvPr/>
        </p:nvPicPr>
        <p:blipFill>
          <a:blip r:embed="rId2"/>
          <a:stretch>
            <a:fillRect/>
          </a:stretch>
        </p:blipFill>
        <p:spPr>
          <a:xfrm>
            <a:off x="304390" y="0"/>
            <a:ext cx="9449619" cy="938825"/>
          </a:xfrm>
          <a:prstGeom prst="rect">
            <a:avLst/>
          </a:prstGeom>
        </p:spPr>
      </p:pic>
      <p:sp>
        <p:nvSpPr>
          <p:cNvPr id="4" name="Rectangle 3"/>
          <p:cNvSpPr/>
          <p:nvPr/>
        </p:nvSpPr>
        <p:spPr>
          <a:xfrm>
            <a:off x="1066800" y="6629400"/>
            <a:ext cx="5369459" cy="1200329"/>
          </a:xfrm>
          <a:prstGeom prst="rect">
            <a:avLst/>
          </a:prstGeom>
        </p:spPr>
        <p:txBody>
          <a:bodyPr wrap="square">
            <a:spAutoFit/>
          </a:bodyPr>
          <a:lstStyle/>
          <a:p>
            <a:r>
              <a:rPr lang="en-US" sz="2400" dirty="0"/>
              <a:t>error: expected </a:t>
            </a:r>
            <a:r>
              <a:rPr lang="en-US" sz="2400" dirty="0" smtClean="0"/>
              <a:t>‘:’ after case</a:t>
            </a:r>
          </a:p>
          <a:p>
            <a:r>
              <a:rPr lang="en-US" sz="2400" dirty="0" smtClean="0"/>
              <a:t>Unexpected ‘;’ after switch </a:t>
            </a:r>
          </a:p>
          <a:p>
            <a:endParaRPr lang="en-US" sz="2400" dirty="0"/>
          </a:p>
        </p:txBody>
      </p:sp>
    </p:spTree>
    <p:extLst>
      <p:ext uri="{BB962C8B-B14F-4D97-AF65-F5344CB8AC3E}">
        <p14:creationId xmlns:p14="http://schemas.microsoft.com/office/powerpoint/2010/main" val="14948270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493" y="228600"/>
            <a:ext cx="9169400" cy="624781"/>
          </a:xfrm>
        </p:spPr>
        <p:txBody>
          <a:bodyPr/>
          <a:lstStyle/>
          <a:p>
            <a:r>
              <a:rPr lang="en-US" dirty="0"/>
              <a:t>Example </a:t>
            </a:r>
            <a:r>
              <a:rPr lang="en-US" dirty="0" smtClean="0"/>
              <a:t>: </a:t>
            </a:r>
            <a:r>
              <a:rPr lang="en-US" dirty="0"/>
              <a:t>float and double Output</a:t>
            </a:r>
          </a:p>
        </p:txBody>
      </p:sp>
      <p:sp>
        <p:nvSpPr>
          <p:cNvPr id="4" name="Rectangle 3"/>
          <p:cNvSpPr/>
          <p:nvPr/>
        </p:nvSpPr>
        <p:spPr>
          <a:xfrm>
            <a:off x="1676400" y="1752600"/>
            <a:ext cx="6400800" cy="3785652"/>
          </a:xfrm>
          <a:prstGeom prst="rect">
            <a:avLst/>
          </a:prstGeom>
        </p:spPr>
        <p:txBody>
          <a:bodyPr wrap="square">
            <a:spAutoFit/>
          </a:bodyPr>
          <a:lstStyle/>
          <a:p>
            <a:r>
              <a:rPr lang="en-US" sz="2400" dirty="0"/>
              <a:t>#include &lt;</a:t>
            </a:r>
            <a:r>
              <a:rPr lang="en-US" sz="2400" dirty="0" err="1"/>
              <a:t>stdio.h</a:t>
            </a:r>
            <a:r>
              <a:rPr lang="en-US" sz="2400" dirty="0"/>
              <a:t>&gt;</a:t>
            </a:r>
          </a:p>
          <a:p>
            <a:r>
              <a:rPr lang="en-US" sz="2400" dirty="0" err="1"/>
              <a:t>int</a:t>
            </a:r>
            <a:r>
              <a:rPr lang="en-US" sz="2400" dirty="0"/>
              <a:t> main()</a:t>
            </a:r>
          </a:p>
          <a:p>
            <a:r>
              <a:rPr lang="en-US" sz="2400" dirty="0"/>
              <a:t>{</a:t>
            </a:r>
          </a:p>
          <a:p>
            <a:r>
              <a:rPr lang="en-US" sz="2400" dirty="0"/>
              <a:t>    float number1 = 13.5;</a:t>
            </a:r>
          </a:p>
          <a:p>
            <a:r>
              <a:rPr lang="en-US" sz="2400" dirty="0"/>
              <a:t>    double number2 = 12.4;</a:t>
            </a:r>
          </a:p>
          <a:p>
            <a:endParaRPr lang="en-US" sz="2400" dirty="0"/>
          </a:p>
          <a:p>
            <a:r>
              <a:rPr lang="en-US" sz="2400" dirty="0"/>
              <a:t>    </a:t>
            </a:r>
            <a:r>
              <a:rPr lang="en-US" sz="2400" dirty="0" err="1"/>
              <a:t>printf</a:t>
            </a:r>
            <a:r>
              <a:rPr lang="en-US" sz="2400" dirty="0"/>
              <a:t>("number1 = %f\n", number1);</a:t>
            </a:r>
          </a:p>
          <a:p>
            <a:r>
              <a:rPr lang="en-US" sz="2400" dirty="0"/>
              <a:t>    </a:t>
            </a:r>
            <a:r>
              <a:rPr lang="en-US" sz="2400" dirty="0" err="1"/>
              <a:t>printf</a:t>
            </a:r>
            <a:r>
              <a:rPr lang="en-US" sz="2400" dirty="0"/>
              <a:t>("number2 = %lf", number2);</a:t>
            </a:r>
          </a:p>
          <a:p>
            <a:r>
              <a:rPr lang="en-US" sz="2400" dirty="0"/>
              <a:t>    return 0;</a:t>
            </a:r>
          </a:p>
          <a:p>
            <a:r>
              <a:rPr lang="en-US" sz="2400" dirty="0"/>
              <a:t>}</a:t>
            </a:r>
          </a:p>
        </p:txBody>
      </p:sp>
      <p:sp>
        <p:nvSpPr>
          <p:cNvPr id="5" name="Rectangle 4"/>
          <p:cNvSpPr/>
          <p:nvPr/>
        </p:nvSpPr>
        <p:spPr>
          <a:xfrm>
            <a:off x="1205758" y="5724728"/>
            <a:ext cx="941283" cy="369332"/>
          </a:xfrm>
          <a:prstGeom prst="rect">
            <a:avLst/>
          </a:prstGeom>
        </p:spPr>
        <p:txBody>
          <a:bodyPr wrap="none">
            <a:spAutoFit/>
          </a:bodyPr>
          <a:lstStyle/>
          <a:p>
            <a:r>
              <a:rPr lang="en-US" b="1" dirty="0">
                <a:latin typeface="euclid_circular_a"/>
              </a:rPr>
              <a:t>Output</a:t>
            </a:r>
            <a:endParaRPr lang="en-US" dirty="0"/>
          </a:p>
        </p:txBody>
      </p:sp>
      <p:sp>
        <p:nvSpPr>
          <p:cNvPr id="7" name="Rectangle 6"/>
          <p:cNvSpPr/>
          <p:nvPr/>
        </p:nvSpPr>
        <p:spPr>
          <a:xfrm>
            <a:off x="1202648" y="6212515"/>
            <a:ext cx="5029200" cy="830997"/>
          </a:xfrm>
          <a:prstGeom prst="rect">
            <a:avLst/>
          </a:prstGeom>
        </p:spPr>
        <p:txBody>
          <a:bodyPr>
            <a:spAutoFit/>
          </a:bodyPr>
          <a:lstStyle/>
          <a:p>
            <a:r>
              <a:rPr lang="en-US" sz="2400" dirty="0"/>
              <a:t>number1 = 13.500000</a:t>
            </a:r>
          </a:p>
          <a:p>
            <a:r>
              <a:rPr lang="en-US" sz="2400" dirty="0"/>
              <a:t>number2 = 12.400000</a:t>
            </a:r>
          </a:p>
        </p:txBody>
      </p:sp>
    </p:spTree>
    <p:extLst>
      <p:ext uri="{BB962C8B-B14F-4D97-AF65-F5344CB8AC3E}">
        <p14:creationId xmlns:p14="http://schemas.microsoft.com/office/powerpoint/2010/main" val="2174947098"/>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90600" y="838200"/>
            <a:ext cx="7772400" cy="4524315"/>
          </a:xfrm>
          <a:prstGeom prst="rect">
            <a:avLst/>
          </a:prstGeom>
        </p:spPr>
        <p:txBody>
          <a:bodyPr wrap="square">
            <a:spAutoFit/>
          </a:bodyPr>
          <a:lstStyle/>
          <a:p>
            <a:r>
              <a:rPr lang="en-US" sz="2400" dirty="0"/>
              <a:t># include &lt;</a:t>
            </a:r>
            <a:r>
              <a:rPr lang="en-US" sz="2400" dirty="0" err="1"/>
              <a:t>stdio.h</a:t>
            </a:r>
            <a:r>
              <a:rPr lang="en-US" sz="2400" dirty="0"/>
              <a:t>&gt;</a:t>
            </a:r>
          </a:p>
          <a:p>
            <a:r>
              <a:rPr lang="en-US" sz="2400" dirty="0" err="1"/>
              <a:t>int</a:t>
            </a:r>
            <a:r>
              <a:rPr lang="en-US" sz="2400" dirty="0"/>
              <a:t> main( )</a:t>
            </a:r>
          </a:p>
          <a:p>
            <a:r>
              <a:rPr lang="en-US" sz="2400" dirty="0"/>
              <a:t>{</a:t>
            </a:r>
          </a:p>
          <a:p>
            <a:r>
              <a:rPr lang="en-US" sz="2400" dirty="0" err="1"/>
              <a:t>int</a:t>
            </a:r>
            <a:r>
              <a:rPr lang="en-US" sz="2400" dirty="0"/>
              <a:t> x = 20, y = 40, z = 45 ;</a:t>
            </a:r>
          </a:p>
          <a:p>
            <a:r>
              <a:rPr lang="en-US" sz="2400" dirty="0"/>
              <a:t>if ( x &gt; y &amp;&amp; x &gt; z )</a:t>
            </a:r>
          </a:p>
          <a:p>
            <a:r>
              <a:rPr lang="en-US" sz="2400" dirty="0" err="1"/>
              <a:t>printf</a:t>
            </a:r>
            <a:r>
              <a:rPr lang="en-US" sz="2400" dirty="0"/>
              <a:t> ( "biggest </a:t>
            </a:r>
            <a:r>
              <a:rPr lang="en-US" sz="2400" dirty="0" smtClean="0"/>
              <a:t>1= </a:t>
            </a:r>
            <a:r>
              <a:rPr lang="en-US" sz="2400" dirty="0"/>
              <a:t>%d\n", x ) ;</a:t>
            </a:r>
          </a:p>
          <a:p>
            <a:r>
              <a:rPr lang="en-US" sz="2400" dirty="0"/>
              <a:t>else if ( y &gt; x &amp;&amp; y &gt; z ) </a:t>
            </a:r>
          </a:p>
          <a:p>
            <a:r>
              <a:rPr lang="en-US" sz="2400" dirty="0" err="1"/>
              <a:t>printf</a:t>
            </a:r>
            <a:r>
              <a:rPr lang="en-US" sz="2400" dirty="0"/>
              <a:t> ( "biggest </a:t>
            </a:r>
            <a:r>
              <a:rPr lang="en-US" sz="2400" dirty="0" smtClean="0"/>
              <a:t>2= </a:t>
            </a:r>
            <a:r>
              <a:rPr lang="en-US" sz="2400" dirty="0"/>
              <a:t>%d\n", y ) ;</a:t>
            </a:r>
          </a:p>
          <a:p>
            <a:r>
              <a:rPr lang="en-US" sz="2400" dirty="0"/>
              <a:t>else if ( z &gt; x &amp;&amp; z &gt; y ) </a:t>
            </a:r>
          </a:p>
          <a:p>
            <a:r>
              <a:rPr lang="en-US" sz="2400" dirty="0" err="1"/>
              <a:t>printf</a:t>
            </a:r>
            <a:r>
              <a:rPr lang="en-US" sz="2400" dirty="0"/>
              <a:t> ( "biggest </a:t>
            </a:r>
            <a:r>
              <a:rPr lang="en-US" sz="2400" dirty="0" smtClean="0"/>
              <a:t> 3= </a:t>
            </a:r>
            <a:r>
              <a:rPr lang="en-US" sz="2400" dirty="0"/>
              <a:t>%d\n", z ) ;</a:t>
            </a:r>
          </a:p>
          <a:p>
            <a:r>
              <a:rPr lang="en-US" sz="2400" dirty="0"/>
              <a:t>return 0 ;</a:t>
            </a:r>
          </a:p>
          <a:p>
            <a:r>
              <a:rPr lang="en-US" sz="2400" dirty="0"/>
              <a:t>}</a:t>
            </a:r>
          </a:p>
        </p:txBody>
      </p:sp>
      <p:pic>
        <p:nvPicPr>
          <p:cNvPr id="7" name="Picture 6"/>
          <p:cNvPicPr>
            <a:picLocks noChangeAspect="1"/>
          </p:cNvPicPr>
          <p:nvPr/>
        </p:nvPicPr>
        <p:blipFill>
          <a:blip r:embed="rId2"/>
          <a:stretch>
            <a:fillRect/>
          </a:stretch>
        </p:blipFill>
        <p:spPr>
          <a:xfrm>
            <a:off x="304390" y="0"/>
            <a:ext cx="9449619" cy="938825"/>
          </a:xfrm>
          <a:prstGeom prst="rect">
            <a:avLst/>
          </a:prstGeom>
        </p:spPr>
      </p:pic>
    </p:spTree>
    <p:extLst>
      <p:ext uri="{BB962C8B-B14F-4D97-AF65-F5344CB8AC3E}">
        <p14:creationId xmlns:p14="http://schemas.microsoft.com/office/powerpoint/2010/main" val="220486285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90600" y="838200"/>
            <a:ext cx="7772400" cy="4524315"/>
          </a:xfrm>
          <a:prstGeom prst="rect">
            <a:avLst/>
          </a:prstGeom>
        </p:spPr>
        <p:txBody>
          <a:bodyPr wrap="square">
            <a:spAutoFit/>
          </a:bodyPr>
          <a:lstStyle/>
          <a:p>
            <a:r>
              <a:rPr lang="en-US" sz="2400" dirty="0"/>
              <a:t># include &lt;</a:t>
            </a:r>
            <a:r>
              <a:rPr lang="en-US" sz="2400" dirty="0" err="1"/>
              <a:t>stdio.h</a:t>
            </a:r>
            <a:r>
              <a:rPr lang="en-US" sz="2400" dirty="0"/>
              <a:t>&gt;</a:t>
            </a:r>
          </a:p>
          <a:p>
            <a:r>
              <a:rPr lang="en-US" sz="2400" dirty="0" err="1"/>
              <a:t>int</a:t>
            </a:r>
            <a:r>
              <a:rPr lang="en-US" sz="2400" dirty="0"/>
              <a:t> main( )</a:t>
            </a:r>
          </a:p>
          <a:p>
            <a:r>
              <a:rPr lang="en-US" sz="2400" dirty="0"/>
              <a:t>{</a:t>
            </a:r>
          </a:p>
          <a:p>
            <a:r>
              <a:rPr lang="en-US" sz="2400" dirty="0" err="1"/>
              <a:t>int</a:t>
            </a:r>
            <a:r>
              <a:rPr lang="en-US" sz="2400" dirty="0"/>
              <a:t> x = 20, y = 40, z = 45 ;</a:t>
            </a:r>
          </a:p>
          <a:p>
            <a:r>
              <a:rPr lang="en-US" sz="2400" dirty="0"/>
              <a:t>if ( x &gt; y &amp;&amp; x &gt; z )</a:t>
            </a:r>
          </a:p>
          <a:p>
            <a:r>
              <a:rPr lang="en-US" sz="2400" dirty="0" err="1"/>
              <a:t>printf</a:t>
            </a:r>
            <a:r>
              <a:rPr lang="en-US" sz="2400" dirty="0"/>
              <a:t> ( "biggest </a:t>
            </a:r>
            <a:r>
              <a:rPr lang="en-US" sz="2400" dirty="0" smtClean="0"/>
              <a:t>1= </a:t>
            </a:r>
            <a:r>
              <a:rPr lang="en-US" sz="2400" dirty="0"/>
              <a:t>%d\n", x ) ;</a:t>
            </a:r>
          </a:p>
          <a:p>
            <a:r>
              <a:rPr lang="en-US" sz="2400" dirty="0"/>
              <a:t>else if ( y &gt; x &amp;&amp; y &gt; z ) </a:t>
            </a:r>
          </a:p>
          <a:p>
            <a:r>
              <a:rPr lang="en-US" sz="2400" dirty="0" err="1"/>
              <a:t>printf</a:t>
            </a:r>
            <a:r>
              <a:rPr lang="en-US" sz="2400" dirty="0"/>
              <a:t> ( "biggest </a:t>
            </a:r>
            <a:r>
              <a:rPr lang="en-US" sz="2400" dirty="0" smtClean="0"/>
              <a:t>2= </a:t>
            </a:r>
            <a:r>
              <a:rPr lang="en-US" sz="2400" dirty="0"/>
              <a:t>%d\n", y ) ;</a:t>
            </a:r>
          </a:p>
          <a:p>
            <a:r>
              <a:rPr lang="en-US" sz="2400" dirty="0"/>
              <a:t>else if ( z &gt; x &amp;&amp; z &gt; y ) </a:t>
            </a:r>
          </a:p>
          <a:p>
            <a:r>
              <a:rPr lang="en-US" sz="2400" dirty="0" err="1"/>
              <a:t>printf</a:t>
            </a:r>
            <a:r>
              <a:rPr lang="en-US" sz="2400" dirty="0"/>
              <a:t> ( "biggest </a:t>
            </a:r>
            <a:r>
              <a:rPr lang="en-US" sz="2400" dirty="0" smtClean="0"/>
              <a:t> 3= </a:t>
            </a:r>
            <a:r>
              <a:rPr lang="en-US" sz="2400" dirty="0"/>
              <a:t>%d\n", z ) ;</a:t>
            </a:r>
          </a:p>
          <a:p>
            <a:r>
              <a:rPr lang="en-US" sz="2400" dirty="0"/>
              <a:t>return 0 ;</a:t>
            </a:r>
          </a:p>
          <a:p>
            <a:r>
              <a:rPr lang="en-US" sz="2400" dirty="0"/>
              <a:t>}</a:t>
            </a:r>
          </a:p>
        </p:txBody>
      </p:sp>
      <p:pic>
        <p:nvPicPr>
          <p:cNvPr id="7" name="Picture 6"/>
          <p:cNvPicPr>
            <a:picLocks noChangeAspect="1"/>
          </p:cNvPicPr>
          <p:nvPr/>
        </p:nvPicPr>
        <p:blipFill>
          <a:blip r:embed="rId2"/>
          <a:stretch>
            <a:fillRect/>
          </a:stretch>
        </p:blipFill>
        <p:spPr>
          <a:xfrm>
            <a:off x="304390" y="0"/>
            <a:ext cx="9449619" cy="938825"/>
          </a:xfrm>
          <a:prstGeom prst="rect">
            <a:avLst/>
          </a:prstGeom>
        </p:spPr>
      </p:pic>
      <p:sp>
        <p:nvSpPr>
          <p:cNvPr id="3" name="Rectangle 2"/>
          <p:cNvSpPr/>
          <p:nvPr/>
        </p:nvSpPr>
        <p:spPr>
          <a:xfrm>
            <a:off x="990600" y="6477000"/>
            <a:ext cx="1837426" cy="461665"/>
          </a:xfrm>
          <a:prstGeom prst="rect">
            <a:avLst/>
          </a:prstGeom>
        </p:spPr>
        <p:txBody>
          <a:bodyPr wrap="none">
            <a:spAutoFit/>
          </a:bodyPr>
          <a:lstStyle/>
          <a:p>
            <a:r>
              <a:rPr lang="en-US" sz="2400" dirty="0"/>
              <a:t>biggest 3= 45</a:t>
            </a:r>
          </a:p>
        </p:txBody>
      </p:sp>
    </p:spTree>
    <p:extLst>
      <p:ext uri="{BB962C8B-B14F-4D97-AF65-F5344CB8AC3E}">
        <p14:creationId xmlns:p14="http://schemas.microsoft.com/office/powerpoint/2010/main" val="397023237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90600" y="838200"/>
            <a:ext cx="7772400" cy="3046988"/>
          </a:xfrm>
          <a:prstGeom prst="rect">
            <a:avLst/>
          </a:prstGeom>
        </p:spPr>
        <p:txBody>
          <a:bodyPr wrap="square">
            <a:spAutoFit/>
          </a:bodyPr>
          <a:lstStyle/>
          <a:p>
            <a:r>
              <a:rPr lang="en-US" sz="2400" dirty="0"/>
              <a:t># include &lt;</a:t>
            </a:r>
            <a:r>
              <a:rPr lang="en-US" sz="2400" dirty="0" err="1"/>
              <a:t>stdio.h</a:t>
            </a:r>
            <a:r>
              <a:rPr lang="en-US" sz="2400" dirty="0"/>
              <a:t>&gt;</a:t>
            </a:r>
          </a:p>
          <a:p>
            <a:r>
              <a:rPr lang="en-US" sz="2400" dirty="0" err="1"/>
              <a:t>int</a:t>
            </a:r>
            <a:r>
              <a:rPr lang="en-US" sz="2400" dirty="0"/>
              <a:t> main( )</a:t>
            </a:r>
          </a:p>
          <a:p>
            <a:r>
              <a:rPr lang="en-US" sz="2400" dirty="0"/>
              <a:t>{</a:t>
            </a:r>
          </a:p>
          <a:p>
            <a:r>
              <a:rPr lang="en-US" sz="2400" dirty="0" err="1"/>
              <a:t>int</a:t>
            </a:r>
            <a:r>
              <a:rPr lang="en-US" sz="2400" dirty="0"/>
              <a:t> </a:t>
            </a:r>
            <a:r>
              <a:rPr lang="en-US" sz="2400" dirty="0" err="1"/>
              <a:t>i</a:t>
            </a:r>
            <a:r>
              <a:rPr lang="en-US" sz="2400" dirty="0"/>
              <a:t> = 10, j = 20 ;</a:t>
            </a:r>
          </a:p>
          <a:p>
            <a:r>
              <a:rPr lang="en-US" sz="2400" dirty="0"/>
              <a:t>if ( </a:t>
            </a:r>
            <a:r>
              <a:rPr lang="en-US" sz="2400" dirty="0" err="1"/>
              <a:t>i</a:t>
            </a:r>
            <a:r>
              <a:rPr lang="en-US" sz="2400" dirty="0"/>
              <a:t> = 5 ) &amp;&amp; if ( j = 10 )</a:t>
            </a:r>
          </a:p>
          <a:p>
            <a:r>
              <a:rPr lang="en-US" sz="2400" dirty="0" err="1"/>
              <a:t>printf</a:t>
            </a:r>
            <a:r>
              <a:rPr lang="en-US" sz="2400" dirty="0"/>
              <a:t> ( "Have a nice day\n" ) ;</a:t>
            </a:r>
          </a:p>
          <a:p>
            <a:r>
              <a:rPr lang="en-US" sz="2400" dirty="0"/>
              <a:t>return 0 ;</a:t>
            </a:r>
          </a:p>
          <a:p>
            <a:r>
              <a:rPr lang="en-US" sz="2400" dirty="0"/>
              <a:t>}</a:t>
            </a:r>
          </a:p>
        </p:txBody>
      </p:sp>
      <p:pic>
        <p:nvPicPr>
          <p:cNvPr id="7" name="Picture 6"/>
          <p:cNvPicPr>
            <a:picLocks noChangeAspect="1"/>
          </p:cNvPicPr>
          <p:nvPr/>
        </p:nvPicPr>
        <p:blipFill>
          <a:blip r:embed="rId2"/>
          <a:stretch>
            <a:fillRect/>
          </a:stretch>
        </p:blipFill>
        <p:spPr>
          <a:xfrm>
            <a:off x="304390" y="0"/>
            <a:ext cx="9449619" cy="938825"/>
          </a:xfrm>
          <a:prstGeom prst="rect">
            <a:avLst/>
          </a:prstGeom>
        </p:spPr>
      </p:pic>
    </p:spTree>
    <p:extLst>
      <p:ext uri="{BB962C8B-B14F-4D97-AF65-F5344CB8AC3E}">
        <p14:creationId xmlns:p14="http://schemas.microsoft.com/office/powerpoint/2010/main" val="1032558650"/>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90600" y="838200"/>
            <a:ext cx="7772400" cy="3046988"/>
          </a:xfrm>
          <a:prstGeom prst="rect">
            <a:avLst/>
          </a:prstGeom>
        </p:spPr>
        <p:txBody>
          <a:bodyPr wrap="square">
            <a:spAutoFit/>
          </a:bodyPr>
          <a:lstStyle/>
          <a:p>
            <a:r>
              <a:rPr lang="en-US" sz="2400" dirty="0"/>
              <a:t># include &lt;</a:t>
            </a:r>
            <a:r>
              <a:rPr lang="en-US" sz="2400" dirty="0" err="1"/>
              <a:t>stdio.h</a:t>
            </a:r>
            <a:r>
              <a:rPr lang="en-US" sz="2400" dirty="0"/>
              <a:t>&gt;</a:t>
            </a:r>
          </a:p>
          <a:p>
            <a:r>
              <a:rPr lang="en-US" sz="2400" dirty="0" err="1"/>
              <a:t>int</a:t>
            </a:r>
            <a:r>
              <a:rPr lang="en-US" sz="2400" dirty="0"/>
              <a:t> main( )</a:t>
            </a:r>
          </a:p>
          <a:p>
            <a:r>
              <a:rPr lang="en-US" sz="2400" dirty="0"/>
              <a:t>{</a:t>
            </a:r>
          </a:p>
          <a:p>
            <a:r>
              <a:rPr lang="en-US" sz="2400" dirty="0" err="1"/>
              <a:t>int</a:t>
            </a:r>
            <a:r>
              <a:rPr lang="en-US" sz="2400" dirty="0"/>
              <a:t> </a:t>
            </a:r>
            <a:r>
              <a:rPr lang="en-US" sz="2400" dirty="0" err="1"/>
              <a:t>i</a:t>
            </a:r>
            <a:r>
              <a:rPr lang="en-US" sz="2400" dirty="0"/>
              <a:t> = 10, j = 20 ;</a:t>
            </a:r>
          </a:p>
          <a:p>
            <a:r>
              <a:rPr lang="en-US" sz="2400" dirty="0"/>
              <a:t>if ( </a:t>
            </a:r>
            <a:r>
              <a:rPr lang="en-US" sz="2400" dirty="0" err="1"/>
              <a:t>i</a:t>
            </a:r>
            <a:r>
              <a:rPr lang="en-US" sz="2400" dirty="0"/>
              <a:t> = 5 ) &amp;&amp; if ( j = 10 )</a:t>
            </a:r>
          </a:p>
          <a:p>
            <a:r>
              <a:rPr lang="en-US" sz="2400" dirty="0" err="1"/>
              <a:t>printf</a:t>
            </a:r>
            <a:r>
              <a:rPr lang="en-US" sz="2400" dirty="0"/>
              <a:t> ( "Have a nice day\n" ) ;</a:t>
            </a:r>
          </a:p>
          <a:p>
            <a:r>
              <a:rPr lang="en-US" sz="2400" dirty="0"/>
              <a:t>return 0 ;</a:t>
            </a:r>
          </a:p>
          <a:p>
            <a:r>
              <a:rPr lang="en-US" sz="2400" dirty="0"/>
              <a:t>}</a:t>
            </a:r>
          </a:p>
        </p:txBody>
      </p:sp>
      <p:pic>
        <p:nvPicPr>
          <p:cNvPr id="7" name="Picture 6"/>
          <p:cNvPicPr>
            <a:picLocks noChangeAspect="1"/>
          </p:cNvPicPr>
          <p:nvPr/>
        </p:nvPicPr>
        <p:blipFill>
          <a:blip r:embed="rId2"/>
          <a:stretch>
            <a:fillRect/>
          </a:stretch>
        </p:blipFill>
        <p:spPr>
          <a:xfrm>
            <a:off x="304390" y="0"/>
            <a:ext cx="9449619" cy="938825"/>
          </a:xfrm>
          <a:prstGeom prst="rect">
            <a:avLst/>
          </a:prstGeom>
        </p:spPr>
      </p:pic>
      <p:sp>
        <p:nvSpPr>
          <p:cNvPr id="4" name="Rectangle 3"/>
          <p:cNvSpPr/>
          <p:nvPr/>
        </p:nvSpPr>
        <p:spPr>
          <a:xfrm>
            <a:off x="990600" y="6477000"/>
            <a:ext cx="5678029" cy="461665"/>
          </a:xfrm>
          <a:prstGeom prst="rect">
            <a:avLst/>
          </a:prstGeom>
        </p:spPr>
        <p:txBody>
          <a:bodyPr wrap="none">
            <a:spAutoFit/>
          </a:bodyPr>
          <a:lstStyle/>
          <a:p>
            <a:r>
              <a:rPr lang="en-US" sz="2400" dirty="0" smtClean="0"/>
              <a:t>Error: Condition should be if(</a:t>
            </a:r>
            <a:r>
              <a:rPr lang="en-US" sz="2400" dirty="0" err="1" smtClean="0"/>
              <a:t>i</a:t>
            </a:r>
            <a:r>
              <a:rPr lang="en-US" sz="2400" dirty="0" smtClean="0"/>
              <a:t>==5 &amp;&amp; j==10)</a:t>
            </a:r>
            <a:endParaRPr lang="en-US" sz="2400" dirty="0"/>
          </a:p>
        </p:txBody>
      </p:sp>
    </p:spTree>
    <p:extLst>
      <p:ext uri="{BB962C8B-B14F-4D97-AF65-F5344CB8AC3E}">
        <p14:creationId xmlns:p14="http://schemas.microsoft.com/office/powerpoint/2010/main" val="240970002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90600" y="838200"/>
            <a:ext cx="7772400" cy="3046988"/>
          </a:xfrm>
          <a:prstGeom prst="rect">
            <a:avLst/>
          </a:prstGeom>
        </p:spPr>
        <p:txBody>
          <a:bodyPr wrap="square">
            <a:spAutoFit/>
          </a:bodyPr>
          <a:lstStyle/>
          <a:p>
            <a:r>
              <a:rPr lang="en-US" sz="2400" dirty="0"/>
              <a:t># include &lt;</a:t>
            </a:r>
            <a:r>
              <a:rPr lang="en-US" sz="2400" dirty="0" err="1"/>
              <a:t>stdio.h</a:t>
            </a:r>
            <a:r>
              <a:rPr lang="en-US" sz="2400" dirty="0"/>
              <a:t>&gt;</a:t>
            </a:r>
          </a:p>
          <a:p>
            <a:r>
              <a:rPr lang="en-US" sz="2400" dirty="0" err="1"/>
              <a:t>int</a:t>
            </a:r>
            <a:r>
              <a:rPr lang="en-US" sz="2400" dirty="0"/>
              <a:t> main( )</a:t>
            </a:r>
          </a:p>
          <a:p>
            <a:r>
              <a:rPr lang="en-US" sz="2400" dirty="0"/>
              <a:t>{</a:t>
            </a:r>
          </a:p>
          <a:p>
            <a:r>
              <a:rPr lang="en-US" sz="2400" dirty="0" err="1"/>
              <a:t>int</a:t>
            </a:r>
            <a:r>
              <a:rPr lang="en-US" sz="2400" dirty="0"/>
              <a:t> </a:t>
            </a:r>
            <a:r>
              <a:rPr lang="en-US" sz="2400" dirty="0" err="1"/>
              <a:t>i</a:t>
            </a:r>
            <a:r>
              <a:rPr lang="en-US" sz="2400" dirty="0"/>
              <a:t> = 10, j = 10 ;</a:t>
            </a:r>
          </a:p>
          <a:p>
            <a:r>
              <a:rPr lang="en-US" sz="2400" dirty="0"/>
              <a:t>if ( </a:t>
            </a:r>
            <a:r>
              <a:rPr lang="en-US" sz="2400" dirty="0" err="1"/>
              <a:t>i</a:t>
            </a:r>
            <a:r>
              <a:rPr lang="en-US" sz="2400" dirty="0"/>
              <a:t> &amp;&amp; j == 10 )</a:t>
            </a:r>
          </a:p>
          <a:p>
            <a:r>
              <a:rPr lang="en-US" sz="2400" dirty="0" err="1"/>
              <a:t>printf</a:t>
            </a:r>
            <a:r>
              <a:rPr lang="en-US" sz="2400" dirty="0"/>
              <a:t> ( "Have a nice day\n" ) ;</a:t>
            </a:r>
          </a:p>
          <a:p>
            <a:r>
              <a:rPr lang="en-US" sz="2400" dirty="0"/>
              <a:t>return 0 ;</a:t>
            </a:r>
          </a:p>
          <a:p>
            <a:r>
              <a:rPr lang="en-US" sz="2400" dirty="0"/>
              <a:t> }</a:t>
            </a:r>
          </a:p>
        </p:txBody>
      </p:sp>
      <p:pic>
        <p:nvPicPr>
          <p:cNvPr id="7" name="Picture 6"/>
          <p:cNvPicPr>
            <a:picLocks noChangeAspect="1"/>
          </p:cNvPicPr>
          <p:nvPr/>
        </p:nvPicPr>
        <p:blipFill>
          <a:blip r:embed="rId2"/>
          <a:stretch>
            <a:fillRect/>
          </a:stretch>
        </p:blipFill>
        <p:spPr>
          <a:xfrm>
            <a:off x="304390" y="0"/>
            <a:ext cx="9449619" cy="938825"/>
          </a:xfrm>
          <a:prstGeom prst="rect">
            <a:avLst/>
          </a:prstGeom>
        </p:spPr>
      </p:pic>
    </p:spTree>
    <p:extLst>
      <p:ext uri="{BB962C8B-B14F-4D97-AF65-F5344CB8AC3E}">
        <p14:creationId xmlns:p14="http://schemas.microsoft.com/office/powerpoint/2010/main" val="366902890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90600" y="838200"/>
            <a:ext cx="7772400" cy="3046988"/>
          </a:xfrm>
          <a:prstGeom prst="rect">
            <a:avLst/>
          </a:prstGeom>
        </p:spPr>
        <p:txBody>
          <a:bodyPr wrap="square">
            <a:spAutoFit/>
          </a:bodyPr>
          <a:lstStyle/>
          <a:p>
            <a:r>
              <a:rPr lang="en-US" sz="2400" dirty="0"/>
              <a:t># include &lt;</a:t>
            </a:r>
            <a:r>
              <a:rPr lang="en-US" sz="2400" dirty="0" err="1"/>
              <a:t>stdio.h</a:t>
            </a:r>
            <a:r>
              <a:rPr lang="en-US" sz="2400" dirty="0"/>
              <a:t>&gt;</a:t>
            </a:r>
          </a:p>
          <a:p>
            <a:r>
              <a:rPr lang="en-US" sz="2400" dirty="0" err="1"/>
              <a:t>int</a:t>
            </a:r>
            <a:r>
              <a:rPr lang="en-US" sz="2400" dirty="0"/>
              <a:t> main( )</a:t>
            </a:r>
          </a:p>
          <a:p>
            <a:r>
              <a:rPr lang="en-US" sz="2400" dirty="0"/>
              <a:t>{</a:t>
            </a:r>
          </a:p>
          <a:p>
            <a:r>
              <a:rPr lang="en-US" sz="2400" dirty="0" err="1"/>
              <a:t>int</a:t>
            </a:r>
            <a:r>
              <a:rPr lang="en-US" sz="2400" dirty="0"/>
              <a:t> </a:t>
            </a:r>
            <a:r>
              <a:rPr lang="en-US" sz="2400" dirty="0" err="1"/>
              <a:t>i</a:t>
            </a:r>
            <a:r>
              <a:rPr lang="en-US" sz="2400" dirty="0"/>
              <a:t> = 10, j = 10 ;</a:t>
            </a:r>
          </a:p>
          <a:p>
            <a:r>
              <a:rPr lang="en-US" sz="2400" dirty="0"/>
              <a:t>if ( </a:t>
            </a:r>
            <a:r>
              <a:rPr lang="en-US" sz="2400" dirty="0" err="1"/>
              <a:t>i</a:t>
            </a:r>
            <a:r>
              <a:rPr lang="en-US" sz="2400" dirty="0"/>
              <a:t> &amp;&amp; j == 10 )</a:t>
            </a:r>
          </a:p>
          <a:p>
            <a:r>
              <a:rPr lang="en-US" sz="2400" dirty="0" err="1"/>
              <a:t>printf</a:t>
            </a:r>
            <a:r>
              <a:rPr lang="en-US" sz="2400" dirty="0"/>
              <a:t> ( "Have a nice day\n" ) ;</a:t>
            </a:r>
          </a:p>
          <a:p>
            <a:r>
              <a:rPr lang="en-US" sz="2400" dirty="0"/>
              <a:t>return 0 ;</a:t>
            </a:r>
          </a:p>
          <a:p>
            <a:r>
              <a:rPr lang="en-US" sz="2400" dirty="0"/>
              <a:t> }</a:t>
            </a:r>
          </a:p>
        </p:txBody>
      </p:sp>
      <p:pic>
        <p:nvPicPr>
          <p:cNvPr id="7" name="Picture 6"/>
          <p:cNvPicPr>
            <a:picLocks noChangeAspect="1"/>
          </p:cNvPicPr>
          <p:nvPr/>
        </p:nvPicPr>
        <p:blipFill>
          <a:blip r:embed="rId2"/>
          <a:stretch>
            <a:fillRect/>
          </a:stretch>
        </p:blipFill>
        <p:spPr>
          <a:xfrm>
            <a:off x="304390" y="0"/>
            <a:ext cx="9449619" cy="938825"/>
          </a:xfrm>
          <a:prstGeom prst="rect">
            <a:avLst/>
          </a:prstGeom>
        </p:spPr>
      </p:pic>
      <p:sp>
        <p:nvSpPr>
          <p:cNvPr id="2" name="Rectangle 1"/>
          <p:cNvSpPr/>
          <p:nvPr/>
        </p:nvSpPr>
        <p:spPr>
          <a:xfrm>
            <a:off x="990600" y="5943600"/>
            <a:ext cx="2123274" cy="461665"/>
          </a:xfrm>
          <a:prstGeom prst="rect">
            <a:avLst/>
          </a:prstGeom>
        </p:spPr>
        <p:txBody>
          <a:bodyPr wrap="none">
            <a:spAutoFit/>
          </a:bodyPr>
          <a:lstStyle/>
          <a:p>
            <a:r>
              <a:rPr lang="en-US" sz="2400" dirty="0"/>
              <a:t>Have a nice day</a:t>
            </a:r>
          </a:p>
        </p:txBody>
      </p:sp>
    </p:spTree>
    <p:extLst>
      <p:ext uri="{BB962C8B-B14F-4D97-AF65-F5344CB8AC3E}">
        <p14:creationId xmlns:p14="http://schemas.microsoft.com/office/powerpoint/2010/main" val="122732443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80178" y="3012438"/>
            <a:ext cx="2095500" cy="574040"/>
          </a:xfrm>
          <a:prstGeom prst="rect">
            <a:avLst/>
          </a:prstGeom>
        </p:spPr>
        <p:txBody>
          <a:bodyPr vert="horz" wrap="square" lIns="0" tIns="12700" rIns="0" bIns="0" rtlCol="0">
            <a:spAutoFit/>
          </a:bodyPr>
          <a:lstStyle/>
          <a:p>
            <a:pPr marL="12700">
              <a:lnSpc>
                <a:spcPct val="100000"/>
              </a:lnSpc>
              <a:spcBef>
                <a:spcPts val="100"/>
              </a:spcBef>
            </a:pPr>
            <a:r>
              <a:rPr spc="-5" dirty="0"/>
              <a:t>Thank</a:t>
            </a:r>
            <a:r>
              <a:rPr spc="-65" dirty="0"/>
              <a:t> </a:t>
            </a:r>
            <a:r>
              <a:rPr spc="-5" dirty="0"/>
              <a:t>You</a:t>
            </a:r>
          </a:p>
        </p:txBody>
      </p:sp>
      <p:sp>
        <p:nvSpPr>
          <p:cNvPr id="3" name="object 3"/>
          <p:cNvSpPr/>
          <p:nvPr/>
        </p:nvSpPr>
        <p:spPr>
          <a:xfrm>
            <a:off x="457193" y="6775703"/>
            <a:ext cx="9144000" cy="13970"/>
          </a:xfrm>
          <a:custGeom>
            <a:avLst/>
            <a:gdLst/>
            <a:ahLst/>
            <a:cxnLst/>
            <a:rect l="l" t="t" r="r" b="b"/>
            <a:pathLst>
              <a:path w="9144000" h="13970">
                <a:moveTo>
                  <a:pt x="9143999" y="13715"/>
                </a:moveTo>
                <a:lnTo>
                  <a:pt x="9143999" y="0"/>
                </a:lnTo>
                <a:lnTo>
                  <a:pt x="0" y="0"/>
                </a:lnTo>
                <a:lnTo>
                  <a:pt x="0" y="13715"/>
                </a:lnTo>
                <a:lnTo>
                  <a:pt x="9143999" y="13715"/>
                </a:lnTo>
                <a:close/>
              </a:path>
            </a:pathLst>
          </a:custGeom>
          <a:solidFill>
            <a:srgbClr val="000000"/>
          </a:solid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830"/>
              </a:lnSpc>
            </a:pPr>
            <a:fld id="{81D60167-4931-47E6-BA6A-407CBD079E47}" type="slidenum">
              <a:rPr dirty="0"/>
              <a:t>136</a:t>
            </a:fld>
            <a:endParaRP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Integer </a:t>
            </a:r>
            <a:r>
              <a:rPr lang="en-US" dirty="0"/>
              <a:t>Output</a:t>
            </a:r>
          </a:p>
        </p:txBody>
      </p:sp>
      <p:sp>
        <p:nvSpPr>
          <p:cNvPr id="4" name="Rectangle 3"/>
          <p:cNvSpPr/>
          <p:nvPr/>
        </p:nvSpPr>
        <p:spPr>
          <a:xfrm>
            <a:off x="2057400" y="2133600"/>
            <a:ext cx="6934200" cy="3108543"/>
          </a:xfrm>
          <a:prstGeom prst="rect">
            <a:avLst/>
          </a:prstGeom>
        </p:spPr>
        <p:txBody>
          <a:bodyPr wrap="square">
            <a:spAutoFit/>
          </a:bodyPr>
          <a:lstStyle/>
          <a:p>
            <a:r>
              <a:rPr lang="en-US" sz="2800" dirty="0"/>
              <a:t>#include &lt;</a:t>
            </a:r>
            <a:r>
              <a:rPr lang="en-US" sz="2800" dirty="0" err="1"/>
              <a:t>stdio.h</a:t>
            </a:r>
            <a:r>
              <a:rPr lang="en-US" sz="2800" dirty="0"/>
              <a:t>&gt;</a:t>
            </a:r>
          </a:p>
          <a:p>
            <a:r>
              <a:rPr lang="en-US" sz="2800" dirty="0" err="1"/>
              <a:t>int</a:t>
            </a:r>
            <a:r>
              <a:rPr lang="en-US" sz="2800" dirty="0"/>
              <a:t> main()</a:t>
            </a:r>
          </a:p>
          <a:p>
            <a:r>
              <a:rPr lang="en-US" sz="2800" dirty="0"/>
              <a:t>{</a:t>
            </a:r>
          </a:p>
          <a:p>
            <a:r>
              <a:rPr lang="en-US" sz="2800" dirty="0"/>
              <a:t>    </a:t>
            </a:r>
            <a:r>
              <a:rPr lang="en-US" sz="2800" dirty="0" err="1"/>
              <a:t>int</a:t>
            </a:r>
            <a:r>
              <a:rPr lang="en-US" sz="2800" dirty="0"/>
              <a:t> </a:t>
            </a:r>
            <a:r>
              <a:rPr lang="en-US" sz="2800" dirty="0" err="1"/>
              <a:t>testInteger</a:t>
            </a:r>
            <a:r>
              <a:rPr lang="en-US" sz="2800" dirty="0"/>
              <a:t> = 5;</a:t>
            </a:r>
          </a:p>
          <a:p>
            <a:r>
              <a:rPr lang="en-US" sz="2800" dirty="0"/>
              <a:t>    </a:t>
            </a:r>
            <a:r>
              <a:rPr lang="en-US" sz="2800" dirty="0" err="1"/>
              <a:t>printf</a:t>
            </a:r>
            <a:r>
              <a:rPr lang="en-US" sz="2800" dirty="0"/>
              <a:t>("Number = %d", </a:t>
            </a:r>
            <a:r>
              <a:rPr lang="en-US" sz="2800" dirty="0" err="1"/>
              <a:t>testInteger</a:t>
            </a:r>
            <a:r>
              <a:rPr lang="en-US" sz="2800" dirty="0"/>
              <a:t>);</a:t>
            </a:r>
          </a:p>
          <a:p>
            <a:r>
              <a:rPr lang="en-US" sz="2800" dirty="0"/>
              <a:t>    return 0;</a:t>
            </a:r>
          </a:p>
          <a:p>
            <a:r>
              <a:rPr lang="en-US" sz="2800" dirty="0"/>
              <a:t>}</a:t>
            </a:r>
          </a:p>
        </p:txBody>
      </p:sp>
      <p:sp>
        <p:nvSpPr>
          <p:cNvPr id="6" name="Rectangle 5"/>
          <p:cNvSpPr/>
          <p:nvPr/>
        </p:nvSpPr>
        <p:spPr>
          <a:xfrm>
            <a:off x="1219200" y="5943600"/>
            <a:ext cx="5029200" cy="1384995"/>
          </a:xfrm>
          <a:prstGeom prst="rect">
            <a:avLst/>
          </a:prstGeom>
        </p:spPr>
        <p:txBody>
          <a:bodyPr>
            <a:spAutoFit/>
          </a:bodyPr>
          <a:lstStyle/>
          <a:p>
            <a:r>
              <a:rPr lang="en-US" sz="2800" b="1" u="sng" dirty="0"/>
              <a:t>Output</a:t>
            </a:r>
          </a:p>
          <a:p>
            <a:endParaRPr lang="en-US" sz="2800" dirty="0"/>
          </a:p>
          <a:p>
            <a:r>
              <a:rPr lang="en-US" sz="2800" dirty="0"/>
              <a:t>Number = 5</a:t>
            </a:r>
          </a:p>
        </p:txBody>
      </p:sp>
    </p:spTree>
    <p:extLst>
      <p:ext uri="{BB962C8B-B14F-4D97-AF65-F5344CB8AC3E}">
        <p14:creationId xmlns:p14="http://schemas.microsoft.com/office/powerpoint/2010/main" val="226932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493" y="228600"/>
            <a:ext cx="9169400" cy="624781"/>
          </a:xfrm>
        </p:spPr>
        <p:txBody>
          <a:bodyPr/>
          <a:lstStyle/>
          <a:p>
            <a:r>
              <a:rPr lang="en-US" dirty="0"/>
              <a:t>Example </a:t>
            </a:r>
            <a:r>
              <a:rPr lang="en-US" dirty="0" smtClean="0"/>
              <a:t>: </a:t>
            </a:r>
            <a:r>
              <a:rPr lang="en-US" dirty="0"/>
              <a:t>float and double Output</a:t>
            </a:r>
          </a:p>
        </p:txBody>
      </p:sp>
      <p:sp>
        <p:nvSpPr>
          <p:cNvPr id="4" name="Rectangle 3"/>
          <p:cNvSpPr/>
          <p:nvPr/>
        </p:nvSpPr>
        <p:spPr>
          <a:xfrm>
            <a:off x="1676400" y="1752600"/>
            <a:ext cx="6400800" cy="3785652"/>
          </a:xfrm>
          <a:prstGeom prst="rect">
            <a:avLst/>
          </a:prstGeom>
        </p:spPr>
        <p:txBody>
          <a:bodyPr wrap="square">
            <a:spAutoFit/>
          </a:bodyPr>
          <a:lstStyle/>
          <a:p>
            <a:r>
              <a:rPr lang="en-US" sz="2400" dirty="0"/>
              <a:t>#include &lt;</a:t>
            </a:r>
            <a:r>
              <a:rPr lang="en-US" sz="2400" dirty="0" err="1"/>
              <a:t>stdio.h</a:t>
            </a:r>
            <a:r>
              <a:rPr lang="en-US" sz="2400" dirty="0"/>
              <a:t>&gt;</a:t>
            </a:r>
          </a:p>
          <a:p>
            <a:r>
              <a:rPr lang="en-US" sz="2400" dirty="0" err="1"/>
              <a:t>int</a:t>
            </a:r>
            <a:r>
              <a:rPr lang="en-US" sz="2400" dirty="0"/>
              <a:t> main()</a:t>
            </a:r>
          </a:p>
          <a:p>
            <a:r>
              <a:rPr lang="en-US" sz="2400" dirty="0"/>
              <a:t>{</a:t>
            </a:r>
          </a:p>
          <a:p>
            <a:r>
              <a:rPr lang="en-US" sz="2400" dirty="0"/>
              <a:t>    float number1 = 13.5;</a:t>
            </a:r>
          </a:p>
          <a:p>
            <a:r>
              <a:rPr lang="en-US" sz="2400" dirty="0"/>
              <a:t>    double number2 = 12.4;</a:t>
            </a:r>
          </a:p>
          <a:p>
            <a:endParaRPr lang="en-US" sz="2400" dirty="0"/>
          </a:p>
          <a:p>
            <a:r>
              <a:rPr lang="en-US" sz="2400" dirty="0"/>
              <a:t>    </a:t>
            </a:r>
            <a:r>
              <a:rPr lang="en-US" sz="2400" dirty="0" err="1"/>
              <a:t>printf</a:t>
            </a:r>
            <a:r>
              <a:rPr lang="en-US" sz="2400" dirty="0"/>
              <a:t>("number1 = %f\n", number1);</a:t>
            </a:r>
          </a:p>
          <a:p>
            <a:r>
              <a:rPr lang="en-US" sz="2400" dirty="0"/>
              <a:t>    </a:t>
            </a:r>
            <a:r>
              <a:rPr lang="en-US" sz="2400" dirty="0" err="1"/>
              <a:t>printf</a:t>
            </a:r>
            <a:r>
              <a:rPr lang="en-US" sz="2400" dirty="0"/>
              <a:t>("number2 = %lf", number2);</a:t>
            </a:r>
          </a:p>
          <a:p>
            <a:r>
              <a:rPr lang="en-US" sz="2400" dirty="0"/>
              <a:t>    return 0;</a:t>
            </a:r>
          </a:p>
          <a:p>
            <a:r>
              <a:rPr lang="en-US" sz="2400" dirty="0"/>
              <a:t>}</a:t>
            </a:r>
          </a:p>
        </p:txBody>
      </p:sp>
      <p:sp>
        <p:nvSpPr>
          <p:cNvPr id="5" name="Rectangle 4"/>
          <p:cNvSpPr/>
          <p:nvPr/>
        </p:nvSpPr>
        <p:spPr>
          <a:xfrm>
            <a:off x="1205758" y="5724728"/>
            <a:ext cx="941283" cy="369332"/>
          </a:xfrm>
          <a:prstGeom prst="rect">
            <a:avLst/>
          </a:prstGeom>
        </p:spPr>
        <p:txBody>
          <a:bodyPr wrap="none">
            <a:spAutoFit/>
          </a:bodyPr>
          <a:lstStyle/>
          <a:p>
            <a:r>
              <a:rPr lang="en-US" b="1" dirty="0">
                <a:latin typeface="euclid_circular_a"/>
              </a:rPr>
              <a:t>Output</a:t>
            </a:r>
            <a:endParaRPr lang="en-US" dirty="0"/>
          </a:p>
        </p:txBody>
      </p:sp>
      <p:sp>
        <p:nvSpPr>
          <p:cNvPr id="7" name="Rectangle 6"/>
          <p:cNvSpPr/>
          <p:nvPr/>
        </p:nvSpPr>
        <p:spPr>
          <a:xfrm>
            <a:off x="1202648" y="6212515"/>
            <a:ext cx="5029200" cy="830997"/>
          </a:xfrm>
          <a:prstGeom prst="rect">
            <a:avLst/>
          </a:prstGeom>
        </p:spPr>
        <p:txBody>
          <a:bodyPr>
            <a:spAutoFit/>
          </a:bodyPr>
          <a:lstStyle/>
          <a:p>
            <a:r>
              <a:rPr lang="en-US" sz="2400" dirty="0"/>
              <a:t>number1 = 13.500000</a:t>
            </a:r>
          </a:p>
          <a:p>
            <a:r>
              <a:rPr lang="en-US" sz="2400" dirty="0"/>
              <a:t>number2 = 12.400000</a:t>
            </a:r>
          </a:p>
        </p:txBody>
      </p:sp>
    </p:spTree>
    <p:extLst>
      <p:ext uri="{BB962C8B-B14F-4D97-AF65-F5344CB8AC3E}">
        <p14:creationId xmlns:p14="http://schemas.microsoft.com/office/powerpoint/2010/main" val="5725700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493" y="152400"/>
            <a:ext cx="9169400" cy="574040"/>
          </a:xfrm>
        </p:spPr>
        <p:txBody>
          <a:bodyPr/>
          <a:lstStyle/>
          <a:p>
            <a:r>
              <a:rPr lang="en-US" dirty="0" smtClean="0"/>
              <a:t>Example: </a:t>
            </a:r>
            <a:r>
              <a:rPr lang="en-US" dirty="0"/>
              <a:t>Print Characters</a:t>
            </a:r>
          </a:p>
        </p:txBody>
      </p:sp>
      <p:sp>
        <p:nvSpPr>
          <p:cNvPr id="4" name="Rectangle 3"/>
          <p:cNvSpPr/>
          <p:nvPr/>
        </p:nvSpPr>
        <p:spPr>
          <a:xfrm>
            <a:off x="1524000" y="1752600"/>
            <a:ext cx="5943600" cy="3108543"/>
          </a:xfrm>
          <a:prstGeom prst="rect">
            <a:avLst/>
          </a:prstGeom>
        </p:spPr>
        <p:txBody>
          <a:bodyPr wrap="square">
            <a:spAutoFit/>
          </a:bodyPr>
          <a:lstStyle/>
          <a:p>
            <a:r>
              <a:rPr lang="en-US" sz="2800" dirty="0"/>
              <a:t>#include &lt;</a:t>
            </a:r>
            <a:r>
              <a:rPr lang="en-US" sz="2800" dirty="0" err="1"/>
              <a:t>stdio.h</a:t>
            </a:r>
            <a:r>
              <a:rPr lang="en-US" sz="2800" dirty="0"/>
              <a:t>&gt;</a:t>
            </a:r>
          </a:p>
          <a:p>
            <a:r>
              <a:rPr lang="en-US" sz="2800" dirty="0" err="1"/>
              <a:t>int</a:t>
            </a:r>
            <a:r>
              <a:rPr lang="en-US" sz="2800" dirty="0"/>
              <a:t> main()</a:t>
            </a:r>
          </a:p>
          <a:p>
            <a:r>
              <a:rPr lang="en-US" sz="2800" dirty="0"/>
              <a:t>{</a:t>
            </a:r>
          </a:p>
          <a:p>
            <a:r>
              <a:rPr lang="en-US" sz="2800" dirty="0"/>
              <a:t>    char </a:t>
            </a:r>
            <a:r>
              <a:rPr lang="en-US" sz="2800" dirty="0" err="1"/>
              <a:t>chr</a:t>
            </a:r>
            <a:r>
              <a:rPr lang="en-US" sz="2800" dirty="0"/>
              <a:t> = 'a';    </a:t>
            </a:r>
          </a:p>
          <a:p>
            <a:r>
              <a:rPr lang="en-US" sz="2800" dirty="0"/>
              <a:t>    </a:t>
            </a:r>
            <a:r>
              <a:rPr lang="en-US" sz="2800" dirty="0" err="1"/>
              <a:t>printf</a:t>
            </a:r>
            <a:r>
              <a:rPr lang="en-US" sz="2800" dirty="0"/>
              <a:t>("character = %c", </a:t>
            </a:r>
            <a:r>
              <a:rPr lang="en-US" sz="2800" dirty="0" err="1"/>
              <a:t>chr</a:t>
            </a:r>
            <a:r>
              <a:rPr lang="en-US" sz="2800" dirty="0"/>
              <a:t>);  </a:t>
            </a:r>
          </a:p>
          <a:p>
            <a:r>
              <a:rPr lang="en-US" sz="2800" dirty="0"/>
              <a:t>    return 0;</a:t>
            </a:r>
          </a:p>
          <a:p>
            <a:r>
              <a:rPr lang="en-US" sz="2800" dirty="0"/>
              <a:t>} </a:t>
            </a:r>
          </a:p>
        </p:txBody>
      </p:sp>
      <p:sp>
        <p:nvSpPr>
          <p:cNvPr id="6" name="Rectangle 5"/>
          <p:cNvSpPr/>
          <p:nvPr/>
        </p:nvSpPr>
        <p:spPr>
          <a:xfrm>
            <a:off x="1066800" y="5181600"/>
            <a:ext cx="5029200" cy="1384995"/>
          </a:xfrm>
          <a:prstGeom prst="rect">
            <a:avLst/>
          </a:prstGeom>
        </p:spPr>
        <p:txBody>
          <a:bodyPr>
            <a:spAutoFit/>
          </a:bodyPr>
          <a:lstStyle/>
          <a:p>
            <a:r>
              <a:rPr lang="en-US" sz="2800" b="1" u="sng" dirty="0"/>
              <a:t>Output</a:t>
            </a:r>
          </a:p>
          <a:p>
            <a:endParaRPr lang="en-US" sz="2800" dirty="0"/>
          </a:p>
          <a:p>
            <a:r>
              <a:rPr lang="en-US" sz="2800" dirty="0"/>
              <a:t>character = a</a:t>
            </a:r>
          </a:p>
        </p:txBody>
      </p:sp>
    </p:spTree>
    <p:extLst>
      <p:ext uri="{BB962C8B-B14F-4D97-AF65-F5344CB8AC3E}">
        <p14:creationId xmlns:p14="http://schemas.microsoft.com/office/powerpoint/2010/main" val="16045734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493" y="152400"/>
            <a:ext cx="9169400" cy="574040"/>
          </a:xfrm>
        </p:spPr>
        <p:txBody>
          <a:bodyPr/>
          <a:lstStyle/>
          <a:p>
            <a:pPr algn="ctr"/>
            <a:r>
              <a:rPr lang="en-US" dirty="0"/>
              <a:t>C Input</a:t>
            </a:r>
          </a:p>
        </p:txBody>
      </p:sp>
      <p:sp>
        <p:nvSpPr>
          <p:cNvPr id="4" name="TextBox 3"/>
          <p:cNvSpPr txBox="1"/>
          <p:nvPr/>
        </p:nvSpPr>
        <p:spPr>
          <a:xfrm>
            <a:off x="444493" y="1143000"/>
            <a:ext cx="8696868" cy="1200329"/>
          </a:xfrm>
          <a:prstGeom prst="rect">
            <a:avLst/>
          </a:prstGeom>
          <a:noFill/>
        </p:spPr>
        <p:txBody>
          <a:bodyPr wrap="none" rtlCol="0">
            <a:spAutoFit/>
          </a:bodyPr>
          <a:lstStyle/>
          <a:p>
            <a:r>
              <a:rPr lang="en-US" sz="2400" dirty="0"/>
              <a:t>In C programming, </a:t>
            </a:r>
            <a:r>
              <a:rPr lang="en-US" sz="2400" dirty="0" err="1"/>
              <a:t>scanf</a:t>
            </a:r>
            <a:r>
              <a:rPr lang="en-US" sz="2400" dirty="0"/>
              <a:t>() is one of the commonly used function to </a:t>
            </a:r>
            <a:endParaRPr lang="en-US" sz="2400" dirty="0" smtClean="0"/>
          </a:p>
          <a:p>
            <a:r>
              <a:rPr lang="en-US" sz="2400" dirty="0" smtClean="0"/>
              <a:t>take </a:t>
            </a:r>
            <a:r>
              <a:rPr lang="en-US" sz="2400" dirty="0"/>
              <a:t>input from the user. </a:t>
            </a:r>
            <a:r>
              <a:rPr lang="en-US" sz="2400" dirty="0" smtClean="0"/>
              <a:t> The </a:t>
            </a:r>
            <a:r>
              <a:rPr lang="en-US" sz="2400" dirty="0" err="1"/>
              <a:t>scanf</a:t>
            </a:r>
            <a:r>
              <a:rPr lang="en-US" sz="2400" dirty="0"/>
              <a:t>() function reads formatted </a:t>
            </a:r>
            <a:r>
              <a:rPr lang="en-US" sz="2400" dirty="0" smtClean="0"/>
              <a:t>input</a:t>
            </a:r>
          </a:p>
          <a:p>
            <a:r>
              <a:rPr lang="en-US" sz="2400" dirty="0" smtClean="0"/>
              <a:t> </a:t>
            </a:r>
            <a:r>
              <a:rPr lang="en-US" sz="2400" dirty="0"/>
              <a:t>from the standard input such as keyboards.</a:t>
            </a:r>
          </a:p>
        </p:txBody>
      </p:sp>
      <p:sp>
        <p:nvSpPr>
          <p:cNvPr id="8" name="Rectangle 7"/>
          <p:cNvSpPr/>
          <p:nvPr/>
        </p:nvSpPr>
        <p:spPr>
          <a:xfrm>
            <a:off x="609600" y="2575223"/>
            <a:ext cx="5330498" cy="584775"/>
          </a:xfrm>
          <a:prstGeom prst="rect">
            <a:avLst/>
          </a:prstGeom>
        </p:spPr>
        <p:txBody>
          <a:bodyPr wrap="none">
            <a:spAutoFit/>
          </a:bodyPr>
          <a:lstStyle/>
          <a:p>
            <a:r>
              <a:rPr lang="en-US" sz="3200" dirty="0" smtClean="0"/>
              <a:t>Example: </a:t>
            </a:r>
            <a:r>
              <a:rPr lang="en-US" sz="3200" dirty="0"/>
              <a:t>Integer </a:t>
            </a:r>
            <a:r>
              <a:rPr lang="en-US" sz="3200" dirty="0" err="1"/>
              <a:t>Input/Output</a:t>
            </a:r>
            <a:endParaRPr lang="en-US" sz="3200" dirty="0"/>
          </a:p>
        </p:txBody>
      </p:sp>
      <p:sp>
        <p:nvSpPr>
          <p:cNvPr id="10" name="Rectangle 9"/>
          <p:cNvSpPr/>
          <p:nvPr/>
        </p:nvSpPr>
        <p:spPr>
          <a:xfrm>
            <a:off x="838200" y="3163066"/>
            <a:ext cx="5867400" cy="3970318"/>
          </a:xfrm>
          <a:prstGeom prst="rect">
            <a:avLst/>
          </a:prstGeom>
        </p:spPr>
        <p:txBody>
          <a:bodyPr wrap="square">
            <a:spAutoFit/>
          </a:bodyPr>
          <a:lstStyle/>
          <a:p>
            <a:r>
              <a:rPr lang="en-US" sz="2800" dirty="0"/>
              <a:t>#include &lt;</a:t>
            </a:r>
            <a:r>
              <a:rPr lang="en-US" sz="2800" dirty="0" err="1"/>
              <a:t>stdio.h</a:t>
            </a:r>
            <a:r>
              <a:rPr lang="en-US" sz="2800" dirty="0"/>
              <a:t>&gt;</a:t>
            </a:r>
          </a:p>
          <a:p>
            <a:r>
              <a:rPr lang="en-US" sz="2800" dirty="0" err="1"/>
              <a:t>int</a:t>
            </a:r>
            <a:r>
              <a:rPr lang="en-US" sz="2800" dirty="0"/>
              <a:t> main()</a:t>
            </a:r>
          </a:p>
          <a:p>
            <a:r>
              <a:rPr lang="en-US" sz="2800" dirty="0"/>
              <a:t>{</a:t>
            </a:r>
          </a:p>
          <a:p>
            <a:r>
              <a:rPr lang="en-US" sz="2800" dirty="0"/>
              <a:t>    </a:t>
            </a:r>
            <a:r>
              <a:rPr lang="en-US" sz="2800" dirty="0" err="1"/>
              <a:t>int</a:t>
            </a:r>
            <a:r>
              <a:rPr lang="en-US" sz="2800" dirty="0"/>
              <a:t> </a:t>
            </a:r>
            <a:r>
              <a:rPr lang="en-US" sz="2800" dirty="0" err="1"/>
              <a:t>testInteger</a:t>
            </a:r>
            <a:r>
              <a:rPr lang="en-US" sz="2800" dirty="0"/>
              <a:t>;</a:t>
            </a:r>
          </a:p>
          <a:p>
            <a:r>
              <a:rPr lang="en-US" sz="2800" dirty="0"/>
              <a:t>    </a:t>
            </a:r>
            <a:r>
              <a:rPr lang="en-US" sz="2800" dirty="0" err="1"/>
              <a:t>printf</a:t>
            </a:r>
            <a:r>
              <a:rPr lang="en-US" sz="2800" dirty="0"/>
              <a:t>("Enter an integer: ");</a:t>
            </a:r>
          </a:p>
          <a:p>
            <a:r>
              <a:rPr lang="en-US" sz="2800" dirty="0"/>
              <a:t>    </a:t>
            </a:r>
            <a:r>
              <a:rPr lang="en-US" sz="2800" dirty="0" err="1"/>
              <a:t>scanf</a:t>
            </a:r>
            <a:r>
              <a:rPr lang="en-US" sz="2800" dirty="0"/>
              <a:t>("%d", &amp;</a:t>
            </a:r>
            <a:r>
              <a:rPr lang="en-US" sz="2800" dirty="0" err="1"/>
              <a:t>testInteger</a:t>
            </a:r>
            <a:r>
              <a:rPr lang="en-US" sz="2800" dirty="0"/>
              <a:t>);  </a:t>
            </a:r>
          </a:p>
          <a:p>
            <a:r>
              <a:rPr lang="en-US" sz="2800" dirty="0"/>
              <a:t>    </a:t>
            </a:r>
            <a:r>
              <a:rPr lang="en-US" sz="2800" dirty="0" err="1"/>
              <a:t>printf</a:t>
            </a:r>
            <a:r>
              <a:rPr lang="en-US" sz="2800" dirty="0"/>
              <a:t>("Number = %d",</a:t>
            </a:r>
            <a:r>
              <a:rPr lang="en-US" sz="2800" dirty="0" err="1"/>
              <a:t>testInteger</a:t>
            </a:r>
            <a:r>
              <a:rPr lang="en-US" sz="2800" dirty="0"/>
              <a:t>);</a:t>
            </a:r>
          </a:p>
          <a:p>
            <a:r>
              <a:rPr lang="en-US" sz="2800" dirty="0"/>
              <a:t>    return 0;</a:t>
            </a:r>
          </a:p>
          <a:p>
            <a:r>
              <a:rPr lang="en-US" sz="2800" dirty="0"/>
              <a:t>}</a:t>
            </a:r>
          </a:p>
        </p:txBody>
      </p:sp>
      <p:sp>
        <p:nvSpPr>
          <p:cNvPr id="12" name="Rectangle 11"/>
          <p:cNvSpPr/>
          <p:nvPr/>
        </p:nvSpPr>
        <p:spPr>
          <a:xfrm>
            <a:off x="7116147" y="5562600"/>
            <a:ext cx="2971800" cy="1815882"/>
          </a:xfrm>
          <a:prstGeom prst="rect">
            <a:avLst/>
          </a:prstGeom>
        </p:spPr>
        <p:txBody>
          <a:bodyPr wrap="square">
            <a:spAutoFit/>
          </a:bodyPr>
          <a:lstStyle/>
          <a:p>
            <a:r>
              <a:rPr lang="en-US" sz="2800" b="1" u="sng" dirty="0"/>
              <a:t>Output</a:t>
            </a:r>
          </a:p>
          <a:p>
            <a:endParaRPr lang="en-US" sz="2800" dirty="0"/>
          </a:p>
          <a:p>
            <a:r>
              <a:rPr lang="en-US" sz="2800" dirty="0"/>
              <a:t>Enter an integer: 4</a:t>
            </a:r>
          </a:p>
          <a:p>
            <a:r>
              <a:rPr lang="en-US" sz="2800" dirty="0"/>
              <a:t>Number = 4</a:t>
            </a:r>
          </a:p>
        </p:txBody>
      </p:sp>
    </p:spTree>
    <p:extLst>
      <p:ext uri="{BB962C8B-B14F-4D97-AF65-F5344CB8AC3E}">
        <p14:creationId xmlns:p14="http://schemas.microsoft.com/office/powerpoint/2010/main" val="11827999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493" y="152400"/>
            <a:ext cx="9169400" cy="574040"/>
          </a:xfrm>
        </p:spPr>
        <p:txBody>
          <a:bodyPr/>
          <a:lstStyle/>
          <a:p>
            <a:r>
              <a:rPr lang="en-US" dirty="0" smtClean="0"/>
              <a:t>Example: </a:t>
            </a:r>
            <a:r>
              <a:rPr lang="en-US" dirty="0"/>
              <a:t>Float and Double </a:t>
            </a:r>
            <a:r>
              <a:rPr lang="en-US" dirty="0" err="1"/>
              <a:t>Input/Output</a:t>
            </a:r>
            <a:endParaRPr lang="en-US" dirty="0"/>
          </a:p>
        </p:txBody>
      </p:sp>
      <p:sp>
        <p:nvSpPr>
          <p:cNvPr id="4" name="Rectangle 3"/>
          <p:cNvSpPr/>
          <p:nvPr/>
        </p:nvSpPr>
        <p:spPr>
          <a:xfrm>
            <a:off x="609600" y="838200"/>
            <a:ext cx="7543800" cy="6986528"/>
          </a:xfrm>
          <a:prstGeom prst="rect">
            <a:avLst/>
          </a:prstGeom>
        </p:spPr>
        <p:txBody>
          <a:bodyPr wrap="square">
            <a:spAutoFit/>
          </a:bodyPr>
          <a:lstStyle/>
          <a:p>
            <a:r>
              <a:rPr lang="en-US" sz="2800" dirty="0"/>
              <a:t>#include &lt;</a:t>
            </a:r>
            <a:r>
              <a:rPr lang="en-US" sz="2800" dirty="0" err="1"/>
              <a:t>stdio.h</a:t>
            </a:r>
            <a:r>
              <a:rPr lang="en-US" sz="2800" dirty="0"/>
              <a:t>&gt;</a:t>
            </a:r>
          </a:p>
          <a:p>
            <a:r>
              <a:rPr lang="en-US" sz="2800" dirty="0" err="1"/>
              <a:t>int</a:t>
            </a:r>
            <a:r>
              <a:rPr lang="en-US" sz="2800" dirty="0"/>
              <a:t> main()</a:t>
            </a:r>
          </a:p>
          <a:p>
            <a:r>
              <a:rPr lang="en-US" sz="2800" dirty="0"/>
              <a:t>{</a:t>
            </a:r>
          </a:p>
          <a:p>
            <a:r>
              <a:rPr lang="en-US" sz="2800" dirty="0"/>
              <a:t>    float num1;</a:t>
            </a:r>
          </a:p>
          <a:p>
            <a:r>
              <a:rPr lang="en-US" sz="2800" dirty="0"/>
              <a:t>    double num2;</a:t>
            </a:r>
          </a:p>
          <a:p>
            <a:endParaRPr lang="en-US" sz="2800" dirty="0"/>
          </a:p>
          <a:p>
            <a:r>
              <a:rPr lang="en-US" sz="2800" dirty="0"/>
              <a:t>    </a:t>
            </a:r>
            <a:r>
              <a:rPr lang="en-US" sz="2800" dirty="0" err="1"/>
              <a:t>printf</a:t>
            </a:r>
            <a:r>
              <a:rPr lang="en-US" sz="2800" dirty="0"/>
              <a:t>("Enter a number: ");</a:t>
            </a:r>
          </a:p>
          <a:p>
            <a:r>
              <a:rPr lang="en-US" sz="2800" dirty="0"/>
              <a:t>    </a:t>
            </a:r>
            <a:r>
              <a:rPr lang="en-US" sz="2800" dirty="0" err="1"/>
              <a:t>scanf</a:t>
            </a:r>
            <a:r>
              <a:rPr lang="en-US" sz="2800" dirty="0"/>
              <a:t>("%f", &amp;num1);</a:t>
            </a:r>
          </a:p>
          <a:p>
            <a:r>
              <a:rPr lang="en-US" sz="2800" dirty="0"/>
              <a:t>    </a:t>
            </a:r>
            <a:r>
              <a:rPr lang="en-US" sz="2800" dirty="0" err="1"/>
              <a:t>printf</a:t>
            </a:r>
            <a:r>
              <a:rPr lang="en-US" sz="2800" dirty="0"/>
              <a:t>("Enter another number: ");</a:t>
            </a:r>
          </a:p>
          <a:p>
            <a:r>
              <a:rPr lang="en-US" sz="2800" dirty="0"/>
              <a:t>    </a:t>
            </a:r>
            <a:r>
              <a:rPr lang="en-US" sz="2800" dirty="0" err="1"/>
              <a:t>scanf</a:t>
            </a:r>
            <a:r>
              <a:rPr lang="en-US" sz="2800" dirty="0"/>
              <a:t>("%lf", &amp;num2);</a:t>
            </a:r>
          </a:p>
          <a:p>
            <a:endParaRPr lang="en-US" sz="2800" dirty="0"/>
          </a:p>
          <a:p>
            <a:r>
              <a:rPr lang="en-US" sz="2800" dirty="0"/>
              <a:t>    </a:t>
            </a:r>
            <a:r>
              <a:rPr lang="en-US" sz="2800" dirty="0" err="1"/>
              <a:t>printf</a:t>
            </a:r>
            <a:r>
              <a:rPr lang="en-US" sz="2800" dirty="0"/>
              <a:t>("num1 = %f\n", num1);</a:t>
            </a:r>
          </a:p>
          <a:p>
            <a:r>
              <a:rPr lang="en-US" sz="2800" dirty="0"/>
              <a:t>    </a:t>
            </a:r>
            <a:r>
              <a:rPr lang="en-US" sz="2800" dirty="0" err="1"/>
              <a:t>printf</a:t>
            </a:r>
            <a:r>
              <a:rPr lang="en-US" sz="2800" dirty="0"/>
              <a:t>("num2 = %lf", num2);</a:t>
            </a:r>
          </a:p>
          <a:p>
            <a:endParaRPr lang="en-US" sz="2800" dirty="0"/>
          </a:p>
          <a:p>
            <a:r>
              <a:rPr lang="en-US" sz="2800" dirty="0"/>
              <a:t>    return 0;</a:t>
            </a:r>
          </a:p>
          <a:p>
            <a:r>
              <a:rPr lang="en-US" sz="2800" dirty="0"/>
              <a:t>}</a:t>
            </a:r>
          </a:p>
        </p:txBody>
      </p:sp>
      <p:sp>
        <p:nvSpPr>
          <p:cNvPr id="6" name="Rectangle 5"/>
          <p:cNvSpPr/>
          <p:nvPr/>
        </p:nvSpPr>
        <p:spPr>
          <a:xfrm>
            <a:off x="5791200" y="5105400"/>
            <a:ext cx="5029200" cy="2677656"/>
          </a:xfrm>
          <a:prstGeom prst="rect">
            <a:avLst/>
          </a:prstGeom>
        </p:spPr>
        <p:txBody>
          <a:bodyPr>
            <a:spAutoFit/>
          </a:bodyPr>
          <a:lstStyle/>
          <a:p>
            <a:r>
              <a:rPr lang="en-US" sz="2800" b="1" u="sng" dirty="0"/>
              <a:t>Output</a:t>
            </a:r>
          </a:p>
          <a:p>
            <a:endParaRPr lang="en-US" sz="2800" dirty="0"/>
          </a:p>
          <a:p>
            <a:r>
              <a:rPr lang="en-US" sz="2800" dirty="0"/>
              <a:t>Enter a number: 12.523</a:t>
            </a:r>
          </a:p>
          <a:p>
            <a:r>
              <a:rPr lang="en-US" sz="2800" dirty="0"/>
              <a:t>Enter another number: 10.2</a:t>
            </a:r>
          </a:p>
          <a:p>
            <a:r>
              <a:rPr lang="en-US" sz="2800" dirty="0"/>
              <a:t>num1 = 12.523000</a:t>
            </a:r>
          </a:p>
          <a:p>
            <a:r>
              <a:rPr lang="en-US" sz="2800" dirty="0"/>
              <a:t>num2 = 10.200000</a:t>
            </a:r>
          </a:p>
        </p:txBody>
      </p:sp>
    </p:spTree>
    <p:extLst>
      <p:ext uri="{BB962C8B-B14F-4D97-AF65-F5344CB8AC3E}">
        <p14:creationId xmlns:p14="http://schemas.microsoft.com/office/powerpoint/2010/main" val="25610371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493" y="228600"/>
            <a:ext cx="9169400" cy="574040"/>
          </a:xfrm>
        </p:spPr>
        <p:txBody>
          <a:bodyPr/>
          <a:lstStyle/>
          <a:p>
            <a:r>
              <a:rPr lang="en-US" dirty="0" smtClean="0"/>
              <a:t>Example: </a:t>
            </a:r>
            <a:r>
              <a:rPr lang="en-US" dirty="0"/>
              <a:t>C Character I/O</a:t>
            </a:r>
          </a:p>
        </p:txBody>
      </p:sp>
      <p:sp>
        <p:nvSpPr>
          <p:cNvPr id="4" name="Rectangle 3"/>
          <p:cNvSpPr/>
          <p:nvPr/>
        </p:nvSpPr>
        <p:spPr>
          <a:xfrm>
            <a:off x="762000" y="1752600"/>
            <a:ext cx="6858000" cy="3970318"/>
          </a:xfrm>
          <a:prstGeom prst="rect">
            <a:avLst/>
          </a:prstGeom>
        </p:spPr>
        <p:txBody>
          <a:bodyPr wrap="square">
            <a:spAutoFit/>
          </a:bodyPr>
          <a:lstStyle/>
          <a:p>
            <a:r>
              <a:rPr lang="en-US" sz="2800" dirty="0"/>
              <a:t>#include &lt;</a:t>
            </a:r>
            <a:r>
              <a:rPr lang="en-US" sz="2800" dirty="0" err="1"/>
              <a:t>stdio.h</a:t>
            </a:r>
            <a:r>
              <a:rPr lang="en-US" sz="2800" dirty="0"/>
              <a:t>&gt;</a:t>
            </a:r>
          </a:p>
          <a:p>
            <a:r>
              <a:rPr lang="en-US" sz="2800" dirty="0" err="1"/>
              <a:t>int</a:t>
            </a:r>
            <a:r>
              <a:rPr lang="en-US" sz="2800" dirty="0"/>
              <a:t> main()</a:t>
            </a:r>
          </a:p>
          <a:p>
            <a:r>
              <a:rPr lang="en-US" sz="2800" dirty="0"/>
              <a:t>{</a:t>
            </a:r>
          </a:p>
          <a:p>
            <a:r>
              <a:rPr lang="en-US" sz="2800" dirty="0"/>
              <a:t>    char </a:t>
            </a:r>
            <a:r>
              <a:rPr lang="en-US" sz="2800" dirty="0" err="1"/>
              <a:t>chr</a:t>
            </a:r>
            <a:r>
              <a:rPr lang="en-US" sz="2800" dirty="0"/>
              <a:t>;</a:t>
            </a:r>
          </a:p>
          <a:p>
            <a:r>
              <a:rPr lang="en-US" sz="2800" dirty="0"/>
              <a:t>    </a:t>
            </a:r>
            <a:r>
              <a:rPr lang="en-US" sz="2800" dirty="0" err="1"/>
              <a:t>printf</a:t>
            </a:r>
            <a:r>
              <a:rPr lang="en-US" sz="2800" dirty="0"/>
              <a:t>("Enter a character: ");</a:t>
            </a:r>
          </a:p>
          <a:p>
            <a:r>
              <a:rPr lang="en-US" sz="2800" dirty="0"/>
              <a:t>    </a:t>
            </a:r>
            <a:r>
              <a:rPr lang="en-US" sz="2800" dirty="0" err="1"/>
              <a:t>scanf</a:t>
            </a:r>
            <a:r>
              <a:rPr lang="en-US" sz="2800" dirty="0"/>
              <a:t>("%c",&amp;</a:t>
            </a:r>
            <a:r>
              <a:rPr lang="en-US" sz="2800" dirty="0" err="1"/>
              <a:t>chr</a:t>
            </a:r>
            <a:r>
              <a:rPr lang="en-US" sz="2800" dirty="0"/>
              <a:t>);     </a:t>
            </a:r>
          </a:p>
          <a:p>
            <a:r>
              <a:rPr lang="en-US" sz="2800" dirty="0"/>
              <a:t>    </a:t>
            </a:r>
            <a:r>
              <a:rPr lang="en-US" sz="2800" dirty="0" err="1"/>
              <a:t>printf</a:t>
            </a:r>
            <a:r>
              <a:rPr lang="en-US" sz="2800" dirty="0"/>
              <a:t>("You entered %c.", </a:t>
            </a:r>
            <a:r>
              <a:rPr lang="en-US" sz="2800" dirty="0" err="1"/>
              <a:t>chr</a:t>
            </a:r>
            <a:r>
              <a:rPr lang="en-US" sz="2800" dirty="0"/>
              <a:t>);  </a:t>
            </a:r>
          </a:p>
          <a:p>
            <a:r>
              <a:rPr lang="en-US" sz="2800" dirty="0"/>
              <a:t>    return 0;</a:t>
            </a:r>
          </a:p>
          <a:p>
            <a:r>
              <a:rPr lang="en-US" sz="2800" dirty="0"/>
              <a:t>} </a:t>
            </a:r>
          </a:p>
        </p:txBody>
      </p:sp>
      <p:sp>
        <p:nvSpPr>
          <p:cNvPr id="6" name="Rectangle 5"/>
          <p:cNvSpPr/>
          <p:nvPr/>
        </p:nvSpPr>
        <p:spPr>
          <a:xfrm>
            <a:off x="755780" y="5867400"/>
            <a:ext cx="5029200" cy="1815882"/>
          </a:xfrm>
          <a:prstGeom prst="rect">
            <a:avLst/>
          </a:prstGeom>
        </p:spPr>
        <p:txBody>
          <a:bodyPr>
            <a:spAutoFit/>
          </a:bodyPr>
          <a:lstStyle/>
          <a:p>
            <a:r>
              <a:rPr lang="en-US" sz="2800" b="1" u="sng" dirty="0"/>
              <a:t>Output</a:t>
            </a:r>
          </a:p>
          <a:p>
            <a:endParaRPr lang="en-US" sz="2800" dirty="0"/>
          </a:p>
          <a:p>
            <a:r>
              <a:rPr lang="en-US" sz="2800" dirty="0"/>
              <a:t>Enter a character: g</a:t>
            </a:r>
          </a:p>
          <a:p>
            <a:r>
              <a:rPr lang="en-US" sz="2800" dirty="0"/>
              <a:t>You entered g</a:t>
            </a:r>
          </a:p>
        </p:txBody>
      </p:sp>
    </p:spTree>
    <p:extLst>
      <p:ext uri="{BB962C8B-B14F-4D97-AF65-F5344CB8AC3E}">
        <p14:creationId xmlns:p14="http://schemas.microsoft.com/office/powerpoint/2010/main" val="37775706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502920" y="198120"/>
            <a:ext cx="9052560" cy="677108"/>
          </a:xfrm>
        </p:spPr>
        <p:txBody>
          <a:bodyPr/>
          <a:lstStyle/>
          <a:p>
            <a:pPr eaLnBrk="1" hangingPunct="1"/>
            <a:r>
              <a:rPr lang="en-US" altLang="en-US" sz="4400" b="1">
                <a:solidFill>
                  <a:srgbClr val="C00000"/>
                </a:solidFill>
              </a:rPr>
              <a:t>Acknowledgement</a:t>
            </a:r>
          </a:p>
        </p:txBody>
      </p:sp>
      <p:sp>
        <p:nvSpPr>
          <p:cNvPr id="7" name="TextBox 6">
            <a:extLst/>
          </p:cNvPr>
          <p:cNvSpPr txBox="1"/>
          <p:nvPr/>
        </p:nvSpPr>
        <p:spPr>
          <a:xfrm>
            <a:off x="502920" y="868680"/>
            <a:ext cx="9090978" cy="5847755"/>
          </a:xfrm>
          <a:prstGeom prst="rect">
            <a:avLst/>
          </a:prstGeom>
          <a:noFill/>
        </p:spPr>
        <p:txBody>
          <a:bodyPr>
            <a:spAutoFit/>
          </a:bodyPr>
          <a:lstStyle/>
          <a:p>
            <a:pPr algn="just" eaLnBrk="1" hangingPunct="1">
              <a:defRPr/>
            </a:pPr>
            <a:r>
              <a:rPr lang="en-US" sz="2200" dirty="0">
                <a:solidFill>
                  <a:srgbClr val="0070C0"/>
                </a:solidFill>
              </a:rPr>
              <a:t>The contents (figures, concepts, graphics, texts etc.) of the slides are gathered and utilized from the books mentioned and the corresponding  PPTs available online: </a:t>
            </a:r>
          </a:p>
          <a:p>
            <a:pPr algn="just" eaLnBrk="1" hangingPunct="1">
              <a:defRPr/>
            </a:pPr>
            <a:endParaRPr lang="en-US" sz="2200" dirty="0">
              <a:solidFill>
                <a:srgbClr val="0070C0"/>
              </a:solidFill>
            </a:endParaRPr>
          </a:p>
          <a:p>
            <a:pPr algn="just" eaLnBrk="1" hangingPunct="1">
              <a:defRPr/>
            </a:pPr>
            <a:r>
              <a:rPr lang="en-US" sz="2200" b="1" dirty="0">
                <a:solidFill>
                  <a:srgbClr val="0070C0"/>
                </a:solidFill>
              </a:rPr>
              <a:t>Books: </a:t>
            </a:r>
          </a:p>
          <a:p>
            <a:pPr marL="509905" indent="-509905" algn="just">
              <a:buFontTx/>
              <a:buAutoNum type="arabicPeriod"/>
              <a:defRPr/>
            </a:pPr>
            <a:r>
              <a:rPr lang="en-US" sz="2200" b="1" dirty="0">
                <a:solidFill>
                  <a:srgbClr val="0070C0"/>
                </a:solidFill>
              </a:rPr>
              <a:t>Let Us C, </a:t>
            </a:r>
            <a:r>
              <a:rPr lang="en-US" sz="2200" dirty="0" err="1">
                <a:solidFill>
                  <a:srgbClr val="0070C0"/>
                </a:solidFill>
              </a:rPr>
              <a:t>Yashawant</a:t>
            </a:r>
            <a:r>
              <a:rPr lang="en-US" sz="2200" dirty="0">
                <a:solidFill>
                  <a:srgbClr val="0070C0"/>
                </a:solidFill>
              </a:rPr>
              <a:t> </a:t>
            </a:r>
            <a:r>
              <a:rPr lang="en-US" sz="2200" dirty="0" err="1">
                <a:solidFill>
                  <a:srgbClr val="0070C0"/>
                </a:solidFill>
              </a:rPr>
              <a:t>Kanetkar</a:t>
            </a:r>
            <a:r>
              <a:rPr lang="en-US" sz="2200" dirty="0">
                <a:solidFill>
                  <a:srgbClr val="0070C0"/>
                </a:solidFill>
              </a:rPr>
              <a:t>, BPB Publications.</a:t>
            </a:r>
          </a:p>
          <a:p>
            <a:pPr marL="509905" indent="-509905" algn="just">
              <a:buFontTx/>
              <a:buAutoNum type="arabicPeriod"/>
              <a:defRPr/>
            </a:pPr>
            <a:r>
              <a:rPr lang="en-IN" sz="2200" b="1" dirty="0">
                <a:solidFill>
                  <a:srgbClr val="0070C0"/>
                </a:solidFill>
              </a:rPr>
              <a:t>The C Programming Language, </a:t>
            </a:r>
            <a:r>
              <a:rPr lang="en-IN" sz="2200" dirty="0">
                <a:solidFill>
                  <a:srgbClr val="0070C0"/>
                </a:solidFill>
              </a:rPr>
              <a:t>B. W. Kernighan, D. Ritchie, Pearson Education India.</a:t>
            </a:r>
          </a:p>
          <a:p>
            <a:pPr eaLnBrk="1" hangingPunct="1">
              <a:defRPr/>
            </a:pPr>
            <a:endParaRPr lang="en-US" sz="2200" b="1" dirty="0">
              <a:solidFill>
                <a:srgbClr val="0070C0"/>
              </a:solidFill>
            </a:endParaRPr>
          </a:p>
          <a:p>
            <a:pPr eaLnBrk="1" hangingPunct="1">
              <a:defRPr/>
            </a:pPr>
            <a:r>
              <a:rPr lang="en-US" sz="2200" b="1" dirty="0">
                <a:solidFill>
                  <a:srgbClr val="0070C0"/>
                </a:solidFill>
              </a:rPr>
              <a:t>Web References:</a:t>
            </a:r>
          </a:p>
          <a:p>
            <a:pPr marL="502920" indent="-502920">
              <a:buFont typeface="+mj-lt"/>
              <a:buAutoNum type="arabicPeriod"/>
              <a:defRPr/>
            </a:pPr>
            <a:r>
              <a:rPr lang="en-US" sz="2200" b="1" dirty="0">
                <a:solidFill>
                  <a:srgbClr val="0070C0"/>
                </a:solidFill>
              </a:rPr>
              <a:t>Problem Solving through Programming in C, </a:t>
            </a:r>
            <a:r>
              <a:rPr lang="en-US" sz="2200" dirty="0" err="1">
                <a:solidFill>
                  <a:srgbClr val="0070C0"/>
                </a:solidFill>
              </a:rPr>
              <a:t>Anupam</a:t>
            </a:r>
            <a:r>
              <a:rPr lang="en-US" sz="2200" dirty="0">
                <a:solidFill>
                  <a:srgbClr val="0070C0"/>
                </a:solidFill>
              </a:rPr>
              <a:t> </a:t>
            </a:r>
            <a:r>
              <a:rPr lang="en-US" sz="2200" dirty="0" err="1">
                <a:solidFill>
                  <a:srgbClr val="0070C0"/>
                </a:solidFill>
              </a:rPr>
              <a:t>Basu</a:t>
            </a:r>
            <a:r>
              <a:rPr lang="en-US" sz="2200" dirty="0">
                <a:solidFill>
                  <a:srgbClr val="0070C0"/>
                </a:solidFill>
              </a:rPr>
              <a:t>, NPTEL Video Lectures. Link: </a:t>
            </a:r>
            <a:r>
              <a:rPr lang="en-US" sz="2200" dirty="0">
                <a:solidFill>
                  <a:srgbClr val="0070C0"/>
                </a:solidFill>
                <a:hlinkClick r:id="rId3"/>
              </a:rPr>
              <a:t>https://nptel.ac.in/courses/106/105/106105171/</a:t>
            </a:r>
            <a:endParaRPr lang="en-US" sz="2200" dirty="0">
              <a:solidFill>
                <a:srgbClr val="0070C0"/>
              </a:solidFill>
            </a:endParaRPr>
          </a:p>
          <a:p>
            <a:pPr marL="502920" indent="-502920">
              <a:buFont typeface="+mj-lt"/>
              <a:buAutoNum type="arabicPeriod"/>
              <a:defRPr/>
            </a:pPr>
            <a:r>
              <a:rPr lang="en-US" sz="2200" b="1" dirty="0">
                <a:solidFill>
                  <a:srgbClr val="0070C0"/>
                </a:solidFill>
              </a:rPr>
              <a:t>Compile and Execute C Online </a:t>
            </a:r>
            <a:r>
              <a:rPr lang="en-US" sz="2200" b="1" dirty="0" smtClean="0">
                <a:solidFill>
                  <a:srgbClr val="0070C0"/>
                </a:solidFill>
              </a:rPr>
              <a:t>(Link</a:t>
            </a:r>
            <a:r>
              <a:rPr lang="en-US" sz="2200" b="1" dirty="0">
                <a:solidFill>
                  <a:srgbClr val="0070C0"/>
                </a:solidFill>
              </a:rPr>
              <a:t>: </a:t>
            </a:r>
            <a:r>
              <a:rPr lang="en-US" sz="2200" dirty="0">
                <a:solidFill>
                  <a:srgbClr val="0070C0"/>
                </a:solidFill>
                <a:hlinkClick r:id="rId4"/>
              </a:rPr>
              <a:t>https://www.onlinegdb.com</a:t>
            </a:r>
            <a:r>
              <a:rPr lang="en-US" sz="2200" dirty="0" smtClean="0">
                <a:solidFill>
                  <a:srgbClr val="0070C0"/>
                </a:solidFill>
                <a:hlinkClick r:id="rId4"/>
              </a:rPr>
              <a:t>/</a:t>
            </a:r>
            <a:r>
              <a:rPr lang="en-US" sz="2200" dirty="0" smtClean="0">
                <a:solidFill>
                  <a:srgbClr val="0070C0"/>
                </a:solidFill>
              </a:rPr>
              <a:t>)</a:t>
            </a:r>
          </a:p>
          <a:p>
            <a:pPr marL="502920" indent="-502920">
              <a:buFont typeface="+mj-lt"/>
              <a:buAutoNum type="arabicPeriod"/>
              <a:defRPr/>
            </a:pPr>
            <a:endParaRPr lang="en-US" sz="2200" dirty="0">
              <a:solidFill>
                <a:srgbClr val="0070C0"/>
              </a:solidFill>
            </a:endParaRPr>
          </a:p>
          <a:p>
            <a:pPr algn="just" eaLnBrk="1" hangingPunct="1">
              <a:defRPr/>
            </a:pPr>
            <a:r>
              <a:rPr lang="en-US" sz="2200" b="1" dirty="0">
                <a:solidFill>
                  <a:srgbClr val="0070C0"/>
                </a:solidFill>
              </a:rPr>
              <a:t>Disclaimer: The study materials/presentations are solely meant for academic purposes and they can be reused, reproduced, modified, and distributed by others for academic purposes only with proper acknowledgements.</a:t>
            </a:r>
          </a:p>
        </p:txBody>
      </p:sp>
    </p:spTree>
    <p:extLst>
      <p:ext uri="{BB962C8B-B14F-4D97-AF65-F5344CB8AC3E}">
        <p14:creationId xmlns:p14="http://schemas.microsoft.com/office/powerpoint/2010/main" val="121311229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493" y="228600"/>
            <a:ext cx="9169400" cy="574040"/>
          </a:xfrm>
        </p:spPr>
        <p:txBody>
          <a:bodyPr/>
          <a:lstStyle/>
          <a:p>
            <a:r>
              <a:rPr lang="en-US" dirty="0" smtClean="0"/>
              <a:t>Example: </a:t>
            </a:r>
            <a:r>
              <a:rPr lang="en-US" dirty="0"/>
              <a:t>ASCII Value</a:t>
            </a:r>
          </a:p>
        </p:txBody>
      </p:sp>
      <p:sp>
        <p:nvSpPr>
          <p:cNvPr id="4" name="Rectangle 3"/>
          <p:cNvSpPr/>
          <p:nvPr/>
        </p:nvSpPr>
        <p:spPr>
          <a:xfrm>
            <a:off x="609600" y="1266646"/>
            <a:ext cx="7924800" cy="6124754"/>
          </a:xfrm>
          <a:prstGeom prst="rect">
            <a:avLst/>
          </a:prstGeom>
        </p:spPr>
        <p:txBody>
          <a:bodyPr wrap="square">
            <a:spAutoFit/>
          </a:bodyPr>
          <a:lstStyle/>
          <a:p>
            <a:r>
              <a:rPr lang="en-US" sz="2800" dirty="0"/>
              <a:t>#include &lt;</a:t>
            </a:r>
            <a:r>
              <a:rPr lang="en-US" sz="2800" dirty="0" err="1"/>
              <a:t>stdio.h</a:t>
            </a:r>
            <a:r>
              <a:rPr lang="en-US" sz="2800" dirty="0"/>
              <a:t>&gt;</a:t>
            </a:r>
          </a:p>
          <a:p>
            <a:r>
              <a:rPr lang="en-US" sz="2800" dirty="0" err="1"/>
              <a:t>int</a:t>
            </a:r>
            <a:r>
              <a:rPr lang="en-US" sz="2800" dirty="0"/>
              <a:t> main()</a:t>
            </a:r>
          </a:p>
          <a:p>
            <a:r>
              <a:rPr lang="en-US" sz="2800" dirty="0"/>
              <a:t>{</a:t>
            </a:r>
          </a:p>
          <a:p>
            <a:r>
              <a:rPr lang="en-US" sz="2800" dirty="0"/>
              <a:t>    char </a:t>
            </a:r>
            <a:r>
              <a:rPr lang="en-US" sz="2800" dirty="0" err="1"/>
              <a:t>chr</a:t>
            </a:r>
            <a:r>
              <a:rPr lang="en-US" sz="2800" dirty="0"/>
              <a:t>;</a:t>
            </a:r>
          </a:p>
          <a:p>
            <a:r>
              <a:rPr lang="en-US" sz="2800" dirty="0"/>
              <a:t>    </a:t>
            </a:r>
            <a:r>
              <a:rPr lang="en-US" sz="2800" dirty="0" err="1"/>
              <a:t>printf</a:t>
            </a:r>
            <a:r>
              <a:rPr lang="en-US" sz="2800" dirty="0"/>
              <a:t>("Enter a character: ");</a:t>
            </a:r>
          </a:p>
          <a:p>
            <a:r>
              <a:rPr lang="en-US" sz="2800" dirty="0"/>
              <a:t>    </a:t>
            </a:r>
            <a:r>
              <a:rPr lang="en-US" sz="2800" dirty="0" err="1"/>
              <a:t>scanf</a:t>
            </a:r>
            <a:r>
              <a:rPr lang="en-US" sz="2800" dirty="0"/>
              <a:t>("%c", &amp;</a:t>
            </a:r>
            <a:r>
              <a:rPr lang="en-US" sz="2800" dirty="0" err="1"/>
              <a:t>chr</a:t>
            </a:r>
            <a:r>
              <a:rPr lang="en-US" sz="2800" dirty="0"/>
              <a:t>);     </a:t>
            </a:r>
          </a:p>
          <a:p>
            <a:endParaRPr lang="en-US" sz="2800" dirty="0"/>
          </a:p>
          <a:p>
            <a:r>
              <a:rPr lang="en-US" sz="2800" dirty="0"/>
              <a:t>    // When %c is used, a character is displayed</a:t>
            </a:r>
          </a:p>
          <a:p>
            <a:r>
              <a:rPr lang="en-US" sz="2800" dirty="0"/>
              <a:t>    </a:t>
            </a:r>
            <a:r>
              <a:rPr lang="en-US" sz="2800" dirty="0" err="1"/>
              <a:t>printf</a:t>
            </a:r>
            <a:r>
              <a:rPr lang="en-US" sz="2800" dirty="0"/>
              <a:t>("You entered %c.\n",</a:t>
            </a:r>
            <a:r>
              <a:rPr lang="en-US" sz="2800" dirty="0" err="1"/>
              <a:t>chr</a:t>
            </a:r>
            <a:r>
              <a:rPr lang="en-US" sz="2800" dirty="0"/>
              <a:t>);  </a:t>
            </a:r>
            <a:endParaRPr lang="en-US" sz="2800" dirty="0" smtClean="0"/>
          </a:p>
          <a:p>
            <a:endParaRPr lang="en-US" sz="2800" dirty="0" smtClean="0"/>
          </a:p>
          <a:p>
            <a:r>
              <a:rPr lang="en-US" sz="2800" dirty="0" smtClean="0"/>
              <a:t>    </a:t>
            </a:r>
            <a:r>
              <a:rPr lang="en-US" sz="2800" dirty="0"/>
              <a:t>// When %d is used, ASCII value is displayed</a:t>
            </a:r>
          </a:p>
          <a:p>
            <a:r>
              <a:rPr lang="en-US" sz="2800" dirty="0"/>
              <a:t>    </a:t>
            </a:r>
            <a:r>
              <a:rPr lang="en-US" sz="2800" dirty="0" err="1"/>
              <a:t>printf</a:t>
            </a:r>
            <a:r>
              <a:rPr lang="en-US" sz="2800" dirty="0"/>
              <a:t>("ASCII value is %d.", </a:t>
            </a:r>
            <a:r>
              <a:rPr lang="en-US" sz="2800" dirty="0" err="1"/>
              <a:t>chr</a:t>
            </a:r>
            <a:r>
              <a:rPr lang="en-US" sz="2800" dirty="0"/>
              <a:t>);  </a:t>
            </a:r>
          </a:p>
          <a:p>
            <a:r>
              <a:rPr lang="en-US" sz="2800" dirty="0"/>
              <a:t>    return 0;</a:t>
            </a:r>
          </a:p>
          <a:p>
            <a:r>
              <a:rPr lang="en-US" sz="2800" dirty="0"/>
              <a:t>}</a:t>
            </a:r>
          </a:p>
        </p:txBody>
      </p:sp>
      <p:sp>
        <p:nvSpPr>
          <p:cNvPr id="6" name="Rectangle 5"/>
          <p:cNvSpPr/>
          <p:nvPr/>
        </p:nvSpPr>
        <p:spPr>
          <a:xfrm>
            <a:off x="7467600" y="6126540"/>
            <a:ext cx="5029200" cy="1569660"/>
          </a:xfrm>
          <a:prstGeom prst="rect">
            <a:avLst/>
          </a:prstGeom>
        </p:spPr>
        <p:txBody>
          <a:bodyPr wrap="square">
            <a:spAutoFit/>
          </a:bodyPr>
          <a:lstStyle/>
          <a:p>
            <a:r>
              <a:rPr lang="en-US" sz="2400" b="1" u="sng" dirty="0" smtClean="0"/>
              <a:t>Output</a:t>
            </a:r>
            <a:endParaRPr lang="en-US" sz="2400" dirty="0"/>
          </a:p>
          <a:p>
            <a:r>
              <a:rPr lang="en-US" sz="2400" dirty="0"/>
              <a:t>Enter a character: g</a:t>
            </a:r>
          </a:p>
          <a:p>
            <a:r>
              <a:rPr lang="en-US" sz="2400" dirty="0"/>
              <a:t>You entered g.</a:t>
            </a:r>
          </a:p>
          <a:p>
            <a:r>
              <a:rPr lang="en-US" sz="2400" dirty="0"/>
              <a:t>ASCII value is 103.</a:t>
            </a:r>
          </a:p>
        </p:txBody>
      </p:sp>
    </p:spTree>
    <p:extLst>
      <p:ext uri="{BB962C8B-B14F-4D97-AF65-F5344CB8AC3E}">
        <p14:creationId xmlns:p14="http://schemas.microsoft.com/office/powerpoint/2010/main" val="13224145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493" y="228600"/>
            <a:ext cx="9169400" cy="574040"/>
          </a:xfrm>
        </p:spPr>
        <p:txBody>
          <a:bodyPr/>
          <a:lstStyle/>
          <a:p>
            <a:r>
              <a:rPr lang="en-US" dirty="0"/>
              <a:t>I/O Multiple Values</a:t>
            </a:r>
          </a:p>
        </p:txBody>
      </p:sp>
      <p:sp>
        <p:nvSpPr>
          <p:cNvPr id="4" name="Rectangle 3"/>
          <p:cNvSpPr/>
          <p:nvPr/>
        </p:nvSpPr>
        <p:spPr>
          <a:xfrm>
            <a:off x="457200" y="1066800"/>
            <a:ext cx="6858000" cy="6124754"/>
          </a:xfrm>
          <a:prstGeom prst="rect">
            <a:avLst/>
          </a:prstGeom>
        </p:spPr>
        <p:txBody>
          <a:bodyPr wrap="square">
            <a:spAutoFit/>
          </a:bodyPr>
          <a:lstStyle/>
          <a:p>
            <a:r>
              <a:rPr lang="en-US" sz="2800" dirty="0"/>
              <a:t>#include &lt;</a:t>
            </a:r>
            <a:r>
              <a:rPr lang="en-US" sz="2800" dirty="0" err="1"/>
              <a:t>stdio.h</a:t>
            </a:r>
            <a:r>
              <a:rPr lang="en-US" sz="2800" dirty="0"/>
              <a:t>&gt;</a:t>
            </a:r>
          </a:p>
          <a:p>
            <a:r>
              <a:rPr lang="en-US" sz="2800" dirty="0" err="1"/>
              <a:t>int</a:t>
            </a:r>
            <a:r>
              <a:rPr lang="en-US" sz="2800" dirty="0"/>
              <a:t> main()</a:t>
            </a:r>
          </a:p>
          <a:p>
            <a:r>
              <a:rPr lang="en-US" sz="2800" dirty="0"/>
              <a:t>{</a:t>
            </a:r>
          </a:p>
          <a:p>
            <a:r>
              <a:rPr lang="en-US" sz="2800" dirty="0"/>
              <a:t>    </a:t>
            </a:r>
            <a:r>
              <a:rPr lang="en-US" sz="2800" dirty="0" err="1"/>
              <a:t>int</a:t>
            </a:r>
            <a:r>
              <a:rPr lang="en-US" sz="2800" dirty="0"/>
              <a:t> a;</a:t>
            </a:r>
          </a:p>
          <a:p>
            <a:r>
              <a:rPr lang="en-US" sz="2800" dirty="0"/>
              <a:t>    float b;</a:t>
            </a:r>
          </a:p>
          <a:p>
            <a:endParaRPr lang="en-US" sz="2800" dirty="0"/>
          </a:p>
          <a:p>
            <a:r>
              <a:rPr lang="en-US" sz="2800" dirty="0"/>
              <a:t>    </a:t>
            </a:r>
            <a:r>
              <a:rPr lang="en-US" sz="2800" dirty="0" err="1"/>
              <a:t>printf</a:t>
            </a:r>
            <a:r>
              <a:rPr lang="en-US" sz="2800" dirty="0"/>
              <a:t>("Enter integer and then a float: ");</a:t>
            </a:r>
          </a:p>
          <a:p>
            <a:r>
              <a:rPr lang="en-US" sz="2800" dirty="0"/>
              <a:t>  </a:t>
            </a:r>
          </a:p>
          <a:p>
            <a:r>
              <a:rPr lang="en-US" sz="2800" dirty="0"/>
              <a:t>    // Taking multiple inputs</a:t>
            </a:r>
          </a:p>
          <a:p>
            <a:r>
              <a:rPr lang="en-US" sz="2800" dirty="0"/>
              <a:t>    </a:t>
            </a:r>
            <a:r>
              <a:rPr lang="en-US" sz="2800" dirty="0" err="1"/>
              <a:t>scanf</a:t>
            </a:r>
            <a:r>
              <a:rPr lang="en-US" sz="2800" dirty="0"/>
              <a:t>("%</a:t>
            </a:r>
            <a:r>
              <a:rPr lang="en-US" sz="2800" dirty="0" err="1"/>
              <a:t>d%f</a:t>
            </a:r>
            <a:r>
              <a:rPr lang="en-US" sz="2800" dirty="0"/>
              <a:t>", &amp;a, &amp;b);</a:t>
            </a:r>
          </a:p>
          <a:p>
            <a:endParaRPr lang="en-US" sz="2800" dirty="0"/>
          </a:p>
          <a:p>
            <a:r>
              <a:rPr lang="en-US" sz="2800" dirty="0"/>
              <a:t>    </a:t>
            </a:r>
            <a:r>
              <a:rPr lang="en-US" sz="2800" dirty="0" err="1"/>
              <a:t>printf</a:t>
            </a:r>
            <a:r>
              <a:rPr lang="en-US" sz="2800" dirty="0"/>
              <a:t>("You entered %d and %f", a, b);  </a:t>
            </a:r>
          </a:p>
          <a:p>
            <a:r>
              <a:rPr lang="en-US" sz="2800" dirty="0"/>
              <a:t>    return 0;</a:t>
            </a:r>
          </a:p>
          <a:p>
            <a:r>
              <a:rPr lang="en-US" sz="2800" dirty="0"/>
              <a:t>}</a:t>
            </a:r>
          </a:p>
        </p:txBody>
      </p:sp>
      <p:sp>
        <p:nvSpPr>
          <p:cNvPr id="6" name="Rectangle 5"/>
          <p:cNvSpPr/>
          <p:nvPr/>
        </p:nvSpPr>
        <p:spPr>
          <a:xfrm>
            <a:off x="5867400" y="6295072"/>
            <a:ext cx="5029200" cy="1569660"/>
          </a:xfrm>
          <a:prstGeom prst="rect">
            <a:avLst/>
          </a:prstGeom>
        </p:spPr>
        <p:txBody>
          <a:bodyPr>
            <a:spAutoFit/>
          </a:bodyPr>
          <a:lstStyle/>
          <a:p>
            <a:r>
              <a:rPr lang="en-US" sz="2400" b="1" u="sng" dirty="0"/>
              <a:t>Output </a:t>
            </a:r>
            <a:endParaRPr lang="en-US" sz="2400" b="1" u="sng" dirty="0" smtClean="0"/>
          </a:p>
          <a:p>
            <a:r>
              <a:rPr lang="en-US" sz="2400" dirty="0" smtClean="0"/>
              <a:t>Enter </a:t>
            </a:r>
            <a:r>
              <a:rPr lang="en-US" sz="2400" dirty="0"/>
              <a:t>integer and then a float: -</a:t>
            </a:r>
            <a:r>
              <a:rPr lang="en-US" sz="2400" dirty="0" smtClean="0"/>
              <a:t>3</a:t>
            </a:r>
          </a:p>
          <a:p>
            <a:r>
              <a:rPr lang="en-US" sz="2400" dirty="0" smtClean="0"/>
              <a:t>3.4</a:t>
            </a:r>
          </a:p>
          <a:p>
            <a:r>
              <a:rPr lang="en-US" sz="2400" dirty="0" smtClean="0"/>
              <a:t>You </a:t>
            </a:r>
            <a:r>
              <a:rPr lang="en-US" sz="2400" dirty="0"/>
              <a:t>entered -3 and 3.400000</a:t>
            </a:r>
          </a:p>
        </p:txBody>
      </p:sp>
    </p:spTree>
    <p:extLst>
      <p:ext uri="{BB962C8B-B14F-4D97-AF65-F5344CB8AC3E}">
        <p14:creationId xmlns:p14="http://schemas.microsoft.com/office/powerpoint/2010/main" val="11897698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Rectangle 2"/>
          <p:cNvSpPr/>
          <p:nvPr/>
        </p:nvSpPr>
        <p:spPr>
          <a:xfrm>
            <a:off x="602404" y="1981200"/>
            <a:ext cx="8541249" cy="1384995"/>
          </a:xfrm>
          <a:prstGeom prst="rect">
            <a:avLst/>
          </a:prstGeom>
        </p:spPr>
        <p:txBody>
          <a:bodyPr wrap="none">
            <a:spAutoFit/>
          </a:bodyPr>
          <a:lstStyle/>
          <a:p>
            <a:pPr marL="514350" indent="-514350">
              <a:buAutoNum type="arabicPeriod"/>
            </a:pPr>
            <a:r>
              <a:rPr lang="en-US" sz="2800" dirty="0" smtClean="0">
                <a:solidFill>
                  <a:srgbClr val="000000"/>
                </a:solidFill>
                <a:latin typeface="Times New Roman" panose="02020603050405020304" pitchFamily="18" charset="0"/>
              </a:rPr>
              <a:t>To </a:t>
            </a:r>
            <a:r>
              <a:rPr lang="en-US" sz="2800" dirty="0">
                <a:solidFill>
                  <a:srgbClr val="000000"/>
                </a:solidFill>
                <a:latin typeface="Times New Roman" panose="02020603050405020304" pitchFamily="18" charset="0"/>
              </a:rPr>
              <a:t>find the sum of 5 </a:t>
            </a:r>
            <a:r>
              <a:rPr lang="en-US" sz="2800" dirty="0" smtClean="0">
                <a:solidFill>
                  <a:srgbClr val="000000"/>
                </a:solidFill>
                <a:latin typeface="Times New Roman" panose="02020603050405020304" pitchFamily="18" charset="0"/>
              </a:rPr>
              <a:t>numbers</a:t>
            </a:r>
          </a:p>
          <a:p>
            <a:pPr marL="514350" indent="-514350">
              <a:buAutoNum type="arabicPeriod"/>
            </a:pPr>
            <a:r>
              <a:rPr lang="en-US" sz="2800" dirty="0"/>
              <a:t>To take the marks of 5 subjects of a student. </a:t>
            </a:r>
            <a:r>
              <a:rPr lang="en-US" sz="2800" dirty="0" smtClean="0"/>
              <a:t>Compute</a:t>
            </a:r>
          </a:p>
          <a:p>
            <a:r>
              <a:rPr lang="en-US" sz="2800" dirty="0" smtClean="0"/>
              <a:t> </a:t>
            </a:r>
            <a:r>
              <a:rPr lang="en-US" sz="2800" dirty="0"/>
              <a:t>the total and Average.</a:t>
            </a:r>
          </a:p>
        </p:txBody>
      </p:sp>
    </p:spTree>
    <p:extLst>
      <p:ext uri="{BB962C8B-B14F-4D97-AF65-F5344CB8AC3E}">
        <p14:creationId xmlns:p14="http://schemas.microsoft.com/office/powerpoint/2010/main" val="35895530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 2</a:t>
            </a:r>
            <a:endParaRPr lang="en-US" dirty="0"/>
          </a:p>
        </p:txBody>
      </p:sp>
      <p:sp>
        <p:nvSpPr>
          <p:cNvPr id="3" name="Rectangle 2"/>
          <p:cNvSpPr/>
          <p:nvPr/>
        </p:nvSpPr>
        <p:spPr>
          <a:xfrm>
            <a:off x="480260" y="1524000"/>
            <a:ext cx="6606340" cy="5262979"/>
          </a:xfrm>
          <a:prstGeom prst="rect">
            <a:avLst/>
          </a:prstGeom>
        </p:spPr>
        <p:txBody>
          <a:bodyPr wrap="square">
            <a:spAutoFit/>
          </a:bodyPr>
          <a:lstStyle/>
          <a:p>
            <a:r>
              <a:rPr lang="en-US" sz="2400" dirty="0">
                <a:latin typeface="Calibri" panose="020F0502020204030204" pitchFamily="34" charset="0"/>
                <a:ea typeface="Calibri" panose="020F0502020204030204" pitchFamily="34" charset="0"/>
                <a:cs typeface="Times New Roman" panose="02020603050405020304" pitchFamily="18" charset="0"/>
              </a:rPr>
              <a:t>#include &lt;</a:t>
            </a:r>
            <a:r>
              <a:rPr lang="en-US" sz="2400" dirty="0" err="1">
                <a:latin typeface="Calibri" panose="020F0502020204030204" pitchFamily="34" charset="0"/>
                <a:ea typeface="Calibri" panose="020F0502020204030204" pitchFamily="34" charset="0"/>
                <a:cs typeface="Times New Roman" panose="02020603050405020304" pitchFamily="18" charset="0"/>
              </a:rPr>
              <a:t>stdio.h</a:t>
            </a:r>
            <a:r>
              <a:rPr lang="en-US" sz="2400" dirty="0">
                <a:latin typeface="Calibri" panose="020F0502020204030204" pitchFamily="34" charset="0"/>
                <a:ea typeface="Calibri" panose="020F0502020204030204" pitchFamily="34" charset="0"/>
                <a:cs typeface="Times New Roman" panose="02020603050405020304" pitchFamily="18" charset="0"/>
              </a:rPr>
              <a:t>&gt;</a:t>
            </a:r>
          </a:p>
          <a:p>
            <a:r>
              <a:rPr lang="en-US" sz="2400" dirty="0" err="1">
                <a:latin typeface="Calibri" panose="020F0502020204030204" pitchFamily="34" charset="0"/>
                <a:ea typeface="Calibri" panose="020F0502020204030204" pitchFamily="34" charset="0"/>
                <a:cs typeface="Times New Roman" panose="02020603050405020304" pitchFamily="18" charset="0"/>
              </a:rPr>
              <a:t>int</a:t>
            </a:r>
            <a:r>
              <a:rPr lang="en-US" sz="2400" dirty="0">
                <a:latin typeface="Calibri" panose="020F0502020204030204" pitchFamily="34" charset="0"/>
                <a:ea typeface="Calibri" panose="020F0502020204030204" pitchFamily="34" charset="0"/>
                <a:cs typeface="Times New Roman" panose="02020603050405020304" pitchFamily="18" charset="0"/>
              </a:rPr>
              <a:t> main() {    </a:t>
            </a:r>
          </a:p>
          <a:p>
            <a:r>
              <a:rPr lang="en-US" sz="2400" dirty="0">
                <a:latin typeface="Calibri" panose="020F0502020204030204" pitchFamily="34" charset="0"/>
                <a:ea typeface="Calibri" panose="020F0502020204030204" pitchFamily="34" charset="0"/>
                <a:cs typeface="Times New Roman" panose="02020603050405020304" pitchFamily="18" charset="0"/>
              </a:rPr>
              <a:t> </a:t>
            </a:r>
          </a:p>
          <a:p>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int</a:t>
            </a:r>
            <a:r>
              <a:rPr lang="en-US" sz="2400" dirty="0">
                <a:latin typeface="Calibri" panose="020F0502020204030204" pitchFamily="34" charset="0"/>
                <a:ea typeface="Calibri" panose="020F0502020204030204" pitchFamily="34" charset="0"/>
                <a:cs typeface="Times New Roman" panose="02020603050405020304" pitchFamily="18" charset="0"/>
              </a:rPr>
              <a:t> number1, number2, sum;</a:t>
            </a:r>
          </a:p>
          <a:p>
            <a:r>
              <a:rPr lang="en-US" sz="2400" dirty="0">
                <a:latin typeface="Calibri" panose="020F0502020204030204" pitchFamily="34" charset="0"/>
                <a:ea typeface="Calibri" panose="020F0502020204030204" pitchFamily="34" charset="0"/>
                <a:cs typeface="Times New Roman" panose="02020603050405020304" pitchFamily="18" charset="0"/>
              </a:rPr>
              <a:t>    </a:t>
            </a:r>
          </a:p>
          <a:p>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printf</a:t>
            </a:r>
            <a:r>
              <a:rPr lang="en-US" sz="2400" dirty="0">
                <a:latin typeface="Calibri" panose="020F0502020204030204" pitchFamily="34" charset="0"/>
                <a:ea typeface="Calibri" panose="020F0502020204030204" pitchFamily="34" charset="0"/>
                <a:cs typeface="Times New Roman" panose="02020603050405020304" pitchFamily="18" charset="0"/>
              </a:rPr>
              <a:t>("Enter two integers: ");</a:t>
            </a:r>
          </a:p>
          <a:p>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scanf</a:t>
            </a:r>
            <a:r>
              <a:rPr lang="en-US" sz="2400" dirty="0">
                <a:latin typeface="Calibri" panose="020F0502020204030204" pitchFamily="34" charset="0"/>
                <a:ea typeface="Calibri" panose="020F0502020204030204" pitchFamily="34" charset="0"/>
                <a:cs typeface="Times New Roman" panose="02020603050405020304" pitchFamily="18" charset="0"/>
              </a:rPr>
              <a:t>("%d %d", &amp;number1, &amp;number2);</a:t>
            </a:r>
          </a:p>
          <a:p>
            <a:r>
              <a:rPr lang="en-US" sz="2400" dirty="0">
                <a:latin typeface="Calibri" panose="020F0502020204030204" pitchFamily="34" charset="0"/>
                <a:ea typeface="Calibri" panose="020F0502020204030204" pitchFamily="34" charset="0"/>
                <a:cs typeface="Times New Roman" panose="02020603050405020304" pitchFamily="18" charset="0"/>
              </a:rPr>
              <a:t> </a:t>
            </a:r>
          </a:p>
          <a:p>
            <a:r>
              <a:rPr lang="en-US" sz="2400" dirty="0">
                <a:latin typeface="Calibri" panose="020F0502020204030204" pitchFamily="34" charset="0"/>
                <a:ea typeface="Calibri" panose="020F0502020204030204" pitchFamily="34" charset="0"/>
                <a:cs typeface="Times New Roman" panose="02020603050405020304" pitchFamily="18" charset="0"/>
              </a:rPr>
              <a:t>    // calculating sum</a:t>
            </a:r>
          </a:p>
          <a:p>
            <a:r>
              <a:rPr lang="en-US" sz="2400" dirty="0">
                <a:latin typeface="Calibri" panose="020F0502020204030204" pitchFamily="34" charset="0"/>
                <a:ea typeface="Calibri" panose="020F0502020204030204" pitchFamily="34" charset="0"/>
                <a:cs typeface="Times New Roman" panose="02020603050405020304" pitchFamily="18" charset="0"/>
              </a:rPr>
              <a:t>    sum = number1 + number2;      </a:t>
            </a:r>
          </a:p>
          <a:p>
            <a:r>
              <a:rPr lang="en-US" sz="2400" dirty="0">
                <a:latin typeface="Calibri" panose="020F0502020204030204" pitchFamily="34" charset="0"/>
                <a:ea typeface="Calibri" panose="020F0502020204030204" pitchFamily="34" charset="0"/>
                <a:cs typeface="Times New Roman" panose="02020603050405020304" pitchFamily="18" charset="0"/>
              </a:rPr>
              <a:t>    </a:t>
            </a:r>
          </a:p>
          <a:p>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printf</a:t>
            </a:r>
            <a:r>
              <a:rPr lang="en-US" sz="2400" dirty="0">
                <a:latin typeface="Calibri" panose="020F0502020204030204" pitchFamily="34" charset="0"/>
                <a:ea typeface="Calibri" panose="020F0502020204030204" pitchFamily="34" charset="0"/>
                <a:cs typeface="Times New Roman" panose="02020603050405020304" pitchFamily="18" charset="0"/>
              </a:rPr>
              <a:t>("%d + %d = %d", number1, number2, sum);</a:t>
            </a:r>
          </a:p>
          <a:p>
            <a:r>
              <a:rPr lang="en-US" sz="2400" dirty="0">
                <a:latin typeface="Calibri" panose="020F0502020204030204" pitchFamily="34" charset="0"/>
                <a:ea typeface="Calibri" panose="020F0502020204030204" pitchFamily="34" charset="0"/>
                <a:cs typeface="Times New Roman" panose="02020603050405020304" pitchFamily="18" charset="0"/>
              </a:rPr>
              <a:t>    return 0;</a:t>
            </a:r>
          </a:p>
          <a:p>
            <a:r>
              <a:rPr lang="en-US" sz="2400" dirty="0">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2267061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493" y="76200"/>
            <a:ext cx="9169400" cy="574040"/>
          </a:xfrm>
        </p:spPr>
        <p:txBody>
          <a:bodyPr/>
          <a:lstStyle/>
          <a:p>
            <a:r>
              <a:rPr lang="en-US" dirty="0" smtClean="0"/>
              <a:t>Solutions 1</a:t>
            </a:r>
            <a:endParaRPr lang="en-US" dirty="0"/>
          </a:p>
        </p:txBody>
      </p:sp>
      <p:sp>
        <p:nvSpPr>
          <p:cNvPr id="3" name="Rectangle 2"/>
          <p:cNvSpPr/>
          <p:nvPr/>
        </p:nvSpPr>
        <p:spPr>
          <a:xfrm>
            <a:off x="480259" y="773966"/>
            <a:ext cx="9133633" cy="7109639"/>
          </a:xfrm>
          <a:prstGeom prst="rect">
            <a:avLst/>
          </a:prstGeom>
        </p:spPr>
        <p:txBody>
          <a:bodyPr wrap="square">
            <a:spAutoFit/>
          </a:bodyPr>
          <a:lstStyle/>
          <a:p>
            <a:r>
              <a:rPr lang="en-US" sz="2400" dirty="0"/>
              <a:t>#include &lt;</a:t>
            </a:r>
            <a:r>
              <a:rPr lang="en-US" sz="2400" dirty="0" err="1"/>
              <a:t>stdio.h</a:t>
            </a:r>
            <a:r>
              <a:rPr lang="en-US" sz="2400" dirty="0" smtClean="0"/>
              <a:t>&gt;</a:t>
            </a:r>
            <a:r>
              <a:rPr lang="en-US" sz="2400" dirty="0"/>
              <a:t> </a:t>
            </a:r>
          </a:p>
          <a:p>
            <a:r>
              <a:rPr lang="en-US" sz="2400" dirty="0" err="1"/>
              <a:t>int</a:t>
            </a:r>
            <a:r>
              <a:rPr lang="en-US" sz="2400" dirty="0"/>
              <a:t> main()</a:t>
            </a:r>
          </a:p>
          <a:p>
            <a:r>
              <a:rPr lang="en-US" sz="2400" dirty="0"/>
              <a:t>{</a:t>
            </a:r>
          </a:p>
          <a:p>
            <a:r>
              <a:rPr lang="en-US" sz="2400" dirty="0"/>
              <a:t>    float </a:t>
            </a:r>
            <a:r>
              <a:rPr lang="en-US" sz="2400" dirty="0" err="1"/>
              <a:t>eng</a:t>
            </a:r>
            <a:r>
              <a:rPr lang="en-US" sz="2400" dirty="0"/>
              <a:t>, </a:t>
            </a:r>
            <a:r>
              <a:rPr lang="en-US" sz="2400" dirty="0" err="1"/>
              <a:t>phy</a:t>
            </a:r>
            <a:r>
              <a:rPr lang="en-US" sz="2400" dirty="0"/>
              <a:t>, </a:t>
            </a:r>
            <a:r>
              <a:rPr lang="en-US" sz="2400" dirty="0" err="1"/>
              <a:t>chem</a:t>
            </a:r>
            <a:r>
              <a:rPr lang="en-US" sz="2400" dirty="0"/>
              <a:t>, math, comp; </a:t>
            </a:r>
          </a:p>
          <a:p>
            <a:r>
              <a:rPr lang="en-US" sz="2400" dirty="0"/>
              <a:t>    float total, average, percentage</a:t>
            </a:r>
            <a:r>
              <a:rPr lang="en-US" sz="2400" dirty="0" smtClean="0"/>
              <a:t>;</a:t>
            </a:r>
            <a:r>
              <a:rPr lang="en-US" sz="2400" dirty="0"/>
              <a:t> </a:t>
            </a:r>
          </a:p>
          <a:p>
            <a:r>
              <a:rPr lang="en-US" sz="2400" dirty="0"/>
              <a:t>    /* Input marks of all five subjects */</a:t>
            </a:r>
          </a:p>
          <a:p>
            <a:r>
              <a:rPr lang="en-US" sz="2400" dirty="0"/>
              <a:t>    </a:t>
            </a:r>
            <a:r>
              <a:rPr lang="en-US" sz="2400" dirty="0" err="1"/>
              <a:t>printf</a:t>
            </a:r>
            <a:r>
              <a:rPr lang="en-US" sz="2400" dirty="0"/>
              <a:t>("Enter marks of five subjects: \n");</a:t>
            </a:r>
          </a:p>
          <a:p>
            <a:r>
              <a:rPr lang="en-US" sz="2400" dirty="0"/>
              <a:t>    </a:t>
            </a:r>
            <a:r>
              <a:rPr lang="en-US" sz="2400" dirty="0" err="1"/>
              <a:t>scanf</a:t>
            </a:r>
            <a:r>
              <a:rPr lang="en-US" sz="2400" dirty="0"/>
              <a:t>("%</a:t>
            </a:r>
            <a:r>
              <a:rPr lang="en-US" sz="2400" dirty="0" err="1"/>
              <a:t>f%f%f%f%f</a:t>
            </a:r>
            <a:r>
              <a:rPr lang="en-US" sz="2400" dirty="0"/>
              <a:t>", &amp;</a:t>
            </a:r>
            <a:r>
              <a:rPr lang="en-US" sz="2400" dirty="0" err="1"/>
              <a:t>eng</a:t>
            </a:r>
            <a:r>
              <a:rPr lang="en-US" sz="2400" dirty="0"/>
              <a:t>, &amp;</a:t>
            </a:r>
            <a:r>
              <a:rPr lang="en-US" sz="2400" dirty="0" err="1"/>
              <a:t>phy</a:t>
            </a:r>
            <a:r>
              <a:rPr lang="en-US" sz="2400" dirty="0"/>
              <a:t>, &amp;</a:t>
            </a:r>
            <a:r>
              <a:rPr lang="en-US" sz="2400" dirty="0" err="1"/>
              <a:t>chem</a:t>
            </a:r>
            <a:r>
              <a:rPr lang="en-US" sz="2400" dirty="0"/>
              <a:t>, &amp;math, &amp;comp);</a:t>
            </a:r>
          </a:p>
          <a:p>
            <a:r>
              <a:rPr lang="en-US" sz="2400" dirty="0"/>
              <a:t> </a:t>
            </a:r>
          </a:p>
          <a:p>
            <a:r>
              <a:rPr lang="en-US" sz="2400" dirty="0"/>
              <a:t>    /* Calculate total, average and percentage */</a:t>
            </a:r>
          </a:p>
          <a:p>
            <a:r>
              <a:rPr lang="en-US" sz="2400" dirty="0"/>
              <a:t>    total = </a:t>
            </a:r>
            <a:r>
              <a:rPr lang="en-US" sz="2400" dirty="0" err="1"/>
              <a:t>eng</a:t>
            </a:r>
            <a:r>
              <a:rPr lang="en-US" sz="2400" dirty="0"/>
              <a:t> + </a:t>
            </a:r>
            <a:r>
              <a:rPr lang="en-US" sz="2400" dirty="0" err="1"/>
              <a:t>phy</a:t>
            </a:r>
            <a:r>
              <a:rPr lang="en-US" sz="2400" dirty="0"/>
              <a:t> + </a:t>
            </a:r>
            <a:r>
              <a:rPr lang="en-US" sz="2400" dirty="0" err="1"/>
              <a:t>chem</a:t>
            </a:r>
            <a:r>
              <a:rPr lang="en-US" sz="2400" dirty="0"/>
              <a:t> + math + comp;</a:t>
            </a:r>
          </a:p>
          <a:p>
            <a:r>
              <a:rPr lang="en-US" sz="2400" dirty="0"/>
              <a:t>    average = total / 5.0;</a:t>
            </a:r>
          </a:p>
          <a:p>
            <a:r>
              <a:rPr lang="en-US" sz="2400" dirty="0"/>
              <a:t>    percentage = (total / 500.0) * 100</a:t>
            </a:r>
            <a:r>
              <a:rPr lang="en-US" sz="2400" dirty="0" smtClean="0"/>
              <a:t>;</a:t>
            </a:r>
            <a:r>
              <a:rPr lang="en-US" sz="2400" dirty="0"/>
              <a:t> </a:t>
            </a:r>
          </a:p>
          <a:p>
            <a:r>
              <a:rPr lang="en-US" sz="2400" dirty="0"/>
              <a:t>    /* Print all results */</a:t>
            </a:r>
          </a:p>
          <a:p>
            <a:r>
              <a:rPr lang="en-US" sz="2400" dirty="0"/>
              <a:t>    </a:t>
            </a:r>
            <a:r>
              <a:rPr lang="en-US" sz="2400" dirty="0" err="1"/>
              <a:t>printf</a:t>
            </a:r>
            <a:r>
              <a:rPr lang="en-US" sz="2400" dirty="0"/>
              <a:t>("Total marks = %.2f\n", total);</a:t>
            </a:r>
          </a:p>
          <a:p>
            <a:r>
              <a:rPr lang="en-US" sz="2400" dirty="0"/>
              <a:t>    </a:t>
            </a:r>
            <a:r>
              <a:rPr lang="en-US" sz="2400" dirty="0" err="1"/>
              <a:t>printf</a:t>
            </a:r>
            <a:r>
              <a:rPr lang="en-US" sz="2400" dirty="0"/>
              <a:t>("Average marks = %.2f\n", average);</a:t>
            </a:r>
          </a:p>
          <a:p>
            <a:r>
              <a:rPr lang="en-US" sz="2400" dirty="0"/>
              <a:t>    </a:t>
            </a:r>
            <a:r>
              <a:rPr lang="en-US" sz="2400" dirty="0" err="1"/>
              <a:t>printf</a:t>
            </a:r>
            <a:r>
              <a:rPr lang="en-US" sz="2400" dirty="0"/>
              <a:t>("Percentage = %.2f", percentage</a:t>
            </a:r>
            <a:r>
              <a:rPr lang="en-US" sz="2400" dirty="0" smtClean="0"/>
              <a:t>);</a:t>
            </a:r>
            <a:r>
              <a:rPr lang="en-US" sz="2400" dirty="0"/>
              <a:t> </a:t>
            </a:r>
          </a:p>
          <a:p>
            <a:r>
              <a:rPr lang="en-US" sz="2400" dirty="0"/>
              <a:t>    return 0;</a:t>
            </a:r>
          </a:p>
          <a:p>
            <a:r>
              <a:rPr lang="en-US" sz="2400" dirty="0"/>
              <a:t>}</a:t>
            </a:r>
          </a:p>
        </p:txBody>
      </p:sp>
    </p:spTree>
    <p:extLst>
      <p:ext uri="{BB962C8B-B14F-4D97-AF65-F5344CB8AC3E}">
        <p14:creationId xmlns:p14="http://schemas.microsoft.com/office/powerpoint/2010/main" val="4607884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pic>
        <p:nvPicPr>
          <p:cNvPr id="3" name="Picture 2"/>
          <p:cNvPicPr>
            <a:picLocks noChangeAspect="1"/>
          </p:cNvPicPr>
          <p:nvPr/>
        </p:nvPicPr>
        <p:blipFill>
          <a:blip r:embed="rId3"/>
          <a:stretch>
            <a:fillRect/>
          </a:stretch>
        </p:blipFill>
        <p:spPr>
          <a:xfrm>
            <a:off x="609600" y="1676400"/>
            <a:ext cx="7124700" cy="3352800"/>
          </a:xfrm>
          <a:prstGeom prst="rect">
            <a:avLst/>
          </a:prstGeom>
        </p:spPr>
      </p:pic>
      <p:pic>
        <p:nvPicPr>
          <p:cNvPr id="4" name="Picture 3"/>
          <p:cNvPicPr>
            <a:picLocks noChangeAspect="1"/>
          </p:cNvPicPr>
          <p:nvPr/>
        </p:nvPicPr>
        <p:blipFill>
          <a:blip r:embed="rId4"/>
          <a:stretch>
            <a:fillRect/>
          </a:stretch>
        </p:blipFill>
        <p:spPr>
          <a:xfrm>
            <a:off x="457200" y="5895975"/>
            <a:ext cx="9220200" cy="1190625"/>
          </a:xfrm>
          <a:prstGeom prst="rect">
            <a:avLst/>
          </a:prstGeom>
        </p:spPr>
      </p:pic>
    </p:spTree>
    <p:extLst>
      <p:ext uri="{BB962C8B-B14F-4D97-AF65-F5344CB8AC3E}">
        <p14:creationId xmlns:p14="http://schemas.microsoft.com/office/powerpoint/2010/main" val="326188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pic>
        <p:nvPicPr>
          <p:cNvPr id="5" name="Picture 4"/>
          <p:cNvPicPr>
            <a:picLocks noChangeAspect="1"/>
          </p:cNvPicPr>
          <p:nvPr/>
        </p:nvPicPr>
        <p:blipFill>
          <a:blip r:embed="rId2"/>
          <a:stretch>
            <a:fillRect/>
          </a:stretch>
        </p:blipFill>
        <p:spPr>
          <a:xfrm>
            <a:off x="762000" y="1557900"/>
            <a:ext cx="4527964" cy="3547500"/>
          </a:xfrm>
          <a:prstGeom prst="rect">
            <a:avLst/>
          </a:prstGeom>
        </p:spPr>
      </p:pic>
      <p:sp>
        <p:nvSpPr>
          <p:cNvPr id="7" name="Rectangle 6"/>
          <p:cNvSpPr/>
          <p:nvPr/>
        </p:nvSpPr>
        <p:spPr>
          <a:xfrm>
            <a:off x="609600" y="5715000"/>
            <a:ext cx="3200400" cy="2057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err="1" smtClean="0">
                <a:solidFill>
                  <a:schemeClr val="tx1"/>
                </a:solidFill>
              </a:rPr>
              <a:t>nn</a:t>
            </a:r>
            <a:endParaRPr lang="en-US" sz="3200" dirty="0" smtClean="0">
              <a:solidFill>
                <a:schemeClr val="tx1"/>
              </a:solidFill>
            </a:endParaRPr>
          </a:p>
          <a:p>
            <a:endParaRPr lang="en-US" sz="3200" dirty="0">
              <a:solidFill>
                <a:schemeClr val="tx1"/>
              </a:solidFill>
            </a:endParaRPr>
          </a:p>
          <a:p>
            <a:r>
              <a:rPr lang="en-US" sz="3200" dirty="0" err="1" smtClean="0">
                <a:solidFill>
                  <a:schemeClr val="tx1"/>
                </a:solidFill>
              </a:rPr>
              <a:t>nn</a:t>
            </a:r>
            <a:endParaRPr lang="en-US" sz="3200" dirty="0" smtClean="0">
              <a:solidFill>
                <a:schemeClr val="tx1"/>
              </a:solidFill>
            </a:endParaRPr>
          </a:p>
          <a:p>
            <a:r>
              <a:rPr lang="en-US" sz="3200" dirty="0" err="1">
                <a:solidFill>
                  <a:schemeClr val="tx1"/>
                </a:solidFill>
              </a:rPr>
              <a:t>n</a:t>
            </a:r>
            <a:r>
              <a:rPr lang="en-US" sz="3200" dirty="0" err="1" smtClean="0">
                <a:solidFill>
                  <a:schemeClr val="tx1"/>
                </a:solidFill>
              </a:rPr>
              <a:t>n</a:t>
            </a:r>
            <a:r>
              <a:rPr lang="en-US" sz="3200" dirty="0" smtClean="0">
                <a:solidFill>
                  <a:schemeClr val="tx1"/>
                </a:solidFill>
              </a:rPr>
              <a:t> /n/n </a:t>
            </a:r>
            <a:r>
              <a:rPr lang="en-US" sz="3200" dirty="0" err="1" smtClean="0">
                <a:solidFill>
                  <a:schemeClr val="tx1"/>
                </a:solidFill>
              </a:rPr>
              <a:t>nn</a:t>
            </a:r>
            <a:r>
              <a:rPr lang="en-US" sz="3200" dirty="0" smtClean="0">
                <a:solidFill>
                  <a:schemeClr val="tx1"/>
                </a:solidFill>
              </a:rPr>
              <a:t>/n</a:t>
            </a:r>
          </a:p>
          <a:p>
            <a:endParaRPr lang="en-US" sz="3200" dirty="0" smtClean="0">
              <a:solidFill>
                <a:schemeClr val="tx1"/>
              </a:solidFill>
            </a:endParaRPr>
          </a:p>
          <a:p>
            <a:endParaRPr lang="en-US" sz="3200" dirty="0">
              <a:solidFill>
                <a:schemeClr val="tx1"/>
              </a:solidFill>
            </a:endParaRPr>
          </a:p>
          <a:p>
            <a:pPr algn="ctr"/>
            <a:endParaRPr lang="en-US" sz="3200" dirty="0">
              <a:solidFill>
                <a:schemeClr val="tx1"/>
              </a:solidFill>
            </a:endParaRPr>
          </a:p>
        </p:txBody>
      </p:sp>
    </p:spTree>
    <p:extLst>
      <p:ext uri="{BB962C8B-B14F-4D97-AF65-F5344CB8AC3E}">
        <p14:creationId xmlns:p14="http://schemas.microsoft.com/office/powerpoint/2010/main" val="2129678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Rectangle 2"/>
          <p:cNvSpPr/>
          <p:nvPr/>
        </p:nvSpPr>
        <p:spPr>
          <a:xfrm>
            <a:off x="838200" y="1295400"/>
            <a:ext cx="5029200" cy="4832092"/>
          </a:xfrm>
          <a:prstGeom prst="rect">
            <a:avLst/>
          </a:prstGeom>
        </p:spPr>
        <p:txBody>
          <a:bodyPr>
            <a:spAutoFit/>
          </a:bodyPr>
          <a:lstStyle/>
          <a:p>
            <a:pPr marL="457200" algn="just"/>
            <a:r>
              <a:rPr lang="en-US" sz="2800" dirty="0">
                <a:solidFill>
                  <a:srgbClr val="000000"/>
                </a:solidFill>
              </a:rPr>
              <a:t>#include &lt;</a:t>
            </a:r>
            <a:r>
              <a:rPr lang="en-US" sz="2800" dirty="0" err="1">
                <a:solidFill>
                  <a:srgbClr val="000000"/>
                </a:solidFill>
              </a:rPr>
              <a:t>stdio.h</a:t>
            </a:r>
            <a:r>
              <a:rPr lang="en-US" sz="2800" dirty="0">
                <a:solidFill>
                  <a:srgbClr val="000000"/>
                </a:solidFill>
              </a:rPr>
              <a:t>&gt;</a:t>
            </a:r>
            <a:endParaRPr lang="en-US" sz="2800" dirty="0"/>
          </a:p>
          <a:p>
            <a:pPr marL="457200" algn="just"/>
            <a:r>
              <a:rPr lang="en-US" sz="2800" dirty="0">
                <a:solidFill>
                  <a:srgbClr val="000000"/>
                </a:solidFill>
              </a:rPr>
              <a:t>void main()</a:t>
            </a:r>
            <a:endParaRPr lang="en-US" sz="2800" dirty="0"/>
          </a:p>
          <a:p>
            <a:pPr marL="457200"/>
            <a:r>
              <a:rPr lang="en-US" sz="2800" dirty="0">
                <a:solidFill>
                  <a:srgbClr val="000000"/>
                </a:solidFill>
              </a:rPr>
              <a:t>{</a:t>
            </a:r>
            <a:endParaRPr lang="en-US" sz="2800" dirty="0"/>
          </a:p>
          <a:p>
            <a:pPr marL="457200"/>
            <a:r>
              <a:rPr lang="en-US" sz="2800" dirty="0">
                <a:solidFill>
                  <a:srgbClr val="000000"/>
                </a:solidFill>
              </a:rPr>
              <a:t>char </a:t>
            </a:r>
            <a:r>
              <a:rPr lang="en-US" sz="2800" dirty="0" err="1">
                <a:solidFill>
                  <a:srgbClr val="000000"/>
                </a:solidFill>
              </a:rPr>
              <a:t>ch</a:t>
            </a:r>
            <a:r>
              <a:rPr lang="en-US" sz="2800" dirty="0">
                <a:solidFill>
                  <a:srgbClr val="000000"/>
                </a:solidFill>
              </a:rPr>
              <a:t>;</a:t>
            </a:r>
            <a:endParaRPr lang="en-US" sz="2800" dirty="0"/>
          </a:p>
          <a:p>
            <a:pPr marL="457200"/>
            <a:r>
              <a:rPr lang="en-US" sz="2800" dirty="0" err="1">
                <a:solidFill>
                  <a:srgbClr val="000000"/>
                </a:solidFill>
              </a:rPr>
              <a:t>int</a:t>
            </a:r>
            <a:r>
              <a:rPr lang="en-US" sz="2800" dirty="0">
                <a:solidFill>
                  <a:srgbClr val="000000"/>
                </a:solidFill>
              </a:rPr>
              <a:t> </a:t>
            </a:r>
            <a:r>
              <a:rPr lang="en-US" sz="2800" dirty="0" err="1">
                <a:solidFill>
                  <a:srgbClr val="000000"/>
                </a:solidFill>
              </a:rPr>
              <a:t>i</a:t>
            </a:r>
            <a:r>
              <a:rPr lang="en-US" sz="2800" dirty="0">
                <a:solidFill>
                  <a:srgbClr val="000000"/>
                </a:solidFill>
              </a:rPr>
              <a:t>;</a:t>
            </a:r>
            <a:endParaRPr lang="en-US" sz="2800" dirty="0"/>
          </a:p>
          <a:p>
            <a:pPr marL="457200"/>
            <a:r>
              <a:rPr lang="en-US" sz="2800" dirty="0" err="1">
                <a:solidFill>
                  <a:srgbClr val="000000"/>
                </a:solidFill>
              </a:rPr>
              <a:t>ch</a:t>
            </a:r>
            <a:r>
              <a:rPr lang="en-US" sz="2800" dirty="0">
                <a:solidFill>
                  <a:srgbClr val="000000"/>
                </a:solidFill>
              </a:rPr>
              <a:t> = 'K';</a:t>
            </a:r>
            <a:endParaRPr lang="en-US" sz="2800" dirty="0"/>
          </a:p>
          <a:p>
            <a:pPr marL="457200"/>
            <a:r>
              <a:rPr lang="en-US" sz="2800" dirty="0" err="1">
                <a:solidFill>
                  <a:srgbClr val="000000"/>
                </a:solidFill>
              </a:rPr>
              <a:t>i</a:t>
            </a:r>
            <a:r>
              <a:rPr lang="en-US" sz="2800" dirty="0">
                <a:solidFill>
                  <a:srgbClr val="000000"/>
                </a:solidFill>
              </a:rPr>
              <a:t> = </a:t>
            </a:r>
            <a:r>
              <a:rPr lang="en-US" sz="2800" dirty="0" err="1">
                <a:solidFill>
                  <a:srgbClr val="000000"/>
                </a:solidFill>
              </a:rPr>
              <a:t>ch</a:t>
            </a:r>
            <a:r>
              <a:rPr lang="en-US" sz="2800" dirty="0">
                <a:solidFill>
                  <a:srgbClr val="000000"/>
                </a:solidFill>
              </a:rPr>
              <a:t> - 'B';</a:t>
            </a:r>
            <a:endParaRPr lang="en-US" sz="2800" dirty="0"/>
          </a:p>
          <a:p>
            <a:pPr marL="457200"/>
            <a:r>
              <a:rPr lang="en-US" sz="2800" dirty="0" err="1">
                <a:solidFill>
                  <a:srgbClr val="000000"/>
                </a:solidFill>
              </a:rPr>
              <a:t>printf</a:t>
            </a:r>
            <a:r>
              <a:rPr lang="en-US" sz="2800" dirty="0">
                <a:solidFill>
                  <a:srgbClr val="000000"/>
                </a:solidFill>
              </a:rPr>
              <a:t>("%d", </a:t>
            </a:r>
            <a:r>
              <a:rPr lang="en-US" sz="2800" dirty="0" err="1">
                <a:solidFill>
                  <a:srgbClr val="000000"/>
                </a:solidFill>
              </a:rPr>
              <a:t>i</a:t>
            </a:r>
            <a:r>
              <a:rPr lang="en-US" sz="2800" dirty="0">
                <a:solidFill>
                  <a:srgbClr val="000000"/>
                </a:solidFill>
              </a:rPr>
              <a:t>);</a:t>
            </a:r>
            <a:endParaRPr lang="en-US" sz="2800" dirty="0"/>
          </a:p>
          <a:p>
            <a:pPr marL="457200"/>
            <a:r>
              <a:rPr lang="en-US" sz="2800" dirty="0">
                <a:solidFill>
                  <a:srgbClr val="000000"/>
                </a:solidFill>
              </a:rPr>
              <a:t>}</a:t>
            </a:r>
            <a:endParaRPr lang="en-US" sz="2800" dirty="0"/>
          </a:p>
          <a:p>
            <a:r>
              <a:rPr lang="en-US" sz="2800" dirty="0"/>
              <a:t/>
            </a:r>
            <a:br>
              <a:rPr lang="en-US" sz="2800" dirty="0"/>
            </a:br>
            <a:endParaRPr lang="en-US" sz="2800" dirty="0"/>
          </a:p>
        </p:txBody>
      </p:sp>
      <p:sp>
        <p:nvSpPr>
          <p:cNvPr id="7" name="Rectangle 6"/>
          <p:cNvSpPr/>
          <p:nvPr/>
        </p:nvSpPr>
        <p:spPr>
          <a:xfrm>
            <a:off x="1066800" y="5867400"/>
            <a:ext cx="9906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9</a:t>
            </a:r>
            <a:endParaRPr lang="en-US" sz="2800" b="1" dirty="0">
              <a:solidFill>
                <a:schemeClr val="tx1"/>
              </a:solidFill>
            </a:endParaRPr>
          </a:p>
        </p:txBody>
      </p:sp>
    </p:spTree>
    <p:extLst>
      <p:ext uri="{BB962C8B-B14F-4D97-AF65-F5344CB8AC3E}">
        <p14:creationId xmlns:p14="http://schemas.microsoft.com/office/powerpoint/2010/main" val="32619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Rectangle 2"/>
          <p:cNvSpPr/>
          <p:nvPr/>
        </p:nvSpPr>
        <p:spPr>
          <a:xfrm>
            <a:off x="838200" y="1447800"/>
            <a:ext cx="5257800" cy="4401205"/>
          </a:xfrm>
          <a:prstGeom prst="rect">
            <a:avLst/>
          </a:prstGeom>
        </p:spPr>
        <p:txBody>
          <a:bodyPr wrap="square">
            <a:spAutoFit/>
          </a:bodyPr>
          <a:lstStyle/>
          <a:p>
            <a:r>
              <a:rPr lang="en-US" sz="2800" dirty="0"/>
              <a:t>#include &lt;</a:t>
            </a:r>
            <a:r>
              <a:rPr lang="en-US" sz="2800" dirty="0" err="1"/>
              <a:t>stdio.h</a:t>
            </a:r>
            <a:r>
              <a:rPr lang="en-US" sz="2800" dirty="0" smtClean="0"/>
              <a:t>&gt;</a:t>
            </a:r>
          </a:p>
          <a:p>
            <a:r>
              <a:rPr lang="en-US" sz="2800" dirty="0" err="1" smtClean="0"/>
              <a:t>int</a:t>
            </a:r>
            <a:r>
              <a:rPr lang="en-US" sz="2800" dirty="0" smtClean="0"/>
              <a:t> </a:t>
            </a:r>
            <a:r>
              <a:rPr lang="en-US" sz="2800" dirty="0"/>
              <a:t>main</a:t>
            </a:r>
            <a:r>
              <a:rPr lang="en-US" sz="2800" dirty="0" smtClean="0"/>
              <a:t>()</a:t>
            </a:r>
          </a:p>
          <a:p>
            <a:r>
              <a:rPr lang="en-US" sz="2800" dirty="0" smtClean="0"/>
              <a:t>{  </a:t>
            </a:r>
          </a:p>
          <a:p>
            <a:r>
              <a:rPr lang="en-US" sz="2800" dirty="0" smtClean="0"/>
              <a:t>  </a:t>
            </a:r>
            <a:r>
              <a:rPr lang="en-US" sz="2800" dirty="0" err="1"/>
              <a:t>int</a:t>
            </a:r>
            <a:r>
              <a:rPr lang="en-US" sz="2800" dirty="0"/>
              <a:t> x = 10;   </a:t>
            </a:r>
            <a:endParaRPr lang="en-US" sz="2800" dirty="0" smtClean="0"/>
          </a:p>
          <a:p>
            <a:r>
              <a:rPr lang="en-US" sz="2800" dirty="0" err="1" smtClean="0"/>
              <a:t>int</a:t>
            </a:r>
            <a:r>
              <a:rPr lang="en-US" sz="2800" dirty="0" smtClean="0"/>
              <a:t> </a:t>
            </a:r>
            <a:r>
              <a:rPr lang="en-US" sz="2800" dirty="0"/>
              <a:t>y = 70;  </a:t>
            </a:r>
            <a:endParaRPr lang="en-US" sz="2800" dirty="0" smtClean="0"/>
          </a:p>
          <a:p>
            <a:r>
              <a:rPr lang="en-US" sz="2800" dirty="0" smtClean="0"/>
              <a:t>  </a:t>
            </a:r>
            <a:r>
              <a:rPr lang="en-US" sz="2800" dirty="0"/>
              <a:t>x = x + y; </a:t>
            </a:r>
            <a:endParaRPr lang="en-US" sz="2800" dirty="0" smtClean="0"/>
          </a:p>
          <a:p>
            <a:r>
              <a:rPr lang="en-US" sz="2800" dirty="0" smtClean="0"/>
              <a:t>  </a:t>
            </a:r>
            <a:r>
              <a:rPr lang="en-US" sz="2800" dirty="0"/>
              <a:t>y = x - y;   x = x - y; </a:t>
            </a:r>
            <a:r>
              <a:rPr lang="en-US" sz="2800" dirty="0" err="1"/>
              <a:t>printf</a:t>
            </a:r>
            <a:r>
              <a:rPr lang="en-US" sz="2800" dirty="0" smtClean="0"/>
              <a:t>(“X=%</a:t>
            </a:r>
            <a:r>
              <a:rPr lang="en-US" sz="2800" dirty="0" err="1"/>
              <a:t>d",x</a:t>
            </a:r>
            <a:r>
              <a:rPr lang="en-US" sz="2800" dirty="0"/>
              <a:t>); </a:t>
            </a:r>
            <a:endParaRPr lang="en-US" sz="2800" dirty="0" smtClean="0"/>
          </a:p>
          <a:p>
            <a:r>
              <a:rPr lang="en-US" sz="2800" dirty="0" err="1" smtClean="0"/>
              <a:t>printf</a:t>
            </a:r>
            <a:r>
              <a:rPr lang="en-US" sz="2800" dirty="0" smtClean="0"/>
              <a:t>(“Y=%</a:t>
            </a:r>
            <a:r>
              <a:rPr lang="en-US" sz="2800" dirty="0" err="1"/>
              <a:t>d",y</a:t>
            </a:r>
            <a:r>
              <a:rPr lang="en-US" sz="2800" dirty="0"/>
              <a:t>);     </a:t>
            </a:r>
            <a:endParaRPr lang="en-US" sz="2800" dirty="0" smtClean="0"/>
          </a:p>
          <a:p>
            <a:r>
              <a:rPr lang="en-US" sz="2800" dirty="0" smtClean="0"/>
              <a:t>  </a:t>
            </a:r>
            <a:r>
              <a:rPr lang="en-US" sz="2800" dirty="0"/>
              <a:t>return 0;}</a:t>
            </a:r>
          </a:p>
        </p:txBody>
      </p:sp>
      <p:sp>
        <p:nvSpPr>
          <p:cNvPr id="4" name="Rectangle 3"/>
          <p:cNvSpPr/>
          <p:nvPr/>
        </p:nvSpPr>
        <p:spPr>
          <a:xfrm>
            <a:off x="1066800" y="6792686"/>
            <a:ext cx="1981200" cy="751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X=70</a:t>
            </a:r>
          </a:p>
          <a:p>
            <a:r>
              <a:rPr lang="en-US" sz="2800" dirty="0">
                <a:solidFill>
                  <a:schemeClr val="tx1"/>
                </a:solidFill>
              </a:rPr>
              <a:t>Y=10</a:t>
            </a:r>
          </a:p>
          <a:p>
            <a:pPr algn="ctr"/>
            <a:endParaRPr lang="en-US" sz="2800" dirty="0">
              <a:solidFill>
                <a:schemeClr val="tx1"/>
              </a:solidFill>
            </a:endParaRPr>
          </a:p>
        </p:txBody>
      </p:sp>
    </p:spTree>
    <p:extLst>
      <p:ext uri="{BB962C8B-B14F-4D97-AF65-F5344CB8AC3E}">
        <p14:creationId xmlns:p14="http://schemas.microsoft.com/office/powerpoint/2010/main" val="128158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11078" y="2756314"/>
            <a:ext cx="4327525" cy="696595"/>
          </a:xfrm>
          <a:prstGeom prst="rect">
            <a:avLst/>
          </a:prstGeom>
        </p:spPr>
        <p:txBody>
          <a:bodyPr vert="horz" wrap="square" lIns="0" tIns="12700" rIns="0" bIns="0" rtlCol="0">
            <a:spAutoFit/>
          </a:bodyPr>
          <a:lstStyle/>
          <a:p>
            <a:pPr marL="12700">
              <a:lnSpc>
                <a:spcPct val="100000"/>
              </a:lnSpc>
              <a:spcBef>
                <a:spcPts val="100"/>
              </a:spcBef>
            </a:pPr>
            <a:r>
              <a:rPr sz="4400" dirty="0"/>
              <a:t>Control</a:t>
            </a:r>
            <a:r>
              <a:rPr sz="4400" spc="-70" dirty="0"/>
              <a:t> </a:t>
            </a:r>
            <a:r>
              <a:rPr sz="4400" spc="-5" dirty="0"/>
              <a:t>Statements</a:t>
            </a:r>
            <a:endParaRPr sz="4400" dirty="0"/>
          </a:p>
        </p:txBody>
      </p:sp>
      <p:sp>
        <p:nvSpPr>
          <p:cNvPr id="3" name="object 3"/>
          <p:cNvSpPr/>
          <p:nvPr/>
        </p:nvSpPr>
        <p:spPr>
          <a:xfrm>
            <a:off x="457180" y="6775500"/>
            <a:ext cx="9144000" cy="13970"/>
          </a:xfrm>
          <a:custGeom>
            <a:avLst/>
            <a:gdLst/>
            <a:ahLst/>
            <a:cxnLst/>
            <a:rect l="l" t="t" r="r" b="b"/>
            <a:pathLst>
              <a:path w="9144000" h="13970">
                <a:moveTo>
                  <a:pt x="9143725" y="13715"/>
                </a:moveTo>
                <a:lnTo>
                  <a:pt x="9143725" y="0"/>
                </a:lnTo>
                <a:lnTo>
                  <a:pt x="0" y="0"/>
                </a:lnTo>
                <a:lnTo>
                  <a:pt x="0" y="13715"/>
                </a:lnTo>
                <a:lnTo>
                  <a:pt x="9143725" y="13715"/>
                </a:lnTo>
                <a:close/>
              </a:path>
            </a:pathLst>
          </a:custGeom>
          <a:solidFill>
            <a:srgbClr val="000000"/>
          </a:solid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830"/>
              </a:lnSpc>
            </a:pPr>
            <a:fld id="{81D60167-4931-47E6-BA6A-407CBD079E47}" type="slidenum">
              <a:rPr dirty="0"/>
              <a:t>29</a:t>
            </a:fld>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493" y="228600"/>
            <a:ext cx="9169400" cy="553998"/>
          </a:xfrm>
        </p:spPr>
        <p:txBody>
          <a:bodyPr/>
          <a:lstStyle/>
          <a:p>
            <a:r>
              <a:rPr lang="en-US" dirty="0" smtClean="0"/>
              <a:t>Variables</a:t>
            </a:r>
            <a:endParaRPr lang="en-US" dirty="0"/>
          </a:p>
        </p:txBody>
      </p:sp>
      <p:sp>
        <p:nvSpPr>
          <p:cNvPr id="5" name="Rectangle 4"/>
          <p:cNvSpPr/>
          <p:nvPr/>
        </p:nvSpPr>
        <p:spPr>
          <a:xfrm>
            <a:off x="444493" y="844689"/>
            <a:ext cx="9169399" cy="6555641"/>
          </a:xfrm>
          <a:prstGeom prst="rect">
            <a:avLst/>
          </a:prstGeom>
        </p:spPr>
        <p:txBody>
          <a:bodyPr wrap="square">
            <a:spAutoFit/>
          </a:bodyPr>
          <a:lstStyle/>
          <a:p>
            <a:r>
              <a:rPr lang="en-US" sz="2000" dirty="0">
                <a:solidFill>
                  <a:srgbClr val="813588"/>
                </a:solidFill>
              </a:rPr>
              <a:t>Rules for Naming a Variable in C</a:t>
            </a:r>
          </a:p>
          <a:p>
            <a:r>
              <a:rPr lang="en-US" sz="2000" dirty="0">
                <a:solidFill>
                  <a:srgbClr val="333333"/>
                </a:solidFill>
              </a:rPr>
              <a:t>We give a variable a meaningful name when we create it. Here are the rules that we must follow when naming it:</a:t>
            </a:r>
          </a:p>
          <a:p>
            <a:r>
              <a:rPr lang="en-US" sz="2000" dirty="0">
                <a:solidFill>
                  <a:srgbClr val="333333"/>
                </a:solidFill>
              </a:rPr>
              <a:t>1. The name of the variable must not begin with a digit.</a:t>
            </a:r>
          </a:p>
          <a:p>
            <a:r>
              <a:rPr lang="en-US" sz="2000" dirty="0">
                <a:solidFill>
                  <a:srgbClr val="333333"/>
                </a:solidFill>
              </a:rPr>
              <a:t>2. A variable name can consist of digits, alphabets, </a:t>
            </a:r>
            <a:r>
              <a:rPr lang="en-US" sz="2000" dirty="0" smtClean="0">
                <a:solidFill>
                  <a:srgbClr val="333333"/>
                </a:solidFill>
              </a:rPr>
              <a:t>and  </a:t>
            </a:r>
            <a:r>
              <a:rPr lang="en-US" sz="2000" dirty="0">
                <a:solidFill>
                  <a:srgbClr val="333333"/>
                </a:solidFill>
              </a:rPr>
              <a:t>an underscore ( _ ).</a:t>
            </a:r>
          </a:p>
          <a:p>
            <a:r>
              <a:rPr lang="en-US" sz="2000" dirty="0">
                <a:solidFill>
                  <a:srgbClr val="333333"/>
                </a:solidFill>
              </a:rPr>
              <a:t>3. A variable name must not have any keywords, for instance, float, </a:t>
            </a:r>
            <a:r>
              <a:rPr lang="en-US" sz="2000" dirty="0" err="1">
                <a:solidFill>
                  <a:srgbClr val="333333"/>
                </a:solidFill>
              </a:rPr>
              <a:t>int</a:t>
            </a:r>
            <a:r>
              <a:rPr lang="en-US" sz="2000" dirty="0">
                <a:solidFill>
                  <a:srgbClr val="333333"/>
                </a:solidFill>
              </a:rPr>
              <a:t>, etc.</a:t>
            </a:r>
          </a:p>
          <a:p>
            <a:r>
              <a:rPr lang="en-US" sz="2000" dirty="0">
                <a:solidFill>
                  <a:srgbClr val="333333"/>
                </a:solidFill>
              </a:rPr>
              <a:t>4. There must be no spaces or blanks in the variable name.</a:t>
            </a:r>
          </a:p>
          <a:p>
            <a:r>
              <a:rPr lang="en-US" sz="2000" dirty="0">
                <a:solidFill>
                  <a:srgbClr val="333333"/>
                </a:solidFill>
              </a:rPr>
              <a:t>5. The C language treats lowercase and uppercase very differently, as it is case sensitive. Usually, we keep the name of the variable in the lower case.</a:t>
            </a:r>
          </a:p>
          <a:p>
            <a:r>
              <a:rPr lang="en-US" sz="2000" i="1" dirty="0">
                <a:solidFill>
                  <a:srgbClr val="333333"/>
                </a:solidFill>
              </a:rPr>
              <a:t>Let us look at some of the examples,</a:t>
            </a:r>
            <a:endParaRPr lang="en-US" sz="2000" dirty="0">
              <a:solidFill>
                <a:srgbClr val="333333"/>
              </a:solidFill>
            </a:endParaRPr>
          </a:p>
          <a:p>
            <a:r>
              <a:rPr lang="en-US" sz="2000" dirty="0" err="1">
                <a:solidFill>
                  <a:srgbClr val="333333"/>
                </a:solidFill>
              </a:rPr>
              <a:t>int</a:t>
            </a:r>
            <a:r>
              <a:rPr lang="en-US" sz="2000" dirty="0">
                <a:solidFill>
                  <a:srgbClr val="333333"/>
                </a:solidFill>
              </a:rPr>
              <a:t> var1; // it is correct</a:t>
            </a:r>
          </a:p>
          <a:p>
            <a:r>
              <a:rPr lang="en-US" sz="2000" dirty="0" err="1">
                <a:solidFill>
                  <a:srgbClr val="333333"/>
                </a:solidFill>
              </a:rPr>
              <a:t>int</a:t>
            </a:r>
            <a:r>
              <a:rPr lang="en-US" sz="2000" dirty="0">
                <a:solidFill>
                  <a:srgbClr val="333333"/>
                </a:solidFill>
              </a:rPr>
              <a:t> 1var; // it is incorrect – the name of the variable should not start using a number</a:t>
            </a:r>
          </a:p>
          <a:p>
            <a:r>
              <a:rPr lang="en-US" sz="2000" dirty="0" err="1">
                <a:solidFill>
                  <a:srgbClr val="333333"/>
                </a:solidFill>
              </a:rPr>
              <a:t>int</a:t>
            </a:r>
            <a:r>
              <a:rPr lang="en-US" sz="2000" dirty="0">
                <a:solidFill>
                  <a:srgbClr val="333333"/>
                </a:solidFill>
              </a:rPr>
              <a:t> my_var1; // it is correct</a:t>
            </a:r>
          </a:p>
          <a:p>
            <a:r>
              <a:rPr lang="en-US" sz="2000" dirty="0" err="1">
                <a:solidFill>
                  <a:srgbClr val="333333"/>
                </a:solidFill>
              </a:rPr>
              <a:t>int</a:t>
            </a:r>
            <a:r>
              <a:rPr lang="en-US" sz="2000" dirty="0">
                <a:solidFill>
                  <a:srgbClr val="333333"/>
                </a:solidFill>
              </a:rPr>
              <a:t> </a:t>
            </a:r>
            <a:r>
              <a:rPr lang="en-US" sz="2000" dirty="0" err="1">
                <a:solidFill>
                  <a:srgbClr val="333333"/>
                </a:solidFill>
              </a:rPr>
              <a:t>my$var</a:t>
            </a:r>
            <a:r>
              <a:rPr lang="en-US" sz="2000" dirty="0">
                <a:solidFill>
                  <a:srgbClr val="333333"/>
                </a:solidFill>
              </a:rPr>
              <a:t> // it is incorrect – no special characters should be in the name of the variable</a:t>
            </a:r>
          </a:p>
          <a:p>
            <a:r>
              <a:rPr lang="en-US" sz="2000" dirty="0">
                <a:solidFill>
                  <a:srgbClr val="333333"/>
                </a:solidFill>
              </a:rPr>
              <a:t>char else; // there must be no keywords in the name of the </a:t>
            </a:r>
            <a:r>
              <a:rPr lang="en-US" sz="2000" dirty="0" smtClean="0">
                <a:solidFill>
                  <a:srgbClr val="333333"/>
                </a:solidFill>
              </a:rPr>
              <a:t>variable</a:t>
            </a:r>
          </a:p>
          <a:p>
            <a:r>
              <a:rPr lang="en-US" sz="2000" dirty="0" err="1"/>
              <a:t>int</a:t>
            </a:r>
            <a:r>
              <a:rPr lang="en-US" sz="2000" dirty="0"/>
              <a:t> my </a:t>
            </a:r>
            <a:r>
              <a:rPr lang="en-US" sz="2000" dirty="0" err="1"/>
              <a:t>var</a:t>
            </a:r>
            <a:r>
              <a:rPr lang="en-US" sz="2000" dirty="0"/>
              <a:t>; // it is incorrect – there must be no spaces in the name of the variable</a:t>
            </a:r>
          </a:p>
          <a:p>
            <a:r>
              <a:rPr lang="en-US" sz="2000" dirty="0" err="1"/>
              <a:t>int</a:t>
            </a:r>
            <a:r>
              <a:rPr lang="en-US" sz="2000" dirty="0"/>
              <a:t> COUNT; // it is a new variable</a:t>
            </a:r>
          </a:p>
          <a:p>
            <a:r>
              <a:rPr lang="en-US" sz="2000" dirty="0" err="1"/>
              <a:t>int</a:t>
            </a:r>
            <a:r>
              <a:rPr lang="en-US" sz="2000" dirty="0"/>
              <a:t> Count; // it is a new </a:t>
            </a:r>
            <a:r>
              <a:rPr lang="en-US" sz="2000" dirty="0" smtClean="0"/>
              <a:t>variable</a:t>
            </a:r>
          </a:p>
          <a:p>
            <a:r>
              <a:rPr lang="en-US" sz="2000" dirty="0" err="1"/>
              <a:t>int</a:t>
            </a:r>
            <a:r>
              <a:rPr lang="en-US" sz="2000" dirty="0"/>
              <a:t> count; // it is a valid variable name</a:t>
            </a:r>
          </a:p>
          <a:p>
            <a:endParaRPr lang="en-US" sz="2000" b="0" i="0" dirty="0">
              <a:solidFill>
                <a:srgbClr val="333333"/>
              </a:solidFill>
              <a:effectLst/>
            </a:endParaRPr>
          </a:p>
        </p:txBody>
      </p:sp>
    </p:spTree>
    <p:extLst>
      <p:ext uri="{BB962C8B-B14F-4D97-AF65-F5344CB8AC3E}">
        <p14:creationId xmlns:p14="http://schemas.microsoft.com/office/powerpoint/2010/main" val="24639814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83710" y="1336039"/>
            <a:ext cx="4260090" cy="566822"/>
          </a:xfrm>
          <a:prstGeom prst="rect">
            <a:avLst/>
          </a:prstGeom>
        </p:spPr>
        <p:txBody>
          <a:bodyPr vert="horz" wrap="square" lIns="0" tIns="12700" rIns="0" bIns="0" rtlCol="0">
            <a:spAutoFit/>
          </a:bodyPr>
          <a:lstStyle/>
          <a:p>
            <a:pPr marL="12700">
              <a:lnSpc>
                <a:spcPct val="100000"/>
              </a:lnSpc>
              <a:spcBef>
                <a:spcPts val="100"/>
              </a:spcBef>
            </a:pPr>
            <a:r>
              <a:rPr lang="en-US" spc="-5" dirty="0" smtClean="0"/>
              <a:t>Chapter </a:t>
            </a:r>
            <a:r>
              <a:rPr spc="-65" dirty="0" smtClean="0"/>
              <a:t> </a:t>
            </a:r>
            <a:r>
              <a:rPr spc="-5" dirty="0"/>
              <a:t>Objectives</a:t>
            </a:r>
          </a:p>
        </p:txBody>
      </p:sp>
      <p:sp>
        <p:nvSpPr>
          <p:cNvPr id="3" name="object 3"/>
          <p:cNvSpPr txBox="1"/>
          <p:nvPr/>
        </p:nvSpPr>
        <p:spPr>
          <a:xfrm>
            <a:off x="1678938" y="2536951"/>
            <a:ext cx="6931661" cy="382156"/>
          </a:xfrm>
          <a:prstGeom prst="rect">
            <a:avLst/>
          </a:prstGeom>
        </p:spPr>
        <p:txBody>
          <a:bodyPr vert="horz" wrap="square" lIns="0" tIns="12700" rIns="0" bIns="0" rtlCol="0">
            <a:spAutoFit/>
          </a:bodyPr>
          <a:lstStyle/>
          <a:p>
            <a:pPr marL="354965" marR="5080" indent="-342900">
              <a:lnSpc>
                <a:spcPct val="100000"/>
              </a:lnSpc>
              <a:spcBef>
                <a:spcPts val="100"/>
              </a:spcBef>
              <a:buChar char="•"/>
              <a:tabLst>
                <a:tab pos="354965" algn="l"/>
                <a:tab pos="355600" algn="l"/>
              </a:tabLst>
            </a:pPr>
            <a:r>
              <a:rPr sz="2400" spc="-5" dirty="0">
                <a:latin typeface="Times New Roman"/>
                <a:cs typeface="Times New Roman"/>
              </a:rPr>
              <a:t>To </a:t>
            </a:r>
            <a:r>
              <a:rPr sz="2400" dirty="0">
                <a:latin typeface="Times New Roman"/>
                <a:cs typeface="Times New Roman"/>
              </a:rPr>
              <a:t>learn about </a:t>
            </a:r>
            <a:r>
              <a:rPr sz="2400" spc="-5" dirty="0">
                <a:latin typeface="Times New Roman"/>
                <a:cs typeface="Times New Roman"/>
              </a:rPr>
              <a:t>different </a:t>
            </a:r>
            <a:r>
              <a:rPr sz="2400" dirty="0">
                <a:latin typeface="Times New Roman"/>
                <a:cs typeface="Times New Roman"/>
              </a:rPr>
              <a:t>types of</a:t>
            </a:r>
            <a:r>
              <a:rPr sz="2400" spc="-105" dirty="0">
                <a:latin typeface="Times New Roman"/>
                <a:cs typeface="Times New Roman"/>
              </a:rPr>
              <a:t> </a:t>
            </a:r>
            <a:r>
              <a:rPr sz="2400" spc="-5" dirty="0">
                <a:latin typeface="Times New Roman"/>
                <a:cs typeface="Times New Roman"/>
              </a:rPr>
              <a:t>Control  Statements</a:t>
            </a:r>
            <a:endParaRPr sz="2400" dirty="0">
              <a:latin typeface="Times New Roman"/>
              <a:cs typeface="Times New Roman"/>
            </a:endParaRPr>
          </a:p>
        </p:txBody>
      </p:sp>
      <p:sp>
        <p:nvSpPr>
          <p:cNvPr id="4" name="object 4"/>
          <p:cNvSpPr/>
          <p:nvPr/>
        </p:nvSpPr>
        <p:spPr>
          <a:xfrm>
            <a:off x="457193" y="6775703"/>
            <a:ext cx="9144000" cy="13970"/>
          </a:xfrm>
          <a:custGeom>
            <a:avLst/>
            <a:gdLst/>
            <a:ahLst/>
            <a:cxnLst/>
            <a:rect l="l" t="t" r="r" b="b"/>
            <a:pathLst>
              <a:path w="9144000" h="13970">
                <a:moveTo>
                  <a:pt x="9143999" y="13715"/>
                </a:moveTo>
                <a:lnTo>
                  <a:pt x="9143999" y="0"/>
                </a:lnTo>
                <a:lnTo>
                  <a:pt x="0" y="0"/>
                </a:lnTo>
                <a:lnTo>
                  <a:pt x="0" y="13715"/>
                </a:lnTo>
                <a:lnTo>
                  <a:pt x="9143999" y="13715"/>
                </a:lnTo>
                <a:close/>
              </a:path>
            </a:pathLst>
          </a:custGeom>
          <a:solidFill>
            <a:srgbClr val="000000"/>
          </a:solid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830"/>
              </a:lnSpc>
            </a:pPr>
            <a:fld id="{81D60167-4931-47E6-BA6A-407CBD079E47}" type="slidenum">
              <a:rPr dirty="0"/>
              <a:t>30</a:t>
            </a:fld>
            <a:endParaRPr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38802" y="1031239"/>
            <a:ext cx="4438398" cy="566822"/>
          </a:xfrm>
          <a:prstGeom prst="rect">
            <a:avLst/>
          </a:prstGeom>
        </p:spPr>
        <p:txBody>
          <a:bodyPr vert="horz" wrap="square" lIns="0" tIns="12700" rIns="0" bIns="0" rtlCol="0">
            <a:spAutoFit/>
          </a:bodyPr>
          <a:lstStyle/>
          <a:p>
            <a:pPr marL="12700">
              <a:lnSpc>
                <a:spcPct val="100000"/>
              </a:lnSpc>
              <a:spcBef>
                <a:spcPts val="100"/>
              </a:spcBef>
            </a:pPr>
            <a:r>
              <a:rPr lang="en-US" spc="-5" dirty="0" smtClean="0"/>
              <a:t>Chapter</a:t>
            </a:r>
            <a:r>
              <a:rPr spc="-70" dirty="0" smtClean="0"/>
              <a:t> </a:t>
            </a:r>
            <a:r>
              <a:rPr spc="-5" dirty="0"/>
              <a:t>Topics</a:t>
            </a:r>
          </a:p>
        </p:txBody>
      </p:sp>
      <p:sp>
        <p:nvSpPr>
          <p:cNvPr id="3" name="object 3"/>
          <p:cNvSpPr txBox="1"/>
          <p:nvPr/>
        </p:nvSpPr>
        <p:spPr>
          <a:xfrm>
            <a:off x="993139" y="1925827"/>
            <a:ext cx="7783195" cy="2329180"/>
          </a:xfrm>
          <a:prstGeom prst="rect">
            <a:avLst/>
          </a:prstGeom>
        </p:spPr>
        <p:txBody>
          <a:bodyPr vert="horz" wrap="square" lIns="0" tIns="12065" rIns="0" bIns="0" rtlCol="0">
            <a:spAutoFit/>
          </a:bodyPr>
          <a:lstStyle/>
          <a:p>
            <a:pPr marL="354965" marR="5080" indent="-342900">
              <a:lnSpc>
                <a:spcPct val="100000"/>
              </a:lnSpc>
              <a:spcBef>
                <a:spcPts val="95"/>
              </a:spcBef>
              <a:buChar char="•"/>
              <a:tabLst>
                <a:tab pos="354965" algn="l"/>
                <a:tab pos="355600" algn="l"/>
              </a:tabLst>
            </a:pPr>
            <a:r>
              <a:rPr sz="2800" spc="-5" dirty="0">
                <a:latin typeface="Times New Roman"/>
                <a:cs typeface="Times New Roman"/>
              </a:rPr>
              <a:t>Decision Structures – if </a:t>
            </a:r>
            <a:r>
              <a:rPr sz="2800" spc="-10" dirty="0">
                <a:latin typeface="Times New Roman"/>
                <a:cs typeface="Times New Roman"/>
              </a:rPr>
              <a:t>statement, </a:t>
            </a:r>
            <a:r>
              <a:rPr sz="2800" spc="-5" dirty="0">
                <a:latin typeface="Times New Roman"/>
                <a:cs typeface="Times New Roman"/>
              </a:rPr>
              <a:t>if-else </a:t>
            </a:r>
            <a:r>
              <a:rPr sz="2800" spc="-10" dirty="0">
                <a:latin typeface="Times New Roman"/>
                <a:cs typeface="Times New Roman"/>
              </a:rPr>
              <a:t>statement,  </a:t>
            </a:r>
            <a:r>
              <a:rPr sz="2800" spc="-5" dirty="0">
                <a:latin typeface="Times New Roman"/>
                <a:cs typeface="Times New Roman"/>
              </a:rPr>
              <a:t>nested if</a:t>
            </a:r>
            <a:r>
              <a:rPr sz="2800" spc="-25" dirty="0">
                <a:latin typeface="Times New Roman"/>
                <a:cs typeface="Times New Roman"/>
              </a:rPr>
              <a:t> </a:t>
            </a:r>
            <a:r>
              <a:rPr sz="2800" spc="-10" dirty="0">
                <a:latin typeface="Times New Roman"/>
                <a:cs typeface="Times New Roman"/>
              </a:rPr>
              <a:t>statement</a:t>
            </a:r>
            <a:endParaRPr sz="2800">
              <a:latin typeface="Times New Roman"/>
              <a:cs typeface="Times New Roman"/>
            </a:endParaRPr>
          </a:p>
          <a:p>
            <a:pPr marL="355600" indent="-342900">
              <a:lnSpc>
                <a:spcPct val="100000"/>
              </a:lnSpc>
              <a:spcBef>
                <a:spcPts val="670"/>
              </a:spcBef>
              <a:buChar char="•"/>
              <a:tabLst>
                <a:tab pos="354965" algn="l"/>
                <a:tab pos="355600" algn="l"/>
              </a:tabLst>
            </a:pPr>
            <a:r>
              <a:rPr sz="2800" spc="-5" dirty="0">
                <a:latin typeface="Times New Roman"/>
                <a:cs typeface="Times New Roman"/>
              </a:rPr>
              <a:t>The switch</a:t>
            </a:r>
            <a:r>
              <a:rPr sz="2800" spc="-10" dirty="0">
                <a:latin typeface="Times New Roman"/>
                <a:cs typeface="Times New Roman"/>
              </a:rPr>
              <a:t> statement</a:t>
            </a:r>
            <a:endParaRPr sz="2800">
              <a:latin typeface="Times New Roman"/>
              <a:cs typeface="Times New Roman"/>
            </a:endParaRPr>
          </a:p>
          <a:p>
            <a:pPr marL="354965" marR="683895" indent="-342900">
              <a:lnSpc>
                <a:spcPct val="100000"/>
              </a:lnSpc>
              <a:spcBef>
                <a:spcPts val="675"/>
              </a:spcBef>
              <a:buChar char="•"/>
              <a:tabLst>
                <a:tab pos="354965" algn="l"/>
                <a:tab pos="355600" algn="l"/>
              </a:tabLst>
            </a:pPr>
            <a:r>
              <a:rPr sz="2800" spc="-5" dirty="0">
                <a:latin typeface="Times New Roman"/>
                <a:cs typeface="Times New Roman"/>
              </a:rPr>
              <a:t>Repetition </a:t>
            </a:r>
            <a:r>
              <a:rPr sz="2800" dirty="0">
                <a:latin typeface="Times New Roman"/>
                <a:cs typeface="Times New Roman"/>
              </a:rPr>
              <a:t>or </a:t>
            </a:r>
            <a:r>
              <a:rPr sz="2800" spc="-5" dirty="0">
                <a:latin typeface="Times New Roman"/>
                <a:cs typeface="Times New Roman"/>
              </a:rPr>
              <a:t>Iteration structure - </a:t>
            </a:r>
            <a:r>
              <a:rPr sz="2800" dirty="0">
                <a:latin typeface="Times New Roman"/>
                <a:cs typeface="Times New Roman"/>
              </a:rPr>
              <a:t>for </a:t>
            </a:r>
            <a:r>
              <a:rPr sz="2800" spc="-10" dirty="0">
                <a:latin typeface="Times New Roman"/>
                <a:cs typeface="Times New Roman"/>
              </a:rPr>
              <a:t>statement,  </a:t>
            </a:r>
            <a:r>
              <a:rPr sz="2800" spc="-5" dirty="0">
                <a:latin typeface="Times New Roman"/>
                <a:cs typeface="Times New Roman"/>
              </a:rPr>
              <a:t>continue </a:t>
            </a:r>
            <a:r>
              <a:rPr sz="2800" spc="-10" dirty="0">
                <a:latin typeface="Times New Roman"/>
                <a:cs typeface="Times New Roman"/>
              </a:rPr>
              <a:t>statement, </a:t>
            </a:r>
            <a:r>
              <a:rPr sz="2800" spc="-5" dirty="0">
                <a:latin typeface="Times New Roman"/>
                <a:cs typeface="Times New Roman"/>
              </a:rPr>
              <a:t>nested </a:t>
            </a:r>
            <a:r>
              <a:rPr sz="2800" dirty="0">
                <a:latin typeface="Times New Roman"/>
                <a:cs typeface="Times New Roman"/>
              </a:rPr>
              <a:t>loop, </a:t>
            </a:r>
            <a:r>
              <a:rPr sz="2800" spc="-5" dirty="0">
                <a:latin typeface="Times New Roman"/>
                <a:cs typeface="Times New Roman"/>
              </a:rPr>
              <a:t>while</a:t>
            </a:r>
            <a:r>
              <a:rPr sz="2800" spc="-60" dirty="0">
                <a:latin typeface="Times New Roman"/>
                <a:cs typeface="Times New Roman"/>
              </a:rPr>
              <a:t> </a:t>
            </a:r>
            <a:r>
              <a:rPr sz="2800" dirty="0">
                <a:latin typeface="Times New Roman"/>
                <a:cs typeface="Times New Roman"/>
              </a:rPr>
              <a:t>loop</a:t>
            </a:r>
            <a:endParaRPr sz="2800">
              <a:latin typeface="Times New Roman"/>
              <a:cs typeface="Times New Roman"/>
            </a:endParaRPr>
          </a:p>
        </p:txBody>
      </p:sp>
      <p:sp>
        <p:nvSpPr>
          <p:cNvPr id="4" name="object 4"/>
          <p:cNvSpPr/>
          <p:nvPr/>
        </p:nvSpPr>
        <p:spPr>
          <a:xfrm>
            <a:off x="457193" y="6775703"/>
            <a:ext cx="9144000" cy="13970"/>
          </a:xfrm>
          <a:custGeom>
            <a:avLst/>
            <a:gdLst/>
            <a:ahLst/>
            <a:cxnLst/>
            <a:rect l="l" t="t" r="r" b="b"/>
            <a:pathLst>
              <a:path w="9144000" h="13970">
                <a:moveTo>
                  <a:pt x="9143999" y="13715"/>
                </a:moveTo>
                <a:lnTo>
                  <a:pt x="9143999" y="0"/>
                </a:lnTo>
                <a:lnTo>
                  <a:pt x="0" y="0"/>
                </a:lnTo>
                <a:lnTo>
                  <a:pt x="0" y="13715"/>
                </a:lnTo>
                <a:lnTo>
                  <a:pt x="9143999" y="13715"/>
                </a:lnTo>
                <a:close/>
              </a:path>
            </a:pathLst>
          </a:custGeom>
          <a:solidFill>
            <a:srgbClr val="000000"/>
          </a:solid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830"/>
              </a:lnSpc>
            </a:pPr>
            <a:fld id="{81D60167-4931-47E6-BA6A-407CBD079E47}" type="slidenum">
              <a:rPr dirty="0"/>
              <a:t>31</a:t>
            </a:fld>
            <a:endParaRPr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4466" y="1108963"/>
            <a:ext cx="5107940" cy="497840"/>
          </a:xfrm>
          <a:prstGeom prst="rect">
            <a:avLst/>
          </a:prstGeom>
        </p:spPr>
        <p:txBody>
          <a:bodyPr vert="horz" wrap="square" lIns="0" tIns="12065" rIns="0" bIns="0" rtlCol="0">
            <a:spAutoFit/>
          </a:bodyPr>
          <a:lstStyle/>
          <a:p>
            <a:pPr marL="12700">
              <a:lnSpc>
                <a:spcPct val="100000"/>
              </a:lnSpc>
              <a:spcBef>
                <a:spcPts val="95"/>
              </a:spcBef>
            </a:pPr>
            <a:r>
              <a:rPr sz="3100" spc="-5" dirty="0"/>
              <a:t>Decision making and Branching</a:t>
            </a:r>
            <a:endParaRPr sz="3100"/>
          </a:p>
        </p:txBody>
      </p:sp>
      <p:grpSp>
        <p:nvGrpSpPr>
          <p:cNvPr id="3" name="object 3"/>
          <p:cNvGrpSpPr/>
          <p:nvPr/>
        </p:nvGrpSpPr>
        <p:grpSpPr>
          <a:xfrm>
            <a:off x="457193" y="3886199"/>
            <a:ext cx="9144000" cy="3429000"/>
            <a:chOff x="457193" y="3886199"/>
            <a:chExt cx="9144000" cy="3429000"/>
          </a:xfrm>
        </p:grpSpPr>
        <p:sp>
          <p:nvSpPr>
            <p:cNvPr id="4" name="object 4"/>
            <p:cNvSpPr/>
            <p:nvPr/>
          </p:nvSpPr>
          <p:spPr>
            <a:xfrm>
              <a:off x="457193" y="3886199"/>
              <a:ext cx="9144000" cy="3429000"/>
            </a:xfrm>
            <a:custGeom>
              <a:avLst/>
              <a:gdLst/>
              <a:ahLst/>
              <a:cxnLst/>
              <a:rect l="l" t="t" r="r" b="b"/>
              <a:pathLst>
                <a:path w="9144000" h="3429000">
                  <a:moveTo>
                    <a:pt x="9144000" y="0"/>
                  </a:moveTo>
                  <a:lnTo>
                    <a:pt x="0" y="0"/>
                  </a:lnTo>
                  <a:lnTo>
                    <a:pt x="0" y="3428994"/>
                  </a:lnTo>
                  <a:lnTo>
                    <a:pt x="9144000" y="3428994"/>
                  </a:lnTo>
                  <a:lnTo>
                    <a:pt x="9144000" y="0"/>
                  </a:lnTo>
                  <a:close/>
                </a:path>
              </a:pathLst>
            </a:custGeom>
            <a:solidFill>
              <a:srgbClr val="FFFFFF"/>
            </a:solidFill>
          </p:spPr>
          <p:txBody>
            <a:bodyPr wrap="square" lIns="0" tIns="0" rIns="0" bIns="0" rtlCol="0"/>
            <a:lstStyle/>
            <a:p>
              <a:endParaRPr/>
            </a:p>
          </p:txBody>
        </p:sp>
        <p:sp>
          <p:nvSpPr>
            <p:cNvPr id="5" name="object 5"/>
            <p:cNvSpPr/>
            <p:nvPr/>
          </p:nvSpPr>
          <p:spPr>
            <a:xfrm>
              <a:off x="457193" y="6775703"/>
              <a:ext cx="9144000" cy="13970"/>
            </a:xfrm>
            <a:custGeom>
              <a:avLst/>
              <a:gdLst/>
              <a:ahLst/>
              <a:cxnLst/>
              <a:rect l="l" t="t" r="r" b="b"/>
              <a:pathLst>
                <a:path w="9144000" h="13970">
                  <a:moveTo>
                    <a:pt x="9143999" y="13715"/>
                  </a:moveTo>
                  <a:lnTo>
                    <a:pt x="9143999" y="0"/>
                  </a:lnTo>
                  <a:lnTo>
                    <a:pt x="0" y="0"/>
                  </a:lnTo>
                  <a:lnTo>
                    <a:pt x="0" y="13715"/>
                  </a:lnTo>
                  <a:lnTo>
                    <a:pt x="9143999" y="13715"/>
                  </a:lnTo>
                  <a:close/>
                </a:path>
              </a:pathLst>
            </a:custGeom>
            <a:solidFill>
              <a:srgbClr val="000000"/>
            </a:solidFill>
          </p:spPr>
          <p:txBody>
            <a:bodyPr wrap="square" lIns="0" tIns="0" rIns="0" bIns="0" rtlCol="0"/>
            <a:lstStyle/>
            <a:p>
              <a:endParaRPr/>
            </a:p>
          </p:txBody>
        </p:sp>
      </p:grpSp>
      <p:sp>
        <p:nvSpPr>
          <p:cNvPr id="6" name="object 6"/>
          <p:cNvSpPr txBox="1"/>
          <p:nvPr/>
        </p:nvSpPr>
        <p:spPr>
          <a:xfrm>
            <a:off x="1236973" y="2130043"/>
            <a:ext cx="7802245" cy="4194175"/>
          </a:xfrm>
          <a:prstGeom prst="rect">
            <a:avLst/>
          </a:prstGeom>
        </p:spPr>
        <p:txBody>
          <a:bodyPr vert="horz" wrap="square" lIns="0" tIns="53975" rIns="0" bIns="0" rtlCol="0">
            <a:spAutoFit/>
          </a:bodyPr>
          <a:lstStyle/>
          <a:p>
            <a:pPr marL="355600" marR="5080" indent="-342900">
              <a:lnSpc>
                <a:spcPts val="2590"/>
              </a:lnSpc>
              <a:spcBef>
                <a:spcPts val="425"/>
              </a:spcBef>
              <a:buChar char="•"/>
              <a:tabLst>
                <a:tab pos="354965" algn="l"/>
                <a:tab pos="355600" algn="l"/>
              </a:tabLst>
            </a:pPr>
            <a:r>
              <a:rPr sz="2400" spc="-5" dirty="0">
                <a:latin typeface="Times New Roman"/>
                <a:cs typeface="Times New Roman"/>
              </a:rPr>
              <a:t>To </a:t>
            </a:r>
            <a:r>
              <a:rPr sz="2400" dirty="0">
                <a:latin typeface="Times New Roman"/>
                <a:cs typeface="Times New Roman"/>
              </a:rPr>
              <a:t>change the order of execution based on certain</a:t>
            </a:r>
            <a:r>
              <a:rPr sz="2400" spc="-240" dirty="0">
                <a:latin typeface="Times New Roman"/>
                <a:cs typeface="Times New Roman"/>
              </a:rPr>
              <a:t> </a:t>
            </a:r>
            <a:r>
              <a:rPr sz="2400" dirty="0">
                <a:latin typeface="Times New Roman"/>
                <a:cs typeface="Times New Roman"/>
              </a:rPr>
              <a:t>conditions  or repeat a group a </a:t>
            </a:r>
            <a:r>
              <a:rPr sz="2400" spc="-5" dirty="0">
                <a:latin typeface="Times New Roman"/>
                <a:cs typeface="Times New Roman"/>
              </a:rPr>
              <a:t>statements </a:t>
            </a:r>
            <a:r>
              <a:rPr sz="2400" dirty="0">
                <a:latin typeface="Times New Roman"/>
                <a:cs typeface="Times New Roman"/>
              </a:rPr>
              <a:t>until certain </a:t>
            </a:r>
            <a:r>
              <a:rPr sz="2400" spc="-5" dirty="0">
                <a:latin typeface="Times New Roman"/>
                <a:cs typeface="Times New Roman"/>
              </a:rPr>
              <a:t>specified  </a:t>
            </a:r>
            <a:r>
              <a:rPr sz="2400" dirty="0">
                <a:latin typeface="Times New Roman"/>
                <a:cs typeface="Times New Roman"/>
              </a:rPr>
              <a:t>conditions are</a:t>
            </a:r>
            <a:r>
              <a:rPr sz="2400" spc="-65" dirty="0">
                <a:latin typeface="Times New Roman"/>
                <a:cs typeface="Times New Roman"/>
              </a:rPr>
              <a:t> </a:t>
            </a:r>
            <a:r>
              <a:rPr sz="2400" spc="-5" dirty="0">
                <a:latin typeface="Times New Roman"/>
                <a:cs typeface="Times New Roman"/>
              </a:rPr>
              <a:t>met.</a:t>
            </a:r>
            <a:endParaRPr sz="2400">
              <a:latin typeface="Times New Roman"/>
              <a:cs typeface="Times New Roman"/>
            </a:endParaRPr>
          </a:p>
          <a:p>
            <a:pPr marL="355600" marR="766445" indent="-342900">
              <a:lnSpc>
                <a:spcPts val="2570"/>
              </a:lnSpc>
              <a:spcBef>
                <a:spcPts val="600"/>
              </a:spcBef>
              <a:buChar char="•"/>
              <a:tabLst>
                <a:tab pos="354965" algn="l"/>
                <a:tab pos="355600" algn="l"/>
                <a:tab pos="4346575" algn="l"/>
              </a:tabLst>
            </a:pPr>
            <a:r>
              <a:rPr sz="2400" spc="-5" dirty="0">
                <a:latin typeface="Times New Roman"/>
                <a:cs typeface="Times New Roman"/>
              </a:rPr>
              <a:t>Any </a:t>
            </a:r>
            <a:r>
              <a:rPr sz="2400" dirty="0">
                <a:latin typeface="Times New Roman"/>
                <a:cs typeface="Times New Roman"/>
              </a:rPr>
              <a:t>expression can be used as a program </a:t>
            </a:r>
            <a:r>
              <a:rPr sz="2400" spc="-5" dirty="0">
                <a:latin typeface="Times New Roman"/>
                <a:cs typeface="Times New Roman"/>
              </a:rPr>
              <a:t>statement</a:t>
            </a:r>
            <a:r>
              <a:rPr sz="2400" spc="-165" dirty="0">
                <a:latin typeface="Times New Roman"/>
                <a:cs typeface="Times New Roman"/>
              </a:rPr>
              <a:t> </a:t>
            </a:r>
            <a:r>
              <a:rPr sz="2400" dirty="0">
                <a:latin typeface="Times New Roman"/>
                <a:cs typeface="Times New Roman"/>
              </a:rPr>
              <a:t>by  </a:t>
            </a:r>
            <a:r>
              <a:rPr sz="2400" spc="-5" dirty="0">
                <a:latin typeface="Times New Roman"/>
                <a:cs typeface="Times New Roman"/>
              </a:rPr>
              <a:t>following </a:t>
            </a:r>
            <a:r>
              <a:rPr sz="2400" dirty="0">
                <a:latin typeface="Times New Roman"/>
                <a:cs typeface="Times New Roman"/>
              </a:rPr>
              <a:t>the expression</a:t>
            </a:r>
            <a:r>
              <a:rPr sz="2400" spc="-35" dirty="0">
                <a:latin typeface="Times New Roman"/>
                <a:cs typeface="Times New Roman"/>
              </a:rPr>
              <a:t> </a:t>
            </a:r>
            <a:r>
              <a:rPr sz="2400" spc="-5" dirty="0">
                <a:latin typeface="Times New Roman"/>
                <a:cs typeface="Times New Roman"/>
              </a:rPr>
              <a:t>with </a:t>
            </a:r>
            <a:r>
              <a:rPr sz="2400" dirty="0">
                <a:latin typeface="Times New Roman"/>
                <a:cs typeface="Times New Roman"/>
              </a:rPr>
              <a:t>a	</a:t>
            </a:r>
            <a:r>
              <a:rPr sz="2400" spc="-5" dirty="0">
                <a:latin typeface="Bookman Uralic"/>
                <a:cs typeface="Bookman Uralic"/>
              </a:rPr>
              <a:t>‘</a:t>
            </a:r>
            <a:r>
              <a:rPr sz="2400" spc="-5" dirty="0">
                <a:latin typeface="Times New Roman"/>
                <a:cs typeface="Times New Roman"/>
              </a:rPr>
              <a:t>;</a:t>
            </a:r>
            <a:r>
              <a:rPr sz="2400" spc="-5" dirty="0">
                <a:latin typeface="Bookman Uralic"/>
                <a:cs typeface="Bookman Uralic"/>
              </a:rPr>
              <a:t>’</a:t>
            </a:r>
            <a:r>
              <a:rPr sz="2400" spc="-190" dirty="0">
                <a:latin typeface="Bookman Uralic"/>
                <a:cs typeface="Bookman Uralic"/>
              </a:rPr>
              <a:t> </a:t>
            </a:r>
            <a:r>
              <a:rPr sz="2400" spc="-5" dirty="0">
                <a:latin typeface="Times New Roman"/>
                <a:cs typeface="Times New Roman"/>
              </a:rPr>
              <a:t>(semicolon).</a:t>
            </a:r>
            <a:endParaRPr sz="2400">
              <a:latin typeface="Times New Roman"/>
              <a:cs typeface="Times New Roman"/>
            </a:endParaRPr>
          </a:p>
          <a:p>
            <a:pPr marL="355600" indent="-342900">
              <a:lnSpc>
                <a:spcPct val="100000"/>
              </a:lnSpc>
              <a:spcBef>
                <a:spcPts val="275"/>
              </a:spcBef>
              <a:buChar char="•"/>
              <a:tabLst>
                <a:tab pos="354965" algn="l"/>
                <a:tab pos="355600" algn="l"/>
              </a:tabLst>
            </a:pPr>
            <a:r>
              <a:rPr sz="2400" spc="-5" dirty="0">
                <a:latin typeface="Times New Roman"/>
                <a:cs typeface="Times New Roman"/>
              </a:rPr>
              <a:t>ANSI </a:t>
            </a:r>
            <a:r>
              <a:rPr sz="2400" dirty="0">
                <a:latin typeface="Times New Roman"/>
                <a:cs typeface="Times New Roman"/>
              </a:rPr>
              <a:t>C has the </a:t>
            </a:r>
            <a:r>
              <a:rPr sz="2400" spc="-5" dirty="0">
                <a:latin typeface="Times New Roman"/>
                <a:cs typeface="Times New Roman"/>
              </a:rPr>
              <a:t>following </a:t>
            </a:r>
            <a:r>
              <a:rPr sz="2400" dirty="0">
                <a:latin typeface="Times New Roman"/>
                <a:cs typeface="Times New Roman"/>
              </a:rPr>
              <a:t>categories of</a:t>
            </a:r>
            <a:r>
              <a:rPr sz="2400" spc="-65" dirty="0">
                <a:latin typeface="Times New Roman"/>
                <a:cs typeface="Times New Roman"/>
              </a:rPr>
              <a:t> </a:t>
            </a:r>
            <a:r>
              <a:rPr sz="2400" spc="-5" dirty="0">
                <a:latin typeface="Times New Roman"/>
                <a:cs typeface="Times New Roman"/>
              </a:rPr>
              <a:t>statements</a:t>
            </a:r>
            <a:endParaRPr sz="2400">
              <a:latin typeface="Times New Roman"/>
              <a:cs typeface="Times New Roman"/>
            </a:endParaRPr>
          </a:p>
          <a:p>
            <a:pPr marL="756285" lvl="1" indent="-287655">
              <a:lnSpc>
                <a:spcPct val="100000"/>
              </a:lnSpc>
              <a:spcBef>
                <a:spcPts val="229"/>
              </a:spcBef>
              <a:buChar char="–"/>
              <a:tabLst>
                <a:tab pos="756285" algn="l"/>
                <a:tab pos="756920" algn="l"/>
              </a:tabLst>
            </a:pPr>
            <a:r>
              <a:rPr sz="2000" spc="-5" dirty="0">
                <a:latin typeface="Times New Roman"/>
                <a:cs typeface="Times New Roman"/>
              </a:rPr>
              <a:t>Selection </a:t>
            </a:r>
            <a:r>
              <a:rPr sz="2000" dirty="0">
                <a:latin typeface="Bookman Uralic"/>
                <a:cs typeface="Bookman Uralic"/>
              </a:rPr>
              <a:t>– </a:t>
            </a:r>
            <a:r>
              <a:rPr sz="2000" spc="-5" dirty="0">
                <a:latin typeface="Times New Roman"/>
                <a:cs typeface="Times New Roman"/>
              </a:rPr>
              <a:t>if,</a:t>
            </a:r>
            <a:r>
              <a:rPr sz="2000" spc="-190" dirty="0">
                <a:latin typeface="Times New Roman"/>
                <a:cs typeface="Times New Roman"/>
              </a:rPr>
              <a:t> </a:t>
            </a:r>
            <a:r>
              <a:rPr sz="2000" spc="-5" dirty="0">
                <a:latin typeface="Times New Roman"/>
                <a:cs typeface="Times New Roman"/>
              </a:rPr>
              <a:t>switch</a:t>
            </a:r>
            <a:endParaRPr sz="2000">
              <a:latin typeface="Times New Roman"/>
              <a:cs typeface="Times New Roman"/>
            </a:endParaRPr>
          </a:p>
          <a:p>
            <a:pPr marL="756285" lvl="1" indent="-287655">
              <a:lnSpc>
                <a:spcPct val="100000"/>
              </a:lnSpc>
              <a:spcBef>
                <a:spcPts val="240"/>
              </a:spcBef>
              <a:buChar char="–"/>
              <a:tabLst>
                <a:tab pos="756285" algn="l"/>
                <a:tab pos="756920" algn="l"/>
              </a:tabLst>
            </a:pPr>
            <a:r>
              <a:rPr sz="2000" spc="-5" dirty="0">
                <a:latin typeface="Times New Roman"/>
                <a:cs typeface="Times New Roman"/>
              </a:rPr>
              <a:t>Iteration </a:t>
            </a:r>
            <a:r>
              <a:rPr sz="2000" dirty="0">
                <a:latin typeface="Bookman Uralic"/>
                <a:cs typeface="Bookman Uralic"/>
              </a:rPr>
              <a:t>– </a:t>
            </a:r>
            <a:r>
              <a:rPr sz="2000" dirty="0">
                <a:latin typeface="Times New Roman"/>
                <a:cs typeface="Times New Roman"/>
              </a:rPr>
              <a:t>for, </a:t>
            </a:r>
            <a:r>
              <a:rPr sz="2000" spc="5" dirty="0">
                <a:latin typeface="Times New Roman"/>
                <a:cs typeface="Times New Roman"/>
              </a:rPr>
              <a:t>do,</a:t>
            </a:r>
            <a:r>
              <a:rPr sz="2000" spc="-245" dirty="0">
                <a:latin typeface="Times New Roman"/>
                <a:cs typeface="Times New Roman"/>
              </a:rPr>
              <a:t> </a:t>
            </a:r>
            <a:r>
              <a:rPr sz="2000" spc="-5" dirty="0">
                <a:latin typeface="Times New Roman"/>
                <a:cs typeface="Times New Roman"/>
              </a:rPr>
              <a:t>while</a:t>
            </a:r>
            <a:endParaRPr sz="2000">
              <a:latin typeface="Times New Roman"/>
              <a:cs typeface="Times New Roman"/>
            </a:endParaRPr>
          </a:p>
          <a:p>
            <a:pPr marL="756285" lvl="1" indent="-287655">
              <a:lnSpc>
                <a:spcPct val="100000"/>
              </a:lnSpc>
              <a:spcBef>
                <a:spcPts val="240"/>
              </a:spcBef>
              <a:buChar char="–"/>
              <a:tabLst>
                <a:tab pos="756285" algn="l"/>
                <a:tab pos="756920" algn="l"/>
              </a:tabLst>
            </a:pPr>
            <a:r>
              <a:rPr sz="2000" spc="-5" dirty="0">
                <a:latin typeface="Times New Roman"/>
                <a:cs typeface="Times New Roman"/>
              </a:rPr>
              <a:t>Jump </a:t>
            </a:r>
            <a:r>
              <a:rPr sz="2000" dirty="0">
                <a:latin typeface="Bookman Uralic"/>
                <a:cs typeface="Bookman Uralic"/>
              </a:rPr>
              <a:t>– </a:t>
            </a:r>
            <a:r>
              <a:rPr sz="2000" dirty="0">
                <a:latin typeface="Times New Roman"/>
                <a:cs typeface="Times New Roman"/>
              </a:rPr>
              <a:t>continue, break, goto,</a:t>
            </a:r>
            <a:r>
              <a:rPr sz="2000" spc="-254" dirty="0">
                <a:latin typeface="Times New Roman"/>
                <a:cs typeface="Times New Roman"/>
              </a:rPr>
              <a:t> </a:t>
            </a:r>
            <a:r>
              <a:rPr sz="2000" dirty="0">
                <a:latin typeface="Times New Roman"/>
                <a:cs typeface="Times New Roman"/>
              </a:rPr>
              <a:t>return</a:t>
            </a:r>
            <a:endParaRPr sz="2000">
              <a:latin typeface="Times New Roman"/>
              <a:cs typeface="Times New Roman"/>
            </a:endParaRPr>
          </a:p>
          <a:p>
            <a:pPr marL="756285" lvl="1" indent="-287655">
              <a:lnSpc>
                <a:spcPct val="100000"/>
              </a:lnSpc>
              <a:spcBef>
                <a:spcPts val="240"/>
              </a:spcBef>
              <a:buChar char="–"/>
              <a:tabLst>
                <a:tab pos="756285" algn="l"/>
                <a:tab pos="756920" algn="l"/>
              </a:tabLst>
            </a:pPr>
            <a:r>
              <a:rPr sz="2000" dirty="0">
                <a:latin typeface="Times New Roman"/>
                <a:cs typeface="Times New Roman"/>
              </a:rPr>
              <a:t>Label </a:t>
            </a:r>
            <a:r>
              <a:rPr sz="2000" dirty="0">
                <a:latin typeface="Bookman Uralic"/>
                <a:cs typeface="Bookman Uralic"/>
              </a:rPr>
              <a:t>– </a:t>
            </a:r>
            <a:r>
              <a:rPr sz="2000" spc="-5" dirty="0">
                <a:latin typeface="Times New Roman"/>
                <a:cs typeface="Times New Roman"/>
              </a:rPr>
              <a:t>case, default, </a:t>
            </a:r>
            <a:r>
              <a:rPr sz="2000" dirty="0">
                <a:latin typeface="Times New Roman"/>
                <a:cs typeface="Times New Roman"/>
              </a:rPr>
              <a:t>(goto) </a:t>
            </a:r>
            <a:r>
              <a:rPr sz="2000" spc="-5" dirty="0">
                <a:latin typeface="Times New Roman"/>
                <a:cs typeface="Times New Roman"/>
              </a:rPr>
              <a:t>label</a:t>
            </a:r>
            <a:r>
              <a:rPr sz="2000" spc="-275" dirty="0">
                <a:latin typeface="Times New Roman"/>
                <a:cs typeface="Times New Roman"/>
              </a:rPr>
              <a:t> </a:t>
            </a:r>
            <a:r>
              <a:rPr sz="2000" spc="-5" dirty="0">
                <a:latin typeface="Times New Roman"/>
                <a:cs typeface="Times New Roman"/>
              </a:rPr>
              <a:t>statement</a:t>
            </a:r>
            <a:endParaRPr sz="2000">
              <a:latin typeface="Times New Roman"/>
              <a:cs typeface="Times New Roman"/>
            </a:endParaRPr>
          </a:p>
          <a:p>
            <a:pPr marL="756285" lvl="1" indent="-287655">
              <a:lnSpc>
                <a:spcPct val="100000"/>
              </a:lnSpc>
              <a:spcBef>
                <a:spcPts val="240"/>
              </a:spcBef>
              <a:buChar char="–"/>
              <a:tabLst>
                <a:tab pos="756285" algn="l"/>
                <a:tab pos="756920" algn="l"/>
              </a:tabLst>
            </a:pPr>
            <a:r>
              <a:rPr sz="2000" spc="-5" dirty="0">
                <a:latin typeface="Times New Roman"/>
                <a:cs typeface="Times New Roman"/>
              </a:rPr>
              <a:t>Expression </a:t>
            </a:r>
            <a:r>
              <a:rPr sz="2000" dirty="0">
                <a:latin typeface="Bookman Uralic"/>
                <a:cs typeface="Bookman Uralic"/>
              </a:rPr>
              <a:t>– </a:t>
            </a:r>
            <a:r>
              <a:rPr sz="2000" spc="-5" dirty="0">
                <a:latin typeface="Times New Roman"/>
                <a:cs typeface="Times New Roman"/>
              </a:rPr>
              <a:t>valid</a:t>
            </a:r>
            <a:r>
              <a:rPr sz="2000" spc="-210" dirty="0">
                <a:latin typeface="Times New Roman"/>
                <a:cs typeface="Times New Roman"/>
              </a:rPr>
              <a:t> </a:t>
            </a:r>
            <a:r>
              <a:rPr sz="2000" dirty="0">
                <a:latin typeface="Times New Roman"/>
                <a:cs typeface="Times New Roman"/>
              </a:rPr>
              <a:t>expression</a:t>
            </a:r>
            <a:endParaRPr sz="2000">
              <a:latin typeface="Times New Roman"/>
              <a:cs typeface="Times New Roman"/>
            </a:endParaRPr>
          </a:p>
          <a:p>
            <a:pPr marL="756285" lvl="1" indent="-287655">
              <a:lnSpc>
                <a:spcPct val="100000"/>
              </a:lnSpc>
              <a:spcBef>
                <a:spcPts val="240"/>
              </a:spcBef>
              <a:buChar char="–"/>
              <a:tabLst>
                <a:tab pos="756285" algn="l"/>
                <a:tab pos="756920" algn="l"/>
              </a:tabLst>
            </a:pPr>
            <a:r>
              <a:rPr sz="2000" spc="-5" dirty="0">
                <a:latin typeface="Times New Roman"/>
                <a:cs typeface="Times New Roman"/>
              </a:rPr>
              <a:t>Block </a:t>
            </a:r>
            <a:r>
              <a:rPr sz="2000" dirty="0">
                <a:latin typeface="Bookman Uralic"/>
                <a:cs typeface="Bookman Uralic"/>
              </a:rPr>
              <a:t>– </a:t>
            </a:r>
            <a:r>
              <a:rPr sz="2000" dirty="0">
                <a:latin typeface="Times New Roman"/>
                <a:cs typeface="Times New Roman"/>
              </a:rPr>
              <a:t>{ </a:t>
            </a:r>
            <a:r>
              <a:rPr sz="2000" dirty="0">
                <a:latin typeface="Bookman Uralic"/>
                <a:cs typeface="Bookman Uralic"/>
              </a:rPr>
              <a:t>…</a:t>
            </a:r>
            <a:r>
              <a:rPr sz="2000" spc="-365" dirty="0">
                <a:latin typeface="Bookman Uralic"/>
                <a:cs typeface="Bookman Uralic"/>
              </a:rPr>
              <a:t> </a:t>
            </a:r>
            <a:r>
              <a:rPr sz="2000" dirty="0">
                <a:latin typeface="Times New Roman"/>
                <a:cs typeface="Times New Roman"/>
              </a:rPr>
              <a:t>} </a:t>
            </a:r>
            <a:r>
              <a:rPr sz="2000" spc="-5" dirty="0">
                <a:latin typeface="Times New Roman"/>
                <a:cs typeface="Times New Roman"/>
              </a:rPr>
              <a:t>(also called </a:t>
            </a:r>
            <a:r>
              <a:rPr sz="2000" dirty="0">
                <a:latin typeface="Times New Roman"/>
                <a:cs typeface="Times New Roman"/>
              </a:rPr>
              <a:t>compound </a:t>
            </a:r>
            <a:r>
              <a:rPr sz="2000" spc="-5" dirty="0">
                <a:latin typeface="Times New Roman"/>
                <a:cs typeface="Times New Roman"/>
              </a:rPr>
              <a:t>statements)</a:t>
            </a:r>
            <a:endParaRPr sz="2000">
              <a:latin typeface="Times New Roman"/>
              <a:cs typeface="Times New Roman"/>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830"/>
              </a:lnSpc>
            </a:pPr>
            <a:fld id="{81D60167-4931-47E6-BA6A-407CBD079E47}" type="slidenum">
              <a:rPr dirty="0"/>
              <a:t>32</a:t>
            </a:fld>
            <a:endParaRPr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15031" y="1038859"/>
            <a:ext cx="5225415" cy="559435"/>
          </a:xfrm>
          <a:prstGeom prst="rect">
            <a:avLst/>
          </a:prstGeom>
        </p:spPr>
        <p:txBody>
          <a:bodyPr vert="horz" wrap="square" lIns="0" tIns="12700" rIns="0" bIns="0" rtlCol="0">
            <a:spAutoFit/>
          </a:bodyPr>
          <a:lstStyle/>
          <a:p>
            <a:pPr marL="12700">
              <a:lnSpc>
                <a:spcPct val="100000"/>
              </a:lnSpc>
              <a:spcBef>
                <a:spcPts val="100"/>
              </a:spcBef>
            </a:pPr>
            <a:r>
              <a:rPr sz="3500" dirty="0"/>
              <a:t>C Control </a:t>
            </a:r>
            <a:r>
              <a:rPr sz="3500" spc="-5" dirty="0"/>
              <a:t>Structure</a:t>
            </a:r>
            <a:r>
              <a:rPr sz="3500" spc="-85" dirty="0"/>
              <a:t> </a:t>
            </a:r>
            <a:r>
              <a:rPr sz="3500" dirty="0"/>
              <a:t>Decision</a:t>
            </a:r>
          </a:p>
        </p:txBody>
      </p:sp>
      <p:grpSp>
        <p:nvGrpSpPr>
          <p:cNvPr id="3" name="object 3"/>
          <p:cNvGrpSpPr/>
          <p:nvPr/>
        </p:nvGrpSpPr>
        <p:grpSpPr>
          <a:xfrm>
            <a:off x="1352543" y="2593848"/>
            <a:ext cx="652780" cy="1948180"/>
            <a:chOff x="1352543" y="2593848"/>
            <a:chExt cx="652780" cy="1948180"/>
          </a:xfrm>
        </p:grpSpPr>
        <p:sp>
          <p:nvSpPr>
            <p:cNvPr id="4" name="object 4"/>
            <p:cNvSpPr/>
            <p:nvPr/>
          </p:nvSpPr>
          <p:spPr>
            <a:xfrm>
              <a:off x="1353305" y="3075431"/>
              <a:ext cx="645160" cy="483234"/>
            </a:xfrm>
            <a:custGeom>
              <a:avLst/>
              <a:gdLst/>
              <a:ahLst/>
              <a:cxnLst/>
              <a:rect l="l" t="t" r="r" b="b"/>
              <a:pathLst>
                <a:path w="645160" h="483235">
                  <a:moveTo>
                    <a:pt x="0" y="0"/>
                  </a:moveTo>
                  <a:lnTo>
                    <a:pt x="0" y="483107"/>
                  </a:lnTo>
                  <a:lnTo>
                    <a:pt x="644651" y="483107"/>
                  </a:lnTo>
                  <a:lnTo>
                    <a:pt x="644651" y="0"/>
                  </a:lnTo>
                  <a:lnTo>
                    <a:pt x="0" y="0"/>
                  </a:lnTo>
                  <a:close/>
                </a:path>
              </a:pathLst>
            </a:custGeom>
            <a:ln w="3175">
              <a:solidFill>
                <a:srgbClr val="000000"/>
              </a:solidFill>
            </a:ln>
          </p:spPr>
          <p:txBody>
            <a:bodyPr wrap="square" lIns="0" tIns="0" rIns="0" bIns="0" rtlCol="0"/>
            <a:lstStyle/>
            <a:p>
              <a:endParaRPr/>
            </a:p>
          </p:txBody>
        </p:sp>
        <p:sp>
          <p:nvSpPr>
            <p:cNvPr id="5" name="object 5"/>
            <p:cNvSpPr/>
            <p:nvPr/>
          </p:nvSpPr>
          <p:spPr>
            <a:xfrm>
              <a:off x="1676394" y="2593848"/>
              <a:ext cx="0" cy="396240"/>
            </a:xfrm>
            <a:custGeom>
              <a:avLst/>
              <a:gdLst/>
              <a:ahLst/>
              <a:cxnLst/>
              <a:rect l="l" t="t" r="r" b="b"/>
              <a:pathLst>
                <a:path h="396239">
                  <a:moveTo>
                    <a:pt x="0" y="0"/>
                  </a:moveTo>
                  <a:lnTo>
                    <a:pt x="0" y="396234"/>
                  </a:lnTo>
                </a:path>
              </a:pathLst>
            </a:custGeom>
            <a:ln w="13927">
              <a:solidFill>
                <a:srgbClr val="000000"/>
              </a:solidFill>
            </a:ln>
          </p:spPr>
          <p:txBody>
            <a:bodyPr wrap="square" lIns="0" tIns="0" rIns="0" bIns="0" rtlCol="0"/>
            <a:lstStyle/>
            <a:p>
              <a:endParaRPr/>
            </a:p>
          </p:txBody>
        </p:sp>
        <p:sp>
          <p:nvSpPr>
            <p:cNvPr id="6" name="object 6"/>
            <p:cNvSpPr/>
            <p:nvPr/>
          </p:nvSpPr>
          <p:spPr>
            <a:xfrm>
              <a:off x="1627631" y="2977895"/>
              <a:ext cx="97790" cy="97790"/>
            </a:xfrm>
            <a:custGeom>
              <a:avLst/>
              <a:gdLst/>
              <a:ahLst/>
              <a:cxnLst/>
              <a:rect l="l" t="t" r="r" b="b"/>
              <a:pathLst>
                <a:path w="97789" h="97789">
                  <a:moveTo>
                    <a:pt x="97535" y="0"/>
                  </a:moveTo>
                  <a:lnTo>
                    <a:pt x="0" y="0"/>
                  </a:lnTo>
                  <a:lnTo>
                    <a:pt x="48767" y="97535"/>
                  </a:lnTo>
                  <a:lnTo>
                    <a:pt x="97535" y="0"/>
                  </a:lnTo>
                  <a:close/>
                </a:path>
              </a:pathLst>
            </a:custGeom>
            <a:solidFill>
              <a:srgbClr val="000000"/>
            </a:solidFill>
          </p:spPr>
          <p:txBody>
            <a:bodyPr wrap="square" lIns="0" tIns="0" rIns="0" bIns="0" rtlCol="0"/>
            <a:lstStyle/>
            <a:p>
              <a:endParaRPr/>
            </a:p>
          </p:txBody>
        </p:sp>
        <p:sp>
          <p:nvSpPr>
            <p:cNvPr id="7" name="object 7"/>
            <p:cNvSpPr/>
            <p:nvPr/>
          </p:nvSpPr>
          <p:spPr>
            <a:xfrm>
              <a:off x="1676394" y="3558538"/>
              <a:ext cx="3810" cy="327660"/>
            </a:xfrm>
            <a:custGeom>
              <a:avLst/>
              <a:gdLst/>
              <a:ahLst/>
              <a:cxnLst/>
              <a:rect l="l" t="t" r="r" b="b"/>
              <a:pathLst>
                <a:path w="3810" h="327660">
                  <a:moveTo>
                    <a:pt x="0" y="0"/>
                  </a:moveTo>
                  <a:lnTo>
                    <a:pt x="3707" y="327661"/>
                  </a:lnTo>
                </a:path>
              </a:pathLst>
            </a:custGeom>
            <a:ln w="13927">
              <a:solidFill>
                <a:srgbClr val="000000"/>
              </a:solidFill>
            </a:ln>
          </p:spPr>
          <p:txBody>
            <a:bodyPr wrap="square" lIns="0" tIns="0" rIns="0" bIns="0" rtlCol="0"/>
            <a:lstStyle/>
            <a:p>
              <a:endParaRPr/>
            </a:p>
          </p:txBody>
        </p:sp>
        <p:sp>
          <p:nvSpPr>
            <p:cNvPr id="8" name="object 8"/>
            <p:cNvSpPr/>
            <p:nvPr/>
          </p:nvSpPr>
          <p:spPr>
            <a:xfrm>
              <a:off x="1680101" y="3886200"/>
              <a:ext cx="1270" cy="76200"/>
            </a:xfrm>
            <a:custGeom>
              <a:avLst/>
              <a:gdLst/>
              <a:ahLst/>
              <a:cxnLst/>
              <a:rect l="l" t="t" r="r" b="b"/>
              <a:pathLst>
                <a:path w="1269" h="76200">
                  <a:moveTo>
                    <a:pt x="431" y="-6963"/>
                  </a:moveTo>
                  <a:lnTo>
                    <a:pt x="431" y="83165"/>
                  </a:lnTo>
                </a:path>
              </a:pathLst>
            </a:custGeom>
            <a:ln w="14790">
              <a:solidFill>
                <a:srgbClr val="000000"/>
              </a:solidFill>
            </a:ln>
          </p:spPr>
          <p:txBody>
            <a:bodyPr wrap="square" lIns="0" tIns="0" rIns="0" bIns="0" rtlCol="0"/>
            <a:lstStyle/>
            <a:p>
              <a:endParaRPr/>
            </a:p>
          </p:txBody>
        </p:sp>
        <p:sp>
          <p:nvSpPr>
            <p:cNvPr id="9" name="object 9"/>
            <p:cNvSpPr/>
            <p:nvPr/>
          </p:nvSpPr>
          <p:spPr>
            <a:xfrm>
              <a:off x="1359401" y="4046219"/>
              <a:ext cx="645160" cy="481965"/>
            </a:xfrm>
            <a:custGeom>
              <a:avLst/>
              <a:gdLst/>
              <a:ahLst/>
              <a:cxnLst/>
              <a:rect l="l" t="t" r="r" b="b"/>
              <a:pathLst>
                <a:path w="645160" h="481964">
                  <a:moveTo>
                    <a:pt x="0" y="0"/>
                  </a:moveTo>
                  <a:lnTo>
                    <a:pt x="0" y="481583"/>
                  </a:lnTo>
                  <a:lnTo>
                    <a:pt x="644651" y="481583"/>
                  </a:lnTo>
                  <a:lnTo>
                    <a:pt x="644651" y="0"/>
                  </a:lnTo>
                  <a:lnTo>
                    <a:pt x="0" y="0"/>
                  </a:lnTo>
                  <a:close/>
                </a:path>
              </a:pathLst>
            </a:custGeom>
            <a:ln w="3175">
              <a:solidFill>
                <a:srgbClr val="000000"/>
              </a:solidFill>
            </a:ln>
          </p:spPr>
          <p:txBody>
            <a:bodyPr wrap="square" lIns="0" tIns="0" rIns="0" bIns="0" rtlCol="0"/>
            <a:lstStyle/>
            <a:p>
              <a:endParaRPr/>
            </a:p>
          </p:txBody>
        </p:sp>
        <p:sp>
          <p:nvSpPr>
            <p:cNvPr id="10" name="object 10"/>
            <p:cNvSpPr/>
            <p:nvPr/>
          </p:nvSpPr>
          <p:spPr>
            <a:xfrm>
              <a:off x="1632203" y="3948683"/>
              <a:ext cx="97790" cy="97790"/>
            </a:xfrm>
            <a:custGeom>
              <a:avLst/>
              <a:gdLst/>
              <a:ahLst/>
              <a:cxnLst/>
              <a:rect l="l" t="t" r="r" b="b"/>
              <a:pathLst>
                <a:path w="97789" h="97789">
                  <a:moveTo>
                    <a:pt x="97535" y="0"/>
                  </a:moveTo>
                  <a:lnTo>
                    <a:pt x="0" y="1523"/>
                  </a:lnTo>
                  <a:lnTo>
                    <a:pt x="50291" y="97535"/>
                  </a:lnTo>
                  <a:lnTo>
                    <a:pt x="97535" y="0"/>
                  </a:lnTo>
                  <a:close/>
                </a:path>
              </a:pathLst>
            </a:custGeom>
            <a:solidFill>
              <a:srgbClr val="000000"/>
            </a:solidFill>
          </p:spPr>
          <p:txBody>
            <a:bodyPr wrap="square" lIns="0" tIns="0" rIns="0" bIns="0" rtlCol="0"/>
            <a:lstStyle/>
            <a:p>
              <a:endParaRPr/>
            </a:p>
          </p:txBody>
        </p:sp>
        <p:sp>
          <p:nvSpPr>
            <p:cNvPr id="11" name="object 11"/>
            <p:cNvSpPr/>
            <p:nvPr/>
          </p:nvSpPr>
          <p:spPr>
            <a:xfrm>
              <a:off x="1682492" y="4527803"/>
              <a:ext cx="0" cy="13970"/>
            </a:xfrm>
            <a:custGeom>
              <a:avLst/>
              <a:gdLst/>
              <a:ahLst/>
              <a:cxnLst/>
              <a:rect l="l" t="t" r="r" b="b"/>
              <a:pathLst>
                <a:path h="13970">
                  <a:moveTo>
                    <a:pt x="-6963" y="6853"/>
                  </a:moveTo>
                  <a:lnTo>
                    <a:pt x="6963" y="6853"/>
                  </a:lnTo>
                </a:path>
              </a:pathLst>
            </a:custGeom>
            <a:ln w="13707">
              <a:solidFill>
                <a:srgbClr val="000000"/>
              </a:solidFill>
            </a:ln>
          </p:spPr>
          <p:txBody>
            <a:bodyPr wrap="square" lIns="0" tIns="0" rIns="0" bIns="0" rtlCol="0"/>
            <a:lstStyle/>
            <a:p>
              <a:endParaRPr/>
            </a:p>
          </p:txBody>
        </p:sp>
      </p:grpSp>
      <p:sp>
        <p:nvSpPr>
          <p:cNvPr id="12" name="object 12"/>
          <p:cNvSpPr txBox="1"/>
          <p:nvPr/>
        </p:nvSpPr>
        <p:spPr>
          <a:xfrm>
            <a:off x="1406143" y="2204969"/>
            <a:ext cx="582295" cy="255904"/>
          </a:xfrm>
          <a:prstGeom prst="rect">
            <a:avLst/>
          </a:prstGeom>
        </p:spPr>
        <p:txBody>
          <a:bodyPr vert="horz" wrap="square" lIns="0" tIns="13970" rIns="0" bIns="0" rtlCol="0">
            <a:spAutoFit/>
          </a:bodyPr>
          <a:lstStyle/>
          <a:p>
            <a:pPr marL="12700">
              <a:lnSpc>
                <a:spcPct val="100000"/>
              </a:lnSpc>
              <a:spcBef>
                <a:spcPts val="110"/>
              </a:spcBef>
            </a:pPr>
            <a:r>
              <a:rPr sz="1500" dirty="0">
                <a:latin typeface="Arial"/>
                <a:cs typeface="Arial"/>
              </a:rPr>
              <a:t>{ . . .</a:t>
            </a:r>
            <a:r>
              <a:rPr sz="1500" spc="355" dirty="0">
                <a:latin typeface="Arial"/>
                <a:cs typeface="Arial"/>
              </a:rPr>
              <a:t> </a:t>
            </a:r>
            <a:r>
              <a:rPr sz="1500" dirty="0">
                <a:latin typeface="Arial"/>
                <a:cs typeface="Arial"/>
              </a:rPr>
              <a:t>}</a:t>
            </a:r>
            <a:endParaRPr sz="1500">
              <a:latin typeface="Arial"/>
              <a:cs typeface="Arial"/>
            </a:endParaRPr>
          </a:p>
        </p:txBody>
      </p:sp>
      <p:sp>
        <p:nvSpPr>
          <p:cNvPr id="13" name="object 13"/>
          <p:cNvSpPr txBox="1"/>
          <p:nvPr/>
        </p:nvSpPr>
        <p:spPr>
          <a:xfrm>
            <a:off x="836161" y="1800859"/>
            <a:ext cx="2444115" cy="269240"/>
          </a:xfrm>
          <a:prstGeom prst="rect">
            <a:avLst/>
          </a:prstGeom>
        </p:spPr>
        <p:txBody>
          <a:bodyPr vert="horz" wrap="square" lIns="0" tIns="12065" rIns="0" bIns="0" rtlCol="0">
            <a:spAutoFit/>
          </a:bodyPr>
          <a:lstStyle/>
          <a:p>
            <a:pPr marL="12700">
              <a:lnSpc>
                <a:spcPct val="100000"/>
              </a:lnSpc>
              <a:spcBef>
                <a:spcPts val="95"/>
              </a:spcBef>
            </a:pPr>
            <a:r>
              <a:rPr sz="1600" spc="125" dirty="0">
                <a:latin typeface="Georgia"/>
                <a:cs typeface="Georgia"/>
              </a:rPr>
              <a:t>Compound</a:t>
            </a:r>
            <a:r>
              <a:rPr sz="1600" spc="160" dirty="0">
                <a:latin typeface="Georgia"/>
                <a:cs typeface="Georgia"/>
              </a:rPr>
              <a:t> </a:t>
            </a:r>
            <a:r>
              <a:rPr sz="1600" spc="155" dirty="0">
                <a:latin typeface="Georgia"/>
                <a:cs typeface="Georgia"/>
              </a:rPr>
              <a:t>Statements</a:t>
            </a:r>
            <a:endParaRPr sz="1600">
              <a:latin typeface="Georgia"/>
              <a:cs typeface="Georgia"/>
            </a:endParaRPr>
          </a:p>
        </p:txBody>
      </p:sp>
      <p:sp>
        <p:nvSpPr>
          <p:cNvPr id="14" name="object 14"/>
          <p:cNvSpPr/>
          <p:nvPr/>
        </p:nvSpPr>
        <p:spPr>
          <a:xfrm>
            <a:off x="2980944" y="2510027"/>
            <a:ext cx="2654935" cy="3118485"/>
          </a:xfrm>
          <a:custGeom>
            <a:avLst/>
            <a:gdLst/>
            <a:ahLst/>
            <a:cxnLst/>
            <a:rect l="l" t="t" r="r" b="b"/>
            <a:pathLst>
              <a:path w="2654935" h="3118485">
                <a:moveTo>
                  <a:pt x="2654808" y="1411236"/>
                </a:moveTo>
                <a:lnTo>
                  <a:pt x="2642616" y="1411236"/>
                </a:lnTo>
                <a:lnTo>
                  <a:pt x="2642616" y="1424952"/>
                </a:lnTo>
                <a:lnTo>
                  <a:pt x="2642616" y="1978164"/>
                </a:lnTo>
                <a:lnTo>
                  <a:pt x="1900428" y="1978164"/>
                </a:lnTo>
                <a:lnTo>
                  <a:pt x="1900428" y="1424952"/>
                </a:lnTo>
                <a:lnTo>
                  <a:pt x="2642616" y="1424952"/>
                </a:lnTo>
                <a:lnTo>
                  <a:pt x="2642616" y="1411236"/>
                </a:lnTo>
                <a:lnTo>
                  <a:pt x="2276081" y="1411236"/>
                </a:lnTo>
                <a:lnTo>
                  <a:pt x="2293620" y="1376172"/>
                </a:lnTo>
                <a:lnTo>
                  <a:pt x="2330196" y="1303032"/>
                </a:lnTo>
                <a:lnTo>
                  <a:pt x="2281377" y="1303032"/>
                </a:lnTo>
                <a:lnTo>
                  <a:pt x="2279904" y="851916"/>
                </a:lnTo>
                <a:lnTo>
                  <a:pt x="2270760" y="851916"/>
                </a:lnTo>
                <a:lnTo>
                  <a:pt x="2270760" y="842772"/>
                </a:lnTo>
                <a:lnTo>
                  <a:pt x="2268575" y="842784"/>
                </a:lnTo>
                <a:lnTo>
                  <a:pt x="2268575" y="1411236"/>
                </a:lnTo>
                <a:lnTo>
                  <a:pt x="1886712" y="1411236"/>
                </a:lnTo>
                <a:lnTo>
                  <a:pt x="1886712" y="1991880"/>
                </a:lnTo>
                <a:lnTo>
                  <a:pt x="1892808" y="1991880"/>
                </a:lnTo>
                <a:lnTo>
                  <a:pt x="1900428" y="1991880"/>
                </a:lnTo>
                <a:lnTo>
                  <a:pt x="2264638" y="1991880"/>
                </a:lnTo>
                <a:lnTo>
                  <a:pt x="2263152" y="2543568"/>
                </a:lnTo>
                <a:lnTo>
                  <a:pt x="391680" y="2545080"/>
                </a:lnTo>
                <a:lnTo>
                  <a:pt x="393166" y="1991880"/>
                </a:lnTo>
                <a:lnTo>
                  <a:pt x="755904" y="1991880"/>
                </a:lnTo>
                <a:lnTo>
                  <a:pt x="762000" y="1991880"/>
                </a:lnTo>
                <a:lnTo>
                  <a:pt x="768096" y="1991880"/>
                </a:lnTo>
                <a:lnTo>
                  <a:pt x="768096" y="1411236"/>
                </a:lnTo>
                <a:lnTo>
                  <a:pt x="755904" y="1411236"/>
                </a:lnTo>
                <a:lnTo>
                  <a:pt x="755904" y="1424952"/>
                </a:lnTo>
                <a:lnTo>
                  <a:pt x="755904" y="1978164"/>
                </a:lnTo>
                <a:lnTo>
                  <a:pt x="12192" y="1978164"/>
                </a:lnTo>
                <a:lnTo>
                  <a:pt x="12192" y="1424952"/>
                </a:lnTo>
                <a:lnTo>
                  <a:pt x="755904" y="1424952"/>
                </a:lnTo>
                <a:lnTo>
                  <a:pt x="755904" y="1411236"/>
                </a:lnTo>
                <a:lnTo>
                  <a:pt x="386219" y="1411236"/>
                </a:lnTo>
                <a:lnTo>
                  <a:pt x="403288" y="1376172"/>
                </a:lnTo>
                <a:lnTo>
                  <a:pt x="438912" y="1303032"/>
                </a:lnTo>
                <a:lnTo>
                  <a:pt x="393141" y="1303032"/>
                </a:lnTo>
                <a:lnTo>
                  <a:pt x="391693" y="861047"/>
                </a:lnTo>
                <a:lnTo>
                  <a:pt x="950976" y="859536"/>
                </a:lnTo>
                <a:lnTo>
                  <a:pt x="950976" y="858405"/>
                </a:lnTo>
                <a:lnTo>
                  <a:pt x="954024" y="860691"/>
                </a:lnTo>
                <a:lnTo>
                  <a:pt x="1324356" y="1138440"/>
                </a:lnTo>
                <a:lnTo>
                  <a:pt x="1325880" y="1141488"/>
                </a:lnTo>
                <a:lnTo>
                  <a:pt x="1328928" y="1141488"/>
                </a:lnTo>
                <a:lnTo>
                  <a:pt x="1331976" y="1138440"/>
                </a:lnTo>
                <a:lnTo>
                  <a:pt x="1700784" y="860704"/>
                </a:lnTo>
                <a:lnTo>
                  <a:pt x="1703832" y="858418"/>
                </a:lnTo>
                <a:lnTo>
                  <a:pt x="1703832" y="861060"/>
                </a:lnTo>
                <a:lnTo>
                  <a:pt x="2263152" y="859561"/>
                </a:lnTo>
                <a:lnTo>
                  <a:pt x="2264613" y="1303032"/>
                </a:lnTo>
                <a:lnTo>
                  <a:pt x="2215896" y="1303032"/>
                </a:lnTo>
                <a:lnTo>
                  <a:pt x="2251506" y="1376172"/>
                </a:lnTo>
                <a:lnTo>
                  <a:pt x="2268575" y="1411236"/>
                </a:lnTo>
                <a:lnTo>
                  <a:pt x="2268575" y="842784"/>
                </a:lnTo>
                <a:lnTo>
                  <a:pt x="1708353" y="845807"/>
                </a:lnTo>
                <a:lnTo>
                  <a:pt x="1694688" y="835520"/>
                </a:lnTo>
                <a:lnTo>
                  <a:pt x="1694688" y="850404"/>
                </a:lnTo>
                <a:lnTo>
                  <a:pt x="1328153" y="1126426"/>
                </a:lnTo>
                <a:lnTo>
                  <a:pt x="960132" y="850404"/>
                </a:lnTo>
                <a:lnTo>
                  <a:pt x="1324356" y="578713"/>
                </a:lnTo>
                <a:lnTo>
                  <a:pt x="1328153" y="575881"/>
                </a:lnTo>
                <a:lnTo>
                  <a:pt x="1331976" y="578739"/>
                </a:lnTo>
                <a:lnTo>
                  <a:pt x="1694688" y="850404"/>
                </a:lnTo>
                <a:lnTo>
                  <a:pt x="1694688" y="835520"/>
                </a:lnTo>
                <a:lnTo>
                  <a:pt x="1331976" y="562368"/>
                </a:lnTo>
                <a:lnTo>
                  <a:pt x="1330109" y="561441"/>
                </a:lnTo>
                <a:lnTo>
                  <a:pt x="1383792" y="452628"/>
                </a:lnTo>
                <a:lnTo>
                  <a:pt x="1338021" y="452628"/>
                </a:lnTo>
                <a:lnTo>
                  <a:pt x="1336548" y="0"/>
                </a:lnTo>
                <a:lnTo>
                  <a:pt x="1319784" y="0"/>
                </a:lnTo>
                <a:lnTo>
                  <a:pt x="1321257" y="452628"/>
                </a:lnTo>
                <a:lnTo>
                  <a:pt x="1269492" y="452628"/>
                </a:lnTo>
                <a:lnTo>
                  <a:pt x="1324838" y="561886"/>
                </a:lnTo>
                <a:lnTo>
                  <a:pt x="1324356" y="562368"/>
                </a:lnTo>
                <a:lnTo>
                  <a:pt x="950480" y="842784"/>
                </a:lnTo>
                <a:lnTo>
                  <a:pt x="384048" y="845820"/>
                </a:lnTo>
                <a:lnTo>
                  <a:pt x="384048" y="851916"/>
                </a:lnTo>
                <a:lnTo>
                  <a:pt x="376428" y="851916"/>
                </a:lnTo>
                <a:lnTo>
                  <a:pt x="377901" y="1303032"/>
                </a:lnTo>
                <a:lnTo>
                  <a:pt x="324612" y="1303032"/>
                </a:lnTo>
                <a:lnTo>
                  <a:pt x="361175" y="1376172"/>
                </a:lnTo>
                <a:lnTo>
                  <a:pt x="378714" y="1411236"/>
                </a:lnTo>
                <a:lnTo>
                  <a:pt x="0" y="1411236"/>
                </a:lnTo>
                <a:lnTo>
                  <a:pt x="0" y="1991880"/>
                </a:lnTo>
                <a:lnTo>
                  <a:pt x="6096" y="1991880"/>
                </a:lnTo>
                <a:lnTo>
                  <a:pt x="12192" y="1991880"/>
                </a:lnTo>
                <a:lnTo>
                  <a:pt x="377926" y="1991880"/>
                </a:lnTo>
                <a:lnTo>
                  <a:pt x="376428" y="2551176"/>
                </a:lnTo>
                <a:lnTo>
                  <a:pt x="384048" y="2551176"/>
                </a:lnTo>
                <a:lnTo>
                  <a:pt x="384048" y="2561844"/>
                </a:lnTo>
                <a:lnTo>
                  <a:pt x="1319809" y="2561094"/>
                </a:lnTo>
                <a:lnTo>
                  <a:pt x="1321257" y="3003804"/>
                </a:lnTo>
                <a:lnTo>
                  <a:pt x="1269492" y="3003804"/>
                </a:lnTo>
                <a:lnTo>
                  <a:pt x="1327404" y="3118104"/>
                </a:lnTo>
                <a:lnTo>
                  <a:pt x="1383792" y="3003804"/>
                </a:lnTo>
                <a:lnTo>
                  <a:pt x="1338021" y="3003804"/>
                </a:lnTo>
                <a:lnTo>
                  <a:pt x="1336573" y="2561082"/>
                </a:lnTo>
                <a:lnTo>
                  <a:pt x="2270760" y="2560320"/>
                </a:lnTo>
                <a:lnTo>
                  <a:pt x="2270760" y="2551176"/>
                </a:lnTo>
                <a:lnTo>
                  <a:pt x="2279904" y="2551176"/>
                </a:lnTo>
                <a:lnTo>
                  <a:pt x="2281402" y="1991880"/>
                </a:lnTo>
                <a:lnTo>
                  <a:pt x="2642616" y="1991880"/>
                </a:lnTo>
                <a:lnTo>
                  <a:pt x="2648712" y="1991880"/>
                </a:lnTo>
                <a:lnTo>
                  <a:pt x="2654808" y="1991880"/>
                </a:lnTo>
                <a:lnTo>
                  <a:pt x="2654808" y="1411236"/>
                </a:lnTo>
                <a:close/>
              </a:path>
            </a:pathLst>
          </a:custGeom>
          <a:solidFill>
            <a:srgbClr val="000000"/>
          </a:solidFill>
        </p:spPr>
        <p:txBody>
          <a:bodyPr wrap="square" lIns="0" tIns="0" rIns="0" bIns="0" rtlCol="0"/>
          <a:lstStyle/>
          <a:p>
            <a:endParaRPr/>
          </a:p>
        </p:txBody>
      </p:sp>
      <p:sp>
        <p:nvSpPr>
          <p:cNvPr id="15" name="object 15"/>
          <p:cNvSpPr txBox="1"/>
          <p:nvPr/>
        </p:nvSpPr>
        <p:spPr>
          <a:xfrm>
            <a:off x="3881118" y="2070607"/>
            <a:ext cx="942975" cy="314960"/>
          </a:xfrm>
          <a:prstGeom prst="rect">
            <a:avLst/>
          </a:prstGeom>
        </p:spPr>
        <p:txBody>
          <a:bodyPr vert="horz" wrap="square" lIns="0" tIns="12065" rIns="0" bIns="0" rtlCol="0">
            <a:spAutoFit/>
          </a:bodyPr>
          <a:lstStyle/>
          <a:p>
            <a:pPr marL="12700">
              <a:lnSpc>
                <a:spcPct val="100000"/>
              </a:lnSpc>
              <a:spcBef>
                <a:spcPts val="95"/>
              </a:spcBef>
            </a:pPr>
            <a:r>
              <a:rPr sz="1900" spc="110" dirty="0">
                <a:latin typeface="Georgia"/>
                <a:cs typeface="Georgia"/>
              </a:rPr>
              <a:t>if </a:t>
            </a:r>
            <a:r>
              <a:rPr sz="1900" spc="-30" dirty="0">
                <a:latin typeface="Georgia"/>
                <a:cs typeface="Georgia"/>
              </a:rPr>
              <a:t>-</a:t>
            </a:r>
            <a:r>
              <a:rPr sz="1900" spc="190" dirty="0">
                <a:latin typeface="Georgia"/>
                <a:cs typeface="Georgia"/>
              </a:rPr>
              <a:t> </a:t>
            </a:r>
            <a:r>
              <a:rPr sz="1900" spc="155" dirty="0">
                <a:latin typeface="Georgia"/>
                <a:cs typeface="Georgia"/>
              </a:rPr>
              <a:t>else</a:t>
            </a:r>
            <a:endParaRPr sz="1900">
              <a:latin typeface="Georgia"/>
              <a:cs typeface="Georgia"/>
            </a:endParaRPr>
          </a:p>
        </p:txBody>
      </p:sp>
      <p:sp>
        <p:nvSpPr>
          <p:cNvPr id="16" name="object 16"/>
          <p:cNvSpPr/>
          <p:nvPr/>
        </p:nvSpPr>
        <p:spPr>
          <a:xfrm>
            <a:off x="6190488" y="2510027"/>
            <a:ext cx="2849880" cy="1411605"/>
          </a:xfrm>
          <a:custGeom>
            <a:avLst/>
            <a:gdLst/>
            <a:ahLst/>
            <a:cxnLst/>
            <a:rect l="l" t="t" r="r" b="b"/>
            <a:pathLst>
              <a:path w="2849879" h="1411604">
                <a:moveTo>
                  <a:pt x="2849880" y="662940"/>
                </a:moveTo>
                <a:lnTo>
                  <a:pt x="2836202" y="662940"/>
                </a:lnTo>
                <a:lnTo>
                  <a:pt x="2839212" y="661416"/>
                </a:lnTo>
                <a:lnTo>
                  <a:pt x="2724912" y="605028"/>
                </a:lnTo>
                <a:lnTo>
                  <a:pt x="2724912" y="656818"/>
                </a:lnTo>
                <a:lnTo>
                  <a:pt x="2090928" y="655345"/>
                </a:lnTo>
                <a:lnTo>
                  <a:pt x="2090928" y="371868"/>
                </a:lnTo>
                <a:lnTo>
                  <a:pt x="2077212" y="371868"/>
                </a:lnTo>
                <a:lnTo>
                  <a:pt x="2077212" y="384060"/>
                </a:lnTo>
                <a:lnTo>
                  <a:pt x="2077212" y="938796"/>
                </a:lnTo>
                <a:lnTo>
                  <a:pt x="1335024" y="938796"/>
                </a:lnTo>
                <a:lnTo>
                  <a:pt x="1335024" y="384060"/>
                </a:lnTo>
                <a:lnTo>
                  <a:pt x="2077212" y="384060"/>
                </a:lnTo>
                <a:lnTo>
                  <a:pt x="2077212" y="371868"/>
                </a:lnTo>
                <a:lnTo>
                  <a:pt x="1322832" y="371868"/>
                </a:lnTo>
                <a:lnTo>
                  <a:pt x="1322832" y="658418"/>
                </a:lnTo>
                <a:lnTo>
                  <a:pt x="1214628" y="605028"/>
                </a:lnTo>
                <a:lnTo>
                  <a:pt x="1214628" y="656805"/>
                </a:lnTo>
                <a:lnTo>
                  <a:pt x="763003" y="655332"/>
                </a:lnTo>
                <a:lnTo>
                  <a:pt x="750341" y="645807"/>
                </a:lnTo>
                <a:lnTo>
                  <a:pt x="750341" y="662190"/>
                </a:lnTo>
                <a:lnTo>
                  <a:pt x="384797" y="937450"/>
                </a:lnTo>
                <a:lnTo>
                  <a:pt x="17780" y="662190"/>
                </a:lnTo>
                <a:lnTo>
                  <a:pt x="381000" y="389775"/>
                </a:lnTo>
                <a:lnTo>
                  <a:pt x="384797" y="386918"/>
                </a:lnTo>
                <a:lnTo>
                  <a:pt x="388620" y="389788"/>
                </a:lnTo>
                <a:lnTo>
                  <a:pt x="750341" y="662190"/>
                </a:lnTo>
                <a:lnTo>
                  <a:pt x="750341" y="645807"/>
                </a:lnTo>
                <a:lnTo>
                  <a:pt x="388620" y="373392"/>
                </a:lnTo>
                <a:lnTo>
                  <a:pt x="386867" y="372529"/>
                </a:lnTo>
                <a:lnTo>
                  <a:pt x="443484" y="263652"/>
                </a:lnTo>
                <a:lnTo>
                  <a:pt x="393115" y="263652"/>
                </a:lnTo>
                <a:lnTo>
                  <a:pt x="391668" y="0"/>
                </a:lnTo>
                <a:lnTo>
                  <a:pt x="376428" y="0"/>
                </a:lnTo>
                <a:lnTo>
                  <a:pt x="377875" y="263652"/>
                </a:lnTo>
                <a:lnTo>
                  <a:pt x="327660" y="263652"/>
                </a:lnTo>
                <a:lnTo>
                  <a:pt x="381533" y="372859"/>
                </a:lnTo>
                <a:lnTo>
                  <a:pt x="381000" y="373392"/>
                </a:lnTo>
                <a:lnTo>
                  <a:pt x="3048" y="656856"/>
                </a:lnTo>
                <a:lnTo>
                  <a:pt x="0" y="659904"/>
                </a:lnTo>
                <a:lnTo>
                  <a:pt x="0" y="664476"/>
                </a:lnTo>
                <a:lnTo>
                  <a:pt x="3048" y="667524"/>
                </a:lnTo>
                <a:lnTo>
                  <a:pt x="10668" y="673201"/>
                </a:lnTo>
                <a:lnTo>
                  <a:pt x="376440" y="946073"/>
                </a:lnTo>
                <a:lnTo>
                  <a:pt x="381952" y="1376172"/>
                </a:lnTo>
                <a:lnTo>
                  <a:pt x="397192" y="1376172"/>
                </a:lnTo>
                <a:lnTo>
                  <a:pt x="391693" y="947166"/>
                </a:lnTo>
                <a:lnTo>
                  <a:pt x="757428" y="673227"/>
                </a:lnTo>
                <a:lnTo>
                  <a:pt x="762000" y="669810"/>
                </a:lnTo>
                <a:lnTo>
                  <a:pt x="762000" y="670560"/>
                </a:lnTo>
                <a:lnTo>
                  <a:pt x="1214628" y="672045"/>
                </a:lnTo>
                <a:lnTo>
                  <a:pt x="1214628" y="719328"/>
                </a:lnTo>
                <a:lnTo>
                  <a:pt x="1322832" y="664514"/>
                </a:lnTo>
                <a:lnTo>
                  <a:pt x="1322832" y="950988"/>
                </a:lnTo>
                <a:lnTo>
                  <a:pt x="1328928" y="950988"/>
                </a:lnTo>
                <a:lnTo>
                  <a:pt x="1335024" y="950988"/>
                </a:lnTo>
                <a:lnTo>
                  <a:pt x="1699247" y="950988"/>
                </a:lnTo>
                <a:lnTo>
                  <a:pt x="1699247" y="1411224"/>
                </a:lnTo>
                <a:lnTo>
                  <a:pt x="1716011" y="1411224"/>
                </a:lnTo>
                <a:lnTo>
                  <a:pt x="1716011" y="950988"/>
                </a:lnTo>
                <a:lnTo>
                  <a:pt x="2077212" y="950988"/>
                </a:lnTo>
                <a:lnTo>
                  <a:pt x="2084832" y="950988"/>
                </a:lnTo>
                <a:lnTo>
                  <a:pt x="2090928" y="950988"/>
                </a:lnTo>
                <a:lnTo>
                  <a:pt x="2090928" y="670585"/>
                </a:lnTo>
                <a:lnTo>
                  <a:pt x="2724912" y="672058"/>
                </a:lnTo>
                <a:lnTo>
                  <a:pt x="2724912" y="719328"/>
                </a:lnTo>
                <a:lnTo>
                  <a:pt x="2833103" y="664514"/>
                </a:lnTo>
                <a:lnTo>
                  <a:pt x="2832735" y="1376172"/>
                </a:lnTo>
                <a:lnTo>
                  <a:pt x="2849499" y="1376172"/>
                </a:lnTo>
                <a:lnTo>
                  <a:pt x="2849880" y="662940"/>
                </a:lnTo>
                <a:close/>
              </a:path>
            </a:pathLst>
          </a:custGeom>
          <a:solidFill>
            <a:srgbClr val="000000"/>
          </a:solidFill>
        </p:spPr>
        <p:txBody>
          <a:bodyPr wrap="square" lIns="0" tIns="0" rIns="0" bIns="0" rtlCol="0"/>
          <a:lstStyle/>
          <a:p>
            <a:endParaRPr/>
          </a:p>
        </p:txBody>
      </p:sp>
      <p:sp>
        <p:nvSpPr>
          <p:cNvPr id="17" name="object 17"/>
          <p:cNvSpPr txBox="1"/>
          <p:nvPr/>
        </p:nvSpPr>
        <p:spPr>
          <a:xfrm>
            <a:off x="6854441" y="2088895"/>
            <a:ext cx="1642110" cy="314960"/>
          </a:xfrm>
          <a:prstGeom prst="rect">
            <a:avLst/>
          </a:prstGeom>
        </p:spPr>
        <p:txBody>
          <a:bodyPr vert="horz" wrap="square" lIns="0" tIns="12065" rIns="0" bIns="0" rtlCol="0">
            <a:spAutoFit/>
          </a:bodyPr>
          <a:lstStyle/>
          <a:p>
            <a:pPr marL="12700">
              <a:lnSpc>
                <a:spcPct val="100000"/>
              </a:lnSpc>
              <a:spcBef>
                <a:spcPts val="95"/>
              </a:spcBef>
            </a:pPr>
            <a:r>
              <a:rPr sz="1900" spc="170" dirty="0">
                <a:latin typeface="Georgia"/>
                <a:cs typeface="Georgia"/>
              </a:rPr>
              <a:t>switch </a:t>
            </a:r>
            <a:r>
              <a:rPr sz="1900" spc="-30" dirty="0">
                <a:latin typeface="Georgia"/>
                <a:cs typeface="Georgia"/>
              </a:rPr>
              <a:t>-</a:t>
            </a:r>
            <a:r>
              <a:rPr sz="1900" spc="135" dirty="0">
                <a:latin typeface="Georgia"/>
                <a:cs typeface="Georgia"/>
              </a:rPr>
              <a:t> </a:t>
            </a:r>
            <a:r>
              <a:rPr sz="1900" spc="180" dirty="0">
                <a:latin typeface="Georgia"/>
                <a:cs typeface="Georgia"/>
              </a:rPr>
              <a:t>case</a:t>
            </a:r>
            <a:endParaRPr sz="1900">
              <a:latin typeface="Georgia"/>
              <a:cs typeface="Georgia"/>
            </a:endParaRPr>
          </a:p>
        </p:txBody>
      </p:sp>
      <p:sp>
        <p:nvSpPr>
          <p:cNvPr id="18" name="object 18"/>
          <p:cNvSpPr txBox="1"/>
          <p:nvPr/>
        </p:nvSpPr>
        <p:spPr>
          <a:xfrm>
            <a:off x="8410444" y="2841750"/>
            <a:ext cx="695960" cy="314960"/>
          </a:xfrm>
          <a:prstGeom prst="rect">
            <a:avLst/>
          </a:prstGeom>
        </p:spPr>
        <p:txBody>
          <a:bodyPr vert="horz" wrap="square" lIns="0" tIns="12065" rIns="0" bIns="0" rtlCol="0">
            <a:spAutoFit/>
          </a:bodyPr>
          <a:lstStyle/>
          <a:p>
            <a:pPr marL="12700">
              <a:lnSpc>
                <a:spcPct val="100000"/>
              </a:lnSpc>
              <a:spcBef>
                <a:spcPts val="95"/>
              </a:spcBef>
            </a:pPr>
            <a:r>
              <a:rPr sz="1900" spc="-5" dirty="0">
                <a:latin typeface="Bookman Uralic"/>
                <a:cs typeface="Bookman Uralic"/>
              </a:rPr>
              <a:t>b</a:t>
            </a:r>
            <a:r>
              <a:rPr sz="1900" dirty="0">
                <a:latin typeface="Bookman Uralic"/>
                <a:cs typeface="Bookman Uralic"/>
              </a:rPr>
              <a:t>r</a:t>
            </a:r>
            <a:r>
              <a:rPr sz="1900" spc="-10" dirty="0">
                <a:latin typeface="Bookman Uralic"/>
                <a:cs typeface="Bookman Uralic"/>
              </a:rPr>
              <a:t>e</a:t>
            </a:r>
            <a:r>
              <a:rPr sz="1900" spc="-5" dirty="0">
                <a:latin typeface="Bookman Uralic"/>
                <a:cs typeface="Bookman Uralic"/>
              </a:rPr>
              <a:t>ak</a:t>
            </a:r>
            <a:endParaRPr sz="1900">
              <a:latin typeface="Bookman Uralic"/>
              <a:cs typeface="Bookman Uralic"/>
            </a:endParaRPr>
          </a:p>
        </p:txBody>
      </p:sp>
      <p:sp>
        <p:nvSpPr>
          <p:cNvPr id="19" name="object 19"/>
          <p:cNvSpPr/>
          <p:nvPr/>
        </p:nvSpPr>
        <p:spPr>
          <a:xfrm>
            <a:off x="457193" y="6775703"/>
            <a:ext cx="9144000" cy="13970"/>
          </a:xfrm>
          <a:custGeom>
            <a:avLst/>
            <a:gdLst/>
            <a:ahLst/>
            <a:cxnLst/>
            <a:rect l="l" t="t" r="r" b="b"/>
            <a:pathLst>
              <a:path w="9144000" h="13970">
                <a:moveTo>
                  <a:pt x="9143999" y="13715"/>
                </a:moveTo>
                <a:lnTo>
                  <a:pt x="9143999" y="0"/>
                </a:lnTo>
                <a:lnTo>
                  <a:pt x="0" y="0"/>
                </a:lnTo>
                <a:lnTo>
                  <a:pt x="0" y="13715"/>
                </a:lnTo>
                <a:lnTo>
                  <a:pt x="9143999" y="13715"/>
                </a:lnTo>
                <a:close/>
              </a:path>
            </a:pathLst>
          </a:custGeom>
          <a:solidFill>
            <a:srgbClr val="000000"/>
          </a:solidFill>
        </p:spPr>
        <p:txBody>
          <a:bodyPr wrap="square" lIns="0" tIns="0" rIns="0" bIns="0" rtlCol="0"/>
          <a:lstStyle/>
          <a:p>
            <a:endParaRPr/>
          </a:p>
        </p:txBody>
      </p:sp>
      <p:grpSp>
        <p:nvGrpSpPr>
          <p:cNvPr id="20" name="object 20"/>
          <p:cNvGrpSpPr/>
          <p:nvPr/>
        </p:nvGrpSpPr>
        <p:grpSpPr>
          <a:xfrm>
            <a:off x="1358639" y="5017009"/>
            <a:ext cx="646430" cy="1118870"/>
            <a:chOff x="1358639" y="5017009"/>
            <a:chExt cx="646430" cy="1118870"/>
          </a:xfrm>
        </p:grpSpPr>
        <p:sp>
          <p:nvSpPr>
            <p:cNvPr id="21" name="object 21"/>
            <p:cNvSpPr/>
            <p:nvPr/>
          </p:nvSpPr>
          <p:spPr>
            <a:xfrm>
              <a:off x="1359401" y="5170931"/>
              <a:ext cx="645160" cy="481965"/>
            </a:xfrm>
            <a:custGeom>
              <a:avLst/>
              <a:gdLst/>
              <a:ahLst/>
              <a:cxnLst/>
              <a:rect l="l" t="t" r="r" b="b"/>
              <a:pathLst>
                <a:path w="645160" h="481964">
                  <a:moveTo>
                    <a:pt x="0" y="0"/>
                  </a:moveTo>
                  <a:lnTo>
                    <a:pt x="0" y="481583"/>
                  </a:lnTo>
                  <a:lnTo>
                    <a:pt x="644651" y="481583"/>
                  </a:lnTo>
                  <a:lnTo>
                    <a:pt x="644651" y="0"/>
                  </a:lnTo>
                  <a:lnTo>
                    <a:pt x="0" y="0"/>
                  </a:lnTo>
                  <a:close/>
                </a:path>
              </a:pathLst>
            </a:custGeom>
            <a:ln w="3175">
              <a:solidFill>
                <a:srgbClr val="000000"/>
              </a:solidFill>
            </a:ln>
          </p:spPr>
          <p:txBody>
            <a:bodyPr wrap="square" lIns="0" tIns="0" rIns="0" bIns="0" rtlCol="0"/>
            <a:lstStyle/>
            <a:p>
              <a:endParaRPr/>
            </a:p>
          </p:txBody>
        </p:sp>
        <p:sp>
          <p:nvSpPr>
            <p:cNvPr id="22" name="object 22"/>
            <p:cNvSpPr/>
            <p:nvPr/>
          </p:nvSpPr>
          <p:spPr>
            <a:xfrm>
              <a:off x="1682492" y="5652512"/>
              <a:ext cx="0" cy="398145"/>
            </a:xfrm>
            <a:custGeom>
              <a:avLst/>
              <a:gdLst/>
              <a:ahLst/>
              <a:cxnLst/>
              <a:rect l="l" t="t" r="r" b="b"/>
              <a:pathLst>
                <a:path h="398145">
                  <a:moveTo>
                    <a:pt x="0" y="0"/>
                  </a:moveTo>
                  <a:lnTo>
                    <a:pt x="0" y="397768"/>
                  </a:lnTo>
                </a:path>
              </a:pathLst>
            </a:custGeom>
            <a:ln w="13927">
              <a:solidFill>
                <a:srgbClr val="000000"/>
              </a:solidFill>
            </a:ln>
          </p:spPr>
          <p:txBody>
            <a:bodyPr wrap="square" lIns="0" tIns="0" rIns="0" bIns="0" rtlCol="0"/>
            <a:lstStyle/>
            <a:p>
              <a:endParaRPr/>
            </a:p>
          </p:txBody>
        </p:sp>
        <p:sp>
          <p:nvSpPr>
            <p:cNvPr id="23" name="object 23"/>
            <p:cNvSpPr/>
            <p:nvPr/>
          </p:nvSpPr>
          <p:spPr>
            <a:xfrm>
              <a:off x="1633727" y="6038087"/>
              <a:ext cx="97790" cy="97790"/>
            </a:xfrm>
            <a:custGeom>
              <a:avLst/>
              <a:gdLst/>
              <a:ahLst/>
              <a:cxnLst/>
              <a:rect l="l" t="t" r="r" b="b"/>
              <a:pathLst>
                <a:path w="97789" h="97789">
                  <a:moveTo>
                    <a:pt x="97535" y="0"/>
                  </a:moveTo>
                  <a:lnTo>
                    <a:pt x="0" y="0"/>
                  </a:lnTo>
                  <a:lnTo>
                    <a:pt x="48767" y="97535"/>
                  </a:lnTo>
                  <a:lnTo>
                    <a:pt x="97535" y="0"/>
                  </a:lnTo>
                  <a:close/>
                </a:path>
              </a:pathLst>
            </a:custGeom>
            <a:solidFill>
              <a:srgbClr val="000000"/>
            </a:solidFill>
          </p:spPr>
          <p:txBody>
            <a:bodyPr wrap="square" lIns="0" tIns="0" rIns="0" bIns="0" rtlCol="0"/>
            <a:lstStyle/>
            <a:p>
              <a:endParaRPr/>
            </a:p>
          </p:txBody>
        </p:sp>
        <p:sp>
          <p:nvSpPr>
            <p:cNvPr id="24" name="object 24"/>
            <p:cNvSpPr/>
            <p:nvPr/>
          </p:nvSpPr>
          <p:spPr>
            <a:xfrm>
              <a:off x="1682492" y="5017009"/>
              <a:ext cx="0" cy="13970"/>
            </a:xfrm>
            <a:custGeom>
              <a:avLst/>
              <a:gdLst/>
              <a:ahLst/>
              <a:cxnLst/>
              <a:rect l="l" t="t" r="r" b="b"/>
              <a:pathLst>
                <a:path h="13970">
                  <a:moveTo>
                    <a:pt x="-6963" y="6853"/>
                  </a:moveTo>
                  <a:lnTo>
                    <a:pt x="6963" y="6853"/>
                  </a:lnTo>
                </a:path>
              </a:pathLst>
            </a:custGeom>
            <a:ln w="13707">
              <a:solidFill>
                <a:srgbClr val="000000"/>
              </a:solidFill>
            </a:ln>
          </p:spPr>
          <p:txBody>
            <a:bodyPr wrap="square" lIns="0" tIns="0" rIns="0" bIns="0" rtlCol="0"/>
            <a:lstStyle/>
            <a:p>
              <a:endParaRPr/>
            </a:p>
          </p:txBody>
        </p:sp>
        <p:sp>
          <p:nvSpPr>
            <p:cNvPr id="25" name="object 25"/>
            <p:cNvSpPr/>
            <p:nvPr/>
          </p:nvSpPr>
          <p:spPr>
            <a:xfrm>
              <a:off x="1633727" y="5073395"/>
              <a:ext cx="97790" cy="97790"/>
            </a:xfrm>
            <a:custGeom>
              <a:avLst/>
              <a:gdLst/>
              <a:ahLst/>
              <a:cxnLst/>
              <a:rect l="l" t="t" r="r" b="b"/>
              <a:pathLst>
                <a:path w="97789" h="97789">
                  <a:moveTo>
                    <a:pt x="97535" y="0"/>
                  </a:moveTo>
                  <a:lnTo>
                    <a:pt x="0" y="0"/>
                  </a:lnTo>
                  <a:lnTo>
                    <a:pt x="48767" y="97535"/>
                  </a:lnTo>
                  <a:lnTo>
                    <a:pt x="97535" y="0"/>
                  </a:lnTo>
                  <a:close/>
                </a:path>
              </a:pathLst>
            </a:custGeom>
            <a:solidFill>
              <a:srgbClr val="000000"/>
            </a:solidFill>
          </p:spPr>
          <p:txBody>
            <a:bodyPr wrap="square" lIns="0" tIns="0" rIns="0" bIns="0" rtlCol="0"/>
            <a:lstStyle/>
            <a:p>
              <a:endParaRPr/>
            </a:p>
          </p:txBody>
        </p:sp>
      </p:grpSp>
      <p:sp>
        <p:nvSpPr>
          <p:cNvPr id="26" name="object 26"/>
          <p:cNvSpPr/>
          <p:nvPr/>
        </p:nvSpPr>
        <p:spPr>
          <a:xfrm>
            <a:off x="1682492" y="4610092"/>
            <a:ext cx="0" cy="13970"/>
          </a:xfrm>
          <a:custGeom>
            <a:avLst/>
            <a:gdLst/>
            <a:ahLst/>
            <a:cxnLst/>
            <a:rect l="l" t="t" r="r" b="b"/>
            <a:pathLst>
              <a:path h="13970">
                <a:moveTo>
                  <a:pt x="-6963" y="6861"/>
                </a:moveTo>
                <a:lnTo>
                  <a:pt x="6963" y="6861"/>
                </a:lnTo>
              </a:path>
            </a:pathLst>
          </a:custGeom>
          <a:ln w="13722">
            <a:solidFill>
              <a:srgbClr val="000000"/>
            </a:solidFill>
          </a:ln>
        </p:spPr>
        <p:txBody>
          <a:bodyPr wrap="square" lIns="0" tIns="0" rIns="0" bIns="0" rtlCol="0"/>
          <a:lstStyle/>
          <a:p>
            <a:endParaRPr/>
          </a:p>
        </p:txBody>
      </p:sp>
      <p:sp>
        <p:nvSpPr>
          <p:cNvPr id="27" name="object 27"/>
          <p:cNvSpPr/>
          <p:nvPr/>
        </p:nvSpPr>
        <p:spPr>
          <a:xfrm>
            <a:off x="1682492" y="4690862"/>
            <a:ext cx="0" cy="13970"/>
          </a:xfrm>
          <a:custGeom>
            <a:avLst/>
            <a:gdLst/>
            <a:ahLst/>
            <a:cxnLst/>
            <a:rect l="l" t="t" r="r" b="b"/>
            <a:pathLst>
              <a:path h="13970">
                <a:moveTo>
                  <a:pt x="-6963" y="6861"/>
                </a:moveTo>
                <a:lnTo>
                  <a:pt x="6963" y="6861"/>
                </a:lnTo>
              </a:path>
            </a:pathLst>
          </a:custGeom>
          <a:ln w="13722">
            <a:solidFill>
              <a:srgbClr val="000000"/>
            </a:solidFill>
          </a:ln>
        </p:spPr>
        <p:txBody>
          <a:bodyPr wrap="square" lIns="0" tIns="0" rIns="0" bIns="0" rtlCol="0"/>
          <a:lstStyle/>
          <a:p>
            <a:endParaRPr/>
          </a:p>
        </p:txBody>
      </p:sp>
      <p:sp>
        <p:nvSpPr>
          <p:cNvPr id="28" name="object 28"/>
          <p:cNvSpPr/>
          <p:nvPr/>
        </p:nvSpPr>
        <p:spPr>
          <a:xfrm>
            <a:off x="1682492" y="4773166"/>
            <a:ext cx="0" cy="13970"/>
          </a:xfrm>
          <a:custGeom>
            <a:avLst/>
            <a:gdLst/>
            <a:ahLst/>
            <a:cxnLst/>
            <a:rect l="l" t="t" r="r" b="b"/>
            <a:pathLst>
              <a:path h="13970">
                <a:moveTo>
                  <a:pt x="-6963" y="6853"/>
                </a:moveTo>
                <a:lnTo>
                  <a:pt x="6963" y="6853"/>
                </a:lnTo>
              </a:path>
            </a:pathLst>
          </a:custGeom>
          <a:ln w="13707">
            <a:solidFill>
              <a:srgbClr val="000000"/>
            </a:solidFill>
          </a:ln>
        </p:spPr>
        <p:txBody>
          <a:bodyPr wrap="square" lIns="0" tIns="0" rIns="0" bIns="0" rtlCol="0"/>
          <a:lstStyle/>
          <a:p>
            <a:endParaRPr/>
          </a:p>
        </p:txBody>
      </p:sp>
      <p:sp>
        <p:nvSpPr>
          <p:cNvPr id="29" name="object 29"/>
          <p:cNvSpPr/>
          <p:nvPr/>
        </p:nvSpPr>
        <p:spPr>
          <a:xfrm>
            <a:off x="1682492" y="4853935"/>
            <a:ext cx="0" cy="13970"/>
          </a:xfrm>
          <a:custGeom>
            <a:avLst/>
            <a:gdLst/>
            <a:ahLst/>
            <a:cxnLst/>
            <a:rect l="l" t="t" r="r" b="b"/>
            <a:pathLst>
              <a:path h="13970">
                <a:moveTo>
                  <a:pt x="-6963" y="6853"/>
                </a:moveTo>
                <a:lnTo>
                  <a:pt x="6963" y="6853"/>
                </a:lnTo>
              </a:path>
            </a:pathLst>
          </a:custGeom>
          <a:ln w="13707">
            <a:solidFill>
              <a:srgbClr val="000000"/>
            </a:solidFill>
          </a:ln>
        </p:spPr>
        <p:txBody>
          <a:bodyPr wrap="square" lIns="0" tIns="0" rIns="0" bIns="0" rtlCol="0"/>
          <a:lstStyle/>
          <a:p>
            <a:endParaRPr/>
          </a:p>
        </p:txBody>
      </p:sp>
      <p:sp>
        <p:nvSpPr>
          <p:cNvPr id="30" name="object 30"/>
          <p:cNvSpPr/>
          <p:nvPr/>
        </p:nvSpPr>
        <p:spPr>
          <a:xfrm>
            <a:off x="1682492" y="4934705"/>
            <a:ext cx="0" cy="15240"/>
          </a:xfrm>
          <a:custGeom>
            <a:avLst/>
            <a:gdLst/>
            <a:ahLst/>
            <a:cxnLst/>
            <a:rect l="l" t="t" r="r" b="b"/>
            <a:pathLst>
              <a:path h="15239">
                <a:moveTo>
                  <a:pt x="-6963" y="7621"/>
                </a:moveTo>
                <a:lnTo>
                  <a:pt x="6963" y="7621"/>
                </a:lnTo>
              </a:path>
            </a:pathLst>
          </a:custGeom>
          <a:ln w="15242">
            <a:solidFill>
              <a:srgbClr val="000000"/>
            </a:solidFill>
          </a:ln>
        </p:spPr>
        <p:txBody>
          <a:bodyPr wrap="square" lIns="0" tIns="0" rIns="0" bIns="0" rtlCol="0"/>
          <a:lstStyle/>
          <a:p>
            <a:endParaRPr/>
          </a:p>
        </p:txBody>
      </p:sp>
      <p:sp>
        <p:nvSpPr>
          <p:cNvPr id="31" name="object 31"/>
          <p:cNvSpPr/>
          <p:nvPr/>
        </p:nvSpPr>
        <p:spPr>
          <a:xfrm>
            <a:off x="6574535" y="5826251"/>
            <a:ext cx="17145" cy="17145"/>
          </a:xfrm>
          <a:custGeom>
            <a:avLst/>
            <a:gdLst/>
            <a:ahLst/>
            <a:cxnLst/>
            <a:rect l="l" t="t" r="r" b="b"/>
            <a:pathLst>
              <a:path w="17145" h="17145">
                <a:moveTo>
                  <a:pt x="16763" y="15239"/>
                </a:moveTo>
                <a:lnTo>
                  <a:pt x="15239" y="0"/>
                </a:lnTo>
                <a:lnTo>
                  <a:pt x="0" y="1523"/>
                </a:lnTo>
                <a:lnTo>
                  <a:pt x="1523" y="16763"/>
                </a:lnTo>
                <a:lnTo>
                  <a:pt x="16763" y="15239"/>
                </a:lnTo>
                <a:close/>
              </a:path>
            </a:pathLst>
          </a:custGeom>
          <a:solidFill>
            <a:srgbClr val="000000"/>
          </a:solidFill>
        </p:spPr>
        <p:txBody>
          <a:bodyPr wrap="square" lIns="0" tIns="0" rIns="0" bIns="0" rtlCol="0"/>
          <a:lstStyle/>
          <a:p>
            <a:endParaRPr/>
          </a:p>
        </p:txBody>
      </p:sp>
      <p:sp>
        <p:nvSpPr>
          <p:cNvPr id="32" name="object 32"/>
          <p:cNvSpPr/>
          <p:nvPr/>
        </p:nvSpPr>
        <p:spPr>
          <a:xfrm>
            <a:off x="6574535" y="5920739"/>
            <a:ext cx="17145" cy="18415"/>
          </a:xfrm>
          <a:custGeom>
            <a:avLst/>
            <a:gdLst/>
            <a:ahLst/>
            <a:cxnLst/>
            <a:rect l="l" t="t" r="r" b="b"/>
            <a:pathLst>
              <a:path w="17145" h="18414">
                <a:moveTo>
                  <a:pt x="16763" y="16763"/>
                </a:moveTo>
                <a:lnTo>
                  <a:pt x="15239" y="0"/>
                </a:lnTo>
                <a:lnTo>
                  <a:pt x="0" y="1523"/>
                </a:lnTo>
                <a:lnTo>
                  <a:pt x="1523" y="18287"/>
                </a:lnTo>
                <a:lnTo>
                  <a:pt x="16763" y="16763"/>
                </a:lnTo>
                <a:close/>
              </a:path>
            </a:pathLst>
          </a:custGeom>
          <a:solidFill>
            <a:srgbClr val="000000"/>
          </a:solidFill>
        </p:spPr>
        <p:txBody>
          <a:bodyPr wrap="square" lIns="0" tIns="0" rIns="0" bIns="0" rtlCol="0"/>
          <a:lstStyle/>
          <a:p>
            <a:endParaRPr/>
          </a:p>
        </p:txBody>
      </p:sp>
      <p:sp>
        <p:nvSpPr>
          <p:cNvPr id="33" name="object 33"/>
          <p:cNvSpPr/>
          <p:nvPr/>
        </p:nvSpPr>
        <p:spPr>
          <a:xfrm>
            <a:off x="6198108" y="3886200"/>
            <a:ext cx="2842260" cy="2272665"/>
          </a:xfrm>
          <a:custGeom>
            <a:avLst/>
            <a:gdLst/>
            <a:ahLst/>
            <a:cxnLst/>
            <a:rect l="l" t="t" r="r" b="b"/>
            <a:pathLst>
              <a:path w="2842259" h="2272665">
                <a:moveTo>
                  <a:pt x="393192" y="2243328"/>
                </a:moveTo>
                <a:lnTo>
                  <a:pt x="391668" y="2226564"/>
                </a:lnTo>
                <a:lnTo>
                  <a:pt x="376428" y="2228088"/>
                </a:lnTo>
                <a:lnTo>
                  <a:pt x="377952" y="2244852"/>
                </a:lnTo>
                <a:lnTo>
                  <a:pt x="393192" y="2243328"/>
                </a:lnTo>
                <a:close/>
              </a:path>
              <a:path w="2842259" h="2272665">
                <a:moveTo>
                  <a:pt x="393192" y="2147316"/>
                </a:moveTo>
                <a:lnTo>
                  <a:pt x="391668" y="2130552"/>
                </a:lnTo>
                <a:lnTo>
                  <a:pt x="376428" y="2132076"/>
                </a:lnTo>
                <a:lnTo>
                  <a:pt x="377952" y="2148840"/>
                </a:lnTo>
                <a:lnTo>
                  <a:pt x="393192" y="2147316"/>
                </a:lnTo>
                <a:close/>
              </a:path>
              <a:path w="2842259" h="2272665">
                <a:moveTo>
                  <a:pt x="2841879" y="0"/>
                </a:moveTo>
                <a:lnTo>
                  <a:pt x="2825115" y="0"/>
                </a:lnTo>
                <a:lnTo>
                  <a:pt x="2824899" y="415810"/>
                </a:lnTo>
                <a:lnTo>
                  <a:pt x="2717292" y="362712"/>
                </a:lnTo>
                <a:lnTo>
                  <a:pt x="2717292" y="412978"/>
                </a:lnTo>
                <a:lnTo>
                  <a:pt x="2083308" y="411505"/>
                </a:lnTo>
                <a:lnTo>
                  <a:pt x="2083308" y="129552"/>
                </a:lnTo>
                <a:lnTo>
                  <a:pt x="2069592" y="129552"/>
                </a:lnTo>
                <a:lnTo>
                  <a:pt x="2069592" y="141744"/>
                </a:lnTo>
                <a:lnTo>
                  <a:pt x="2069592" y="696480"/>
                </a:lnTo>
                <a:lnTo>
                  <a:pt x="1694726" y="696480"/>
                </a:lnTo>
                <a:lnTo>
                  <a:pt x="1694726" y="1263408"/>
                </a:lnTo>
                <a:lnTo>
                  <a:pt x="1315212" y="1263408"/>
                </a:lnTo>
                <a:lnTo>
                  <a:pt x="1315212" y="1550035"/>
                </a:lnTo>
                <a:lnTo>
                  <a:pt x="1207008" y="1498092"/>
                </a:lnTo>
                <a:lnTo>
                  <a:pt x="1207008" y="1547050"/>
                </a:lnTo>
                <a:lnTo>
                  <a:pt x="764463" y="1552930"/>
                </a:lnTo>
                <a:lnTo>
                  <a:pt x="751852" y="1543532"/>
                </a:lnTo>
                <a:lnTo>
                  <a:pt x="751852" y="1559839"/>
                </a:lnTo>
                <a:lnTo>
                  <a:pt x="384810" y="1836597"/>
                </a:lnTo>
                <a:lnTo>
                  <a:pt x="17754" y="1559839"/>
                </a:lnTo>
                <a:lnTo>
                  <a:pt x="381000" y="1287411"/>
                </a:lnTo>
                <a:lnTo>
                  <a:pt x="384810" y="1284554"/>
                </a:lnTo>
                <a:lnTo>
                  <a:pt x="388620" y="1287411"/>
                </a:lnTo>
                <a:lnTo>
                  <a:pt x="751852" y="1559839"/>
                </a:lnTo>
                <a:lnTo>
                  <a:pt x="751852" y="1543532"/>
                </a:lnTo>
                <a:lnTo>
                  <a:pt x="388620" y="1272552"/>
                </a:lnTo>
                <a:lnTo>
                  <a:pt x="386803" y="1271651"/>
                </a:lnTo>
                <a:lnTo>
                  <a:pt x="441960" y="1162812"/>
                </a:lnTo>
                <a:lnTo>
                  <a:pt x="393141" y="1162812"/>
                </a:lnTo>
                <a:lnTo>
                  <a:pt x="391668" y="712482"/>
                </a:lnTo>
                <a:lnTo>
                  <a:pt x="758952" y="437019"/>
                </a:lnTo>
                <a:lnTo>
                  <a:pt x="762520" y="434340"/>
                </a:lnTo>
                <a:lnTo>
                  <a:pt x="1207008" y="429907"/>
                </a:lnTo>
                <a:lnTo>
                  <a:pt x="1207008" y="478536"/>
                </a:lnTo>
                <a:lnTo>
                  <a:pt x="1315212" y="422275"/>
                </a:lnTo>
                <a:lnTo>
                  <a:pt x="1315212" y="708672"/>
                </a:lnTo>
                <a:lnTo>
                  <a:pt x="1321308" y="708672"/>
                </a:lnTo>
                <a:lnTo>
                  <a:pt x="1327404" y="708672"/>
                </a:lnTo>
                <a:lnTo>
                  <a:pt x="1691652" y="708672"/>
                </a:lnTo>
                <a:lnTo>
                  <a:pt x="1693113" y="1155192"/>
                </a:lnTo>
                <a:lnTo>
                  <a:pt x="1641348" y="1155192"/>
                </a:lnTo>
                <a:lnTo>
                  <a:pt x="1694726" y="1263408"/>
                </a:lnTo>
                <a:lnTo>
                  <a:pt x="1694726" y="696480"/>
                </a:lnTo>
                <a:lnTo>
                  <a:pt x="1327404" y="696480"/>
                </a:lnTo>
                <a:lnTo>
                  <a:pt x="1327404" y="141744"/>
                </a:lnTo>
                <a:lnTo>
                  <a:pt x="2069592" y="141744"/>
                </a:lnTo>
                <a:lnTo>
                  <a:pt x="2069592" y="129552"/>
                </a:lnTo>
                <a:lnTo>
                  <a:pt x="1700809" y="129552"/>
                </a:lnTo>
                <a:lnTo>
                  <a:pt x="1755648" y="21336"/>
                </a:lnTo>
                <a:lnTo>
                  <a:pt x="1641348" y="21336"/>
                </a:lnTo>
                <a:lnTo>
                  <a:pt x="1694726" y="129552"/>
                </a:lnTo>
                <a:lnTo>
                  <a:pt x="1315212" y="129552"/>
                </a:lnTo>
                <a:lnTo>
                  <a:pt x="1315212" y="416179"/>
                </a:lnTo>
                <a:lnTo>
                  <a:pt x="1207008" y="364236"/>
                </a:lnTo>
                <a:lnTo>
                  <a:pt x="1207008" y="413143"/>
                </a:lnTo>
                <a:lnTo>
                  <a:pt x="762000" y="417576"/>
                </a:lnTo>
                <a:lnTo>
                  <a:pt x="762000" y="418731"/>
                </a:lnTo>
                <a:lnTo>
                  <a:pt x="752830" y="411861"/>
                </a:lnTo>
                <a:lnTo>
                  <a:pt x="752830" y="426732"/>
                </a:lnTo>
                <a:lnTo>
                  <a:pt x="384810" y="702767"/>
                </a:lnTo>
                <a:lnTo>
                  <a:pt x="16776" y="426732"/>
                </a:lnTo>
                <a:lnTo>
                  <a:pt x="381000" y="155041"/>
                </a:lnTo>
                <a:lnTo>
                  <a:pt x="384810" y="152196"/>
                </a:lnTo>
                <a:lnTo>
                  <a:pt x="388620" y="155041"/>
                </a:lnTo>
                <a:lnTo>
                  <a:pt x="752830" y="426732"/>
                </a:lnTo>
                <a:lnTo>
                  <a:pt x="752830" y="411861"/>
                </a:lnTo>
                <a:lnTo>
                  <a:pt x="388620" y="138696"/>
                </a:lnTo>
                <a:lnTo>
                  <a:pt x="386803" y="137795"/>
                </a:lnTo>
                <a:lnTo>
                  <a:pt x="441960" y="28956"/>
                </a:lnTo>
                <a:lnTo>
                  <a:pt x="389953" y="29641"/>
                </a:lnTo>
                <a:lnTo>
                  <a:pt x="389572" y="0"/>
                </a:lnTo>
                <a:lnTo>
                  <a:pt x="374332" y="0"/>
                </a:lnTo>
                <a:lnTo>
                  <a:pt x="374713" y="29845"/>
                </a:lnTo>
                <a:lnTo>
                  <a:pt x="326136" y="30480"/>
                </a:lnTo>
                <a:lnTo>
                  <a:pt x="381457" y="138239"/>
                </a:lnTo>
                <a:lnTo>
                  <a:pt x="381000" y="138696"/>
                </a:lnTo>
                <a:lnTo>
                  <a:pt x="3048" y="422160"/>
                </a:lnTo>
                <a:lnTo>
                  <a:pt x="0" y="425208"/>
                </a:lnTo>
                <a:lnTo>
                  <a:pt x="0" y="428256"/>
                </a:lnTo>
                <a:lnTo>
                  <a:pt x="1524" y="431304"/>
                </a:lnTo>
                <a:lnTo>
                  <a:pt x="3048" y="431304"/>
                </a:lnTo>
                <a:lnTo>
                  <a:pt x="10668" y="437019"/>
                </a:lnTo>
                <a:lnTo>
                  <a:pt x="376428" y="711352"/>
                </a:lnTo>
                <a:lnTo>
                  <a:pt x="377901" y="1162812"/>
                </a:lnTo>
                <a:lnTo>
                  <a:pt x="327660" y="1162812"/>
                </a:lnTo>
                <a:lnTo>
                  <a:pt x="381533" y="1272019"/>
                </a:lnTo>
                <a:lnTo>
                  <a:pt x="381000" y="1272552"/>
                </a:lnTo>
                <a:lnTo>
                  <a:pt x="3048" y="1554492"/>
                </a:lnTo>
                <a:lnTo>
                  <a:pt x="0" y="1557540"/>
                </a:lnTo>
                <a:lnTo>
                  <a:pt x="0" y="1562112"/>
                </a:lnTo>
                <a:lnTo>
                  <a:pt x="3048" y="1565160"/>
                </a:lnTo>
                <a:lnTo>
                  <a:pt x="10668" y="1570875"/>
                </a:lnTo>
                <a:lnTo>
                  <a:pt x="376529" y="1845284"/>
                </a:lnTo>
                <a:lnTo>
                  <a:pt x="377952" y="1862328"/>
                </a:lnTo>
                <a:lnTo>
                  <a:pt x="393192" y="1860804"/>
                </a:lnTo>
                <a:lnTo>
                  <a:pt x="391960" y="1846122"/>
                </a:lnTo>
                <a:lnTo>
                  <a:pt x="758952" y="1570875"/>
                </a:lnTo>
                <a:lnTo>
                  <a:pt x="762000" y="1568589"/>
                </a:lnTo>
                <a:lnTo>
                  <a:pt x="762000" y="1569720"/>
                </a:lnTo>
                <a:lnTo>
                  <a:pt x="1207008" y="1562328"/>
                </a:lnTo>
                <a:lnTo>
                  <a:pt x="1207008" y="1612392"/>
                </a:lnTo>
                <a:lnTo>
                  <a:pt x="1315212" y="1556131"/>
                </a:lnTo>
                <a:lnTo>
                  <a:pt x="1315212" y="1842528"/>
                </a:lnTo>
                <a:lnTo>
                  <a:pt x="2083308" y="1842528"/>
                </a:lnTo>
                <a:lnTo>
                  <a:pt x="2083308" y="1263408"/>
                </a:lnTo>
                <a:lnTo>
                  <a:pt x="2069592" y="1263408"/>
                </a:lnTo>
                <a:lnTo>
                  <a:pt x="2069592" y="1275600"/>
                </a:lnTo>
                <a:lnTo>
                  <a:pt x="2069592" y="1828812"/>
                </a:lnTo>
                <a:lnTo>
                  <a:pt x="1327404" y="1828812"/>
                </a:lnTo>
                <a:lnTo>
                  <a:pt x="1327404" y="1275600"/>
                </a:lnTo>
                <a:lnTo>
                  <a:pt x="2069592" y="1275600"/>
                </a:lnTo>
                <a:lnTo>
                  <a:pt x="2069592" y="1263408"/>
                </a:lnTo>
                <a:lnTo>
                  <a:pt x="1700809" y="1263408"/>
                </a:lnTo>
                <a:lnTo>
                  <a:pt x="1755648" y="1155192"/>
                </a:lnTo>
                <a:lnTo>
                  <a:pt x="1708353" y="1155192"/>
                </a:lnTo>
                <a:lnTo>
                  <a:pt x="1706892" y="708672"/>
                </a:lnTo>
                <a:lnTo>
                  <a:pt x="2069592" y="708672"/>
                </a:lnTo>
                <a:lnTo>
                  <a:pt x="2077212" y="708672"/>
                </a:lnTo>
                <a:lnTo>
                  <a:pt x="2083308" y="708672"/>
                </a:lnTo>
                <a:lnTo>
                  <a:pt x="2083308" y="428269"/>
                </a:lnTo>
                <a:lnTo>
                  <a:pt x="2717292" y="429742"/>
                </a:lnTo>
                <a:lnTo>
                  <a:pt x="2717292" y="477012"/>
                </a:lnTo>
                <a:lnTo>
                  <a:pt x="2824886" y="422503"/>
                </a:lnTo>
                <a:lnTo>
                  <a:pt x="2823972" y="2206764"/>
                </a:lnTo>
                <a:lnTo>
                  <a:pt x="498348" y="2208276"/>
                </a:lnTo>
                <a:lnTo>
                  <a:pt x="498348" y="2157984"/>
                </a:lnTo>
                <a:lnTo>
                  <a:pt x="384048" y="2214372"/>
                </a:lnTo>
                <a:lnTo>
                  <a:pt x="498348" y="2272284"/>
                </a:lnTo>
                <a:lnTo>
                  <a:pt x="498348" y="2225040"/>
                </a:lnTo>
                <a:lnTo>
                  <a:pt x="2831592" y="2223516"/>
                </a:lnTo>
                <a:lnTo>
                  <a:pt x="2831592" y="2215908"/>
                </a:lnTo>
                <a:lnTo>
                  <a:pt x="2840736" y="2215908"/>
                </a:lnTo>
                <a:lnTo>
                  <a:pt x="2841879" y="0"/>
                </a:lnTo>
                <a:close/>
              </a:path>
            </a:pathLst>
          </a:custGeom>
          <a:solidFill>
            <a:srgbClr val="000000"/>
          </a:solidFill>
        </p:spPr>
        <p:txBody>
          <a:bodyPr wrap="square" lIns="0" tIns="0" rIns="0" bIns="0" rtlCol="0"/>
          <a:lstStyle/>
          <a:p>
            <a:endParaRPr/>
          </a:p>
        </p:txBody>
      </p:sp>
      <p:sp>
        <p:nvSpPr>
          <p:cNvPr id="34" name="object 34"/>
          <p:cNvSpPr/>
          <p:nvPr/>
        </p:nvSpPr>
        <p:spPr>
          <a:xfrm>
            <a:off x="6574535" y="6208775"/>
            <a:ext cx="17145" cy="17145"/>
          </a:xfrm>
          <a:custGeom>
            <a:avLst/>
            <a:gdLst/>
            <a:ahLst/>
            <a:cxnLst/>
            <a:rect l="l" t="t" r="r" b="b"/>
            <a:pathLst>
              <a:path w="17145" h="17145">
                <a:moveTo>
                  <a:pt x="16763" y="15239"/>
                </a:moveTo>
                <a:lnTo>
                  <a:pt x="15239" y="0"/>
                </a:lnTo>
                <a:lnTo>
                  <a:pt x="0" y="1523"/>
                </a:lnTo>
                <a:lnTo>
                  <a:pt x="1523" y="16763"/>
                </a:lnTo>
                <a:lnTo>
                  <a:pt x="16763" y="15239"/>
                </a:lnTo>
                <a:close/>
              </a:path>
            </a:pathLst>
          </a:custGeom>
          <a:solidFill>
            <a:srgbClr val="000000"/>
          </a:solidFill>
        </p:spPr>
        <p:txBody>
          <a:bodyPr wrap="square" lIns="0" tIns="0" rIns="0" bIns="0" rtlCol="0"/>
          <a:lstStyle/>
          <a:p>
            <a:endParaRPr/>
          </a:p>
        </p:txBody>
      </p:sp>
      <p:sp>
        <p:nvSpPr>
          <p:cNvPr id="35" name="object 35"/>
          <p:cNvSpPr/>
          <p:nvPr/>
        </p:nvSpPr>
        <p:spPr>
          <a:xfrm>
            <a:off x="6574535" y="6303263"/>
            <a:ext cx="17145" cy="18415"/>
          </a:xfrm>
          <a:custGeom>
            <a:avLst/>
            <a:gdLst/>
            <a:ahLst/>
            <a:cxnLst/>
            <a:rect l="l" t="t" r="r" b="b"/>
            <a:pathLst>
              <a:path w="17145" h="18414">
                <a:moveTo>
                  <a:pt x="16763" y="16763"/>
                </a:moveTo>
                <a:lnTo>
                  <a:pt x="15239" y="0"/>
                </a:lnTo>
                <a:lnTo>
                  <a:pt x="0" y="1523"/>
                </a:lnTo>
                <a:lnTo>
                  <a:pt x="1523" y="18287"/>
                </a:lnTo>
                <a:lnTo>
                  <a:pt x="16763" y="16763"/>
                </a:lnTo>
                <a:close/>
              </a:path>
            </a:pathLst>
          </a:custGeom>
          <a:solidFill>
            <a:srgbClr val="000000"/>
          </a:solidFill>
        </p:spPr>
        <p:txBody>
          <a:bodyPr wrap="square" lIns="0" tIns="0" rIns="0" bIns="0" rtlCol="0"/>
          <a:lstStyle/>
          <a:p>
            <a:endParaRPr/>
          </a:p>
        </p:txBody>
      </p:sp>
      <p:sp>
        <p:nvSpPr>
          <p:cNvPr id="36" name="object 36"/>
          <p:cNvSpPr/>
          <p:nvPr/>
        </p:nvSpPr>
        <p:spPr>
          <a:xfrm>
            <a:off x="6574535" y="6399275"/>
            <a:ext cx="17145" cy="18415"/>
          </a:xfrm>
          <a:custGeom>
            <a:avLst/>
            <a:gdLst/>
            <a:ahLst/>
            <a:cxnLst/>
            <a:rect l="l" t="t" r="r" b="b"/>
            <a:pathLst>
              <a:path w="17145" h="18414">
                <a:moveTo>
                  <a:pt x="16763" y="16763"/>
                </a:moveTo>
                <a:lnTo>
                  <a:pt x="15239" y="0"/>
                </a:lnTo>
                <a:lnTo>
                  <a:pt x="0" y="1523"/>
                </a:lnTo>
                <a:lnTo>
                  <a:pt x="1523" y="18287"/>
                </a:lnTo>
                <a:lnTo>
                  <a:pt x="16763" y="16763"/>
                </a:lnTo>
                <a:close/>
              </a:path>
            </a:pathLst>
          </a:custGeom>
          <a:solidFill>
            <a:srgbClr val="000000"/>
          </a:solidFill>
        </p:spPr>
        <p:txBody>
          <a:bodyPr wrap="square" lIns="0" tIns="0" rIns="0" bIns="0" rtlCol="0"/>
          <a:lstStyle/>
          <a:p>
            <a:endParaRPr/>
          </a:p>
        </p:txBody>
      </p:sp>
      <p:sp>
        <p:nvSpPr>
          <p:cNvPr id="37" name="object 37"/>
          <p:cNvSpPr/>
          <p:nvPr/>
        </p:nvSpPr>
        <p:spPr>
          <a:xfrm>
            <a:off x="6525768" y="6495288"/>
            <a:ext cx="114300" cy="172720"/>
          </a:xfrm>
          <a:custGeom>
            <a:avLst/>
            <a:gdLst/>
            <a:ahLst/>
            <a:cxnLst/>
            <a:rect l="l" t="t" r="r" b="b"/>
            <a:pathLst>
              <a:path w="114300" h="172720">
                <a:moveTo>
                  <a:pt x="65532" y="16764"/>
                </a:moveTo>
                <a:lnTo>
                  <a:pt x="64008" y="0"/>
                </a:lnTo>
                <a:lnTo>
                  <a:pt x="48768" y="1524"/>
                </a:lnTo>
                <a:lnTo>
                  <a:pt x="50292" y="18288"/>
                </a:lnTo>
                <a:lnTo>
                  <a:pt x="65532" y="16764"/>
                </a:lnTo>
                <a:close/>
              </a:path>
              <a:path w="114300" h="172720">
                <a:moveTo>
                  <a:pt x="114300" y="56388"/>
                </a:moveTo>
                <a:lnTo>
                  <a:pt x="0" y="56388"/>
                </a:lnTo>
                <a:lnTo>
                  <a:pt x="56388" y="172212"/>
                </a:lnTo>
                <a:lnTo>
                  <a:pt x="114300" y="56388"/>
                </a:lnTo>
                <a:close/>
              </a:path>
            </a:pathLst>
          </a:custGeom>
          <a:solidFill>
            <a:srgbClr val="000000"/>
          </a:solidFill>
        </p:spPr>
        <p:txBody>
          <a:bodyPr wrap="square" lIns="0" tIns="0" rIns="0" bIns="0" rtlCol="0"/>
          <a:lstStyle/>
          <a:p>
            <a:endParaRPr/>
          </a:p>
        </p:txBody>
      </p:sp>
      <p:sp>
        <p:nvSpPr>
          <p:cNvPr id="38" name="object 38"/>
          <p:cNvSpPr txBox="1"/>
          <p:nvPr/>
        </p:nvSpPr>
        <p:spPr>
          <a:xfrm>
            <a:off x="8410444" y="3955794"/>
            <a:ext cx="695960" cy="314960"/>
          </a:xfrm>
          <a:prstGeom prst="rect">
            <a:avLst/>
          </a:prstGeom>
        </p:spPr>
        <p:txBody>
          <a:bodyPr vert="horz" wrap="square" lIns="0" tIns="12065" rIns="0" bIns="0" rtlCol="0">
            <a:spAutoFit/>
          </a:bodyPr>
          <a:lstStyle/>
          <a:p>
            <a:pPr marL="12700">
              <a:lnSpc>
                <a:spcPct val="100000"/>
              </a:lnSpc>
              <a:spcBef>
                <a:spcPts val="95"/>
              </a:spcBef>
            </a:pPr>
            <a:r>
              <a:rPr sz="1900" spc="-5" dirty="0">
                <a:latin typeface="Bookman Uralic"/>
                <a:cs typeface="Bookman Uralic"/>
              </a:rPr>
              <a:t>b</a:t>
            </a:r>
            <a:r>
              <a:rPr sz="1900" dirty="0">
                <a:latin typeface="Bookman Uralic"/>
                <a:cs typeface="Bookman Uralic"/>
              </a:rPr>
              <a:t>r</a:t>
            </a:r>
            <a:r>
              <a:rPr sz="1900" spc="-10" dirty="0">
                <a:latin typeface="Bookman Uralic"/>
                <a:cs typeface="Bookman Uralic"/>
              </a:rPr>
              <a:t>e</a:t>
            </a:r>
            <a:r>
              <a:rPr sz="1900" spc="-5" dirty="0">
                <a:latin typeface="Bookman Uralic"/>
                <a:cs typeface="Bookman Uralic"/>
              </a:rPr>
              <a:t>ak</a:t>
            </a:r>
            <a:endParaRPr sz="1900">
              <a:latin typeface="Bookman Uralic"/>
              <a:cs typeface="Bookman Uralic"/>
            </a:endParaRPr>
          </a:p>
        </p:txBody>
      </p:sp>
      <p:sp>
        <p:nvSpPr>
          <p:cNvPr id="39" name="object 39"/>
          <p:cNvSpPr/>
          <p:nvPr/>
        </p:nvSpPr>
        <p:spPr>
          <a:xfrm>
            <a:off x="7839456" y="5722620"/>
            <a:ext cx="114300" cy="379730"/>
          </a:xfrm>
          <a:custGeom>
            <a:avLst/>
            <a:gdLst/>
            <a:ahLst/>
            <a:cxnLst/>
            <a:rect l="l" t="t" r="r" b="b"/>
            <a:pathLst>
              <a:path w="114300" h="379729">
                <a:moveTo>
                  <a:pt x="114300" y="263652"/>
                </a:moveTo>
                <a:lnTo>
                  <a:pt x="66967" y="263652"/>
                </a:lnTo>
                <a:lnTo>
                  <a:pt x="65532" y="0"/>
                </a:lnTo>
                <a:lnTo>
                  <a:pt x="50292" y="0"/>
                </a:lnTo>
                <a:lnTo>
                  <a:pt x="51727" y="263652"/>
                </a:lnTo>
                <a:lnTo>
                  <a:pt x="0" y="263652"/>
                </a:lnTo>
                <a:lnTo>
                  <a:pt x="56388" y="379476"/>
                </a:lnTo>
                <a:lnTo>
                  <a:pt x="114300" y="263652"/>
                </a:lnTo>
                <a:close/>
              </a:path>
            </a:pathLst>
          </a:custGeom>
          <a:solidFill>
            <a:srgbClr val="000000"/>
          </a:solidFill>
        </p:spPr>
        <p:txBody>
          <a:bodyPr wrap="square" lIns="0" tIns="0" rIns="0" bIns="0" rtlCol="0"/>
          <a:lstStyle/>
          <a:p>
            <a:endParaRPr/>
          </a:p>
        </p:txBody>
      </p:sp>
      <p:sp>
        <p:nvSpPr>
          <p:cNvPr id="40" name="object 40"/>
          <p:cNvSpPr txBox="1">
            <a:spLocks noGrp="1"/>
          </p:cNvSpPr>
          <p:nvPr>
            <p:ph type="sldNum" sz="quarter" idx="7"/>
          </p:nvPr>
        </p:nvSpPr>
        <p:spPr>
          <a:prstGeom prst="rect">
            <a:avLst/>
          </a:prstGeom>
        </p:spPr>
        <p:txBody>
          <a:bodyPr vert="horz" wrap="square" lIns="0" tIns="0" rIns="0" bIns="0" rtlCol="0">
            <a:spAutoFit/>
          </a:bodyPr>
          <a:lstStyle/>
          <a:p>
            <a:pPr marL="38100">
              <a:lnSpc>
                <a:spcPts val="1830"/>
              </a:lnSpc>
            </a:pPr>
            <a:fld id="{81D60167-4931-47E6-BA6A-407CBD079E47}" type="slidenum">
              <a:rPr dirty="0"/>
              <a:t>33</a:t>
            </a:fld>
            <a:endParaRPr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7210" y="217497"/>
            <a:ext cx="6323965" cy="452120"/>
          </a:xfrm>
          <a:prstGeom prst="rect">
            <a:avLst/>
          </a:prstGeom>
        </p:spPr>
        <p:txBody>
          <a:bodyPr vert="horz" wrap="square" lIns="0" tIns="12065" rIns="0" bIns="0" rtlCol="0">
            <a:spAutoFit/>
          </a:bodyPr>
          <a:lstStyle/>
          <a:p>
            <a:pPr marL="12700">
              <a:lnSpc>
                <a:spcPct val="100000"/>
              </a:lnSpc>
              <a:spcBef>
                <a:spcPts val="95"/>
              </a:spcBef>
            </a:pPr>
            <a:r>
              <a:rPr sz="2800" spc="-10" dirty="0"/>
              <a:t>Arithmetic, </a:t>
            </a:r>
            <a:r>
              <a:rPr sz="2800" spc="-5" dirty="0"/>
              <a:t>Relational and Logical</a:t>
            </a:r>
            <a:r>
              <a:rPr sz="2800" spc="-30" dirty="0"/>
              <a:t> </a:t>
            </a:r>
            <a:r>
              <a:rPr sz="2800" spc="-5" dirty="0"/>
              <a:t>Operator</a:t>
            </a:r>
            <a:endParaRPr sz="2800" dirty="0"/>
          </a:p>
        </p:txBody>
      </p:sp>
      <p:sp>
        <p:nvSpPr>
          <p:cNvPr id="4" name="object 4"/>
          <p:cNvSpPr/>
          <p:nvPr/>
        </p:nvSpPr>
        <p:spPr>
          <a:xfrm>
            <a:off x="457193" y="6775703"/>
            <a:ext cx="9144000" cy="13970"/>
          </a:xfrm>
          <a:custGeom>
            <a:avLst/>
            <a:gdLst/>
            <a:ahLst/>
            <a:cxnLst/>
            <a:rect l="l" t="t" r="r" b="b"/>
            <a:pathLst>
              <a:path w="9144000" h="13970">
                <a:moveTo>
                  <a:pt x="9143999" y="13715"/>
                </a:moveTo>
                <a:lnTo>
                  <a:pt x="9143999" y="0"/>
                </a:lnTo>
                <a:lnTo>
                  <a:pt x="0" y="0"/>
                </a:lnTo>
                <a:lnTo>
                  <a:pt x="0" y="13715"/>
                </a:lnTo>
                <a:lnTo>
                  <a:pt x="9143999" y="13715"/>
                </a:lnTo>
                <a:close/>
              </a:path>
            </a:pathLst>
          </a:custGeom>
          <a:solidFill>
            <a:srgbClr val="000000"/>
          </a:solidFill>
        </p:spPr>
        <p:txBody>
          <a:bodyPr wrap="square" lIns="0" tIns="0" rIns="0" bIns="0" rtlCol="0"/>
          <a:lstStyle/>
          <a:p>
            <a:endParaRPr/>
          </a:p>
        </p:txBody>
      </p:sp>
      <p:sp>
        <p:nvSpPr>
          <p:cNvPr id="5" name="object 5"/>
          <p:cNvSpPr/>
          <p:nvPr/>
        </p:nvSpPr>
        <p:spPr>
          <a:xfrm>
            <a:off x="838193" y="1828800"/>
            <a:ext cx="7352982" cy="4114799"/>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830"/>
              </a:lnSpc>
            </a:pPr>
            <a:fld id="{81D60167-4931-47E6-BA6A-407CBD079E47}" type="slidenum">
              <a:rPr dirty="0"/>
              <a:t>34</a:t>
            </a:fld>
            <a:endParaRPr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9400" y="228600"/>
            <a:ext cx="4009390" cy="574040"/>
          </a:xfrm>
          <a:prstGeom prst="rect">
            <a:avLst/>
          </a:prstGeom>
        </p:spPr>
        <p:txBody>
          <a:bodyPr vert="horz" wrap="square" lIns="0" tIns="12700" rIns="0" bIns="0" rtlCol="0">
            <a:spAutoFit/>
          </a:bodyPr>
          <a:lstStyle/>
          <a:p>
            <a:r>
              <a:rPr lang="en-US" dirty="0"/>
              <a:t>The </a:t>
            </a:r>
            <a:r>
              <a:rPr lang="en-US" i="1" dirty="0"/>
              <a:t>if</a:t>
            </a:r>
            <a:r>
              <a:rPr lang="en-US" dirty="0"/>
              <a:t> Statement</a:t>
            </a:r>
          </a:p>
        </p:txBody>
      </p:sp>
      <p:sp>
        <p:nvSpPr>
          <p:cNvPr id="3" name="object 3"/>
          <p:cNvSpPr txBox="1"/>
          <p:nvPr/>
        </p:nvSpPr>
        <p:spPr>
          <a:xfrm>
            <a:off x="457193" y="1546344"/>
            <a:ext cx="9448807" cy="3426579"/>
          </a:xfrm>
          <a:prstGeom prst="rect">
            <a:avLst/>
          </a:prstGeom>
        </p:spPr>
        <p:txBody>
          <a:bodyPr vert="horz" wrap="square" lIns="0" tIns="12700" rIns="0" bIns="0" rtlCol="0">
            <a:spAutoFit/>
          </a:bodyPr>
          <a:lstStyle/>
          <a:p>
            <a:pPr marL="1841500" marR="5080" indent="-914400">
              <a:lnSpc>
                <a:spcPct val="100000"/>
              </a:lnSpc>
              <a:spcBef>
                <a:spcPts val="100"/>
              </a:spcBef>
            </a:pPr>
            <a:r>
              <a:rPr lang="en-US" sz="2400" dirty="0">
                <a:latin typeface="Times New Roman"/>
                <a:cs typeface="Times New Roman"/>
              </a:rPr>
              <a:t>Syntax:</a:t>
            </a:r>
          </a:p>
          <a:p>
            <a:pPr marL="1841500" marR="5080" indent="-914400">
              <a:lnSpc>
                <a:spcPct val="100000"/>
              </a:lnSpc>
              <a:spcBef>
                <a:spcPts val="100"/>
              </a:spcBef>
            </a:pPr>
            <a:r>
              <a:rPr lang="en-US" sz="2400" dirty="0">
                <a:latin typeface="Times New Roman"/>
                <a:cs typeface="Times New Roman"/>
              </a:rPr>
              <a:t>The Syntax available for the if statement will be:</a:t>
            </a:r>
          </a:p>
          <a:p>
            <a:pPr marL="1841500" marR="5080" indent="-914400">
              <a:lnSpc>
                <a:spcPct val="100000"/>
              </a:lnSpc>
              <a:spcBef>
                <a:spcPts val="100"/>
              </a:spcBef>
            </a:pPr>
            <a:r>
              <a:rPr lang="en-US" sz="2400" dirty="0" smtClean="0">
                <a:latin typeface="Times New Roman"/>
                <a:cs typeface="Times New Roman"/>
              </a:rPr>
              <a:t>if </a:t>
            </a:r>
            <a:r>
              <a:rPr lang="en-US" sz="2400" dirty="0">
                <a:latin typeface="Times New Roman"/>
                <a:cs typeface="Times New Roman"/>
              </a:rPr>
              <a:t>(condition x)</a:t>
            </a:r>
          </a:p>
          <a:p>
            <a:pPr marL="1841500" marR="5080" indent="-914400">
              <a:lnSpc>
                <a:spcPct val="100000"/>
              </a:lnSpc>
              <a:spcBef>
                <a:spcPts val="100"/>
              </a:spcBef>
            </a:pPr>
            <a:r>
              <a:rPr lang="en-US" sz="2400" dirty="0" smtClean="0">
                <a:latin typeface="Times New Roman"/>
                <a:cs typeface="Times New Roman"/>
              </a:rPr>
              <a:t>{</a:t>
            </a:r>
            <a:endParaRPr lang="en-US" sz="2400" dirty="0">
              <a:latin typeface="Times New Roman"/>
              <a:cs typeface="Times New Roman"/>
            </a:endParaRPr>
          </a:p>
          <a:p>
            <a:pPr marL="1841500" marR="5080" indent="-914400">
              <a:lnSpc>
                <a:spcPct val="100000"/>
              </a:lnSpc>
              <a:spcBef>
                <a:spcPts val="100"/>
              </a:spcBef>
            </a:pPr>
            <a:r>
              <a:rPr lang="en-US" sz="2400" dirty="0" smtClean="0">
                <a:latin typeface="Times New Roman"/>
                <a:cs typeface="Times New Roman"/>
              </a:rPr>
              <a:t>// </a:t>
            </a:r>
            <a:r>
              <a:rPr lang="en-US" sz="2400" dirty="0">
                <a:latin typeface="Times New Roman"/>
                <a:cs typeface="Times New Roman"/>
              </a:rPr>
              <a:t>A block of statements for the C program</a:t>
            </a:r>
          </a:p>
          <a:p>
            <a:pPr marL="1841500" marR="5080" indent="-914400">
              <a:lnSpc>
                <a:spcPct val="100000"/>
              </a:lnSpc>
              <a:spcBef>
                <a:spcPts val="100"/>
              </a:spcBef>
            </a:pPr>
            <a:r>
              <a:rPr lang="en-US" sz="2400" dirty="0" smtClean="0">
                <a:latin typeface="Times New Roman"/>
                <a:cs typeface="Times New Roman"/>
              </a:rPr>
              <a:t>// </a:t>
            </a:r>
            <a:r>
              <a:rPr lang="en-US" sz="2400" dirty="0">
                <a:latin typeface="Times New Roman"/>
                <a:cs typeface="Times New Roman"/>
              </a:rPr>
              <a:t>The execution of these statements will only happen when this condition turns to be true</a:t>
            </a:r>
          </a:p>
          <a:p>
            <a:pPr marL="1841500" marR="5080" indent="-914400">
              <a:lnSpc>
                <a:spcPct val="100000"/>
              </a:lnSpc>
              <a:spcBef>
                <a:spcPts val="100"/>
              </a:spcBef>
            </a:pPr>
            <a:r>
              <a:rPr lang="en-US" sz="2400" dirty="0" smtClean="0">
                <a:latin typeface="Times New Roman"/>
                <a:cs typeface="Times New Roman"/>
              </a:rPr>
              <a:t>}</a:t>
            </a:r>
          </a:p>
          <a:p>
            <a:pPr marL="1841500" marR="5080" indent="-914400">
              <a:lnSpc>
                <a:spcPct val="100000"/>
              </a:lnSpc>
              <a:spcBef>
                <a:spcPts val="100"/>
              </a:spcBef>
            </a:pPr>
            <a:r>
              <a:rPr lang="en-US" sz="2400" dirty="0" smtClean="0">
                <a:latin typeface="Times New Roman"/>
                <a:cs typeface="Times New Roman"/>
              </a:rPr>
              <a:t>          </a:t>
            </a:r>
            <a:endParaRPr lang="en-US" sz="2400" dirty="0">
              <a:latin typeface="Times New Roman"/>
              <a:cs typeface="Times New Roman"/>
            </a:endParaRPr>
          </a:p>
        </p:txBody>
      </p:sp>
      <p:sp>
        <p:nvSpPr>
          <p:cNvPr id="4" name="object 4"/>
          <p:cNvSpPr/>
          <p:nvPr/>
        </p:nvSpPr>
        <p:spPr>
          <a:xfrm>
            <a:off x="457193" y="6775703"/>
            <a:ext cx="9144000" cy="13970"/>
          </a:xfrm>
          <a:custGeom>
            <a:avLst/>
            <a:gdLst/>
            <a:ahLst/>
            <a:cxnLst/>
            <a:rect l="l" t="t" r="r" b="b"/>
            <a:pathLst>
              <a:path w="9144000" h="13970">
                <a:moveTo>
                  <a:pt x="9143999" y="13715"/>
                </a:moveTo>
                <a:lnTo>
                  <a:pt x="9143999" y="0"/>
                </a:lnTo>
                <a:lnTo>
                  <a:pt x="0" y="0"/>
                </a:lnTo>
                <a:lnTo>
                  <a:pt x="0" y="13715"/>
                </a:lnTo>
                <a:lnTo>
                  <a:pt x="9143999" y="13715"/>
                </a:lnTo>
                <a:close/>
              </a:path>
            </a:pathLst>
          </a:custGeom>
          <a:solidFill>
            <a:srgbClr val="000000"/>
          </a:solid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830"/>
              </a:lnSpc>
            </a:pPr>
            <a:fld id="{81D60167-4931-47E6-BA6A-407CBD079E47}" type="slidenum">
              <a:rPr dirty="0"/>
              <a:t>35</a:t>
            </a:fld>
            <a:endParaRPr dirty="0"/>
          </a:p>
        </p:txBody>
      </p:sp>
      <p:sp>
        <p:nvSpPr>
          <p:cNvPr id="6" name="TextBox 5"/>
          <p:cNvSpPr txBox="1"/>
          <p:nvPr/>
        </p:nvSpPr>
        <p:spPr>
          <a:xfrm>
            <a:off x="838200" y="4972923"/>
            <a:ext cx="9171100" cy="1938992"/>
          </a:xfrm>
          <a:prstGeom prst="rect">
            <a:avLst/>
          </a:prstGeom>
          <a:noFill/>
        </p:spPr>
        <p:txBody>
          <a:bodyPr wrap="none" rtlCol="0">
            <a:spAutoFit/>
          </a:bodyPr>
          <a:lstStyle/>
          <a:p>
            <a:pPr algn="just"/>
            <a:r>
              <a:rPr lang="en-US" sz="2400" dirty="0" smtClean="0">
                <a:latin typeface="Times New Roman"/>
                <a:cs typeface="Times New Roman"/>
              </a:rPr>
              <a:t>There </a:t>
            </a:r>
            <a:r>
              <a:rPr lang="en-US" sz="2400" dirty="0">
                <a:latin typeface="Times New Roman"/>
                <a:cs typeface="Times New Roman"/>
              </a:rPr>
              <a:t>will be an execution of the statements available inside the body of </a:t>
            </a:r>
            <a:endParaRPr lang="en-US" sz="2400" dirty="0" smtClean="0">
              <a:latin typeface="Times New Roman"/>
              <a:cs typeface="Times New Roman"/>
            </a:endParaRPr>
          </a:p>
          <a:p>
            <a:pPr algn="just"/>
            <a:r>
              <a:rPr lang="en-US" sz="2400" dirty="0" smtClean="0">
                <a:latin typeface="Times New Roman"/>
                <a:cs typeface="Times New Roman"/>
              </a:rPr>
              <a:t>the </a:t>
            </a:r>
            <a:r>
              <a:rPr lang="en-US" sz="2400" dirty="0">
                <a:latin typeface="Times New Roman"/>
                <a:cs typeface="Times New Roman"/>
              </a:rPr>
              <a:t>if block </a:t>
            </a:r>
            <a:r>
              <a:rPr lang="en-US" sz="2400" dirty="0" smtClean="0">
                <a:latin typeface="Times New Roman"/>
                <a:cs typeface="Times New Roman"/>
              </a:rPr>
              <a:t>whenever </a:t>
            </a:r>
            <a:r>
              <a:rPr lang="en-US" sz="2400" dirty="0">
                <a:latin typeface="Times New Roman"/>
                <a:cs typeface="Times New Roman"/>
              </a:rPr>
              <a:t>the given condition returns to be true. In case </a:t>
            </a:r>
            <a:r>
              <a:rPr lang="en-US" sz="2400" dirty="0" smtClean="0">
                <a:latin typeface="Times New Roman"/>
                <a:cs typeface="Times New Roman"/>
              </a:rPr>
              <a:t>this</a:t>
            </a:r>
          </a:p>
          <a:p>
            <a:pPr algn="just"/>
            <a:r>
              <a:rPr lang="en-US" sz="2400" dirty="0" smtClean="0">
                <a:latin typeface="Times New Roman"/>
                <a:cs typeface="Times New Roman"/>
              </a:rPr>
              <a:t> </a:t>
            </a:r>
            <a:r>
              <a:rPr lang="en-US" sz="2400" dirty="0">
                <a:latin typeface="Times New Roman"/>
                <a:cs typeface="Times New Roman"/>
              </a:rPr>
              <a:t>condition returns to be false</a:t>
            </a:r>
            <a:r>
              <a:rPr lang="en-US" sz="2400" dirty="0" smtClean="0">
                <a:latin typeface="Times New Roman"/>
                <a:cs typeface="Times New Roman"/>
              </a:rPr>
              <a:t>, </a:t>
            </a:r>
            <a:r>
              <a:rPr lang="en-US" sz="2400" dirty="0">
                <a:latin typeface="Times New Roman"/>
                <a:cs typeface="Times New Roman"/>
              </a:rPr>
              <a:t>then the program will skip the statements </a:t>
            </a:r>
            <a:endParaRPr lang="en-US" sz="2400" dirty="0" smtClean="0">
              <a:latin typeface="Times New Roman"/>
              <a:cs typeface="Times New Roman"/>
            </a:endParaRPr>
          </a:p>
          <a:p>
            <a:pPr algn="just"/>
            <a:r>
              <a:rPr lang="en-US" sz="2400" dirty="0" smtClean="0">
                <a:latin typeface="Times New Roman"/>
                <a:cs typeface="Times New Roman"/>
              </a:rPr>
              <a:t>that </a:t>
            </a:r>
            <a:r>
              <a:rPr lang="en-US" sz="2400" dirty="0">
                <a:latin typeface="Times New Roman"/>
                <a:cs typeface="Times New Roman"/>
              </a:rPr>
              <a:t>we have inside the if block.</a:t>
            </a:r>
          </a:p>
          <a:p>
            <a:pPr algn="just"/>
            <a:endParaRPr lang="en-US" sz="24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9400" y="228600"/>
            <a:ext cx="4009390" cy="574040"/>
          </a:xfrm>
          <a:prstGeom prst="rect">
            <a:avLst/>
          </a:prstGeom>
        </p:spPr>
        <p:txBody>
          <a:bodyPr vert="horz" wrap="square" lIns="0" tIns="12700" rIns="0" bIns="0" rtlCol="0">
            <a:spAutoFit/>
          </a:bodyPr>
          <a:lstStyle/>
          <a:p>
            <a:pPr marL="12700">
              <a:lnSpc>
                <a:spcPct val="100000"/>
              </a:lnSpc>
              <a:spcBef>
                <a:spcPts val="100"/>
              </a:spcBef>
            </a:pPr>
            <a:r>
              <a:rPr spc="-5" dirty="0"/>
              <a:t>Example: if</a:t>
            </a:r>
            <a:r>
              <a:rPr spc="-40" dirty="0"/>
              <a:t> </a:t>
            </a:r>
            <a:r>
              <a:rPr spc="-5" dirty="0"/>
              <a:t>condition</a:t>
            </a:r>
          </a:p>
        </p:txBody>
      </p:sp>
      <p:sp>
        <p:nvSpPr>
          <p:cNvPr id="3" name="object 3"/>
          <p:cNvSpPr txBox="1"/>
          <p:nvPr/>
        </p:nvSpPr>
        <p:spPr>
          <a:xfrm>
            <a:off x="764533" y="1546344"/>
            <a:ext cx="4700905" cy="5146040"/>
          </a:xfrm>
          <a:prstGeom prst="rect">
            <a:avLst/>
          </a:prstGeom>
        </p:spPr>
        <p:txBody>
          <a:bodyPr vert="horz" wrap="square" lIns="0" tIns="12700" rIns="0" bIns="0" rtlCol="0">
            <a:spAutoFit/>
          </a:bodyPr>
          <a:lstStyle/>
          <a:p>
            <a:pPr marL="1841500" marR="5080" indent="-914400">
              <a:lnSpc>
                <a:spcPct val="100000"/>
              </a:lnSpc>
              <a:spcBef>
                <a:spcPts val="100"/>
              </a:spcBef>
            </a:pPr>
            <a:r>
              <a:rPr sz="2400" dirty="0">
                <a:latin typeface="Times New Roman"/>
                <a:cs typeface="Times New Roman"/>
              </a:rPr>
              <a:t>if ( this condition is true )  execute this </a:t>
            </a:r>
            <a:r>
              <a:rPr sz="2400" spc="-5" dirty="0">
                <a:latin typeface="Times New Roman"/>
                <a:cs typeface="Times New Roman"/>
              </a:rPr>
              <a:t>statement</a:t>
            </a:r>
            <a:r>
              <a:rPr sz="2400" spc="-150" dirty="0">
                <a:latin typeface="Times New Roman"/>
                <a:cs typeface="Times New Roman"/>
              </a:rPr>
              <a:t> </a:t>
            </a:r>
            <a:r>
              <a:rPr sz="2400" dirty="0">
                <a:latin typeface="Times New Roman"/>
                <a:cs typeface="Times New Roman"/>
              </a:rPr>
              <a:t>;</a:t>
            </a:r>
            <a:endParaRPr sz="2400">
              <a:latin typeface="Times New Roman"/>
              <a:cs typeface="Times New Roman"/>
            </a:endParaRPr>
          </a:p>
          <a:p>
            <a:pPr marL="12700">
              <a:lnSpc>
                <a:spcPct val="100000"/>
              </a:lnSpc>
            </a:pPr>
            <a:r>
              <a:rPr sz="2400" spc="-5" dirty="0">
                <a:latin typeface="Times New Roman"/>
                <a:cs typeface="Times New Roman"/>
              </a:rPr>
              <a:t>Simply:</a:t>
            </a:r>
            <a:endParaRPr sz="2400">
              <a:latin typeface="Times New Roman"/>
              <a:cs typeface="Times New Roman"/>
            </a:endParaRPr>
          </a:p>
          <a:p>
            <a:pPr marL="1841500" marR="1308735">
              <a:lnSpc>
                <a:spcPct val="100000"/>
              </a:lnSpc>
            </a:pPr>
            <a:r>
              <a:rPr sz="2400" dirty="0">
                <a:latin typeface="Times New Roman"/>
                <a:cs typeface="Times New Roman"/>
              </a:rPr>
              <a:t>i</a:t>
            </a:r>
            <a:r>
              <a:rPr sz="2400" spc="-10" dirty="0">
                <a:latin typeface="Times New Roman"/>
                <a:cs typeface="Times New Roman"/>
              </a:rPr>
              <a:t>f</a:t>
            </a:r>
            <a:r>
              <a:rPr sz="2400" dirty="0">
                <a:latin typeface="Times New Roman"/>
                <a:cs typeface="Times New Roman"/>
              </a:rPr>
              <a:t>(condition)  </a:t>
            </a:r>
            <a:r>
              <a:rPr sz="2400" spc="-5" dirty="0">
                <a:latin typeface="Times New Roman"/>
                <a:cs typeface="Times New Roman"/>
              </a:rPr>
              <a:t>statement;</a:t>
            </a:r>
            <a:endParaRPr sz="2400">
              <a:latin typeface="Times New Roman"/>
              <a:cs typeface="Times New Roman"/>
            </a:endParaRPr>
          </a:p>
          <a:p>
            <a:pPr>
              <a:lnSpc>
                <a:spcPct val="100000"/>
              </a:lnSpc>
              <a:spcBef>
                <a:spcPts val="5"/>
              </a:spcBef>
            </a:pPr>
            <a:endParaRPr sz="2500">
              <a:latin typeface="Times New Roman"/>
              <a:cs typeface="Times New Roman"/>
            </a:endParaRPr>
          </a:p>
          <a:p>
            <a:pPr marL="12700">
              <a:lnSpc>
                <a:spcPct val="100000"/>
              </a:lnSpc>
            </a:pPr>
            <a:r>
              <a:rPr sz="2400" spc="-5" dirty="0">
                <a:latin typeface="Times New Roman"/>
                <a:cs typeface="Times New Roman"/>
              </a:rPr>
              <a:t>Or</a:t>
            </a:r>
            <a:endParaRPr sz="2400">
              <a:latin typeface="Times New Roman"/>
              <a:cs typeface="Times New Roman"/>
            </a:endParaRPr>
          </a:p>
          <a:p>
            <a:pPr marL="1841500">
              <a:lnSpc>
                <a:spcPct val="100000"/>
              </a:lnSpc>
            </a:pPr>
            <a:r>
              <a:rPr sz="2400" spc="-5" dirty="0">
                <a:latin typeface="Times New Roman"/>
                <a:cs typeface="Times New Roman"/>
              </a:rPr>
              <a:t>if(condition)</a:t>
            </a:r>
            <a:endParaRPr sz="2400">
              <a:latin typeface="Times New Roman"/>
              <a:cs typeface="Times New Roman"/>
            </a:endParaRPr>
          </a:p>
          <a:p>
            <a:pPr marL="2755900">
              <a:lnSpc>
                <a:spcPct val="100000"/>
              </a:lnSpc>
            </a:pPr>
            <a:r>
              <a:rPr sz="2400" dirty="0">
                <a:latin typeface="Times New Roman"/>
                <a:cs typeface="Times New Roman"/>
              </a:rPr>
              <a:t>{</a:t>
            </a:r>
            <a:endParaRPr sz="2400">
              <a:latin typeface="Times New Roman"/>
              <a:cs typeface="Times New Roman"/>
            </a:endParaRPr>
          </a:p>
          <a:p>
            <a:pPr marL="2755900">
              <a:lnSpc>
                <a:spcPct val="100000"/>
              </a:lnSpc>
            </a:pPr>
            <a:r>
              <a:rPr sz="2400" spc="-5" dirty="0">
                <a:latin typeface="Times New Roman"/>
                <a:cs typeface="Times New Roman"/>
              </a:rPr>
              <a:t>Statement</a:t>
            </a:r>
            <a:r>
              <a:rPr sz="2400" spc="-114" dirty="0">
                <a:latin typeface="Times New Roman"/>
                <a:cs typeface="Times New Roman"/>
              </a:rPr>
              <a:t> </a:t>
            </a:r>
            <a:r>
              <a:rPr sz="2400" dirty="0">
                <a:latin typeface="Times New Roman"/>
                <a:cs typeface="Times New Roman"/>
              </a:rPr>
              <a:t>1;</a:t>
            </a:r>
            <a:endParaRPr sz="2400">
              <a:latin typeface="Times New Roman"/>
              <a:cs typeface="Times New Roman"/>
            </a:endParaRPr>
          </a:p>
          <a:p>
            <a:pPr marL="2755900">
              <a:lnSpc>
                <a:spcPct val="100000"/>
              </a:lnSpc>
            </a:pPr>
            <a:r>
              <a:rPr sz="2400" spc="-5" dirty="0">
                <a:latin typeface="Times New Roman"/>
                <a:cs typeface="Times New Roman"/>
              </a:rPr>
              <a:t>Statement</a:t>
            </a:r>
            <a:r>
              <a:rPr sz="2400" spc="-114" dirty="0">
                <a:latin typeface="Times New Roman"/>
                <a:cs typeface="Times New Roman"/>
              </a:rPr>
              <a:t> </a:t>
            </a:r>
            <a:r>
              <a:rPr sz="2400" dirty="0">
                <a:latin typeface="Times New Roman"/>
                <a:cs typeface="Times New Roman"/>
              </a:rPr>
              <a:t>2;</a:t>
            </a:r>
            <a:endParaRPr sz="2400">
              <a:latin typeface="Times New Roman"/>
              <a:cs typeface="Times New Roman"/>
            </a:endParaRPr>
          </a:p>
          <a:p>
            <a:pPr marL="2755900" marR="409575">
              <a:lnSpc>
                <a:spcPct val="100000"/>
              </a:lnSpc>
            </a:pPr>
            <a:r>
              <a:rPr sz="2400" dirty="0">
                <a:latin typeface="Times New Roman"/>
                <a:cs typeface="Times New Roman"/>
              </a:rPr>
              <a:t>….  </a:t>
            </a:r>
            <a:r>
              <a:rPr sz="2400" spc="-5" dirty="0">
                <a:latin typeface="Times New Roman"/>
                <a:cs typeface="Times New Roman"/>
              </a:rPr>
              <a:t>Statement</a:t>
            </a:r>
            <a:r>
              <a:rPr sz="2400" spc="-114" dirty="0">
                <a:latin typeface="Times New Roman"/>
                <a:cs typeface="Times New Roman"/>
              </a:rPr>
              <a:t> </a:t>
            </a:r>
            <a:r>
              <a:rPr sz="2400" dirty="0">
                <a:latin typeface="Times New Roman"/>
                <a:cs typeface="Times New Roman"/>
              </a:rPr>
              <a:t>n;</a:t>
            </a:r>
            <a:endParaRPr sz="2400">
              <a:latin typeface="Times New Roman"/>
              <a:cs typeface="Times New Roman"/>
            </a:endParaRPr>
          </a:p>
          <a:p>
            <a:pPr marL="2755900">
              <a:lnSpc>
                <a:spcPct val="100000"/>
              </a:lnSpc>
            </a:pPr>
            <a:r>
              <a:rPr sz="2400" dirty="0">
                <a:latin typeface="Times New Roman"/>
                <a:cs typeface="Times New Roman"/>
              </a:rPr>
              <a:t>}</a:t>
            </a:r>
            <a:endParaRPr sz="2400">
              <a:latin typeface="Times New Roman"/>
              <a:cs typeface="Times New Roman"/>
            </a:endParaRPr>
          </a:p>
        </p:txBody>
      </p:sp>
      <p:sp>
        <p:nvSpPr>
          <p:cNvPr id="4" name="object 4"/>
          <p:cNvSpPr/>
          <p:nvPr/>
        </p:nvSpPr>
        <p:spPr>
          <a:xfrm>
            <a:off x="457193" y="6775703"/>
            <a:ext cx="9144000" cy="13970"/>
          </a:xfrm>
          <a:custGeom>
            <a:avLst/>
            <a:gdLst/>
            <a:ahLst/>
            <a:cxnLst/>
            <a:rect l="l" t="t" r="r" b="b"/>
            <a:pathLst>
              <a:path w="9144000" h="13970">
                <a:moveTo>
                  <a:pt x="9143999" y="13715"/>
                </a:moveTo>
                <a:lnTo>
                  <a:pt x="9143999" y="0"/>
                </a:lnTo>
                <a:lnTo>
                  <a:pt x="0" y="0"/>
                </a:lnTo>
                <a:lnTo>
                  <a:pt x="0" y="13715"/>
                </a:lnTo>
                <a:lnTo>
                  <a:pt x="9143999" y="13715"/>
                </a:lnTo>
                <a:close/>
              </a:path>
            </a:pathLst>
          </a:custGeom>
          <a:solidFill>
            <a:srgbClr val="000000"/>
          </a:solid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830"/>
              </a:lnSpc>
            </a:pPr>
            <a:fld id="{81D60167-4931-47E6-BA6A-407CBD079E47}" type="slidenum">
              <a:rPr dirty="0"/>
              <a:t>36</a:t>
            </a:fld>
            <a:endParaRPr dirty="0"/>
          </a:p>
        </p:txBody>
      </p:sp>
    </p:spTree>
    <p:extLst>
      <p:ext uri="{BB962C8B-B14F-4D97-AF65-F5344CB8AC3E}">
        <p14:creationId xmlns:p14="http://schemas.microsoft.com/office/powerpoint/2010/main" val="28844349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493" y="228600"/>
            <a:ext cx="9169400" cy="574040"/>
          </a:xfrm>
        </p:spPr>
        <p:txBody>
          <a:bodyPr/>
          <a:lstStyle/>
          <a:p>
            <a:r>
              <a:rPr lang="en-US" spc="-5" dirty="0"/>
              <a:t>Example: if</a:t>
            </a:r>
            <a:r>
              <a:rPr lang="en-US" spc="-40" dirty="0"/>
              <a:t> </a:t>
            </a:r>
            <a:r>
              <a:rPr lang="en-US" spc="-5" dirty="0"/>
              <a:t>condition</a:t>
            </a:r>
            <a:endParaRPr lang="en-US" dirty="0"/>
          </a:p>
        </p:txBody>
      </p:sp>
      <p:sp>
        <p:nvSpPr>
          <p:cNvPr id="7" name="Rectangle 6"/>
          <p:cNvSpPr/>
          <p:nvPr/>
        </p:nvSpPr>
        <p:spPr>
          <a:xfrm>
            <a:off x="1219200" y="1143000"/>
            <a:ext cx="5029200" cy="6555641"/>
          </a:xfrm>
          <a:prstGeom prst="rect">
            <a:avLst/>
          </a:prstGeom>
        </p:spPr>
        <p:txBody>
          <a:bodyPr>
            <a:spAutoFit/>
          </a:bodyPr>
          <a:lstStyle/>
          <a:p>
            <a:r>
              <a:rPr lang="en-US" sz="2800" dirty="0"/>
              <a:t>#include &lt;</a:t>
            </a:r>
            <a:r>
              <a:rPr lang="en-US" sz="2800" dirty="0" err="1"/>
              <a:t>stdio.h</a:t>
            </a:r>
            <a:r>
              <a:rPr lang="en-US" sz="2800" dirty="0"/>
              <a:t>&gt;</a:t>
            </a:r>
          </a:p>
          <a:p>
            <a:r>
              <a:rPr lang="en-US" sz="2800" dirty="0" err="1"/>
              <a:t>int</a:t>
            </a:r>
            <a:r>
              <a:rPr lang="en-US" sz="2800" dirty="0"/>
              <a:t> main() {</a:t>
            </a:r>
          </a:p>
          <a:p>
            <a:r>
              <a:rPr lang="en-US" sz="2800" dirty="0"/>
              <a:t>    </a:t>
            </a:r>
            <a:r>
              <a:rPr lang="en-US" sz="2800" dirty="0" err="1"/>
              <a:t>int</a:t>
            </a:r>
            <a:r>
              <a:rPr lang="en-US" sz="2800" dirty="0"/>
              <a:t> </a:t>
            </a:r>
            <a:r>
              <a:rPr lang="en-US" sz="2800" dirty="0" err="1"/>
              <a:t>num</a:t>
            </a:r>
            <a:r>
              <a:rPr lang="en-US" sz="2800" dirty="0"/>
              <a:t>;</a:t>
            </a:r>
          </a:p>
          <a:p>
            <a:r>
              <a:rPr lang="en-US" sz="2800" dirty="0"/>
              <a:t>    </a:t>
            </a:r>
            <a:r>
              <a:rPr lang="en-US" sz="2800" dirty="0" err="1"/>
              <a:t>printf</a:t>
            </a:r>
            <a:r>
              <a:rPr lang="en-US" sz="2800" dirty="0"/>
              <a:t>("Enter an integer: ");</a:t>
            </a:r>
          </a:p>
          <a:p>
            <a:r>
              <a:rPr lang="en-US" sz="2800" dirty="0"/>
              <a:t>    </a:t>
            </a:r>
            <a:r>
              <a:rPr lang="en-US" sz="2800" dirty="0" err="1"/>
              <a:t>scanf</a:t>
            </a:r>
            <a:r>
              <a:rPr lang="en-US" sz="2800" dirty="0"/>
              <a:t>("%d", &amp;</a:t>
            </a:r>
            <a:r>
              <a:rPr lang="en-US" sz="2800" dirty="0" err="1"/>
              <a:t>num</a:t>
            </a:r>
            <a:r>
              <a:rPr lang="en-US" sz="2800" dirty="0"/>
              <a:t>);</a:t>
            </a:r>
          </a:p>
          <a:p>
            <a:endParaRPr lang="en-US" sz="2800" dirty="0"/>
          </a:p>
          <a:p>
            <a:r>
              <a:rPr lang="en-US" sz="2800" dirty="0"/>
              <a:t>    // true if </a:t>
            </a:r>
            <a:r>
              <a:rPr lang="en-US" sz="2800" dirty="0" err="1"/>
              <a:t>num</a:t>
            </a:r>
            <a:r>
              <a:rPr lang="en-US" sz="2800" dirty="0"/>
              <a:t> is perfectly divisible by 2</a:t>
            </a:r>
          </a:p>
          <a:p>
            <a:r>
              <a:rPr lang="en-US" sz="2800" dirty="0"/>
              <a:t>    if(</a:t>
            </a:r>
            <a:r>
              <a:rPr lang="en-US" sz="2800" dirty="0" err="1"/>
              <a:t>num</a:t>
            </a:r>
            <a:r>
              <a:rPr lang="en-US" sz="2800" dirty="0"/>
              <a:t> % 2 == 0)</a:t>
            </a:r>
          </a:p>
          <a:p>
            <a:r>
              <a:rPr lang="en-US" sz="2800" dirty="0"/>
              <a:t>        </a:t>
            </a:r>
            <a:r>
              <a:rPr lang="en-US" sz="2800" dirty="0" err="1"/>
              <a:t>printf</a:t>
            </a:r>
            <a:r>
              <a:rPr lang="en-US" sz="2800" dirty="0"/>
              <a:t>("%d is even.", </a:t>
            </a:r>
            <a:r>
              <a:rPr lang="en-US" sz="2800" dirty="0" err="1"/>
              <a:t>num</a:t>
            </a:r>
            <a:r>
              <a:rPr lang="en-US" sz="2800" dirty="0"/>
              <a:t>);</a:t>
            </a:r>
          </a:p>
          <a:p>
            <a:r>
              <a:rPr lang="en-US" sz="2800" dirty="0"/>
              <a:t>    else</a:t>
            </a:r>
          </a:p>
          <a:p>
            <a:r>
              <a:rPr lang="en-US" sz="2800" dirty="0"/>
              <a:t>        </a:t>
            </a:r>
            <a:r>
              <a:rPr lang="en-US" sz="2800" dirty="0" err="1"/>
              <a:t>printf</a:t>
            </a:r>
            <a:r>
              <a:rPr lang="en-US" sz="2800" dirty="0"/>
              <a:t>("%d is odd.", </a:t>
            </a:r>
            <a:r>
              <a:rPr lang="en-US" sz="2800" dirty="0" err="1"/>
              <a:t>num</a:t>
            </a:r>
            <a:r>
              <a:rPr lang="en-US" sz="2800" dirty="0"/>
              <a:t>);</a:t>
            </a:r>
          </a:p>
          <a:p>
            <a:r>
              <a:rPr lang="en-US" sz="2800" dirty="0"/>
              <a:t>    </a:t>
            </a:r>
          </a:p>
          <a:p>
            <a:r>
              <a:rPr lang="en-US" sz="2800" dirty="0"/>
              <a:t>    return 0;</a:t>
            </a:r>
          </a:p>
          <a:p>
            <a:r>
              <a:rPr lang="en-US" sz="2800" dirty="0"/>
              <a:t>}</a:t>
            </a:r>
          </a:p>
        </p:txBody>
      </p:sp>
      <p:sp>
        <p:nvSpPr>
          <p:cNvPr id="9" name="Rectangle 8"/>
          <p:cNvSpPr/>
          <p:nvPr/>
        </p:nvSpPr>
        <p:spPr>
          <a:xfrm>
            <a:off x="6934200" y="6705600"/>
            <a:ext cx="5029200" cy="954107"/>
          </a:xfrm>
          <a:prstGeom prst="rect">
            <a:avLst/>
          </a:prstGeom>
        </p:spPr>
        <p:txBody>
          <a:bodyPr>
            <a:spAutoFit/>
          </a:bodyPr>
          <a:lstStyle/>
          <a:p>
            <a:r>
              <a:rPr lang="en-US" sz="2800" dirty="0"/>
              <a:t>Enter a number:4</a:t>
            </a:r>
          </a:p>
          <a:p>
            <a:r>
              <a:rPr lang="en-US" sz="2800" dirty="0"/>
              <a:t>4 is even number</a:t>
            </a:r>
          </a:p>
        </p:txBody>
      </p:sp>
    </p:spTree>
    <p:extLst>
      <p:ext uri="{BB962C8B-B14F-4D97-AF65-F5344CB8AC3E}">
        <p14:creationId xmlns:p14="http://schemas.microsoft.com/office/powerpoint/2010/main" val="22027634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9400" y="228600"/>
            <a:ext cx="4009390" cy="574040"/>
          </a:xfrm>
          <a:prstGeom prst="rect">
            <a:avLst/>
          </a:prstGeom>
        </p:spPr>
        <p:txBody>
          <a:bodyPr vert="horz" wrap="square" lIns="0" tIns="12700" rIns="0" bIns="0" rtlCol="0">
            <a:spAutoFit/>
          </a:bodyPr>
          <a:lstStyle/>
          <a:p>
            <a:pPr marL="12700">
              <a:lnSpc>
                <a:spcPct val="100000"/>
              </a:lnSpc>
              <a:spcBef>
                <a:spcPts val="100"/>
              </a:spcBef>
            </a:pPr>
            <a:r>
              <a:rPr spc="-5" dirty="0"/>
              <a:t>Example: if</a:t>
            </a:r>
            <a:r>
              <a:rPr spc="-40" dirty="0"/>
              <a:t> </a:t>
            </a:r>
            <a:r>
              <a:rPr spc="-5" dirty="0"/>
              <a:t>condition</a:t>
            </a:r>
          </a:p>
        </p:txBody>
      </p:sp>
      <p:sp>
        <p:nvSpPr>
          <p:cNvPr id="3" name="object 3"/>
          <p:cNvSpPr txBox="1"/>
          <p:nvPr/>
        </p:nvSpPr>
        <p:spPr>
          <a:xfrm>
            <a:off x="764533" y="914400"/>
            <a:ext cx="7975343" cy="3706143"/>
          </a:xfrm>
          <a:prstGeom prst="rect">
            <a:avLst/>
          </a:prstGeom>
        </p:spPr>
        <p:txBody>
          <a:bodyPr vert="horz" wrap="square" lIns="0" tIns="12700" rIns="0" bIns="0" rtlCol="0">
            <a:spAutoFit/>
          </a:bodyPr>
          <a:lstStyle/>
          <a:p>
            <a:r>
              <a:rPr lang="en-US" sz="2400" dirty="0"/>
              <a:t>#include &lt;</a:t>
            </a:r>
            <a:r>
              <a:rPr lang="en-US" sz="2400" dirty="0" err="1"/>
              <a:t>stdio.h</a:t>
            </a:r>
            <a:r>
              <a:rPr lang="en-US" sz="2400" dirty="0"/>
              <a:t>&gt;</a:t>
            </a:r>
          </a:p>
          <a:p>
            <a:r>
              <a:rPr lang="en-US" sz="2400" dirty="0" smtClean="0"/>
              <a:t> </a:t>
            </a:r>
            <a:r>
              <a:rPr lang="en-US" sz="2400" dirty="0"/>
              <a:t>main()</a:t>
            </a:r>
          </a:p>
          <a:p>
            <a:r>
              <a:rPr lang="en-US" sz="2400" dirty="0"/>
              <a:t>{</a:t>
            </a:r>
          </a:p>
          <a:p>
            <a:r>
              <a:rPr lang="en-US" sz="2400" dirty="0" err="1"/>
              <a:t>int</a:t>
            </a:r>
            <a:r>
              <a:rPr lang="en-US" sz="2400" dirty="0"/>
              <a:t> x;</a:t>
            </a:r>
          </a:p>
          <a:p>
            <a:r>
              <a:rPr lang="en-US" sz="2400" dirty="0" err="1"/>
              <a:t>printf</a:t>
            </a:r>
            <a:r>
              <a:rPr lang="en-US" sz="2400" dirty="0"/>
              <a:t>(“We enter any number:”);</a:t>
            </a:r>
          </a:p>
          <a:p>
            <a:r>
              <a:rPr lang="en-US" sz="2400" dirty="0" err="1"/>
              <a:t>scanf</a:t>
            </a:r>
            <a:r>
              <a:rPr lang="en-US" sz="2400" dirty="0"/>
              <a:t>(“%d”, &amp;x);</a:t>
            </a:r>
          </a:p>
          <a:p>
            <a:r>
              <a:rPr lang="en-US" sz="2400" dirty="0" err="1"/>
              <a:t>printf</a:t>
            </a:r>
            <a:r>
              <a:rPr lang="en-US" sz="2400" dirty="0"/>
              <a:t> (“The number entered here is %d”, x);</a:t>
            </a:r>
          </a:p>
          <a:p>
            <a:r>
              <a:rPr lang="en-US" sz="2400" dirty="0"/>
              <a:t>if (x&gt;100)</a:t>
            </a:r>
          </a:p>
          <a:p>
            <a:r>
              <a:rPr lang="en-US" sz="2400" dirty="0" err="1"/>
              <a:t>printf</a:t>
            </a:r>
            <a:r>
              <a:rPr lang="en-US" sz="2400" dirty="0"/>
              <a:t> (“Hi. You have entered a comparatively higher number.”);</a:t>
            </a:r>
          </a:p>
          <a:p>
            <a:r>
              <a:rPr lang="en-US" sz="2400" dirty="0"/>
              <a:t>}</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830"/>
              </a:lnSpc>
            </a:pPr>
            <a:fld id="{81D60167-4931-47E6-BA6A-407CBD079E47}" type="slidenum">
              <a:rPr dirty="0"/>
              <a:t>38</a:t>
            </a:fld>
            <a:endParaRPr dirty="0"/>
          </a:p>
        </p:txBody>
      </p:sp>
      <p:sp>
        <p:nvSpPr>
          <p:cNvPr id="6" name="TextBox 5"/>
          <p:cNvSpPr txBox="1"/>
          <p:nvPr/>
        </p:nvSpPr>
        <p:spPr>
          <a:xfrm>
            <a:off x="764533" y="4724400"/>
            <a:ext cx="7084067" cy="3046988"/>
          </a:xfrm>
          <a:prstGeom prst="rect">
            <a:avLst/>
          </a:prstGeom>
          <a:noFill/>
        </p:spPr>
        <p:txBody>
          <a:bodyPr wrap="square" rtlCol="0">
            <a:spAutoFit/>
          </a:bodyPr>
          <a:lstStyle/>
          <a:p>
            <a:r>
              <a:rPr lang="en-US" sz="2400" dirty="0"/>
              <a:t>Case #1:</a:t>
            </a:r>
          </a:p>
          <a:p>
            <a:r>
              <a:rPr lang="en-US" sz="2400" dirty="0"/>
              <a:t>If x = 300,</a:t>
            </a:r>
          </a:p>
          <a:p>
            <a:r>
              <a:rPr lang="en-US" sz="2400" dirty="0"/>
              <a:t>The output generated here will be:</a:t>
            </a:r>
          </a:p>
          <a:p>
            <a:r>
              <a:rPr lang="en-US" sz="2400" dirty="0"/>
              <a:t>Hi. You have entered a comparatively higher number.</a:t>
            </a:r>
          </a:p>
          <a:p>
            <a:r>
              <a:rPr lang="en-US" sz="2400" dirty="0"/>
              <a:t>Case #2:</a:t>
            </a:r>
          </a:p>
          <a:p>
            <a:r>
              <a:rPr lang="en-US" sz="2400" dirty="0"/>
              <a:t>If x = 50,</a:t>
            </a:r>
          </a:p>
          <a:p>
            <a:r>
              <a:rPr lang="en-US" sz="2400" dirty="0"/>
              <a:t>The compiler will skip the statement,</a:t>
            </a:r>
          </a:p>
          <a:p>
            <a:endParaRPr lang="en-US" sz="2400" dirty="0"/>
          </a:p>
        </p:txBody>
      </p:sp>
    </p:spTree>
    <p:extLst>
      <p:ext uri="{BB962C8B-B14F-4D97-AF65-F5344CB8AC3E}">
        <p14:creationId xmlns:p14="http://schemas.microsoft.com/office/powerpoint/2010/main" val="13567592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19200" y="422493"/>
            <a:ext cx="8077200" cy="6740307"/>
          </a:xfrm>
          <a:prstGeom prst="rect">
            <a:avLst/>
          </a:prstGeom>
        </p:spPr>
        <p:txBody>
          <a:bodyPr wrap="square">
            <a:spAutoFit/>
          </a:bodyPr>
          <a:lstStyle/>
          <a:p>
            <a:r>
              <a:rPr lang="en-US" sz="2400" dirty="0"/>
              <a:t>#include &lt;</a:t>
            </a:r>
            <a:r>
              <a:rPr lang="en-US" sz="2400" dirty="0" err="1"/>
              <a:t>stdio.h</a:t>
            </a:r>
            <a:r>
              <a:rPr lang="en-US" sz="2400" dirty="0" smtClean="0"/>
              <a:t>&gt;</a:t>
            </a:r>
            <a:endParaRPr lang="en-US" sz="2400" dirty="0"/>
          </a:p>
          <a:p>
            <a:r>
              <a:rPr lang="en-US" sz="2400" dirty="0" err="1"/>
              <a:t>int</a:t>
            </a:r>
            <a:r>
              <a:rPr lang="en-US" sz="2400" dirty="0"/>
              <a:t> main() {</a:t>
            </a:r>
          </a:p>
          <a:p>
            <a:r>
              <a:rPr lang="en-US" sz="2400" dirty="0" smtClean="0"/>
              <a:t>  </a:t>
            </a:r>
            <a:r>
              <a:rPr lang="en-US" sz="2400" dirty="0"/>
              <a:t>double n1, n2, n3;</a:t>
            </a:r>
          </a:p>
          <a:p>
            <a:r>
              <a:rPr lang="en-US" sz="2400" dirty="0" smtClean="0"/>
              <a:t>  </a:t>
            </a:r>
            <a:r>
              <a:rPr lang="en-US" sz="2400" dirty="0" err="1"/>
              <a:t>printf</a:t>
            </a:r>
            <a:r>
              <a:rPr lang="en-US" sz="2400" dirty="0"/>
              <a:t>("Enter three different numbers: ");</a:t>
            </a:r>
          </a:p>
          <a:p>
            <a:r>
              <a:rPr lang="en-US" sz="2400" dirty="0"/>
              <a:t>  </a:t>
            </a:r>
            <a:r>
              <a:rPr lang="en-US" sz="2400" dirty="0" err="1"/>
              <a:t>scanf</a:t>
            </a:r>
            <a:r>
              <a:rPr lang="en-US" sz="2400" dirty="0"/>
              <a:t>("%lf %lf %lf", &amp;n1, &amp;n2, &amp;n3);</a:t>
            </a:r>
          </a:p>
          <a:p>
            <a:r>
              <a:rPr lang="en-US" sz="2400" dirty="0" smtClean="0"/>
              <a:t>  </a:t>
            </a:r>
            <a:r>
              <a:rPr lang="en-US" sz="2400" dirty="0"/>
              <a:t>// if n1 is greater than both n2 and n3, n1 is the largest</a:t>
            </a:r>
          </a:p>
          <a:p>
            <a:r>
              <a:rPr lang="en-US" sz="2400" dirty="0"/>
              <a:t>  if (n1 &gt;= n2 &amp;&amp; n1 &gt;= n3)</a:t>
            </a:r>
          </a:p>
          <a:p>
            <a:r>
              <a:rPr lang="en-US" sz="2400" dirty="0"/>
              <a:t>    </a:t>
            </a:r>
            <a:r>
              <a:rPr lang="en-US" sz="2400" dirty="0" err="1"/>
              <a:t>printf</a:t>
            </a:r>
            <a:r>
              <a:rPr lang="en-US" sz="2400" dirty="0"/>
              <a:t>("%.2f is the largest number.", n1);</a:t>
            </a:r>
          </a:p>
          <a:p>
            <a:endParaRPr lang="en-US" sz="2400" dirty="0"/>
          </a:p>
          <a:p>
            <a:r>
              <a:rPr lang="en-US" sz="2400" dirty="0"/>
              <a:t>  // if n2 is greater than both n1 and n3, n2 is the largest</a:t>
            </a:r>
          </a:p>
          <a:p>
            <a:r>
              <a:rPr lang="en-US" sz="2400" dirty="0"/>
              <a:t>  if (n2 &gt;= n1 &amp;&amp; n2 &gt;= n3)</a:t>
            </a:r>
          </a:p>
          <a:p>
            <a:r>
              <a:rPr lang="en-US" sz="2400" dirty="0"/>
              <a:t>    </a:t>
            </a:r>
            <a:r>
              <a:rPr lang="en-US" sz="2400" dirty="0" err="1"/>
              <a:t>printf</a:t>
            </a:r>
            <a:r>
              <a:rPr lang="en-US" sz="2400" dirty="0"/>
              <a:t>("%.2f is the largest number.", n2);</a:t>
            </a:r>
          </a:p>
          <a:p>
            <a:endParaRPr lang="en-US" sz="2400" dirty="0"/>
          </a:p>
          <a:p>
            <a:r>
              <a:rPr lang="en-US" sz="2400" dirty="0"/>
              <a:t>  // if n3 is greater than both n1 and n2, n3 is the largest</a:t>
            </a:r>
          </a:p>
          <a:p>
            <a:r>
              <a:rPr lang="en-US" sz="2400" dirty="0"/>
              <a:t>  if (n3 &gt;= n1 &amp;&amp; n3 &gt;= n2)</a:t>
            </a:r>
          </a:p>
          <a:p>
            <a:r>
              <a:rPr lang="en-US" sz="2400" dirty="0"/>
              <a:t>    </a:t>
            </a:r>
            <a:r>
              <a:rPr lang="en-US" sz="2400" dirty="0" err="1"/>
              <a:t>printf</a:t>
            </a:r>
            <a:r>
              <a:rPr lang="en-US" sz="2400" dirty="0"/>
              <a:t>("%.2f is the largest number.", n3);</a:t>
            </a:r>
          </a:p>
          <a:p>
            <a:r>
              <a:rPr lang="en-US" sz="2400" dirty="0" smtClean="0"/>
              <a:t>  </a:t>
            </a:r>
            <a:r>
              <a:rPr lang="en-US" sz="2400" dirty="0"/>
              <a:t>return 0;</a:t>
            </a:r>
          </a:p>
          <a:p>
            <a:r>
              <a:rPr lang="en-US" sz="2400" dirty="0"/>
              <a:t>}</a:t>
            </a:r>
          </a:p>
        </p:txBody>
      </p:sp>
    </p:spTree>
    <p:extLst>
      <p:ext uri="{BB962C8B-B14F-4D97-AF65-F5344CB8AC3E}">
        <p14:creationId xmlns:p14="http://schemas.microsoft.com/office/powerpoint/2010/main" val="23535410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493" y="228600"/>
            <a:ext cx="9169400" cy="553998"/>
          </a:xfrm>
        </p:spPr>
        <p:txBody>
          <a:bodyPr/>
          <a:lstStyle/>
          <a:p>
            <a:r>
              <a:rPr lang="en-US" dirty="0" smtClean="0"/>
              <a:t>Variables</a:t>
            </a:r>
            <a:endParaRPr lang="en-US" dirty="0"/>
          </a:p>
        </p:txBody>
      </p:sp>
      <p:sp>
        <p:nvSpPr>
          <p:cNvPr id="5" name="Rectangle 4"/>
          <p:cNvSpPr/>
          <p:nvPr/>
        </p:nvSpPr>
        <p:spPr>
          <a:xfrm>
            <a:off x="444493" y="844689"/>
            <a:ext cx="9169399" cy="7109639"/>
          </a:xfrm>
          <a:prstGeom prst="rect">
            <a:avLst/>
          </a:prstGeom>
        </p:spPr>
        <p:txBody>
          <a:bodyPr wrap="square">
            <a:spAutoFit/>
          </a:bodyPr>
          <a:lstStyle/>
          <a:p>
            <a:r>
              <a:rPr lang="en-US" sz="2400" b="1" dirty="0"/>
              <a:t>Variable Definition in </a:t>
            </a:r>
            <a:r>
              <a:rPr lang="en-US" sz="2400" b="1" dirty="0" smtClean="0"/>
              <a:t>C</a:t>
            </a:r>
          </a:p>
          <a:p>
            <a:endParaRPr lang="en-US" sz="2400" dirty="0" smtClean="0"/>
          </a:p>
          <a:p>
            <a:r>
              <a:rPr lang="en-US" sz="2400" dirty="0"/>
              <a:t>type </a:t>
            </a:r>
            <a:r>
              <a:rPr lang="en-US" sz="2400" dirty="0" err="1"/>
              <a:t>variable_list</a:t>
            </a:r>
            <a:r>
              <a:rPr lang="en-US" sz="2400" dirty="0" smtClean="0"/>
              <a:t>;</a:t>
            </a:r>
            <a:endParaRPr lang="en-US" sz="2400" dirty="0"/>
          </a:p>
          <a:p>
            <a:endParaRPr lang="en-US" sz="2400" dirty="0" smtClean="0"/>
          </a:p>
          <a:p>
            <a:r>
              <a:rPr lang="en-US" sz="2400" b="1" dirty="0"/>
              <a:t>Some valid </a:t>
            </a:r>
            <a:r>
              <a:rPr lang="en-US" sz="2400" b="1" dirty="0" smtClean="0"/>
              <a:t>declaration </a:t>
            </a:r>
            <a:r>
              <a:rPr lang="en-US" sz="2400" b="1" dirty="0"/>
              <a:t>are shown </a:t>
            </a:r>
            <a:r>
              <a:rPr lang="en-US" sz="2400" b="1" dirty="0" smtClean="0"/>
              <a:t>here</a:t>
            </a:r>
          </a:p>
          <a:p>
            <a:endParaRPr lang="en-US" sz="2400" dirty="0"/>
          </a:p>
          <a:p>
            <a:r>
              <a:rPr lang="en-US" sz="2400" dirty="0" err="1"/>
              <a:t>int</a:t>
            </a:r>
            <a:r>
              <a:rPr lang="en-US" sz="2400" dirty="0"/>
              <a:t>    </a:t>
            </a:r>
            <a:r>
              <a:rPr lang="en-US" sz="2400" dirty="0" err="1"/>
              <a:t>i</a:t>
            </a:r>
            <a:r>
              <a:rPr lang="en-US" sz="2400" dirty="0"/>
              <a:t>, j, k;</a:t>
            </a:r>
          </a:p>
          <a:p>
            <a:r>
              <a:rPr lang="en-US" sz="2400" dirty="0"/>
              <a:t>char   c, </a:t>
            </a:r>
            <a:r>
              <a:rPr lang="en-US" sz="2400" dirty="0" err="1"/>
              <a:t>ch</a:t>
            </a:r>
            <a:r>
              <a:rPr lang="en-US" sz="2400" dirty="0"/>
              <a:t>;</a:t>
            </a:r>
          </a:p>
          <a:p>
            <a:r>
              <a:rPr lang="en-US" sz="2400" dirty="0"/>
              <a:t>float  f, salary;</a:t>
            </a:r>
          </a:p>
          <a:p>
            <a:r>
              <a:rPr lang="en-US" sz="2400" dirty="0"/>
              <a:t>double d</a:t>
            </a:r>
            <a:r>
              <a:rPr lang="en-US" sz="2400" dirty="0" smtClean="0"/>
              <a:t>;</a:t>
            </a:r>
          </a:p>
          <a:p>
            <a:endParaRPr lang="en-US" sz="2400" dirty="0"/>
          </a:p>
          <a:p>
            <a:r>
              <a:rPr lang="en-US" sz="2400" b="1" dirty="0" smtClean="0"/>
              <a:t>Variable Initialization</a:t>
            </a:r>
          </a:p>
          <a:p>
            <a:r>
              <a:rPr lang="en-US" sz="2400" dirty="0"/>
              <a:t>type </a:t>
            </a:r>
            <a:r>
              <a:rPr lang="en-US" sz="2400" dirty="0" err="1"/>
              <a:t>variable_name</a:t>
            </a:r>
            <a:r>
              <a:rPr lang="en-US" sz="2400" dirty="0"/>
              <a:t> = value;</a:t>
            </a:r>
            <a:endParaRPr lang="en-US" sz="2400" dirty="0" smtClean="0"/>
          </a:p>
          <a:p>
            <a:endParaRPr lang="en-US" sz="2400" dirty="0" smtClean="0"/>
          </a:p>
          <a:p>
            <a:r>
              <a:rPr lang="en-US" sz="2400" dirty="0" smtClean="0"/>
              <a:t>Example:</a:t>
            </a:r>
            <a:r>
              <a:rPr lang="en-US" sz="2400" dirty="0"/>
              <a:t/>
            </a:r>
            <a:br>
              <a:rPr lang="en-US" sz="2400" dirty="0"/>
            </a:br>
            <a:r>
              <a:rPr lang="en-US" sz="2400" dirty="0" err="1" smtClean="0"/>
              <a:t>int</a:t>
            </a:r>
            <a:r>
              <a:rPr lang="en-US" sz="2400" dirty="0" smtClean="0"/>
              <a:t> </a:t>
            </a:r>
            <a:r>
              <a:rPr lang="en-US" sz="2400" dirty="0"/>
              <a:t>d = 3, f = 5;           //declaration and initializing d and f. </a:t>
            </a:r>
          </a:p>
          <a:p>
            <a:r>
              <a:rPr lang="en-US" sz="2400" dirty="0" smtClean="0"/>
              <a:t>char </a:t>
            </a:r>
            <a:r>
              <a:rPr lang="en-US" sz="2400" dirty="0"/>
              <a:t>x = 'x';               // the variable x has the value 'x'.</a:t>
            </a:r>
            <a:endParaRPr lang="en-US" sz="2400" dirty="0" smtClean="0"/>
          </a:p>
          <a:p>
            <a:endParaRPr lang="en-US" sz="2400" b="0" i="0" dirty="0">
              <a:effectLst/>
            </a:endParaRPr>
          </a:p>
          <a:p>
            <a:endParaRPr lang="en-US" sz="2400" b="0" i="0" dirty="0">
              <a:effectLst/>
            </a:endParaRPr>
          </a:p>
        </p:txBody>
      </p:sp>
    </p:spTree>
    <p:extLst>
      <p:ext uri="{BB962C8B-B14F-4D97-AF65-F5344CB8AC3E}">
        <p14:creationId xmlns:p14="http://schemas.microsoft.com/office/powerpoint/2010/main" val="405287636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54330" y="228600"/>
            <a:ext cx="4149725" cy="559435"/>
          </a:xfrm>
          <a:prstGeom prst="rect">
            <a:avLst/>
          </a:prstGeom>
        </p:spPr>
        <p:txBody>
          <a:bodyPr vert="horz" wrap="square" lIns="0" tIns="12700" rIns="0" bIns="0" rtlCol="0">
            <a:spAutoFit/>
          </a:bodyPr>
          <a:lstStyle/>
          <a:p>
            <a:pPr marL="12700">
              <a:lnSpc>
                <a:spcPct val="100000"/>
              </a:lnSpc>
              <a:spcBef>
                <a:spcPts val="100"/>
              </a:spcBef>
            </a:pPr>
            <a:r>
              <a:rPr sz="3500" dirty="0"/>
              <a:t>The </a:t>
            </a:r>
            <a:r>
              <a:rPr sz="3500" spc="-5" dirty="0"/>
              <a:t>if </a:t>
            </a:r>
            <a:r>
              <a:rPr sz="3500" dirty="0">
                <a:latin typeface="Arial"/>
                <a:cs typeface="Arial"/>
              </a:rPr>
              <a:t>– </a:t>
            </a:r>
            <a:r>
              <a:rPr sz="3500" dirty="0"/>
              <a:t>else</a:t>
            </a:r>
            <a:r>
              <a:rPr sz="3500" spc="-175" dirty="0"/>
              <a:t> </a:t>
            </a:r>
            <a:r>
              <a:rPr sz="3500" spc="-5" dirty="0"/>
              <a:t>Statement</a:t>
            </a:r>
            <a:endParaRPr sz="3500">
              <a:latin typeface="Arial"/>
              <a:cs typeface="Arial"/>
            </a:endParaRPr>
          </a:p>
        </p:txBody>
      </p:sp>
      <p:sp>
        <p:nvSpPr>
          <p:cNvPr id="3" name="object 3"/>
          <p:cNvSpPr txBox="1"/>
          <p:nvPr/>
        </p:nvSpPr>
        <p:spPr>
          <a:xfrm>
            <a:off x="843787" y="2116327"/>
            <a:ext cx="1439545" cy="391160"/>
          </a:xfrm>
          <a:prstGeom prst="rect">
            <a:avLst/>
          </a:prstGeom>
        </p:spPr>
        <p:txBody>
          <a:bodyPr vert="horz" wrap="square" lIns="0" tIns="12700" rIns="0" bIns="0" rtlCol="0">
            <a:spAutoFit/>
          </a:bodyPr>
          <a:lstStyle/>
          <a:p>
            <a:pPr marL="306705" indent="-294640">
              <a:lnSpc>
                <a:spcPct val="100000"/>
              </a:lnSpc>
              <a:spcBef>
                <a:spcPts val="100"/>
              </a:spcBef>
              <a:buChar char="•"/>
              <a:tabLst>
                <a:tab pos="306705" algn="l"/>
                <a:tab pos="307340" algn="l"/>
              </a:tabLst>
            </a:pPr>
            <a:r>
              <a:rPr sz="2400" spc="-5" dirty="0">
                <a:latin typeface="Times New Roman"/>
                <a:cs typeface="Times New Roman"/>
              </a:rPr>
              <a:t>Structure</a:t>
            </a:r>
            <a:endParaRPr sz="2400">
              <a:latin typeface="Times New Roman"/>
              <a:cs typeface="Times New Roman"/>
            </a:endParaRPr>
          </a:p>
        </p:txBody>
      </p:sp>
      <p:sp>
        <p:nvSpPr>
          <p:cNvPr id="4" name="object 4"/>
          <p:cNvSpPr txBox="1"/>
          <p:nvPr/>
        </p:nvSpPr>
        <p:spPr>
          <a:xfrm>
            <a:off x="2722878" y="2116327"/>
            <a:ext cx="1765300" cy="391160"/>
          </a:xfrm>
          <a:prstGeom prst="rect">
            <a:avLst/>
          </a:prstGeom>
        </p:spPr>
        <p:txBody>
          <a:bodyPr vert="horz" wrap="square" lIns="0" tIns="12700" rIns="0" bIns="0" rtlCol="0">
            <a:spAutoFit/>
          </a:bodyPr>
          <a:lstStyle/>
          <a:p>
            <a:pPr marL="12700">
              <a:lnSpc>
                <a:spcPct val="100000"/>
              </a:lnSpc>
              <a:spcBef>
                <a:spcPts val="100"/>
              </a:spcBef>
            </a:pPr>
            <a:r>
              <a:rPr sz="2400" i="1" dirty="0">
                <a:latin typeface="Times New Roman"/>
                <a:cs typeface="Times New Roman"/>
              </a:rPr>
              <a:t>if</a:t>
            </a:r>
            <a:r>
              <a:rPr sz="2400" i="1" spc="-95" dirty="0">
                <a:latin typeface="Times New Roman"/>
                <a:cs typeface="Times New Roman"/>
              </a:rPr>
              <a:t> </a:t>
            </a:r>
            <a:r>
              <a:rPr sz="2400" i="1" spc="-10" dirty="0">
                <a:latin typeface="Times New Roman"/>
                <a:cs typeface="Times New Roman"/>
              </a:rPr>
              <a:t>(expression)</a:t>
            </a:r>
            <a:endParaRPr sz="2400">
              <a:latin typeface="Times New Roman"/>
              <a:cs typeface="Times New Roman"/>
            </a:endParaRPr>
          </a:p>
        </p:txBody>
      </p:sp>
      <p:sp>
        <p:nvSpPr>
          <p:cNvPr id="5" name="object 5"/>
          <p:cNvSpPr txBox="1"/>
          <p:nvPr/>
        </p:nvSpPr>
        <p:spPr>
          <a:xfrm>
            <a:off x="843781" y="2482087"/>
            <a:ext cx="8341995" cy="3964419"/>
          </a:xfrm>
          <a:prstGeom prst="rect">
            <a:avLst/>
          </a:prstGeom>
        </p:spPr>
        <p:txBody>
          <a:bodyPr vert="horz" wrap="square" lIns="0" tIns="158750" rIns="0" bIns="0" rtlCol="0">
            <a:spAutoFit/>
          </a:bodyPr>
          <a:lstStyle/>
          <a:p>
            <a:pPr marL="678180" algn="ctr">
              <a:lnSpc>
                <a:spcPct val="100000"/>
              </a:lnSpc>
              <a:spcBef>
                <a:spcPts val="1250"/>
              </a:spcBef>
            </a:pPr>
            <a:r>
              <a:rPr sz="2400" i="1" spc="-5" dirty="0">
                <a:latin typeface="Times New Roman"/>
                <a:cs typeface="Times New Roman"/>
              </a:rPr>
              <a:t>statement_1</a:t>
            </a:r>
            <a:endParaRPr sz="2400" dirty="0">
              <a:latin typeface="Times New Roman"/>
              <a:cs typeface="Times New Roman"/>
            </a:endParaRPr>
          </a:p>
          <a:p>
            <a:pPr marR="2193925" algn="ctr">
              <a:lnSpc>
                <a:spcPct val="100000"/>
              </a:lnSpc>
              <a:spcBef>
                <a:spcPts val="1150"/>
              </a:spcBef>
            </a:pPr>
            <a:r>
              <a:rPr sz="2400" i="1" dirty="0">
                <a:latin typeface="Times New Roman"/>
                <a:cs typeface="Times New Roman"/>
              </a:rPr>
              <a:t>else</a:t>
            </a:r>
            <a:endParaRPr sz="2400" dirty="0">
              <a:latin typeface="Times New Roman"/>
              <a:cs typeface="Times New Roman"/>
            </a:endParaRPr>
          </a:p>
          <a:p>
            <a:r>
              <a:rPr lang="en-US" sz="2400" dirty="0" smtClean="0">
                <a:latin typeface="Times New Roman"/>
                <a:cs typeface="Times New Roman"/>
              </a:rPr>
              <a:t>				</a:t>
            </a:r>
            <a:endParaRPr sz="2400" dirty="0">
              <a:latin typeface="Times New Roman"/>
              <a:cs typeface="Times New Roman"/>
            </a:endParaRPr>
          </a:p>
          <a:p>
            <a:pPr>
              <a:lnSpc>
                <a:spcPct val="100000"/>
              </a:lnSpc>
              <a:spcBef>
                <a:spcPts val="10"/>
              </a:spcBef>
            </a:pPr>
            <a:endParaRPr sz="2100" dirty="0">
              <a:latin typeface="Times New Roman"/>
              <a:cs typeface="Times New Roman"/>
            </a:endParaRPr>
          </a:p>
          <a:p>
            <a:pPr marL="306705" indent="-294640">
              <a:lnSpc>
                <a:spcPct val="100000"/>
              </a:lnSpc>
              <a:buChar char="•"/>
              <a:tabLst>
                <a:tab pos="306705" algn="l"/>
                <a:tab pos="307340" algn="l"/>
              </a:tabLst>
            </a:pPr>
            <a:r>
              <a:rPr sz="2400" spc="-5" dirty="0">
                <a:latin typeface="Times New Roman"/>
                <a:cs typeface="Times New Roman"/>
              </a:rPr>
              <a:t>The </a:t>
            </a:r>
            <a:r>
              <a:rPr sz="2400" i="1" dirty="0">
                <a:latin typeface="Times New Roman"/>
                <a:cs typeface="Times New Roman"/>
              </a:rPr>
              <a:t>else </a:t>
            </a:r>
            <a:r>
              <a:rPr sz="2400" dirty="0">
                <a:latin typeface="Times New Roman"/>
                <a:cs typeface="Times New Roman"/>
              </a:rPr>
              <a:t>part is</a:t>
            </a:r>
            <a:r>
              <a:rPr sz="2400" spc="-55" dirty="0">
                <a:latin typeface="Times New Roman"/>
                <a:cs typeface="Times New Roman"/>
              </a:rPr>
              <a:t> </a:t>
            </a:r>
            <a:r>
              <a:rPr sz="2400" dirty="0">
                <a:latin typeface="Times New Roman"/>
                <a:cs typeface="Times New Roman"/>
              </a:rPr>
              <a:t>optional</a:t>
            </a:r>
          </a:p>
          <a:p>
            <a:pPr marL="306705" marR="5080" indent="-294640">
              <a:lnSpc>
                <a:spcPct val="120000"/>
              </a:lnSpc>
              <a:spcBef>
                <a:spcPts val="580"/>
              </a:spcBef>
              <a:buChar char="•"/>
              <a:tabLst>
                <a:tab pos="306705" algn="l"/>
                <a:tab pos="307340" algn="l"/>
                <a:tab pos="4658995" algn="l"/>
              </a:tabLst>
            </a:pPr>
            <a:r>
              <a:rPr sz="2400" spc="-5" dirty="0">
                <a:latin typeface="Times New Roman"/>
                <a:cs typeface="Times New Roman"/>
              </a:rPr>
              <a:t>The </a:t>
            </a:r>
            <a:r>
              <a:rPr sz="2400" dirty="0">
                <a:latin typeface="Times New Roman"/>
                <a:cs typeface="Times New Roman"/>
              </a:rPr>
              <a:t>expression is evaluated: if </a:t>
            </a:r>
            <a:r>
              <a:rPr sz="2400" i="1" spc="-10" dirty="0">
                <a:latin typeface="Times New Roman"/>
                <a:cs typeface="Times New Roman"/>
              </a:rPr>
              <a:t>expression </a:t>
            </a:r>
            <a:r>
              <a:rPr sz="2400" dirty="0">
                <a:latin typeface="Times New Roman"/>
                <a:cs typeface="Times New Roman"/>
              </a:rPr>
              <a:t>is </a:t>
            </a:r>
            <a:r>
              <a:rPr sz="2400" i="1" spc="-5" dirty="0">
                <a:latin typeface="Times New Roman"/>
                <a:cs typeface="Times New Roman"/>
              </a:rPr>
              <a:t>TRUE </a:t>
            </a:r>
            <a:r>
              <a:rPr sz="2400" dirty="0">
                <a:latin typeface="Times New Roman"/>
                <a:cs typeface="Times New Roman"/>
              </a:rPr>
              <a:t>(I.e. non zero)  then </a:t>
            </a:r>
            <a:r>
              <a:rPr sz="2400" i="1" spc="-5" dirty="0">
                <a:latin typeface="Times New Roman"/>
                <a:cs typeface="Times New Roman"/>
              </a:rPr>
              <a:t>statement_1</a:t>
            </a:r>
            <a:r>
              <a:rPr sz="2400" spc="-5" dirty="0">
                <a:latin typeface="Times New Roman"/>
                <a:cs typeface="Times New Roman"/>
              </a:rPr>
              <a:t>. </a:t>
            </a:r>
            <a:r>
              <a:rPr sz="2400" dirty="0">
                <a:latin typeface="Times New Roman"/>
                <a:cs typeface="Times New Roman"/>
              </a:rPr>
              <a:t>If </a:t>
            </a:r>
            <a:r>
              <a:rPr sz="2400" i="1" spc="-10" dirty="0">
                <a:latin typeface="Times New Roman"/>
                <a:cs typeface="Times New Roman"/>
              </a:rPr>
              <a:t>expression </a:t>
            </a:r>
            <a:r>
              <a:rPr sz="2400" dirty="0">
                <a:latin typeface="Times New Roman"/>
                <a:cs typeface="Times New Roman"/>
              </a:rPr>
              <a:t>is </a:t>
            </a:r>
            <a:r>
              <a:rPr sz="2400" i="1" spc="-65" dirty="0">
                <a:latin typeface="Times New Roman"/>
                <a:cs typeface="Times New Roman"/>
              </a:rPr>
              <a:t>FALSE </a:t>
            </a:r>
            <a:r>
              <a:rPr sz="2400" dirty="0">
                <a:latin typeface="Times New Roman"/>
                <a:cs typeface="Times New Roman"/>
              </a:rPr>
              <a:t>(i.e. zero) then  </a:t>
            </a:r>
            <a:r>
              <a:rPr sz="2400" i="1" spc="-5" dirty="0" smtClean="0">
                <a:latin typeface="Times New Roman"/>
                <a:cs typeface="Times New Roman"/>
              </a:rPr>
              <a:t>statement_</a:t>
            </a:r>
            <a:r>
              <a:rPr lang="en-US" sz="2400" i="1" spc="-5" dirty="0" smtClean="0">
                <a:latin typeface="Times New Roman"/>
                <a:cs typeface="Times New Roman"/>
              </a:rPr>
              <a:t>2</a:t>
            </a:r>
            <a:r>
              <a:rPr sz="2400" i="1" spc="-5" dirty="0" smtClean="0">
                <a:latin typeface="Times New Roman"/>
                <a:cs typeface="Times New Roman"/>
              </a:rPr>
              <a:t> </a:t>
            </a:r>
            <a:r>
              <a:rPr sz="2400" dirty="0">
                <a:latin typeface="Times New Roman"/>
                <a:cs typeface="Times New Roman"/>
              </a:rPr>
              <a:t>is executed</a:t>
            </a:r>
            <a:r>
              <a:rPr sz="2400" spc="-60" dirty="0">
                <a:latin typeface="Times New Roman"/>
                <a:cs typeface="Times New Roman"/>
              </a:rPr>
              <a:t> </a:t>
            </a:r>
            <a:r>
              <a:rPr sz="2400" dirty="0">
                <a:latin typeface="Times New Roman"/>
                <a:cs typeface="Times New Roman"/>
              </a:rPr>
              <a:t>if present.	</a:t>
            </a:r>
            <a:r>
              <a:rPr sz="2400" spc="-5" dirty="0">
                <a:latin typeface="Times New Roman"/>
                <a:cs typeface="Times New Roman"/>
              </a:rPr>
              <a:t>For multiple </a:t>
            </a:r>
            <a:r>
              <a:rPr sz="2400" i="1" spc="-30" dirty="0">
                <a:latin typeface="Times New Roman"/>
                <a:cs typeface="Times New Roman"/>
              </a:rPr>
              <a:t>if</a:t>
            </a:r>
            <a:r>
              <a:rPr sz="2400" spc="-30" dirty="0">
                <a:latin typeface="Times New Roman"/>
                <a:cs typeface="Times New Roman"/>
              </a:rPr>
              <a:t>’s, </a:t>
            </a:r>
            <a:r>
              <a:rPr sz="2400" dirty="0">
                <a:latin typeface="Times New Roman"/>
                <a:cs typeface="Times New Roman"/>
              </a:rPr>
              <a:t>the else</a:t>
            </a:r>
            <a:r>
              <a:rPr sz="2400" spc="-90" dirty="0">
                <a:latin typeface="Times New Roman"/>
                <a:cs typeface="Times New Roman"/>
              </a:rPr>
              <a:t> </a:t>
            </a:r>
            <a:r>
              <a:rPr sz="2400" dirty="0">
                <a:latin typeface="Times New Roman"/>
                <a:cs typeface="Times New Roman"/>
              </a:rPr>
              <a:t>goes  </a:t>
            </a:r>
            <a:r>
              <a:rPr sz="2400" spc="-5" dirty="0">
                <a:latin typeface="Times New Roman"/>
                <a:cs typeface="Times New Roman"/>
              </a:rPr>
              <a:t>with </a:t>
            </a:r>
            <a:r>
              <a:rPr sz="2400" dirty="0">
                <a:latin typeface="Times New Roman"/>
                <a:cs typeface="Times New Roman"/>
              </a:rPr>
              <a:t>the closest </a:t>
            </a:r>
            <a:r>
              <a:rPr sz="2400" i="1" dirty="0">
                <a:latin typeface="Times New Roman"/>
                <a:cs typeface="Times New Roman"/>
              </a:rPr>
              <a:t>if </a:t>
            </a:r>
            <a:r>
              <a:rPr sz="2400" spc="-5" dirty="0">
                <a:latin typeface="Times New Roman"/>
                <a:cs typeface="Times New Roman"/>
              </a:rPr>
              <a:t>without </a:t>
            </a:r>
            <a:r>
              <a:rPr sz="2400" dirty="0">
                <a:latin typeface="Times New Roman"/>
                <a:cs typeface="Times New Roman"/>
              </a:rPr>
              <a:t>an </a:t>
            </a:r>
            <a:r>
              <a:rPr sz="2400" i="1" dirty="0">
                <a:latin typeface="Times New Roman"/>
                <a:cs typeface="Times New Roman"/>
              </a:rPr>
              <a:t>else</a:t>
            </a:r>
            <a:r>
              <a:rPr sz="2400" i="1" spc="-110" dirty="0">
                <a:latin typeface="Times New Roman"/>
                <a:cs typeface="Times New Roman"/>
              </a:rPr>
              <a:t> </a:t>
            </a:r>
            <a:r>
              <a:rPr sz="2400" dirty="0">
                <a:latin typeface="Times New Roman"/>
                <a:cs typeface="Times New Roman"/>
              </a:rPr>
              <a:t>condition.</a:t>
            </a:r>
          </a:p>
        </p:txBody>
      </p:sp>
      <p:sp>
        <p:nvSpPr>
          <p:cNvPr id="6" name="object 6"/>
          <p:cNvSpPr/>
          <p:nvPr/>
        </p:nvSpPr>
        <p:spPr>
          <a:xfrm>
            <a:off x="457193" y="6775703"/>
            <a:ext cx="9144000" cy="13970"/>
          </a:xfrm>
          <a:custGeom>
            <a:avLst/>
            <a:gdLst/>
            <a:ahLst/>
            <a:cxnLst/>
            <a:rect l="l" t="t" r="r" b="b"/>
            <a:pathLst>
              <a:path w="9144000" h="13970">
                <a:moveTo>
                  <a:pt x="9143999" y="13715"/>
                </a:moveTo>
                <a:lnTo>
                  <a:pt x="9143999" y="0"/>
                </a:lnTo>
                <a:lnTo>
                  <a:pt x="0" y="0"/>
                </a:lnTo>
                <a:lnTo>
                  <a:pt x="0" y="13715"/>
                </a:lnTo>
                <a:lnTo>
                  <a:pt x="9143999" y="13715"/>
                </a:lnTo>
                <a:close/>
              </a:path>
            </a:pathLst>
          </a:custGeom>
          <a:solidFill>
            <a:srgbClr val="000000"/>
          </a:solid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830"/>
              </a:lnSpc>
            </a:pPr>
            <a:fld id="{81D60167-4931-47E6-BA6A-407CBD079E47}" type="slidenum">
              <a:rPr dirty="0"/>
              <a:t>40</a:t>
            </a:fld>
            <a:endParaRPr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00498" y="30987"/>
            <a:ext cx="1600200" cy="574040"/>
          </a:xfrm>
          <a:prstGeom prst="rect">
            <a:avLst/>
          </a:prstGeom>
        </p:spPr>
        <p:txBody>
          <a:bodyPr vert="horz" wrap="square" lIns="0" tIns="12700" rIns="0" bIns="0" rtlCol="0">
            <a:spAutoFit/>
          </a:bodyPr>
          <a:lstStyle/>
          <a:p>
            <a:pPr marL="12700">
              <a:lnSpc>
                <a:spcPct val="100000"/>
              </a:lnSpc>
              <a:spcBef>
                <a:spcPts val="100"/>
              </a:spcBef>
            </a:pPr>
            <a:r>
              <a:rPr spc="-5" dirty="0"/>
              <a:t>C</a:t>
            </a:r>
            <a:r>
              <a:rPr dirty="0"/>
              <a:t>on</a:t>
            </a:r>
            <a:r>
              <a:rPr spc="-5" dirty="0"/>
              <a:t>t</a:t>
            </a:r>
            <a:r>
              <a:rPr dirty="0"/>
              <a:t>d…</a:t>
            </a:r>
          </a:p>
        </p:txBody>
      </p:sp>
      <p:sp>
        <p:nvSpPr>
          <p:cNvPr id="3" name="object 3"/>
          <p:cNvSpPr txBox="1"/>
          <p:nvPr/>
        </p:nvSpPr>
        <p:spPr>
          <a:xfrm>
            <a:off x="4650738" y="1698751"/>
            <a:ext cx="2803525" cy="22199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imes New Roman"/>
                <a:cs typeface="Times New Roman"/>
              </a:rPr>
              <a:t>main()</a:t>
            </a:r>
            <a:endParaRPr sz="2400" dirty="0">
              <a:latin typeface="Times New Roman"/>
              <a:cs typeface="Times New Roman"/>
            </a:endParaRPr>
          </a:p>
          <a:p>
            <a:pPr marL="12700">
              <a:lnSpc>
                <a:spcPct val="100000"/>
              </a:lnSpc>
            </a:pPr>
            <a:r>
              <a:rPr sz="2400" dirty="0">
                <a:latin typeface="Times New Roman"/>
                <a:cs typeface="Times New Roman"/>
              </a:rPr>
              <a:t>{</a:t>
            </a:r>
          </a:p>
          <a:p>
            <a:pPr marL="12700" marR="1598295">
              <a:lnSpc>
                <a:spcPct val="100000"/>
              </a:lnSpc>
            </a:pPr>
            <a:r>
              <a:rPr sz="2400" dirty="0">
                <a:latin typeface="Times New Roman"/>
                <a:cs typeface="Times New Roman"/>
              </a:rPr>
              <a:t>int</a:t>
            </a:r>
            <a:r>
              <a:rPr sz="2400" spc="-135" dirty="0">
                <a:latin typeface="Times New Roman"/>
                <a:cs typeface="Times New Roman"/>
              </a:rPr>
              <a:t> </a:t>
            </a:r>
            <a:r>
              <a:rPr sz="2400" dirty="0">
                <a:latin typeface="Times New Roman"/>
                <a:cs typeface="Times New Roman"/>
              </a:rPr>
              <a:t>x=0,y;  </a:t>
            </a:r>
            <a:r>
              <a:rPr sz="2400" spc="-5" dirty="0">
                <a:latin typeface="Times New Roman"/>
                <a:cs typeface="Times New Roman"/>
              </a:rPr>
              <a:t>if(x&gt;0)</a:t>
            </a:r>
            <a:endParaRPr sz="2400" dirty="0">
              <a:latin typeface="Times New Roman"/>
              <a:cs typeface="Times New Roman"/>
            </a:endParaRPr>
          </a:p>
          <a:p>
            <a:pPr marL="12700">
              <a:lnSpc>
                <a:spcPct val="100000"/>
              </a:lnSpc>
            </a:pPr>
            <a:r>
              <a:rPr sz="2400" dirty="0">
                <a:latin typeface="Times New Roman"/>
                <a:cs typeface="Times New Roman"/>
              </a:rPr>
              <a:t>{</a:t>
            </a:r>
          </a:p>
          <a:p>
            <a:pPr marL="12700">
              <a:lnSpc>
                <a:spcPct val="100000"/>
              </a:lnSpc>
            </a:pPr>
            <a:r>
              <a:rPr sz="2400" spc="-5" dirty="0">
                <a:latin typeface="Times New Roman"/>
                <a:cs typeface="Times New Roman"/>
              </a:rPr>
              <a:t>printf(“X </a:t>
            </a:r>
            <a:r>
              <a:rPr sz="2400" dirty="0">
                <a:latin typeface="Times New Roman"/>
                <a:cs typeface="Times New Roman"/>
              </a:rPr>
              <a:t>is</a:t>
            </a:r>
            <a:r>
              <a:rPr sz="2400" spc="-90" dirty="0">
                <a:latin typeface="Times New Roman"/>
                <a:cs typeface="Times New Roman"/>
              </a:rPr>
              <a:t> </a:t>
            </a:r>
            <a:r>
              <a:rPr sz="2400" dirty="0">
                <a:latin typeface="Times New Roman"/>
                <a:cs typeface="Times New Roman"/>
              </a:rPr>
              <a:t>positive”);</a:t>
            </a:r>
          </a:p>
        </p:txBody>
      </p:sp>
      <p:grpSp>
        <p:nvGrpSpPr>
          <p:cNvPr id="4" name="object 4"/>
          <p:cNvGrpSpPr/>
          <p:nvPr/>
        </p:nvGrpSpPr>
        <p:grpSpPr>
          <a:xfrm>
            <a:off x="457193" y="3886199"/>
            <a:ext cx="9144000" cy="3429000"/>
            <a:chOff x="457193" y="3886199"/>
            <a:chExt cx="9144000" cy="3429000"/>
          </a:xfrm>
        </p:grpSpPr>
        <p:sp>
          <p:nvSpPr>
            <p:cNvPr id="5" name="object 5"/>
            <p:cNvSpPr/>
            <p:nvPr/>
          </p:nvSpPr>
          <p:spPr>
            <a:xfrm>
              <a:off x="457193" y="3886199"/>
              <a:ext cx="9144000" cy="3429000"/>
            </a:xfrm>
            <a:custGeom>
              <a:avLst/>
              <a:gdLst/>
              <a:ahLst/>
              <a:cxnLst/>
              <a:rect l="l" t="t" r="r" b="b"/>
              <a:pathLst>
                <a:path w="9144000" h="3429000">
                  <a:moveTo>
                    <a:pt x="9144000" y="0"/>
                  </a:moveTo>
                  <a:lnTo>
                    <a:pt x="0" y="0"/>
                  </a:lnTo>
                  <a:lnTo>
                    <a:pt x="0" y="3428994"/>
                  </a:lnTo>
                  <a:lnTo>
                    <a:pt x="9144000" y="3428994"/>
                  </a:lnTo>
                  <a:lnTo>
                    <a:pt x="9144000" y="0"/>
                  </a:lnTo>
                  <a:close/>
                </a:path>
              </a:pathLst>
            </a:custGeom>
            <a:solidFill>
              <a:srgbClr val="FFFFFF"/>
            </a:solidFill>
          </p:spPr>
          <p:txBody>
            <a:bodyPr wrap="square" lIns="0" tIns="0" rIns="0" bIns="0" rtlCol="0"/>
            <a:lstStyle/>
            <a:p>
              <a:endParaRPr/>
            </a:p>
          </p:txBody>
        </p:sp>
        <p:sp>
          <p:nvSpPr>
            <p:cNvPr id="6" name="object 6"/>
            <p:cNvSpPr/>
            <p:nvPr/>
          </p:nvSpPr>
          <p:spPr>
            <a:xfrm>
              <a:off x="457193" y="6775703"/>
              <a:ext cx="9144000" cy="13970"/>
            </a:xfrm>
            <a:custGeom>
              <a:avLst/>
              <a:gdLst/>
              <a:ahLst/>
              <a:cxnLst/>
              <a:rect l="l" t="t" r="r" b="b"/>
              <a:pathLst>
                <a:path w="9144000" h="13970">
                  <a:moveTo>
                    <a:pt x="9143999" y="13715"/>
                  </a:moveTo>
                  <a:lnTo>
                    <a:pt x="9143999" y="0"/>
                  </a:lnTo>
                  <a:lnTo>
                    <a:pt x="0" y="0"/>
                  </a:lnTo>
                  <a:lnTo>
                    <a:pt x="0" y="13715"/>
                  </a:lnTo>
                  <a:lnTo>
                    <a:pt x="9143999" y="13715"/>
                  </a:lnTo>
                  <a:close/>
                </a:path>
              </a:pathLst>
            </a:custGeom>
            <a:solidFill>
              <a:srgbClr val="000000"/>
            </a:solidFill>
          </p:spPr>
          <p:txBody>
            <a:bodyPr wrap="square" lIns="0" tIns="0" rIns="0" bIns="0" rtlCol="0"/>
            <a:lstStyle/>
            <a:p>
              <a:endParaRPr/>
            </a:p>
          </p:txBody>
        </p:sp>
      </p:grpSp>
      <p:sp>
        <p:nvSpPr>
          <p:cNvPr id="7" name="object 7"/>
          <p:cNvSpPr txBox="1"/>
          <p:nvPr/>
        </p:nvSpPr>
        <p:spPr>
          <a:xfrm>
            <a:off x="4650738" y="3893310"/>
            <a:ext cx="1899920" cy="1488440"/>
          </a:xfrm>
          <a:prstGeom prst="rect">
            <a:avLst/>
          </a:prstGeom>
        </p:spPr>
        <p:txBody>
          <a:bodyPr vert="horz" wrap="square" lIns="0" tIns="12700" rIns="0" bIns="0" rtlCol="0">
            <a:spAutoFit/>
          </a:bodyPr>
          <a:lstStyle/>
          <a:p>
            <a:pPr marL="12700" marR="5080">
              <a:lnSpc>
                <a:spcPct val="100000"/>
              </a:lnSpc>
              <a:spcBef>
                <a:spcPts val="100"/>
              </a:spcBef>
            </a:pPr>
            <a:r>
              <a:rPr sz="2400" dirty="0">
                <a:latin typeface="Times New Roman"/>
                <a:cs typeface="Times New Roman"/>
              </a:rPr>
              <a:t>y=x+3;  </a:t>
            </a:r>
            <a:r>
              <a:rPr sz="2400" spc="-5" dirty="0">
                <a:latin typeface="Times New Roman"/>
                <a:cs typeface="Times New Roman"/>
              </a:rPr>
              <a:t>printf(“%d”,y);</a:t>
            </a:r>
            <a:endParaRPr sz="2400">
              <a:latin typeface="Times New Roman"/>
              <a:cs typeface="Times New Roman"/>
            </a:endParaRPr>
          </a:p>
          <a:p>
            <a:pPr marL="12700">
              <a:lnSpc>
                <a:spcPct val="100000"/>
              </a:lnSpc>
            </a:pPr>
            <a:r>
              <a:rPr sz="2400" dirty="0">
                <a:latin typeface="Times New Roman"/>
                <a:cs typeface="Times New Roman"/>
              </a:rPr>
              <a:t>}</a:t>
            </a:r>
            <a:endParaRPr sz="2400">
              <a:latin typeface="Times New Roman"/>
              <a:cs typeface="Times New Roman"/>
            </a:endParaRPr>
          </a:p>
          <a:p>
            <a:pPr marL="12700">
              <a:lnSpc>
                <a:spcPct val="100000"/>
              </a:lnSpc>
            </a:pPr>
            <a:r>
              <a:rPr sz="2400" dirty="0">
                <a:latin typeface="Times New Roman"/>
                <a:cs typeface="Times New Roman"/>
              </a:rPr>
              <a:t>}</a:t>
            </a:r>
            <a:endParaRPr sz="2400">
              <a:latin typeface="Times New Roman"/>
              <a:cs typeface="Times New Roman"/>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830"/>
              </a:lnSpc>
            </a:pPr>
            <a:fld id="{81D60167-4931-47E6-BA6A-407CBD079E47}" type="slidenum">
              <a:rPr dirty="0"/>
              <a:t>41</a:t>
            </a:fld>
            <a:endParaRPr dirty="0"/>
          </a:p>
        </p:txBody>
      </p:sp>
      <p:sp>
        <p:nvSpPr>
          <p:cNvPr id="8" name="object 8"/>
          <p:cNvSpPr txBox="1"/>
          <p:nvPr/>
        </p:nvSpPr>
        <p:spPr>
          <a:xfrm>
            <a:off x="840733" y="1622551"/>
            <a:ext cx="2715260" cy="452120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imes New Roman"/>
                <a:cs typeface="Times New Roman"/>
              </a:rPr>
              <a:t>main()</a:t>
            </a:r>
            <a:endParaRPr sz="2400" dirty="0">
              <a:latin typeface="Times New Roman"/>
              <a:cs typeface="Times New Roman"/>
            </a:endParaRPr>
          </a:p>
          <a:p>
            <a:pPr marL="12700">
              <a:lnSpc>
                <a:spcPct val="100000"/>
              </a:lnSpc>
            </a:pPr>
            <a:r>
              <a:rPr sz="2400" dirty="0">
                <a:latin typeface="Times New Roman"/>
                <a:cs typeface="Times New Roman"/>
              </a:rPr>
              <a:t>{</a:t>
            </a:r>
          </a:p>
          <a:p>
            <a:pPr marL="12700" marR="1655445">
              <a:lnSpc>
                <a:spcPct val="100000"/>
              </a:lnSpc>
            </a:pPr>
            <a:r>
              <a:rPr sz="2400" dirty="0">
                <a:latin typeface="Times New Roman"/>
                <a:cs typeface="Times New Roman"/>
              </a:rPr>
              <a:t>int x=0;  i</a:t>
            </a:r>
            <a:r>
              <a:rPr sz="2400" spc="-10" dirty="0">
                <a:latin typeface="Times New Roman"/>
                <a:cs typeface="Times New Roman"/>
              </a:rPr>
              <a:t>f</a:t>
            </a:r>
            <a:r>
              <a:rPr sz="2400" dirty="0">
                <a:latin typeface="Times New Roman"/>
                <a:cs typeface="Times New Roman"/>
              </a:rPr>
              <a:t>(x==0)</a:t>
            </a:r>
          </a:p>
          <a:p>
            <a:pPr marL="12700">
              <a:lnSpc>
                <a:spcPct val="100000"/>
              </a:lnSpc>
            </a:pPr>
            <a:r>
              <a:rPr sz="2400" spc="-5" dirty="0">
                <a:latin typeface="Times New Roman"/>
                <a:cs typeface="Times New Roman"/>
              </a:rPr>
              <a:t>printf(“X </a:t>
            </a:r>
            <a:r>
              <a:rPr sz="2400" dirty="0">
                <a:latin typeface="Times New Roman"/>
                <a:cs typeface="Times New Roman"/>
              </a:rPr>
              <a:t>is</a:t>
            </a:r>
            <a:r>
              <a:rPr sz="2400" spc="-55" dirty="0">
                <a:latin typeface="Times New Roman"/>
                <a:cs typeface="Times New Roman"/>
              </a:rPr>
              <a:t> </a:t>
            </a:r>
            <a:r>
              <a:rPr sz="2400" dirty="0">
                <a:latin typeface="Times New Roman"/>
                <a:cs typeface="Times New Roman"/>
              </a:rPr>
              <a:t>zero”);</a:t>
            </a:r>
          </a:p>
          <a:p>
            <a:pPr marL="12700">
              <a:lnSpc>
                <a:spcPct val="100000"/>
              </a:lnSpc>
            </a:pPr>
            <a:r>
              <a:rPr sz="2400" dirty="0">
                <a:latin typeface="Times New Roman"/>
                <a:cs typeface="Times New Roman"/>
              </a:rPr>
              <a:t>}</a:t>
            </a:r>
          </a:p>
          <a:p>
            <a:pPr>
              <a:lnSpc>
                <a:spcPct val="100000"/>
              </a:lnSpc>
              <a:spcBef>
                <a:spcPts val="40"/>
              </a:spcBef>
            </a:pPr>
            <a:endParaRPr sz="3200" dirty="0">
              <a:latin typeface="Times New Roman"/>
              <a:cs typeface="Times New Roman"/>
            </a:endParaRPr>
          </a:p>
          <a:p>
            <a:pPr marL="12700" marR="5080">
              <a:lnSpc>
                <a:spcPct val="100000"/>
              </a:lnSpc>
            </a:pPr>
            <a:r>
              <a:rPr sz="2400" spc="-5" dirty="0">
                <a:solidFill>
                  <a:srgbClr val="FF0000"/>
                </a:solidFill>
                <a:latin typeface="Times New Roman"/>
                <a:cs typeface="Times New Roman"/>
              </a:rPr>
              <a:t>All </a:t>
            </a:r>
            <a:r>
              <a:rPr sz="2400" dirty="0">
                <a:solidFill>
                  <a:srgbClr val="FF0000"/>
                </a:solidFill>
                <a:latin typeface="Times New Roman"/>
                <a:cs typeface="Times New Roman"/>
              </a:rPr>
              <a:t>control</a:t>
            </a:r>
            <a:r>
              <a:rPr sz="2400" spc="-90" dirty="0">
                <a:solidFill>
                  <a:srgbClr val="FF0000"/>
                </a:solidFill>
                <a:latin typeface="Times New Roman"/>
                <a:cs typeface="Times New Roman"/>
              </a:rPr>
              <a:t> </a:t>
            </a:r>
            <a:r>
              <a:rPr sz="2400" spc="-5" dirty="0">
                <a:solidFill>
                  <a:srgbClr val="FF0000"/>
                </a:solidFill>
                <a:latin typeface="Times New Roman"/>
                <a:cs typeface="Times New Roman"/>
              </a:rPr>
              <a:t>statements  </a:t>
            </a:r>
            <a:r>
              <a:rPr sz="2400" dirty="0">
                <a:solidFill>
                  <a:srgbClr val="FF0000"/>
                </a:solidFill>
                <a:latin typeface="Times New Roman"/>
                <a:cs typeface="Times New Roman"/>
              </a:rPr>
              <a:t>can be used in  conjunction </a:t>
            </a:r>
            <a:r>
              <a:rPr sz="2400" spc="-5" dirty="0">
                <a:solidFill>
                  <a:srgbClr val="FF0000"/>
                </a:solidFill>
                <a:latin typeface="Times New Roman"/>
                <a:cs typeface="Times New Roman"/>
              </a:rPr>
              <a:t>with  relational </a:t>
            </a:r>
            <a:r>
              <a:rPr sz="2400" dirty="0">
                <a:solidFill>
                  <a:srgbClr val="FF0000"/>
                </a:solidFill>
                <a:latin typeface="Times New Roman"/>
                <a:cs typeface="Times New Roman"/>
              </a:rPr>
              <a:t>and logical  </a:t>
            </a:r>
            <a:r>
              <a:rPr sz="2400" spc="-15" dirty="0">
                <a:solidFill>
                  <a:srgbClr val="FF0000"/>
                </a:solidFill>
                <a:latin typeface="Times New Roman"/>
                <a:cs typeface="Times New Roman"/>
              </a:rPr>
              <a:t>operator.</a:t>
            </a:r>
            <a:endParaRPr sz="2400" dirty="0">
              <a:latin typeface="Times New Roman"/>
              <a:cs typeface="Times New Roman"/>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36015" y="244855"/>
            <a:ext cx="1269365" cy="574040"/>
          </a:xfrm>
          <a:prstGeom prst="rect">
            <a:avLst/>
          </a:prstGeom>
        </p:spPr>
        <p:txBody>
          <a:bodyPr vert="horz" wrap="square" lIns="0" tIns="12700" rIns="0" bIns="0" rtlCol="0">
            <a:spAutoFit/>
          </a:bodyPr>
          <a:lstStyle/>
          <a:p>
            <a:pPr marL="12700">
              <a:lnSpc>
                <a:spcPct val="100000"/>
              </a:lnSpc>
              <a:spcBef>
                <a:spcPts val="100"/>
              </a:spcBef>
            </a:pPr>
            <a:r>
              <a:rPr spc="-5" dirty="0"/>
              <a:t>c</a:t>
            </a:r>
            <a:r>
              <a:rPr dirty="0"/>
              <a:t>on</a:t>
            </a:r>
            <a:r>
              <a:rPr spc="-5" dirty="0"/>
              <a:t>t</a:t>
            </a:r>
            <a:r>
              <a:rPr dirty="0"/>
              <a:t>d..</a:t>
            </a:r>
          </a:p>
        </p:txBody>
      </p:sp>
      <p:grpSp>
        <p:nvGrpSpPr>
          <p:cNvPr id="3" name="object 3"/>
          <p:cNvGrpSpPr/>
          <p:nvPr/>
        </p:nvGrpSpPr>
        <p:grpSpPr>
          <a:xfrm>
            <a:off x="457193" y="3886199"/>
            <a:ext cx="9144000" cy="3429000"/>
            <a:chOff x="457193" y="3886199"/>
            <a:chExt cx="9144000" cy="3429000"/>
          </a:xfrm>
        </p:grpSpPr>
        <p:sp>
          <p:nvSpPr>
            <p:cNvPr id="4" name="object 4"/>
            <p:cNvSpPr/>
            <p:nvPr/>
          </p:nvSpPr>
          <p:spPr>
            <a:xfrm>
              <a:off x="457193" y="3886199"/>
              <a:ext cx="9144000" cy="3429000"/>
            </a:xfrm>
            <a:custGeom>
              <a:avLst/>
              <a:gdLst/>
              <a:ahLst/>
              <a:cxnLst/>
              <a:rect l="l" t="t" r="r" b="b"/>
              <a:pathLst>
                <a:path w="9144000" h="3429000">
                  <a:moveTo>
                    <a:pt x="9144000" y="0"/>
                  </a:moveTo>
                  <a:lnTo>
                    <a:pt x="0" y="0"/>
                  </a:lnTo>
                  <a:lnTo>
                    <a:pt x="0" y="3428994"/>
                  </a:lnTo>
                  <a:lnTo>
                    <a:pt x="9144000" y="3428994"/>
                  </a:lnTo>
                  <a:lnTo>
                    <a:pt x="9144000" y="0"/>
                  </a:lnTo>
                  <a:close/>
                </a:path>
              </a:pathLst>
            </a:custGeom>
            <a:solidFill>
              <a:srgbClr val="FFFFFF"/>
            </a:solidFill>
          </p:spPr>
          <p:txBody>
            <a:bodyPr wrap="square" lIns="0" tIns="0" rIns="0" bIns="0" rtlCol="0"/>
            <a:lstStyle/>
            <a:p>
              <a:endParaRPr/>
            </a:p>
          </p:txBody>
        </p:sp>
        <p:sp>
          <p:nvSpPr>
            <p:cNvPr id="5" name="object 5"/>
            <p:cNvSpPr/>
            <p:nvPr/>
          </p:nvSpPr>
          <p:spPr>
            <a:xfrm>
              <a:off x="457193" y="6775703"/>
              <a:ext cx="9144000" cy="13970"/>
            </a:xfrm>
            <a:custGeom>
              <a:avLst/>
              <a:gdLst/>
              <a:ahLst/>
              <a:cxnLst/>
              <a:rect l="l" t="t" r="r" b="b"/>
              <a:pathLst>
                <a:path w="9144000" h="13970">
                  <a:moveTo>
                    <a:pt x="9143999" y="13715"/>
                  </a:moveTo>
                  <a:lnTo>
                    <a:pt x="9143999" y="0"/>
                  </a:lnTo>
                  <a:lnTo>
                    <a:pt x="0" y="0"/>
                  </a:lnTo>
                  <a:lnTo>
                    <a:pt x="0" y="13715"/>
                  </a:lnTo>
                  <a:lnTo>
                    <a:pt x="9143999" y="13715"/>
                  </a:lnTo>
                  <a:close/>
                </a:path>
              </a:pathLst>
            </a:custGeom>
            <a:solidFill>
              <a:srgbClr val="000000"/>
            </a:solidFill>
          </p:spPr>
          <p:txBody>
            <a:bodyPr wrap="square" lIns="0" tIns="0" rIns="0" bIns="0" rtlCol="0"/>
            <a:lstStyle/>
            <a:p>
              <a:endParaRPr/>
            </a:p>
          </p:txBody>
        </p:sp>
      </p:grpSp>
      <p:sp>
        <p:nvSpPr>
          <p:cNvPr id="6" name="object 6"/>
          <p:cNvSpPr txBox="1"/>
          <p:nvPr/>
        </p:nvSpPr>
        <p:spPr>
          <a:xfrm>
            <a:off x="1145533" y="1698751"/>
            <a:ext cx="6450330" cy="3317240"/>
          </a:xfrm>
          <a:prstGeom prst="rect">
            <a:avLst/>
          </a:prstGeom>
        </p:spPr>
        <p:txBody>
          <a:bodyPr vert="horz" wrap="square" lIns="0" tIns="12700" rIns="0" bIns="0" rtlCol="0">
            <a:spAutoFit/>
          </a:bodyPr>
          <a:lstStyle/>
          <a:p>
            <a:pPr marL="12700" marR="5080">
              <a:lnSpc>
                <a:spcPct val="100000"/>
              </a:lnSpc>
              <a:spcBef>
                <a:spcPts val="100"/>
              </a:spcBef>
            </a:pPr>
            <a:r>
              <a:rPr sz="2400" dirty="0">
                <a:latin typeface="Times New Roman"/>
                <a:cs typeface="Times New Roman"/>
              </a:rPr>
              <a:t>/* program to check greater </a:t>
            </a:r>
            <a:r>
              <a:rPr sz="2400" spc="-5" dirty="0">
                <a:latin typeface="Times New Roman"/>
                <a:cs typeface="Times New Roman"/>
              </a:rPr>
              <a:t>between two numbers</a:t>
            </a:r>
            <a:r>
              <a:rPr sz="2400" spc="-150" dirty="0">
                <a:latin typeface="Times New Roman"/>
                <a:cs typeface="Times New Roman"/>
              </a:rPr>
              <a:t> </a:t>
            </a:r>
            <a:r>
              <a:rPr sz="2400" dirty="0">
                <a:latin typeface="Times New Roman"/>
                <a:cs typeface="Times New Roman"/>
              </a:rPr>
              <a:t>*/  </a:t>
            </a:r>
            <a:r>
              <a:rPr sz="2400" spc="-5" dirty="0">
                <a:latin typeface="Times New Roman"/>
                <a:cs typeface="Times New Roman"/>
              </a:rPr>
              <a:t>main()</a:t>
            </a:r>
            <a:endParaRPr sz="2400">
              <a:latin typeface="Times New Roman"/>
              <a:cs typeface="Times New Roman"/>
            </a:endParaRPr>
          </a:p>
          <a:p>
            <a:pPr marL="12700">
              <a:lnSpc>
                <a:spcPct val="100000"/>
              </a:lnSpc>
            </a:pPr>
            <a:r>
              <a:rPr sz="2400" dirty="0">
                <a:latin typeface="Times New Roman"/>
                <a:cs typeface="Times New Roman"/>
              </a:rPr>
              <a:t>{</a:t>
            </a:r>
            <a:endParaRPr sz="2400">
              <a:latin typeface="Times New Roman"/>
              <a:cs typeface="Times New Roman"/>
            </a:endParaRPr>
          </a:p>
          <a:p>
            <a:pPr marL="12700">
              <a:lnSpc>
                <a:spcPct val="100000"/>
              </a:lnSpc>
            </a:pPr>
            <a:r>
              <a:rPr sz="2400" dirty="0">
                <a:latin typeface="Times New Roman"/>
                <a:cs typeface="Times New Roman"/>
              </a:rPr>
              <a:t>int</a:t>
            </a:r>
            <a:r>
              <a:rPr sz="2400" spc="-135" dirty="0">
                <a:latin typeface="Times New Roman"/>
                <a:cs typeface="Times New Roman"/>
              </a:rPr>
              <a:t> </a:t>
            </a:r>
            <a:r>
              <a:rPr sz="2400" dirty="0">
                <a:latin typeface="Times New Roman"/>
                <a:cs typeface="Times New Roman"/>
              </a:rPr>
              <a:t>a,b;</a:t>
            </a:r>
            <a:endParaRPr sz="2400">
              <a:latin typeface="Times New Roman"/>
              <a:cs typeface="Times New Roman"/>
            </a:endParaRPr>
          </a:p>
          <a:p>
            <a:pPr marL="12700" marR="2879090">
              <a:lnSpc>
                <a:spcPct val="100000"/>
              </a:lnSpc>
            </a:pPr>
            <a:r>
              <a:rPr sz="2400" spc="-5" dirty="0">
                <a:latin typeface="Times New Roman"/>
                <a:cs typeface="Times New Roman"/>
              </a:rPr>
              <a:t>printf(“Enter two numbers”);  scanf(“%d </a:t>
            </a:r>
            <a:r>
              <a:rPr sz="2400" dirty="0">
                <a:latin typeface="Times New Roman"/>
                <a:cs typeface="Times New Roman"/>
              </a:rPr>
              <a:t>%d”,&amp;a,&amp;b);  </a:t>
            </a:r>
            <a:r>
              <a:rPr sz="2400" spc="-5" dirty="0">
                <a:latin typeface="Times New Roman"/>
                <a:cs typeface="Times New Roman"/>
              </a:rPr>
              <a:t>if(a&gt;b)</a:t>
            </a:r>
            <a:endParaRPr sz="2400">
              <a:latin typeface="Times New Roman"/>
              <a:cs typeface="Times New Roman"/>
            </a:endParaRPr>
          </a:p>
          <a:p>
            <a:pPr marL="12700">
              <a:lnSpc>
                <a:spcPct val="100000"/>
              </a:lnSpc>
            </a:pPr>
            <a:r>
              <a:rPr sz="2400" spc="-5" dirty="0">
                <a:latin typeface="Times New Roman"/>
                <a:cs typeface="Times New Roman"/>
              </a:rPr>
              <a:t>printf(“%d </a:t>
            </a:r>
            <a:r>
              <a:rPr sz="2400" dirty="0">
                <a:latin typeface="Times New Roman"/>
                <a:cs typeface="Times New Roman"/>
              </a:rPr>
              <a:t>is greater than</a:t>
            </a:r>
            <a:r>
              <a:rPr sz="2400" spc="-105" dirty="0">
                <a:latin typeface="Times New Roman"/>
                <a:cs typeface="Times New Roman"/>
              </a:rPr>
              <a:t> </a:t>
            </a:r>
            <a:r>
              <a:rPr sz="2400" dirty="0">
                <a:latin typeface="Times New Roman"/>
                <a:cs typeface="Times New Roman"/>
              </a:rPr>
              <a:t>%d”,a,b);</a:t>
            </a:r>
            <a:endParaRPr sz="2400">
              <a:latin typeface="Times New Roman"/>
              <a:cs typeface="Times New Roman"/>
            </a:endParaRPr>
          </a:p>
          <a:p>
            <a:pPr marL="12700">
              <a:lnSpc>
                <a:spcPct val="100000"/>
              </a:lnSpc>
            </a:pPr>
            <a:r>
              <a:rPr sz="2400" dirty="0">
                <a:latin typeface="Times New Roman"/>
                <a:cs typeface="Times New Roman"/>
              </a:rPr>
              <a:t>}</a:t>
            </a:r>
            <a:endParaRPr sz="2400">
              <a:latin typeface="Times New Roman"/>
              <a:cs typeface="Times New Roman"/>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830"/>
              </a:lnSpc>
            </a:pPr>
            <a:fld id="{81D60167-4931-47E6-BA6A-407CBD079E47}" type="slidenum">
              <a:rPr dirty="0"/>
              <a:t>42</a:t>
            </a:fld>
            <a:endParaRPr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02635" y="235335"/>
            <a:ext cx="2193925" cy="574040"/>
          </a:xfrm>
          <a:prstGeom prst="rect">
            <a:avLst/>
          </a:prstGeom>
        </p:spPr>
        <p:txBody>
          <a:bodyPr vert="horz" wrap="square" lIns="0" tIns="12700" rIns="0" bIns="0" rtlCol="0">
            <a:spAutoFit/>
          </a:bodyPr>
          <a:lstStyle/>
          <a:p>
            <a:pPr marL="12700">
              <a:lnSpc>
                <a:spcPct val="100000"/>
              </a:lnSpc>
              <a:spcBef>
                <a:spcPts val="100"/>
              </a:spcBef>
            </a:pPr>
            <a:r>
              <a:rPr spc="-5" dirty="0"/>
              <a:t>if</a:t>
            </a:r>
            <a:r>
              <a:rPr spc="-75" dirty="0"/>
              <a:t> </a:t>
            </a:r>
            <a:r>
              <a:rPr spc="-5" dirty="0"/>
              <a:t>(contd…)</a:t>
            </a:r>
          </a:p>
        </p:txBody>
      </p:sp>
      <p:sp>
        <p:nvSpPr>
          <p:cNvPr id="3" name="object 3"/>
          <p:cNvSpPr txBox="1"/>
          <p:nvPr/>
        </p:nvSpPr>
        <p:spPr>
          <a:xfrm>
            <a:off x="5795261" y="1547875"/>
            <a:ext cx="3086735" cy="331597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imes New Roman"/>
                <a:cs typeface="Times New Roman"/>
              </a:rPr>
              <a:t>main()</a:t>
            </a:r>
            <a:endParaRPr sz="2400" dirty="0">
              <a:latin typeface="Times New Roman"/>
              <a:cs typeface="Times New Roman"/>
            </a:endParaRPr>
          </a:p>
          <a:p>
            <a:pPr marL="12700">
              <a:lnSpc>
                <a:spcPct val="100000"/>
              </a:lnSpc>
            </a:pPr>
            <a:r>
              <a:rPr sz="2400" dirty="0">
                <a:latin typeface="Times New Roman"/>
                <a:cs typeface="Times New Roman"/>
              </a:rPr>
              <a:t>{</a:t>
            </a:r>
          </a:p>
          <a:p>
            <a:pPr marL="12700">
              <a:lnSpc>
                <a:spcPct val="100000"/>
              </a:lnSpc>
            </a:pPr>
            <a:r>
              <a:rPr sz="2400" dirty="0">
                <a:latin typeface="Times New Roman"/>
                <a:cs typeface="Times New Roman"/>
              </a:rPr>
              <a:t>int</a:t>
            </a:r>
            <a:r>
              <a:rPr sz="2400" spc="-40" dirty="0">
                <a:latin typeface="Times New Roman"/>
                <a:cs typeface="Times New Roman"/>
              </a:rPr>
              <a:t> </a:t>
            </a:r>
            <a:r>
              <a:rPr sz="2400" spc="-5" dirty="0">
                <a:latin typeface="Times New Roman"/>
                <a:cs typeface="Times New Roman"/>
              </a:rPr>
              <a:t>num;</a:t>
            </a:r>
            <a:endParaRPr sz="2400" dirty="0">
              <a:latin typeface="Times New Roman"/>
              <a:cs typeface="Times New Roman"/>
            </a:endParaRPr>
          </a:p>
          <a:p>
            <a:pPr marL="12700" marR="41275">
              <a:lnSpc>
                <a:spcPct val="100000"/>
              </a:lnSpc>
            </a:pPr>
            <a:r>
              <a:rPr sz="2400" spc="-5" dirty="0">
                <a:latin typeface="Times New Roman"/>
                <a:cs typeface="Times New Roman"/>
              </a:rPr>
              <a:t>printf(“Enter </a:t>
            </a:r>
            <a:r>
              <a:rPr sz="2400" dirty="0">
                <a:latin typeface="Times New Roman"/>
                <a:cs typeface="Times New Roman"/>
              </a:rPr>
              <a:t>a</a:t>
            </a:r>
            <a:r>
              <a:rPr sz="2400" spc="-85" dirty="0">
                <a:latin typeface="Times New Roman"/>
                <a:cs typeface="Times New Roman"/>
              </a:rPr>
              <a:t> </a:t>
            </a:r>
            <a:r>
              <a:rPr sz="2400" spc="-5" dirty="0">
                <a:latin typeface="Times New Roman"/>
                <a:cs typeface="Times New Roman"/>
              </a:rPr>
              <a:t>number”)  scanf(“%d”,&amp;num);  if(num&gt;10)</a:t>
            </a:r>
            <a:endParaRPr sz="2400" dirty="0">
              <a:latin typeface="Times New Roman"/>
              <a:cs typeface="Times New Roman"/>
            </a:endParaRPr>
          </a:p>
          <a:p>
            <a:pPr marL="12700" marR="5080">
              <a:lnSpc>
                <a:spcPts val="2880"/>
              </a:lnSpc>
              <a:spcBef>
                <a:spcPts val="80"/>
              </a:spcBef>
            </a:pPr>
            <a:r>
              <a:rPr sz="2400" spc="-5" dirty="0">
                <a:latin typeface="Times New Roman"/>
                <a:cs typeface="Times New Roman"/>
              </a:rPr>
              <a:t>printf(“What </a:t>
            </a:r>
            <a:r>
              <a:rPr sz="2400" dirty="0">
                <a:latin typeface="Times New Roman"/>
                <a:cs typeface="Times New Roman"/>
              </a:rPr>
              <a:t>an</a:t>
            </a:r>
            <a:r>
              <a:rPr sz="2400" spc="-100" dirty="0">
                <a:latin typeface="Times New Roman"/>
                <a:cs typeface="Times New Roman"/>
              </a:rPr>
              <a:t> </a:t>
            </a:r>
            <a:r>
              <a:rPr sz="2400" dirty="0">
                <a:latin typeface="Times New Roman"/>
                <a:cs typeface="Times New Roman"/>
              </a:rPr>
              <a:t>obedient  servant you</a:t>
            </a:r>
            <a:r>
              <a:rPr sz="2400" spc="-50" dirty="0">
                <a:latin typeface="Times New Roman"/>
                <a:cs typeface="Times New Roman"/>
              </a:rPr>
              <a:t> </a:t>
            </a:r>
            <a:r>
              <a:rPr sz="2400" dirty="0">
                <a:latin typeface="Times New Roman"/>
                <a:cs typeface="Times New Roman"/>
              </a:rPr>
              <a:t>are”);</a:t>
            </a:r>
          </a:p>
          <a:p>
            <a:pPr marL="12700">
              <a:lnSpc>
                <a:spcPts val="2785"/>
              </a:lnSpc>
            </a:pPr>
            <a:r>
              <a:rPr sz="2400" dirty="0">
                <a:latin typeface="Times New Roman"/>
                <a:cs typeface="Times New Roman"/>
              </a:rPr>
              <a:t>}</a:t>
            </a:r>
          </a:p>
        </p:txBody>
      </p:sp>
      <p:sp>
        <p:nvSpPr>
          <p:cNvPr id="4" name="object 4"/>
          <p:cNvSpPr/>
          <p:nvPr/>
        </p:nvSpPr>
        <p:spPr>
          <a:xfrm>
            <a:off x="603497" y="1213097"/>
            <a:ext cx="5047488" cy="535229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57193" y="6775703"/>
            <a:ext cx="9144000" cy="13970"/>
          </a:xfrm>
          <a:custGeom>
            <a:avLst/>
            <a:gdLst/>
            <a:ahLst/>
            <a:cxnLst/>
            <a:rect l="l" t="t" r="r" b="b"/>
            <a:pathLst>
              <a:path w="9144000" h="13970">
                <a:moveTo>
                  <a:pt x="9143999" y="13715"/>
                </a:moveTo>
                <a:lnTo>
                  <a:pt x="9143999" y="0"/>
                </a:lnTo>
                <a:lnTo>
                  <a:pt x="0" y="0"/>
                </a:lnTo>
                <a:lnTo>
                  <a:pt x="0" y="13715"/>
                </a:lnTo>
                <a:lnTo>
                  <a:pt x="9143999" y="13715"/>
                </a:lnTo>
                <a:close/>
              </a:path>
            </a:pathLst>
          </a:custGeom>
          <a:solidFill>
            <a:srgbClr val="000000"/>
          </a:solid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830"/>
              </a:lnSpc>
            </a:pPr>
            <a:fld id="{81D60167-4931-47E6-BA6A-407CBD079E47}" type="slidenum">
              <a:rPr dirty="0"/>
              <a:t>43</a:t>
            </a:fld>
            <a:endParaRPr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57193" y="1528643"/>
            <a:ext cx="9144000" cy="5938957"/>
            <a:chOff x="457193" y="551574"/>
            <a:chExt cx="9144000" cy="6238099"/>
          </a:xfrm>
        </p:grpSpPr>
        <p:sp>
          <p:nvSpPr>
            <p:cNvPr id="3" name="object 3"/>
            <p:cNvSpPr/>
            <p:nvPr/>
          </p:nvSpPr>
          <p:spPr>
            <a:xfrm>
              <a:off x="685793" y="551574"/>
              <a:ext cx="4800600" cy="333462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57193" y="6775703"/>
              <a:ext cx="9144000" cy="13970"/>
            </a:xfrm>
            <a:custGeom>
              <a:avLst/>
              <a:gdLst/>
              <a:ahLst/>
              <a:cxnLst/>
              <a:rect l="l" t="t" r="r" b="b"/>
              <a:pathLst>
                <a:path w="9144000" h="13970">
                  <a:moveTo>
                    <a:pt x="9143999" y="13715"/>
                  </a:moveTo>
                  <a:lnTo>
                    <a:pt x="9143999" y="0"/>
                  </a:lnTo>
                  <a:lnTo>
                    <a:pt x="0" y="0"/>
                  </a:lnTo>
                  <a:lnTo>
                    <a:pt x="0" y="13715"/>
                  </a:lnTo>
                  <a:lnTo>
                    <a:pt x="9143999" y="13715"/>
                  </a:lnTo>
                  <a:close/>
                </a:path>
              </a:pathLst>
            </a:custGeom>
            <a:solidFill>
              <a:srgbClr val="000000"/>
            </a:solidFill>
          </p:spPr>
          <p:txBody>
            <a:bodyPr wrap="square" lIns="0" tIns="0" rIns="0" bIns="0" rtlCol="0"/>
            <a:lstStyle/>
            <a:p>
              <a:endParaRPr/>
            </a:p>
          </p:txBody>
        </p:sp>
        <p:sp>
          <p:nvSpPr>
            <p:cNvPr id="6" name="object 6"/>
            <p:cNvSpPr/>
            <p:nvPr/>
          </p:nvSpPr>
          <p:spPr>
            <a:xfrm>
              <a:off x="685793" y="3886199"/>
              <a:ext cx="4800600" cy="2590800"/>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p:nvPr/>
        </p:nvSpPr>
        <p:spPr>
          <a:xfrm>
            <a:off x="5336537" y="1393066"/>
            <a:ext cx="3871595" cy="5922134"/>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Times New Roman"/>
                <a:cs typeface="Times New Roman"/>
              </a:rPr>
              <a:t>main(</a:t>
            </a:r>
            <a:r>
              <a:rPr sz="2400" spc="-15" dirty="0">
                <a:solidFill>
                  <a:srgbClr val="FF0000"/>
                </a:solidFill>
                <a:latin typeface="Times New Roman"/>
                <a:cs typeface="Times New Roman"/>
              </a:rPr>
              <a:t> </a:t>
            </a:r>
            <a:r>
              <a:rPr sz="2400" dirty="0">
                <a:solidFill>
                  <a:srgbClr val="FF0000"/>
                </a:solidFill>
                <a:latin typeface="Times New Roman"/>
                <a:cs typeface="Times New Roman"/>
              </a:rPr>
              <a:t>)</a:t>
            </a:r>
            <a:endParaRPr sz="2400" dirty="0">
              <a:latin typeface="Times New Roman"/>
              <a:cs typeface="Times New Roman"/>
            </a:endParaRPr>
          </a:p>
          <a:p>
            <a:pPr marL="12700">
              <a:lnSpc>
                <a:spcPct val="100000"/>
              </a:lnSpc>
            </a:pPr>
            <a:r>
              <a:rPr sz="2400" dirty="0">
                <a:solidFill>
                  <a:srgbClr val="FF0000"/>
                </a:solidFill>
                <a:latin typeface="Times New Roman"/>
                <a:cs typeface="Times New Roman"/>
              </a:rPr>
              <a:t>{</a:t>
            </a:r>
            <a:endParaRPr sz="2400" dirty="0">
              <a:latin typeface="Times New Roman"/>
              <a:cs typeface="Times New Roman"/>
            </a:endParaRPr>
          </a:p>
          <a:p>
            <a:pPr marL="12700" marR="1941830">
              <a:lnSpc>
                <a:spcPct val="100000"/>
              </a:lnSpc>
            </a:pPr>
            <a:r>
              <a:rPr sz="2400" dirty="0">
                <a:solidFill>
                  <a:srgbClr val="FF0000"/>
                </a:solidFill>
                <a:latin typeface="Times New Roman"/>
                <a:cs typeface="Times New Roman"/>
              </a:rPr>
              <a:t>int </a:t>
            </a:r>
            <a:r>
              <a:rPr sz="2400" spc="-40" dirty="0">
                <a:solidFill>
                  <a:srgbClr val="FF0000"/>
                </a:solidFill>
                <a:latin typeface="Times New Roman"/>
                <a:cs typeface="Times New Roman"/>
              </a:rPr>
              <a:t>qty, </a:t>
            </a:r>
            <a:r>
              <a:rPr sz="2400" dirty="0">
                <a:solidFill>
                  <a:srgbClr val="FF0000"/>
                </a:solidFill>
                <a:latin typeface="Times New Roman"/>
                <a:cs typeface="Times New Roman"/>
              </a:rPr>
              <a:t>dis = 0</a:t>
            </a:r>
            <a:r>
              <a:rPr sz="2400" spc="-114" dirty="0">
                <a:solidFill>
                  <a:srgbClr val="FF0000"/>
                </a:solidFill>
                <a:latin typeface="Times New Roman"/>
                <a:cs typeface="Times New Roman"/>
              </a:rPr>
              <a:t> </a:t>
            </a:r>
            <a:r>
              <a:rPr sz="2400" dirty="0">
                <a:solidFill>
                  <a:srgbClr val="FF0000"/>
                </a:solidFill>
                <a:latin typeface="Times New Roman"/>
                <a:cs typeface="Times New Roman"/>
              </a:rPr>
              <a:t>;  </a:t>
            </a:r>
            <a:r>
              <a:rPr sz="2400" spc="-5" dirty="0">
                <a:solidFill>
                  <a:srgbClr val="FF0000"/>
                </a:solidFill>
                <a:latin typeface="Times New Roman"/>
                <a:cs typeface="Times New Roman"/>
              </a:rPr>
              <a:t>float </a:t>
            </a:r>
            <a:r>
              <a:rPr sz="2400" dirty="0">
                <a:solidFill>
                  <a:srgbClr val="FF0000"/>
                </a:solidFill>
                <a:latin typeface="Times New Roman"/>
                <a:cs typeface="Times New Roman"/>
              </a:rPr>
              <a:t>rate, tot</a:t>
            </a:r>
            <a:r>
              <a:rPr sz="2400" spc="-105" dirty="0">
                <a:solidFill>
                  <a:srgbClr val="FF0000"/>
                </a:solidFill>
                <a:latin typeface="Times New Roman"/>
                <a:cs typeface="Times New Roman"/>
              </a:rPr>
              <a:t> </a:t>
            </a:r>
            <a:r>
              <a:rPr sz="2400" dirty="0">
                <a:solidFill>
                  <a:srgbClr val="FF0000"/>
                </a:solidFill>
                <a:latin typeface="Times New Roman"/>
                <a:cs typeface="Times New Roman"/>
              </a:rPr>
              <a:t>;</a:t>
            </a:r>
            <a:endParaRPr sz="2400" dirty="0">
              <a:latin typeface="Times New Roman"/>
              <a:cs typeface="Times New Roman"/>
            </a:endParaRPr>
          </a:p>
          <a:p>
            <a:pPr marL="12700" marR="15240">
              <a:lnSpc>
                <a:spcPct val="100000"/>
              </a:lnSpc>
            </a:pPr>
            <a:r>
              <a:rPr sz="2400" dirty="0">
                <a:solidFill>
                  <a:srgbClr val="FF0000"/>
                </a:solidFill>
                <a:latin typeface="Times New Roman"/>
                <a:cs typeface="Times New Roman"/>
              </a:rPr>
              <a:t>printf ( </a:t>
            </a:r>
            <a:r>
              <a:rPr sz="2400" spc="-5" dirty="0">
                <a:solidFill>
                  <a:srgbClr val="FF0000"/>
                </a:solidFill>
                <a:latin typeface="Times New Roman"/>
                <a:cs typeface="Times New Roman"/>
              </a:rPr>
              <a:t>"Enter </a:t>
            </a:r>
            <a:r>
              <a:rPr sz="2400" dirty="0">
                <a:solidFill>
                  <a:srgbClr val="FF0000"/>
                </a:solidFill>
                <a:latin typeface="Times New Roman"/>
                <a:cs typeface="Times New Roman"/>
              </a:rPr>
              <a:t>quantity and</a:t>
            </a:r>
            <a:r>
              <a:rPr sz="2400" spc="-170" dirty="0">
                <a:solidFill>
                  <a:srgbClr val="FF0000"/>
                </a:solidFill>
                <a:latin typeface="Times New Roman"/>
                <a:cs typeface="Times New Roman"/>
              </a:rPr>
              <a:t> </a:t>
            </a:r>
            <a:r>
              <a:rPr sz="2400" dirty="0">
                <a:solidFill>
                  <a:srgbClr val="FF0000"/>
                </a:solidFill>
                <a:latin typeface="Times New Roman"/>
                <a:cs typeface="Times New Roman"/>
              </a:rPr>
              <a:t>rate  </a:t>
            </a:r>
            <a:r>
              <a:rPr sz="2400" spc="-5" dirty="0">
                <a:solidFill>
                  <a:srgbClr val="FF0000"/>
                </a:solidFill>
                <a:latin typeface="Times New Roman"/>
                <a:cs typeface="Times New Roman"/>
              </a:rPr>
              <a:t>" </a:t>
            </a:r>
            <a:r>
              <a:rPr sz="2400" dirty="0">
                <a:solidFill>
                  <a:srgbClr val="FF0000"/>
                </a:solidFill>
                <a:latin typeface="Times New Roman"/>
                <a:cs typeface="Times New Roman"/>
              </a:rPr>
              <a:t>)</a:t>
            </a:r>
            <a:r>
              <a:rPr sz="2400" spc="-20" dirty="0">
                <a:solidFill>
                  <a:srgbClr val="FF0000"/>
                </a:solidFill>
                <a:latin typeface="Times New Roman"/>
                <a:cs typeface="Times New Roman"/>
              </a:rPr>
              <a:t> </a:t>
            </a:r>
            <a:r>
              <a:rPr sz="2400" dirty="0">
                <a:solidFill>
                  <a:srgbClr val="FF0000"/>
                </a:solidFill>
                <a:latin typeface="Times New Roman"/>
                <a:cs typeface="Times New Roman"/>
              </a:rPr>
              <a:t>;</a:t>
            </a:r>
            <a:endParaRPr sz="2400" dirty="0">
              <a:latin typeface="Times New Roman"/>
              <a:cs typeface="Times New Roman"/>
            </a:endParaRPr>
          </a:p>
          <a:p>
            <a:pPr marL="12700" marR="5080">
              <a:lnSpc>
                <a:spcPct val="100000"/>
              </a:lnSpc>
            </a:pPr>
            <a:r>
              <a:rPr sz="2400" dirty="0">
                <a:solidFill>
                  <a:srgbClr val="FF0000"/>
                </a:solidFill>
                <a:latin typeface="Times New Roman"/>
                <a:cs typeface="Times New Roman"/>
              </a:rPr>
              <a:t>scanf ( </a:t>
            </a:r>
            <a:r>
              <a:rPr sz="2400" spc="-5" dirty="0">
                <a:solidFill>
                  <a:srgbClr val="FF0000"/>
                </a:solidFill>
                <a:latin typeface="Times New Roman"/>
                <a:cs typeface="Times New Roman"/>
              </a:rPr>
              <a:t>"%d %f", </a:t>
            </a:r>
            <a:r>
              <a:rPr sz="2400" spc="-35" dirty="0">
                <a:solidFill>
                  <a:srgbClr val="FF0000"/>
                </a:solidFill>
                <a:latin typeface="Times New Roman"/>
                <a:cs typeface="Times New Roman"/>
              </a:rPr>
              <a:t>&amp;qty, </a:t>
            </a:r>
            <a:r>
              <a:rPr sz="2400" dirty="0">
                <a:solidFill>
                  <a:srgbClr val="FF0000"/>
                </a:solidFill>
                <a:latin typeface="Times New Roman"/>
                <a:cs typeface="Times New Roman"/>
              </a:rPr>
              <a:t>&amp;rate)</a:t>
            </a:r>
            <a:r>
              <a:rPr sz="2400" spc="-120" dirty="0">
                <a:solidFill>
                  <a:srgbClr val="FF0000"/>
                </a:solidFill>
                <a:latin typeface="Times New Roman"/>
                <a:cs typeface="Times New Roman"/>
              </a:rPr>
              <a:t> </a:t>
            </a:r>
            <a:r>
              <a:rPr sz="2400" dirty="0">
                <a:solidFill>
                  <a:srgbClr val="FF0000"/>
                </a:solidFill>
                <a:latin typeface="Times New Roman"/>
                <a:cs typeface="Times New Roman"/>
              </a:rPr>
              <a:t>;  if ( qty &gt; 1000</a:t>
            </a:r>
            <a:r>
              <a:rPr sz="2400" spc="-65" dirty="0">
                <a:solidFill>
                  <a:srgbClr val="FF0000"/>
                </a:solidFill>
                <a:latin typeface="Times New Roman"/>
                <a:cs typeface="Times New Roman"/>
              </a:rPr>
              <a:t> </a:t>
            </a:r>
            <a:r>
              <a:rPr sz="2400" dirty="0">
                <a:solidFill>
                  <a:srgbClr val="FF0000"/>
                </a:solidFill>
                <a:latin typeface="Times New Roman"/>
                <a:cs typeface="Times New Roman"/>
              </a:rPr>
              <a:t>)</a:t>
            </a:r>
            <a:endParaRPr sz="2400" dirty="0">
              <a:latin typeface="Times New Roman"/>
              <a:cs typeface="Times New Roman"/>
            </a:endParaRPr>
          </a:p>
          <a:p>
            <a:pPr marL="12700">
              <a:lnSpc>
                <a:spcPct val="100000"/>
              </a:lnSpc>
            </a:pPr>
            <a:r>
              <a:rPr lang="en-US" sz="2400" dirty="0" smtClean="0">
                <a:solidFill>
                  <a:srgbClr val="FF0000"/>
                </a:solidFill>
                <a:latin typeface="Times New Roman"/>
                <a:cs typeface="Times New Roman"/>
              </a:rPr>
              <a:t> {</a:t>
            </a:r>
          </a:p>
          <a:p>
            <a:pPr marL="12700">
              <a:lnSpc>
                <a:spcPct val="100000"/>
              </a:lnSpc>
            </a:pPr>
            <a:r>
              <a:rPr lang="en-US" sz="2400" dirty="0">
                <a:solidFill>
                  <a:srgbClr val="FF0000"/>
                </a:solidFill>
                <a:latin typeface="Times New Roman"/>
                <a:cs typeface="Times New Roman"/>
              </a:rPr>
              <a:t> </a:t>
            </a:r>
            <a:r>
              <a:rPr lang="en-US" sz="2400" dirty="0" smtClean="0">
                <a:solidFill>
                  <a:srgbClr val="FF0000"/>
                </a:solidFill>
                <a:latin typeface="Times New Roman"/>
                <a:cs typeface="Times New Roman"/>
              </a:rPr>
              <a:t>  </a:t>
            </a:r>
            <a:r>
              <a:rPr sz="2400" dirty="0" smtClean="0">
                <a:solidFill>
                  <a:srgbClr val="FF0000"/>
                </a:solidFill>
                <a:latin typeface="Times New Roman"/>
                <a:cs typeface="Times New Roman"/>
              </a:rPr>
              <a:t>dis </a:t>
            </a:r>
            <a:r>
              <a:rPr sz="2400" dirty="0">
                <a:solidFill>
                  <a:srgbClr val="FF0000"/>
                </a:solidFill>
                <a:latin typeface="Times New Roman"/>
                <a:cs typeface="Times New Roman"/>
              </a:rPr>
              <a:t>= 10</a:t>
            </a:r>
            <a:r>
              <a:rPr sz="2400" spc="-35" dirty="0">
                <a:solidFill>
                  <a:srgbClr val="FF0000"/>
                </a:solidFill>
                <a:latin typeface="Times New Roman"/>
                <a:cs typeface="Times New Roman"/>
              </a:rPr>
              <a:t> </a:t>
            </a:r>
            <a:r>
              <a:rPr sz="2400" dirty="0" smtClean="0">
                <a:solidFill>
                  <a:srgbClr val="FF0000"/>
                </a:solidFill>
                <a:latin typeface="Times New Roman"/>
                <a:cs typeface="Times New Roman"/>
              </a:rPr>
              <a:t>;</a:t>
            </a:r>
            <a:endParaRPr lang="en-US" sz="2400" dirty="0" smtClean="0">
              <a:solidFill>
                <a:srgbClr val="FF0000"/>
              </a:solidFill>
              <a:latin typeface="Times New Roman"/>
              <a:cs typeface="Times New Roman"/>
            </a:endParaRPr>
          </a:p>
          <a:p>
            <a:pPr marL="12700">
              <a:lnSpc>
                <a:spcPct val="100000"/>
              </a:lnSpc>
            </a:pPr>
            <a:r>
              <a:rPr lang="en-US" sz="2400" dirty="0">
                <a:solidFill>
                  <a:srgbClr val="FF0000"/>
                </a:solidFill>
                <a:latin typeface="Times New Roman"/>
                <a:cs typeface="Times New Roman"/>
              </a:rPr>
              <a:t> </a:t>
            </a:r>
            <a:r>
              <a:rPr lang="en-US" sz="2400" dirty="0" smtClean="0">
                <a:solidFill>
                  <a:srgbClr val="FF0000"/>
                </a:solidFill>
                <a:latin typeface="Times New Roman"/>
                <a:cs typeface="Times New Roman"/>
              </a:rPr>
              <a:t> }</a:t>
            </a:r>
            <a:endParaRPr sz="2400" dirty="0">
              <a:latin typeface="Times New Roman"/>
              <a:cs typeface="Times New Roman"/>
            </a:endParaRPr>
          </a:p>
          <a:p>
            <a:pPr marL="12700">
              <a:lnSpc>
                <a:spcPct val="100000"/>
              </a:lnSpc>
            </a:pPr>
            <a:r>
              <a:rPr sz="2400" dirty="0">
                <a:solidFill>
                  <a:srgbClr val="FF0000"/>
                </a:solidFill>
                <a:latin typeface="Times New Roman"/>
                <a:cs typeface="Times New Roman"/>
              </a:rPr>
              <a:t>tot = ( qty * rate ) - ( qty *</a:t>
            </a:r>
            <a:r>
              <a:rPr sz="2400" spc="-185" dirty="0">
                <a:solidFill>
                  <a:srgbClr val="FF0000"/>
                </a:solidFill>
                <a:latin typeface="Times New Roman"/>
                <a:cs typeface="Times New Roman"/>
              </a:rPr>
              <a:t> </a:t>
            </a:r>
            <a:r>
              <a:rPr sz="2400" dirty="0">
                <a:solidFill>
                  <a:srgbClr val="FF0000"/>
                </a:solidFill>
                <a:latin typeface="Times New Roman"/>
                <a:cs typeface="Times New Roman"/>
              </a:rPr>
              <a:t>rate</a:t>
            </a:r>
            <a:endParaRPr sz="2400" dirty="0">
              <a:latin typeface="Times New Roman"/>
              <a:cs typeface="Times New Roman"/>
            </a:endParaRPr>
          </a:p>
          <a:p>
            <a:pPr marL="12700">
              <a:lnSpc>
                <a:spcPct val="100000"/>
              </a:lnSpc>
            </a:pPr>
            <a:r>
              <a:rPr sz="2400" dirty="0">
                <a:solidFill>
                  <a:srgbClr val="FF0000"/>
                </a:solidFill>
                <a:latin typeface="Times New Roman"/>
                <a:cs typeface="Times New Roman"/>
              </a:rPr>
              <a:t>* dis / 100 )</a:t>
            </a:r>
            <a:r>
              <a:rPr sz="2400" spc="-50" dirty="0">
                <a:solidFill>
                  <a:srgbClr val="FF0000"/>
                </a:solidFill>
                <a:latin typeface="Times New Roman"/>
                <a:cs typeface="Times New Roman"/>
              </a:rPr>
              <a:t> </a:t>
            </a:r>
            <a:r>
              <a:rPr sz="2400" dirty="0">
                <a:solidFill>
                  <a:srgbClr val="FF0000"/>
                </a:solidFill>
                <a:latin typeface="Times New Roman"/>
                <a:cs typeface="Times New Roman"/>
              </a:rPr>
              <a:t>;</a:t>
            </a:r>
            <a:endParaRPr sz="2400" dirty="0">
              <a:latin typeface="Times New Roman"/>
              <a:cs typeface="Times New Roman"/>
            </a:endParaRPr>
          </a:p>
          <a:p>
            <a:pPr marL="12700">
              <a:lnSpc>
                <a:spcPct val="100000"/>
              </a:lnSpc>
            </a:pPr>
            <a:r>
              <a:rPr sz="2400" dirty="0">
                <a:solidFill>
                  <a:srgbClr val="FF0000"/>
                </a:solidFill>
                <a:latin typeface="Times New Roman"/>
                <a:cs typeface="Times New Roman"/>
              </a:rPr>
              <a:t>printf ( </a:t>
            </a:r>
            <a:r>
              <a:rPr sz="2400" spc="-30" dirty="0">
                <a:solidFill>
                  <a:srgbClr val="FF0000"/>
                </a:solidFill>
                <a:latin typeface="Times New Roman"/>
                <a:cs typeface="Times New Roman"/>
              </a:rPr>
              <a:t>"Total </a:t>
            </a:r>
            <a:r>
              <a:rPr sz="2400" dirty="0">
                <a:solidFill>
                  <a:srgbClr val="FF0000"/>
                </a:solidFill>
                <a:latin typeface="Times New Roman"/>
                <a:cs typeface="Times New Roman"/>
              </a:rPr>
              <a:t>expenses =</a:t>
            </a:r>
            <a:r>
              <a:rPr sz="2400" spc="-110" dirty="0">
                <a:solidFill>
                  <a:srgbClr val="FF0000"/>
                </a:solidFill>
                <a:latin typeface="Times New Roman"/>
                <a:cs typeface="Times New Roman"/>
              </a:rPr>
              <a:t> </a:t>
            </a:r>
            <a:r>
              <a:rPr sz="2400" spc="-5" dirty="0">
                <a:solidFill>
                  <a:srgbClr val="FF0000"/>
                </a:solidFill>
                <a:latin typeface="Times New Roman"/>
                <a:cs typeface="Times New Roman"/>
              </a:rPr>
              <a:t>Rs.</a:t>
            </a:r>
            <a:endParaRPr sz="2400" dirty="0">
              <a:latin typeface="Times New Roman"/>
              <a:cs typeface="Times New Roman"/>
            </a:endParaRPr>
          </a:p>
          <a:p>
            <a:pPr marL="12700">
              <a:lnSpc>
                <a:spcPct val="100000"/>
              </a:lnSpc>
            </a:pPr>
            <a:r>
              <a:rPr sz="2400" spc="-5" dirty="0">
                <a:solidFill>
                  <a:srgbClr val="FF0000"/>
                </a:solidFill>
                <a:latin typeface="Times New Roman"/>
                <a:cs typeface="Times New Roman"/>
              </a:rPr>
              <a:t>%f", </a:t>
            </a:r>
            <a:r>
              <a:rPr sz="2400" dirty="0">
                <a:solidFill>
                  <a:srgbClr val="FF0000"/>
                </a:solidFill>
                <a:latin typeface="Times New Roman"/>
                <a:cs typeface="Times New Roman"/>
              </a:rPr>
              <a:t>tot )</a:t>
            </a:r>
            <a:r>
              <a:rPr sz="2400" spc="-40" dirty="0">
                <a:solidFill>
                  <a:srgbClr val="FF0000"/>
                </a:solidFill>
                <a:latin typeface="Times New Roman"/>
                <a:cs typeface="Times New Roman"/>
              </a:rPr>
              <a:t> </a:t>
            </a:r>
            <a:r>
              <a:rPr sz="2400" dirty="0">
                <a:solidFill>
                  <a:srgbClr val="FF0000"/>
                </a:solidFill>
                <a:latin typeface="Times New Roman"/>
                <a:cs typeface="Times New Roman"/>
              </a:rPr>
              <a:t>;</a:t>
            </a:r>
            <a:endParaRPr sz="2400" dirty="0">
              <a:latin typeface="Times New Roman"/>
              <a:cs typeface="Times New Roman"/>
            </a:endParaRPr>
          </a:p>
          <a:p>
            <a:pPr marL="12700">
              <a:lnSpc>
                <a:spcPct val="100000"/>
              </a:lnSpc>
            </a:pPr>
            <a:r>
              <a:rPr sz="2400" dirty="0">
                <a:solidFill>
                  <a:srgbClr val="FF0000"/>
                </a:solidFill>
                <a:latin typeface="Times New Roman"/>
                <a:cs typeface="Times New Roman"/>
              </a:rPr>
              <a:t>}</a:t>
            </a:r>
            <a:endParaRPr sz="2400" dirty="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830"/>
              </a:lnSpc>
            </a:pPr>
            <a:fld id="{81D60167-4931-47E6-BA6A-407CBD079E47}" type="slidenum">
              <a:rPr dirty="0"/>
              <a:t>44</a:t>
            </a:fld>
            <a:endParaRPr dirty="0"/>
          </a:p>
        </p:txBody>
      </p:sp>
      <p:sp>
        <p:nvSpPr>
          <p:cNvPr id="9" name="TextBox 8"/>
          <p:cNvSpPr txBox="1"/>
          <p:nvPr/>
        </p:nvSpPr>
        <p:spPr>
          <a:xfrm>
            <a:off x="457193" y="152400"/>
            <a:ext cx="9144000" cy="1138773"/>
          </a:xfrm>
          <a:prstGeom prst="rect">
            <a:avLst/>
          </a:prstGeom>
          <a:noFill/>
        </p:spPr>
        <p:txBody>
          <a:bodyPr wrap="square" rtlCol="0">
            <a:spAutoFit/>
          </a:bodyPr>
          <a:lstStyle/>
          <a:p>
            <a:r>
              <a:rPr lang="en-US" sz="2400" b="1" dirty="0" smtClean="0"/>
              <a:t>Example: </a:t>
            </a:r>
            <a:r>
              <a:rPr lang="en-US" sz="2200" dirty="0" smtClean="0"/>
              <a:t>While </a:t>
            </a:r>
            <a:r>
              <a:rPr lang="en-US" sz="2200" dirty="0"/>
              <a:t>purchasing certain items, a discount of 10% is offered if the quantity purchased is more than 1000. If quantity and price per item are input through the keyboard, write a program to calculate the total expenses.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143000"/>
            <a:ext cx="6705600" cy="3108543"/>
          </a:xfrm>
          <a:prstGeom prst="rect">
            <a:avLst/>
          </a:prstGeom>
        </p:spPr>
        <p:txBody>
          <a:bodyPr wrap="square">
            <a:spAutoFit/>
          </a:bodyPr>
          <a:lstStyle/>
          <a:p>
            <a:r>
              <a:rPr lang="en-US" sz="2800" dirty="0" smtClean="0"/>
              <a:t>Output</a:t>
            </a:r>
          </a:p>
          <a:p>
            <a:endParaRPr lang="en-US" sz="2800" dirty="0" smtClean="0"/>
          </a:p>
          <a:p>
            <a:r>
              <a:rPr lang="en-US" sz="2800" dirty="0" smtClean="0"/>
              <a:t>Enter </a:t>
            </a:r>
            <a:r>
              <a:rPr lang="en-US" sz="2800" dirty="0"/>
              <a:t>quantity and rate 1200 15.50 </a:t>
            </a:r>
            <a:endParaRPr lang="en-US" sz="2800" dirty="0" smtClean="0"/>
          </a:p>
          <a:p>
            <a:r>
              <a:rPr lang="en-US" sz="2800" dirty="0" smtClean="0"/>
              <a:t>Total </a:t>
            </a:r>
            <a:r>
              <a:rPr lang="en-US" sz="2800" dirty="0"/>
              <a:t>expenses = </a:t>
            </a:r>
            <a:r>
              <a:rPr lang="en-US" sz="2800" dirty="0" err="1"/>
              <a:t>Rs</a:t>
            </a:r>
            <a:r>
              <a:rPr lang="en-US" sz="2800" dirty="0"/>
              <a:t>. </a:t>
            </a:r>
            <a:r>
              <a:rPr lang="en-US" sz="2800" dirty="0" smtClean="0"/>
              <a:t>16740.000000</a:t>
            </a:r>
          </a:p>
          <a:p>
            <a:endParaRPr lang="en-US" sz="2800" dirty="0"/>
          </a:p>
          <a:p>
            <a:r>
              <a:rPr lang="en-US" sz="2800" dirty="0" smtClean="0"/>
              <a:t> </a:t>
            </a:r>
            <a:r>
              <a:rPr lang="en-US" sz="2800" dirty="0"/>
              <a:t>Enter quantity and rate 200 15.50 </a:t>
            </a:r>
            <a:endParaRPr lang="en-US" sz="2800" dirty="0" smtClean="0"/>
          </a:p>
          <a:p>
            <a:r>
              <a:rPr lang="en-US" sz="2800" dirty="0" smtClean="0"/>
              <a:t>Total </a:t>
            </a:r>
            <a:r>
              <a:rPr lang="en-US" sz="2800" dirty="0"/>
              <a:t>expenses = </a:t>
            </a:r>
            <a:r>
              <a:rPr lang="en-US" sz="2800" dirty="0" err="1"/>
              <a:t>Rs</a:t>
            </a:r>
            <a:r>
              <a:rPr lang="en-US" sz="2800" dirty="0"/>
              <a:t>. 3100.000000</a:t>
            </a:r>
          </a:p>
        </p:txBody>
      </p:sp>
    </p:spTree>
    <p:extLst>
      <p:ext uri="{BB962C8B-B14F-4D97-AF65-F5344CB8AC3E}">
        <p14:creationId xmlns:p14="http://schemas.microsoft.com/office/powerpoint/2010/main" val="424581937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a:endCxn id="22" idx="0"/>
          </p:cNvCxnSpPr>
          <p:nvPr/>
        </p:nvCxnSpPr>
        <p:spPr>
          <a:xfrm>
            <a:off x="7086600" y="2590800"/>
            <a:ext cx="0" cy="509374"/>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rot="18602181">
            <a:off x="6587969" y="1511975"/>
            <a:ext cx="913578" cy="914400"/>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6556483" y="1738342"/>
            <a:ext cx="976549" cy="461665"/>
          </a:xfrm>
          <a:prstGeom prst="rect">
            <a:avLst/>
          </a:prstGeom>
          <a:noFill/>
        </p:spPr>
        <p:txBody>
          <a:bodyPr wrap="none" rtlCol="0">
            <a:spAutoFit/>
          </a:bodyPr>
          <a:lstStyle/>
          <a:p>
            <a:r>
              <a:rPr lang="en-US" sz="2400" dirty="0" smtClean="0"/>
              <a:t>Cond?</a:t>
            </a:r>
            <a:endParaRPr lang="en-US" sz="2400" dirty="0"/>
          </a:p>
        </p:txBody>
      </p:sp>
      <p:cxnSp>
        <p:nvCxnSpPr>
          <p:cNvPr id="5" name="Straight Connector 4"/>
          <p:cNvCxnSpPr/>
          <p:nvPr/>
        </p:nvCxnSpPr>
        <p:spPr>
          <a:xfrm>
            <a:off x="7688648" y="1905000"/>
            <a:ext cx="6933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a:endCxn id="18" idx="0"/>
          </p:cNvCxnSpPr>
          <p:nvPr/>
        </p:nvCxnSpPr>
        <p:spPr>
          <a:xfrm>
            <a:off x="8382000" y="1905000"/>
            <a:ext cx="0" cy="1042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7086600" y="4572000"/>
            <a:ext cx="12954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8001000" y="2947774"/>
            <a:ext cx="762000" cy="7178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S1</a:t>
            </a:r>
            <a:endParaRPr lang="en-US" sz="2800" dirty="0">
              <a:solidFill>
                <a:schemeClr val="tx1"/>
              </a:solidFill>
            </a:endParaRPr>
          </a:p>
        </p:txBody>
      </p:sp>
      <p:cxnSp>
        <p:nvCxnSpPr>
          <p:cNvPr id="21" name="Straight Connector 20"/>
          <p:cNvCxnSpPr>
            <a:stCxn id="18" idx="2"/>
          </p:cNvCxnSpPr>
          <p:nvPr/>
        </p:nvCxnSpPr>
        <p:spPr>
          <a:xfrm>
            <a:off x="8382000" y="3665661"/>
            <a:ext cx="0" cy="982539"/>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705600" y="3100174"/>
            <a:ext cx="762000" cy="7178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S2</a:t>
            </a:r>
            <a:endParaRPr lang="en-US" sz="2800" dirty="0">
              <a:solidFill>
                <a:schemeClr val="tx1"/>
              </a:solidFill>
            </a:endParaRPr>
          </a:p>
        </p:txBody>
      </p:sp>
      <p:cxnSp>
        <p:nvCxnSpPr>
          <p:cNvPr id="25" name="Straight Connector 24"/>
          <p:cNvCxnSpPr>
            <a:stCxn id="22" idx="2"/>
          </p:cNvCxnSpPr>
          <p:nvPr/>
        </p:nvCxnSpPr>
        <p:spPr>
          <a:xfrm>
            <a:off x="7086600" y="3818061"/>
            <a:ext cx="0" cy="7539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696200" y="4572000"/>
            <a:ext cx="0" cy="753939"/>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7391400" y="5301913"/>
            <a:ext cx="762000" cy="7178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S3</a:t>
            </a:r>
            <a:endParaRPr lang="en-US" sz="2800" dirty="0">
              <a:solidFill>
                <a:schemeClr val="tx1"/>
              </a:solidFill>
            </a:endParaRPr>
          </a:p>
        </p:txBody>
      </p:sp>
      <p:cxnSp>
        <p:nvCxnSpPr>
          <p:cNvPr id="28" name="Straight Connector 27"/>
          <p:cNvCxnSpPr/>
          <p:nvPr/>
        </p:nvCxnSpPr>
        <p:spPr>
          <a:xfrm>
            <a:off x="3124200" y="6164139"/>
            <a:ext cx="0" cy="509374"/>
          </a:xfrm>
          <a:prstGeom prst="line">
            <a:avLst/>
          </a:prstGeom>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rot="18602181">
            <a:off x="1939701" y="1634439"/>
            <a:ext cx="913578" cy="914400"/>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1908215" y="1860806"/>
            <a:ext cx="976549" cy="461665"/>
          </a:xfrm>
          <a:prstGeom prst="rect">
            <a:avLst/>
          </a:prstGeom>
          <a:noFill/>
        </p:spPr>
        <p:txBody>
          <a:bodyPr wrap="none" rtlCol="0">
            <a:spAutoFit/>
          </a:bodyPr>
          <a:lstStyle/>
          <a:p>
            <a:r>
              <a:rPr lang="en-US" sz="2400" dirty="0" smtClean="0"/>
              <a:t>Cond?</a:t>
            </a:r>
            <a:endParaRPr lang="en-US" sz="2400" dirty="0"/>
          </a:p>
        </p:txBody>
      </p:sp>
      <p:cxnSp>
        <p:nvCxnSpPr>
          <p:cNvPr id="31" name="Straight Connector 30"/>
          <p:cNvCxnSpPr/>
          <p:nvPr/>
        </p:nvCxnSpPr>
        <p:spPr>
          <a:xfrm>
            <a:off x="3040380" y="2027464"/>
            <a:ext cx="6933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endCxn id="34" idx="0"/>
          </p:cNvCxnSpPr>
          <p:nvPr/>
        </p:nvCxnSpPr>
        <p:spPr>
          <a:xfrm>
            <a:off x="3733732" y="2027464"/>
            <a:ext cx="0" cy="1042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2438332" y="4694464"/>
            <a:ext cx="1295400"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352732" y="3070238"/>
            <a:ext cx="762000" cy="7178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S1</a:t>
            </a:r>
            <a:endParaRPr lang="en-US" sz="2800" dirty="0">
              <a:solidFill>
                <a:schemeClr val="tx1"/>
              </a:solidFill>
            </a:endParaRPr>
          </a:p>
        </p:txBody>
      </p:sp>
      <p:cxnSp>
        <p:nvCxnSpPr>
          <p:cNvPr id="35" name="Straight Connector 34"/>
          <p:cNvCxnSpPr>
            <a:stCxn id="34" idx="2"/>
          </p:cNvCxnSpPr>
          <p:nvPr/>
        </p:nvCxnSpPr>
        <p:spPr>
          <a:xfrm>
            <a:off x="3733732" y="3788125"/>
            <a:ext cx="0" cy="982539"/>
          </a:xfrm>
          <a:prstGeom prst="line">
            <a:avLst/>
          </a:prstGeom>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2819400" y="6673513"/>
            <a:ext cx="762000" cy="7178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S3</a:t>
            </a:r>
            <a:endParaRPr lang="en-US" sz="2800" dirty="0">
              <a:solidFill>
                <a:schemeClr val="tx1"/>
              </a:solidFill>
            </a:endParaRPr>
          </a:p>
        </p:txBody>
      </p:sp>
      <p:cxnSp>
        <p:nvCxnSpPr>
          <p:cNvPr id="38" name="Straight Connector 37"/>
          <p:cNvCxnSpPr/>
          <p:nvPr/>
        </p:nvCxnSpPr>
        <p:spPr>
          <a:xfrm>
            <a:off x="3047932" y="4694464"/>
            <a:ext cx="0" cy="753939"/>
          </a:xfrm>
          <a:prstGeom prst="line">
            <a:avLst/>
          </a:prstGeom>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2743132" y="5424377"/>
            <a:ext cx="762000" cy="7178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S2</a:t>
            </a:r>
            <a:endParaRPr lang="en-US" sz="2800" dirty="0">
              <a:solidFill>
                <a:schemeClr val="tx1"/>
              </a:solidFill>
            </a:endParaRPr>
          </a:p>
        </p:txBody>
      </p:sp>
      <p:cxnSp>
        <p:nvCxnSpPr>
          <p:cNvPr id="41" name="Straight Connector 40"/>
          <p:cNvCxnSpPr/>
          <p:nvPr/>
        </p:nvCxnSpPr>
        <p:spPr>
          <a:xfrm>
            <a:off x="2438332" y="2723465"/>
            <a:ext cx="0" cy="1970998"/>
          </a:xfrm>
          <a:prstGeom prst="line">
            <a:avLst/>
          </a:prstGeom>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618722" y="2322471"/>
            <a:ext cx="800878" cy="737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a:t>
            </a:r>
          </a:p>
        </p:txBody>
      </p:sp>
      <p:sp>
        <p:nvSpPr>
          <p:cNvPr id="43" name="Rectangle 42"/>
          <p:cNvSpPr/>
          <p:nvPr/>
        </p:nvSpPr>
        <p:spPr>
          <a:xfrm>
            <a:off x="2286000" y="3200400"/>
            <a:ext cx="800878" cy="737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F</a:t>
            </a:r>
            <a:endParaRPr lang="en-US" sz="2800" dirty="0">
              <a:solidFill>
                <a:schemeClr val="tx1"/>
              </a:solidFill>
            </a:endParaRPr>
          </a:p>
        </p:txBody>
      </p:sp>
      <p:sp>
        <p:nvSpPr>
          <p:cNvPr id="44" name="Rectangle 43"/>
          <p:cNvSpPr/>
          <p:nvPr/>
        </p:nvSpPr>
        <p:spPr>
          <a:xfrm>
            <a:off x="6514322" y="2438400"/>
            <a:ext cx="800878" cy="737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F</a:t>
            </a:r>
            <a:endParaRPr lang="en-US" sz="2800" dirty="0">
              <a:solidFill>
                <a:schemeClr val="tx1"/>
              </a:solidFill>
            </a:endParaRPr>
          </a:p>
        </p:txBody>
      </p:sp>
      <p:sp>
        <p:nvSpPr>
          <p:cNvPr id="45" name="Rectangle 44"/>
          <p:cNvSpPr/>
          <p:nvPr/>
        </p:nvSpPr>
        <p:spPr>
          <a:xfrm>
            <a:off x="8190722" y="1981200"/>
            <a:ext cx="800878" cy="737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a:t>
            </a:r>
          </a:p>
        </p:txBody>
      </p:sp>
      <p:sp>
        <p:nvSpPr>
          <p:cNvPr id="46" name="TextBox 45"/>
          <p:cNvSpPr txBox="1"/>
          <p:nvPr/>
        </p:nvSpPr>
        <p:spPr>
          <a:xfrm>
            <a:off x="3809932" y="457773"/>
            <a:ext cx="3505268" cy="584775"/>
          </a:xfrm>
          <a:prstGeom prst="rect">
            <a:avLst/>
          </a:prstGeom>
          <a:noFill/>
        </p:spPr>
        <p:txBody>
          <a:bodyPr wrap="square" rtlCol="0">
            <a:spAutoFit/>
          </a:bodyPr>
          <a:lstStyle/>
          <a:p>
            <a:r>
              <a:rPr lang="en-US" sz="3200" dirty="0"/>
              <a:t>if vs if else</a:t>
            </a:r>
          </a:p>
        </p:txBody>
      </p:sp>
    </p:spTree>
    <p:extLst>
      <p:ext uri="{BB962C8B-B14F-4D97-AF65-F5344CB8AC3E}">
        <p14:creationId xmlns:p14="http://schemas.microsoft.com/office/powerpoint/2010/main" val="20304335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1600" y="1905000"/>
            <a:ext cx="6629400" cy="3970318"/>
          </a:xfrm>
          <a:prstGeom prst="rect">
            <a:avLst/>
          </a:prstGeom>
        </p:spPr>
        <p:txBody>
          <a:bodyPr wrap="square">
            <a:spAutoFit/>
          </a:bodyPr>
          <a:lstStyle/>
          <a:p>
            <a:r>
              <a:rPr lang="en-US" sz="2800" dirty="0"/>
              <a:t>1. </a:t>
            </a:r>
            <a:r>
              <a:rPr lang="en-US" sz="2800" dirty="0" err="1"/>
              <a:t>int</a:t>
            </a:r>
            <a:r>
              <a:rPr lang="en-US" sz="2800" dirty="0"/>
              <a:t> x;</a:t>
            </a:r>
          </a:p>
          <a:p>
            <a:r>
              <a:rPr lang="en-US" sz="2800" dirty="0"/>
              <a:t>2. x=7;</a:t>
            </a:r>
          </a:p>
          <a:p>
            <a:r>
              <a:rPr lang="en-US" sz="2800" dirty="0"/>
              <a:t>3. if(x&gt;5)</a:t>
            </a:r>
          </a:p>
          <a:p>
            <a:r>
              <a:rPr lang="en-US" sz="2800" dirty="0"/>
              <a:t>    {</a:t>
            </a:r>
          </a:p>
          <a:p>
            <a:r>
              <a:rPr lang="en-US" sz="2800" dirty="0"/>
              <a:t>      x=x+1;</a:t>
            </a:r>
          </a:p>
          <a:p>
            <a:r>
              <a:rPr lang="en-US" sz="2800" dirty="0"/>
              <a:t>      </a:t>
            </a:r>
            <a:r>
              <a:rPr lang="en-US" sz="2800" dirty="0" err="1"/>
              <a:t>printf</a:t>
            </a:r>
            <a:r>
              <a:rPr lang="en-US" sz="2800" dirty="0"/>
              <a:t>("New value of x is %</a:t>
            </a:r>
            <a:r>
              <a:rPr lang="en-US" sz="2800" dirty="0" err="1"/>
              <a:t>d',x</a:t>
            </a:r>
            <a:r>
              <a:rPr lang="en-US" sz="2800" dirty="0"/>
              <a:t>);</a:t>
            </a:r>
          </a:p>
          <a:p>
            <a:r>
              <a:rPr lang="en-US" sz="2800" dirty="0"/>
              <a:t>     }</a:t>
            </a:r>
          </a:p>
          <a:p>
            <a:r>
              <a:rPr lang="en-US" sz="2800" dirty="0"/>
              <a:t>4. </a:t>
            </a:r>
            <a:r>
              <a:rPr lang="en-US" sz="2800" dirty="0" err="1"/>
              <a:t>printf</a:t>
            </a:r>
            <a:r>
              <a:rPr lang="en-US" sz="2800" dirty="0"/>
              <a:t>("x is not greater than 5");</a:t>
            </a:r>
          </a:p>
          <a:p>
            <a:r>
              <a:rPr lang="en-US" sz="2800" dirty="0"/>
              <a:t>5.</a:t>
            </a:r>
          </a:p>
        </p:txBody>
      </p:sp>
      <p:sp>
        <p:nvSpPr>
          <p:cNvPr id="3" name="TextBox 2"/>
          <p:cNvSpPr txBox="1"/>
          <p:nvPr/>
        </p:nvSpPr>
        <p:spPr>
          <a:xfrm>
            <a:off x="3809932" y="457773"/>
            <a:ext cx="3505268" cy="584775"/>
          </a:xfrm>
          <a:prstGeom prst="rect">
            <a:avLst/>
          </a:prstGeom>
          <a:noFill/>
        </p:spPr>
        <p:txBody>
          <a:bodyPr wrap="square" rtlCol="0">
            <a:spAutoFit/>
          </a:bodyPr>
          <a:lstStyle/>
          <a:p>
            <a:r>
              <a:rPr lang="en-US" sz="3200" dirty="0"/>
              <a:t>if vs if else</a:t>
            </a:r>
          </a:p>
        </p:txBody>
      </p:sp>
    </p:spTree>
    <p:extLst>
      <p:ext uri="{BB962C8B-B14F-4D97-AF65-F5344CB8AC3E}">
        <p14:creationId xmlns:p14="http://schemas.microsoft.com/office/powerpoint/2010/main" val="3644502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1600" y="1905000"/>
            <a:ext cx="6629400" cy="4832092"/>
          </a:xfrm>
          <a:prstGeom prst="rect">
            <a:avLst/>
          </a:prstGeom>
        </p:spPr>
        <p:txBody>
          <a:bodyPr wrap="square">
            <a:spAutoFit/>
          </a:bodyPr>
          <a:lstStyle/>
          <a:p>
            <a:r>
              <a:rPr lang="en-US" sz="2800" dirty="0"/>
              <a:t>1. </a:t>
            </a:r>
            <a:r>
              <a:rPr lang="en-US" sz="2800" dirty="0" err="1"/>
              <a:t>int</a:t>
            </a:r>
            <a:r>
              <a:rPr lang="en-US" sz="2800" dirty="0"/>
              <a:t> x;</a:t>
            </a:r>
          </a:p>
          <a:p>
            <a:r>
              <a:rPr lang="en-US" sz="2800" dirty="0"/>
              <a:t>2. x=7;</a:t>
            </a:r>
          </a:p>
          <a:p>
            <a:r>
              <a:rPr lang="en-US" sz="2800" dirty="0"/>
              <a:t>3. if(x&gt;5)</a:t>
            </a:r>
          </a:p>
          <a:p>
            <a:r>
              <a:rPr lang="en-US" sz="2800" dirty="0"/>
              <a:t>    {</a:t>
            </a:r>
          </a:p>
          <a:p>
            <a:r>
              <a:rPr lang="en-US" sz="2800" dirty="0"/>
              <a:t>      x=x+1;</a:t>
            </a:r>
          </a:p>
          <a:p>
            <a:r>
              <a:rPr lang="en-US" sz="2800" dirty="0"/>
              <a:t>      </a:t>
            </a:r>
            <a:r>
              <a:rPr lang="en-US" sz="2800" dirty="0" err="1"/>
              <a:t>printf</a:t>
            </a:r>
            <a:r>
              <a:rPr lang="en-US" sz="2800" dirty="0"/>
              <a:t>("New value of x is %</a:t>
            </a:r>
            <a:r>
              <a:rPr lang="en-US" sz="2800" dirty="0" err="1"/>
              <a:t>d',x</a:t>
            </a:r>
            <a:r>
              <a:rPr lang="en-US" sz="2800" dirty="0"/>
              <a:t>);</a:t>
            </a:r>
          </a:p>
          <a:p>
            <a:r>
              <a:rPr lang="en-US" sz="2800" dirty="0"/>
              <a:t>     </a:t>
            </a:r>
            <a:r>
              <a:rPr lang="en-US" sz="2800" dirty="0" smtClean="0"/>
              <a:t>}</a:t>
            </a:r>
          </a:p>
          <a:p>
            <a:r>
              <a:rPr lang="en-US" sz="2800" dirty="0" smtClean="0"/>
              <a:t>else</a:t>
            </a:r>
            <a:endParaRPr lang="en-US" sz="2800" dirty="0"/>
          </a:p>
          <a:p>
            <a:r>
              <a:rPr lang="en-US" sz="2800" dirty="0" err="1" smtClean="0"/>
              <a:t>printf</a:t>
            </a:r>
            <a:r>
              <a:rPr lang="en-US" sz="2800" dirty="0"/>
              <a:t>("x is not greater than 5</a:t>
            </a:r>
            <a:r>
              <a:rPr lang="en-US" sz="2800" dirty="0" smtClean="0"/>
              <a:t>");</a:t>
            </a:r>
          </a:p>
          <a:p>
            <a:r>
              <a:rPr lang="en-US" sz="2800" dirty="0" smtClean="0"/>
              <a:t>4.</a:t>
            </a:r>
            <a:endParaRPr lang="en-US" sz="2800" dirty="0"/>
          </a:p>
          <a:p>
            <a:r>
              <a:rPr lang="en-US" sz="2800" dirty="0"/>
              <a:t>5.</a:t>
            </a:r>
          </a:p>
        </p:txBody>
      </p:sp>
      <p:sp>
        <p:nvSpPr>
          <p:cNvPr id="3" name="TextBox 2"/>
          <p:cNvSpPr txBox="1"/>
          <p:nvPr/>
        </p:nvSpPr>
        <p:spPr>
          <a:xfrm>
            <a:off x="3809932" y="457773"/>
            <a:ext cx="3505268" cy="584775"/>
          </a:xfrm>
          <a:prstGeom prst="rect">
            <a:avLst/>
          </a:prstGeom>
          <a:noFill/>
        </p:spPr>
        <p:txBody>
          <a:bodyPr wrap="square" rtlCol="0">
            <a:spAutoFit/>
          </a:bodyPr>
          <a:lstStyle/>
          <a:p>
            <a:r>
              <a:rPr lang="en-US" sz="3200" dirty="0"/>
              <a:t>if vs if else</a:t>
            </a:r>
          </a:p>
        </p:txBody>
      </p:sp>
    </p:spTree>
    <p:extLst>
      <p:ext uri="{BB962C8B-B14F-4D97-AF65-F5344CB8AC3E}">
        <p14:creationId xmlns:p14="http://schemas.microsoft.com/office/powerpoint/2010/main" val="92683954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7295" y="70757"/>
            <a:ext cx="7656195" cy="574040"/>
          </a:xfrm>
          <a:prstGeom prst="rect">
            <a:avLst/>
          </a:prstGeom>
        </p:spPr>
        <p:txBody>
          <a:bodyPr vert="horz" wrap="square" lIns="0" tIns="12700" rIns="0" bIns="0" rtlCol="0">
            <a:spAutoFit/>
          </a:bodyPr>
          <a:lstStyle/>
          <a:p>
            <a:pPr marL="12700">
              <a:lnSpc>
                <a:spcPct val="100000"/>
              </a:lnSpc>
              <a:spcBef>
                <a:spcPts val="100"/>
              </a:spcBef>
            </a:pPr>
            <a:r>
              <a:rPr spc="-5" dirty="0"/>
              <a:t>Example </a:t>
            </a:r>
            <a:r>
              <a:rPr dirty="0"/>
              <a:t>: </a:t>
            </a:r>
            <a:r>
              <a:rPr spc="-5" dirty="0"/>
              <a:t>Compound Statement within</a:t>
            </a:r>
            <a:r>
              <a:rPr spc="30" dirty="0"/>
              <a:t> </a:t>
            </a:r>
            <a:r>
              <a:rPr spc="-5" dirty="0"/>
              <a:t>if</a:t>
            </a:r>
          </a:p>
        </p:txBody>
      </p:sp>
      <p:sp>
        <p:nvSpPr>
          <p:cNvPr id="3" name="object 3"/>
          <p:cNvSpPr txBox="1"/>
          <p:nvPr/>
        </p:nvSpPr>
        <p:spPr>
          <a:xfrm>
            <a:off x="5260337" y="2451174"/>
            <a:ext cx="4569463" cy="5245026"/>
          </a:xfrm>
          <a:prstGeom prst="rect">
            <a:avLst/>
          </a:prstGeom>
        </p:spPr>
        <p:txBody>
          <a:bodyPr vert="horz" wrap="square" lIns="0" tIns="12700" rIns="0" bIns="0" rtlCol="0">
            <a:spAutoFit/>
          </a:bodyPr>
          <a:lstStyle/>
          <a:p>
            <a:pPr marL="12700" marR="1195070">
              <a:lnSpc>
                <a:spcPct val="100000"/>
              </a:lnSpc>
              <a:spcBef>
                <a:spcPts val="100"/>
              </a:spcBef>
            </a:pPr>
            <a:r>
              <a:rPr sz="2000" b="1" spc="-5" dirty="0">
                <a:solidFill>
                  <a:srgbClr val="FF0000"/>
                </a:solidFill>
                <a:latin typeface="Times New Roman"/>
                <a:cs typeface="Times New Roman"/>
              </a:rPr>
              <a:t>/* </a:t>
            </a:r>
            <a:r>
              <a:rPr sz="2000" b="1" dirty="0">
                <a:solidFill>
                  <a:srgbClr val="FF0000"/>
                </a:solidFill>
                <a:latin typeface="Times New Roman"/>
                <a:cs typeface="Times New Roman"/>
              </a:rPr>
              <a:t>Calculation of bonus</a:t>
            </a:r>
            <a:r>
              <a:rPr sz="2000" b="1" spc="-165" dirty="0">
                <a:solidFill>
                  <a:srgbClr val="FF0000"/>
                </a:solidFill>
                <a:latin typeface="Times New Roman"/>
                <a:cs typeface="Times New Roman"/>
              </a:rPr>
              <a:t> </a:t>
            </a:r>
            <a:r>
              <a:rPr sz="2000" b="1" dirty="0">
                <a:solidFill>
                  <a:srgbClr val="FF0000"/>
                </a:solidFill>
                <a:latin typeface="Times New Roman"/>
                <a:cs typeface="Times New Roman"/>
              </a:rPr>
              <a:t>*/  main(</a:t>
            </a:r>
            <a:r>
              <a:rPr sz="2000" b="1" spc="-45" dirty="0">
                <a:solidFill>
                  <a:srgbClr val="FF0000"/>
                </a:solidFill>
                <a:latin typeface="Times New Roman"/>
                <a:cs typeface="Times New Roman"/>
              </a:rPr>
              <a:t> </a:t>
            </a:r>
            <a:r>
              <a:rPr sz="2000" b="1" dirty="0">
                <a:solidFill>
                  <a:srgbClr val="FF0000"/>
                </a:solidFill>
                <a:latin typeface="Times New Roman"/>
                <a:cs typeface="Times New Roman"/>
              </a:rPr>
              <a:t>)</a:t>
            </a:r>
            <a:endParaRPr sz="2000" dirty="0">
              <a:latin typeface="Times New Roman"/>
              <a:cs typeface="Times New Roman"/>
            </a:endParaRPr>
          </a:p>
          <a:p>
            <a:pPr marL="12700">
              <a:lnSpc>
                <a:spcPct val="100000"/>
              </a:lnSpc>
            </a:pPr>
            <a:r>
              <a:rPr sz="2000" b="1" dirty="0">
                <a:solidFill>
                  <a:srgbClr val="FF0000"/>
                </a:solidFill>
                <a:latin typeface="Times New Roman"/>
                <a:cs typeface="Times New Roman"/>
              </a:rPr>
              <a:t>{</a:t>
            </a:r>
            <a:endParaRPr sz="2000" dirty="0">
              <a:latin typeface="Times New Roman"/>
              <a:cs typeface="Times New Roman"/>
            </a:endParaRPr>
          </a:p>
          <a:p>
            <a:pPr marL="12700" marR="467995">
              <a:lnSpc>
                <a:spcPct val="100000"/>
              </a:lnSpc>
            </a:pPr>
            <a:r>
              <a:rPr sz="2000" b="1" spc="-5" dirty="0">
                <a:solidFill>
                  <a:srgbClr val="FF0000"/>
                </a:solidFill>
                <a:latin typeface="Times New Roman"/>
                <a:cs typeface="Times New Roman"/>
              </a:rPr>
              <a:t>int </a:t>
            </a:r>
            <a:r>
              <a:rPr sz="2000" b="1" dirty="0">
                <a:solidFill>
                  <a:srgbClr val="FF0000"/>
                </a:solidFill>
                <a:latin typeface="Times New Roman"/>
                <a:cs typeface="Times New Roman"/>
              </a:rPr>
              <a:t>bonus, </a:t>
            </a:r>
            <a:r>
              <a:rPr sz="2000" b="1" spc="-35" dirty="0">
                <a:solidFill>
                  <a:srgbClr val="FF0000"/>
                </a:solidFill>
                <a:latin typeface="Times New Roman"/>
                <a:cs typeface="Times New Roman"/>
              </a:rPr>
              <a:t>cy, </a:t>
            </a:r>
            <a:r>
              <a:rPr sz="2000" b="1" dirty="0">
                <a:solidFill>
                  <a:srgbClr val="FF0000"/>
                </a:solidFill>
                <a:latin typeface="Times New Roman"/>
                <a:cs typeface="Times New Roman"/>
              </a:rPr>
              <a:t>yoj, yr_of_ser ;  </a:t>
            </a:r>
            <a:r>
              <a:rPr sz="2000" b="1" spc="-5" dirty="0">
                <a:solidFill>
                  <a:srgbClr val="FF0000"/>
                </a:solidFill>
                <a:latin typeface="Times New Roman"/>
                <a:cs typeface="Times New Roman"/>
              </a:rPr>
              <a:t>printf </a:t>
            </a:r>
            <a:r>
              <a:rPr sz="2000" b="1" dirty="0">
                <a:solidFill>
                  <a:srgbClr val="FF0000"/>
                </a:solidFill>
                <a:latin typeface="Times New Roman"/>
                <a:cs typeface="Times New Roman"/>
              </a:rPr>
              <a:t>( "Enter </a:t>
            </a:r>
            <a:r>
              <a:rPr sz="2000" b="1" spc="-10" dirty="0">
                <a:solidFill>
                  <a:srgbClr val="FF0000"/>
                </a:solidFill>
                <a:latin typeface="Times New Roman"/>
                <a:cs typeface="Times New Roman"/>
              </a:rPr>
              <a:t>current </a:t>
            </a:r>
            <a:r>
              <a:rPr sz="2000" b="1" dirty="0">
                <a:solidFill>
                  <a:srgbClr val="FF0000"/>
                </a:solidFill>
                <a:latin typeface="Times New Roman"/>
                <a:cs typeface="Times New Roman"/>
              </a:rPr>
              <a:t>year</a:t>
            </a:r>
            <a:r>
              <a:rPr sz="2000" b="1" spc="-180" dirty="0">
                <a:solidFill>
                  <a:srgbClr val="FF0000"/>
                </a:solidFill>
                <a:latin typeface="Times New Roman"/>
                <a:cs typeface="Times New Roman"/>
              </a:rPr>
              <a:t> </a:t>
            </a:r>
            <a:r>
              <a:rPr sz="2000" b="1" dirty="0">
                <a:solidFill>
                  <a:srgbClr val="FF0000"/>
                </a:solidFill>
                <a:latin typeface="Times New Roman"/>
                <a:cs typeface="Times New Roman"/>
              </a:rPr>
              <a:t>and  year of </a:t>
            </a:r>
            <a:r>
              <a:rPr sz="2000" b="1" spc="-5" dirty="0">
                <a:solidFill>
                  <a:srgbClr val="FF0000"/>
                </a:solidFill>
                <a:latin typeface="Times New Roman"/>
                <a:cs typeface="Times New Roman"/>
              </a:rPr>
              <a:t>joining </a:t>
            </a:r>
            <a:r>
              <a:rPr sz="2000" b="1" dirty="0">
                <a:solidFill>
                  <a:srgbClr val="FF0000"/>
                </a:solidFill>
                <a:latin typeface="Times New Roman"/>
                <a:cs typeface="Times New Roman"/>
              </a:rPr>
              <a:t>" )</a:t>
            </a:r>
            <a:r>
              <a:rPr sz="2000" b="1" spc="-135" dirty="0">
                <a:solidFill>
                  <a:srgbClr val="FF0000"/>
                </a:solidFill>
                <a:latin typeface="Times New Roman"/>
                <a:cs typeface="Times New Roman"/>
              </a:rPr>
              <a:t> </a:t>
            </a:r>
            <a:r>
              <a:rPr sz="2000" b="1" dirty="0">
                <a:solidFill>
                  <a:srgbClr val="FF0000"/>
                </a:solidFill>
                <a:latin typeface="Times New Roman"/>
                <a:cs typeface="Times New Roman"/>
              </a:rPr>
              <a:t>;</a:t>
            </a:r>
            <a:endParaRPr sz="2000" dirty="0">
              <a:latin typeface="Times New Roman"/>
              <a:cs typeface="Times New Roman"/>
            </a:endParaRPr>
          </a:p>
          <a:p>
            <a:pPr marL="12700" marR="512445">
              <a:lnSpc>
                <a:spcPct val="100000"/>
              </a:lnSpc>
            </a:pPr>
            <a:r>
              <a:rPr sz="2000" b="1" dirty="0">
                <a:solidFill>
                  <a:srgbClr val="FF0000"/>
                </a:solidFill>
                <a:latin typeface="Times New Roman"/>
                <a:cs typeface="Times New Roman"/>
              </a:rPr>
              <a:t>scanf ( </a:t>
            </a:r>
            <a:r>
              <a:rPr sz="2000" b="1" spc="-15" dirty="0">
                <a:solidFill>
                  <a:srgbClr val="FF0000"/>
                </a:solidFill>
                <a:latin typeface="Times New Roman"/>
                <a:cs typeface="Times New Roman"/>
              </a:rPr>
              <a:t>"%d </a:t>
            </a:r>
            <a:r>
              <a:rPr sz="2000" b="1" spc="-10" dirty="0">
                <a:solidFill>
                  <a:srgbClr val="FF0000"/>
                </a:solidFill>
                <a:latin typeface="Times New Roman"/>
                <a:cs typeface="Times New Roman"/>
              </a:rPr>
              <a:t>%d", </a:t>
            </a:r>
            <a:r>
              <a:rPr sz="2000" b="1" spc="-30" dirty="0">
                <a:solidFill>
                  <a:srgbClr val="FF0000"/>
                </a:solidFill>
                <a:latin typeface="Times New Roman"/>
                <a:cs typeface="Times New Roman"/>
              </a:rPr>
              <a:t>&amp;cy, </a:t>
            </a:r>
            <a:r>
              <a:rPr sz="2000" b="1" dirty="0">
                <a:solidFill>
                  <a:srgbClr val="FF0000"/>
                </a:solidFill>
                <a:latin typeface="Times New Roman"/>
                <a:cs typeface="Times New Roman"/>
              </a:rPr>
              <a:t>&amp;yoj ) ;  yr_of_ser = </a:t>
            </a:r>
            <a:r>
              <a:rPr sz="2000" b="1" spc="-5" dirty="0">
                <a:solidFill>
                  <a:srgbClr val="FF0000"/>
                </a:solidFill>
                <a:latin typeface="Times New Roman"/>
                <a:cs typeface="Times New Roman"/>
              </a:rPr>
              <a:t>cy </a:t>
            </a:r>
            <a:r>
              <a:rPr sz="2000" b="1" dirty="0">
                <a:solidFill>
                  <a:srgbClr val="FF0000"/>
                </a:solidFill>
                <a:latin typeface="Times New Roman"/>
                <a:cs typeface="Times New Roman"/>
              </a:rPr>
              <a:t>- </a:t>
            </a:r>
            <a:r>
              <a:rPr sz="2000" b="1" spc="5" dirty="0">
                <a:solidFill>
                  <a:srgbClr val="FF0000"/>
                </a:solidFill>
                <a:latin typeface="Times New Roman"/>
                <a:cs typeface="Times New Roman"/>
              </a:rPr>
              <a:t>yoj</a:t>
            </a:r>
            <a:r>
              <a:rPr sz="2000" b="1" spc="-140" dirty="0">
                <a:solidFill>
                  <a:srgbClr val="FF0000"/>
                </a:solidFill>
                <a:latin typeface="Times New Roman"/>
                <a:cs typeface="Times New Roman"/>
              </a:rPr>
              <a:t> </a:t>
            </a:r>
            <a:r>
              <a:rPr sz="2000" b="1" dirty="0">
                <a:solidFill>
                  <a:srgbClr val="FF0000"/>
                </a:solidFill>
                <a:latin typeface="Times New Roman"/>
                <a:cs typeface="Times New Roman"/>
              </a:rPr>
              <a:t>;</a:t>
            </a:r>
            <a:endParaRPr sz="2000" dirty="0">
              <a:latin typeface="Times New Roman"/>
              <a:cs typeface="Times New Roman"/>
            </a:endParaRPr>
          </a:p>
          <a:p>
            <a:pPr marL="12700">
              <a:lnSpc>
                <a:spcPct val="100000"/>
              </a:lnSpc>
            </a:pPr>
            <a:r>
              <a:rPr sz="2000" b="1" spc="-5" dirty="0">
                <a:solidFill>
                  <a:srgbClr val="FF0000"/>
                </a:solidFill>
                <a:latin typeface="Times New Roman"/>
                <a:cs typeface="Times New Roman"/>
              </a:rPr>
              <a:t>if </a:t>
            </a:r>
            <a:r>
              <a:rPr sz="2000" b="1" dirty="0">
                <a:solidFill>
                  <a:srgbClr val="FF0000"/>
                </a:solidFill>
                <a:latin typeface="Times New Roman"/>
                <a:cs typeface="Times New Roman"/>
              </a:rPr>
              <a:t>( yr_of_ser &gt; 3</a:t>
            </a:r>
            <a:r>
              <a:rPr sz="2000" b="1" spc="-130" dirty="0">
                <a:solidFill>
                  <a:srgbClr val="FF0000"/>
                </a:solidFill>
                <a:latin typeface="Times New Roman"/>
                <a:cs typeface="Times New Roman"/>
              </a:rPr>
              <a:t> </a:t>
            </a:r>
            <a:r>
              <a:rPr sz="2000" b="1" dirty="0">
                <a:solidFill>
                  <a:srgbClr val="FF0000"/>
                </a:solidFill>
                <a:latin typeface="Times New Roman"/>
                <a:cs typeface="Times New Roman"/>
              </a:rPr>
              <a:t>)</a:t>
            </a:r>
            <a:endParaRPr sz="2000" dirty="0">
              <a:latin typeface="Times New Roman"/>
              <a:cs typeface="Times New Roman"/>
            </a:endParaRPr>
          </a:p>
          <a:p>
            <a:pPr marL="12700">
              <a:lnSpc>
                <a:spcPct val="100000"/>
              </a:lnSpc>
            </a:pPr>
            <a:r>
              <a:rPr lang="en-US" sz="2000" b="1" dirty="0" smtClean="0">
                <a:solidFill>
                  <a:srgbClr val="FF0000"/>
                </a:solidFill>
                <a:latin typeface="Times New Roman"/>
                <a:cs typeface="Times New Roman"/>
              </a:rPr>
              <a:t> </a:t>
            </a:r>
            <a:r>
              <a:rPr sz="2000" b="1" dirty="0" smtClean="0">
                <a:solidFill>
                  <a:srgbClr val="FF0000"/>
                </a:solidFill>
                <a:latin typeface="Times New Roman"/>
                <a:cs typeface="Times New Roman"/>
              </a:rPr>
              <a:t>{</a:t>
            </a:r>
            <a:endParaRPr sz="2000" dirty="0">
              <a:latin typeface="Times New Roman"/>
              <a:cs typeface="Times New Roman"/>
            </a:endParaRPr>
          </a:p>
          <a:p>
            <a:pPr marL="12700">
              <a:lnSpc>
                <a:spcPct val="100000"/>
              </a:lnSpc>
            </a:pPr>
            <a:r>
              <a:rPr lang="en-US" sz="2000" b="1" dirty="0" smtClean="0">
                <a:solidFill>
                  <a:srgbClr val="FF0000"/>
                </a:solidFill>
                <a:latin typeface="Times New Roman"/>
                <a:cs typeface="Times New Roman"/>
              </a:rPr>
              <a:t>   </a:t>
            </a:r>
            <a:r>
              <a:rPr sz="2000" b="1" dirty="0" smtClean="0">
                <a:solidFill>
                  <a:srgbClr val="FF0000"/>
                </a:solidFill>
                <a:latin typeface="Times New Roman"/>
                <a:cs typeface="Times New Roman"/>
              </a:rPr>
              <a:t>bonus </a:t>
            </a:r>
            <a:r>
              <a:rPr sz="2000" b="1" dirty="0">
                <a:solidFill>
                  <a:srgbClr val="FF0000"/>
                </a:solidFill>
                <a:latin typeface="Times New Roman"/>
                <a:cs typeface="Times New Roman"/>
              </a:rPr>
              <a:t>= </a:t>
            </a:r>
            <a:r>
              <a:rPr sz="2000" b="1" spc="5" dirty="0">
                <a:solidFill>
                  <a:srgbClr val="FF0000"/>
                </a:solidFill>
                <a:latin typeface="Times New Roman"/>
                <a:cs typeface="Times New Roman"/>
              </a:rPr>
              <a:t>2500</a:t>
            </a:r>
            <a:r>
              <a:rPr sz="2000" b="1" spc="-90" dirty="0">
                <a:solidFill>
                  <a:srgbClr val="FF0000"/>
                </a:solidFill>
                <a:latin typeface="Times New Roman"/>
                <a:cs typeface="Times New Roman"/>
              </a:rPr>
              <a:t> </a:t>
            </a:r>
            <a:r>
              <a:rPr sz="2000" b="1" dirty="0">
                <a:solidFill>
                  <a:srgbClr val="FF0000"/>
                </a:solidFill>
                <a:latin typeface="Times New Roman"/>
                <a:cs typeface="Times New Roman"/>
              </a:rPr>
              <a:t>;</a:t>
            </a:r>
            <a:endParaRPr sz="2000" dirty="0">
              <a:latin typeface="Times New Roman"/>
              <a:cs typeface="Times New Roman"/>
            </a:endParaRPr>
          </a:p>
          <a:p>
            <a:pPr marL="12700">
              <a:lnSpc>
                <a:spcPct val="100000"/>
              </a:lnSpc>
            </a:pPr>
            <a:r>
              <a:rPr lang="en-US" sz="2000" b="1" spc="-5" dirty="0" smtClean="0">
                <a:solidFill>
                  <a:srgbClr val="FF0000"/>
                </a:solidFill>
                <a:latin typeface="Times New Roman"/>
                <a:cs typeface="Times New Roman"/>
              </a:rPr>
              <a:t>   </a:t>
            </a:r>
            <a:r>
              <a:rPr sz="2000" b="1" spc="-5" dirty="0" err="1" smtClean="0">
                <a:solidFill>
                  <a:srgbClr val="FF0000"/>
                </a:solidFill>
                <a:latin typeface="Times New Roman"/>
                <a:cs typeface="Times New Roman"/>
              </a:rPr>
              <a:t>printf</a:t>
            </a:r>
            <a:r>
              <a:rPr sz="2000" b="1" spc="-5" dirty="0" smtClean="0">
                <a:solidFill>
                  <a:srgbClr val="FF0000"/>
                </a:solidFill>
                <a:latin typeface="Times New Roman"/>
                <a:cs typeface="Times New Roman"/>
              </a:rPr>
              <a:t> </a:t>
            </a:r>
            <a:r>
              <a:rPr sz="2000" b="1" dirty="0">
                <a:solidFill>
                  <a:srgbClr val="FF0000"/>
                </a:solidFill>
                <a:latin typeface="Times New Roman"/>
                <a:cs typeface="Times New Roman"/>
              </a:rPr>
              <a:t>( "Bonus = Rs. </a:t>
            </a:r>
            <a:r>
              <a:rPr sz="2000" b="1" spc="-10" dirty="0">
                <a:solidFill>
                  <a:srgbClr val="FF0000"/>
                </a:solidFill>
                <a:latin typeface="Times New Roman"/>
                <a:cs typeface="Times New Roman"/>
              </a:rPr>
              <a:t>%d", </a:t>
            </a:r>
            <a:r>
              <a:rPr sz="2000" b="1" dirty="0">
                <a:solidFill>
                  <a:srgbClr val="FF0000"/>
                </a:solidFill>
                <a:latin typeface="Times New Roman"/>
                <a:cs typeface="Times New Roman"/>
              </a:rPr>
              <a:t>bonus )</a:t>
            </a:r>
            <a:r>
              <a:rPr sz="2000" b="1" spc="-90" dirty="0">
                <a:solidFill>
                  <a:srgbClr val="FF0000"/>
                </a:solidFill>
                <a:latin typeface="Times New Roman"/>
                <a:cs typeface="Times New Roman"/>
              </a:rPr>
              <a:t> </a:t>
            </a:r>
            <a:r>
              <a:rPr sz="2000" b="1" dirty="0">
                <a:solidFill>
                  <a:srgbClr val="FF0000"/>
                </a:solidFill>
                <a:latin typeface="Times New Roman"/>
                <a:cs typeface="Times New Roman"/>
              </a:rPr>
              <a:t>;</a:t>
            </a:r>
            <a:endParaRPr sz="2000" dirty="0">
              <a:latin typeface="Times New Roman"/>
              <a:cs typeface="Times New Roman"/>
            </a:endParaRPr>
          </a:p>
          <a:p>
            <a:pPr marL="12700">
              <a:lnSpc>
                <a:spcPct val="100000"/>
              </a:lnSpc>
            </a:pPr>
            <a:r>
              <a:rPr lang="en-US" sz="2000" b="1" dirty="0" smtClean="0">
                <a:solidFill>
                  <a:srgbClr val="FF0000"/>
                </a:solidFill>
                <a:latin typeface="Times New Roman"/>
                <a:cs typeface="Times New Roman"/>
              </a:rPr>
              <a:t> </a:t>
            </a:r>
            <a:r>
              <a:rPr sz="2000" b="1" dirty="0" smtClean="0">
                <a:solidFill>
                  <a:srgbClr val="FF0000"/>
                </a:solidFill>
                <a:latin typeface="Times New Roman"/>
                <a:cs typeface="Times New Roman"/>
              </a:rPr>
              <a:t>}</a:t>
            </a:r>
            <a:endParaRPr sz="2000" dirty="0">
              <a:latin typeface="Times New Roman"/>
              <a:cs typeface="Times New Roman"/>
            </a:endParaRPr>
          </a:p>
          <a:p>
            <a:pPr marL="12700">
              <a:lnSpc>
                <a:spcPct val="100000"/>
              </a:lnSpc>
            </a:pPr>
            <a:r>
              <a:rPr lang="en-US" sz="2000" b="1" dirty="0" smtClean="0">
                <a:solidFill>
                  <a:srgbClr val="FF0000"/>
                </a:solidFill>
                <a:latin typeface="Times New Roman"/>
                <a:cs typeface="Times New Roman"/>
              </a:rPr>
              <a:t>else</a:t>
            </a:r>
          </a:p>
          <a:p>
            <a:pPr marL="12700">
              <a:lnSpc>
                <a:spcPct val="100000"/>
              </a:lnSpc>
            </a:pPr>
            <a:r>
              <a:rPr lang="en-US" sz="2000" b="1" dirty="0" smtClean="0">
                <a:solidFill>
                  <a:srgbClr val="FF0000"/>
                </a:solidFill>
                <a:latin typeface="Times New Roman"/>
                <a:cs typeface="Times New Roman"/>
              </a:rPr>
              <a:t> {</a:t>
            </a:r>
          </a:p>
          <a:p>
            <a:pPr marL="12700">
              <a:lnSpc>
                <a:spcPct val="100000"/>
              </a:lnSpc>
            </a:pPr>
            <a:r>
              <a:rPr lang="en-US" sz="2000" b="1" dirty="0" smtClean="0">
                <a:solidFill>
                  <a:srgbClr val="FF0000"/>
                </a:solidFill>
                <a:latin typeface="Times New Roman"/>
                <a:cs typeface="Times New Roman"/>
              </a:rPr>
              <a:t>   }   </a:t>
            </a:r>
          </a:p>
          <a:p>
            <a:pPr marL="12700">
              <a:lnSpc>
                <a:spcPct val="100000"/>
              </a:lnSpc>
            </a:pPr>
            <a:r>
              <a:rPr sz="2000" b="1" dirty="0" smtClean="0">
                <a:solidFill>
                  <a:srgbClr val="FF0000"/>
                </a:solidFill>
                <a:latin typeface="Times New Roman"/>
                <a:cs typeface="Times New Roman"/>
              </a:rPr>
              <a:t>}</a:t>
            </a:r>
            <a:endParaRPr sz="2000" dirty="0">
              <a:latin typeface="Times New Roman"/>
              <a:cs typeface="Times New Roman"/>
            </a:endParaRPr>
          </a:p>
        </p:txBody>
      </p:sp>
      <p:sp>
        <p:nvSpPr>
          <p:cNvPr id="5" name="object 5"/>
          <p:cNvSpPr/>
          <p:nvPr/>
        </p:nvSpPr>
        <p:spPr>
          <a:xfrm>
            <a:off x="685793" y="2438401"/>
            <a:ext cx="4419600" cy="5181599"/>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830"/>
              </a:lnSpc>
            </a:pPr>
            <a:fld id="{81D60167-4931-47E6-BA6A-407CBD079E47}" type="slidenum">
              <a:rPr dirty="0"/>
              <a:t>49</a:t>
            </a:fld>
            <a:endParaRPr dirty="0"/>
          </a:p>
        </p:txBody>
      </p:sp>
      <p:sp>
        <p:nvSpPr>
          <p:cNvPr id="7" name="Rectangle 6"/>
          <p:cNvSpPr/>
          <p:nvPr/>
        </p:nvSpPr>
        <p:spPr>
          <a:xfrm>
            <a:off x="720986" y="762000"/>
            <a:ext cx="9108814" cy="1631216"/>
          </a:xfrm>
          <a:prstGeom prst="rect">
            <a:avLst/>
          </a:prstGeom>
        </p:spPr>
        <p:txBody>
          <a:bodyPr wrap="square">
            <a:spAutoFit/>
          </a:bodyPr>
          <a:lstStyle/>
          <a:p>
            <a:pPr algn="just"/>
            <a:r>
              <a:rPr lang="en-US" sz="2000" dirty="0"/>
              <a:t>The current year and the year in which the employee joined the organization are entered through the keyboard. If the number of years for which the employee has served the organization is greater than 3, then a bonus of </a:t>
            </a:r>
            <a:r>
              <a:rPr lang="en-US" sz="2000" dirty="0" err="1"/>
              <a:t>Rs</a:t>
            </a:r>
            <a:r>
              <a:rPr lang="en-US" sz="2000" dirty="0"/>
              <a:t>. 2500/- is given to the employee. If the years of service are not greater than 3, then the program should do nothing.</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493" y="228600"/>
            <a:ext cx="9169400" cy="553998"/>
          </a:xfrm>
        </p:spPr>
        <p:txBody>
          <a:bodyPr/>
          <a:lstStyle/>
          <a:p>
            <a:r>
              <a:rPr lang="en-US" dirty="0" smtClean="0"/>
              <a:t>Variables</a:t>
            </a:r>
            <a:endParaRPr lang="en-US" dirty="0"/>
          </a:p>
        </p:txBody>
      </p:sp>
      <p:sp>
        <p:nvSpPr>
          <p:cNvPr id="5" name="Rectangle 4"/>
          <p:cNvSpPr/>
          <p:nvPr/>
        </p:nvSpPr>
        <p:spPr>
          <a:xfrm>
            <a:off x="444493" y="762000"/>
            <a:ext cx="9169399" cy="7478970"/>
          </a:xfrm>
          <a:prstGeom prst="rect">
            <a:avLst/>
          </a:prstGeom>
        </p:spPr>
        <p:txBody>
          <a:bodyPr wrap="square">
            <a:spAutoFit/>
          </a:bodyPr>
          <a:lstStyle/>
          <a:p>
            <a:r>
              <a:rPr lang="en-US" sz="2400" b="1" dirty="0"/>
              <a:t>Change Variable </a:t>
            </a:r>
            <a:r>
              <a:rPr lang="en-US" sz="2400" b="1" dirty="0" smtClean="0"/>
              <a:t>Values</a:t>
            </a:r>
          </a:p>
          <a:p>
            <a:r>
              <a:rPr lang="en-US" sz="2400" b="1" dirty="0" smtClean="0"/>
              <a:t>Example 1</a:t>
            </a:r>
            <a:endParaRPr lang="en-US" sz="2400" b="1" dirty="0"/>
          </a:p>
          <a:p>
            <a:r>
              <a:rPr lang="en-US" sz="2400" dirty="0" err="1"/>
              <a:t>int</a:t>
            </a:r>
            <a:r>
              <a:rPr lang="en-US" sz="2400" dirty="0"/>
              <a:t> </a:t>
            </a:r>
            <a:r>
              <a:rPr lang="en-US" sz="2400" dirty="0" err="1"/>
              <a:t>myNum</a:t>
            </a:r>
            <a:r>
              <a:rPr lang="en-US" sz="2400" dirty="0"/>
              <a:t> = 15;  // </a:t>
            </a:r>
            <a:r>
              <a:rPr lang="en-US" sz="2400" dirty="0" err="1"/>
              <a:t>myNum</a:t>
            </a:r>
            <a:r>
              <a:rPr lang="en-US" sz="2400" dirty="0"/>
              <a:t> is 15</a:t>
            </a:r>
            <a:br>
              <a:rPr lang="en-US" sz="2400" dirty="0"/>
            </a:br>
            <a:r>
              <a:rPr lang="en-US" sz="2400" dirty="0" err="1"/>
              <a:t>myNum</a:t>
            </a:r>
            <a:r>
              <a:rPr lang="en-US" sz="2400" dirty="0"/>
              <a:t> = 10;  // Now </a:t>
            </a:r>
            <a:r>
              <a:rPr lang="en-US" sz="2400" dirty="0" err="1"/>
              <a:t>myNum</a:t>
            </a:r>
            <a:r>
              <a:rPr lang="en-US" sz="2400" dirty="0"/>
              <a:t> is </a:t>
            </a:r>
            <a:r>
              <a:rPr lang="en-US" sz="2400" dirty="0" smtClean="0"/>
              <a:t>10</a:t>
            </a:r>
          </a:p>
          <a:p>
            <a:endParaRPr lang="en-US" sz="2400" dirty="0"/>
          </a:p>
          <a:p>
            <a:r>
              <a:rPr lang="en-US" sz="2400" b="1" dirty="0" smtClean="0"/>
              <a:t>Example 2</a:t>
            </a:r>
          </a:p>
          <a:p>
            <a:r>
              <a:rPr lang="en-US" sz="2400" dirty="0" err="1"/>
              <a:t>int</a:t>
            </a:r>
            <a:r>
              <a:rPr lang="en-US" sz="2400" dirty="0"/>
              <a:t> </a:t>
            </a:r>
            <a:r>
              <a:rPr lang="en-US" sz="2400" dirty="0" err="1"/>
              <a:t>myNum</a:t>
            </a:r>
            <a:r>
              <a:rPr lang="en-US" sz="2400" dirty="0"/>
              <a:t> = 15</a:t>
            </a:r>
            <a:r>
              <a:rPr lang="en-US" sz="2400" dirty="0" smtClean="0"/>
              <a:t>;</a:t>
            </a:r>
            <a:endParaRPr lang="en-US" sz="2400" dirty="0"/>
          </a:p>
          <a:p>
            <a:r>
              <a:rPr lang="en-US" sz="2400" dirty="0" err="1"/>
              <a:t>int</a:t>
            </a:r>
            <a:r>
              <a:rPr lang="en-US" sz="2400" dirty="0"/>
              <a:t> </a:t>
            </a:r>
            <a:r>
              <a:rPr lang="en-US" sz="2400" dirty="0" err="1"/>
              <a:t>myOtherNum</a:t>
            </a:r>
            <a:r>
              <a:rPr lang="en-US" sz="2400" dirty="0"/>
              <a:t> = 23</a:t>
            </a:r>
            <a:r>
              <a:rPr lang="en-US" sz="2400" dirty="0" smtClean="0"/>
              <a:t>;</a:t>
            </a:r>
            <a:endParaRPr lang="en-US" sz="2400" dirty="0"/>
          </a:p>
          <a:p>
            <a:r>
              <a:rPr lang="en-US" sz="2400" dirty="0"/>
              <a:t>// Assign the value of </a:t>
            </a:r>
            <a:r>
              <a:rPr lang="en-US" sz="2400" dirty="0" err="1"/>
              <a:t>myOtherNum</a:t>
            </a:r>
            <a:r>
              <a:rPr lang="en-US" sz="2400" dirty="0"/>
              <a:t> (23) to </a:t>
            </a:r>
            <a:r>
              <a:rPr lang="en-US" sz="2400" dirty="0" err="1"/>
              <a:t>myNum</a:t>
            </a:r>
            <a:endParaRPr lang="en-US" sz="2400" dirty="0"/>
          </a:p>
          <a:p>
            <a:r>
              <a:rPr lang="en-US" sz="2400" dirty="0" err="1"/>
              <a:t>myNum</a:t>
            </a:r>
            <a:r>
              <a:rPr lang="en-US" sz="2400" dirty="0"/>
              <a:t> = </a:t>
            </a:r>
            <a:r>
              <a:rPr lang="en-US" sz="2400" dirty="0" err="1"/>
              <a:t>myOtherNum</a:t>
            </a:r>
            <a:r>
              <a:rPr lang="en-US" sz="2400" dirty="0" smtClean="0"/>
              <a:t>;</a:t>
            </a:r>
            <a:endParaRPr lang="en-US" sz="2400" dirty="0"/>
          </a:p>
          <a:p>
            <a:r>
              <a:rPr lang="en-US" sz="2400" dirty="0"/>
              <a:t>// </a:t>
            </a:r>
            <a:r>
              <a:rPr lang="en-US" sz="2400" dirty="0" err="1"/>
              <a:t>myNum</a:t>
            </a:r>
            <a:r>
              <a:rPr lang="en-US" sz="2400" dirty="0"/>
              <a:t> is now 23, instead of 15</a:t>
            </a:r>
          </a:p>
          <a:p>
            <a:r>
              <a:rPr lang="en-US" sz="2400" dirty="0" err="1"/>
              <a:t>printf</a:t>
            </a:r>
            <a:r>
              <a:rPr lang="en-US" sz="2400" dirty="0"/>
              <a:t>("%d", </a:t>
            </a:r>
            <a:r>
              <a:rPr lang="en-US" sz="2400" dirty="0" err="1"/>
              <a:t>myNum</a:t>
            </a:r>
            <a:r>
              <a:rPr lang="en-US" sz="2400" dirty="0" smtClean="0"/>
              <a:t>);</a:t>
            </a:r>
          </a:p>
          <a:p>
            <a:endParaRPr lang="en-US" sz="2400" dirty="0"/>
          </a:p>
          <a:p>
            <a:r>
              <a:rPr lang="en-US" sz="2400" b="1" dirty="0" smtClean="0"/>
              <a:t>Example 3</a:t>
            </a:r>
          </a:p>
          <a:p>
            <a:r>
              <a:rPr lang="en-US" sz="2400" dirty="0" err="1" smtClean="0"/>
              <a:t>int</a:t>
            </a:r>
            <a:r>
              <a:rPr lang="en-US" sz="2400" dirty="0" smtClean="0"/>
              <a:t> </a:t>
            </a:r>
            <a:r>
              <a:rPr lang="en-US" sz="2400" dirty="0"/>
              <a:t>x = 5;</a:t>
            </a:r>
          </a:p>
          <a:p>
            <a:r>
              <a:rPr lang="en-US" sz="2400" dirty="0" err="1"/>
              <a:t>int</a:t>
            </a:r>
            <a:r>
              <a:rPr lang="en-US" sz="2400" dirty="0"/>
              <a:t> y = 6;</a:t>
            </a:r>
          </a:p>
          <a:p>
            <a:r>
              <a:rPr lang="en-US" sz="2400" dirty="0" err="1"/>
              <a:t>int</a:t>
            </a:r>
            <a:r>
              <a:rPr lang="en-US" sz="2400" dirty="0"/>
              <a:t> sum = x + y;</a:t>
            </a:r>
          </a:p>
          <a:p>
            <a:r>
              <a:rPr lang="en-US" sz="2400" dirty="0" err="1"/>
              <a:t>printf</a:t>
            </a:r>
            <a:r>
              <a:rPr lang="en-US" sz="2400" dirty="0"/>
              <a:t>("%d", sum);</a:t>
            </a:r>
          </a:p>
          <a:p>
            <a:endParaRPr lang="en-US" sz="2400" dirty="0"/>
          </a:p>
          <a:p>
            <a:endParaRPr lang="en-US" sz="2400" b="0" i="0" dirty="0">
              <a:effectLst/>
            </a:endParaRPr>
          </a:p>
        </p:txBody>
      </p:sp>
    </p:spTree>
    <p:extLst>
      <p:ext uri="{BB962C8B-B14F-4D97-AF65-F5344CB8AC3E}">
        <p14:creationId xmlns:p14="http://schemas.microsoft.com/office/powerpoint/2010/main" val="45641895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914400"/>
            <a:ext cx="8991600" cy="4431983"/>
          </a:xfrm>
        </p:spPr>
        <p:txBody>
          <a:bodyPr/>
          <a:lstStyle/>
          <a:p>
            <a:pPr algn="just"/>
            <a:r>
              <a:rPr lang="en-US" dirty="0"/>
              <a:t>Here the expression can be any valid expression including a relational expression. We can even use arithmetic expressions in the if statement. For example all the following if statements are valid</a:t>
            </a:r>
            <a:r>
              <a:rPr lang="en-US" dirty="0" smtClean="0"/>
              <a:t>.</a:t>
            </a:r>
          </a:p>
          <a:p>
            <a:pPr algn="just"/>
            <a:endParaRPr lang="en-US" dirty="0"/>
          </a:p>
          <a:p>
            <a:pPr algn="just"/>
            <a:endParaRPr lang="en-US" dirty="0" smtClean="0"/>
          </a:p>
          <a:p>
            <a:endParaRPr lang="en-US" dirty="0"/>
          </a:p>
          <a:p>
            <a:r>
              <a:rPr lang="en-US" dirty="0" smtClean="0"/>
              <a:t> </a:t>
            </a:r>
            <a:r>
              <a:rPr lang="en-US" dirty="0"/>
              <a:t>if ( 3 + 2 % 5 ) </a:t>
            </a:r>
            <a:endParaRPr lang="en-US" dirty="0" smtClean="0"/>
          </a:p>
          <a:p>
            <a:r>
              <a:rPr lang="en-US" dirty="0" err="1" smtClean="0"/>
              <a:t>printf</a:t>
            </a:r>
            <a:r>
              <a:rPr lang="en-US" dirty="0" smtClean="0"/>
              <a:t> </a:t>
            </a:r>
            <a:r>
              <a:rPr lang="en-US" dirty="0"/>
              <a:t>( "This works" ) </a:t>
            </a:r>
            <a:r>
              <a:rPr lang="en-US" dirty="0" smtClean="0"/>
              <a:t>;</a:t>
            </a:r>
          </a:p>
          <a:p>
            <a:r>
              <a:rPr lang="en-US" dirty="0" smtClean="0"/>
              <a:t> </a:t>
            </a:r>
            <a:r>
              <a:rPr lang="en-US" dirty="0"/>
              <a:t>if ( a = 10 ) </a:t>
            </a:r>
            <a:endParaRPr lang="en-US" dirty="0" smtClean="0"/>
          </a:p>
          <a:p>
            <a:r>
              <a:rPr lang="en-US" dirty="0" err="1" smtClean="0"/>
              <a:t>printf</a:t>
            </a:r>
            <a:r>
              <a:rPr lang="en-US" dirty="0" smtClean="0"/>
              <a:t> </a:t>
            </a:r>
            <a:r>
              <a:rPr lang="en-US" dirty="0"/>
              <a:t>( "Even this works" ) </a:t>
            </a:r>
            <a:r>
              <a:rPr lang="en-US" dirty="0" smtClean="0"/>
              <a:t>;</a:t>
            </a:r>
          </a:p>
          <a:p>
            <a:r>
              <a:rPr lang="en-US" dirty="0" smtClean="0"/>
              <a:t> </a:t>
            </a:r>
            <a:r>
              <a:rPr lang="en-US" dirty="0"/>
              <a:t>if ( -5 ) </a:t>
            </a:r>
            <a:endParaRPr lang="en-US" dirty="0" smtClean="0"/>
          </a:p>
          <a:p>
            <a:r>
              <a:rPr lang="en-US" dirty="0" err="1"/>
              <a:t>printf</a:t>
            </a:r>
            <a:r>
              <a:rPr lang="en-US" dirty="0"/>
              <a:t> ( "Surprisingly even this works" ) ;</a:t>
            </a:r>
          </a:p>
        </p:txBody>
      </p:sp>
    </p:spTree>
    <p:extLst>
      <p:ext uri="{BB962C8B-B14F-4D97-AF65-F5344CB8AC3E}">
        <p14:creationId xmlns:p14="http://schemas.microsoft.com/office/powerpoint/2010/main" val="26046453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pic>
        <p:nvPicPr>
          <p:cNvPr id="4" name="Picture 3"/>
          <p:cNvPicPr>
            <a:picLocks noChangeAspect="1"/>
          </p:cNvPicPr>
          <p:nvPr/>
        </p:nvPicPr>
        <p:blipFill>
          <a:blip r:embed="rId2"/>
          <a:stretch>
            <a:fillRect/>
          </a:stretch>
        </p:blipFill>
        <p:spPr>
          <a:xfrm>
            <a:off x="570722" y="1445508"/>
            <a:ext cx="5220478" cy="3793242"/>
          </a:xfrm>
          <a:prstGeom prst="rect">
            <a:avLst/>
          </a:prstGeom>
        </p:spPr>
      </p:pic>
      <p:pic>
        <p:nvPicPr>
          <p:cNvPr id="5" name="Picture 4"/>
          <p:cNvPicPr>
            <a:picLocks noChangeAspect="1"/>
          </p:cNvPicPr>
          <p:nvPr/>
        </p:nvPicPr>
        <p:blipFill>
          <a:blip r:embed="rId3"/>
          <a:stretch>
            <a:fillRect/>
          </a:stretch>
        </p:blipFill>
        <p:spPr>
          <a:xfrm>
            <a:off x="637076" y="5839595"/>
            <a:ext cx="8659324" cy="713605"/>
          </a:xfrm>
          <a:prstGeom prst="rect">
            <a:avLst/>
          </a:prstGeom>
        </p:spPr>
      </p:pic>
    </p:spTree>
    <p:extLst>
      <p:ext uri="{BB962C8B-B14F-4D97-AF65-F5344CB8AC3E}">
        <p14:creationId xmlns:p14="http://schemas.microsoft.com/office/powerpoint/2010/main" val="370298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pic>
        <p:nvPicPr>
          <p:cNvPr id="3" name="Picture 2"/>
          <p:cNvPicPr>
            <a:picLocks noChangeAspect="1"/>
          </p:cNvPicPr>
          <p:nvPr/>
        </p:nvPicPr>
        <p:blipFill>
          <a:blip r:embed="rId3"/>
          <a:stretch>
            <a:fillRect/>
          </a:stretch>
        </p:blipFill>
        <p:spPr>
          <a:xfrm>
            <a:off x="838200" y="1400555"/>
            <a:ext cx="4953000" cy="3595307"/>
          </a:xfrm>
          <a:prstGeom prst="rect">
            <a:avLst/>
          </a:prstGeom>
        </p:spPr>
      </p:pic>
      <p:pic>
        <p:nvPicPr>
          <p:cNvPr id="6" name="Picture 5"/>
          <p:cNvPicPr>
            <a:picLocks noChangeAspect="1"/>
          </p:cNvPicPr>
          <p:nvPr/>
        </p:nvPicPr>
        <p:blipFill>
          <a:blip r:embed="rId4"/>
          <a:stretch>
            <a:fillRect/>
          </a:stretch>
        </p:blipFill>
        <p:spPr>
          <a:xfrm>
            <a:off x="838200" y="6010275"/>
            <a:ext cx="1643063" cy="542925"/>
          </a:xfrm>
          <a:prstGeom prst="rect">
            <a:avLst/>
          </a:prstGeom>
        </p:spPr>
      </p:pic>
    </p:spTree>
    <p:extLst>
      <p:ext uri="{BB962C8B-B14F-4D97-AF65-F5344CB8AC3E}">
        <p14:creationId xmlns:p14="http://schemas.microsoft.com/office/powerpoint/2010/main" val="343638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6314" y="1143000"/>
            <a:ext cx="9180286" cy="4431983"/>
          </a:xfrm>
        </p:spPr>
        <p:txBody>
          <a:bodyPr/>
          <a:lstStyle/>
          <a:p>
            <a:pPr marL="342900" indent="-342900" algn="just">
              <a:buFont typeface="Arial" panose="020B0604020202020204" pitchFamily="34" charset="0"/>
              <a:buChar char="•"/>
            </a:pPr>
            <a:r>
              <a:rPr lang="en-US" dirty="0"/>
              <a:t>The if statement by itself will execute a single statement, or a group of statements, when the expression following if evaluates to true. </a:t>
            </a:r>
            <a:endParaRPr lang="en-US" dirty="0" smtClean="0"/>
          </a:p>
          <a:p>
            <a:pPr marL="342900" indent="-342900" algn="just">
              <a:buFont typeface="Arial" panose="020B0604020202020204" pitchFamily="34" charset="0"/>
              <a:buChar char="•"/>
            </a:pPr>
            <a:r>
              <a:rPr lang="en-US" dirty="0" smtClean="0"/>
              <a:t>It </a:t>
            </a:r>
            <a:r>
              <a:rPr lang="en-US" dirty="0"/>
              <a:t>does nothing when the expression evaluates to false. </a:t>
            </a:r>
            <a:endParaRPr lang="en-US" dirty="0" smtClean="0"/>
          </a:p>
          <a:p>
            <a:pPr marL="342900" indent="-342900" algn="just">
              <a:buFont typeface="Arial" panose="020B0604020202020204" pitchFamily="34" charset="0"/>
              <a:buChar char="•"/>
            </a:pPr>
            <a:r>
              <a:rPr lang="en-US" dirty="0" smtClean="0"/>
              <a:t>We can execute </a:t>
            </a:r>
            <a:r>
              <a:rPr lang="en-US" dirty="0"/>
              <a:t>one group of statements if the expression evaluates to true and another group of statements if the expression evaluates to </a:t>
            </a:r>
            <a:r>
              <a:rPr lang="en-US" dirty="0" smtClean="0"/>
              <a:t>false.</a:t>
            </a:r>
          </a:p>
          <a:p>
            <a:pPr algn="just"/>
            <a:endParaRPr lang="en-US" dirty="0" smtClean="0"/>
          </a:p>
          <a:p>
            <a:pPr algn="just"/>
            <a:r>
              <a:rPr lang="en-US" dirty="0" smtClean="0"/>
              <a:t>In </a:t>
            </a:r>
            <a:r>
              <a:rPr lang="en-US" dirty="0"/>
              <a:t>a company an employee is paid as under</a:t>
            </a:r>
            <a:r>
              <a:rPr lang="en-US" dirty="0" smtClean="0"/>
              <a:t>:</a:t>
            </a:r>
          </a:p>
          <a:p>
            <a:pPr algn="just"/>
            <a:r>
              <a:rPr lang="en-US" dirty="0"/>
              <a:t>If his basic salary is less than </a:t>
            </a:r>
            <a:r>
              <a:rPr lang="en-US" dirty="0" err="1"/>
              <a:t>Rs</a:t>
            </a:r>
            <a:r>
              <a:rPr lang="en-US" dirty="0"/>
              <a:t>. 1500, then HRA = 10% of basic salary and DA = 90% of basic salary. If his salary is either equal to or above </a:t>
            </a:r>
            <a:r>
              <a:rPr lang="en-US" dirty="0" err="1"/>
              <a:t>Rs</a:t>
            </a:r>
            <a:r>
              <a:rPr lang="en-US" dirty="0"/>
              <a:t>. 1500, then HRA = </a:t>
            </a:r>
            <a:r>
              <a:rPr lang="en-US" dirty="0" err="1"/>
              <a:t>Rs</a:t>
            </a:r>
            <a:r>
              <a:rPr lang="en-US" dirty="0"/>
              <a:t>. 500 and DA = 98% of basic salary. If the employee's salary is input through the keyboard write a program to find his gross salary.</a:t>
            </a:r>
            <a:endParaRPr lang="en-IN" dirty="0"/>
          </a:p>
        </p:txBody>
      </p:sp>
      <p:sp>
        <p:nvSpPr>
          <p:cNvPr id="4" name="object 2"/>
          <p:cNvSpPr txBox="1">
            <a:spLocks/>
          </p:cNvSpPr>
          <p:nvPr/>
        </p:nvSpPr>
        <p:spPr>
          <a:xfrm>
            <a:off x="4254498" y="109474"/>
            <a:ext cx="1167765" cy="505267"/>
          </a:xfrm>
          <a:prstGeom prst="rect">
            <a:avLst/>
          </a:prstGeom>
        </p:spPr>
        <p:txBody>
          <a:bodyPr vert="horz" wrap="square" lIns="0" tIns="12700" rIns="0" bIns="0" rtlCol="0">
            <a:spAutoFit/>
          </a:bodyPr>
          <a:lstStyle>
            <a:lvl1pPr>
              <a:defRPr>
                <a:solidFill>
                  <a:schemeClr val="tx2">
                    <a:lumMod val="60000"/>
                    <a:lumOff val="40000"/>
                  </a:schemeClr>
                </a:solidFill>
                <a:latin typeface="+mj-lt"/>
                <a:ea typeface="+mj-ea"/>
                <a:cs typeface="+mj-cs"/>
              </a:defRPr>
            </a:lvl1pPr>
          </a:lstStyle>
          <a:p>
            <a:pPr marL="12700">
              <a:spcBef>
                <a:spcPts val="100"/>
              </a:spcBef>
            </a:pPr>
            <a:r>
              <a:rPr lang="en-IN" sz="3200" b="1" kern="0" spc="-5" smtClean="0">
                <a:solidFill>
                  <a:schemeClr val="tx1"/>
                </a:solidFill>
              </a:rPr>
              <a:t>i</a:t>
            </a:r>
            <a:r>
              <a:rPr lang="en-IN" sz="3200" b="1" kern="0" smtClean="0">
                <a:solidFill>
                  <a:schemeClr val="tx1"/>
                </a:solidFill>
              </a:rPr>
              <a:t>f-</a:t>
            </a:r>
            <a:r>
              <a:rPr lang="en-IN" sz="3200" b="1" kern="0" spc="-5" smtClean="0">
                <a:solidFill>
                  <a:schemeClr val="tx1"/>
                </a:solidFill>
              </a:rPr>
              <a:t>els</a:t>
            </a:r>
            <a:r>
              <a:rPr lang="en-IN" sz="3200" b="1" kern="0" smtClean="0">
                <a:solidFill>
                  <a:schemeClr val="tx1"/>
                </a:solidFill>
              </a:rPr>
              <a:t>e</a:t>
            </a:r>
            <a:endParaRPr lang="en-IN" sz="3200" b="1" kern="0" dirty="0">
              <a:solidFill>
                <a:schemeClr val="tx1"/>
              </a:solidFill>
            </a:endParaRPr>
          </a:p>
        </p:txBody>
      </p:sp>
    </p:spTree>
    <p:extLst>
      <p:ext uri="{BB962C8B-B14F-4D97-AF65-F5344CB8AC3E}">
        <p14:creationId xmlns:p14="http://schemas.microsoft.com/office/powerpoint/2010/main" val="158290142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57193" y="1085850"/>
            <a:ext cx="9144000" cy="6229350"/>
            <a:chOff x="457193" y="1085850"/>
            <a:chExt cx="9144000" cy="6229350"/>
          </a:xfrm>
        </p:grpSpPr>
        <p:sp>
          <p:nvSpPr>
            <p:cNvPr id="3" name="object 3"/>
            <p:cNvSpPr/>
            <p:nvPr/>
          </p:nvSpPr>
          <p:spPr>
            <a:xfrm>
              <a:off x="4921905" y="1085850"/>
              <a:ext cx="4332350" cy="280034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57193" y="3886199"/>
              <a:ext cx="9144000" cy="3429000"/>
            </a:xfrm>
            <a:custGeom>
              <a:avLst/>
              <a:gdLst/>
              <a:ahLst/>
              <a:cxnLst/>
              <a:rect l="l" t="t" r="r" b="b"/>
              <a:pathLst>
                <a:path w="9144000" h="3429000">
                  <a:moveTo>
                    <a:pt x="9144000" y="0"/>
                  </a:moveTo>
                  <a:lnTo>
                    <a:pt x="0" y="0"/>
                  </a:lnTo>
                  <a:lnTo>
                    <a:pt x="0" y="3428994"/>
                  </a:lnTo>
                  <a:lnTo>
                    <a:pt x="9144000" y="3428994"/>
                  </a:lnTo>
                  <a:lnTo>
                    <a:pt x="9144000" y="0"/>
                  </a:lnTo>
                  <a:close/>
                </a:path>
              </a:pathLst>
            </a:custGeom>
            <a:solidFill>
              <a:srgbClr val="FFFFFF"/>
            </a:solidFill>
          </p:spPr>
          <p:txBody>
            <a:bodyPr wrap="square" lIns="0" tIns="0" rIns="0" bIns="0" rtlCol="0"/>
            <a:lstStyle/>
            <a:p>
              <a:endParaRPr/>
            </a:p>
          </p:txBody>
        </p:sp>
        <p:sp>
          <p:nvSpPr>
            <p:cNvPr id="5" name="object 5"/>
            <p:cNvSpPr/>
            <p:nvPr/>
          </p:nvSpPr>
          <p:spPr>
            <a:xfrm>
              <a:off x="457193" y="6775703"/>
              <a:ext cx="9144000" cy="13970"/>
            </a:xfrm>
            <a:custGeom>
              <a:avLst/>
              <a:gdLst/>
              <a:ahLst/>
              <a:cxnLst/>
              <a:rect l="l" t="t" r="r" b="b"/>
              <a:pathLst>
                <a:path w="9144000" h="13970">
                  <a:moveTo>
                    <a:pt x="9143999" y="13715"/>
                  </a:moveTo>
                  <a:lnTo>
                    <a:pt x="9143999" y="0"/>
                  </a:lnTo>
                  <a:lnTo>
                    <a:pt x="0" y="0"/>
                  </a:lnTo>
                  <a:lnTo>
                    <a:pt x="0" y="13715"/>
                  </a:lnTo>
                  <a:lnTo>
                    <a:pt x="9143999" y="13715"/>
                  </a:lnTo>
                  <a:close/>
                </a:path>
              </a:pathLst>
            </a:custGeom>
            <a:solidFill>
              <a:srgbClr val="000000"/>
            </a:solidFill>
          </p:spPr>
          <p:txBody>
            <a:bodyPr wrap="square" lIns="0" tIns="0" rIns="0" bIns="0" rtlCol="0"/>
            <a:lstStyle/>
            <a:p>
              <a:endParaRPr/>
            </a:p>
          </p:txBody>
        </p:sp>
      </p:grpSp>
      <p:sp>
        <p:nvSpPr>
          <p:cNvPr id="6" name="object 6"/>
          <p:cNvSpPr txBox="1"/>
          <p:nvPr/>
        </p:nvSpPr>
        <p:spPr>
          <a:xfrm>
            <a:off x="4756396" y="5667915"/>
            <a:ext cx="76200" cy="228600"/>
          </a:xfrm>
          <a:prstGeom prst="rect">
            <a:avLst/>
          </a:prstGeom>
        </p:spPr>
        <p:txBody>
          <a:bodyPr vert="horz" wrap="square" lIns="0" tIns="0" rIns="0" bIns="0" rtlCol="0">
            <a:spAutoFit/>
          </a:bodyPr>
          <a:lstStyle/>
          <a:p>
            <a:pPr>
              <a:lnSpc>
                <a:spcPts val="1750"/>
              </a:lnSpc>
            </a:pPr>
            <a:r>
              <a:rPr sz="1800" b="1" dirty="0">
                <a:latin typeface="Times New Roman"/>
                <a:cs typeface="Times New Roman"/>
              </a:rPr>
              <a:t>;</a:t>
            </a:r>
            <a:endParaRPr sz="1800">
              <a:latin typeface="Times New Roman"/>
              <a:cs typeface="Times New Roman"/>
            </a:endParaRPr>
          </a:p>
        </p:txBody>
      </p:sp>
      <p:sp>
        <p:nvSpPr>
          <p:cNvPr id="7" name="object 7"/>
          <p:cNvSpPr txBox="1"/>
          <p:nvPr/>
        </p:nvSpPr>
        <p:spPr>
          <a:xfrm>
            <a:off x="457193" y="939793"/>
            <a:ext cx="4254500" cy="5275803"/>
          </a:xfrm>
          <a:prstGeom prst="rect">
            <a:avLst/>
          </a:prstGeom>
        </p:spPr>
        <p:txBody>
          <a:bodyPr vert="horz" wrap="square" lIns="0" tIns="12700" rIns="0" bIns="0" rtlCol="0">
            <a:spAutoFit/>
          </a:bodyPr>
          <a:lstStyle/>
          <a:p>
            <a:pPr marL="12700" marR="483870">
              <a:lnSpc>
                <a:spcPct val="100000"/>
              </a:lnSpc>
              <a:spcBef>
                <a:spcPts val="100"/>
              </a:spcBef>
            </a:pPr>
            <a:r>
              <a:rPr sz="1800" b="1" dirty="0">
                <a:latin typeface="Times New Roman"/>
                <a:cs typeface="Times New Roman"/>
              </a:rPr>
              <a:t>/* </a:t>
            </a:r>
            <a:r>
              <a:rPr sz="1800" b="1" spc="-5" dirty="0">
                <a:latin typeface="Times New Roman"/>
                <a:cs typeface="Times New Roman"/>
              </a:rPr>
              <a:t>Calculation </a:t>
            </a:r>
            <a:r>
              <a:rPr sz="1800" b="1" dirty="0">
                <a:latin typeface="Times New Roman"/>
                <a:cs typeface="Times New Roman"/>
              </a:rPr>
              <a:t>of </a:t>
            </a:r>
            <a:r>
              <a:rPr sz="1800" b="1" spc="-10" dirty="0">
                <a:latin typeface="Times New Roman"/>
                <a:cs typeface="Times New Roman"/>
              </a:rPr>
              <a:t>gross </a:t>
            </a:r>
            <a:r>
              <a:rPr sz="1800" b="1" spc="-5" dirty="0">
                <a:latin typeface="Times New Roman"/>
                <a:cs typeface="Times New Roman"/>
              </a:rPr>
              <a:t>salary </a:t>
            </a:r>
            <a:r>
              <a:rPr sz="1800" b="1" dirty="0">
                <a:latin typeface="Times New Roman"/>
                <a:cs typeface="Times New Roman"/>
              </a:rPr>
              <a:t>*/  </a:t>
            </a:r>
            <a:r>
              <a:rPr sz="1800" b="1" spc="-5" dirty="0">
                <a:latin typeface="Times New Roman"/>
                <a:cs typeface="Times New Roman"/>
              </a:rPr>
              <a:t>main(</a:t>
            </a:r>
            <a:r>
              <a:rPr sz="1800" b="1" spc="-25" dirty="0">
                <a:latin typeface="Times New Roman"/>
                <a:cs typeface="Times New Roman"/>
              </a:rPr>
              <a:t> </a:t>
            </a:r>
            <a:r>
              <a:rPr sz="1800" b="1" dirty="0">
                <a:latin typeface="Times New Roman"/>
                <a:cs typeface="Times New Roman"/>
              </a:rPr>
              <a:t>)</a:t>
            </a:r>
            <a:endParaRPr sz="1800" dirty="0">
              <a:latin typeface="Times New Roman"/>
              <a:cs typeface="Times New Roman"/>
            </a:endParaRPr>
          </a:p>
          <a:p>
            <a:pPr marL="12700">
              <a:lnSpc>
                <a:spcPct val="100000"/>
              </a:lnSpc>
            </a:pPr>
            <a:r>
              <a:rPr sz="1800" b="1" spc="-5" dirty="0">
                <a:latin typeface="Times New Roman"/>
                <a:cs typeface="Times New Roman"/>
              </a:rPr>
              <a:t>{</a:t>
            </a:r>
            <a:endParaRPr sz="1800" dirty="0">
              <a:latin typeface="Times New Roman"/>
              <a:cs typeface="Times New Roman"/>
            </a:endParaRPr>
          </a:p>
          <a:p>
            <a:pPr marL="12700">
              <a:lnSpc>
                <a:spcPct val="100000"/>
              </a:lnSpc>
            </a:pPr>
            <a:r>
              <a:rPr sz="1800" b="1" dirty="0">
                <a:latin typeface="Times New Roman"/>
                <a:cs typeface="Times New Roman"/>
              </a:rPr>
              <a:t>float </a:t>
            </a:r>
            <a:r>
              <a:rPr sz="1800" b="1" spc="-5" dirty="0">
                <a:latin typeface="Times New Roman"/>
                <a:cs typeface="Times New Roman"/>
              </a:rPr>
              <a:t>bs, gs, da, hra </a:t>
            </a:r>
            <a:r>
              <a:rPr sz="1800" b="1" dirty="0">
                <a:latin typeface="Times New Roman"/>
                <a:cs typeface="Times New Roman"/>
              </a:rPr>
              <a:t>;</a:t>
            </a:r>
            <a:endParaRPr sz="1800" dirty="0">
              <a:latin typeface="Times New Roman"/>
              <a:cs typeface="Times New Roman"/>
            </a:endParaRPr>
          </a:p>
          <a:p>
            <a:pPr marL="12700" marR="445134">
              <a:lnSpc>
                <a:spcPct val="100000"/>
              </a:lnSpc>
            </a:pPr>
            <a:r>
              <a:rPr sz="1800" b="1" spc="-5" dirty="0">
                <a:latin typeface="Times New Roman"/>
                <a:cs typeface="Times New Roman"/>
              </a:rPr>
              <a:t>printf </a:t>
            </a:r>
            <a:r>
              <a:rPr sz="1800" b="1" dirty="0">
                <a:latin typeface="Times New Roman"/>
                <a:cs typeface="Times New Roman"/>
              </a:rPr>
              <a:t>( </a:t>
            </a:r>
            <a:r>
              <a:rPr sz="1800" b="1" spc="-5" dirty="0">
                <a:latin typeface="Times New Roman"/>
                <a:cs typeface="Times New Roman"/>
              </a:rPr>
              <a:t>"Enter basic salary " </a:t>
            </a:r>
            <a:r>
              <a:rPr sz="1800" b="1" dirty="0">
                <a:latin typeface="Times New Roman"/>
                <a:cs typeface="Times New Roman"/>
              </a:rPr>
              <a:t>) ; </a:t>
            </a:r>
            <a:endParaRPr lang="en-US" sz="1800" b="1" dirty="0" smtClean="0">
              <a:latin typeface="Times New Roman"/>
              <a:cs typeface="Times New Roman"/>
            </a:endParaRPr>
          </a:p>
          <a:p>
            <a:pPr marL="12700" marR="445134">
              <a:lnSpc>
                <a:spcPct val="100000"/>
              </a:lnSpc>
            </a:pPr>
            <a:r>
              <a:rPr sz="1800" b="1" dirty="0" smtClean="0">
                <a:latin typeface="Times New Roman"/>
                <a:cs typeface="Times New Roman"/>
              </a:rPr>
              <a:t> </a:t>
            </a:r>
            <a:r>
              <a:rPr sz="1800" b="1" spc="-5" dirty="0">
                <a:latin typeface="Times New Roman"/>
                <a:cs typeface="Times New Roman"/>
              </a:rPr>
              <a:t>scanf </a:t>
            </a:r>
            <a:r>
              <a:rPr sz="1800" b="1" dirty="0">
                <a:latin typeface="Times New Roman"/>
                <a:cs typeface="Times New Roman"/>
              </a:rPr>
              <a:t>( </a:t>
            </a:r>
            <a:r>
              <a:rPr sz="1800" b="1" spc="-10" dirty="0">
                <a:latin typeface="Times New Roman"/>
                <a:cs typeface="Times New Roman"/>
              </a:rPr>
              <a:t>"%f", </a:t>
            </a:r>
            <a:r>
              <a:rPr sz="1800" b="1" spc="-5" dirty="0">
                <a:latin typeface="Times New Roman"/>
                <a:cs typeface="Times New Roman"/>
              </a:rPr>
              <a:t>&amp;bs </a:t>
            </a:r>
            <a:r>
              <a:rPr sz="1800" b="1" dirty="0">
                <a:latin typeface="Times New Roman"/>
                <a:cs typeface="Times New Roman"/>
              </a:rPr>
              <a:t>)</a:t>
            </a:r>
            <a:r>
              <a:rPr sz="1800" b="1" spc="10" dirty="0">
                <a:latin typeface="Times New Roman"/>
                <a:cs typeface="Times New Roman"/>
              </a:rPr>
              <a:t> </a:t>
            </a:r>
            <a:r>
              <a:rPr sz="1800" b="1" dirty="0">
                <a:latin typeface="Times New Roman"/>
                <a:cs typeface="Times New Roman"/>
              </a:rPr>
              <a:t>;</a:t>
            </a:r>
            <a:endParaRPr sz="1800" dirty="0">
              <a:latin typeface="Times New Roman"/>
              <a:cs typeface="Times New Roman"/>
            </a:endParaRPr>
          </a:p>
          <a:p>
            <a:pPr marL="12700">
              <a:lnSpc>
                <a:spcPct val="100000"/>
              </a:lnSpc>
            </a:pPr>
            <a:r>
              <a:rPr lang="en-US" sz="1800" b="1" dirty="0" smtClean="0">
                <a:latin typeface="Times New Roman"/>
                <a:cs typeface="Times New Roman"/>
              </a:rPr>
              <a:t> </a:t>
            </a:r>
            <a:r>
              <a:rPr sz="1800" b="1" dirty="0" smtClean="0">
                <a:latin typeface="Times New Roman"/>
                <a:cs typeface="Times New Roman"/>
              </a:rPr>
              <a:t>if </a:t>
            </a:r>
            <a:r>
              <a:rPr sz="1800" b="1" dirty="0">
                <a:latin typeface="Times New Roman"/>
                <a:cs typeface="Times New Roman"/>
              </a:rPr>
              <a:t>( </a:t>
            </a:r>
            <a:r>
              <a:rPr sz="1800" b="1" spc="-5" dirty="0">
                <a:latin typeface="Times New Roman"/>
                <a:cs typeface="Times New Roman"/>
              </a:rPr>
              <a:t>bs </a:t>
            </a:r>
            <a:r>
              <a:rPr sz="1800" b="1" dirty="0">
                <a:latin typeface="Times New Roman"/>
                <a:cs typeface="Times New Roman"/>
              </a:rPr>
              <a:t>&lt; 1500</a:t>
            </a:r>
            <a:r>
              <a:rPr sz="1800" b="1" spc="-35" dirty="0">
                <a:latin typeface="Times New Roman"/>
                <a:cs typeface="Times New Roman"/>
              </a:rPr>
              <a:t> </a:t>
            </a:r>
            <a:r>
              <a:rPr sz="1800" b="1" dirty="0">
                <a:latin typeface="Times New Roman"/>
                <a:cs typeface="Times New Roman"/>
              </a:rPr>
              <a:t>)</a:t>
            </a:r>
            <a:endParaRPr sz="1800" dirty="0">
              <a:latin typeface="Times New Roman"/>
              <a:cs typeface="Times New Roman"/>
            </a:endParaRPr>
          </a:p>
          <a:p>
            <a:pPr marL="12700">
              <a:lnSpc>
                <a:spcPct val="100000"/>
              </a:lnSpc>
            </a:pPr>
            <a:r>
              <a:rPr lang="en-US" sz="1800" b="1" spc="-5" dirty="0" smtClean="0">
                <a:latin typeface="Times New Roman"/>
                <a:cs typeface="Times New Roman"/>
              </a:rPr>
              <a:t> </a:t>
            </a:r>
            <a:r>
              <a:rPr sz="1800" b="1" spc="-5" dirty="0" smtClean="0">
                <a:latin typeface="Times New Roman"/>
                <a:cs typeface="Times New Roman"/>
              </a:rPr>
              <a:t>{</a:t>
            </a:r>
            <a:endParaRPr sz="1800" dirty="0">
              <a:latin typeface="Times New Roman"/>
              <a:cs typeface="Times New Roman"/>
            </a:endParaRPr>
          </a:p>
          <a:p>
            <a:pPr marL="12700" marR="1632585">
              <a:lnSpc>
                <a:spcPct val="100000"/>
              </a:lnSpc>
            </a:pPr>
            <a:r>
              <a:rPr lang="en-US" sz="1800" b="1" spc="-5" dirty="0" smtClean="0">
                <a:latin typeface="Times New Roman"/>
                <a:cs typeface="Times New Roman"/>
              </a:rPr>
              <a:t>    </a:t>
            </a:r>
            <a:r>
              <a:rPr sz="1800" b="1" spc="-5" dirty="0" err="1" smtClean="0">
                <a:latin typeface="Times New Roman"/>
                <a:cs typeface="Times New Roman"/>
              </a:rPr>
              <a:t>hra</a:t>
            </a:r>
            <a:r>
              <a:rPr sz="1800" b="1" spc="-5" dirty="0" smtClean="0">
                <a:latin typeface="Times New Roman"/>
                <a:cs typeface="Times New Roman"/>
              </a:rPr>
              <a:t> </a:t>
            </a:r>
            <a:r>
              <a:rPr sz="1800" b="1" dirty="0">
                <a:latin typeface="Times New Roman"/>
                <a:cs typeface="Times New Roman"/>
              </a:rPr>
              <a:t>= </a:t>
            </a:r>
            <a:r>
              <a:rPr sz="1800" b="1" spc="-5" dirty="0">
                <a:latin typeface="Times New Roman"/>
                <a:cs typeface="Times New Roman"/>
              </a:rPr>
              <a:t>bs </a:t>
            </a:r>
            <a:r>
              <a:rPr sz="1800" b="1" dirty="0">
                <a:latin typeface="Times New Roman"/>
                <a:cs typeface="Times New Roman"/>
              </a:rPr>
              <a:t>* 10 / 100</a:t>
            </a:r>
            <a:r>
              <a:rPr sz="1800" b="1" spc="-105" dirty="0">
                <a:latin typeface="Times New Roman"/>
                <a:cs typeface="Times New Roman"/>
              </a:rPr>
              <a:t> </a:t>
            </a:r>
            <a:r>
              <a:rPr sz="1800" b="1" dirty="0">
                <a:latin typeface="Times New Roman"/>
                <a:cs typeface="Times New Roman"/>
              </a:rPr>
              <a:t>;  </a:t>
            </a:r>
            <a:endParaRPr lang="en-US" sz="1800" b="1" dirty="0" smtClean="0">
              <a:latin typeface="Times New Roman"/>
              <a:cs typeface="Times New Roman"/>
            </a:endParaRPr>
          </a:p>
          <a:p>
            <a:pPr marL="12700" marR="1632585">
              <a:lnSpc>
                <a:spcPct val="100000"/>
              </a:lnSpc>
            </a:pPr>
            <a:r>
              <a:rPr lang="en-US" b="1" spc="-5" dirty="0">
                <a:latin typeface="Times New Roman"/>
                <a:cs typeface="Times New Roman"/>
              </a:rPr>
              <a:t> </a:t>
            </a:r>
            <a:r>
              <a:rPr lang="en-US" b="1" spc="-5" dirty="0" smtClean="0">
                <a:latin typeface="Times New Roman"/>
                <a:cs typeface="Times New Roman"/>
              </a:rPr>
              <a:t>   </a:t>
            </a:r>
            <a:r>
              <a:rPr sz="1800" b="1" spc="-5" dirty="0" smtClean="0">
                <a:latin typeface="Times New Roman"/>
                <a:cs typeface="Times New Roman"/>
              </a:rPr>
              <a:t>da </a:t>
            </a:r>
            <a:r>
              <a:rPr sz="1800" b="1" dirty="0">
                <a:latin typeface="Times New Roman"/>
                <a:cs typeface="Times New Roman"/>
              </a:rPr>
              <a:t>= </a:t>
            </a:r>
            <a:r>
              <a:rPr lang="en-US" sz="1800" b="1" dirty="0" smtClean="0">
                <a:latin typeface="Times New Roman"/>
                <a:cs typeface="Times New Roman"/>
              </a:rPr>
              <a:t> </a:t>
            </a:r>
            <a:r>
              <a:rPr sz="1800" b="1" spc="-5" dirty="0" err="1" smtClean="0">
                <a:latin typeface="Times New Roman"/>
                <a:cs typeface="Times New Roman"/>
              </a:rPr>
              <a:t>bs</a:t>
            </a:r>
            <a:r>
              <a:rPr sz="1800" b="1" spc="-5" dirty="0" smtClean="0">
                <a:latin typeface="Times New Roman"/>
                <a:cs typeface="Times New Roman"/>
              </a:rPr>
              <a:t> </a:t>
            </a:r>
            <a:r>
              <a:rPr sz="1800" b="1" dirty="0">
                <a:latin typeface="Times New Roman"/>
                <a:cs typeface="Times New Roman"/>
              </a:rPr>
              <a:t>* 90 / 100</a:t>
            </a:r>
            <a:r>
              <a:rPr sz="1800" b="1" spc="-80" dirty="0">
                <a:latin typeface="Times New Roman"/>
                <a:cs typeface="Times New Roman"/>
              </a:rPr>
              <a:t> </a:t>
            </a:r>
            <a:r>
              <a:rPr sz="1800" b="1" dirty="0">
                <a:latin typeface="Times New Roman"/>
                <a:cs typeface="Times New Roman"/>
              </a:rPr>
              <a:t>;</a:t>
            </a:r>
            <a:endParaRPr sz="1800" dirty="0">
              <a:latin typeface="Times New Roman"/>
              <a:cs typeface="Times New Roman"/>
            </a:endParaRPr>
          </a:p>
          <a:p>
            <a:pPr marL="12700">
              <a:lnSpc>
                <a:spcPct val="100000"/>
              </a:lnSpc>
            </a:pPr>
            <a:r>
              <a:rPr lang="en-US" sz="1800" b="1" spc="-5" dirty="0" smtClean="0">
                <a:latin typeface="Times New Roman"/>
                <a:cs typeface="Times New Roman"/>
              </a:rPr>
              <a:t>  </a:t>
            </a:r>
            <a:r>
              <a:rPr sz="1800" b="1" spc="-5" dirty="0" smtClean="0">
                <a:latin typeface="Times New Roman"/>
                <a:cs typeface="Times New Roman"/>
              </a:rPr>
              <a:t>}</a:t>
            </a:r>
            <a:endParaRPr sz="1800" dirty="0">
              <a:latin typeface="Times New Roman"/>
              <a:cs typeface="Times New Roman"/>
            </a:endParaRPr>
          </a:p>
          <a:p>
            <a:pPr marL="12700">
              <a:lnSpc>
                <a:spcPct val="100000"/>
              </a:lnSpc>
            </a:pPr>
            <a:r>
              <a:rPr sz="1800" b="1" spc="-5" dirty="0">
                <a:latin typeface="Times New Roman"/>
                <a:cs typeface="Times New Roman"/>
              </a:rPr>
              <a:t>else</a:t>
            </a:r>
            <a:endParaRPr sz="1800" dirty="0">
              <a:latin typeface="Times New Roman"/>
              <a:cs typeface="Times New Roman"/>
            </a:endParaRPr>
          </a:p>
          <a:p>
            <a:pPr marL="12700">
              <a:lnSpc>
                <a:spcPct val="100000"/>
              </a:lnSpc>
            </a:pPr>
            <a:r>
              <a:rPr lang="en-US" sz="1800" b="1" spc="-5" dirty="0" smtClean="0">
                <a:latin typeface="Times New Roman"/>
                <a:cs typeface="Times New Roman"/>
              </a:rPr>
              <a:t> </a:t>
            </a:r>
            <a:r>
              <a:rPr sz="1800" b="1" spc="-5" dirty="0" smtClean="0">
                <a:latin typeface="Times New Roman"/>
                <a:cs typeface="Times New Roman"/>
              </a:rPr>
              <a:t>{</a:t>
            </a:r>
            <a:endParaRPr sz="1800" dirty="0">
              <a:latin typeface="Times New Roman"/>
              <a:cs typeface="Times New Roman"/>
            </a:endParaRPr>
          </a:p>
          <a:p>
            <a:pPr marL="12700">
              <a:lnSpc>
                <a:spcPct val="100000"/>
              </a:lnSpc>
            </a:pPr>
            <a:r>
              <a:rPr lang="en-US" sz="1800" b="1" spc="-5" dirty="0" smtClean="0">
                <a:latin typeface="Times New Roman"/>
                <a:cs typeface="Times New Roman"/>
              </a:rPr>
              <a:t>   </a:t>
            </a:r>
            <a:r>
              <a:rPr sz="1800" b="1" spc="-5" dirty="0" err="1" smtClean="0">
                <a:latin typeface="Times New Roman"/>
                <a:cs typeface="Times New Roman"/>
              </a:rPr>
              <a:t>hra</a:t>
            </a:r>
            <a:r>
              <a:rPr sz="1800" b="1" spc="-5" dirty="0" smtClean="0">
                <a:latin typeface="Times New Roman"/>
                <a:cs typeface="Times New Roman"/>
              </a:rPr>
              <a:t> </a:t>
            </a:r>
            <a:r>
              <a:rPr sz="1800" b="1" dirty="0">
                <a:latin typeface="Times New Roman"/>
                <a:cs typeface="Times New Roman"/>
              </a:rPr>
              <a:t>= 500</a:t>
            </a:r>
            <a:r>
              <a:rPr sz="1800" b="1" spc="-20" dirty="0">
                <a:latin typeface="Times New Roman"/>
                <a:cs typeface="Times New Roman"/>
              </a:rPr>
              <a:t> </a:t>
            </a:r>
            <a:r>
              <a:rPr sz="1800" b="1" dirty="0">
                <a:latin typeface="Times New Roman"/>
                <a:cs typeface="Times New Roman"/>
              </a:rPr>
              <a:t>;</a:t>
            </a:r>
            <a:endParaRPr sz="1800" dirty="0">
              <a:latin typeface="Times New Roman"/>
              <a:cs typeface="Times New Roman"/>
            </a:endParaRPr>
          </a:p>
          <a:p>
            <a:pPr marL="12700">
              <a:lnSpc>
                <a:spcPct val="100000"/>
              </a:lnSpc>
            </a:pPr>
            <a:r>
              <a:rPr lang="en-US" sz="1800" b="1" spc="-5" dirty="0" smtClean="0">
                <a:latin typeface="Times New Roman"/>
                <a:cs typeface="Times New Roman"/>
              </a:rPr>
              <a:t>   </a:t>
            </a:r>
            <a:r>
              <a:rPr sz="1800" b="1" spc="-5" dirty="0" smtClean="0">
                <a:latin typeface="Times New Roman"/>
                <a:cs typeface="Times New Roman"/>
              </a:rPr>
              <a:t>da </a:t>
            </a:r>
            <a:r>
              <a:rPr sz="1800" b="1" dirty="0">
                <a:latin typeface="Times New Roman"/>
                <a:cs typeface="Times New Roman"/>
              </a:rPr>
              <a:t>= </a:t>
            </a:r>
            <a:r>
              <a:rPr sz="1800" b="1" spc="-5" dirty="0">
                <a:latin typeface="Times New Roman"/>
                <a:cs typeface="Times New Roman"/>
              </a:rPr>
              <a:t>bs </a:t>
            </a:r>
            <a:r>
              <a:rPr sz="1800" b="1" dirty="0">
                <a:latin typeface="Times New Roman"/>
                <a:cs typeface="Times New Roman"/>
              </a:rPr>
              <a:t>* 98 / 100</a:t>
            </a:r>
            <a:r>
              <a:rPr sz="1800" b="1" spc="-25" dirty="0">
                <a:latin typeface="Times New Roman"/>
                <a:cs typeface="Times New Roman"/>
              </a:rPr>
              <a:t> </a:t>
            </a:r>
            <a:r>
              <a:rPr sz="1800" b="1" dirty="0">
                <a:latin typeface="Times New Roman"/>
                <a:cs typeface="Times New Roman"/>
              </a:rPr>
              <a:t>;</a:t>
            </a:r>
            <a:endParaRPr sz="1800" dirty="0">
              <a:latin typeface="Times New Roman"/>
              <a:cs typeface="Times New Roman"/>
            </a:endParaRPr>
          </a:p>
          <a:p>
            <a:pPr marL="12700">
              <a:lnSpc>
                <a:spcPct val="100000"/>
              </a:lnSpc>
            </a:pPr>
            <a:r>
              <a:rPr lang="en-US" sz="1800" b="1" spc="-5" dirty="0" smtClean="0">
                <a:latin typeface="Times New Roman"/>
                <a:cs typeface="Times New Roman"/>
              </a:rPr>
              <a:t> </a:t>
            </a:r>
            <a:r>
              <a:rPr sz="1800" b="1" spc="-5" dirty="0" smtClean="0">
                <a:latin typeface="Times New Roman"/>
                <a:cs typeface="Times New Roman"/>
              </a:rPr>
              <a:t>}</a:t>
            </a:r>
            <a:endParaRPr sz="1800" dirty="0">
              <a:latin typeface="Times New Roman"/>
              <a:cs typeface="Times New Roman"/>
            </a:endParaRPr>
          </a:p>
          <a:p>
            <a:pPr marL="12700">
              <a:lnSpc>
                <a:spcPct val="100000"/>
              </a:lnSpc>
            </a:pPr>
            <a:r>
              <a:rPr sz="1800" b="1" spc="-5" dirty="0">
                <a:latin typeface="Times New Roman"/>
                <a:cs typeface="Times New Roman"/>
              </a:rPr>
              <a:t>gs </a:t>
            </a:r>
            <a:r>
              <a:rPr sz="1800" b="1" dirty="0">
                <a:latin typeface="Times New Roman"/>
                <a:cs typeface="Times New Roman"/>
              </a:rPr>
              <a:t>= </a:t>
            </a:r>
            <a:r>
              <a:rPr sz="1800" b="1" spc="-5" dirty="0">
                <a:latin typeface="Times New Roman"/>
                <a:cs typeface="Times New Roman"/>
              </a:rPr>
              <a:t>bs </a:t>
            </a:r>
            <a:r>
              <a:rPr sz="1800" b="1" dirty="0">
                <a:latin typeface="Times New Roman"/>
                <a:cs typeface="Times New Roman"/>
              </a:rPr>
              <a:t>+ </a:t>
            </a:r>
            <a:r>
              <a:rPr sz="1800" b="1" spc="-5" dirty="0">
                <a:latin typeface="Times New Roman"/>
                <a:cs typeface="Times New Roman"/>
              </a:rPr>
              <a:t>hra </a:t>
            </a:r>
            <a:r>
              <a:rPr sz="1800" b="1" dirty="0">
                <a:latin typeface="Times New Roman"/>
                <a:cs typeface="Times New Roman"/>
              </a:rPr>
              <a:t>+ </a:t>
            </a:r>
            <a:r>
              <a:rPr sz="1800" b="1" spc="-5" dirty="0">
                <a:latin typeface="Times New Roman"/>
                <a:cs typeface="Times New Roman"/>
              </a:rPr>
              <a:t>da</a:t>
            </a:r>
            <a:r>
              <a:rPr sz="1800" b="1" spc="-20" dirty="0">
                <a:latin typeface="Times New Roman"/>
                <a:cs typeface="Times New Roman"/>
              </a:rPr>
              <a:t> </a:t>
            </a:r>
            <a:r>
              <a:rPr sz="1800" b="1" dirty="0">
                <a:latin typeface="Times New Roman"/>
                <a:cs typeface="Times New Roman"/>
              </a:rPr>
              <a:t>;</a:t>
            </a:r>
            <a:endParaRPr sz="1800" dirty="0">
              <a:latin typeface="Times New Roman"/>
              <a:cs typeface="Times New Roman"/>
            </a:endParaRPr>
          </a:p>
          <a:p>
            <a:pPr marL="12700">
              <a:lnSpc>
                <a:spcPct val="100000"/>
              </a:lnSpc>
            </a:pPr>
            <a:r>
              <a:rPr sz="1800" b="1" spc="-5" dirty="0">
                <a:latin typeface="Times New Roman"/>
                <a:cs typeface="Times New Roman"/>
              </a:rPr>
              <a:t>printf </a:t>
            </a:r>
            <a:r>
              <a:rPr sz="1800" b="1" dirty="0">
                <a:latin typeface="Times New Roman"/>
                <a:cs typeface="Times New Roman"/>
              </a:rPr>
              <a:t>( </a:t>
            </a:r>
            <a:r>
              <a:rPr sz="1800" b="1" spc="-10" dirty="0">
                <a:latin typeface="Times New Roman"/>
                <a:cs typeface="Times New Roman"/>
              </a:rPr>
              <a:t>"gross </a:t>
            </a:r>
            <a:r>
              <a:rPr sz="1800" b="1" spc="-5" dirty="0">
                <a:latin typeface="Times New Roman"/>
                <a:cs typeface="Times New Roman"/>
              </a:rPr>
              <a:t>salary </a:t>
            </a:r>
            <a:r>
              <a:rPr sz="1800" b="1" dirty="0">
                <a:latin typeface="Times New Roman"/>
                <a:cs typeface="Times New Roman"/>
              </a:rPr>
              <a:t>= </a:t>
            </a:r>
            <a:r>
              <a:rPr sz="1800" b="1" spc="-5" dirty="0">
                <a:latin typeface="Times New Roman"/>
                <a:cs typeface="Times New Roman"/>
              </a:rPr>
              <a:t>Rs. </a:t>
            </a:r>
            <a:r>
              <a:rPr sz="1800" b="1" spc="-10" dirty="0">
                <a:latin typeface="Times New Roman"/>
                <a:cs typeface="Times New Roman"/>
              </a:rPr>
              <a:t>%f", </a:t>
            </a:r>
            <a:r>
              <a:rPr sz="1800" b="1" spc="-5" dirty="0">
                <a:latin typeface="Times New Roman"/>
                <a:cs typeface="Times New Roman"/>
              </a:rPr>
              <a:t>gs</a:t>
            </a:r>
            <a:r>
              <a:rPr sz="1800" b="1" spc="20" dirty="0">
                <a:latin typeface="Times New Roman"/>
                <a:cs typeface="Times New Roman"/>
              </a:rPr>
              <a:t> </a:t>
            </a:r>
            <a:r>
              <a:rPr sz="1800" b="1" dirty="0">
                <a:latin typeface="Times New Roman"/>
                <a:cs typeface="Times New Roman"/>
              </a:rPr>
              <a:t>)</a:t>
            </a:r>
            <a:endParaRPr sz="1800" dirty="0">
              <a:latin typeface="Times New Roman"/>
              <a:cs typeface="Times New Roman"/>
            </a:endParaRPr>
          </a:p>
          <a:p>
            <a:pPr marL="12700">
              <a:lnSpc>
                <a:spcPct val="100000"/>
              </a:lnSpc>
            </a:pPr>
            <a:r>
              <a:rPr sz="1800" b="1" spc="-5" dirty="0">
                <a:latin typeface="Times New Roman"/>
                <a:cs typeface="Times New Roman"/>
              </a:rPr>
              <a:t>}</a:t>
            </a:r>
            <a:endParaRPr sz="1800" dirty="0">
              <a:latin typeface="Times New Roman"/>
              <a:cs typeface="Times New Roman"/>
            </a:endParaRPr>
          </a:p>
        </p:txBody>
      </p:sp>
      <p:sp>
        <p:nvSpPr>
          <p:cNvPr id="8" name="object 8"/>
          <p:cNvSpPr/>
          <p:nvPr/>
        </p:nvSpPr>
        <p:spPr>
          <a:xfrm>
            <a:off x="4800600" y="3886200"/>
            <a:ext cx="4600955" cy="2410968"/>
          </a:xfrm>
          <a:prstGeom prst="rect">
            <a:avLst/>
          </a:prstGeom>
          <a:blipFill>
            <a:blip r:embed="rId3" cstate="print"/>
            <a:stretch>
              <a:fillRect/>
            </a:stretch>
          </a:blip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830"/>
              </a:lnSpc>
            </a:pPr>
            <a:fld id="{81D60167-4931-47E6-BA6A-407CBD079E47}" type="slidenum">
              <a:rPr dirty="0"/>
              <a:t>54</a:t>
            </a:fld>
            <a:endParaRPr dirty="0"/>
          </a:p>
        </p:txBody>
      </p:sp>
      <p:sp>
        <p:nvSpPr>
          <p:cNvPr id="11" name="object 2"/>
          <p:cNvSpPr txBox="1">
            <a:spLocks/>
          </p:cNvSpPr>
          <p:nvPr/>
        </p:nvSpPr>
        <p:spPr>
          <a:xfrm>
            <a:off x="4254498" y="109474"/>
            <a:ext cx="1167765" cy="505267"/>
          </a:xfrm>
          <a:prstGeom prst="rect">
            <a:avLst/>
          </a:prstGeom>
        </p:spPr>
        <p:txBody>
          <a:bodyPr vert="horz" wrap="square" lIns="0" tIns="12700" rIns="0" bIns="0" rtlCol="0">
            <a:spAutoFit/>
          </a:bodyPr>
          <a:lstStyle>
            <a:lvl1pPr>
              <a:defRPr>
                <a:solidFill>
                  <a:schemeClr val="tx2">
                    <a:lumMod val="60000"/>
                    <a:lumOff val="40000"/>
                  </a:schemeClr>
                </a:solidFill>
                <a:latin typeface="+mj-lt"/>
                <a:ea typeface="+mj-ea"/>
                <a:cs typeface="+mj-cs"/>
              </a:defRPr>
            </a:lvl1pPr>
          </a:lstStyle>
          <a:p>
            <a:pPr marL="12700">
              <a:spcBef>
                <a:spcPts val="100"/>
              </a:spcBef>
            </a:pPr>
            <a:r>
              <a:rPr lang="en-IN" sz="3200" b="1" kern="0" spc="-5" smtClean="0">
                <a:solidFill>
                  <a:schemeClr val="tx1"/>
                </a:solidFill>
              </a:rPr>
              <a:t>i</a:t>
            </a:r>
            <a:r>
              <a:rPr lang="en-IN" sz="3200" b="1" kern="0" smtClean="0">
                <a:solidFill>
                  <a:schemeClr val="tx1"/>
                </a:solidFill>
              </a:rPr>
              <a:t>f-</a:t>
            </a:r>
            <a:r>
              <a:rPr lang="en-IN" sz="3200" b="1" kern="0" spc="-5" smtClean="0">
                <a:solidFill>
                  <a:schemeClr val="tx1"/>
                </a:solidFill>
              </a:rPr>
              <a:t>els</a:t>
            </a:r>
            <a:r>
              <a:rPr lang="en-IN" sz="3200" b="1" kern="0" smtClean="0">
                <a:solidFill>
                  <a:schemeClr val="tx1"/>
                </a:solidFill>
              </a:rPr>
              <a:t>e</a:t>
            </a:r>
            <a:endParaRPr lang="en-IN" sz="3200" b="1" kern="0" dirty="0">
              <a:solidFill>
                <a:schemeClr val="tx1"/>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2001" y="936745"/>
            <a:ext cx="8915400" cy="3706143"/>
          </a:xfrm>
          <a:prstGeom prst="rect">
            <a:avLst/>
          </a:prstGeom>
        </p:spPr>
        <p:txBody>
          <a:bodyPr vert="horz" wrap="square" lIns="0" tIns="12700" rIns="0" bIns="0" rtlCol="0">
            <a:spAutoFit/>
          </a:bodyPr>
          <a:lstStyle/>
          <a:p>
            <a:pPr marL="355600" marR="23495" indent="-342900" algn="just">
              <a:lnSpc>
                <a:spcPct val="100000"/>
              </a:lnSpc>
              <a:spcBef>
                <a:spcPts val="100"/>
              </a:spcBef>
              <a:buSzPct val="95833"/>
              <a:buFont typeface="Arial" panose="020B0604020202020204" pitchFamily="34" charset="0"/>
              <a:buChar char="•"/>
              <a:tabLst>
                <a:tab pos="120014" algn="l"/>
              </a:tabLst>
            </a:pPr>
            <a:r>
              <a:rPr sz="2400" spc="-5" dirty="0">
                <a:latin typeface="Times New Roman"/>
                <a:cs typeface="Times New Roman"/>
              </a:rPr>
              <a:t>The </a:t>
            </a:r>
            <a:r>
              <a:rPr sz="2400" dirty="0">
                <a:latin typeface="Times New Roman"/>
                <a:cs typeface="Times New Roman"/>
              </a:rPr>
              <a:t>group of </a:t>
            </a:r>
            <a:r>
              <a:rPr sz="2400" spc="-5" dirty="0">
                <a:latin typeface="Times New Roman"/>
                <a:cs typeface="Times New Roman"/>
              </a:rPr>
              <a:t>statements after </a:t>
            </a:r>
            <a:r>
              <a:rPr sz="2400" dirty="0">
                <a:latin typeface="Times New Roman"/>
                <a:cs typeface="Times New Roman"/>
              </a:rPr>
              <a:t>the if </a:t>
            </a:r>
            <a:r>
              <a:rPr sz="2400" spc="-5" dirty="0">
                <a:latin typeface="Times New Roman"/>
                <a:cs typeface="Times New Roman"/>
              </a:rPr>
              <a:t>upto and not including </a:t>
            </a:r>
            <a:r>
              <a:rPr sz="2400" spc="-5" dirty="0" smtClean="0">
                <a:latin typeface="Times New Roman"/>
                <a:cs typeface="Times New Roman"/>
              </a:rPr>
              <a:t>the </a:t>
            </a:r>
            <a:r>
              <a:rPr sz="2400" dirty="0">
                <a:latin typeface="Times New Roman"/>
                <a:cs typeface="Times New Roman"/>
              </a:rPr>
              <a:t>else is called </a:t>
            </a:r>
            <a:r>
              <a:rPr sz="2400" spc="-5" dirty="0">
                <a:latin typeface="Times New Roman"/>
                <a:cs typeface="Times New Roman"/>
              </a:rPr>
              <a:t>an </a:t>
            </a:r>
            <a:r>
              <a:rPr sz="2400" dirty="0">
                <a:latin typeface="Times New Roman"/>
                <a:cs typeface="Times New Roman"/>
              </a:rPr>
              <a:t>‘if block’. </a:t>
            </a:r>
            <a:r>
              <a:rPr sz="2400" spc="-15" dirty="0">
                <a:latin typeface="Times New Roman"/>
                <a:cs typeface="Times New Roman"/>
              </a:rPr>
              <a:t>Similarly, </a:t>
            </a:r>
            <a:r>
              <a:rPr sz="2400" spc="-5" dirty="0">
                <a:latin typeface="Times New Roman"/>
                <a:cs typeface="Times New Roman"/>
              </a:rPr>
              <a:t>the statements </a:t>
            </a:r>
            <a:r>
              <a:rPr sz="2400" dirty="0">
                <a:latin typeface="Times New Roman"/>
                <a:cs typeface="Times New Roman"/>
              </a:rPr>
              <a:t>after </a:t>
            </a:r>
            <a:r>
              <a:rPr sz="2400" spc="-5" dirty="0">
                <a:latin typeface="Times New Roman"/>
                <a:cs typeface="Times New Roman"/>
              </a:rPr>
              <a:t>the </a:t>
            </a:r>
            <a:r>
              <a:rPr sz="2400" dirty="0" smtClean="0">
                <a:latin typeface="Times New Roman"/>
                <a:cs typeface="Times New Roman"/>
              </a:rPr>
              <a:t>else </a:t>
            </a:r>
            <a:r>
              <a:rPr sz="2400" dirty="0">
                <a:latin typeface="Times New Roman"/>
                <a:cs typeface="Times New Roman"/>
              </a:rPr>
              <a:t>form </a:t>
            </a:r>
            <a:r>
              <a:rPr sz="2400" spc="-5" dirty="0">
                <a:latin typeface="Times New Roman"/>
                <a:cs typeface="Times New Roman"/>
              </a:rPr>
              <a:t>the </a:t>
            </a:r>
            <a:r>
              <a:rPr sz="2400" dirty="0">
                <a:latin typeface="Times New Roman"/>
                <a:cs typeface="Times New Roman"/>
              </a:rPr>
              <a:t>‘else</a:t>
            </a:r>
            <a:r>
              <a:rPr sz="2400" spc="-75" dirty="0">
                <a:latin typeface="Times New Roman"/>
                <a:cs typeface="Times New Roman"/>
              </a:rPr>
              <a:t> </a:t>
            </a:r>
            <a:r>
              <a:rPr sz="2400" dirty="0">
                <a:latin typeface="Times New Roman"/>
                <a:cs typeface="Times New Roman"/>
              </a:rPr>
              <a:t>block’.</a:t>
            </a:r>
          </a:p>
          <a:p>
            <a:pPr marL="355600" marR="419734" indent="-342900" algn="just">
              <a:lnSpc>
                <a:spcPct val="100000"/>
              </a:lnSpc>
              <a:buSzPct val="95833"/>
              <a:buFont typeface="Arial" panose="020B0604020202020204" pitchFamily="34" charset="0"/>
              <a:buChar char="•"/>
              <a:tabLst>
                <a:tab pos="120014" algn="l"/>
              </a:tabLst>
            </a:pPr>
            <a:r>
              <a:rPr sz="2400" spc="-5" dirty="0">
                <a:latin typeface="Times New Roman"/>
                <a:cs typeface="Times New Roman"/>
              </a:rPr>
              <a:t>Notice </a:t>
            </a:r>
            <a:r>
              <a:rPr sz="2400" dirty="0">
                <a:latin typeface="Times New Roman"/>
                <a:cs typeface="Times New Roman"/>
              </a:rPr>
              <a:t>that the else is </a:t>
            </a:r>
            <a:r>
              <a:rPr sz="2400" spc="-5" dirty="0">
                <a:latin typeface="Times New Roman"/>
                <a:cs typeface="Times New Roman"/>
              </a:rPr>
              <a:t>written </a:t>
            </a:r>
            <a:r>
              <a:rPr sz="2400" dirty="0">
                <a:latin typeface="Times New Roman"/>
                <a:cs typeface="Times New Roman"/>
              </a:rPr>
              <a:t>exactly </a:t>
            </a:r>
            <a:r>
              <a:rPr sz="2400" spc="-5" dirty="0">
                <a:latin typeface="Times New Roman"/>
                <a:cs typeface="Times New Roman"/>
              </a:rPr>
              <a:t>below the </a:t>
            </a:r>
            <a:r>
              <a:rPr sz="2400" dirty="0">
                <a:latin typeface="Times New Roman"/>
                <a:cs typeface="Times New Roman"/>
              </a:rPr>
              <a:t>if. </a:t>
            </a:r>
            <a:r>
              <a:rPr sz="2400" spc="-5" dirty="0">
                <a:latin typeface="Times New Roman"/>
                <a:cs typeface="Times New Roman"/>
              </a:rPr>
              <a:t>The  statements </a:t>
            </a:r>
            <a:r>
              <a:rPr sz="2400" dirty="0" smtClean="0">
                <a:latin typeface="Times New Roman"/>
                <a:cs typeface="Times New Roman"/>
              </a:rPr>
              <a:t>in </a:t>
            </a:r>
            <a:r>
              <a:rPr sz="2400" spc="-5" dirty="0">
                <a:latin typeface="Times New Roman"/>
                <a:cs typeface="Times New Roman"/>
              </a:rPr>
              <a:t>the </a:t>
            </a:r>
            <a:r>
              <a:rPr sz="2400" dirty="0">
                <a:latin typeface="Times New Roman"/>
                <a:cs typeface="Times New Roman"/>
              </a:rPr>
              <a:t>if </a:t>
            </a:r>
            <a:r>
              <a:rPr sz="2400" spc="-5" dirty="0">
                <a:latin typeface="Times New Roman"/>
                <a:cs typeface="Times New Roman"/>
              </a:rPr>
              <a:t>block and those </a:t>
            </a:r>
            <a:r>
              <a:rPr sz="2400" dirty="0">
                <a:latin typeface="Times New Roman"/>
                <a:cs typeface="Times New Roman"/>
              </a:rPr>
              <a:t>in </a:t>
            </a:r>
            <a:r>
              <a:rPr sz="2400" spc="-5" dirty="0">
                <a:latin typeface="Times New Roman"/>
                <a:cs typeface="Times New Roman"/>
              </a:rPr>
              <a:t>the </a:t>
            </a:r>
            <a:r>
              <a:rPr sz="2400" dirty="0">
                <a:latin typeface="Times New Roman"/>
                <a:cs typeface="Times New Roman"/>
              </a:rPr>
              <a:t>else </a:t>
            </a:r>
            <a:r>
              <a:rPr sz="2400" spc="-5" dirty="0">
                <a:latin typeface="Times New Roman"/>
                <a:cs typeface="Times New Roman"/>
              </a:rPr>
              <a:t>block have  been indented </a:t>
            </a:r>
            <a:r>
              <a:rPr sz="2400" dirty="0">
                <a:latin typeface="Times New Roman"/>
                <a:cs typeface="Times New Roman"/>
              </a:rPr>
              <a:t>to </a:t>
            </a:r>
            <a:r>
              <a:rPr sz="2400" spc="-5" dirty="0">
                <a:latin typeface="Times New Roman"/>
                <a:cs typeface="Times New Roman"/>
              </a:rPr>
              <a:t>the right. This formatting convention </a:t>
            </a:r>
            <a:r>
              <a:rPr sz="2400" dirty="0">
                <a:latin typeface="Times New Roman"/>
                <a:cs typeface="Times New Roman"/>
              </a:rPr>
              <a:t>is </a:t>
            </a:r>
            <a:r>
              <a:rPr lang="en-US" sz="2400" dirty="0" smtClean="0">
                <a:latin typeface="Times New Roman"/>
                <a:cs typeface="Times New Roman"/>
              </a:rPr>
              <a:t>very important </a:t>
            </a:r>
            <a:r>
              <a:rPr sz="2400" dirty="0" smtClean="0">
                <a:latin typeface="Times New Roman"/>
                <a:cs typeface="Times New Roman"/>
              </a:rPr>
              <a:t>to </a:t>
            </a:r>
            <a:r>
              <a:rPr sz="2400" dirty="0">
                <a:latin typeface="Times New Roman"/>
                <a:cs typeface="Times New Roman"/>
              </a:rPr>
              <a:t>enable you to understand</a:t>
            </a:r>
            <a:r>
              <a:rPr sz="2400" spc="-190" dirty="0">
                <a:latin typeface="Times New Roman"/>
                <a:cs typeface="Times New Roman"/>
              </a:rPr>
              <a:t> </a:t>
            </a:r>
            <a:r>
              <a:rPr sz="2400" dirty="0">
                <a:latin typeface="Times New Roman"/>
                <a:cs typeface="Times New Roman"/>
              </a:rPr>
              <a:t>the  </a:t>
            </a:r>
            <a:r>
              <a:rPr sz="2400" spc="-5" dirty="0">
                <a:latin typeface="Times New Roman"/>
                <a:cs typeface="Times New Roman"/>
              </a:rPr>
              <a:t>working </a:t>
            </a:r>
            <a:r>
              <a:rPr sz="2400" dirty="0">
                <a:latin typeface="Times New Roman"/>
                <a:cs typeface="Times New Roman"/>
              </a:rPr>
              <a:t>of the program</a:t>
            </a:r>
            <a:r>
              <a:rPr sz="2400" spc="-55" dirty="0">
                <a:latin typeface="Times New Roman"/>
                <a:cs typeface="Times New Roman"/>
              </a:rPr>
              <a:t> </a:t>
            </a:r>
            <a:r>
              <a:rPr sz="2400" spc="-20" dirty="0">
                <a:latin typeface="Times New Roman"/>
                <a:cs typeface="Times New Roman"/>
              </a:rPr>
              <a:t>better.</a:t>
            </a:r>
            <a:endParaRPr sz="2400" dirty="0">
              <a:latin typeface="Times New Roman"/>
              <a:cs typeface="Times New Roman"/>
            </a:endParaRPr>
          </a:p>
          <a:p>
            <a:pPr marL="355600" marR="5080" indent="-342900" algn="just">
              <a:lnSpc>
                <a:spcPct val="100000"/>
              </a:lnSpc>
              <a:buSzPct val="95833"/>
              <a:buFont typeface="Arial" panose="020B0604020202020204" pitchFamily="34" charset="0"/>
              <a:buChar char="•"/>
              <a:tabLst>
                <a:tab pos="120014" algn="l"/>
              </a:tabLst>
            </a:pPr>
            <a:r>
              <a:rPr lang="en-US" sz="2400" spc="-5" dirty="0" smtClean="0">
                <a:latin typeface="Times New Roman"/>
                <a:cs typeface="Times New Roman"/>
              </a:rPr>
              <a:t>If there are</a:t>
            </a:r>
            <a:r>
              <a:rPr sz="2400" dirty="0" smtClean="0">
                <a:latin typeface="Times New Roman"/>
                <a:cs typeface="Times New Roman"/>
              </a:rPr>
              <a:t> </a:t>
            </a:r>
            <a:r>
              <a:rPr sz="2400" dirty="0">
                <a:latin typeface="Times New Roman"/>
                <a:cs typeface="Times New Roman"/>
              </a:rPr>
              <a:t>only one </a:t>
            </a:r>
            <a:r>
              <a:rPr sz="2400" spc="-5" dirty="0">
                <a:latin typeface="Times New Roman"/>
                <a:cs typeface="Times New Roman"/>
              </a:rPr>
              <a:t>statement </a:t>
            </a:r>
            <a:r>
              <a:rPr sz="2400" dirty="0">
                <a:latin typeface="Times New Roman"/>
                <a:cs typeface="Times New Roman"/>
              </a:rPr>
              <a:t>to be executed in the if</a:t>
            </a:r>
            <a:r>
              <a:rPr sz="2400" spc="-215" dirty="0">
                <a:latin typeface="Times New Roman"/>
                <a:cs typeface="Times New Roman"/>
              </a:rPr>
              <a:t> </a:t>
            </a:r>
            <a:r>
              <a:rPr sz="2400" dirty="0">
                <a:latin typeface="Times New Roman"/>
                <a:cs typeface="Times New Roman"/>
              </a:rPr>
              <a:t>block  and only one </a:t>
            </a:r>
            <a:r>
              <a:rPr sz="2400" spc="-5" dirty="0">
                <a:latin typeface="Times New Roman"/>
                <a:cs typeface="Times New Roman"/>
              </a:rPr>
              <a:t>statement </a:t>
            </a:r>
            <a:r>
              <a:rPr sz="2400" dirty="0">
                <a:latin typeface="Times New Roman"/>
                <a:cs typeface="Times New Roman"/>
              </a:rPr>
              <a:t>in the else block </a:t>
            </a:r>
            <a:r>
              <a:rPr sz="2400" spc="-5" dirty="0">
                <a:latin typeface="Times New Roman"/>
                <a:cs typeface="Times New Roman"/>
              </a:rPr>
              <a:t>we </a:t>
            </a:r>
            <a:r>
              <a:rPr sz="2400" dirty="0">
                <a:latin typeface="Times New Roman"/>
                <a:cs typeface="Times New Roman"/>
              </a:rPr>
              <a:t>could have </a:t>
            </a:r>
            <a:r>
              <a:rPr sz="2400" dirty="0" smtClean="0">
                <a:latin typeface="Times New Roman"/>
                <a:cs typeface="Times New Roman"/>
              </a:rPr>
              <a:t>dropped </a:t>
            </a:r>
            <a:r>
              <a:rPr sz="2400" dirty="0">
                <a:latin typeface="Times New Roman"/>
                <a:cs typeface="Times New Roman"/>
              </a:rPr>
              <a:t>the pair of</a:t>
            </a:r>
            <a:r>
              <a:rPr sz="2400" spc="-50" dirty="0">
                <a:latin typeface="Times New Roman"/>
                <a:cs typeface="Times New Roman"/>
              </a:rPr>
              <a:t> </a:t>
            </a:r>
            <a:r>
              <a:rPr sz="2400" dirty="0">
                <a:latin typeface="Times New Roman"/>
                <a:cs typeface="Times New Roman"/>
              </a:rPr>
              <a:t>braces</a:t>
            </a:r>
            <a:r>
              <a:rPr sz="2400" dirty="0" smtClean="0">
                <a:latin typeface="Times New Roman"/>
                <a:cs typeface="Times New Roman"/>
              </a:rPr>
              <a:t>.</a:t>
            </a:r>
            <a:endParaRPr sz="2400" dirty="0">
              <a:latin typeface="Times New Roman"/>
              <a:cs typeface="Times New Roman"/>
            </a:endParaRPr>
          </a:p>
        </p:txBody>
      </p:sp>
      <p:sp>
        <p:nvSpPr>
          <p:cNvPr id="3" name="object 3"/>
          <p:cNvSpPr/>
          <p:nvPr/>
        </p:nvSpPr>
        <p:spPr>
          <a:xfrm>
            <a:off x="457193" y="6775703"/>
            <a:ext cx="9144000" cy="13970"/>
          </a:xfrm>
          <a:custGeom>
            <a:avLst/>
            <a:gdLst/>
            <a:ahLst/>
            <a:cxnLst/>
            <a:rect l="l" t="t" r="r" b="b"/>
            <a:pathLst>
              <a:path w="9144000" h="13970">
                <a:moveTo>
                  <a:pt x="9143999" y="13715"/>
                </a:moveTo>
                <a:lnTo>
                  <a:pt x="9143999" y="0"/>
                </a:lnTo>
                <a:lnTo>
                  <a:pt x="0" y="0"/>
                </a:lnTo>
                <a:lnTo>
                  <a:pt x="0" y="13715"/>
                </a:lnTo>
                <a:lnTo>
                  <a:pt x="9143999" y="13715"/>
                </a:lnTo>
                <a:close/>
              </a:path>
            </a:pathLst>
          </a:custGeom>
          <a:solidFill>
            <a:srgbClr val="000000"/>
          </a:solid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830"/>
              </a:lnSpc>
            </a:pPr>
            <a:fld id="{81D60167-4931-47E6-BA6A-407CBD079E47}" type="slidenum">
              <a:rPr dirty="0"/>
              <a:t>55</a:t>
            </a:fld>
            <a:endParaRPr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54498" y="109474"/>
            <a:ext cx="1167765" cy="574040"/>
          </a:xfrm>
          <a:prstGeom prst="rect">
            <a:avLst/>
          </a:prstGeom>
        </p:spPr>
        <p:txBody>
          <a:bodyPr vert="horz" wrap="square" lIns="0" tIns="12700" rIns="0" bIns="0" rtlCol="0">
            <a:spAutoFit/>
          </a:bodyPr>
          <a:lstStyle/>
          <a:p>
            <a:pPr marL="12700">
              <a:lnSpc>
                <a:spcPct val="100000"/>
              </a:lnSpc>
              <a:spcBef>
                <a:spcPts val="100"/>
              </a:spcBef>
            </a:pPr>
            <a:r>
              <a:rPr spc="-5" dirty="0"/>
              <a:t>i</a:t>
            </a:r>
            <a:r>
              <a:rPr dirty="0"/>
              <a:t>f-</a:t>
            </a:r>
            <a:r>
              <a:rPr spc="-5" dirty="0"/>
              <a:t>els</a:t>
            </a:r>
            <a:r>
              <a:rPr dirty="0"/>
              <a:t>e</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830"/>
              </a:lnSpc>
            </a:pPr>
            <a:fld id="{81D60167-4931-47E6-BA6A-407CBD079E47}" type="slidenum">
              <a:rPr dirty="0"/>
              <a:t>56</a:t>
            </a:fld>
            <a:endParaRPr dirty="0"/>
          </a:p>
        </p:txBody>
      </p:sp>
      <p:sp>
        <p:nvSpPr>
          <p:cNvPr id="3" name="object 3"/>
          <p:cNvSpPr txBox="1"/>
          <p:nvPr/>
        </p:nvSpPr>
        <p:spPr>
          <a:xfrm>
            <a:off x="916939" y="1622551"/>
            <a:ext cx="742632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imes New Roman"/>
                <a:cs typeface="Times New Roman"/>
              </a:rPr>
              <a:t>if-else </a:t>
            </a:r>
            <a:r>
              <a:rPr sz="2400" dirty="0">
                <a:latin typeface="Times New Roman"/>
                <a:cs typeface="Times New Roman"/>
              </a:rPr>
              <a:t>is used to </a:t>
            </a:r>
            <a:r>
              <a:rPr sz="2400" spc="-5" dirty="0">
                <a:latin typeface="Times New Roman"/>
                <a:cs typeface="Times New Roman"/>
              </a:rPr>
              <a:t>make </a:t>
            </a:r>
            <a:r>
              <a:rPr sz="2400" dirty="0">
                <a:latin typeface="Times New Roman"/>
                <a:cs typeface="Times New Roman"/>
              </a:rPr>
              <a:t>decision based upon certain</a:t>
            </a:r>
            <a:r>
              <a:rPr sz="2400" spc="-195" dirty="0">
                <a:latin typeface="Times New Roman"/>
                <a:cs typeface="Times New Roman"/>
              </a:rPr>
              <a:t> </a:t>
            </a:r>
            <a:r>
              <a:rPr sz="2400" dirty="0">
                <a:latin typeface="Times New Roman"/>
                <a:cs typeface="Times New Roman"/>
              </a:rPr>
              <a:t>condition</a:t>
            </a:r>
            <a:endParaRPr sz="2400">
              <a:latin typeface="Times New Roman"/>
              <a:cs typeface="Times New Roman"/>
            </a:endParaRPr>
          </a:p>
        </p:txBody>
      </p:sp>
      <p:sp>
        <p:nvSpPr>
          <p:cNvPr id="4" name="object 4"/>
          <p:cNvSpPr txBox="1"/>
          <p:nvPr/>
        </p:nvSpPr>
        <p:spPr>
          <a:xfrm>
            <a:off x="764533" y="2155951"/>
            <a:ext cx="1795780" cy="1488440"/>
          </a:xfrm>
          <a:prstGeom prst="rect">
            <a:avLst/>
          </a:prstGeom>
        </p:spPr>
        <p:txBody>
          <a:bodyPr vert="horz" wrap="square" lIns="0" tIns="12700" rIns="0" bIns="0" rtlCol="0">
            <a:spAutoFit/>
          </a:bodyPr>
          <a:lstStyle/>
          <a:p>
            <a:pPr marL="12700" marR="5080">
              <a:lnSpc>
                <a:spcPct val="100000"/>
              </a:lnSpc>
              <a:spcBef>
                <a:spcPts val="100"/>
              </a:spcBef>
            </a:pPr>
            <a:r>
              <a:rPr sz="2400" dirty="0">
                <a:solidFill>
                  <a:srgbClr val="FF0000"/>
                </a:solidFill>
                <a:latin typeface="Times New Roman"/>
                <a:cs typeface="Times New Roman"/>
              </a:rPr>
              <a:t>if</a:t>
            </a:r>
            <a:r>
              <a:rPr sz="2400" spc="-114" dirty="0">
                <a:solidFill>
                  <a:srgbClr val="FF0000"/>
                </a:solidFill>
                <a:latin typeface="Times New Roman"/>
                <a:cs typeface="Times New Roman"/>
              </a:rPr>
              <a:t> </a:t>
            </a:r>
            <a:r>
              <a:rPr sz="2400" dirty="0">
                <a:solidFill>
                  <a:srgbClr val="FF0000"/>
                </a:solidFill>
                <a:latin typeface="Times New Roman"/>
                <a:cs typeface="Times New Roman"/>
              </a:rPr>
              <a:t>(expression)  </a:t>
            </a:r>
            <a:r>
              <a:rPr sz="2400" spc="-5" dirty="0">
                <a:solidFill>
                  <a:srgbClr val="FF0000"/>
                </a:solidFill>
                <a:latin typeface="Times New Roman"/>
                <a:cs typeface="Times New Roman"/>
              </a:rPr>
              <a:t>statement </a:t>
            </a:r>
            <a:r>
              <a:rPr sz="2400" dirty="0">
                <a:solidFill>
                  <a:srgbClr val="FF0000"/>
                </a:solidFill>
                <a:latin typeface="Times New Roman"/>
                <a:cs typeface="Times New Roman"/>
              </a:rPr>
              <a:t>1;  else</a:t>
            </a:r>
            <a:endParaRPr sz="2400">
              <a:latin typeface="Times New Roman"/>
              <a:cs typeface="Times New Roman"/>
            </a:endParaRPr>
          </a:p>
          <a:p>
            <a:pPr marL="12700">
              <a:lnSpc>
                <a:spcPct val="100000"/>
              </a:lnSpc>
            </a:pPr>
            <a:r>
              <a:rPr sz="2400" spc="-5" dirty="0">
                <a:solidFill>
                  <a:srgbClr val="FF0000"/>
                </a:solidFill>
                <a:latin typeface="Times New Roman"/>
                <a:cs typeface="Times New Roman"/>
              </a:rPr>
              <a:t>statement</a:t>
            </a:r>
            <a:r>
              <a:rPr sz="2400" spc="-50" dirty="0">
                <a:solidFill>
                  <a:srgbClr val="FF0000"/>
                </a:solidFill>
                <a:latin typeface="Times New Roman"/>
                <a:cs typeface="Times New Roman"/>
              </a:rPr>
              <a:t> </a:t>
            </a:r>
            <a:r>
              <a:rPr sz="2400" dirty="0">
                <a:solidFill>
                  <a:srgbClr val="FF0000"/>
                </a:solidFill>
                <a:latin typeface="Times New Roman"/>
                <a:cs typeface="Times New Roman"/>
              </a:rPr>
              <a:t>2;</a:t>
            </a:r>
            <a:endParaRPr sz="2400">
              <a:latin typeface="Times New Roman"/>
              <a:cs typeface="Times New Roman"/>
            </a:endParaRPr>
          </a:p>
        </p:txBody>
      </p:sp>
      <p:sp>
        <p:nvSpPr>
          <p:cNvPr id="5" name="object 5"/>
          <p:cNvSpPr txBox="1"/>
          <p:nvPr/>
        </p:nvSpPr>
        <p:spPr>
          <a:xfrm>
            <a:off x="3431538" y="2081275"/>
            <a:ext cx="1645920" cy="4384040"/>
          </a:xfrm>
          <a:prstGeom prst="rect">
            <a:avLst/>
          </a:prstGeom>
        </p:spPr>
        <p:txBody>
          <a:bodyPr vert="horz" wrap="square" lIns="0" tIns="12065" rIns="0" bIns="0" rtlCol="0">
            <a:spAutoFit/>
          </a:bodyPr>
          <a:lstStyle/>
          <a:p>
            <a:pPr marL="12700">
              <a:lnSpc>
                <a:spcPct val="100000"/>
              </a:lnSpc>
              <a:spcBef>
                <a:spcPts val="95"/>
              </a:spcBef>
            </a:pPr>
            <a:r>
              <a:rPr sz="2200" spc="-5" dirty="0">
                <a:solidFill>
                  <a:srgbClr val="3232CC"/>
                </a:solidFill>
                <a:latin typeface="Times New Roman"/>
                <a:cs typeface="Times New Roman"/>
              </a:rPr>
              <a:t>if</a:t>
            </a:r>
            <a:r>
              <a:rPr sz="2200" spc="-55" dirty="0">
                <a:solidFill>
                  <a:srgbClr val="3232CC"/>
                </a:solidFill>
                <a:latin typeface="Times New Roman"/>
                <a:cs typeface="Times New Roman"/>
              </a:rPr>
              <a:t> </a:t>
            </a:r>
            <a:r>
              <a:rPr sz="2200" spc="-5" dirty="0">
                <a:solidFill>
                  <a:srgbClr val="3232CC"/>
                </a:solidFill>
                <a:latin typeface="Times New Roman"/>
                <a:cs typeface="Times New Roman"/>
              </a:rPr>
              <a:t>(expression)</a:t>
            </a:r>
            <a:endParaRPr sz="2200">
              <a:latin typeface="Times New Roman"/>
              <a:cs typeface="Times New Roman"/>
            </a:endParaRPr>
          </a:p>
          <a:p>
            <a:pPr marL="12700">
              <a:lnSpc>
                <a:spcPct val="100000"/>
              </a:lnSpc>
            </a:pPr>
            <a:r>
              <a:rPr sz="2200" spc="-5" dirty="0">
                <a:solidFill>
                  <a:srgbClr val="3232CC"/>
                </a:solidFill>
                <a:latin typeface="Times New Roman"/>
                <a:cs typeface="Times New Roman"/>
              </a:rPr>
              <a:t>{</a:t>
            </a:r>
            <a:endParaRPr sz="2200">
              <a:latin typeface="Times New Roman"/>
              <a:cs typeface="Times New Roman"/>
            </a:endParaRPr>
          </a:p>
          <a:p>
            <a:pPr marL="12700">
              <a:lnSpc>
                <a:spcPct val="100000"/>
              </a:lnSpc>
            </a:pPr>
            <a:r>
              <a:rPr sz="2200" spc="-10" dirty="0">
                <a:solidFill>
                  <a:srgbClr val="3232CC"/>
                </a:solidFill>
                <a:latin typeface="Times New Roman"/>
                <a:cs typeface="Times New Roman"/>
              </a:rPr>
              <a:t>statement</a:t>
            </a:r>
            <a:r>
              <a:rPr sz="2200" spc="-45" dirty="0">
                <a:solidFill>
                  <a:srgbClr val="3232CC"/>
                </a:solidFill>
                <a:latin typeface="Times New Roman"/>
                <a:cs typeface="Times New Roman"/>
              </a:rPr>
              <a:t> </a:t>
            </a:r>
            <a:r>
              <a:rPr sz="2200" dirty="0">
                <a:solidFill>
                  <a:srgbClr val="3232CC"/>
                </a:solidFill>
                <a:latin typeface="Times New Roman"/>
                <a:cs typeface="Times New Roman"/>
              </a:rPr>
              <a:t>1;</a:t>
            </a:r>
            <a:endParaRPr sz="2200">
              <a:latin typeface="Times New Roman"/>
              <a:cs typeface="Times New Roman"/>
            </a:endParaRPr>
          </a:p>
          <a:p>
            <a:pPr marL="12700">
              <a:lnSpc>
                <a:spcPct val="100000"/>
              </a:lnSpc>
            </a:pPr>
            <a:r>
              <a:rPr sz="2200" spc="-10" dirty="0">
                <a:solidFill>
                  <a:srgbClr val="3232CC"/>
                </a:solidFill>
                <a:latin typeface="Times New Roman"/>
                <a:cs typeface="Times New Roman"/>
              </a:rPr>
              <a:t>statement</a:t>
            </a:r>
            <a:r>
              <a:rPr sz="2200" spc="-45" dirty="0">
                <a:solidFill>
                  <a:srgbClr val="3232CC"/>
                </a:solidFill>
                <a:latin typeface="Times New Roman"/>
                <a:cs typeface="Times New Roman"/>
              </a:rPr>
              <a:t> </a:t>
            </a:r>
            <a:r>
              <a:rPr sz="2200" dirty="0">
                <a:solidFill>
                  <a:srgbClr val="3232CC"/>
                </a:solidFill>
                <a:latin typeface="Times New Roman"/>
                <a:cs typeface="Times New Roman"/>
              </a:rPr>
              <a:t>2;</a:t>
            </a:r>
            <a:endParaRPr sz="2200">
              <a:latin typeface="Times New Roman"/>
              <a:cs typeface="Times New Roman"/>
            </a:endParaRPr>
          </a:p>
          <a:p>
            <a:pPr marL="12700" marR="268605">
              <a:lnSpc>
                <a:spcPct val="100000"/>
              </a:lnSpc>
            </a:pPr>
            <a:r>
              <a:rPr sz="2200" spc="-5" dirty="0">
                <a:solidFill>
                  <a:srgbClr val="3232CC"/>
                </a:solidFill>
                <a:latin typeface="Times New Roman"/>
                <a:cs typeface="Times New Roman"/>
              </a:rPr>
              <a:t>…  </a:t>
            </a:r>
            <a:r>
              <a:rPr sz="2200" spc="-10" dirty="0">
                <a:solidFill>
                  <a:srgbClr val="3232CC"/>
                </a:solidFill>
                <a:latin typeface="Times New Roman"/>
                <a:cs typeface="Times New Roman"/>
              </a:rPr>
              <a:t>statement</a:t>
            </a:r>
            <a:r>
              <a:rPr sz="2200" spc="-45" dirty="0">
                <a:solidFill>
                  <a:srgbClr val="3232CC"/>
                </a:solidFill>
                <a:latin typeface="Times New Roman"/>
                <a:cs typeface="Times New Roman"/>
              </a:rPr>
              <a:t> </a:t>
            </a:r>
            <a:r>
              <a:rPr sz="2200" dirty="0">
                <a:solidFill>
                  <a:srgbClr val="3232CC"/>
                </a:solidFill>
                <a:latin typeface="Times New Roman"/>
                <a:cs typeface="Times New Roman"/>
              </a:rPr>
              <a:t>n;</a:t>
            </a:r>
            <a:endParaRPr sz="2200">
              <a:latin typeface="Times New Roman"/>
              <a:cs typeface="Times New Roman"/>
            </a:endParaRPr>
          </a:p>
          <a:p>
            <a:pPr marL="12700">
              <a:lnSpc>
                <a:spcPct val="100000"/>
              </a:lnSpc>
            </a:pPr>
            <a:r>
              <a:rPr sz="2200" spc="-5" dirty="0">
                <a:solidFill>
                  <a:srgbClr val="3232CC"/>
                </a:solidFill>
                <a:latin typeface="Times New Roman"/>
                <a:cs typeface="Times New Roman"/>
              </a:rPr>
              <a:t>}</a:t>
            </a:r>
            <a:endParaRPr sz="2200">
              <a:latin typeface="Times New Roman"/>
              <a:cs typeface="Times New Roman"/>
            </a:endParaRPr>
          </a:p>
          <a:p>
            <a:pPr marL="12700">
              <a:lnSpc>
                <a:spcPct val="100000"/>
              </a:lnSpc>
            </a:pPr>
            <a:r>
              <a:rPr sz="2200" spc="-5" dirty="0">
                <a:solidFill>
                  <a:srgbClr val="3232CC"/>
                </a:solidFill>
                <a:latin typeface="Times New Roman"/>
                <a:cs typeface="Times New Roman"/>
              </a:rPr>
              <a:t>else</a:t>
            </a:r>
            <a:endParaRPr sz="2200">
              <a:latin typeface="Times New Roman"/>
              <a:cs typeface="Times New Roman"/>
            </a:endParaRPr>
          </a:p>
          <a:p>
            <a:pPr marL="12700">
              <a:lnSpc>
                <a:spcPct val="100000"/>
              </a:lnSpc>
            </a:pPr>
            <a:r>
              <a:rPr sz="2200" spc="-5" dirty="0">
                <a:solidFill>
                  <a:srgbClr val="3232CC"/>
                </a:solidFill>
                <a:latin typeface="Times New Roman"/>
                <a:cs typeface="Times New Roman"/>
              </a:rPr>
              <a:t>{</a:t>
            </a:r>
            <a:endParaRPr sz="2200">
              <a:latin typeface="Times New Roman"/>
              <a:cs typeface="Times New Roman"/>
            </a:endParaRPr>
          </a:p>
          <a:p>
            <a:pPr marL="12700" marR="220979">
              <a:lnSpc>
                <a:spcPct val="100000"/>
              </a:lnSpc>
            </a:pPr>
            <a:r>
              <a:rPr sz="2200" spc="-5" dirty="0">
                <a:solidFill>
                  <a:srgbClr val="3232CC"/>
                </a:solidFill>
                <a:latin typeface="Times New Roman"/>
                <a:cs typeface="Times New Roman"/>
              </a:rPr>
              <a:t>Statement</a:t>
            </a:r>
            <a:r>
              <a:rPr sz="2200" spc="-80" dirty="0">
                <a:solidFill>
                  <a:srgbClr val="3232CC"/>
                </a:solidFill>
                <a:latin typeface="Times New Roman"/>
                <a:cs typeface="Times New Roman"/>
              </a:rPr>
              <a:t> </a:t>
            </a:r>
            <a:r>
              <a:rPr sz="2200" dirty="0">
                <a:solidFill>
                  <a:srgbClr val="3232CC"/>
                </a:solidFill>
                <a:latin typeface="Times New Roman"/>
                <a:cs typeface="Times New Roman"/>
              </a:rPr>
              <a:t>k;  </a:t>
            </a:r>
            <a:r>
              <a:rPr sz="2200" spc="-5" dirty="0">
                <a:solidFill>
                  <a:srgbClr val="3232CC"/>
                </a:solidFill>
                <a:latin typeface="Times New Roman"/>
                <a:cs typeface="Times New Roman"/>
              </a:rPr>
              <a:t>Statement</a:t>
            </a:r>
            <a:r>
              <a:rPr sz="2200" spc="-60" dirty="0">
                <a:solidFill>
                  <a:srgbClr val="3232CC"/>
                </a:solidFill>
                <a:latin typeface="Times New Roman"/>
                <a:cs typeface="Times New Roman"/>
              </a:rPr>
              <a:t> </a:t>
            </a:r>
            <a:r>
              <a:rPr sz="2200" spc="-5" dirty="0">
                <a:solidFill>
                  <a:srgbClr val="3232CC"/>
                </a:solidFill>
                <a:latin typeface="Times New Roman"/>
                <a:cs typeface="Times New Roman"/>
              </a:rPr>
              <a:t>z;</a:t>
            </a:r>
            <a:endParaRPr sz="2200">
              <a:latin typeface="Times New Roman"/>
              <a:cs typeface="Times New Roman"/>
            </a:endParaRPr>
          </a:p>
          <a:p>
            <a:pPr marL="12700" marR="190500">
              <a:lnSpc>
                <a:spcPct val="100000"/>
              </a:lnSpc>
            </a:pPr>
            <a:r>
              <a:rPr sz="2200" spc="-5" dirty="0">
                <a:solidFill>
                  <a:srgbClr val="3232CC"/>
                </a:solidFill>
                <a:latin typeface="Times New Roman"/>
                <a:cs typeface="Times New Roman"/>
              </a:rPr>
              <a:t>…  Statement</a:t>
            </a:r>
            <a:r>
              <a:rPr sz="2200" spc="-75" dirty="0">
                <a:solidFill>
                  <a:srgbClr val="3232CC"/>
                </a:solidFill>
                <a:latin typeface="Times New Roman"/>
                <a:cs typeface="Times New Roman"/>
              </a:rPr>
              <a:t> </a:t>
            </a:r>
            <a:r>
              <a:rPr sz="2200" spc="-5" dirty="0">
                <a:solidFill>
                  <a:srgbClr val="3232CC"/>
                </a:solidFill>
                <a:latin typeface="Times New Roman"/>
                <a:cs typeface="Times New Roman"/>
              </a:rPr>
              <a:t>L;</a:t>
            </a:r>
            <a:endParaRPr sz="2200">
              <a:latin typeface="Times New Roman"/>
              <a:cs typeface="Times New Roman"/>
            </a:endParaRPr>
          </a:p>
        </p:txBody>
      </p:sp>
      <p:sp>
        <p:nvSpPr>
          <p:cNvPr id="6" name="object 6"/>
          <p:cNvSpPr txBox="1"/>
          <p:nvPr/>
        </p:nvSpPr>
        <p:spPr>
          <a:xfrm>
            <a:off x="6250937" y="2081275"/>
            <a:ext cx="2553970" cy="4260850"/>
          </a:xfrm>
          <a:prstGeom prst="rect">
            <a:avLst/>
          </a:prstGeom>
        </p:spPr>
        <p:txBody>
          <a:bodyPr vert="horz" wrap="square" lIns="0" tIns="12065" rIns="0" bIns="0" rtlCol="0">
            <a:spAutoFit/>
          </a:bodyPr>
          <a:lstStyle/>
          <a:p>
            <a:pPr marL="12700">
              <a:lnSpc>
                <a:spcPct val="100000"/>
              </a:lnSpc>
              <a:spcBef>
                <a:spcPts val="95"/>
              </a:spcBef>
            </a:pPr>
            <a:r>
              <a:rPr sz="2200" spc="-5" dirty="0">
                <a:solidFill>
                  <a:srgbClr val="3232CC"/>
                </a:solidFill>
                <a:latin typeface="Times New Roman"/>
                <a:cs typeface="Times New Roman"/>
              </a:rPr>
              <a:t>if</a:t>
            </a:r>
            <a:r>
              <a:rPr sz="2200" spc="-15" dirty="0">
                <a:solidFill>
                  <a:srgbClr val="3232CC"/>
                </a:solidFill>
                <a:latin typeface="Times New Roman"/>
                <a:cs typeface="Times New Roman"/>
              </a:rPr>
              <a:t> </a:t>
            </a:r>
            <a:r>
              <a:rPr sz="2200" spc="-5" dirty="0">
                <a:solidFill>
                  <a:srgbClr val="3232CC"/>
                </a:solidFill>
                <a:latin typeface="Times New Roman"/>
                <a:cs typeface="Times New Roman"/>
              </a:rPr>
              <a:t>(a&gt;0)</a:t>
            </a:r>
            <a:endParaRPr sz="2200">
              <a:latin typeface="Times New Roman"/>
              <a:cs typeface="Times New Roman"/>
            </a:endParaRPr>
          </a:p>
          <a:p>
            <a:pPr marL="12700">
              <a:lnSpc>
                <a:spcPct val="100000"/>
              </a:lnSpc>
            </a:pPr>
            <a:r>
              <a:rPr sz="2200" spc="-5" dirty="0">
                <a:solidFill>
                  <a:srgbClr val="3232CC"/>
                </a:solidFill>
                <a:latin typeface="Times New Roman"/>
                <a:cs typeface="Times New Roman"/>
              </a:rPr>
              <a:t>{</a:t>
            </a:r>
            <a:endParaRPr sz="2200">
              <a:latin typeface="Times New Roman"/>
              <a:cs typeface="Times New Roman"/>
            </a:endParaRPr>
          </a:p>
          <a:p>
            <a:pPr marL="12700" marR="66040">
              <a:lnSpc>
                <a:spcPct val="100000"/>
              </a:lnSpc>
            </a:pPr>
            <a:r>
              <a:rPr sz="2200" spc="-5" dirty="0">
                <a:solidFill>
                  <a:srgbClr val="3232CC"/>
                </a:solidFill>
                <a:latin typeface="Times New Roman"/>
                <a:cs typeface="Times New Roman"/>
              </a:rPr>
              <a:t>printf(“a is positive”);  z=a+b;</a:t>
            </a:r>
            <a:endParaRPr sz="2200">
              <a:latin typeface="Times New Roman"/>
              <a:cs typeface="Times New Roman"/>
            </a:endParaRPr>
          </a:p>
          <a:p>
            <a:pPr marL="12700">
              <a:lnSpc>
                <a:spcPct val="100000"/>
              </a:lnSpc>
            </a:pPr>
            <a:r>
              <a:rPr sz="2200" spc="-5" dirty="0">
                <a:solidFill>
                  <a:srgbClr val="3232CC"/>
                </a:solidFill>
                <a:latin typeface="Times New Roman"/>
                <a:cs typeface="Times New Roman"/>
              </a:rPr>
              <a:t>}</a:t>
            </a:r>
            <a:endParaRPr sz="2200">
              <a:latin typeface="Times New Roman"/>
              <a:cs typeface="Times New Roman"/>
            </a:endParaRPr>
          </a:p>
          <a:p>
            <a:pPr marL="12700">
              <a:lnSpc>
                <a:spcPct val="100000"/>
              </a:lnSpc>
            </a:pPr>
            <a:r>
              <a:rPr sz="2200" spc="-5" dirty="0">
                <a:solidFill>
                  <a:srgbClr val="3232CC"/>
                </a:solidFill>
                <a:latin typeface="Times New Roman"/>
                <a:cs typeface="Times New Roman"/>
              </a:rPr>
              <a:t>else</a:t>
            </a:r>
            <a:endParaRPr sz="2200">
              <a:latin typeface="Times New Roman"/>
              <a:cs typeface="Times New Roman"/>
            </a:endParaRPr>
          </a:p>
          <a:p>
            <a:pPr marL="12700">
              <a:lnSpc>
                <a:spcPct val="100000"/>
              </a:lnSpc>
            </a:pPr>
            <a:r>
              <a:rPr sz="2200" spc="-5" dirty="0">
                <a:solidFill>
                  <a:srgbClr val="3232CC"/>
                </a:solidFill>
                <a:latin typeface="Times New Roman"/>
                <a:cs typeface="Times New Roman"/>
              </a:rPr>
              <a:t>{</a:t>
            </a:r>
            <a:endParaRPr sz="2200">
              <a:latin typeface="Times New Roman"/>
              <a:cs typeface="Times New Roman"/>
            </a:endParaRPr>
          </a:p>
          <a:p>
            <a:pPr marL="12700" marR="5080">
              <a:lnSpc>
                <a:spcPct val="100000"/>
              </a:lnSpc>
            </a:pPr>
            <a:r>
              <a:rPr sz="2200" spc="-5" dirty="0">
                <a:solidFill>
                  <a:srgbClr val="3232CC"/>
                </a:solidFill>
                <a:latin typeface="Times New Roman"/>
                <a:cs typeface="Times New Roman"/>
              </a:rPr>
              <a:t>printf(“a is negative”);  z =</a:t>
            </a:r>
            <a:r>
              <a:rPr sz="2200" spc="-25" dirty="0">
                <a:solidFill>
                  <a:srgbClr val="3232CC"/>
                </a:solidFill>
                <a:latin typeface="Times New Roman"/>
                <a:cs typeface="Times New Roman"/>
              </a:rPr>
              <a:t> </a:t>
            </a:r>
            <a:r>
              <a:rPr sz="2200" spc="-5" dirty="0">
                <a:solidFill>
                  <a:srgbClr val="3232CC"/>
                </a:solidFill>
                <a:latin typeface="Times New Roman"/>
                <a:cs typeface="Times New Roman"/>
              </a:rPr>
              <a:t>a;</a:t>
            </a:r>
            <a:endParaRPr sz="2200">
              <a:latin typeface="Times New Roman"/>
              <a:cs typeface="Times New Roman"/>
            </a:endParaRPr>
          </a:p>
          <a:p>
            <a:pPr marL="12700">
              <a:lnSpc>
                <a:spcPct val="100000"/>
              </a:lnSpc>
            </a:pPr>
            <a:r>
              <a:rPr sz="2200" spc="-5" dirty="0">
                <a:solidFill>
                  <a:srgbClr val="3232CC"/>
                </a:solidFill>
                <a:latin typeface="Times New Roman"/>
                <a:cs typeface="Times New Roman"/>
              </a:rPr>
              <a:t>}</a:t>
            </a:r>
            <a:endParaRPr sz="2200">
              <a:latin typeface="Times New Roman"/>
              <a:cs typeface="Times New Roman"/>
            </a:endParaRPr>
          </a:p>
          <a:p>
            <a:pPr marL="240665">
              <a:lnSpc>
                <a:spcPct val="100000"/>
              </a:lnSpc>
              <a:spcBef>
                <a:spcPts val="1190"/>
              </a:spcBef>
              <a:tabLst>
                <a:tab pos="1309370" algn="l"/>
              </a:tabLst>
            </a:pPr>
            <a:r>
              <a:rPr sz="2400" dirty="0">
                <a:latin typeface="Times New Roman"/>
                <a:cs typeface="Times New Roman"/>
              </a:rPr>
              <a:t>z</a:t>
            </a:r>
            <a:r>
              <a:rPr sz="2400" spc="-10" dirty="0">
                <a:latin typeface="Times New Roman"/>
                <a:cs typeface="Times New Roman"/>
              </a:rPr>
              <a:t> </a:t>
            </a:r>
            <a:r>
              <a:rPr sz="2400" dirty="0">
                <a:latin typeface="Times New Roman"/>
                <a:cs typeface="Times New Roman"/>
              </a:rPr>
              <a:t>=a+b,	a&gt;0</a:t>
            </a:r>
            <a:endParaRPr sz="2400">
              <a:latin typeface="Times New Roman"/>
              <a:cs typeface="Times New Roman"/>
            </a:endParaRPr>
          </a:p>
          <a:p>
            <a:pPr marL="240665">
              <a:lnSpc>
                <a:spcPct val="100000"/>
              </a:lnSpc>
              <a:tabLst>
                <a:tab pos="1138555" algn="l"/>
              </a:tabLst>
            </a:pPr>
            <a:r>
              <a:rPr sz="2400" dirty="0">
                <a:latin typeface="Times New Roman"/>
                <a:cs typeface="Times New Roman"/>
              </a:rPr>
              <a:t>z</a:t>
            </a:r>
            <a:r>
              <a:rPr sz="2400" spc="-10" dirty="0">
                <a:latin typeface="Times New Roman"/>
                <a:cs typeface="Times New Roman"/>
              </a:rPr>
              <a:t> </a:t>
            </a:r>
            <a:r>
              <a:rPr sz="2400" dirty="0">
                <a:latin typeface="Times New Roman"/>
                <a:cs typeface="Times New Roman"/>
              </a:rPr>
              <a:t>=a	,</a:t>
            </a:r>
            <a:r>
              <a:rPr sz="2400" spc="-30" dirty="0">
                <a:latin typeface="Times New Roman"/>
                <a:cs typeface="Times New Roman"/>
              </a:rPr>
              <a:t> </a:t>
            </a:r>
            <a:r>
              <a:rPr sz="2400" spc="-5" dirty="0">
                <a:latin typeface="Times New Roman"/>
                <a:cs typeface="Times New Roman"/>
              </a:rPr>
              <a:t>otherwise</a:t>
            </a:r>
            <a:endParaRPr sz="2400">
              <a:latin typeface="Times New Roman"/>
              <a:cs typeface="Times New Roman"/>
            </a:endParaRPr>
          </a:p>
        </p:txBody>
      </p:sp>
      <p:sp>
        <p:nvSpPr>
          <p:cNvPr id="7" name="object 7"/>
          <p:cNvSpPr txBox="1"/>
          <p:nvPr/>
        </p:nvSpPr>
        <p:spPr>
          <a:xfrm>
            <a:off x="444493" y="6439913"/>
            <a:ext cx="9169400" cy="360680"/>
          </a:xfrm>
          <a:prstGeom prst="rect">
            <a:avLst/>
          </a:prstGeom>
        </p:spPr>
        <p:txBody>
          <a:bodyPr vert="horz" wrap="square" lIns="0" tIns="12065" rIns="0" bIns="0" rtlCol="0">
            <a:spAutoFit/>
          </a:bodyPr>
          <a:lstStyle/>
          <a:p>
            <a:pPr marL="12700">
              <a:lnSpc>
                <a:spcPct val="100000"/>
              </a:lnSpc>
              <a:spcBef>
                <a:spcPts val="95"/>
              </a:spcBef>
              <a:tabLst>
                <a:tab pos="2999105" algn="l"/>
                <a:tab pos="9156065" algn="l"/>
              </a:tabLst>
            </a:pPr>
            <a:r>
              <a:rPr sz="2200" u="heavy" spc="-5" dirty="0">
                <a:solidFill>
                  <a:srgbClr val="3232CC"/>
                </a:solidFill>
                <a:uFill>
                  <a:solidFill>
                    <a:srgbClr val="000000"/>
                  </a:solidFill>
                </a:uFill>
                <a:latin typeface="Times New Roman"/>
                <a:cs typeface="Times New Roman"/>
              </a:rPr>
              <a:t> 	}	</a:t>
            </a:r>
            <a:endParaRPr sz="2200">
              <a:latin typeface="Times New Roman"/>
              <a:cs typeface="Times New Roman"/>
            </a:endParaRPr>
          </a:p>
        </p:txBody>
      </p:sp>
      <p:sp>
        <p:nvSpPr>
          <p:cNvPr id="8" name="object 8"/>
          <p:cNvSpPr txBox="1"/>
          <p:nvPr/>
        </p:nvSpPr>
        <p:spPr>
          <a:xfrm>
            <a:off x="840733" y="3986274"/>
            <a:ext cx="2322830" cy="1854835"/>
          </a:xfrm>
          <a:prstGeom prst="rect">
            <a:avLst/>
          </a:prstGeom>
        </p:spPr>
        <p:txBody>
          <a:bodyPr vert="horz" wrap="square" lIns="0" tIns="12700" rIns="0" bIns="0" rtlCol="0">
            <a:spAutoFit/>
          </a:bodyPr>
          <a:lstStyle/>
          <a:p>
            <a:pPr marL="12700">
              <a:lnSpc>
                <a:spcPct val="100000"/>
              </a:lnSpc>
              <a:spcBef>
                <a:spcPts val="100"/>
              </a:spcBef>
            </a:pPr>
            <a:r>
              <a:rPr sz="2000" spc="-5" dirty="0">
                <a:latin typeface="Times New Roman"/>
                <a:cs typeface="Times New Roman"/>
              </a:rPr>
              <a:t>if</a:t>
            </a:r>
            <a:r>
              <a:rPr sz="2000" spc="-25" dirty="0">
                <a:latin typeface="Times New Roman"/>
                <a:cs typeface="Times New Roman"/>
              </a:rPr>
              <a:t> </a:t>
            </a:r>
            <a:r>
              <a:rPr sz="2000" dirty="0">
                <a:latin typeface="Times New Roman"/>
                <a:cs typeface="Times New Roman"/>
              </a:rPr>
              <a:t>(a&gt;0)</a:t>
            </a:r>
            <a:endParaRPr sz="2000">
              <a:latin typeface="Times New Roman"/>
              <a:cs typeface="Times New Roman"/>
            </a:endParaRPr>
          </a:p>
          <a:p>
            <a:pPr marL="12700">
              <a:lnSpc>
                <a:spcPct val="100000"/>
              </a:lnSpc>
            </a:pPr>
            <a:r>
              <a:rPr sz="2000" dirty="0">
                <a:latin typeface="Times New Roman"/>
                <a:cs typeface="Times New Roman"/>
              </a:rPr>
              <a:t>{</a:t>
            </a:r>
            <a:endParaRPr sz="2000">
              <a:latin typeface="Times New Roman"/>
              <a:cs typeface="Times New Roman"/>
            </a:endParaRPr>
          </a:p>
          <a:p>
            <a:pPr marL="12700">
              <a:lnSpc>
                <a:spcPct val="100000"/>
              </a:lnSpc>
            </a:pPr>
            <a:r>
              <a:rPr sz="2000" spc="-5" dirty="0">
                <a:latin typeface="Times New Roman"/>
                <a:cs typeface="Times New Roman"/>
              </a:rPr>
              <a:t>printf(“a is</a:t>
            </a:r>
            <a:r>
              <a:rPr sz="2000" spc="-65" dirty="0">
                <a:latin typeface="Times New Roman"/>
                <a:cs typeface="Times New Roman"/>
              </a:rPr>
              <a:t> </a:t>
            </a:r>
            <a:r>
              <a:rPr sz="2000" spc="-5" dirty="0">
                <a:latin typeface="Times New Roman"/>
                <a:cs typeface="Times New Roman"/>
              </a:rPr>
              <a:t>positive”);</a:t>
            </a:r>
            <a:endParaRPr sz="2000">
              <a:latin typeface="Times New Roman"/>
              <a:cs typeface="Times New Roman"/>
            </a:endParaRPr>
          </a:p>
          <a:p>
            <a:pPr marL="12700">
              <a:lnSpc>
                <a:spcPct val="100000"/>
              </a:lnSpc>
            </a:pPr>
            <a:r>
              <a:rPr sz="2000" dirty="0">
                <a:latin typeface="Times New Roman"/>
                <a:cs typeface="Times New Roman"/>
              </a:rPr>
              <a:t>}</a:t>
            </a:r>
            <a:endParaRPr sz="2000">
              <a:latin typeface="Times New Roman"/>
              <a:cs typeface="Times New Roman"/>
            </a:endParaRPr>
          </a:p>
          <a:p>
            <a:pPr marL="12700">
              <a:lnSpc>
                <a:spcPct val="100000"/>
              </a:lnSpc>
            </a:pPr>
            <a:r>
              <a:rPr sz="2000" spc="-5" dirty="0">
                <a:latin typeface="Times New Roman"/>
                <a:cs typeface="Times New Roman"/>
              </a:rPr>
              <a:t>else</a:t>
            </a:r>
            <a:endParaRPr sz="2000">
              <a:latin typeface="Times New Roman"/>
              <a:cs typeface="Times New Roman"/>
            </a:endParaRPr>
          </a:p>
          <a:p>
            <a:pPr marL="12700">
              <a:lnSpc>
                <a:spcPct val="100000"/>
              </a:lnSpc>
            </a:pPr>
            <a:r>
              <a:rPr sz="2000" spc="-5" dirty="0">
                <a:latin typeface="Times New Roman"/>
                <a:cs typeface="Times New Roman"/>
              </a:rPr>
              <a:t>printf(“a is</a:t>
            </a:r>
            <a:r>
              <a:rPr sz="2000" spc="-70" dirty="0">
                <a:latin typeface="Times New Roman"/>
                <a:cs typeface="Times New Roman"/>
              </a:rPr>
              <a:t> </a:t>
            </a:r>
            <a:r>
              <a:rPr sz="2000" spc="-5" dirty="0">
                <a:latin typeface="Times New Roman"/>
                <a:cs typeface="Times New Roman"/>
              </a:rPr>
              <a:t>negative”);</a:t>
            </a:r>
            <a:endParaRPr sz="2000">
              <a:latin typeface="Times New Roman"/>
              <a:cs typeface="Times New Roman"/>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pic>
        <p:nvPicPr>
          <p:cNvPr id="4" name="Picture 3"/>
          <p:cNvPicPr>
            <a:picLocks noChangeAspect="1"/>
          </p:cNvPicPr>
          <p:nvPr/>
        </p:nvPicPr>
        <p:blipFill>
          <a:blip r:embed="rId2"/>
          <a:stretch>
            <a:fillRect/>
          </a:stretch>
        </p:blipFill>
        <p:spPr>
          <a:xfrm>
            <a:off x="304800" y="1281283"/>
            <a:ext cx="6019800" cy="4281317"/>
          </a:xfrm>
          <a:prstGeom prst="rect">
            <a:avLst/>
          </a:prstGeom>
        </p:spPr>
      </p:pic>
      <p:pic>
        <p:nvPicPr>
          <p:cNvPr id="5" name="Picture 4"/>
          <p:cNvPicPr>
            <a:picLocks noChangeAspect="1"/>
          </p:cNvPicPr>
          <p:nvPr/>
        </p:nvPicPr>
        <p:blipFill>
          <a:blip r:embed="rId3"/>
          <a:stretch>
            <a:fillRect/>
          </a:stretch>
        </p:blipFill>
        <p:spPr>
          <a:xfrm>
            <a:off x="762000" y="6477000"/>
            <a:ext cx="3200400" cy="820119"/>
          </a:xfrm>
          <a:prstGeom prst="rect">
            <a:avLst/>
          </a:prstGeom>
        </p:spPr>
      </p:pic>
    </p:spTree>
    <p:extLst>
      <p:ext uri="{BB962C8B-B14F-4D97-AF65-F5344CB8AC3E}">
        <p14:creationId xmlns:p14="http://schemas.microsoft.com/office/powerpoint/2010/main" val="249140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pic>
        <p:nvPicPr>
          <p:cNvPr id="3" name="Picture 2"/>
          <p:cNvPicPr>
            <a:picLocks noChangeAspect="1"/>
          </p:cNvPicPr>
          <p:nvPr/>
        </p:nvPicPr>
        <p:blipFill>
          <a:blip r:embed="rId3"/>
          <a:stretch>
            <a:fillRect/>
          </a:stretch>
        </p:blipFill>
        <p:spPr>
          <a:xfrm>
            <a:off x="762001" y="1371601"/>
            <a:ext cx="6272212" cy="3624262"/>
          </a:xfrm>
          <a:prstGeom prst="rect">
            <a:avLst/>
          </a:prstGeom>
        </p:spPr>
      </p:pic>
      <p:pic>
        <p:nvPicPr>
          <p:cNvPr id="6" name="Picture 5"/>
          <p:cNvPicPr>
            <a:picLocks noChangeAspect="1"/>
          </p:cNvPicPr>
          <p:nvPr/>
        </p:nvPicPr>
        <p:blipFill>
          <a:blip r:embed="rId4"/>
          <a:stretch>
            <a:fillRect/>
          </a:stretch>
        </p:blipFill>
        <p:spPr>
          <a:xfrm>
            <a:off x="1190625" y="6010275"/>
            <a:ext cx="3788812" cy="847725"/>
          </a:xfrm>
          <a:prstGeom prst="rect">
            <a:avLst/>
          </a:prstGeom>
        </p:spPr>
      </p:pic>
    </p:spTree>
    <p:extLst>
      <p:ext uri="{BB962C8B-B14F-4D97-AF65-F5344CB8AC3E}">
        <p14:creationId xmlns:p14="http://schemas.microsoft.com/office/powerpoint/2010/main" val="1497042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5" name="Rectangle 4"/>
          <p:cNvSpPr/>
          <p:nvPr/>
        </p:nvSpPr>
        <p:spPr>
          <a:xfrm>
            <a:off x="762000" y="1524000"/>
            <a:ext cx="7086600" cy="3970318"/>
          </a:xfrm>
          <a:prstGeom prst="rect">
            <a:avLst/>
          </a:prstGeom>
        </p:spPr>
        <p:txBody>
          <a:bodyPr wrap="square">
            <a:spAutoFit/>
          </a:bodyPr>
          <a:lstStyle/>
          <a:p>
            <a:r>
              <a:rPr lang="en-US" sz="2800" dirty="0"/>
              <a:t># include &lt;</a:t>
            </a:r>
            <a:r>
              <a:rPr lang="en-US" sz="2800" dirty="0" err="1"/>
              <a:t>stdio.h</a:t>
            </a:r>
            <a:r>
              <a:rPr lang="en-US" sz="2800" dirty="0" smtClean="0"/>
              <a:t>&gt;</a:t>
            </a:r>
          </a:p>
          <a:p>
            <a:r>
              <a:rPr lang="en-US" sz="2800" dirty="0" err="1" smtClean="0"/>
              <a:t>int</a:t>
            </a:r>
            <a:r>
              <a:rPr lang="en-US" sz="2800" dirty="0" smtClean="0"/>
              <a:t> </a:t>
            </a:r>
            <a:r>
              <a:rPr lang="en-US" sz="2800" dirty="0"/>
              <a:t>main( </a:t>
            </a:r>
            <a:r>
              <a:rPr lang="en-US" sz="2800" dirty="0" smtClean="0"/>
              <a:t>)</a:t>
            </a:r>
          </a:p>
          <a:p>
            <a:r>
              <a:rPr lang="en-US" sz="2800" dirty="0" smtClean="0"/>
              <a:t>{</a:t>
            </a:r>
          </a:p>
          <a:p>
            <a:r>
              <a:rPr lang="en-US" sz="2800" dirty="0" err="1" smtClean="0"/>
              <a:t>int</a:t>
            </a:r>
            <a:r>
              <a:rPr lang="en-US" sz="2800" dirty="0" smtClean="0"/>
              <a:t> </a:t>
            </a:r>
            <a:r>
              <a:rPr lang="en-US" sz="2800" dirty="0"/>
              <a:t>x = 3, y, z </a:t>
            </a:r>
            <a:r>
              <a:rPr lang="en-US" sz="2800" dirty="0" smtClean="0"/>
              <a:t>;</a:t>
            </a:r>
          </a:p>
          <a:p>
            <a:r>
              <a:rPr lang="en-US" sz="2800" dirty="0" smtClean="0"/>
              <a:t>y </a:t>
            </a:r>
            <a:r>
              <a:rPr lang="en-US" sz="2800" dirty="0"/>
              <a:t>= x = 10 </a:t>
            </a:r>
            <a:r>
              <a:rPr lang="en-US" sz="2800" dirty="0" smtClean="0"/>
              <a:t>;</a:t>
            </a:r>
          </a:p>
          <a:p>
            <a:r>
              <a:rPr lang="en-US" sz="2800" dirty="0" smtClean="0"/>
              <a:t>z </a:t>
            </a:r>
            <a:r>
              <a:rPr lang="en-US" sz="2800" dirty="0"/>
              <a:t>= x &lt;= 10 </a:t>
            </a:r>
            <a:r>
              <a:rPr lang="en-US" sz="2800" dirty="0" smtClean="0"/>
              <a:t>;</a:t>
            </a:r>
          </a:p>
          <a:p>
            <a:r>
              <a:rPr lang="en-US" sz="2800" dirty="0" err="1" smtClean="0"/>
              <a:t>printf</a:t>
            </a:r>
            <a:r>
              <a:rPr lang="en-US" sz="2800" dirty="0" smtClean="0"/>
              <a:t> </a:t>
            </a:r>
            <a:r>
              <a:rPr lang="en-US" sz="2800" dirty="0"/>
              <a:t>( "x = %d y = %d z = %d\n", x, </a:t>
            </a:r>
            <a:r>
              <a:rPr lang="en-US" sz="2800" dirty="0" smtClean="0"/>
              <a:t>y, </a:t>
            </a:r>
            <a:r>
              <a:rPr lang="en-US" sz="2800" dirty="0"/>
              <a:t>z ) </a:t>
            </a:r>
            <a:r>
              <a:rPr lang="en-US" sz="2800" dirty="0" smtClean="0"/>
              <a:t>;</a:t>
            </a:r>
          </a:p>
          <a:p>
            <a:r>
              <a:rPr lang="en-US" sz="2800" dirty="0" smtClean="0"/>
              <a:t>return </a:t>
            </a:r>
            <a:r>
              <a:rPr lang="en-US" sz="2800" dirty="0"/>
              <a:t>0 </a:t>
            </a:r>
            <a:r>
              <a:rPr lang="en-US" sz="2800" dirty="0" smtClean="0"/>
              <a:t>;</a:t>
            </a:r>
          </a:p>
          <a:p>
            <a:r>
              <a:rPr lang="en-US" sz="2800" dirty="0" smtClean="0"/>
              <a:t>}</a:t>
            </a:r>
            <a:endParaRPr lang="en-US" sz="2800" dirty="0"/>
          </a:p>
        </p:txBody>
      </p:sp>
      <p:sp>
        <p:nvSpPr>
          <p:cNvPr id="8" name="TextBox 7"/>
          <p:cNvSpPr txBox="1"/>
          <p:nvPr/>
        </p:nvSpPr>
        <p:spPr>
          <a:xfrm>
            <a:off x="762000" y="6400800"/>
            <a:ext cx="2340705" cy="523220"/>
          </a:xfrm>
          <a:prstGeom prst="rect">
            <a:avLst/>
          </a:prstGeom>
          <a:noFill/>
        </p:spPr>
        <p:txBody>
          <a:bodyPr wrap="none" rtlCol="0">
            <a:spAutoFit/>
          </a:bodyPr>
          <a:lstStyle/>
          <a:p>
            <a:r>
              <a:rPr lang="en-US" sz="2800" dirty="0"/>
              <a:t>x</a:t>
            </a:r>
            <a:r>
              <a:rPr lang="en-US" sz="2800" dirty="0" smtClean="0"/>
              <a:t>=10 y=10  z=1</a:t>
            </a:r>
            <a:endParaRPr lang="en-US" sz="2800" dirty="0"/>
          </a:p>
        </p:txBody>
      </p:sp>
    </p:spTree>
    <p:extLst>
      <p:ext uri="{BB962C8B-B14F-4D97-AF65-F5344CB8AC3E}">
        <p14:creationId xmlns:p14="http://schemas.microsoft.com/office/powerpoint/2010/main" val="4065156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493" y="228600"/>
            <a:ext cx="9169400" cy="553998"/>
          </a:xfrm>
        </p:spPr>
        <p:txBody>
          <a:bodyPr/>
          <a:lstStyle/>
          <a:p>
            <a:r>
              <a:rPr lang="en-US" dirty="0" smtClean="0"/>
              <a:t>Variables</a:t>
            </a:r>
            <a:endParaRPr lang="en-US" dirty="0"/>
          </a:p>
        </p:txBody>
      </p:sp>
      <p:sp>
        <p:nvSpPr>
          <p:cNvPr id="5" name="Rectangle 4"/>
          <p:cNvSpPr/>
          <p:nvPr/>
        </p:nvSpPr>
        <p:spPr>
          <a:xfrm>
            <a:off x="444493" y="762000"/>
            <a:ext cx="9169399" cy="8217634"/>
          </a:xfrm>
          <a:prstGeom prst="rect">
            <a:avLst/>
          </a:prstGeom>
        </p:spPr>
        <p:txBody>
          <a:bodyPr wrap="square">
            <a:spAutoFit/>
          </a:bodyPr>
          <a:lstStyle/>
          <a:p>
            <a:r>
              <a:rPr lang="en-US" sz="2400" b="1" dirty="0"/>
              <a:t>Types of Variables in </a:t>
            </a:r>
            <a:r>
              <a:rPr lang="en-US" sz="2400" b="1" dirty="0" smtClean="0"/>
              <a:t>C</a:t>
            </a:r>
          </a:p>
          <a:p>
            <a:endParaRPr lang="en-US" sz="2400" b="1" dirty="0" smtClean="0"/>
          </a:p>
          <a:p>
            <a:pPr marL="457200" indent="-457200">
              <a:buAutoNum type="arabicPeriod"/>
            </a:pPr>
            <a:r>
              <a:rPr lang="en-US" sz="2400" b="1" dirty="0" smtClean="0"/>
              <a:t>Classification </a:t>
            </a:r>
            <a:r>
              <a:rPr lang="en-US" sz="2400" b="1" dirty="0"/>
              <a:t>on the Basis of </a:t>
            </a:r>
            <a:r>
              <a:rPr lang="en-US" sz="2400" b="1" dirty="0" smtClean="0"/>
              <a:t>Scope</a:t>
            </a:r>
          </a:p>
          <a:p>
            <a:r>
              <a:rPr lang="en-US" sz="2400" dirty="0"/>
              <a:t> Local </a:t>
            </a:r>
            <a:r>
              <a:rPr lang="en-US" sz="2400" dirty="0" smtClean="0"/>
              <a:t>Variables</a:t>
            </a:r>
            <a:endParaRPr lang="en-US" sz="2400" dirty="0"/>
          </a:p>
          <a:p>
            <a:r>
              <a:rPr lang="en-US" sz="2400" dirty="0"/>
              <a:t>Global </a:t>
            </a:r>
            <a:r>
              <a:rPr lang="en-US" sz="2400" dirty="0" smtClean="0"/>
              <a:t>Variables</a:t>
            </a:r>
          </a:p>
          <a:p>
            <a:endParaRPr lang="en-US" sz="2400" dirty="0"/>
          </a:p>
          <a:p>
            <a:r>
              <a:rPr lang="en-US" sz="2400" b="1" dirty="0" smtClean="0"/>
              <a:t>Local Variable:</a:t>
            </a:r>
          </a:p>
          <a:p>
            <a:r>
              <a:rPr lang="en-US" sz="2400" dirty="0" smtClean="0"/>
              <a:t>#</a:t>
            </a:r>
            <a:r>
              <a:rPr lang="en-US" sz="2400" dirty="0"/>
              <a:t>include &lt;</a:t>
            </a:r>
            <a:r>
              <a:rPr lang="en-US" sz="2400" dirty="0" err="1"/>
              <a:t>stdio.h</a:t>
            </a:r>
            <a:r>
              <a:rPr lang="en-US" sz="2400" dirty="0" smtClean="0"/>
              <a:t>&gt;</a:t>
            </a:r>
            <a:endParaRPr lang="en-US" sz="2400" dirty="0"/>
          </a:p>
          <a:p>
            <a:r>
              <a:rPr lang="en-US" sz="2400" dirty="0"/>
              <a:t>void function()</a:t>
            </a:r>
          </a:p>
          <a:p>
            <a:r>
              <a:rPr lang="en-US" sz="2400" dirty="0"/>
              <a:t>{</a:t>
            </a:r>
          </a:p>
          <a:p>
            <a:r>
              <a:rPr lang="en-US" sz="2400" dirty="0"/>
              <a:t>	</a:t>
            </a:r>
            <a:r>
              <a:rPr lang="en-US" sz="2400" dirty="0" err="1"/>
              <a:t>int</a:t>
            </a:r>
            <a:r>
              <a:rPr lang="en-US" sz="2400" dirty="0"/>
              <a:t> x = 10; // local variable</a:t>
            </a:r>
          </a:p>
          <a:p>
            <a:r>
              <a:rPr lang="en-US" sz="2400" dirty="0"/>
              <a:t>	</a:t>
            </a:r>
            <a:r>
              <a:rPr lang="en-US" sz="2400" dirty="0" err="1"/>
              <a:t>printf</a:t>
            </a:r>
            <a:r>
              <a:rPr lang="en-US" sz="2400" dirty="0"/>
              <a:t>("%d", x);</a:t>
            </a:r>
          </a:p>
          <a:p>
            <a:r>
              <a:rPr lang="en-US" sz="2400" dirty="0"/>
              <a:t>}</a:t>
            </a:r>
          </a:p>
          <a:p>
            <a:r>
              <a:rPr lang="en-US" sz="2400" dirty="0" err="1" smtClean="0"/>
              <a:t>int</a:t>
            </a:r>
            <a:r>
              <a:rPr lang="en-US" sz="2400" dirty="0" smtClean="0"/>
              <a:t> </a:t>
            </a:r>
            <a:r>
              <a:rPr lang="en-US" sz="2400" dirty="0"/>
              <a:t>main</a:t>
            </a:r>
            <a:r>
              <a:rPr lang="en-US" sz="2400" dirty="0" smtClean="0"/>
              <a:t>()</a:t>
            </a:r>
          </a:p>
          <a:p>
            <a:r>
              <a:rPr lang="en-US" sz="2400" dirty="0" smtClean="0"/>
              <a:t> {</a:t>
            </a:r>
          </a:p>
          <a:p>
            <a:r>
              <a:rPr lang="en-US" sz="2400" dirty="0"/>
              <a:t>	</a:t>
            </a:r>
            <a:r>
              <a:rPr lang="en-US" sz="2400" dirty="0" smtClean="0"/>
              <a:t> </a:t>
            </a:r>
            <a:r>
              <a:rPr lang="en-US" sz="2400" dirty="0"/>
              <a:t>function(); </a:t>
            </a:r>
            <a:endParaRPr lang="en-US" sz="2400" dirty="0" smtClean="0"/>
          </a:p>
          <a:p>
            <a:r>
              <a:rPr lang="en-US" sz="2400" dirty="0" smtClean="0"/>
              <a:t>}</a:t>
            </a:r>
            <a:endParaRPr lang="en-US" sz="2400" dirty="0"/>
          </a:p>
          <a:p>
            <a:r>
              <a:rPr lang="en-US" sz="2400" b="1" dirty="0"/>
              <a:t>Output</a:t>
            </a:r>
          </a:p>
          <a:p>
            <a:r>
              <a:rPr lang="en-US" sz="2400" dirty="0"/>
              <a:t>10</a:t>
            </a:r>
            <a:endParaRPr lang="en-US" sz="2400" dirty="0" smtClean="0"/>
          </a:p>
          <a:p>
            <a:endParaRPr lang="en-US" sz="2400" dirty="0"/>
          </a:p>
          <a:p>
            <a:endParaRPr lang="en-US" sz="2400" dirty="0"/>
          </a:p>
          <a:p>
            <a:pPr marL="457200" indent="-457200">
              <a:buAutoNum type="arabicPeriod"/>
            </a:pPr>
            <a:endParaRPr lang="en-US" sz="2400" b="0" i="0" dirty="0">
              <a:effectLst/>
            </a:endParaRPr>
          </a:p>
        </p:txBody>
      </p:sp>
    </p:spTree>
    <p:extLst>
      <p:ext uri="{BB962C8B-B14F-4D97-AF65-F5344CB8AC3E}">
        <p14:creationId xmlns:p14="http://schemas.microsoft.com/office/powerpoint/2010/main" val="309439017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pic>
        <p:nvPicPr>
          <p:cNvPr id="4" name="Picture 3"/>
          <p:cNvPicPr>
            <a:picLocks noChangeAspect="1"/>
          </p:cNvPicPr>
          <p:nvPr/>
        </p:nvPicPr>
        <p:blipFill>
          <a:blip r:embed="rId3"/>
          <a:stretch>
            <a:fillRect/>
          </a:stretch>
        </p:blipFill>
        <p:spPr>
          <a:xfrm>
            <a:off x="838200" y="1295400"/>
            <a:ext cx="4238625" cy="4333875"/>
          </a:xfrm>
          <a:prstGeom prst="rect">
            <a:avLst/>
          </a:prstGeom>
        </p:spPr>
      </p:pic>
      <p:pic>
        <p:nvPicPr>
          <p:cNvPr id="5" name="Picture 4"/>
          <p:cNvPicPr>
            <a:picLocks noChangeAspect="1"/>
          </p:cNvPicPr>
          <p:nvPr/>
        </p:nvPicPr>
        <p:blipFill>
          <a:blip r:embed="rId4"/>
          <a:stretch>
            <a:fillRect/>
          </a:stretch>
        </p:blipFill>
        <p:spPr>
          <a:xfrm>
            <a:off x="861527" y="6477000"/>
            <a:ext cx="8477251" cy="523875"/>
          </a:xfrm>
          <a:prstGeom prst="rect">
            <a:avLst/>
          </a:prstGeom>
        </p:spPr>
      </p:pic>
    </p:spTree>
    <p:extLst>
      <p:ext uri="{BB962C8B-B14F-4D97-AF65-F5344CB8AC3E}">
        <p14:creationId xmlns:p14="http://schemas.microsoft.com/office/powerpoint/2010/main" val="555619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Rectangle 2"/>
          <p:cNvSpPr/>
          <p:nvPr/>
        </p:nvSpPr>
        <p:spPr>
          <a:xfrm>
            <a:off x="762000" y="1524000"/>
            <a:ext cx="5029200" cy="3539430"/>
          </a:xfrm>
          <a:prstGeom prst="rect">
            <a:avLst/>
          </a:prstGeom>
        </p:spPr>
        <p:txBody>
          <a:bodyPr>
            <a:spAutoFit/>
          </a:bodyPr>
          <a:lstStyle/>
          <a:p>
            <a:r>
              <a:rPr lang="en-US" sz="2800" dirty="0"/>
              <a:t># </a:t>
            </a:r>
            <a:r>
              <a:rPr lang="en-US" sz="2800" dirty="0" smtClean="0"/>
              <a:t>include</a:t>
            </a:r>
          </a:p>
          <a:p>
            <a:r>
              <a:rPr lang="en-US" sz="2800" dirty="0" smtClean="0"/>
              <a:t> </a:t>
            </a:r>
            <a:r>
              <a:rPr lang="en-US" sz="2800" dirty="0" err="1"/>
              <a:t>int</a:t>
            </a:r>
            <a:r>
              <a:rPr lang="en-US" sz="2800" dirty="0"/>
              <a:t> main( </a:t>
            </a:r>
            <a:r>
              <a:rPr lang="en-US" sz="2800" dirty="0" smtClean="0"/>
              <a:t>)</a:t>
            </a:r>
          </a:p>
          <a:p>
            <a:r>
              <a:rPr lang="en-US" sz="2800" dirty="0" smtClean="0"/>
              <a:t> </a:t>
            </a:r>
            <a:r>
              <a:rPr lang="en-US" sz="2800" dirty="0"/>
              <a:t>{ </a:t>
            </a:r>
            <a:endParaRPr lang="en-US" sz="2800" dirty="0" smtClean="0"/>
          </a:p>
          <a:p>
            <a:r>
              <a:rPr lang="en-US" sz="2800" dirty="0" smtClean="0"/>
              <a:t>float </a:t>
            </a:r>
            <a:r>
              <a:rPr lang="en-US" sz="2800" dirty="0"/>
              <a:t>a = 12.25, b = 12.52 </a:t>
            </a:r>
            <a:r>
              <a:rPr lang="en-US" sz="2800" dirty="0" smtClean="0"/>
              <a:t>;</a:t>
            </a:r>
          </a:p>
          <a:p>
            <a:r>
              <a:rPr lang="en-US" sz="2800" dirty="0" smtClean="0"/>
              <a:t> </a:t>
            </a:r>
            <a:r>
              <a:rPr lang="en-US" sz="2800" dirty="0"/>
              <a:t>if ( a = b </a:t>
            </a:r>
            <a:r>
              <a:rPr lang="en-US" sz="2800" dirty="0" smtClean="0"/>
              <a:t>)</a:t>
            </a:r>
          </a:p>
          <a:p>
            <a:r>
              <a:rPr lang="en-US" sz="2800" dirty="0" smtClean="0"/>
              <a:t> </a:t>
            </a:r>
            <a:r>
              <a:rPr lang="en-US" sz="2800" dirty="0" err="1"/>
              <a:t>printf</a:t>
            </a:r>
            <a:r>
              <a:rPr lang="en-US" sz="2800" dirty="0"/>
              <a:t> ( "a and b are equal\n" ) ; return 0 ; </a:t>
            </a:r>
            <a:endParaRPr lang="en-US" sz="2800" dirty="0" smtClean="0"/>
          </a:p>
          <a:p>
            <a:r>
              <a:rPr lang="en-US" sz="2800" dirty="0" smtClean="0"/>
              <a:t>} </a:t>
            </a:r>
            <a:endParaRPr lang="en-US" sz="2800" dirty="0"/>
          </a:p>
        </p:txBody>
      </p:sp>
      <p:sp>
        <p:nvSpPr>
          <p:cNvPr id="9" name="Rectangle 8"/>
          <p:cNvSpPr/>
          <p:nvPr/>
        </p:nvSpPr>
        <p:spPr>
          <a:xfrm>
            <a:off x="1156996" y="5822302"/>
            <a:ext cx="5472404" cy="523220"/>
          </a:xfrm>
          <a:prstGeom prst="rect">
            <a:avLst/>
          </a:prstGeom>
        </p:spPr>
        <p:txBody>
          <a:bodyPr wrap="square">
            <a:spAutoFit/>
          </a:bodyPr>
          <a:lstStyle/>
          <a:p>
            <a:r>
              <a:rPr lang="en-US" sz="2800" dirty="0"/>
              <a:t>a and b are equal</a:t>
            </a:r>
          </a:p>
        </p:txBody>
      </p:sp>
    </p:spTree>
    <p:extLst>
      <p:ext uri="{BB962C8B-B14F-4D97-AF65-F5344CB8AC3E}">
        <p14:creationId xmlns:p14="http://schemas.microsoft.com/office/powerpoint/2010/main" val="241471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4" name="Rectangle 3"/>
          <p:cNvSpPr/>
          <p:nvPr/>
        </p:nvSpPr>
        <p:spPr>
          <a:xfrm>
            <a:off x="455379" y="1371600"/>
            <a:ext cx="5029200" cy="3539430"/>
          </a:xfrm>
          <a:prstGeom prst="rect">
            <a:avLst/>
          </a:prstGeom>
        </p:spPr>
        <p:txBody>
          <a:bodyPr>
            <a:spAutoFit/>
          </a:bodyPr>
          <a:lstStyle/>
          <a:p>
            <a:r>
              <a:rPr lang="en-US" sz="2800" dirty="0"/>
              <a:t># </a:t>
            </a:r>
            <a:r>
              <a:rPr lang="en-US" sz="2800" dirty="0" smtClean="0"/>
              <a:t>include</a:t>
            </a:r>
          </a:p>
          <a:p>
            <a:r>
              <a:rPr lang="en-US" sz="2800" dirty="0" smtClean="0"/>
              <a:t> </a:t>
            </a:r>
            <a:r>
              <a:rPr lang="en-US" sz="2800" dirty="0" err="1"/>
              <a:t>int</a:t>
            </a:r>
            <a:r>
              <a:rPr lang="en-US" sz="2800" dirty="0"/>
              <a:t> main( </a:t>
            </a:r>
            <a:r>
              <a:rPr lang="en-US" sz="2800" dirty="0" smtClean="0"/>
              <a:t>)</a:t>
            </a:r>
          </a:p>
          <a:p>
            <a:r>
              <a:rPr lang="en-US" sz="2800" dirty="0" smtClean="0"/>
              <a:t> {</a:t>
            </a:r>
          </a:p>
          <a:p>
            <a:r>
              <a:rPr lang="en-US" sz="2800" dirty="0" smtClean="0"/>
              <a:t> </a:t>
            </a:r>
            <a:r>
              <a:rPr lang="en-US" sz="2800" dirty="0" err="1"/>
              <a:t>int</a:t>
            </a:r>
            <a:r>
              <a:rPr lang="en-US" sz="2800" dirty="0"/>
              <a:t> x = 10 ; </a:t>
            </a:r>
            <a:endParaRPr lang="en-US" sz="2800" dirty="0" smtClean="0"/>
          </a:p>
          <a:p>
            <a:r>
              <a:rPr lang="en-US" sz="2800" dirty="0" smtClean="0"/>
              <a:t>if </a:t>
            </a:r>
            <a:r>
              <a:rPr lang="en-US" sz="2800" dirty="0"/>
              <a:t>( x &gt;= 2 ) </a:t>
            </a:r>
            <a:r>
              <a:rPr lang="en-US" sz="2800" dirty="0" smtClean="0"/>
              <a:t>then</a:t>
            </a:r>
          </a:p>
          <a:p>
            <a:r>
              <a:rPr lang="en-US" sz="2800" dirty="0" smtClean="0"/>
              <a:t> </a:t>
            </a:r>
            <a:r>
              <a:rPr lang="en-US" sz="2800" dirty="0" err="1"/>
              <a:t>printf</a:t>
            </a:r>
            <a:r>
              <a:rPr lang="en-US" sz="2800" dirty="0"/>
              <a:t> ( "%d\n", x ) ; </a:t>
            </a:r>
            <a:endParaRPr lang="en-US" sz="2800" dirty="0" smtClean="0"/>
          </a:p>
          <a:p>
            <a:r>
              <a:rPr lang="en-US" sz="2800" dirty="0" smtClean="0"/>
              <a:t>return </a:t>
            </a:r>
            <a:r>
              <a:rPr lang="en-US" sz="2800" dirty="0"/>
              <a:t>0 ; </a:t>
            </a:r>
            <a:endParaRPr lang="en-US" sz="2800" dirty="0" smtClean="0"/>
          </a:p>
          <a:p>
            <a:r>
              <a:rPr lang="en-US" sz="2800" dirty="0" smtClean="0"/>
              <a:t>} </a:t>
            </a:r>
            <a:endParaRPr lang="en-US" sz="2800" dirty="0"/>
          </a:p>
        </p:txBody>
      </p:sp>
      <p:sp>
        <p:nvSpPr>
          <p:cNvPr id="7" name="TextBox 6"/>
          <p:cNvSpPr txBox="1"/>
          <p:nvPr/>
        </p:nvSpPr>
        <p:spPr>
          <a:xfrm>
            <a:off x="455379" y="6019800"/>
            <a:ext cx="3492366" cy="523220"/>
          </a:xfrm>
          <a:prstGeom prst="rect">
            <a:avLst/>
          </a:prstGeom>
          <a:noFill/>
        </p:spPr>
        <p:txBody>
          <a:bodyPr wrap="none" rtlCol="0">
            <a:spAutoFit/>
          </a:bodyPr>
          <a:lstStyle/>
          <a:p>
            <a:r>
              <a:rPr lang="en-US" sz="2800" dirty="0" smtClean="0"/>
              <a:t>Error: then undeclared</a:t>
            </a:r>
            <a:endParaRPr lang="en-US" sz="2800" dirty="0"/>
          </a:p>
        </p:txBody>
      </p:sp>
    </p:spTree>
    <p:extLst>
      <p:ext uri="{BB962C8B-B14F-4D97-AF65-F5344CB8AC3E}">
        <p14:creationId xmlns:p14="http://schemas.microsoft.com/office/powerpoint/2010/main" val="954051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Rectangle 2"/>
          <p:cNvSpPr/>
          <p:nvPr/>
        </p:nvSpPr>
        <p:spPr>
          <a:xfrm>
            <a:off x="762000" y="1524001"/>
            <a:ext cx="6781800" cy="4832092"/>
          </a:xfrm>
          <a:prstGeom prst="rect">
            <a:avLst/>
          </a:prstGeom>
        </p:spPr>
        <p:txBody>
          <a:bodyPr wrap="square">
            <a:spAutoFit/>
          </a:bodyPr>
          <a:lstStyle/>
          <a:p>
            <a:r>
              <a:rPr lang="en-US" sz="2800" dirty="0"/>
              <a:t># include &lt;</a:t>
            </a:r>
            <a:r>
              <a:rPr lang="en-US" sz="2800" dirty="0" err="1"/>
              <a:t>stdio.h</a:t>
            </a:r>
            <a:r>
              <a:rPr lang="en-US" sz="2800" dirty="0" smtClean="0"/>
              <a:t>&gt;</a:t>
            </a:r>
          </a:p>
          <a:p>
            <a:r>
              <a:rPr lang="en-US" sz="2800" dirty="0" err="1" smtClean="0"/>
              <a:t>int</a:t>
            </a:r>
            <a:r>
              <a:rPr lang="en-US" sz="2800" dirty="0" smtClean="0"/>
              <a:t> </a:t>
            </a:r>
            <a:r>
              <a:rPr lang="en-US" sz="2800" dirty="0"/>
              <a:t>main( </a:t>
            </a:r>
            <a:r>
              <a:rPr lang="en-US" sz="2800" dirty="0" smtClean="0"/>
              <a:t>)</a:t>
            </a:r>
          </a:p>
          <a:p>
            <a:r>
              <a:rPr lang="en-US" sz="2800" dirty="0" smtClean="0"/>
              <a:t>{</a:t>
            </a:r>
          </a:p>
          <a:p>
            <a:r>
              <a:rPr lang="en-US" sz="2800" dirty="0" err="1" smtClean="0"/>
              <a:t>int</a:t>
            </a:r>
            <a:r>
              <a:rPr lang="en-US" sz="2800" dirty="0" smtClean="0"/>
              <a:t> </a:t>
            </a:r>
            <a:r>
              <a:rPr lang="en-US" sz="2800" dirty="0"/>
              <a:t>a, b </a:t>
            </a:r>
            <a:r>
              <a:rPr lang="en-US" sz="2800" dirty="0" smtClean="0"/>
              <a:t>;</a:t>
            </a:r>
          </a:p>
          <a:p>
            <a:r>
              <a:rPr lang="en-US" sz="2800" dirty="0" err="1" smtClean="0"/>
              <a:t>scanf</a:t>
            </a:r>
            <a:r>
              <a:rPr lang="en-US" sz="2800" dirty="0" smtClean="0"/>
              <a:t> </a:t>
            </a:r>
            <a:r>
              <a:rPr lang="en-US" sz="2800" dirty="0"/>
              <a:t>( "%d %d", &amp;a, &amp;b ) </a:t>
            </a:r>
            <a:r>
              <a:rPr lang="en-US" sz="2800" dirty="0" smtClean="0"/>
              <a:t>;</a:t>
            </a:r>
          </a:p>
          <a:p>
            <a:r>
              <a:rPr lang="en-US" sz="2800" dirty="0" smtClean="0"/>
              <a:t>if </a:t>
            </a:r>
            <a:r>
              <a:rPr lang="en-US" sz="2800" dirty="0"/>
              <a:t>( a &gt; b ) </a:t>
            </a:r>
            <a:r>
              <a:rPr lang="en-US" sz="2800" dirty="0" smtClean="0"/>
              <a:t>;</a:t>
            </a:r>
          </a:p>
          <a:p>
            <a:r>
              <a:rPr lang="en-US" sz="2800" dirty="0" err="1" smtClean="0"/>
              <a:t>printf</a:t>
            </a:r>
            <a:r>
              <a:rPr lang="en-US" sz="2800" dirty="0"/>
              <a:t>( "This is a game\n" ) </a:t>
            </a:r>
            <a:r>
              <a:rPr lang="en-US" sz="2800" dirty="0" smtClean="0"/>
              <a:t>;</a:t>
            </a:r>
          </a:p>
          <a:p>
            <a:r>
              <a:rPr lang="en-US" sz="2800" dirty="0"/>
              <a:t>e</a:t>
            </a:r>
            <a:r>
              <a:rPr lang="en-US" sz="2800" dirty="0" smtClean="0"/>
              <a:t>lse</a:t>
            </a:r>
          </a:p>
          <a:p>
            <a:r>
              <a:rPr lang="en-US" sz="2800" dirty="0" err="1" smtClean="0"/>
              <a:t>printf</a:t>
            </a:r>
            <a:r>
              <a:rPr lang="en-US" sz="2800" dirty="0"/>
              <a:t>( "You have to play it\n" ) </a:t>
            </a:r>
            <a:r>
              <a:rPr lang="en-US" sz="2800" dirty="0" smtClean="0"/>
              <a:t>;</a:t>
            </a:r>
          </a:p>
          <a:p>
            <a:r>
              <a:rPr lang="en-US" sz="2800" dirty="0" smtClean="0"/>
              <a:t>return </a:t>
            </a:r>
            <a:r>
              <a:rPr lang="en-US" sz="2800" dirty="0"/>
              <a:t>0 </a:t>
            </a:r>
            <a:r>
              <a:rPr lang="en-US" sz="2800" dirty="0" smtClean="0"/>
              <a:t>;</a:t>
            </a:r>
          </a:p>
          <a:p>
            <a:r>
              <a:rPr lang="en-US" sz="2800" dirty="0" smtClean="0"/>
              <a:t>}</a:t>
            </a:r>
            <a:endParaRPr lang="en-US" sz="2800" dirty="0"/>
          </a:p>
        </p:txBody>
      </p:sp>
      <p:sp>
        <p:nvSpPr>
          <p:cNvPr id="5" name="Rectangle 4"/>
          <p:cNvSpPr/>
          <p:nvPr/>
        </p:nvSpPr>
        <p:spPr>
          <a:xfrm>
            <a:off x="685800" y="7010400"/>
            <a:ext cx="5638800" cy="523220"/>
          </a:xfrm>
          <a:prstGeom prst="rect">
            <a:avLst/>
          </a:prstGeom>
        </p:spPr>
        <p:txBody>
          <a:bodyPr wrap="square">
            <a:spAutoFit/>
          </a:bodyPr>
          <a:lstStyle/>
          <a:p>
            <a:r>
              <a:rPr lang="en-US" sz="2800" dirty="0"/>
              <a:t>error: ‘else’ without a previous ‘if’</a:t>
            </a:r>
          </a:p>
        </p:txBody>
      </p:sp>
    </p:spTree>
    <p:extLst>
      <p:ext uri="{BB962C8B-B14F-4D97-AF65-F5344CB8AC3E}">
        <p14:creationId xmlns:p14="http://schemas.microsoft.com/office/powerpoint/2010/main" val="2724301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85800" y="1600200"/>
            <a:ext cx="8077200" cy="1569660"/>
          </a:xfrm>
          <a:prstGeom prst="rect">
            <a:avLst/>
          </a:prstGeom>
        </p:spPr>
        <p:txBody>
          <a:bodyPr wrap="square">
            <a:spAutoFit/>
          </a:bodyPr>
          <a:lstStyle/>
          <a:p>
            <a:r>
              <a:rPr lang="en-US" sz="2400" dirty="0">
                <a:latin typeface="Calibri" panose="020F0502020204030204" pitchFamily="34" charset="0"/>
                <a:ea typeface="Calibri" panose="020F0502020204030204" pitchFamily="34" charset="0"/>
                <a:cs typeface="Times New Roman" panose="02020603050405020304" pitchFamily="18" charset="0"/>
              </a:rPr>
              <a:t>WAP a program to take a character from keyboard and check whether it is vowel or not. If the character taken from keyboard is small, then display its corresponding capital value and vice versa.</a:t>
            </a:r>
          </a:p>
        </p:txBody>
      </p:sp>
      <p:sp>
        <p:nvSpPr>
          <p:cNvPr id="10" name="Title 1"/>
          <p:cNvSpPr>
            <a:spLocks noGrp="1"/>
          </p:cNvSpPr>
          <p:nvPr>
            <p:ph type="title"/>
          </p:nvPr>
        </p:nvSpPr>
        <p:spPr>
          <a:xfrm>
            <a:off x="444493" y="152400"/>
            <a:ext cx="9169400" cy="614673"/>
          </a:xfrm>
        </p:spPr>
        <p:txBody>
          <a:bodyPr/>
          <a:lstStyle/>
          <a:p>
            <a:r>
              <a:rPr lang="en-US" dirty="0" smtClean="0"/>
              <a:t>Problems</a:t>
            </a:r>
            <a:endParaRPr lang="en-US" dirty="0"/>
          </a:p>
        </p:txBody>
      </p:sp>
    </p:spTree>
    <p:extLst>
      <p:ext uri="{BB962C8B-B14F-4D97-AF65-F5344CB8AC3E}">
        <p14:creationId xmlns:p14="http://schemas.microsoft.com/office/powerpoint/2010/main" val="35954163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85800" y="533400"/>
            <a:ext cx="8077200" cy="7478970"/>
          </a:xfrm>
          <a:prstGeom prst="rect">
            <a:avLst/>
          </a:prstGeom>
        </p:spPr>
        <p:txBody>
          <a:bodyPr wrap="square">
            <a:spAutoFit/>
          </a:bodyPr>
          <a:lstStyle/>
          <a:p>
            <a:r>
              <a:rPr lang="en-US" sz="2400" dirty="0">
                <a:latin typeface="Calibri" panose="020F0502020204030204" pitchFamily="34" charset="0"/>
                <a:ea typeface="Calibri" panose="020F0502020204030204" pitchFamily="34" charset="0"/>
                <a:cs typeface="Times New Roman" panose="02020603050405020304" pitchFamily="18" charset="0"/>
              </a:rPr>
              <a:t>#include&lt;</a:t>
            </a:r>
            <a:r>
              <a:rPr lang="en-US" sz="2400" dirty="0" err="1">
                <a:latin typeface="Calibri" panose="020F0502020204030204" pitchFamily="34" charset="0"/>
                <a:ea typeface="Calibri" panose="020F0502020204030204" pitchFamily="34" charset="0"/>
                <a:cs typeface="Times New Roman" panose="02020603050405020304" pitchFamily="18" charset="0"/>
              </a:rPr>
              <a:t>stdio.h</a:t>
            </a:r>
            <a:r>
              <a:rPr lang="en-US" sz="2400" dirty="0">
                <a:latin typeface="Calibri" panose="020F0502020204030204" pitchFamily="34" charset="0"/>
                <a:ea typeface="Calibri" panose="020F0502020204030204" pitchFamily="34" charset="0"/>
                <a:cs typeface="Times New Roman" panose="02020603050405020304" pitchFamily="18" charset="0"/>
              </a:rPr>
              <a:t>&gt;</a:t>
            </a:r>
          </a:p>
          <a:p>
            <a:r>
              <a:rPr lang="en-US" sz="2400" dirty="0" err="1" smtClean="0">
                <a:latin typeface="Calibri" panose="020F0502020204030204" pitchFamily="34" charset="0"/>
                <a:ea typeface="Calibri" panose="020F0502020204030204" pitchFamily="34" charset="0"/>
                <a:cs typeface="Times New Roman" panose="02020603050405020304" pitchFamily="18" charset="0"/>
              </a:rPr>
              <a:t>int</a:t>
            </a:r>
            <a:r>
              <a:rPr lang="en-US" sz="2400" dirty="0" smtClean="0">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Calibri" panose="020F0502020204030204" pitchFamily="34" charset="0"/>
                <a:ea typeface="Calibri" panose="020F0502020204030204" pitchFamily="34" charset="0"/>
                <a:cs typeface="Times New Roman" panose="02020603050405020304" pitchFamily="18" charset="0"/>
              </a:rPr>
              <a:t>main()</a:t>
            </a:r>
          </a:p>
          <a:p>
            <a:r>
              <a:rPr lang="en-US" sz="2400" dirty="0">
                <a:latin typeface="Calibri" panose="020F0502020204030204" pitchFamily="34" charset="0"/>
                <a:ea typeface="Calibri" panose="020F0502020204030204" pitchFamily="34" charset="0"/>
                <a:cs typeface="Times New Roman" panose="02020603050405020304" pitchFamily="18" charset="0"/>
              </a:rPr>
              <a:t>{</a:t>
            </a:r>
          </a:p>
          <a:p>
            <a:r>
              <a:rPr lang="en-US" sz="2400" dirty="0">
                <a:latin typeface="Calibri" panose="020F0502020204030204" pitchFamily="34" charset="0"/>
                <a:ea typeface="Calibri" panose="020F0502020204030204" pitchFamily="34" charset="0"/>
                <a:cs typeface="Times New Roman" panose="02020603050405020304" pitchFamily="18" charset="0"/>
              </a:rPr>
              <a:t>    char </a:t>
            </a:r>
            <a:r>
              <a:rPr lang="en-US" sz="2400" dirty="0" err="1">
                <a:latin typeface="Calibri" panose="020F0502020204030204" pitchFamily="34" charset="0"/>
                <a:ea typeface="Calibri" panose="020F0502020204030204" pitchFamily="34" charset="0"/>
                <a:cs typeface="Times New Roman" panose="02020603050405020304" pitchFamily="18" charset="0"/>
              </a:rPr>
              <a:t>ch</a:t>
            </a:r>
            <a:r>
              <a:rPr lang="en-US" sz="2400" dirty="0">
                <a:latin typeface="Calibri" panose="020F0502020204030204" pitchFamily="34" charset="0"/>
                <a:ea typeface="Calibri" panose="020F0502020204030204" pitchFamily="34" charset="0"/>
                <a:cs typeface="Times New Roman" panose="02020603050405020304" pitchFamily="18" charset="0"/>
              </a:rPr>
              <a:t>;</a:t>
            </a:r>
          </a:p>
          <a:p>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printf</a:t>
            </a:r>
            <a:r>
              <a:rPr lang="en-US" sz="2400" dirty="0">
                <a:latin typeface="Calibri" panose="020F0502020204030204" pitchFamily="34" charset="0"/>
                <a:ea typeface="Calibri" panose="020F0502020204030204" pitchFamily="34" charset="0"/>
                <a:cs typeface="Times New Roman" panose="02020603050405020304" pitchFamily="18" charset="0"/>
              </a:rPr>
              <a:t>("Enter an Alphabet: ");</a:t>
            </a:r>
          </a:p>
          <a:p>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scanf</a:t>
            </a:r>
            <a:r>
              <a:rPr lang="en-US" sz="2400" dirty="0">
                <a:latin typeface="Calibri" panose="020F0502020204030204" pitchFamily="34" charset="0"/>
                <a:ea typeface="Calibri" panose="020F0502020204030204" pitchFamily="34" charset="0"/>
                <a:cs typeface="Times New Roman" panose="02020603050405020304" pitchFamily="18" charset="0"/>
              </a:rPr>
              <a:t>("%c", &amp;</a:t>
            </a:r>
            <a:r>
              <a:rPr lang="en-US" sz="2400" dirty="0" err="1">
                <a:latin typeface="Calibri" panose="020F0502020204030204" pitchFamily="34" charset="0"/>
                <a:ea typeface="Calibri" panose="020F0502020204030204" pitchFamily="34" charset="0"/>
                <a:cs typeface="Times New Roman" panose="02020603050405020304" pitchFamily="18" charset="0"/>
              </a:rPr>
              <a:t>ch</a:t>
            </a:r>
            <a:r>
              <a:rPr lang="en-US" sz="2400" dirty="0">
                <a:latin typeface="Calibri" panose="020F0502020204030204" pitchFamily="34" charset="0"/>
                <a:ea typeface="Calibri" panose="020F0502020204030204" pitchFamily="34" charset="0"/>
                <a:cs typeface="Times New Roman" panose="02020603050405020304" pitchFamily="18" charset="0"/>
              </a:rPr>
              <a:t>);</a:t>
            </a:r>
          </a:p>
          <a:p>
            <a:r>
              <a:rPr lang="en-US" sz="2400" dirty="0">
                <a:latin typeface="Calibri" panose="020F0502020204030204" pitchFamily="34" charset="0"/>
                <a:ea typeface="Calibri" panose="020F0502020204030204" pitchFamily="34" charset="0"/>
                <a:cs typeface="Times New Roman" panose="02020603050405020304" pitchFamily="18" charset="0"/>
              </a:rPr>
              <a:t>    if(</a:t>
            </a:r>
            <a:r>
              <a:rPr lang="en-US" sz="2400" dirty="0" err="1">
                <a:latin typeface="Calibri" panose="020F0502020204030204" pitchFamily="34" charset="0"/>
                <a:ea typeface="Calibri" panose="020F0502020204030204" pitchFamily="34" charset="0"/>
                <a:cs typeface="Times New Roman" panose="02020603050405020304" pitchFamily="18" charset="0"/>
              </a:rPr>
              <a:t>ch</a:t>
            </a:r>
            <a:r>
              <a:rPr lang="en-US" sz="2400" dirty="0">
                <a:latin typeface="Calibri" panose="020F0502020204030204" pitchFamily="34" charset="0"/>
                <a:ea typeface="Calibri" panose="020F0502020204030204" pitchFamily="34" charset="0"/>
                <a:cs typeface="Times New Roman" panose="02020603050405020304" pitchFamily="18" charset="0"/>
              </a:rPr>
              <a:t>=='a' || </a:t>
            </a:r>
            <a:r>
              <a:rPr lang="en-US" sz="2400" dirty="0" err="1">
                <a:latin typeface="Calibri" panose="020F0502020204030204" pitchFamily="34" charset="0"/>
                <a:ea typeface="Calibri" panose="020F0502020204030204" pitchFamily="34" charset="0"/>
                <a:cs typeface="Times New Roman" panose="02020603050405020304" pitchFamily="18" charset="0"/>
              </a:rPr>
              <a:t>ch</a:t>
            </a:r>
            <a:r>
              <a:rPr lang="en-US" sz="2400" dirty="0">
                <a:latin typeface="Calibri" panose="020F0502020204030204" pitchFamily="34" charset="0"/>
                <a:ea typeface="Calibri" panose="020F0502020204030204" pitchFamily="34" charset="0"/>
                <a:cs typeface="Times New Roman" panose="02020603050405020304" pitchFamily="18" charset="0"/>
              </a:rPr>
              <a:t>=='e' || </a:t>
            </a:r>
            <a:r>
              <a:rPr lang="en-US" sz="2400" dirty="0" err="1">
                <a:latin typeface="Calibri" panose="020F0502020204030204" pitchFamily="34" charset="0"/>
                <a:ea typeface="Calibri" panose="020F0502020204030204" pitchFamily="34" charset="0"/>
                <a:cs typeface="Times New Roman" panose="02020603050405020304" pitchFamily="18" charset="0"/>
              </a:rPr>
              <a:t>ch</a:t>
            </a:r>
            <a:r>
              <a:rPr lang="en-US" sz="2400" dirty="0">
                <a:latin typeface="Calibri" panose="020F0502020204030204" pitchFamily="34" charset="0"/>
                <a:ea typeface="Calibri" panose="020F0502020204030204" pitchFamily="34" charset="0"/>
                <a:cs typeface="Times New Roman" panose="02020603050405020304" pitchFamily="18" charset="0"/>
              </a:rPr>
              <a:t>=='</a:t>
            </a:r>
            <a:r>
              <a:rPr lang="en-US" sz="2400" dirty="0" err="1">
                <a:latin typeface="Calibri" panose="020F0502020204030204" pitchFamily="34" charset="0"/>
                <a:ea typeface="Calibri" panose="020F0502020204030204" pitchFamily="34" charset="0"/>
                <a:cs typeface="Times New Roman" panose="02020603050405020304" pitchFamily="18" charset="0"/>
              </a:rPr>
              <a:t>i</a:t>
            </a:r>
            <a:r>
              <a:rPr lang="en-US" sz="2400" dirty="0">
                <a:latin typeface="Calibri" panose="020F0502020204030204" pitchFamily="34" charset="0"/>
                <a:ea typeface="Calibri" panose="020F0502020204030204" pitchFamily="34" charset="0"/>
                <a:cs typeface="Times New Roman" panose="02020603050405020304" pitchFamily="18" charset="0"/>
              </a:rPr>
              <a:t>' || </a:t>
            </a:r>
            <a:r>
              <a:rPr lang="en-US" sz="2400" dirty="0" err="1">
                <a:latin typeface="Calibri" panose="020F0502020204030204" pitchFamily="34" charset="0"/>
                <a:ea typeface="Calibri" panose="020F0502020204030204" pitchFamily="34" charset="0"/>
                <a:cs typeface="Times New Roman" panose="02020603050405020304" pitchFamily="18" charset="0"/>
              </a:rPr>
              <a:t>ch</a:t>
            </a:r>
            <a:r>
              <a:rPr lang="en-US" sz="2400" dirty="0">
                <a:latin typeface="Calibri" panose="020F0502020204030204" pitchFamily="34" charset="0"/>
                <a:ea typeface="Calibri" panose="020F0502020204030204" pitchFamily="34" charset="0"/>
                <a:cs typeface="Times New Roman" panose="02020603050405020304" pitchFamily="18" charset="0"/>
              </a:rPr>
              <a:t>=='o' || </a:t>
            </a:r>
            <a:r>
              <a:rPr lang="en-US" sz="2400" dirty="0" err="1">
                <a:latin typeface="Calibri" panose="020F0502020204030204" pitchFamily="34" charset="0"/>
                <a:ea typeface="Calibri" panose="020F0502020204030204" pitchFamily="34" charset="0"/>
                <a:cs typeface="Times New Roman" panose="02020603050405020304" pitchFamily="18" charset="0"/>
              </a:rPr>
              <a:t>ch</a:t>
            </a:r>
            <a:r>
              <a:rPr lang="en-US" sz="2400" dirty="0">
                <a:latin typeface="Calibri" panose="020F0502020204030204" pitchFamily="34" charset="0"/>
                <a:ea typeface="Calibri" panose="020F0502020204030204" pitchFamily="34" charset="0"/>
                <a:cs typeface="Times New Roman" panose="02020603050405020304" pitchFamily="18" charset="0"/>
              </a:rPr>
              <a:t>=='u')</a:t>
            </a:r>
          </a:p>
          <a:p>
            <a:r>
              <a:rPr lang="en-US" sz="2400" dirty="0">
                <a:latin typeface="Calibri" panose="020F0502020204030204" pitchFamily="34" charset="0"/>
                <a:ea typeface="Calibri" panose="020F0502020204030204" pitchFamily="34" charset="0"/>
                <a:cs typeface="Times New Roman" panose="02020603050405020304" pitchFamily="18" charset="0"/>
              </a:rPr>
              <a:t>    {</a:t>
            </a:r>
          </a:p>
          <a:p>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printf</a:t>
            </a:r>
            <a:r>
              <a:rPr lang="en-US" sz="2400" dirty="0">
                <a:latin typeface="Calibri" panose="020F0502020204030204" pitchFamily="34" charset="0"/>
                <a:ea typeface="Calibri" panose="020F0502020204030204" pitchFamily="34" charset="0"/>
                <a:cs typeface="Times New Roman" panose="02020603050405020304" pitchFamily="18" charset="0"/>
              </a:rPr>
              <a:t>("\</a:t>
            </a:r>
            <a:r>
              <a:rPr lang="en-US" sz="2400" dirty="0" err="1">
                <a:latin typeface="Calibri" panose="020F0502020204030204" pitchFamily="34" charset="0"/>
                <a:ea typeface="Calibri" panose="020F0502020204030204" pitchFamily="34" charset="0"/>
                <a:cs typeface="Times New Roman" panose="02020603050405020304" pitchFamily="18" charset="0"/>
              </a:rPr>
              <a:t>n%c</a:t>
            </a:r>
            <a:r>
              <a:rPr lang="en-US" sz="2400" dirty="0">
                <a:latin typeface="Calibri" panose="020F0502020204030204" pitchFamily="34" charset="0"/>
                <a:ea typeface="Calibri" panose="020F0502020204030204" pitchFamily="34" charset="0"/>
                <a:cs typeface="Times New Roman" panose="02020603050405020304" pitchFamily="18" charset="0"/>
              </a:rPr>
              <a:t> is a Vowel\n",</a:t>
            </a:r>
            <a:r>
              <a:rPr lang="en-US" sz="2400" dirty="0" err="1">
                <a:latin typeface="Calibri" panose="020F0502020204030204" pitchFamily="34" charset="0"/>
                <a:ea typeface="Calibri" panose="020F0502020204030204" pitchFamily="34" charset="0"/>
                <a:cs typeface="Times New Roman" panose="02020603050405020304" pitchFamily="18" charset="0"/>
              </a:rPr>
              <a:t>ch</a:t>
            </a:r>
            <a:r>
              <a:rPr lang="en-US" sz="2400" dirty="0">
                <a:latin typeface="Calibri" panose="020F0502020204030204" pitchFamily="34" charset="0"/>
                <a:ea typeface="Calibri" panose="020F0502020204030204" pitchFamily="34" charset="0"/>
                <a:cs typeface="Times New Roman" panose="02020603050405020304" pitchFamily="18" charset="0"/>
              </a:rPr>
              <a:t>);</a:t>
            </a:r>
          </a:p>
          <a:p>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printf</a:t>
            </a:r>
            <a:r>
              <a:rPr lang="en-US" sz="2400" dirty="0">
                <a:latin typeface="Calibri" panose="020F0502020204030204" pitchFamily="34" charset="0"/>
                <a:ea typeface="Calibri" panose="020F0502020204030204" pitchFamily="34" charset="0"/>
                <a:cs typeface="Times New Roman" panose="02020603050405020304" pitchFamily="18" charset="0"/>
              </a:rPr>
              <a:t>("corresponding capital letter is %c",ch-32);</a:t>
            </a:r>
          </a:p>
          <a:p>
            <a:r>
              <a:rPr lang="en-US" sz="2400" dirty="0">
                <a:latin typeface="Calibri" panose="020F0502020204030204" pitchFamily="34" charset="0"/>
                <a:ea typeface="Calibri" panose="020F0502020204030204" pitchFamily="34" charset="0"/>
                <a:cs typeface="Times New Roman" panose="02020603050405020304" pitchFamily="18" charset="0"/>
              </a:rPr>
              <a:t>    }</a:t>
            </a:r>
          </a:p>
          <a:p>
            <a:r>
              <a:rPr lang="en-US" sz="2400" dirty="0">
                <a:latin typeface="Calibri" panose="020F0502020204030204" pitchFamily="34" charset="0"/>
                <a:ea typeface="Calibri" panose="020F0502020204030204" pitchFamily="34" charset="0"/>
                <a:cs typeface="Times New Roman" panose="02020603050405020304" pitchFamily="18" charset="0"/>
              </a:rPr>
              <a:t>    else if(</a:t>
            </a:r>
            <a:r>
              <a:rPr lang="en-US" sz="2400" dirty="0" err="1">
                <a:latin typeface="Calibri" panose="020F0502020204030204" pitchFamily="34" charset="0"/>
                <a:ea typeface="Calibri" panose="020F0502020204030204" pitchFamily="34" charset="0"/>
                <a:cs typeface="Times New Roman" panose="02020603050405020304" pitchFamily="18" charset="0"/>
              </a:rPr>
              <a:t>ch</a:t>
            </a:r>
            <a:r>
              <a:rPr lang="en-US" sz="2400" dirty="0">
                <a:latin typeface="Calibri" panose="020F0502020204030204" pitchFamily="34" charset="0"/>
                <a:ea typeface="Calibri" panose="020F0502020204030204" pitchFamily="34" charset="0"/>
                <a:cs typeface="Times New Roman" panose="02020603050405020304" pitchFamily="18" charset="0"/>
              </a:rPr>
              <a:t>=='A' || </a:t>
            </a:r>
            <a:r>
              <a:rPr lang="en-US" sz="2400" dirty="0" err="1">
                <a:latin typeface="Calibri" panose="020F0502020204030204" pitchFamily="34" charset="0"/>
                <a:ea typeface="Calibri" panose="020F0502020204030204" pitchFamily="34" charset="0"/>
                <a:cs typeface="Times New Roman" panose="02020603050405020304" pitchFamily="18" charset="0"/>
              </a:rPr>
              <a:t>ch</a:t>
            </a:r>
            <a:r>
              <a:rPr lang="en-US" sz="2400" dirty="0">
                <a:latin typeface="Calibri" panose="020F0502020204030204" pitchFamily="34" charset="0"/>
                <a:ea typeface="Calibri" panose="020F0502020204030204" pitchFamily="34" charset="0"/>
                <a:cs typeface="Times New Roman" panose="02020603050405020304" pitchFamily="18" charset="0"/>
              </a:rPr>
              <a:t>=='E' || </a:t>
            </a:r>
            <a:r>
              <a:rPr lang="en-US" sz="2400" dirty="0" err="1">
                <a:latin typeface="Calibri" panose="020F0502020204030204" pitchFamily="34" charset="0"/>
                <a:ea typeface="Calibri" panose="020F0502020204030204" pitchFamily="34" charset="0"/>
                <a:cs typeface="Times New Roman" panose="02020603050405020304" pitchFamily="18" charset="0"/>
              </a:rPr>
              <a:t>ch</a:t>
            </a:r>
            <a:r>
              <a:rPr lang="en-US" sz="2400" dirty="0">
                <a:latin typeface="Calibri" panose="020F0502020204030204" pitchFamily="34" charset="0"/>
                <a:ea typeface="Calibri" panose="020F0502020204030204" pitchFamily="34" charset="0"/>
                <a:cs typeface="Times New Roman" panose="02020603050405020304" pitchFamily="18" charset="0"/>
              </a:rPr>
              <a:t>=='I' || </a:t>
            </a:r>
            <a:r>
              <a:rPr lang="en-US" sz="2400" dirty="0" err="1">
                <a:latin typeface="Calibri" panose="020F0502020204030204" pitchFamily="34" charset="0"/>
                <a:ea typeface="Calibri" panose="020F0502020204030204" pitchFamily="34" charset="0"/>
                <a:cs typeface="Times New Roman" panose="02020603050405020304" pitchFamily="18" charset="0"/>
              </a:rPr>
              <a:t>ch</a:t>
            </a:r>
            <a:r>
              <a:rPr lang="en-US" sz="2400" dirty="0">
                <a:latin typeface="Calibri" panose="020F0502020204030204" pitchFamily="34" charset="0"/>
                <a:ea typeface="Calibri" panose="020F0502020204030204" pitchFamily="34" charset="0"/>
                <a:cs typeface="Times New Roman" panose="02020603050405020304" pitchFamily="18" charset="0"/>
              </a:rPr>
              <a:t>=='O' || </a:t>
            </a:r>
            <a:r>
              <a:rPr lang="en-US" sz="2400" dirty="0" err="1">
                <a:latin typeface="Calibri" panose="020F0502020204030204" pitchFamily="34" charset="0"/>
                <a:ea typeface="Calibri" panose="020F0502020204030204" pitchFamily="34" charset="0"/>
                <a:cs typeface="Times New Roman" panose="02020603050405020304" pitchFamily="18" charset="0"/>
              </a:rPr>
              <a:t>ch</a:t>
            </a:r>
            <a:r>
              <a:rPr lang="en-US" sz="2400" dirty="0">
                <a:latin typeface="Calibri" panose="020F0502020204030204" pitchFamily="34" charset="0"/>
                <a:ea typeface="Calibri" panose="020F0502020204030204" pitchFamily="34" charset="0"/>
                <a:cs typeface="Times New Roman" panose="02020603050405020304" pitchFamily="18" charset="0"/>
              </a:rPr>
              <a:t>=='U')</a:t>
            </a:r>
          </a:p>
          <a:p>
            <a:r>
              <a:rPr lang="en-US" sz="2400" dirty="0">
                <a:latin typeface="Calibri" panose="020F0502020204030204" pitchFamily="34" charset="0"/>
                <a:ea typeface="Calibri" panose="020F0502020204030204" pitchFamily="34" charset="0"/>
                <a:cs typeface="Times New Roman" panose="02020603050405020304" pitchFamily="18" charset="0"/>
              </a:rPr>
              <a:t>      {</a:t>
            </a:r>
          </a:p>
          <a:p>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printf</a:t>
            </a:r>
            <a:r>
              <a:rPr lang="en-US" sz="2400" dirty="0">
                <a:latin typeface="Calibri" panose="020F0502020204030204" pitchFamily="34" charset="0"/>
                <a:ea typeface="Calibri" panose="020F0502020204030204" pitchFamily="34" charset="0"/>
                <a:cs typeface="Times New Roman" panose="02020603050405020304" pitchFamily="18" charset="0"/>
              </a:rPr>
              <a:t>("\</a:t>
            </a:r>
            <a:r>
              <a:rPr lang="en-US" sz="2400" dirty="0" err="1">
                <a:latin typeface="Calibri" panose="020F0502020204030204" pitchFamily="34" charset="0"/>
                <a:ea typeface="Calibri" panose="020F0502020204030204" pitchFamily="34" charset="0"/>
                <a:cs typeface="Times New Roman" panose="02020603050405020304" pitchFamily="18" charset="0"/>
              </a:rPr>
              <a:t>n%c</a:t>
            </a:r>
            <a:r>
              <a:rPr lang="en-US" sz="2400" dirty="0">
                <a:latin typeface="Calibri" panose="020F0502020204030204" pitchFamily="34" charset="0"/>
                <a:ea typeface="Calibri" panose="020F0502020204030204" pitchFamily="34" charset="0"/>
                <a:cs typeface="Times New Roman" panose="02020603050405020304" pitchFamily="18" charset="0"/>
              </a:rPr>
              <a:t> is a Vowel\n",</a:t>
            </a:r>
            <a:r>
              <a:rPr lang="en-US" sz="2400" dirty="0" err="1">
                <a:latin typeface="Calibri" panose="020F0502020204030204" pitchFamily="34" charset="0"/>
                <a:ea typeface="Calibri" panose="020F0502020204030204" pitchFamily="34" charset="0"/>
                <a:cs typeface="Times New Roman" panose="02020603050405020304" pitchFamily="18" charset="0"/>
              </a:rPr>
              <a:t>ch</a:t>
            </a:r>
            <a:r>
              <a:rPr lang="en-US" sz="2400" dirty="0">
                <a:latin typeface="Calibri" panose="020F0502020204030204" pitchFamily="34" charset="0"/>
                <a:ea typeface="Calibri" panose="020F0502020204030204" pitchFamily="34" charset="0"/>
                <a:cs typeface="Times New Roman" panose="02020603050405020304" pitchFamily="18" charset="0"/>
              </a:rPr>
              <a:t>);</a:t>
            </a:r>
          </a:p>
          <a:p>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printf</a:t>
            </a:r>
            <a:r>
              <a:rPr lang="en-US" sz="2400" dirty="0">
                <a:latin typeface="Calibri" panose="020F0502020204030204" pitchFamily="34" charset="0"/>
                <a:ea typeface="Calibri" panose="020F0502020204030204" pitchFamily="34" charset="0"/>
                <a:cs typeface="Times New Roman" panose="02020603050405020304" pitchFamily="18" charset="0"/>
              </a:rPr>
              <a:t>("corresponding small letter is %c",ch+32);</a:t>
            </a:r>
          </a:p>
          <a:p>
            <a:r>
              <a:rPr lang="en-US" sz="2400" dirty="0">
                <a:latin typeface="Calibri" panose="020F0502020204030204" pitchFamily="34" charset="0"/>
                <a:ea typeface="Calibri" panose="020F0502020204030204" pitchFamily="34" charset="0"/>
                <a:cs typeface="Times New Roman" panose="02020603050405020304" pitchFamily="18" charset="0"/>
              </a:rPr>
              <a:t>      }</a:t>
            </a:r>
          </a:p>
          <a:p>
            <a:r>
              <a:rPr lang="en-US" sz="2400" dirty="0">
                <a:latin typeface="Calibri" panose="020F0502020204030204" pitchFamily="34" charset="0"/>
                <a:ea typeface="Calibri" panose="020F0502020204030204" pitchFamily="34" charset="0"/>
                <a:cs typeface="Times New Roman" panose="02020603050405020304" pitchFamily="18" charset="0"/>
              </a:rPr>
              <a:t>    else</a:t>
            </a:r>
          </a:p>
          <a:p>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printf</a:t>
            </a:r>
            <a:r>
              <a:rPr lang="en-US" sz="2400" dirty="0">
                <a:latin typeface="Calibri" panose="020F0502020204030204" pitchFamily="34" charset="0"/>
                <a:ea typeface="Calibri" panose="020F0502020204030204" pitchFamily="34" charset="0"/>
                <a:cs typeface="Times New Roman" panose="02020603050405020304" pitchFamily="18" charset="0"/>
              </a:rPr>
              <a:t>("\</a:t>
            </a:r>
            <a:r>
              <a:rPr lang="en-US" sz="2400" dirty="0" err="1">
                <a:latin typeface="Calibri" panose="020F0502020204030204" pitchFamily="34" charset="0"/>
                <a:ea typeface="Calibri" panose="020F0502020204030204" pitchFamily="34" charset="0"/>
                <a:cs typeface="Times New Roman" panose="02020603050405020304" pitchFamily="18" charset="0"/>
              </a:rPr>
              <a:t>nIt's</a:t>
            </a:r>
            <a:r>
              <a:rPr lang="en-US" sz="2400" dirty="0">
                <a:latin typeface="Calibri" panose="020F0502020204030204" pitchFamily="34" charset="0"/>
                <a:ea typeface="Calibri" panose="020F0502020204030204" pitchFamily="34" charset="0"/>
                <a:cs typeface="Times New Roman" panose="02020603050405020304" pitchFamily="18" charset="0"/>
              </a:rPr>
              <a:t> a Consonant</a:t>
            </a:r>
            <a:r>
              <a:rPr lang="en-US" sz="2400" dirty="0" smtClean="0">
                <a:latin typeface="Calibri" panose="020F0502020204030204" pitchFamily="34"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Calibri" panose="020F0502020204030204" pitchFamily="34" charset="0"/>
                <a:ea typeface="Calibri" panose="020F0502020204030204" pitchFamily="34" charset="0"/>
                <a:cs typeface="Times New Roman" panose="02020603050405020304" pitchFamily="18" charset="0"/>
              </a:rPr>
              <a:t>    return 0;</a:t>
            </a:r>
          </a:p>
          <a:p>
            <a:r>
              <a:rPr lang="en-US" sz="2400" dirty="0">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7942289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493" y="228600"/>
            <a:ext cx="9169400" cy="553998"/>
          </a:xfrm>
        </p:spPr>
        <p:txBody>
          <a:bodyPr/>
          <a:lstStyle/>
          <a:p>
            <a:r>
              <a:rPr lang="en-US" dirty="0" smtClean="0"/>
              <a:t>Problems</a:t>
            </a:r>
            <a:endParaRPr lang="en-US" dirty="0"/>
          </a:p>
        </p:txBody>
      </p:sp>
      <p:sp>
        <p:nvSpPr>
          <p:cNvPr id="4" name="Text Placeholder 3"/>
          <p:cNvSpPr>
            <a:spLocks noGrp="1"/>
          </p:cNvSpPr>
          <p:nvPr>
            <p:ph type="body" idx="1"/>
          </p:nvPr>
        </p:nvSpPr>
        <p:spPr>
          <a:xfrm>
            <a:off x="533400" y="1627123"/>
            <a:ext cx="7936230" cy="369332"/>
          </a:xfrm>
        </p:spPr>
        <p:txBody>
          <a:bodyPr/>
          <a:lstStyle/>
          <a:p>
            <a:r>
              <a:rPr lang="en-US" dirty="0"/>
              <a:t>WAP in C to swap two numbers without using a third variable.</a:t>
            </a:r>
          </a:p>
        </p:txBody>
      </p:sp>
    </p:spTree>
    <p:extLst>
      <p:ext uri="{BB962C8B-B14F-4D97-AF65-F5344CB8AC3E}">
        <p14:creationId xmlns:p14="http://schemas.microsoft.com/office/powerpoint/2010/main" val="277294485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958087" y="1627123"/>
            <a:ext cx="7936230" cy="5539978"/>
          </a:xfrm>
        </p:spPr>
        <p:txBody>
          <a:bodyPr/>
          <a:lstStyle/>
          <a:p>
            <a:r>
              <a:rPr lang="en-US" dirty="0"/>
              <a:t>#include &lt;</a:t>
            </a:r>
            <a:r>
              <a:rPr lang="en-US" dirty="0" err="1"/>
              <a:t>stdio.h</a:t>
            </a:r>
            <a:r>
              <a:rPr lang="en-US" dirty="0"/>
              <a:t>&gt;</a:t>
            </a:r>
          </a:p>
          <a:p>
            <a:r>
              <a:rPr lang="en-US" dirty="0" err="1"/>
              <a:t>int</a:t>
            </a:r>
            <a:r>
              <a:rPr lang="en-US" dirty="0"/>
              <a:t> main()</a:t>
            </a:r>
          </a:p>
          <a:p>
            <a:r>
              <a:rPr lang="en-US" dirty="0"/>
              <a:t>{</a:t>
            </a:r>
          </a:p>
          <a:p>
            <a:r>
              <a:rPr lang="en-US" dirty="0"/>
              <a:t>	</a:t>
            </a:r>
            <a:r>
              <a:rPr lang="en-US" dirty="0" err="1"/>
              <a:t>int</a:t>
            </a:r>
            <a:r>
              <a:rPr lang="en-US" dirty="0"/>
              <a:t> x = 10, y = 5;</a:t>
            </a:r>
          </a:p>
          <a:p>
            <a:endParaRPr lang="en-US" dirty="0"/>
          </a:p>
          <a:p>
            <a:r>
              <a:rPr lang="en-US" dirty="0"/>
              <a:t>	// Code to swap 'x' and 'y'</a:t>
            </a:r>
          </a:p>
          <a:p>
            <a:r>
              <a:rPr lang="en-US" dirty="0"/>
              <a:t>	x = x + y; // x now becomes 15</a:t>
            </a:r>
          </a:p>
          <a:p>
            <a:r>
              <a:rPr lang="en-US" dirty="0"/>
              <a:t>	y = x - y; // y becomes 10</a:t>
            </a:r>
          </a:p>
          <a:p>
            <a:r>
              <a:rPr lang="en-US" dirty="0"/>
              <a:t>	x = x - y; // x becomes 5</a:t>
            </a:r>
          </a:p>
          <a:p>
            <a:endParaRPr lang="en-US" dirty="0"/>
          </a:p>
          <a:p>
            <a:r>
              <a:rPr lang="en-US" dirty="0"/>
              <a:t>	</a:t>
            </a:r>
            <a:r>
              <a:rPr lang="en-US" dirty="0" err="1"/>
              <a:t>printf</a:t>
            </a:r>
            <a:r>
              <a:rPr lang="en-US" dirty="0"/>
              <a:t>("After Swapping: x = %d, y = %d", x, y);</a:t>
            </a:r>
          </a:p>
          <a:p>
            <a:endParaRPr lang="en-US" dirty="0"/>
          </a:p>
          <a:p>
            <a:r>
              <a:rPr lang="en-US" dirty="0"/>
              <a:t>	return 0;</a:t>
            </a:r>
          </a:p>
          <a:p>
            <a:r>
              <a:rPr lang="en-US" dirty="0"/>
              <a:t>}</a:t>
            </a:r>
          </a:p>
          <a:p>
            <a:endParaRPr lang="en-US" dirty="0"/>
          </a:p>
        </p:txBody>
      </p:sp>
    </p:spTree>
    <p:extLst>
      <p:ext uri="{BB962C8B-B14F-4D97-AF65-F5344CB8AC3E}">
        <p14:creationId xmlns:p14="http://schemas.microsoft.com/office/powerpoint/2010/main" val="18773856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958087" y="1627123"/>
            <a:ext cx="7936230" cy="5170646"/>
          </a:xfrm>
        </p:spPr>
        <p:txBody>
          <a:bodyPr/>
          <a:lstStyle/>
          <a:p>
            <a:r>
              <a:rPr lang="en-US" dirty="0"/>
              <a:t>#include &lt;</a:t>
            </a:r>
            <a:r>
              <a:rPr lang="en-US" dirty="0" err="1"/>
              <a:t>stdio.h</a:t>
            </a:r>
            <a:r>
              <a:rPr lang="en-US" dirty="0"/>
              <a:t>&gt;</a:t>
            </a:r>
          </a:p>
          <a:p>
            <a:r>
              <a:rPr lang="en-US" dirty="0" err="1"/>
              <a:t>int</a:t>
            </a:r>
            <a:r>
              <a:rPr lang="en-US" dirty="0"/>
              <a:t> main()</a:t>
            </a:r>
          </a:p>
          <a:p>
            <a:r>
              <a:rPr lang="en-US" dirty="0"/>
              <a:t>{</a:t>
            </a:r>
          </a:p>
          <a:p>
            <a:r>
              <a:rPr lang="en-US" dirty="0"/>
              <a:t>	</a:t>
            </a:r>
            <a:r>
              <a:rPr lang="en-US" dirty="0" err="1"/>
              <a:t>int</a:t>
            </a:r>
            <a:r>
              <a:rPr lang="en-US" dirty="0"/>
              <a:t> x = 10, y = 5;</a:t>
            </a:r>
          </a:p>
          <a:p>
            <a:r>
              <a:rPr lang="en-US" dirty="0"/>
              <a:t> </a:t>
            </a:r>
          </a:p>
          <a:p>
            <a:r>
              <a:rPr lang="en-US" dirty="0"/>
              <a:t>	// Code to swap 'x' and 'y'</a:t>
            </a:r>
          </a:p>
          <a:p>
            <a:r>
              <a:rPr lang="en-US" dirty="0"/>
              <a:t>	x = x * y; // x now becomes 50</a:t>
            </a:r>
          </a:p>
          <a:p>
            <a:r>
              <a:rPr lang="en-US" dirty="0"/>
              <a:t>	y = x / y; // y becomes 10</a:t>
            </a:r>
          </a:p>
          <a:p>
            <a:r>
              <a:rPr lang="en-US" dirty="0"/>
              <a:t>	x = x / y; // x becomes 5</a:t>
            </a:r>
          </a:p>
          <a:p>
            <a:r>
              <a:rPr lang="en-US" dirty="0"/>
              <a:t> </a:t>
            </a:r>
          </a:p>
          <a:p>
            <a:r>
              <a:rPr lang="en-US" dirty="0"/>
              <a:t>	</a:t>
            </a:r>
            <a:r>
              <a:rPr lang="en-US" dirty="0" err="1"/>
              <a:t>printf</a:t>
            </a:r>
            <a:r>
              <a:rPr lang="en-US" dirty="0"/>
              <a:t>("After Swapping: x = %d, y = %d", x, y);</a:t>
            </a:r>
          </a:p>
          <a:p>
            <a:r>
              <a:rPr lang="en-US" dirty="0"/>
              <a:t> </a:t>
            </a:r>
          </a:p>
          <a:p>
            <a:r>
              <a:rPr lang="en-US" dirty="0"/>
              <a:t>	return 0;</a:t>
            </a:r>
          </a:p>
          <a:p>
            <a:r>
              <a:rPr lang="en-US" dirty="0"/>
              <a:t>}</a:t>
            </a:r>
          </a:p>
        </p:txBody>
      </p:sp>
    </p:spTree>
    <p:extLst>
      <p:ext uri="{BB962C8B-B14F-4D97-AF65-F5344CB8AC3E}">
        <p14:creationId xmlns:p14="http://schemas.microsoft.com/office/powerpoint/2010/main" val="376221754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493" y="228600"/>
            <a:ext cx="9169400" cy="574040"/>
          </a:xfrm>
        </p:spPr>
        <p:txBody>
          <a:bodyPr/>
          <a:lstStyle/>
          <a:p>
            <a:r>
              <a:rPr lang="en-US" dirty="0" smtClean="0"/>
              <a:t>Problems</a:t>
            </a:r>
            <a:endParaRPr lang="en-US" dirty="0"/>
          </a:p>
        </p:txBody>
      </p:sp>
      <p:sp>
        <p:nvSpPr>
          <p:cNvPr id="4" name="Rectangle 3"/>
          <p:cNvSpPr/>
          <p:nvPr/>
        </p:nvSpPr>
        <p:spPr>
          <a:xfrm>
            <a:off x="609600" y="1988403"/>
            <a:ext cx="8318492" cy="830997"/>
          </a:xfrm>
          <a:prstGeom prst="rect">
            <a:avLst/>
          </a:prstGeom>
        </p:spPr>
        <p:txBody>
          <a:bodyPr wrap="square">
            <a:spAutoFit/>
          </a:bodyPr>
          <a:lstStyle/>
          <a:p>
            <a:r>
              <a:rPr lang="en-US" sz="2400" dirty="0">
                <a:latin typeface="Calibri" panose="020F0502020204030204" pitchFamily="34" charset="0"/>
                <a:ea typeface="Calibri" panose="020F0502020204030204" pitchFamily="34" charset="0"/>
                <a:cs typeface="Times New Roman" panose="02020603050405020304" pitchFamily="18" charset="0"/>
              </a:rPr>
              <a:t>WAP in C to swap two numbers with/without using a third variable.</a:t>
            </a:r>
          </a:p>
        </p:txBody>
      </p:sp>
    </p:spTree>
    <p:extLst>
      <p:ext uri="{BB962C8B-B14F-4D97-AF65-F5344CB8AC3E}">
        <p14:creationId xmlns:p14="http://schemas.microsoft.com/office/powerpoint/2010/main" val="20617657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493" y="228600"/>
            <a:ext cx="9169400" cy="553998"/>
          </a:xfrm>
        </p:spPr>
        <p:txBody>
          <a:bodyPr/>
          <a:lstStyle/>
          <a:p>
            <a:r>
              <a:rPr lang="en-US" dirty="0" smtClean="0"/>
              <a:t>Variables</a:t>
            </a:r>
            <a:endParaRPr lang="en-US" dirty="0"/>
          </a:p>
        </p:txBody>
      </p:sp>
      <p:sp>
        <p:nvSpPr>
          <p:cNvPr id="5" name="Rectangle 4"/>
          <p:cNvSpPr/>
          <p:nvPr/>
        </p:nvSpPr>
        <p:spPr>
          <a:xfrm>
            <a:off x="444493" y="762000"/>
            <a:ext cx="9169399" cy="7848302"/>
          </a:xfrm>
          <a:prstGeom prst="rect">
            <a:avLst/>
          </a:prstGeom>
        </p:spPr>
        <p:txBody>
          <a:bodyPr wrap="square">
            <a:spAutoFit/>
          </a:bodyPr>
          <a:lstStyle/>
          <a:p>
            <a:r>
              <a:rPr lang="en-US" sz="2400" b="1" dirty="0"/>
              <a:t>Types of Variables in </a:t>
            </a:r>
            <a:r>
              <a:rPr lang="en-US" sz="2400" b="1" dirty="0" smtClean="0"/>
              <a:t>C</a:t>
            </a:r>
          </a:p>
          <a:p>
            <a:endParaRPr lang="en-US" sz="2400" b="1" dirty="0" smtClean="0"/>
          </a:p>
          <a:p>
            <a:pPr marL="457200" indent="-457200">
              <a:buAutoNum type="arabicPeriod"/>
            </a:pPr>
            <a:r>
              <a:rPr lang="en-US" sz="2400" b="1" dirty="0" smtClean="0"/>
              <a:t>Classification </a:t>
            </a:r>
            <a:r>
              <a:rPr lang="en-US" sz="2400" b="1" dirty="0"/>
              <a:t>on the Basis of </a:t>
            </a:r>
            <a:r>
              <a:rPr lang="en-US" sz="2400" b="1" dirty="0" smtClean="0"/>
              <a:t>Scope</a:t>
            </a:r>
          </a:p>
          <a:p>
            <a:r>
              <a:rPr lang="en-US" sz="2400" dirty="0"/>
              <a:t> Local </a:t>
            </a:r>
            <a:r>
              <a:rPr lang="en-US" sz="2400" dirty="0" smtClean="0"/>
              <a:t>Variables</a:t>
            </a:r>
            <a:endParaRPr lang="en-US" sz="2400" dirty="0"/>
          </a:p>
          <a:p>
            <a:r>
              <a:rPr lang="en-US" sz="2400" dirty="0"/>
              <a:t>Global </a:t>
            </a:r>
            <a:r>
              <a:rPr lang="en-US" sz="2400" dirty="0" smtClean="0"/>
              <a:t>Variables</a:t>
            </a:r>
          </a:p>
          <a:p>
            <a:endParaRPr lang="en-US" sz="2400" dirty="0"/>
          </a:p>
          <a:p>
            <a:r>
              <a:rPr lang="en-US" sz="2400" b="1" dirty="0"/>
              <a:t>Global </a:t>
            </a:r>
            <a:r>
              <a:rPr lang="en-US" sz="2400" b="1" dirty="0" smtClean="0"/>
              <a:t>Variables</a:t>
            </a:r>
          </a:p>
          <a:p>
            <a:r>
              <a:rPr lang="en-US" sz="2400" dirty="0" smtClean="0"/>
              <a:t>#</a:t>
            </a:r>
            <a:r>
              <a:rPr lang="en-US" sz="2400" dirty="0"/>
              <a:t>include &lt;</a:t>
            </a:r>
            <a:r>
              <a:rPr lang="en-US" sz="2400" dirty="0" err="1"/>
              <a:t>stdio.h</a:t>
            </a:r>
            <a:r>
              <a:rPr lang="en-US" sz="2400" dirty="0" smtClean="0"/>
              <a:t>&gt;</a:t>
            </a:r>
            <a:endParaRPr lang="en-US" sz="2400" dirty="0"/>
          </a:p>
          <a:p>
            <a:r>
              <a:rPr lang="en-US" sz="2400" dirty="0" err="1"/>
              <a:t>int</a:t>
            </a:r>
            <a:r>
              <a:rPr lang="en-US" sz="2400" dirty="0"/>
              <a:t> x = 20; // global </a:t>
            </a:r>
            <a:r>
              <a:rPr lang="en-US" sz="2400" dirty="0" smtClean="0"/>
              <a:t>variable</a:t>
            </a:r>
            <a:endParaRPr lang="en-US" sz="2400" dirty="0"/>
          </a:p>
          <a:p>
            <a:r>
              <a:rPr lang="en-US" sz="2400" dirty="0"/>
              <a:t>void function1</a:t>
            </a:r>
            <a:r>
              <a:rPr lang="en-US" sz="2400" dirty="0" smtClean="0"/>
              <a:t>() { </a:t>
            </a:r>
            <a:r>
              <a:rPr lang="en-US" sz="2400" dirty="0" err="1"/>
              <a:t>printf</a:t>
            </a:r>
            <a:r>
              <a:rPr lang="en-US" sz="2400" dirty="0"/>
              <a:t>("Function 1: %d\n", x); </a:t>
            </a:r>
            <a:r>
              <a:rPr lang="en-US" sz="2400" dirty="0" smtClean="0"/>
              <a:t>}</a:t>
            </a:r>
            <a:endParaRPr lang="en-US" sz="2400" dirty="0"/>
          </a:p>
          <a:p>
            <a:r>
              <a:rPr lang="en-US" sz="2400" dirty="0"/>
              <a:t>void function2() { </a:t>
            </a:r>
            <a:r>
              <a:rPr lang="en-US" sz="2400" dirty="0" err="1"/>
              <a:t>printf</a:t>
            </a:r>
            <a:r>
              <a:rPr lang="en-US" sz="2400" dirty="0"/>
              <a:t>("Function 2: %d\n", x); </a:t>
            </a:r>
            <a:r>
              <a:rPr lang="en-US" sz="2400" dirty="0" smtClean="0"/>
              <a:t>}</a:t>
            </a:r>
            <a:endParaRPr lang="en-US" sz="2400" dirty="0"/>
          </a:p>
          <a:p>
            <a:r>
              <a:rPr lang="en-US" sz="2400" dirty="0" err="1"/>
              <a:t>int</a:t>
            </a:r>
            <a:r>
              <a:rPr lang="en-US" sz="2400" dirty="0"/>
              <a:t> main()</a:t>
            </a:r>
          </a:p>
          <a:p>
            <a:r>
              <a:rPr lang="en-US" sz="2400" dirty="0" smtClean="0"/>
              <a:t>{</a:t>
            </a:r>
            <a:r>
              <a:rPr lang="en-US" sz="2400" dirty="0"/>
              <a:t>	function1();</a:t>
            </a:r>
          </a:p>
          <a:p>
            <a:r>
              <a:rPr lang="en-US" sz="2400" dirty="0"/>
              <a:t>	function2();</a:t>
            </a:r>
          </a:p>
          <a:p>
            <a:r>
              <a:rPr lang="en-US" sz="2400" dirty="0"/>
              <a:t>	return 0;</a:t>
            </a:r>
          </a:p>
          <a:p>
            <a:r>
              <a:rPr lang="en-US" sz="2400" dirty="0" smtClean="0"/>
              <a:t>}</a:t>
            </a:r>
          </a:p>
          <a:p>
            <a:r>
              <a:rPr lang="en-US" sz="2400" b="1" dirty="0"/>
              <a:t>Output</a:t>
            </a:r>
          </a:p>
          <a:p>
            <a:r>
              <a:rPr lang="en-US" sz="2400" dirty="0"/>
              <a:t>Function 1: 20</a:t>
            </a:r>
          </a:p>
          <a:p>
            <a:r>
              <a:rPr lang="en-US" sz="2400" dirty="0"/>
              <a:t>Function 2: 20</a:t>
            </a:r>
          </a:p>
          <a:p>
            <a:endParaRPr lang="en-US" sz="2400" dirty="0"/>
          </a:p>
          <a:p>
            <a:pPr marL="457200" indent="-457200">
              <a:buAutoNum type="arabicPeriod"/>
            </a:pPr>
            <a:endParaRPr lang="en-US" sz="2400" b="0" i="0" dirty="0">
              <a:effectLst/>
            </a:endParaRPr>
          </a:p>
        </p:txBody>
      </p:sp>
    </p:spTree>
    <p:extLst>
      <p:ext uri="{BB962C8B-B14F-4D97-AF65-F5344CB8AC3E}">
        <p14:creationId xmlns:p14="http://schemas.microsoft.com/office/powerpoint/2010/main" val="216906372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1143000" y="1032093"/>
            <a:ext cx="8318492" cy="6740307"/>
          </a:xfrm>
          <a:prstGeom prst="rect">
            <a:avLst/>
          </a:prstGeom>
        </p:spPr>
        <p:txBody>
          <a:bodyPr wrap="square">
            <a:spAutoFit/>
          </a:bodyPr>
          <a:lstStyle/>
          <a:p>
            <a:r>
              <a:rPr lang="en-US" sz="2400" dirty="0">
                <a:latin typeface="Calibri" panose="020F0502020204030204" pitchFamily="34" charset="0"/>
                <a:ea typeface="Calibri" panose="020F0502020204030204" pitchFamily="34" charset="0"/>
                <a:cs typeface="Times New Roman" panose="02020603050405020304" pitchFamily="18" charset="0"/>
              </a:rPr>
              <a:t>#include&lt;</a:t>
            </a:r>
            <a:r>
              <a:rPr lang="en-US" sz="2400" dirty="0" err="1">
                <a:latin typeface="Calibri" panose="020F0502020204030204" pitchFamily="34" charset="0"/>
                <a:ea typeface="Calibri" panose="020F0502020204030204" pitchFamily="34" charset="0"/>
                <a:cs typeface="Times New Roman" panose="02020603050405020304" pitchFamily="18" charset="0"/>
              </a:rPr>
              <a:t>stdio.h</a:t>
            </a:r>
            <a:r>
              <a:rPr lang="en-US" sz="2400" dirty="0">
                <a:latin typeface="Calibri" panose="020F0502020204030204" pitchFamily="34" charset="0"/>
                <a:ea typeface="Calibri" panose="020F0502020204030204" pitchFamily="34" charset="0"/>
                <a:cs typeface="Times New Roman" panose="02020603050405020304" pitchFamily="18" charset="0"/>
              </a:rPr>
              <a:t>&gt;</a:t>
            </a:r>
          </a:p>
          <a:p>
            <a:r>
              <a:rPr lang="en-US" sz="2400" dirty="0" err="1">
                <a:latin typeface="Calibri" panose="020F0502020204030204" pitchFamily="34" charset="0"/>
                <a:ea typeface="Calibri" panose="020F0502020204030204" pitchFamily="34" charset="0"/>
                <a:cs typeface="Times New Roman" panose="02020603050405020304" pitchFamily="18" charset="0"/>
              </a:rPr>
              <a:t>int</a:t>
            </a:r>
            <a:r>
              <a:rPr lang="en-US" sz="2400" dirty="0">
                <a:latin typeface="Calibri" panose="020F0502020204030204" pitchFamily="34" charset="0"/>
                <a:ea typeface="Calibri" panose="020F0502020204030204" pitchFamily="34" charset="0"/>
                <a:cs typeface="Times New Roman" panose="02020603050405020304" pitchFamily="18" charset="0"/>
              </a:rPr>
              <a:t> main() {</a:t>
            </a:r>
          </a:p>
          <a:p>
            <a:r>
              <a:rPr lang="en-US" sz="2400" dirty="0">
                <a:latin typeface="Calibri" panose="020F0502020204030204" pitchFamily="34" charset="0"/>
                <a:ea typeface="Calibri" panose="020F0502020204030204" pitchFamily="34" charset="0"/>
                <a:cs typeface="Times New Roman" panose="02020603050405020304" pitchFamily="18" charset="0"/>
              </a:rPr>
              <a:t>  double first, second, temp;</a:t>
            </a:r>
          </a:p>
          <a:p>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printf</a:t>
            </a:r>
            <a:r>
              <a:rPr lang="en-US" sz="2400" dirty="0">
                <a:latin typeface="Calibri" panose="020F0502020204030204" pitchFamily="34" charset="0"/>
                <a:ea typeface="Calibri" panose="020F0502020204030204" pitchFamily="34" charset="0"/>
                <a:cs typeface="Times New Roman" panose="02020603050405020304" pitchFamily="18" charset="0"/>
              </a:rPr>
              <a:t>("Enter first number: ");</a:t>
            </a:r>
          </a:p>
          <a:p>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scanf</a:t>
            </a:r>
            <a:r>
              <a:rPr lang="en-US" sz="2400" dirty="0">
                <a:latin typeface="Calibri" panose="020F0502020204030204" pitchFamily="34" charset="0"/>
                <a:ea typeface="Calibri" panose="020F0502020204030204" pitchFamily="34" charset="0"/>
                <a:cs typeface="Times New Roman" panose="02020603050405020304" pitchFamily="18" charset="0"/>
              </a:rPr>
              <a:t>("%lf", &amp;first);</a:t>
            </a:r>
          </a:p>
          <a:p>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printf</a:t>
            </a:r>
            <a:r>
              <a:rPr lang="en-US" sz="2400" dirty="0">
                <a:latin typeface="Calibri" panose="020F0502020204030204" pitchFamily="34" charset="0"/>
                <a:ea typeface="Calibri" panose="020F0502020204030204" pitchFamily="34" charset="0"/>
                <a:cs typeface="Times New Roman" panose="02020603050405020304" pitchFamily="18" charset="0"/>
              </a:rPr>
              <a:t>("Enter second number: ");</a:t>
            </a:r>
          </a:p>
          <a:p>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scanf</a:t>
            </a:r>
            <a:r>
              <a:rPr lang="en-US" sz="2400" dirty="0">
                <a:latin typeface="Calibri" panose="020F0502020204030204" pitchFamily="34" charset="0"/>
                <a:ea typeface="Calibri" panose="020F0502020204030204" pitchFamily="34" charset="0"/>
                <a:cs typeface="Times New Roman" panose="02020603050405020304" pitchFamily="18" charset="0"/>
              </a:rPr>
              <a:t>("%lf", &amp;second</a:t>
            </a:r>
            <a:r>
              <a:rPr lang="en-US" sz="2400" dirty="0" smtClean="0">
                <a:latin typeface="Calibri" panose="020F0502020204030204" pitchFamily="34" charset="0"/>
                <a:ea typeface="Calibri" panose="020F0502020204030204" pitchFamily="34" charset="0"/>
                <a:cs typeface="Times New Roman" panose="02020603050405020304" pitchFamily="18" charset="0"/>
              </a:rPr>
              <a:t>);</a:t>
            </a:r>
            <a:r>
              <a:rPr lang="en-US" sz="2400" dirty="0">
                <a:latin typeface="Calibri" panose="020F0502020204030204" pitchFamily="34" charset="0"/>
                <a:ea typeface="Calibri" panose="020F0502020204030204" pitchFamily="34" charset="0"/>
                <a:cs typeface="Times New Roman" panose="02020603050405020304" pitchFamily="18" charset="0"/>
              </a:rPr>
              <a:t> </a:t>
            </a:r>
          </a:p>
          <a:p>
            <a:r>
              <a:rPr lang="en-US" sz="2400" dirty="0">
                <a:latin typeface="Calibri" panose="020F0502020204030204" pitchFamily="34" charset="0"/>
                <a:ea typeface="Calibri" panose="020F0502020204030204" pitchFamily="34" charset="0"/>
                <a:cs typeface="Times New Roman" panose="02020603050405020304" pitchFamily="18" charset="0"/>
              </a:rPr>
              <a:t>  // value of first is assigned to temp</a:t>
            </a:r>
          </a:p>
          <a:p>
            <a:r>
              <a:rPr lang="en-US" sz="2400" dirty="0">
                <a:latin typeface="Calibri" panose="020F0502020204030204" pitchFamily="34" charset="0"/>
                <a:ea typeface="Calibri" panose="020F0502020204030204" pitchFamily="34" charset="0"/>
                <a:cs typeface="Times New Roman" panose="02020603050405020304" pitchFamily="18" charset="0"/>
              </a:rPr>
              <a:t>  temp = first</a:t>
            </a:r>
            <a:r>
              <a:rPr lang="en-US" sz="2400" dirty="0" smtClean="0">
                <a:latin typeface="Calibri" panose="020F0502020204030204" pitchFamily="34" charset="0"/>
                <a:ea typeface="Calibri" panose="020F0502020204030204" pitchFamily="34" charset="0"/>
                <a:cs typeface="Times New Roman" panose="02020603050405020304" pitchFamily="18" charset="0"/>
              </a:rPr>
              <a:t>;</a:t>
            </a:r>
            <a:r>
              <a:rPr lang="en-US" sz="2400" dirty="0">
                <a:latin typeface="Calibri" panose="020F0502020204030204" pitchFamily="34" charset="0"/>
                <a:ea typeface="Calibri" panose="020F0502020204030204" pitchFamily="34" charset="0"/>
                <a:cs typeface="Times New Roman" panose="02020603050405020304" pitchFamily="18" charset="0"/>
              </a:rPr>
              <a:t> </a:t>
            </a:r>
          </a:p>
          <a:p>
            <a:r>
              <a:rPr lang="en-US" sz="2400" dirty="0">
                <a:latin typeface="Calibri" panose="020F0502020204030204" pitchFamily="34" charset="0"/>
                <a:ea typeface="Calibri" panose="020F0502020204030204" pitchFamily="34" charset="0"/>
                <a:cs typeface="Times New Roman" panose="02020603050405020304" pitchFamily="18" charset="0"/>
              </a:rPr>
              <a:t>  // value of second is assigned to first</a:t>
            </a:r>
          </a:p>
          <a:p>
            <a:r>
              <a:rPr lang="en-US" sz="2400" dirty="0">
                <a:latin typeface="Calibri" panose="020F0502020204030204" pitchFamily="34" charset="0"/>
                <a:ea typeface="Calibri" panose="020F0502020204030204" pitchFamily="34" charset="0"/>
                <a:cs typeface="Times New Roman" panose="02020603050405020304" pitchFamily="18" charset="0"/>
              </a:rPr>
              <a:t>  first = second</a:t>
            </a:r>
            <a:r>
              <a:rPr lang="en-US" sz="2400" dirty="0" smtClean="0">
                <a:latin typeface="Calibri" panose="020F0502020204030204" pitchFamily="34" charset="0"/>
                <a:ea typeface="Calibri" panose="020F0502020204030204" pitchFamily="34" charset="0"/>
                <a:cs typeface="Times New Roman" panose="02020603050405020304" pitchFamily="18" charset="0"/>
              </a:rPr>
              <a:t>;</a:t>
            </a:r>
            <a:r>
              <a:rPr lang="en-US" sz="2400" dirty="0">
                <a:latin typeface="Calibri" panose="020F0502020204030204" pitchFamily="34" charset="0"/>
                <a:ea typeface="Calibri" panose="020F0502020204030204" pitchFamily="34" charset="0"/>
                <a:cs typeface="Times New Roman" panose="02020603050405020304" pitchFamily="18" charset="0"/>
              </a:rPr>
              <a:t> </a:t>
            </a:r>
          </a:p>
          <a:p>
            <a:r>
              <a:rPr lang="en-US" sz="2400" dirty="0">
                <a:latin typeface="Calibri" panose="020F0502020204030204" pitchFamily="34" charset="0"/>
                <a:ea typeface="Calibri" panose="020F0502020204030204" pitchFamily="34" charset="0"/>
                <a:cs typeface="Times New Roman" panose="02020603050405020304" pitchFamily="18" charset="0"/>
              </a:rPr>
              <a:t>  // value of temp (initial value of first) is assigned to second</a:t>
            </a:r>
          </a:p>
          <a:p>
            <a:r>
              <a:rPr lang="en-US" sz="2400" dirty="0">
                <a:latin typeface="Calibri" panose="020F0502020204030204" pitchFamily="34" charset="0"/>
                <a:ea typeface="Calibri" panose="020F0502020204030204" pitchFamily="34" charset="0"/>
                <a:cs typeface="Times New Roman" panose="02020603050405020304" pitchFamily="18" charset="0"/>
              </a:rPr>
              <a:t>  second = temp</a:t>
            </a:r>
            <a:r>
              <a:rPr lang="en-US" sz="2400" dirty="0" smtClean="0">
                <a:latin typeface="Calibri" panose="020F0502020204030204" pitchFamily="34" charset="0"/>
                <a:ea typeface="Calibri" panose="020F0502020204030204" pitchFamily="34" charset="0"/>
                <a:cs typeface="Times New Roman" panose="02020603050405020304" pitchFamily="18" charset="0"/>
              </a:rPr>
              <a:t>;</a:t>
            </a:r>
            <a:r>
              <a:rPr lang="en-US" sz="2400" dirty="0">
                <a:latin typeface="Calibri" panose="020F0502020204030204" pitchFamily="34" charset="0"/>
                <a:ea typeface="Calibri" panose="020F0502020204030204" pitchFamily="34" charset="0"/>
                <a:cs typeface="Times New Roman" panose="02020603050405020304" pitchFamily="18" charset="0"/>
              </a:rPr>
              <a:t> </a:t>
            </a:r>
          </a:p>
          <a:p>
            <a:r>
              <a:rPr lang="en-US" sz="2400" dirty="0">
                <a:latin typeface="Calibri" panose="020F0502020204030204" pitchFamily="34" charset="0"/>
                <a:ea typeface="Calibri" panose="020F0502020204030204" pitchFamily="34" charset="0"/>
                <a:cs typeface="Times New Roman" panose="02020603050405020304" pitchFamily="18" charset="0"/>
              </a:rPr>
              <a:t>  // %.2lf displays number up to 2 decimal points</a:t>
            </a:r>
          </a:p>
          <a:p>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printf</a:t>
            </a:r>
            <a:r>
              <a:rPr lang="en-US" sz="2400" dirty="0">
                <a:latin typeface="Calibri" panose="020F0502020204030204" pitchFamily="34" charset="0"/>
                <a:ea typeface="Calibri" panose="020F0502020204030204" pitchFamily="34" charset="0"/>
                <a:cs typeface="Times New Roman" panose="02020603050405020304" pitchFamily="18" charset="0"/>
              </a:rPr>
              <a:t>("\</a:t>
            </a:r>
            <a:r>
              <a:rPr lang="en-US" sz="2400" dirty="0" err="1">
                <a:latin typeface="Calibri" panose="020F0502020204030204" pitchFamily="34" charset="0"/>
                <a:ea typeface="Calibri" panose="020F0502020204030204" pitchFamily="34" charset="0"/>
                <a:cs typeface="Times New Roman" panose="02020603050405020304" pitchFamily="18" charset="0"/>
              </a:rPr>
              <a:t>nAfter</a:t>
            </a:r>
            <a:r>
              <a:rPr lang="en-US" sz="2400" dirty="0">
                <a:latin typeface="Calibri" panose="020F0502020204030204" pitchFamily="34" charset="0"/>
                <a:ea typeface="Calibri" panose="020F0502020204030204" pitchFamily="34" charset="0"/>
                <a:cs typeface="Times New Roman" panose="02020603050405020304" pitchFamily="18" charset="0"/>
              </a:rPr>
              <a:t> swapping, first number = %.2lf\n", first);</a:t>
            </a:r>
          </a:p>
          <a:p>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printf</a:t>
            </a:r>
            <a:r>
              <a:rPr lang="en-US" sz="2400" dirty="0">
                <a:latin typeface="Calibri" panose="020F0502020204030204" pitchFamily="34" charset="0"/>
                <a:ea typeface="Calibri" panose="020F0502020204030204" pitchFamily="34" charset="0"/>
                <a:cs typeface="Times New Roman" panose="02020603050405020304" pitchFamily="18" charset="0"/>
              </a:rPr>
              <a:t>("After swapping, second number = %.2lf", second);</a:t>
            </a:r>
          </a:p>
          <a:p>
            <a:r>
              <a:rPr lang="en-US" sz="2400" dirty="0">
                <a:latin typeface="Calibri" panose="020F0502020204030204" pitchFamily="34" charset="0"/>
                <a:ea typeface="Calibri" panose="020F0502020204030204" pitchFamily="34" charset="0"/>
                <a:cs typeface="Times New Roman" panose="02020603050405020304" pitchFamily="18" charset="0"/>
              </a:rPr>
              <a:t>  return 0;</a:t>
            </a:r>
          </a:p>
          <a:p>
            <a:r>
              <a:rPr lang="en-US" sz="2400" dirty="0">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428000057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58087" y="2027872"/>
            <a:ext cx="7195313" cy="1477328"/>
          </a:xfrm>
        </p:spPr>
        <p:txBody>
          <a:bodyPr/>
          <a:lstStyle/>
          <a:p>
            <a:r>
              <a:rPr lang="en-US" dirty="0">
                <a:latin typeface="+mn-lt"/>
              </a:rPr>
              <a:t>if n is even </a:t>
            </a:r>
          </a:p>
          <a:p>
            <a:r>
              <a:rPr lang="en-US" dirty="0">
                <a:latin typeface="+mn-lt"/>
              </a:rPr>
              <a:t>    print even</a:t>
            </a:r>
          </a:p>
          <a:p>
            <a:r>
              <a:rPr lang="en-US" dirty="0">
                <a:latin typeface="+mn-lt"/>
              </a:rPr>
              <a:t>else</a:t>
            </a:r>
          </a:p>
          <a:p>
            <a:r>
              <a:rPr lang="en-US" dirty="0">
                <a:latin typeface="+mn-lt"/>
              </a:rPr>
              <a:t>    print odd</a:t>
            </a:r>
          </a:p>
        </p:txBody>
      </p:sp>
      <p:sp>
        <p:nvSpPr>
          <p:cNvPr id="4" name="object 2"/>
          <p:cNvSpPr txBox="1">
            <a:spLocks noGrp="1"/>
          </p:cNvSpPr>
          <p:nvPr>
            <p:ph type="title"/>
          </p:nvPr>
        </p:nvSpPr>
        <p:spPr>
          <a:xfrm>
            <a:off x="444493" y="228600"/>
            <a:ext cx="9169400" cy="574040"/>
          </a:xfrm>
          <a:prstGeom prst="rect">
            <a:avLst/>
          </a:prstGeom>
        </p:spPr>
        <p:txBody>
          <a:bodyPr vert="horz" wrap="square" lIns="0" tIns="12700" rIns="0" bIns="0" rtlCol="0">
            <a:spAutoFit/>
          </a:bodyPr>
          <a:lstStyle/>
          <a:p>
            <a:pPr marL="12700">
              <a:lnSpc>
                <a:spcPct val="100000"/>
              </a:lnSpc>
              <a:spcBef>
                <a:spcPts val="100"/>
              </a:spcBef>
            </a:pPr>
            <a:r>
              <a:rPr b="1" spc="-5" dirty="0">
                <a:latin typeface="Times New Roman"/>
                <a:cs typeface="Times New Roman"/>
              </a:rPr>
              <a:t>Nested</a:t>
            </a:r>
            <a:r>
              <a:rPr b="1" spc="-65" dirty="0">
                <a:latin typeface="Times New Roman"/>
                <a:cs typeface="Times New Roman"/>
              </a:rPr>
              <a:t> </a:t>
            </a:r>
            <a:r>
              <a:rPr b="1" i="1" spc="-5" dirty="0">
                <a:latin typeface="Times New Roman"/>
                <a:cs typeface="Times New Roman"/>
              </a:rPr>
              <a:t>if-elses</a:t>
            </a:r>
          </a:p>
        </p:txBody>
      </p:sp>
      <p:sp>
        <p:nvSpPr>
          <p:cNvPr id="6" name="Rectangle 5"/>
          <p:cNvSpPr/>
          <p:nvPr/>
        </p:nvSpPr>
        <p:spPr>
          <a:xfrm>
            <a:off x="444493" y="1214735"/>
            <a:ext cx="3633110" cy="461665"/>
          </a:xfrm>
          <a:prstGeom prst="rect">
            <a:avLst/>
          </a:prstGeom>
        </p:spPr>
        <p:txBody>
          <a:bodyPr wrap="square">
            <a:spAutoFit/>
          </a:bodyPr>
          <a:lstStyle/>
          <a:p>
            <a:r>
              <a:rPr lang="en-US" sz="2400" b="1" dirty="0"/>
              <a:t>Recap of If Else Statements</a:t>
            </a:r>
            <a:endParaRPr lang="en-US" sz="2400" dirty="0"/>
          </a:p>
        </p:txBody>
      </p:sp>
    </p:spTree>
    <p:extLst>
      <p:ext uri="{BB962C8B-B14F-4D97-AF65-F5344CB8AC3E}">
        <p14:creationId xmlns:p14="http://schemas.microsoft.com/office/powerpoint/2010/main" val="373396190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4492" y="1066800"/>
            <a:ext cx="9169401" cy="6809184"/>
          </a:xfrm>
        </p:spPr>
        <p:txBody>
          <a:bodyPr/>
          <a:lstStyle/>
          <a:p>
            <a:r>
              <a:rPr lang="en-US" sz="2000" dirty="0">
                <a:latin typeface="+mn-lt"/>
              </a:rPr>
              <a:t>//check if the first condition holds</a:t>
            </a:r>
          </a:p>
          <a:p>
            <a:r>
              <a:rPr lang="en-US" sz="2000" dirty="0">
                <a:latin typeface="+mn-lt"/>
              </a:rPr>
              <a:t>if (condition 1) </a:t>
            </a:r>
            <a:r>
              <a:rPr lang="en-US" sz="2000" dirty="0" smtClean="0">
                <a:latin typeface="+mn-lt"/>
              </a:rPr>
              <a:t>{    </a:t>
            </a:r>
            <a:endParaRPr lang="en-US" sz="2000" dirty="0">
              <a:latin typeface="+mn-lt"/>
            </a:endParaRPr>
          </a:p>
          <a:p>
            <a:r>
              <a:rPr lang="en-US" sz="2000" dirty="0">
                <a:latin typeface="+mn-lt"/>
              </a:rPr>
              <a:t>    //if the second condition holds</a:t>
            </a:r>
          </a:p>
          <a:p>
            <a:r>
              <a:rPr lang="en-US" sz="2000" dirty="0">
                <a:latin typeface="+mn-lt"/>
              </a:rPr>
              <a:t>    if (condition 2) {</a:t>
            </a:r>
          </a:p>
          <a:p>
            <a:r>
              <a:rPr lang="en-US" sz="2000" dirty="0">
                <a:latin typeface="+mn-lt"/>
              </a:rPr>
              <a:t>        do something</a:t>
            </a:r>
          </a:p>
          <a:p>
            <a:r>
              <a:rPr lang="en-US" sz="2000" dirty="0">
                <a:latin typeface="+mn-lt"/>
              </a:rPr>
              <a:t>    }</a:t>
            </a:r>
          </a:p>
          <a:p>
            <a:r>
              <a:rPr lang="en-US" sz="2000" dirty="0">
                <a:latin typeface="+mn-lt"/>
              </a:rPr>
              <a:t>    //if the second condition does not hold</a:t>
            </a:r>
          </a:p>
          <a:p>
            <a:r>
              <a:rPr lang="en-US" sz="2000" dirty="0">
                <a:latin typeface="+mn-lt"/>
              </a:rPr>
              <a:t>    else {</a:t>
            </a:r>
          </a:p>
          <a:p>
            <a:r>
              <a:rPr lang="en-US" sz="2000" dirty="0">
                <a:latin typeface="+mn-lt"/>
              </a:rPr>
              <a:t>        do something else</a:t>
            </a:r>
          </a:p>
          <a:p>
            <a:r>
              <a:rPr lang="en-US" sz="2000" dirty="0">
                <a:latin typeface="+mn-lt"/>
              </a:rPr>
              <a:t>    }</a:t>
            </a:r>
          </a:p>
          <a:p>
            <a:r>
              <a:rPr lang="en-US" sz="2000" dirty="0">
                <a:latin typeface="+mn-lt"/>
              </a:rPr>
              <a:t>    </a:t>
            </a:r>
            <a:r>
              <a:rPr lang="en-US" sz="2000" dirty="0" smtClean="0">
                <a:latin typeface="+mn-lt"/>
              </a:rPr>
              <a:t>}</a:t>
            </a:r>
            <a:endParaRPr lang="en-US" sz="2000" dirty="0">
              <a:latin typeface="+mn-lt"/>
            </a:endParaRPr>
          </a:p>
          <a:p>
            <a:r>
              <a:rPr lang="en-US" sz="2000" dirty="0">
                <a:latin typeface="+mn-lt"/>
              </a:rPr>
              <a:t>// if the first condition does not hold</a:t>
            </a:r>
          </a:p>
          <a:p>
            <a:r>
              <a:rPr lang="en-US" sz="2000" dirty="0">
                <a:latin typeface="+mn-lt"/>
              </a:rPr>
              <a:t>else</a:t>
            </a:r>
            <a:r>
              <a:rPr lang="en-US" sz="2000" dirty="0" smtClean="0">
                <a:latin typeface="+mn-lt"/>
              </a:rPr>
              <a:t>{    </a:t>
            </a:r>
            <a:endParaRPr lang="en-US" sz="2000" dirty="0">
              <a:latin typeface="+mn-lt"/>
            </a:endParaRPr>
          </a:p>
          <a:p>
            <a:r>
              <a:rPr lang="en-US" sz="2000" dirty="0">
                <a:latin typeface="+mn-lt"/>
              </a:rPr>
              <a:t>    //if the third condition holds</a:t>
            </a:r>
          </a:p>
          <a:p>
            <a:r>
              <a:rPr lang="en-US" sz="2000" dirty="0">
                <a:latin typeface="+mn-lt"/>
              </a:rPr>
              <a:t>    if (condition 3) {</a:t>
            </a:r>
          </a:p>
          <a:p>
            <a:r>
              <a:rPr lang="en-US" sz="2000" dirty="0">
                <a:latin typeface="+mn-lt"/>
              </a:rPr>
              <a:t>        do something</a:t>
            </a:r>
          </a:p>
          <a:p>
            <a:r>
              <a:rPr lang="en-US" sz="2000" dirty="0">
                <a:latin typeface="+mn-lt"/>
              </a:rPr>
              <a:t>    }</a:t>
            </a:r>
          </a:p>
          <a:p>
            <a:r>
              <a:rPr lang="en-US" sz="2000" dirty="0">
                <a:latin typeface="+mn-lt"/>
              </a:rPr>
              <a:t>    //if the third condition does not hold</a:t>
            </a:r>
          </a:p>
          <a:p>
            <a:r>
              <a:rPr lang="en-US" sz="2000" dirty="0">
                <a:latin typeface="+mn-lt"/>
              </a:rPr>
              <a:t>    else {</a:t>
            </a:r>
          </a:p>
          <a:p>
            <a:r>
              <a:rPr lang="en-US" sz="2000" dirty="0">
                <a:latin typeface="+mn-lt"/>
              </a:rPr>
              <a:t>        do something else</a:t>
            </a:r>
          </a:p>
          <a:p>
            <a:r>
              <a:rPr lang="en-US" sz="2000" dirty="0">
                <a:latin typeface="+mn-lt"/>
              </a:rPr>
              <a:t>    </a:t>
            </a:r>
            <a:r>
              <a:rPr lang="en-US" sz="2000" dirty="0" smtClean="0">
                <a:latin typeface="+mn-lt"/>
              </a:rPr>
              <a:t>}    </a:t>
            </a:r>
            <a:endParaRPr lang="en-US" sz="2000" dirty="0">
              <a:latin typeface="+mn-lt"/>
            </a:endParaRPr>
          </a:p>
          <a:p>
            <a:r>
              <a:rPr lang="en-US" sz="2000" dirty="0">
                <a:latin typeface="+mn-lt"/>
              </a:rPr>
              <a:t>}</a:t>
            </a:r>
          </a:p>
        </p:txBody>
      </p:sp>
      <p:sp>
        <p:nvSpPr>
          <p:cNvPr id="4" name="object 2"/>
          <p:cNvSpPr txBox="1">
            <a:spLocks noGrp="1"/>
          </p:cNvSpPr>
          <p:nvPr>
            <p:ph type="title"/>
          </p:nvPr>
        </p:nvSpPr>
        <p:spPr>
          <a:xfrm>
            <a:off x="444493" y="76200"/>
            <a:ext cx="9169400" cy="574040"/>
          </a:xfrm>
          <a:prstGeom prst="rect">
            <a:avLst/>
          </a:prstGeom>
        </p:spPr>
        <p:txBody>
          <a:bodyPr vert="horz" wrap="square" lIns="0" tIns="12700" rIns="0" bIns="0" rtlCol="0">
            <a:spAutoFit/>
          </a:bodyPr>
          <a:lstStyle/>
          <a:p>
            <a:pPr marL="12700">
              <a:lnSpc>
                <a:spcPct val="100000"/>
              </a:lnSpc>
              <a:spcBef>
                <a:spcPts val="100"/>
              </a:spcBef>
            </a:pPr>
            <a:r>
              <a:rPr b="1" spc="-5" dirty="0">
                <a:latin typeface="Times New Roman"/>
                <a:cs typeface="Times New Roman"/>
              </a:rPr>
              <a:t>Nested</a:t>
            </a:r>
            <a:r>
              <a:rPr b="1" spc="-65" dirty="0">
                <a:latin typeface="Times New Roman"/>
                <a:cs typeface="Times New Roman"/>
              </a:rPr>
              <a:t> </a:t>
            </a:r>
            <a:r>
              <a:rPr b="1" i="1" spc="-5" dirty="0">
                <a:latin typeface="Times New Roman"/>
                <a:cs typeface="Times New Roman"/>
              </a:rPr>
              <a:t>if-elses</a:t>
            </a:r>
          </a:p>
        </p:txBody>
      </p:sp>
      <p:sp>
        <p:nvSpPr>
          <p:cNvPr id="6" name="Rectangle 5"/>
          <p:cNvSpPr/>
          <p:nvPr/>
        </p:nvSpPr>
        <p:spPr>
          <a:xfrm>
            <a:off x="444492" y="685800"/>
            <a:ext cx="7708907" cy="461665"/>
          </a:xfrm>
          <a:prstGeom prst="rect">
            <a:avLst/>
          </a:prstGeom>
        </p:spPr>
        <p:txBody>
          <a:bodyPr wrap="square">
            <a:spAutoFit/>
          </a:bodyPr>
          <a:lstStyle/>
          <a:p>
            <a:r>
              <a:rPr lang="en-US" sz="2400" b="1" dirty="0"/>
              <a:t>The syntax for Nested If Else Statement</a:t>
            </a:r>
            <a:endParaRPr lang="en-US" sz="2400" dirty="0"/>
          </a:p>
        </p:txBody>
      </p:sp>
    </p:spTree>
    <p:extLst>
      <p:ext uri="{BB962C8B-B14F-4D97-AF65-F5344CB8AC3E}">
        <p14:creationId xmlns:p14="http://schemas.microsoft.com/office/powerpoint/2010/main" val="203959270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4492" y="762000"/>
            <a:ext cx="9169401" cy="7078861"/>
          </a:xfrm>
        </p:spPr>
        <p:txBody>
          <a:bodyPr/>
          <a:lstStyle/>
          <a:p>
            <a:r>
              <a:rPr lang="en-US" sz="2000" dirty="0">
                <a:latin typeface="+mn-lt"/>
              </a:rPr>
              <a:t>#include &lt;</a:t>
            </a:r>
            <a:r>
              <a:rPr lang="en-US" sz="2000" dirty="0" err="1">
                <a:latin typeface="+mn-lt"/>
              </a:rPr>
              <a:t>stdio.h</a:t>
            </a:r>
            <a:r>
              <a:rPr lang="en-US" sz="2000" dirty="0" smtClean="0">
                <a:latin typeface="+mn-lt"/>
              </a:rPr>
              <a:t>&gt;</a:t>
            </a:r>
            <a:endParaRPr lang="en-US" sz="2000" dirty="0">
              <a:latin typeface="+mn-lt"/>
            </a:endParaRPr>
          </a:p>
          <a:p>
            <a:r>
              <a:rPr lang="en-US" sz="2000" dirty="0" err="1">
                <a:latin typeface="+mn-lt"/>
              </a:rPr>
              <a:t>int</a:t>
            </a:r>
            <a:r>
              <a:rPr lang="en-US" sz="2000" dirty="0">
                <a:latin typeface="+mn-lt"/>
              </a:rPr>
              <a:t> main() </a:t>
            </a:r>
            <a:r>
              <a:rPr lang="en-US" sz="2000" dirty="0" smtClean="0">
                <a:latin typeface="+mn-lt"/>
              </a:rPr>
              <a:t>{</a:t>
            </a:r>
            <a:endParaRPr lang="en-US" sz="2000" dirty="0">
              <a:latin typeface="+mn-lt"/>
            </a:endParaRPr>
          </a:p>
          <a:p>
            <a:r>
              <a:rPr lang="en-US" sz="2000" dirty="0" err="1" smtClean="0">
                <a:latin typeface="+mn-lt"/>
              </a:rPr>
              <a:t>int</a:t>
            </a:r>
            <a:r>
              <a:rPr lang="en-US" sz="2000" dirty="0" smtClean="0">
                <a:latin typeface="+mn-lt"/>
              </a:rPr>
              <a:t> </a:t>
            </a:r>
            <a:r>
              <a:rPr lang="en-US" sz="2000" dirty="0">
                <a:latin typeface="+mn-lt"/>
              </a:rPr>
              <a:t>n</a:t>
            </a:r>
            <a:r>
              <a:rPr lang="en-US" sz="2000" dirty="0" smtClean="0">
                <a:latin typeface="+mn-lt"/>
              </a:rPr>
              <a:t>;</a:t>
            </a:r>
            <a:endParaRPr lang="en-US" sz="2000" dirty="0">
              <a:latin typeface="+mn-lt"/>
            </a:endParaRPr>
          </a:p>
          <a:p>
            <a:r>
              <a:rPr lang="en-US" sz="2000" dirty="0" err="1" smtClean="0">
                <a:latin typeface="+mn-lt"/>
              </a:rPr>
              <a:t>scanf</a:t>
            </a:r>
            <a:r>
              <a:rPr lang="en-US" sz="2000" dirty="0">
                <a:latin typeface="+mn-lt"/>
              </a:rPr>
              <a:t>("%d", &amp;n</a:t>
            </a:r>
            <a:r>
              <a:rPr lang="en-US" sz="2000" dirty="0" smtClean="0">
                <a:latin typeface="+mn-lt"/>
              </a:rPr>
              <a:t>);</a:t>
            </a:r>
            <a:endParaRPr lang="en-US" sz="2000" dirty="0">
              <a:latin typeface="+mn-lt"/>
            </a:endParaRPr>
          </a:p>
          <a:p>
            <a:r>
              <a:rPr lang="en-US" sz="2000" dirty="0" smtClean="0">
                <a:latin typeface="+mn-lt"/>
              </a:rPr>
              <a:t>if </a:t>
            </a:r>
            <a:r>
              <a:rPr lang="en-US" sz="2000" dirty="0">
                <a:latin typeface="+mn-lt"/>
              </a:rPr>
              <a:t>(n % 2 == 0) </a:t>
            </a:r>
            <a:r>
              <a:rPr lang="en-US" sz="2000" dirty="0" smtClean="0">
                <a:latin typeface="+mn-lt"/>
              </a:rPr>
              <a:t>{</a:t>
            </a:r>
            <a:endParaRPr lang="en-US" sz="2000" dirty="0">
              <a:latin typeface="+mn-lt"/>
            </a:endParaRPr>
          </a:p>
          <a:p>
            <a:r>
              <a:rPr lang="en-US" sz="2000" dirty="0" err="1" smtClean="0">
                <a:latin typeface="+mn-lt"/>
              </a:rPr>
              <a:t>printf</a:t>
            </a:r>
            <a:r>
              <a:rPr lang="en-US" sz="2000" dirty="0">
                <a:latin typeface="+mn-lt"/>
              </a:rPr>
              <a:t>("Even </a:t>
            </a:r>
            <a:r>
              <a:rPr lang="en-US" sz="2000" dirty="0" smtClean="0">
                <a:latin typeface="+mn-lt"/>
              </a:rPr>
              <a:t>");</a:t>
            </a:r>
            <a:endParaRPr lang="en-US" sz="2000" dirty="0">
              <a:latin typeface="+mn-lt"/>
            </a:endParaRPr>
          </a:p>
          <a:p>
            <a:r>
              <a:rPr lang="en-US" sz="2000" dirty="0">
                <a:latin typeface="+mn-lt"/>
              </a:rPr>
              <a:t>    //nested if else condition to check if n is divisible by 4 or not</a:t>
            </a:r>
          </a:p>
          <a:p>
            <a:r>
              <a:rPr lang="en-US" sz="2000" dirty="0">
                <a:latin typeface="+mn-lt"/>
              </a:rPr>
              <a:t>    if (n % 4 == 0) {</a:t>
            </a:r>
          </a:p>
          <a:p>
            <a:r>
              <a:rPr lang="en-US" sz="2000" dirty="0" err="1" smtClean="0">
                <a:latin typeface="+mn-lt"/>
              </a:rPr>
              <a:t>printf</a:t>
            </a:r>
            <a:r>
              <a:rPr lang="en-US" sz="2000" dirty="0">
                <a:latin typeface="+mn-lt"/>
              </a:rPr>
              <a:t>("and divisible by 4");</a:t>
            </a:r>
          </a:p>
          <a:p>
            <a:r>
              <a:rPr lang="en-US" sz="2000" dirty="0">
                <a:latin typeface="+mn-lt"/>
              </a:rPr>
              <a:t>    } else {</a:t>
            </a:r>
          </a:p>
          <a:p>
            <a:r>
              <a:rPr lang="en-US" sz="2000" dirty="0" err="1" smtClean="0">
                <a:latin typeface="+mn-lt"/>
              </a:rPr>
              <a:t>printf</a:t>
            </a:r>
            <a:r>
              <a:rPr lang="en-US" sz="2000" dirty="0">
                <a:latin typeface="+mn-lt"/>
              </a:rPr>
              <a:t>("and not divisible by 4");</a:t>
            </a:r>
          </a:p>
          <a:p>
            <a:r>
              <a:rPr lang="en-US" sz="2000" dirty="0">
                <a:latin typeface="+mn-lt"/>
              </a:rPr>
              <a:t>    }</a:t>
            </a:r>
          </a:p>
          <a:p>
            <a:r>
              <a:rPr lang="en-US" sz="2000" dirty="0">
                <a:latin typeface="+mn-lt"/>
              </a:rPr>
              <a:t>  </a:t>
            </a:r>
            <a:r>
              <a:rPr lang="en-US" sz="2000" dirty="0" smtClean="0">
                <a:latin typeface="+mn-lt"/>
              </a:rPr>
              <a:t>}</a:t>
            </a:r>
          </a:p>
          <a:p>
            <a:r>
              <a:rPr lang="en-US" sz="2000" dirty="0" smtClean="0">
                <a:latin typeface="+mn-lt"/>
              </a:rPr>
              <a:t> </a:t>
            </a:r>
            <a:r>
              <a:rPr lang="en-US" sz="2000" dirty="0">
                <a:latin typeface="+mn-lt"/>
              </a:rPr>
              <a:t>else {</a:t>
            </a:r>
          </a:p>
          <a:p>
            <a:r>
              <a:rPr lang="en-US" sz="2000" dirty="0">
                <a:latin typeface="+mn-lt"/>
              </a:rPr>
              <a:t>    //the number is odd</a:t>
            </a:r>
          </a:p>
          <a:p>
            <a:r>
              <a:rPr lang="en-US" sz="2000" dirty="0">
                <a:latin typeface="+mn-lt"/>
              </a:rPr>
              <a:t>    </a:t>
            </a:r>
            <a:r>
              <a:rPr lang="en-US" sz="2000" dirty="0" err="1">
                <a:latin typeface="+mn-lt"/>
              </a:rPr>
              <a:t>printf</a:t>
            </a:r>
            <a:r>
              <a:rPr lang="en-US" sz="2000" dirty="0">
                <a:latin typeface="+mn-lt"/>
              </a:rPr>
              <a:t>("Odd </a:t>
            </a:r>
            <a:r>
              <a:rPr lang="en-US" sz="2000" dirty="0" smtClean="0">
                <a:latin typeface="+mn-lt"/>
              </a:rPr>
              <a:t>");</a:t>
            </a:r>
            <a:endParaRPr lang="en-US" sz="2000" dirty="0">
              <a:latin typeface="+mn-lt"/>
            </a:endParaRPr>
          </a:p>
          <a:p>
            <a:r>
              <a:rPr lang="en-US" sz="2000" dirty="0" smtClean="0">
                <a:latin typeface="+mn-lt"/>
              </a:rPr>
              <a:t>if </a:t>
            </a:r>
            <a:r>
              <a:rPr lang="en-US" sz="2000" dirty="0">
                <a:latin typeface="+mn-lt"/>
              </a:rPr>
              <a:t>(n % 3 == 0) {</a:t>
            </a:r>
          </a:p>
          <a:p>
            <a:r>
              <a:rPr lang="en-US" sz="2000" dirty="0" err="1" smtClean="0">
                <a:latin typeface="+mn-lt"/>
              </a:rPr>
              <a:t>printf</a:t>
            </a:r>
            <a:r>
              <a:rPr lang="en-US" sz="2000" dirty="0">
                <a:latin typeface="+mn-lt"/>
              </a:rPr>
              <a:t>("and divisible by 3");</a:t>
            </a:r>
          </a:p>
          <a:p>
            <a:r>
              <a:rPr lang="en-US" sz="2000" dirty="0">
                <a:latin typeface="+mn-lt"/>
              </a:rPr>
              <a:t>    } else {</a:t>
            </a:r>
          </a:p>
          <a:p>
            <a:r>
              <a:rPr lang="en-US" sz="2000" dirty="0" err="1" smtClean="0">
                <a:latin typeface="+mn-lt"/>
              </a:rPr>
              <a:t>printf</a:t>
            </a:r>
            <a:r>
              <a:rPr lang="en-US" sz="2000" dirty="0">
                <a:latin typeface="+mn-lt"/>
              </a:rPr>
              <a:t>("and not divisible by 3");</a:t>
            </a:r>
          </a:p>
          <a:p>
            <a:r>
              <a:rPr lang="en-US" sz="2000" dirty="0">
                <a:latin typeface="+mn-lt"/>
              </a:rPr>
              <a:t>    </a:t>
            </a:r>
            <a:r>
              <a:rPr lang="en-US" sz="2000" dirty="0" smtClean="0">
                <a:latin typeface="+mn-lt"/>
              </a:rPr>
              <a:t>}</a:t>
            </a:r>
            <a:endParaRPr lang="en-US" sz="2000" dirty="0">
              <a:latin typeface="+mn-lt"/>
            </a:endParaRPr>
          </a:p>
          <a:p>
            <a:r>
              <a:rPr lang="en-US" sz="2000" dirty="0">
                <a:latin typeface="+mn-lt"/>
              </a:rPr>
              <a:t>  </a:t>
            </a:r>
            <a:r>
              <a:rPr lang="en-US" sz="2000" dirty="0" smtClean="0">
                <a:latin typeface="+mn-lt"/>
              </a:rPr>
              <a:t>}  </a:t>
            </a:r>
            <a:r>
              <a:rPr lang="en-US" sz="2000" dirty="0">
                <a:latin typeface="+mn-lt"/>
              </a:rPr>
              <a:t>return 0;</a:t>
            </a:r>
          </a:p>
          <a:p>
            <a:r>
              <a:rPr lang="en-US" sz="2000" dirty="0">
                <a:latin typeface="+mn-lt"/>
              </a:rPr>
              <a:t>}</a:t>
            </a:r>
          </a:p>
        </p:txBody>
      </p:sp>
      <p:sp>
        <p:nvSpPr>
          <p:cNvPr id="4" name="object 2"/>
          <p:cNvSpPr txBox="1">
            <a:spLocks noGrp="1"/>
          </p:cNvSpPr>
          <p:nvPr>
            <p:ph type="title"/>
          </p:nvPr>
        </p:nvSpPr>
        <p:spPr>
          <a:xfrm>
            <a:off x="444493" y="76200"/>
            <a:ext cx="9169400" cy="574040"/>
          </a:xfrm>
          <a:prstGeom prst="rect">
            <a:avLst/>
          </a:prstGeom>
        </p:spPr>
        <p:txBody>
          <a:bodyPr vert="horz" wrap="square" lIns="0" tIns="12700" rIns="0" bIns="0" rtlCol="0">
            <a:spAutoFit/>
          </a:bodyPr>
          <a:lstStyle/>
          <a:p>
            <a:pPr marL="12700">
              <a:lnSpc>
                <a:spcPct val="100000"/>
              </a:lnSpc>
              <a:spcBef>
                <a:spcPts val="100"/>
              </a:spcBef>
            </a:pPr>
            <a:r>
              <a:rPr b="1" spc="-5" dirty="0">
                <a:latin typeface="Times New Roman"/>
                <a:cs typeface="Times New Roman"/>
              </a:rPr>
              <a:t>Nested</a:t>
            </a:r>
            <a:r>
              <a:rPr b="1" spc="-65" dirty="0">
                <a:latin typeface="Times New Roman"/>
                <a:cs typeface="Times New Roman"/>
              </a:rPr>
              <a:t> </a:t>
            </a:r>
            <a:r>
              <a:rPr b="1" i="1" spc="-5" dirty="0">
                <a:latin typeface="Times New Roman"/>
                <a:cs typeface="Times New Roman"/>
              </a:rPr>
              <a:t>if-elses</a:t>
            </a:r>
          </a:p>
        </p:txBody>
      </p:sp>
    </p:spTree>
    <p:extLst>
      <p:ext uri="{BB962C8B-B14F-4D97-AF65-F5344CB8AC3E}">
        <p14:creationId xmlns:p14="http://schemas.microsoft.com/office/powerpoint/2010/main" val="416054016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444493" y="76200"/>
            <a:ext cx="9169400" cy="574040"/>
          </a:xfrm>
          <a:prstGeom prst="rect">
            <a:avLst/>
          </a:prstGeom>
        </p:spPr>
        <p:txBody>
          <a:bodyPr vert="horz" wrap="square" lIns="0" tIns="12700" rIns="0" bIns="0" rtlCol="0">
            <a:spAutoFit/>
          </a:bodyPr>
          <a:lstStyle/>
          <a:p>
            <a:pPr marL="12700">
              <a:lnSpc>
                <a:spcPct val="100000"/>
              </a:lnSpc>
              <a:spcBef>
                <a:spcPts val="100"/>
              </a:spcBef>
            </a:pPr>
            <a:r>
              <a:rPr b="1" spc="-5" dirty="0">
                <a:latin typeface="Times New Roman"/>
                <a:cs typeface="Times New Roman"/>
              </a:rPr>
              <a:t>Nested</a:t>
            </a:r>
            <a:r>
              <a:rPr b="1" spc="-65" dirty="0">
                <a:latin typeface="Times New Roman"/>
                <a:cs typeface="Times New Roman"/>
              </a:rPr>
              <a:t> </a:t>
            </a:r>
            <a:r>
              <a:rPr b="1" i="1" spc="-5" dirty="0">
                <a:latin typeface="Times New Roman"/>
                <a:cs typeface="Times New Roman"/>
              </a:rPr>
              <a:t>if-elses</a:t>
            </a:r>
          </a:p>
        </p:txBody>
      </p:sp>
      <p:pic>
        <p:nvPicPr>
          <p:cNvPr id="8" name="Picture 7"/>
          <p:cNvPicPr>
            <a:picLocks noChangeAspect="1"/>
          </p:cNvPicPr>
          <p:nvPr/>
        </p:nvPicPr>
        <p:blipFill>
          <a:blip r:embed="rId3"/>
          <a:stretch>
            <a:fillRect/>
          </a:stretch>
        </p:blipFill>
        <p:spPr>
          <a:xfrm>
            <a:off x="738187" y="881062"/>
            <a:ext cx="8582025" cy="6010275"/>
          </a:xfrm>
          <a:prstGeom prst="rect">
            <a:avLst/>
          </a:prstGeom>
        </p:spPr>
      </p:pic>
    </p:spTree>
    <p:extLst>
      <p:ext uri="{BB962C8B-B14F-4D97-AF65-F5344CB8AC3E}">
        <p14:creationId xmlns:p14="http://schemas.microsoft.com/office/powerpoint/2010/main" val="278816323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52800" y="72854"/>
            <a:ext cx="2779395" cy="574040"/>
          </a:xfrm>
          <a:prstGeom prst="rect">
            <a:avLst/>
          </a:prstGeom>
        </p:spPr>
        <p:txBody>
          <a:bodyPr vert="horz" wrap="square" lIns="0" tIns="12700" rIns="0" bIns="0" rtlCol="0">
            <a:spAutoFit/>
          </a:bodyPr>
          <a:lstStyle/>
          <a:p>
            <a:pPr marL="12700">
              <a:lnSpc>
                <a:spcPct val="100000"/>
              </a:lnSpc>
              <a:spcBef>
                <a:spcPts val="100"/>
              </a:spcBef>
            </a:pPr>
            <a:r>
              <a:rPr b="1" spc="-5" dirty="0">
                <a:latin typeface="Times New Roman"/>
                <a:cs typeface="Times New Roman"/>
              </a:rPr>
              <a:t>Nested</a:t>
            </a:r>
            <a:r>
              <a:rPr b="1" spc="-65" dirty="0">
                <a:latin typeface="Times New Roman"/>
                <a:cs typeface="Times New Roman"/>
              </a:rPr>
              <a:t> </a:t>
            </a:r>
            <a:r>
              <a:rPr b="1" i="1" spc="-5" dirty="0">
                <a:latin typeface="Times New Roman"/>
                <a:cs typeface="Times New Roman"/>
              </a:rPr>
              <a:t>if-elses</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830"/>
              </a:lnSpc>
            </a:pPr>
            <a:fld id="{81D60167-4931-47E6-BA6A-407CBD079E47}" type="slidenum">
              <a:rPr dirty="0"/>
              <a:t>75</a:t>
            </a:fld>
            <a:endParaRPr dirty="0"/>
          </a:p>
        </p:txBody>
      </p:sp>
      <p:sp>
        <p:nvSpPr>
          <p:cNvPr id="6" name="Rectangle 5"/>
          <p:cNvSpPr/>
          <p:nvPr/>
        </p:nvSpPr>
        <p:spPr>
          <a:xfrm>
            <a:off x="152400" y="1066800"/>
            <a:ext cx="4370621" cy="3046988"/>
          </a:xfrm>
          <a:prstGeom prst="rect">
            <a:avLst/>
          </a:prstGeom>
        </p:spPr>
        <p:txBody>
          <a:bodyPr wrap="square">
            <a:spAutoFit/>
          </a:bodyPr>
          <a:lstStyle/>
          <a:p>
            <a:pPr marL="342900" indent="-34290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The nested if-else is, </a:t>
            </a:r>
            <a:r>
              <a:rPr lang="en-IN" sz="2400" dirty="0">
                <a:latin typeface="Times New Roman" panose="02020603050405020304" pitchFamily="18" charset="0"/>
                <a:cs typeface="Times New Roman" panose="02020603050405020304" pitchFamily="18" charset="0"/>
              </a:rPr>
              <a:t>if we write an entire if-else construct within either the body of the if statement or the body of an else statement</a:t>
            </a:r>
            <a:r>
              <a:rPr lang="en-IN" sz="2400"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This is called ‘nesting</a:t>
            </a:r>
            <a:r>
              <a:rPr lang="en-IN" sz="2400" dirty="0" smtClean="0">
                <a:latin typeface="Times New Roman" panose="02020603050405020304" pitchFamily="18" charset="0"/>
                <a:cs typeface="Times New Roman" panose="02020603050405020304" pitchFamily="18" charset="0"/>
              </a:rPr>
              <a:t>’ of </a:t>
            </a:r>
            <a:r>
              <a:rPr lang="en-IN" sz="2400" dirty="0">
                <a:latin typeface="Times New Roman" panose="02020603050405020304" pitchFamily="18" charset="0"/>
                <a:cs typeface="Times New Roman" panose="02020603050405020304" pitchFamily="18" charset="0"/>
              </a:rPr>
              <a:t>ifs. This is shown in the following program.</a:t>
            </a:r>
          </a:p>
        </p:txBody>
      </p:sp>
      <p:sp>
        <p:nvSpPr>
          <p:cNvPr id="7" name="object 3"/>
          <p:cNvSpPr txBox="1"/>
          <p:nvPr/>
        </p:nvSpPr>
        <p:spPr>
          <a:xfrm>
            <a:off x="5029200" y="914400"/>
            <a:ext cx="5638800" cy="703013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imes New Roman"/>
                <a:cs typeface="Times New Roman"/>
              </a:rPr>
              <a:t>/* </a:t>
            </a:r>
            <a:r>
              <a:rPr sz="2400" dirty="0">
                <a:latin typeface="Times New Roman"/>
                <a:cs typeface="Times New Roman"/>
              </a:rPr>
              <a:t>A quick </a:t>
            </a:r>
            <a:r>
              <a:rPr sz="2400" spc="-5" dirty="0">
                <a:latin typeface="Times New Roman"/>
                <a:cs typeface="Times New Roman"/>
              </a:rPr>
              <a:t>demo </a:t>
            </a:r>
            <a:r>
              <a:rPr sz="2400" dirty="0">
                <a:latin typeface="Times New Roman"/>
                <a:cs typeface="Times New Roman"/>
              </a:rPr>
              <a:t>of </a:t>
            </a:r>
            <a:r>
              <a:rPr sz="2400" spc="-5" dirty="0">
                <a:latin typeface="Times New Roman"/>
                <a:cs typeface="Times New Roman"/>
              </a:rPr>
              <a:t>nested</a:t>
            </a:r>
            <a:r>
              <a:rPr sz="2400" spc="-310" dirty="0">
                <a:latin typeface="Times New Roman"/>
                <a:cs typeface="Times New Roman"/>
              </a:rPr>
              <a:t> </a:t>
            </a:r>
            <a:r>
              <a:rPr sz="2400" spc="-5" dirty="0">
                <a:latin typeface="Times New Roman"/>
                <a:cs typeface="Times New Roman"/>
              </a:rPr>
              <a:t>if-else</a:t>
            </a:r>
            <a:endParaRPr sz="2400" dirty="0">
              <a:latin typeface="Times New Roman"/>
              <a:cs typeface="Times New Roman"/>
            </a:endParaRPr>
          </a:p>
          <a:p>
            <a:pPr marL="12700" marR="2671445">
              <a:lnSpc>
                <a:spcPct val="100000"/>
              </a:lnSpc>
            </a:pPr>
            <a:r>
              <a:rPr sz="2400" dirty="0">
                <a:latin typeface="Times New Roman"/>
                <a:cs typeface="Times New Roman"/>
              </a:rPr>
              <a:t>*/  </a:t>
            </a:r>
            <a:r>
              <a:rPr sz="2400" spc="-5" dirty="0">
                <a:latin typeface="Times New Roman"/>
                <a:cs typeface="Times New Roman"/>
              </a:rPr>
              <a:t>main(</a:t>
            </a:r>
            <a:r>
              <a:rPr sz="2400" spc="-114" dirty="0">
                <a:latin typeface="Times New Roman"/>
                <a:cs typeface="Times New Roman"/>
              </a:rPr>
              <a:t> </a:t>
            </a:r>
            <a:r>
              <a:rPr sz="2400" dirty="0">
                <a:latin typeface="Times New Roman"/>
                <a:cs typeface="Times New Roman"/>
              </a:rPr>
              <a:t>)</a:t>
            </a:r>
          </a:p>
          <a:p>
            <a:pPr marL="12700">
              <a:lnSpc>
                <a:spcPct val="100000"/>
              </a:lnSpc>
            </a:pPr>
            <a:r>
              <a:rPr sz="2400" dirty="0">
                <a:latin typeface="Times New Roman"/>
                <a:cs typeface="Times New Roman"/>
              </a:rPr>
              <a:t>{</a:t>
            </a:r>
          </a:p>
          <a:p>
            <a:pPr marL="12700">
              <a:lnSpc>
                <a:spcPct val="100000"/>
              </a:lnSpc>
            </a:pPr>
            <a:r>
              <a:rPr sz="2400" dirty="0">
                <a:latin typeface="Times New Roman"/>
                <a:cs typeface="Times New Roman"/>
              </a:rPr>
              <a:t>int i</a:t>
            </a:r>
            <a:r>
              <a:rPr sz="2400" spc="-50" dirty="0">
                <a:latin typeface="Times New Roman"/>
                <a:cs typeface="Times New Roman"/>
              </a:rPr>
              <a:t> </a:t>
            </a:r>
            <a:r>
              <a:rPr sz="2400" dirty="0">
                <a:latin typeface="Times New Roman"/>
                <a:cs typeface="Times New Roman"/>
              </a:rPr>
              <a:t>;</a:t>
            </a:r>
          </a:p>
          <a:p>
            <a:pPr marL="12700" marR="240665">
              <a:lnSpc>
                <a:spcPct val="100000"/>
              </a:lnSpc>
            </a:pPr>
            <a:r>
              <a:rPr sz="2400" spc="-5" dirty="0">
                <a:latin typeface="Times New Roman"/>
                <a:cs typeface="Times New Roman"/>
              </a:rPr>
              <a:t>printf </a:t>
            </a:r>
            <a:r>
              <a:rPr sz="2400" dirty="0">
                <a:latin typeface="Times New Roman"/>
                <a:cs typeface="Times New Roman"/>
              </a:rPr>
              <a:t>( </a:t>
            </a:r>
            <a:r>
              <a:rPr sz="2400" spc="-5" dirty="0">
                <a:latin typeface="Times New Roman"/>
                <a:cs typeface="Times New Roman"/>
              </a:rPr>
              <a:t>"Enter either </a:t>
            </a:r>
            <a:r>
              <a:rPr sz="2400" dirty="0">
                <a:latin typeface="Times New Roman"/>
                <a:cs typeface="Times New Roman"/>
              </a:rPr>
              <a:t>1 or 2 " )</a:t>
            </a:r>
            <a:r>
              <a:rPr sz="2400" spc="-150" dirty="0">
                <a:latin typeface="Times New Roman"/>
                <a:cs typeface="Times New Roman"/>
              </a:rPr>
              <a:t> </a:t>
            </a:r>
            <a:r>
              <a:rPr sz="2400" dirty="0">
                <a:latin typeface="Times New Roman"/>
                <a:cs typeface="Times New Roman"/>
              </a:rPr>
              <a:t>;  scanf ( </a:t>
            </a:r>
            <a:r>
              <a:rPr sz="2400" spc="-5" dirty="0">
                <a:latin typeface="Times New Roman"/>
                <a:cs typeface="Times New Roman"/>
              </a:rPr>
              <a:t>"%d", </a:t>
            </a:r>
            <a:r>
              <a:rPr sz="2400" dirty="0">
                <a:latin typeface="Times New Roman"/>
                <a:cs typeface="Times New Roman"/>
              </a:rPr>
              <a:t>&amp;i )</a:t>
            </a:r>
            <a:r>
              <a:rPr sz="2400" spc="-95" dirty="0">
                <a:latin typeface="Times New Roman"/>
                <a:cs typeface="Times New Roman"/>
              </a:rPr>
              <a:t> </a:t>
            </a:r>
            <a:r>
              <a:rPr sz="2400" dirty="0">
                <a:latin typeface="Times New Roman"/>
                <a:cs typeface="Times New Roman"/>
              </a:rPr>
              <a:t>;</a:t>
            </a:r>
          </a:p>
          <a:p>
            <a:pPr>
              <a:lnSpc>
                <a:spcPct val="100000"/>
              </a:lnSpc>
              <a:spcBef>
                <a:spcPts val="45"/>
              </a:spcBef>
            </a:pPr>
            <a:endParaRPr sz="2400" dirty="0">
              <a:latin typeface="Times New Roman"/>
              <a:cs typeface="Times New Roman"/>
            </a:endParaRPr>
          </a:p>
          <a:p>
            <a:pPr marL="12700">
              <a:lnSpc>
                <a:spcPct val="100000"/>
              </a:lnSpc>
            </a:pPr>
            <a:r>
              <a:rPr sz="2400" spc="-5" dirty="0">
                <a:solidFill>
                  <a:schemeClr val="accent3"/>
                </a:solidFill>
                <a:latin typeface="Times New Roman"/>
                <a:cs typeface="Times New Roman"/>
              </a:rPr>
              <a:t>if </a:t>
            </a:r>
            <a:r>
              <a:rPr sz="2400" dirty="0">
                <a:solidFill>
                  <a:schemeClr val="accent3"/>
                </a:solidFill>
                <a:latin typeface="Times New Roman"/>
                <a:cs typeface="Times New Roman"/>
              </a:rPr>
              <a:t>( i </a:t>
            </a:r>
            <a:r>
              <a:rPr sz="2400" spc="-5" dirty="0">
                <a:solidFill>
                  <a:schemeClr val="accent3"/>
                </a:solidFill>
                <a:latin typeface="Times New Roman"/>
                <a:cs typeface="Times New Roman"/>
              </a:rPr>
              <a:t>== </a:t>
            </a:r>
            <a:r>
              <a:rPr sz="2400" dirty="0">
                <a:solidFill>
                  <a:schemeClr val="accent3"/>
                </a:solidFill>
                <a:latin typeface="Times New Roman"/>
                <a:cs typeface="Times New Roman"/>
              </a:rPr>
              <a:t>1</a:t>
            </a:r>
            <a:r>
              <a:rPr sz="2400" spc="-60" dirty="0">
                <a:solidFill>
                  <a:schemeClr val="accent3"/>
                </a:solidFill>
                <a:latin typeface="Times New Roman"/>
                <a:cs typeface="Times New Roman"/>
              </a:rPr>
              <a:t> </a:t>
            </a:r>
            <a:r>
              <a:rPr sz="2400" dirty="0">
                <a:solidFill>
                  <a:schemeClr val="accent3"/>
                </a:solidFill>
                <a:latin typeface="Times New Roman"/>
                <a:cs typeface="Times New Roman"/>
              </a:rPr>
              <a:t>)</a:t>
            </a:r>
          </a:p>
          <a:p>
            <a:pPr marL="12700" marR="661035">
              <a:lnSpc>
                <a:spcPct val="100000"/>
              </a:lnSpc>
            </a:pPr>
            <a:r>
              <a:rPr lang="en-US" sz="2400" spc="-5" dirty="0" smtClean="0">
                <a:latin typeface="Times New Roman"/>
                <a:cs typeface="Times New Roman"/>
              </a:rPr>
              <a:t>   {  </a:t>
            </a:r>
          </a:p>
          <a:p>
            <a:pPr marL="12700" marR="661035">
              <a:lnSpc>
                <a:spcPct val="100000"/>
              </a:lnSpc>
            </a:pPr>
            <a:r>
              <a:rPr lang="en-US" sz="2400" spc="-5" dirty="0">
                <a:latin typeface="Times New Roman"/>
                <a:cs typeface="Times New Roman"/>
              </a:rPr>
              <a:t> </a:t>
            </a:r>
            <a:r>
              <a:rPr lang="en-US" sz="2400" spc="-5" dirty="0" smtClean="0">
                <a:latin typeface="Times New Roman"/>
                <a:cs typeface="Times New Roman"/>
              </a:rPr>
              <a:t>     </a:t>
            </a:r>
            <a:r>
              <a:rPr sz="2400" spc="-5" dirty="0" err="1" smtClean="0">
                <a:latin typeface="Times New Roman"/>
                <a:cs typeface="Times New Roman"/>
              </a:rPr>
              <a:t>printf</a:t>
            </a:r>
            <a:r>
              <a:rPr sz="2400" spc="-5" dirty="0" smtClean="0">
                <a:latin typeface="Times New Roman"/>
                <a:cs typeface="Times New Roman"/>
              </a:rPr>
              <a:t> </a:t>
            </a:r>
            <a:r>
              <a:rPr sz="2400" dirty="0">
                <a:latin typeface="Times New Roman"/>
                <a:cs typeface="Times New Roman"/>
              </a:rPr>
              <a:t>( </a:t>
            </a:r>
            <a:r>
              <a:rPr sz="2400" spc="-50" dirty="0">
                <a:latin typeface="Times New Roman"/>
                <a:cs typeface="Times New Roman"/>
              </a:rPr>
              <a:t>"You </a:t>
            </a:r>
            <a:r>
              <a:rPr sz="2400" dirty="0">
                <a:latin typeface="Times New Roman"/>
                <a:cs typeface="Times New Roman"/>
              </a:rPr>
              <a:t>are </a:t>
            </a:r>
            <a:r>
              <a:rPr sz="2400" spc="-10" dirty="0">
                <a:latin typeface="Times New Roman"/>
                <a:cs typeface="Times New Roman"/>
              </a:rPr>
              <a:t>male </a:t>
            </a:r>
            <a:r>
              <a:rPr sz="2400" dirty="0">
                <a:latin typeface="Times New Roman"/>
                <a:cs typeface="Times New Roman"/>
              </a:rPr>
              <a:t>!" )</a:t>
            </a:r>
            <a:r>
              <a:rPr sz="2400" spc="-90" dirty="0">
                <a:latin typeface="Times New Roman"/>
                <a:cs typeface="Times New Roman"/>
              </a:rPr>
              <a:t> </a:t>
            </a:r>
            <a:r>
              <a:rPr sz="2400" dirty="0">
                <a:latin typeface="Times New Roman"/>
                <a:cs typeface="Times New Roman"/>
              </a:rPr>
              <a:t>;  </a:t>
            </a:r>
            <a:endParaRPr lang="en-US" sz="2400" dirty="0" smtClean="0">
              <a:latin typeface="Times New Roman"/>
              <a:cs typeface="Times New Roman"/>
            </a:endParaRPr>
          </a:p>
          <a:p>
            <a:pPr marL="12700" marR="661035">
              <a:lnSpc>
                <a:spcPct val="100000"/>
              </a:lnSpc>
            </a:pPr>
            <a:r>
              <a:rPr lang="en-US" sz="2400" dirty="0">
                <a:latin typeface="Times New Roman"/>
                <a:cs typeface="Times New Roman"/>
              </a:rPr>
              <a:t> </a:t>
            </a:r>
            <a:r>
              <a:rPr lang="en-US" sz="2400" dirty="0" smtClean="0">
                <a:latin typeface="Times New Roman"/>
                <a:cs typeface="Times New Roman"/>
              </a:rPr>
              <a:t>   }</a:t>
            </a:r>
          </a:p>
          <a:p>
            <a:pPr marL="12700" marR="661035">
              <a:lnSpc>
                <a:spcPct val="100000"/>
              </a:lnSpc>
            </a:pPr>
            <a:r>
              <a:rPr sz="2400" spc="-5" dirty="0" smtClean="0">
                <a:solidFill>
                  <a:schemeClr val="accent3"/>
                </a:solidFill>
                <a:latin typeface="Times New Roman"/>
                <a:cs typeface="Times New Roman"/>
              </a:rPr>
              <a:t>else</a:t>
            </a:r>
            <a:endParaRPr sz="2400" dirty="0">
              <a:solidFill>
                <a:schemeClr val="accent3"/>
              </a:solidFill>
              <a:latin typeface="Times New Roman"/>
              <a:cs typeface="Times New Roman"/>
            </a:endParaRPr>
          </a:p>
          <a:p>
            <a:pPr marL="12700">
              <a:lnSpc>
                <a:spcPct val="100000"/>
              </a:lnSpc>
            </a:pPr>
            <a:r>
              <a:rPr lang="en-US" sz="2400" dirty="0" smtClean="0">
                <a:latin typeface="Times New Roman"/>
                <a:cs typeface="Times New Roman"/>
              </a:rPr>
              <a:t> </a:t>
            </a:r>
            <a:r>
              <a:rPr sz="2400" dirty="0" smtClean="0">
                <a:latin typeface="Times New Roman"/>
                <a:cs typeface="Times New Roman"/>
              </a:rPr>
              <a:t>{</a:t>
            </a:r>
            <a:endParaRPr sz="2400" dirty="0">
              <a:latin typeface="Times New Roman"/>
              <a:cs typeface="Times New Roman"/>
            </a:endParaRPr>
          </a:p>
          <a:p>
            <a:pPr marL="12700">
              <a:lnSpc>
                <a:spcPct val="100000"/>
              </a:lnSpc>
            </a:pPr>
            <a:r>
              <a:rPr lang="en-US" sz="2400" spc="-5" dirty="0" smtClean="0">
                <a:latin typeface="Times New Roman"/>
                <a:cs typeface="Times New Roman"/>
              </a:rPr>
              <a:t>    </a:t>
            </a:r>
            <a:r>
              <a:rPr sz="2400" spc="-5" dirty="0" smtClean="0">
                <a:solidFill>
                  <a:schemeClr val="tx2"/>
                </a:solidFill>
                <a:latin typeface="Times New Roman"/>
                <a:cs typeface="Times New Roman"/>
              </a:rPr>
              <a:t>if </a:t>
            </a:r>
            <a:r>
              <a:rPr sz="2400" dirty="0">
                <a:solidFill>
                  <a:schemeClr val="tx2"/>
                </a:solidFill>
                <a:latin typeface="Times New Roman"/>
                <a:cs typeface="Times New Roman"/>
              </a:rPr>
              <a:t>( i </a:t>
            </a:r>
            <a:r>
              <a:rPr sz="2400" spc="-5" dirty="0">
                <a:solidFill>
                  <a:schemeClr val="tx2"/>
                </a:solidFill>
                <a:latin typeface="Times New Roman"/>
                <a:cs typeface="Times New Roman"/>
              </a:rPr>
              <a:t>== </a:t>
            </a:r>
            <a:r>
              <a:rPr sz="2400" dirty="0">
                <a:solidFill>
                  <a:schemeClr val="tx2"/>
                </a:solidFill>
                <a:latin typeface="Times New Roman"/>
                <a:cs typeface="Times New Roman"/>
              </a:rPr>
              <a:t>2</a:t>
            </a:r>
            <a:r>
              <a:rPr sz="2400" spc="-60" dirty="0">
                <a:solidFill>
                  <a:schemeClr val="tx2"/>
                </a:solidFill>
                <a:latin typeface="Times New Roman"/>
                <a:cs typeface="Times New Roman"/>
              </a:rPr>
              <a:t> </a:t>
            </a:r>
            <a:r>
              <a:rPr sz="2400" dirty="0">
                <a:solidFill>
                  <a:schemeClr val="tx2"/>
                </a:solidFill>
                <a:latin typeface="Times New Roman"/>
                <a:cs typeface="Times New Roman"/>
              </a:rPr>
              <a:t>)</a:t>
            </a:r>
          </a:p>
          <a:p>
            <a:pPr marL="12700" marR="600710">
              <a:lnSpc>
                <a:spcPct val="100000"/>
              </a:lnSpc>
            </a:pPr>
            <a:r>
              <a:rPr lang="en-US" sz="2400" spc="-5" dirty="0" smtClean="0">
                <a:latin typeface="Times New Roman"/>
                <a:cs typeface="Times New Roman"/>
              </a:rPr>
              <a:t>          </a:t>
            </a:r>
            <a:r>
              <a:rPr sz="2400" spc="-5" dirty="0" err="1" smtClean="0">
                <a:latin typeface="Times New Roman"/>
                <a:cs typeface="Times New Roman"/>
              </a:rPr>
              <a:t>printf</a:t>
            </a:r>
            <a:r>
              <a:rPr sz="2400" spc="-5" dirty="0" smtClean="0">
                <a:latin typeface="Times New Roman"/>
                <a:cs typeface="Times New Roman"/>
              </a:rPr>
              <a:t> </a:t>
            </a:r>
            <a:r>
              <a:rPr sz="2400" dirty="0">
                <a:latin typeface="Times New Roman"/>
                <a:cs typeface="Times New Roman"/>
              </a:rPr>
              <a:t>( </a:t>
            </a:r>
            <a:r>
              <a:rPr sz="2400" spc="-50" dirty="0">
                <a:latin typeface="Times New Roman"/>
                <a:cs typeface="Times New Roman"/>
              </a:rPr>
              <a:t>“You </a:t>
            </a:r>
            <a:r>
              <a:rPr sz="2400" dirty="0">
                <a:latin typeface="Times New Roman"/>
                <a:cs typeface="Times New Roman"/>
              </a:rPr>
              <a:t>are </a:t>
            </a:r>
            <a:r>
              <a:rPr sz="2400" spc="-10" dirty="0">
                <a:latin typeface="Times New Roman"/>
                <a:cs typeface="Times New Roman"/>
              </a:rPr>
              <a:t>female</a:t>
            </a:r>
            <a:r>
              <a:rPr sz="2400" spc="-10" dirty="0" smtClean="0">
                <a:latin typeface="Times New Roman"/>
                <a:cs typeface="Times New Roman"/>
              </a:rPr>
              <a:t>"</a:t>
            </a:r>
            <a:r>
              <a:rPr sz="2400" dirty="0" smtClean="0">
                <a:latin typeface="Times New Roman"/>
                <a:cs typeface="Times New Roman"/>
              </a:rPr>
              <a:t>)</a:t>
            </a:r>
            <a:r>
              <a:rPr lang="en-US" sz="2400" dirty="0" smtClean="0">
                <a:latin typeface="Times New Roman"/>
                <a:cs typeface="Times New Roman"/>
              </a:rPr>
              <a:t>;</a:t>
            </a:r>
          </a:p>
          <a:p>
            <a:pPr marL="12700" marR="600710">
              <a:lnSpc>
                <a:spcPct val="100000"/>
              </a:lnSpc>
            </a:pPr>
            <a:r>
              <a:rPr sz="2400" dirty="0" smtClean="0">
                <a:latin typeface="Times New Roman"/>
                <a:cs typeface="Times New Roman"/>
              </a:rPr>
              <a:t>  </a:t>
            </a:r>
            <a:r>
              <a:rPr lang="en-US" sz="2400" dirty="0" smtClean="0">
                <a:latin typeface="Times New Roman"/>
                <a:cs typeface="Times New Roman"/>
              </a:rPr>
              <a:t>  </a:t>
            </a:r>
            <a:r>
              <a:rPr sz="2400" spc="-5" dirty="0" smtClean="0">
                <a:solidFill>
                  <a:schemeClr val="tx2"/>
                </a:solidFill>
                <a:latin typeface="Times New Roman"/>
                <a:cs typeface="Times New Roman"/>
              </a:rPr>
              <a:t>else</a:t>
            </a:r>
            <a:endParaRPr sz="2400" dirty="0">
              <a:solidFill>
                <a:schemeClr val="tx2"/>
              </a:solidFill>
              <a:latin typeface="Times New Roman"/>
              <a:cs typeface="Times New Roman"/>
            </a:endParaRPr>
          </a:p>
          <a:p>
            <a:pPr marL="12700">
              <a:lnSpc>
                <a:spcPct val="100000"/>
              </a:lnSpc>
            </a:pPr>
            <a:r>
              <a:rPr lang="en-US" sz="2400" spc="-5" dirty="0" smtClean="0">
                <a:latin typeface="Times New Roman"/>
                <a:cs typeface="Times New Roman"/>
              </a:rPr>
              <a:t>           </a:t>
            </a:r>
            <a:r>
              <a:rPr sz="2400" spc="-5" dirty="0" err="1" smtClean="0">
                <a:latin typeface="Times New Roman"/>
                <a:cs typeface="Times New Roman"/>
              </a:rPr>
              <a:t>printf</a:t>
            </a:r>
            <a:r>
              <a:rPr sz="2400" spc="-5" dirty="0" smtClean="0">
                <a:latin typeface="Times New Roman"/>
                <a:cs typeface="Times New Roman"/>
              </a:rPr>
              <a:t> </a:t>
            </a:r>
            <a:r>
              <a:rPr sz="2400" dirty="0">
                <a:latin typeface="Times New Roman"/>
                <a:cs typeface="Times New Roman"/>
              </a:rPr>
              <a:t>( “Gender </a:t>
            </a:r>
            <a:r>
              <a:rPr sz="2400" spc="5" dirty="0">
                <a:latin typeface="Times New Roman"/>
                <a:cs typeface="Times New Roman"/>
              </a:rPr>
              <a:t>not </a:t>
            </a:r>
            <a:r>
              <a:rPr sz="2400" spc="-5" dirty="0">
                <a:latin typeface="Times New Roman"/>
                <a:cs typeface="Times New Roman"/>
              </a:rPr>
              <a:t>verified </a:t>
            </a:r>
            <a:r>
              <a:rPr sz="2400" dirty="0">
                <a:latin typeface="Times New Roman"/>
                <a:cs typeface="Times New Roman"/>
              </a:rPr>
              <a:t>!" )</a:t>
            </a:r>
            <a:r>
              <a:rPr sz="2400" spc="-180" dirty="0">
                <a:latin typeface="Times New Roman"/>
                <a:cs typeface="Times New Roman"/>
              </a:rPr>
              <a:t> </a:t>
            </a:r>
            <a:r>
              <a:rPr sz="2400" dirty="0">
                <a:latin typeface="Times New Roman"/>
                <a:cs typeface="Times New Roman"/>
              </a:rPr>
              <a:t>;</a:t>
            </a:r>
          </a:p>
          <a:p>
            <a:pPr marL="12700">
              <a:lnSpc>
                <a:spcPct val="100000"/>
              </a:lnSpc>
            </a:pPr>
            <a:r>
              <a:rPr lang="en-US" sz="2400" dirty="0" smtClean="0">
                <a:latin typeface="Times New Roman"/>
                <a:cs typeface="Times New Roman"/>
              </a:rPr>
              <a:t>  </a:t>
            </a:r>
            <a:r>
              <a:rPr sz="2400" dirty="0" smtClean="0">
                <a:solidFill>
                  <a:schemeClr val="tx2"/>
                </a:solidFill>
                <a:latin typeface="Times New Roman"/>
                <a:cs typeface="Times New Roman"/>
              </a:rPr>
              <a:t>}</a:t>
            </a:r>
            <a:r>
              <a:rPr sz="2400" spc="-15" dirty="0" smtClean="0">
                <a:solidFill>
                  <a:schemeClr val="tx2"/>
                </a:solidFill>
                <a:latin typeface="Times New Roman"/>
                <a:cs typeface="Times New Roman"/>
              </a:rPr>
              <a:t> </a:t>
            </a:r>
            <a:endParaRPr lang="en-US" sz="2400" spc="-15" dirty="0" smtClean="0">
              <a:solidFill>
                <a:schemeClr val="tx2"/>
              </a:solidFill>
              <a:latin typeface="Times New Roman"/>
              <a:cs typeface="Times New Roman"/>
            </a:endParaRPr>
          </a:p>
          <a:p>
            <a:pPr marL="12700">
              <a:lnSpc>
                <a:spcPct val="100000"/>
              </a:lnSpc>
            </a:pPr>
            <a:r>
              <a:rPr sz="2400" dirty="0" smtClean="0">
                <a:latin typeface="Times New Roman"/>
                <a:cs typeface="Times New Roman"/>
              </a:rPr>
              <a:t>}</a:t>
            </a:r>
            <a:endParaRPr sz="2400" dirty="0">
              <a:latin typeface="Times New Roman"/>
              <a:cs typeface="Times New Roman"/>
            </a:endParaRPr>
          </a:p>
        </p:txBody>
      </p:sp>
      <p:cxnSp>
        <p:nvCxnSpPr>
          <p:cNvPr id="12" name="Straight Connector 11"/>
          <p:cNvCxnSpPr/>
          <p:nvPr/>
        </p:nvCxnSpPr>
        <p:spPr>
          <a:xfrm>
            <a:off x="5181600" y="396240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334000" y="5867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181600" y="5257800"/>
            <a:ext cx="0" cy="21336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8478" y="176995"/>
            <a:ext cx="9169400" cy="574040"/>
          </a:xfrm>
          <a:prstGeom prst="rect">
            <a:avLst/>
          </a:prstGeom>
        </p:spPr>
        <p:txBody>
          <a:bodyPr vert="horz" wrap="square" lIns="0" tIns="12700" rIns="0" bIns="0" rtlCol="0">
            <a:spAutoFit/>
          </a:bodyPr>
          <a:lstStyle/>
          <a:p>
            <a:pPr marL="12700">
              <a:lnSpc>
                <a:spcPct val="100000"/>
              </a:lnSpc>
              <a:spcBef>
                <a:spcPts val="100"/>
              </a:spcBef>
              <a:tabLst>
                <a:tab pos="3124200" algn="l"/>
                <a:tab pos="9156065" algn="l"/>
              </a:tabLst>
            </a:pPr>
            <a:r>
              <a:rPr b="1" strike="sngStrike" dirty="0">
                <a:latin typeface="Times New Roman"/>
                <a:cs typeface="Times New Roman"/>
              </a:rPr>
              <a:t> 	</a:t>
            </a:r>
            <a:r>
              <a:rPr b="1" spc="-5" dirty="0">
                <a:latin typeface="Times New Roman"/>
                <a:cs typeface="Times New Roman"/>
              </a:rPr>
              <a:t>Forms </a:t>
            </a:r>
            <a:r>
              <a:rPr b="1" dirty="0">
                <a:latin typeface="Times New Roman"/>
                <a:cs typeface="Times New Roman"/>
              </a:rPr>
              <a:t>of</a:t>
            </a:r>
            <a:r>
              <a:rPr b="1" spc="-85" dirty="0">
                <a:latin typeface="Times New Roman"/>
                <a:cs typeface="Times New Roman"/>
              </a:rPr>
              <a:t> </a:t>
            </a:r>
            <a:r>
              <a:rPr b="1" i="1" spc="-5" dirty="0">
                <a:latin typeface="Times New Roman"/>
                <a:cs typeface="Times New Roman"/>
              </a:rPr>
              <a:t>if</a:t>
            </a:r>
            <a:r>
              <a:rPr b="1" i="1" strike="sngStrike" spc="-5" dirty="0">
                <a:latin typeface="Times New Roman"/>
                <a:cs typeface="Times New Roman"/>
              </a:rPr>
              <a:t>	</a:t>
            </a:r>
          </a:p>
        </p:txBody>
      </p:sp>
      <p:sp>
        <p:nvSpPr>
          <p:cNvPr id="3" name="object 3"/>
          <p:cNvSpPr txBox="1"/>
          <p:nvPr/>
        </p:nvSpPr>
        <p:spPr>
          <a:xfrm>
            <a:off x="840739" y="1089145"/>
            <a:ext cx="2319020" cy="756920"/>
          </a:xfrm>
          <a:prstGeom prst="rect">
            <a:avLst/>
          </a:prstGeom>
        </p:spPr>
        <p:txBody>
          <a:bodyPr vert="horz" wrap="square" lIns="0" tIns="12700" rIns="0" bIns="0" rtlCol="0">
            <a:spAutoFit/>
          </a:bodyPr>
          <a:lstStyle/>
          <a:p>
            <a:pPr marL="544195" marR="5080" indent="-532130">
              <a:lnSpc>
                <a:spcPct val="100000"/>
              </a:lnSpc>
              <a:spcBef>
                <a:spcPts val="100"/>
              </a:spcBef>
            </a:pPr>
            <a:r>
              <a:rPr sz="2400" b="1" dirty="0">
                <a:latin typeface="Times New Roman"/>
                <a:cs typeface="Times New Roman"/>
              </a:rPr>
              <a:t>(a) if ( </a:t>
            </a:r>
            <a:r>
              <a:rPr sz="2400" b="1" spc="-5" dirty="0">
                <a:latin typeface="Times New Roman"/>
                <a:cs typeface="Times New Roman"/>
              </a:rPr>
              <a:t>condition </a:t>
            </a:r>
            <a:r>
              <a:rPr sz="2400" b="1" dirty="0">
                <a:latin typeface="Times New Roman"/>
                <a:cs typeface="Times New Roman"/>
              </a:rPr>
              <a:t>)  </a:t>
            </a:r>
            <a:r>
              <a:rPr sz="2400" b="1" spc="-5" dirty="0">
                <a:latin typeface="Times New Roman"/>
                <a:cs typeface="Times New Roman"/>
              </a:rPr>
              <a:t>do this</a:t>
            </a:r>
            <a:r>
              <a:rPr sz="2400" b="1" spc="-10" dirty="0">
                <a:latin typeface="Times New Roman"/>
                <a:cs typeface="Times New Roman"/>
              </a:rPr>
              <a:t> </a:t>
            </a:r>
            <a:r>
              <a:rPr sz="2400" b="1" dirty="0">
                <a:latin typeface="Times New Roman"/>
                <a:cs typeface="Times New Roman"/>
              </a:rPr>
              <a:t>;</a:t>
            </a:r>
            <a:endParaRPr sz="2400">
              <a:latin typeface="Times New Roman"/>
              <a:cs typeface="Times New Roman"/>
            </a:endParaRPr>
          </a:p>
        </p:txBody>
      </p:sp>
      <p:sp>
        <p:nvSpPr>
          <p:cNvPr id="4" name="object 4"/>
          <p:cNvSpPr txBox="1"/>
          <p:nvPr/>
        </p:nvSpPr>
        <p:spPr>
          <a:xfrm>
            <a:off x="840739" y="2186424"/>
            <a:ext cx="2309495" cy="185420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a:cs typeface="Times New Roman"/>
              </a:rPr>
              <a:t>(b) </a:t>
            </a:r>
            <a:r>
              <a:rPr sz="2400" b="1" dirty="0">
                <a:latin typeface="Times New Roman"/>
                <a:cs typeface="Times New Roman"/>
              </a:rPr>
              <a:t>if ( </a:t>
            </a:r>
            <a:r>
              <a:rPr sz="2400" b="1" spc="-5" dirty="0">
                <a:latin typeface="Times New Roman"/>
                <a:cs typeface="Times New Roman"/>
              </a:rPr>
              <a:t>condition</a:t>
            </a:r>
            <a:r>
              <a:rPr sz="2400" b="1" spc="-95" dirty="0">
                <a:latin typeface="Times New Roman"/>
                <a:cs typeface="Times New Roman"/>
              </a:rPr>
              <a:t> </a:t>
            </a:r>
            <a:r>
              <a:rPr sz="2400" b="1" dirty="0">
                <a:latin typeface="Times New Roman"/>
                <a:cs typeface="Times New Roman"/>
              </a:rPr>
              <a:t>)</a:t>
            </a:r>
            <a:endParaRPr sz="2400">
              <a:latin typeface="Times New Roman"/>
              <a:cs typeface="Times New Roman"/>
            </a:endParaRPr>
          </a:p>
          <a:p>
            <a:pPr marL="926465">
              <a:lnSpc>
                <a:spcPct val="100000"/>
              </a:lnSpc>
            </a:pPr>
            <a:r>
              <a:rPr sz="2400" b="1" spc="-5" dirty="0">
                <a:latin typeface="Times New Roman"/>
                <a:cs typeface="Times New Roman"/>
              </a:rPr>
              <a:t>{</a:t>
            </a:r>
            <a:endParaRPr sz="2400">
              <a:latin typeface="Times New Roman"/>
              <a:cs typeface="Times New Roman"/>
            </a:endParaRPr>
          </a:p>
          <a:p>
            <a:pPr marL="926465" marR="155575">
              <a:lnSpc>
                <a:spcPct val="100000"/>
              </a:lnSpc>
            </a:pPr>
            <a:r>
              <a:rPr sz="2400" b="1" spc="-5" dirty="0">
                <a:latin typeface="Times New Roman"/>
                <a:cs typeface="Times New Roman"/>
              </a:rPr>
              <a:t>do this </a:t>
            </a:r>
            <a:r>
              <a:rPr sz="2400" b="1" dirty="0">
                <a:latin typeface="Times New Roman"/>
                <a:cs typeface="Times New Roman"/>
              </a:rPr>
              <a:t>;  </a:t>
            </a:r>
            <a:r>
              <a:rPr sz="2400" b="1" spc="-5" dirty="0">
                <a:latin typeface="Times New Roman"/>
                <a:cs typeface="Times New Roman"/>
              </a:rPr>
              <a:t>and this</a:t>
            </a:r>
            <a:r>
              <a:rPr sz="2400" b="1" spc="-85" dirty="0">
                <a:latin typeface="Times New Roman"/>
                <a:cs typeface="Times New Roman"/>
              </a:rPr>
              <a:t> </a:t>
            </a:r>
            <a:r>
              <a:rPr sz="2400" b="1" dirty="0">
                <a:latin typeface="Times New Roman"/>
                <a:cs typeface="Times New Roman"/>
              </a:rPr>
              <a:t>;</a:t>
            </a:r>
            <a:endParaRPr sz="2400">
              <a:latin typeface="Times New Roman"/>
              <a:cs typeface="Times New Roman"/>
            </a:endParaRPr>
          </a:p>
          <a:p>
            <a:pPr marL="926465">
              <a:lnSpc>
                <a:spcPct val="100000"/>
              </a:lnSpc>
            </a:pPr>
            <a:r>
              <a:rPr sz="2400" b="1" spc="-5" dirty="0">
                <a:latin typeface="Times New Roman"/>
                <a:cs typeface="Times New Roman"/>
              </a:rPr>
              <a:t>}</a:t>
            </a:r>
            <a:endParaRPr sz="2400">
              <a:latin typeface="Times New Roman"/>
              <a:cs typeface="Times New Roman"/>
            </a:endParaRPr>
          </a:p>
        </p:txBody>
      </p:sp>
      <p:sp>
        <p:nvSpPr>
          <p:cNvPr id="5" name="object 5"/>
          <p:cNvSpPr txBox="1"/>
          <p:nvPr/>
        </p:nvSpPr>
        <p:spPr>
          <a:xfrm>
            <a:off x="3507738" y="1092199"/>
            <a:ext cx="1852930" cy="221996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a:cs typeface="Times New Roman"/>
              </a:rPr>
              <a:t>(d) </a:t>
            </a:r>
            <a:r>
              <a:rPr sz="1800" b="1" dirty="0">
                <a:latin typeface="Times New Roman"/>
                <a:cs typeface="Times New Roman"/>
              </a:rPr>
              <a:t>if ( </a:t>
            </a:r>
            <a:r>
              <a:rPr sz="1800" b="1" spc="-5" dirty="0">
                <a:latin typeface="Times New Roman"/>
                <a:cs typeface="Times New Roman"/>
              </a:rPr>
              <a:t>condition</a:t>
            </a:r>
            <a:r>
              <a:rPr sz="1800" b="1" spc="-60" dirty="0">
                <a:latin typeface="Times New Roman"/>
                <a:cs typeface="Times New Roman"/>
              </a:rPr>
              <a:t> </a:t>
            </a:r>
            <a:r>
              <a:rPr sz="1800" b="1" dirty="0">
                <a:latin typeface="Times New Roman"/>
                <a:cs typeface="Times New Roman"/>
              </a:rPr>
              <a:t>)</a:t>
            </a:r>
            <a:endParaRPr sz="1800" dirty="0">
              <a:latin typeface="Times New Roman"/>
              <a:cs typeface="Times New Roman"/>
            </a:endParaRPr>
          </a:p>
          <a:p>
            <a:pPr marL="926465">
              <a:lnSpc>
                <a:spcPct val="100000"/>
              </a:lnSpc>
            </a:pPr>
            <a:r>
              <a:rPr sz="1800" b="1" spc="-5" dirty="0">
                <a:latin typeface="Times New Roman"/>
                <a:cs typeface="Times New Roman"/>
              </a:rPr>
              <a:t>{</a:t>
            </a:r>
            <a:endParaRPr sz="1800" dirty="0">
              <a:latin typeface="Times New Roman"/>
              <a:cs typeface="Times New Roman"/>
            </a:endParaRPr>
          </a:p>
          <a:p>
            <a:pPr marL="926465" marR="131445">
              <a:lnSpc>
                <a:spcPct val="100000"/>
              </a:lnSpc>
            </a:pPr>
            <a:r>
              <a:rPr sz="1800" b="1" spc="-5" dirty="0">
                <a:latin typeface="Times New Roman"/>
                <a:cs typeface="Times New Roman"/>
              </a:rPr>
              <a:t>do this</a:t>
            </a:r>
            <a:r>
              <a:rPr sz="1800" b="1" spc="-85" dirty="0">
                <a:latin typeface="Times New Roman"/>
                <a:cs typeface="Times New Roman"/>
              </a:rPr>
              <a:t> </a:t>
            </a:r>
            <a:r>
              <a:rPr sz="1800" b="1" dirty="0">
                <a:latin typeface="Times New Roman"/>
                <a:cs typeface="Times New Roman"/>
              </a:rPr>
              <a:t>;  </a:t>
            </a:r>
            <a:r>
              <a:rPr sz="1800" b="1" spc="-5" dirty="0">
                <a:latin typeface="Times New Roman"/>
                <a:cs typeface="Times New Roman"/>
              </a:rPr>
              <a:t>else</a:t>
            </a:r>
            <a:endParaRPr sz="1800" dirty="0">
              <a:latin typeface="Times New Roman"/>
              <a:cs typeface="Times New Roman"/>
            </a:endParaRPr>
          </a:p>
          <a:p>
            <a:pPr marL="926465">
              <a:lnSpc>
                <a:spcPct val="100000"/>
              </a:lnSpc>
            </a:pPr>
            <a:r>
              <a:rPr sz="1800" b="1" spc="-5" dirty="0">
                <a:latin typeface="Times New Roman"/>
                <a:cs typeface="Times New Roman"/>
              </a:rPr>
              <a:t>{</a:t>
            </a:r>
            <a:endParaRPr sz="1800" dirty="0">
              <a:latin typeface="Times New Roman"/>
              <a:cs typeface="Times New Roman"/>
            </a:endParaRPr>
          </a:p>
          <a:p>
            <a:pPr marL="926465" marR="5080">
              <a:lnSpc>
                <a:spcPct val="100000"/>
              </a:lnSpc>
            </a:pPr>
            <a:r>
              <a:rPr sz="1800" b="1" spc="-5" dirty="0">
                <a:latin typeface="Times New Roman"/>
                <a:cs typeface="Times New Roman"/>
              </a:rPr>
              <a:t>do this </a:t>
            </a:r>
            <a:r>
              <a:rPr sz="1800" b="1" dirty="0">
                <a:latin typeface="Times New Roman"/>
                <a:cs typeface="Times New Roman"/>
              </a:rPr>
              <a:t>;  </a:t>
            </a:r>
            <a:r>
              <a:rPr sz="1800" b="1" spc="-5" dirty="0">
                <a:latin typeface="Times New Roman"/>
                <a:cs typeface="Times New Roman"/>
              </a:rPr>
              <a:t>and this</a:t>
            </a:r>
            <a:r>
              <a:rPr sz="1800" b="1" spc="-85" dirty="0">
                <a:latin typeface="Times New Roman"/>
                <a:cs typeface="Times New Roman"/>
              </a:rPr>
              <a:t> </a:t>
            </a:r>
            <a:r>
              <a:rPr sz="1800" b="1" dirty="0">
                <a:latin typeface="Times New Roman"/>
                <a:cs typeface="Times New Roman"/>
              </a:rPr>
              <a:t>;</a:t>
            </a:r>
            <a:endParaRPr sz="1800" dirty="0">
              <a:latin typeface="Times New Roman"/>
              <a:cs typeface="Times New Roman"/>
            </a:endParaRPr>
          </a:p>
          <a:p>
            <a:pPr marL="926465">
              <a:lnSpc>
                <a:spcPct val="100000"/>
              </a:lnSpc>
            </a:pPr>
            <a:r>
              <a:rPr sz="1800" b="1" spc="-5" dirty="0">
                <a:latin typeface="Times New Roman"/>
                <a:cs typeface="Times New Roman"/>
              </a:rPr>
              <a:t>}</a:t>
            </a:r>
            <a:endParaRPr sz="1800" dirty="0">
              <a:latin typeface="Times New Roman"/>
              <a:cs typeface="Times New Roman"/>
            </a:endParaRPr>
          </a:p>
        </p:txBody>
      </p:sp>
      <p:sp>
        <p:nvSpPr>
          <p:cNvPr id="6" name="object 6"/>
          <p:cNvSpPr txBox="1"/>
          <p:nvPr/>
        </p:nvSpPr>
        <p:spPr>
          <a:xfrm>
            <a:off x="3507738" y="3561078"/>
            <a:ext cx="171259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a:cs typeface="Times New Roman"/>
              </a:rPr>
              <a:t>(e) if ( </a:t>
            </a:r>
            <a:r>
              <a:rPr sz="1800" b="1" spc="-5" dirty="0">
                <a:latin typeface="Times New Roman"/>
                <a:cs typeface="Times New Roman"/>
              </a:rPr>
              <a:t>condition</a:t>
            </a:r>
            <a:r>
              <a:rPr sz="1800" b="1" spc="-100" dirty="0">
                <a:latin typeface="Times New Roman"/>
                <a:cs typeface="Times New Roman"/>
              </a:rPr>
              <a:t> </a:t>
            </a:r>
            <a:r>
              <a:rPr sz="1800" b="1" dirty="0">
                <a:latin typeface="Times New Roman"/>
                <a:cs typeface="Times New Roman"/>
              </a:rPr>
              <a:t>)</a:t>
            </a:r>
            <a:endParaRPr sz="1800">
              <a:latin typeface="Times New Roman"/>
              <a:cs typeface="Times New Roman"/>
            </a:endParaRPr>
          </a:p>
        </p:txBody>
      </p:sp>
      <p:sp>
        <p:nvSpPr>
          <p:cNvPr id="7" name="object 7"/>
          <p:cNvSpPr txBox="1"/>
          <p:nvPr/>
        </p:nvSpPr>
        <p:spPr>
          <a:xfrm>
            <a:off x="6022337" y="1089151"/>
            <a:ext cx="2700020" cy="2951480"/>
          </a:xfrm>
          <a:prstGeom prst="rect">
            <a:avLst/>
          </a:prstGeom>
        </p:spPr>
        <p:txBody>
          <a:bodyPr vert="horz" wrap="square" lIns="0" tIns="12700" rIns="0" bIns="0" rtlCol="0">
            <a:spAutoFit/>
          </a:bodyPr>
          <a:lstStyle/>
          <a:p>
            <a:pPr marL="12700">
              <a:lnSpc>
                <a:spcPct val="100000"/>
              </a:lnSpc>
              <a:spcBef>
                <a:spcPts val="100"/>
              </a:spcBef>
            </a:pPr>
            <a:r>
              <a:rPr sz="2400" b="1" dirty="0">
                <a:latin typeface="Times New Roman"/>
                <a:cs typeface="Times New Roman"/>
              </a:rPr>
              <a:t>(f) if ( </a:t>
            </a:r>
            <a:r>
              <a:rPr sz="2400" b="1" spc="-5" dirty="0">
                <a:latin typeface="Times New Roman"/>
                <a:cs typeface="Times New Roman"/>
              </a:rPr>
              <a:t>condition</a:t>
            </a:r>
            <a:r>
              <a:rPr sz="2400" b="1" spc="-70" dirty="0">
                <a:latin typeface="Times New Roman"/>
                <a:cs typeface="Times New Roman"/>
              </a:rPr>
              <a:t> </a:t>
            </a:r>
            <a:r>
              <a:rPr sz="2400" b="1" dirty="0">
                <a:latin typeface="Times New Roman"/>
                <a:cs typeface="Times New Roman"/>
              </a:rPr>
              <a:t>)</a:t>
            </a:r>
            <a:endParaRPr sz="2400">
              <a:latin typeface="Times New Roman"/>
              <a:cs typeface="Times New Roman"/>
            </a:endParaRPr>
          </a:p>
          <a:p>
            <a:pPr marL="926465">
              <a:lnSpc>
                <a:spcPct val="100000"/>
              </a:lnSpc>
            </a:pPr>
            <a:r>
              <a:rPr sz="2400" b="1" spc="-5" dirty="0">
                <a:latin typeface="Times New Roman"/>
                <a:cs typeface="Times New Roman"/>
              </a:rPr>
              <a:t>{</a:t>
            </a:r>
            <a:endParaRPr sz="2400">
              <a:latin typeface="Times New Roman"/>
              <a:cs typeface="Times New Roman"/>
            </a:endParaRPr>
          </a:p>
          <a:p>
            <a:pPr marL="926465" marR="5080">
              <a:lnSpc>
                <a:spcPct val="100000"/>
              </a:lnSpc>
            </a:pPr>
            <a:r>
              <a:rPr sz="2400" b="1" dirty="0">
                <a:latin typeface="Times New Roman"/>
                <a:cs typeface="Times New Roman"/>
              </a:rPr>
              <a:t>if </a:t>
            </a:r>
            <a:r>
              <a:rPr sz="2400" b="1" spc="-5" dirty="0">
                <a:latin typeface="Times New Roman"/>
                <a:cs typeface="Times New Roman"/>
              </a:rPr>
              <a:t>(condition</a:t>
            </a:r>
            <a:r>
              <a:rPr sz="2400" b="1" spc="-95" dirty="0">
                <a:latin typeface="Times New Roman"/>
                <a:cs typeface="Times New Roman"/>
              </a:rPr>
              <a:t> </a:t>
            </a:r>
            <a:r>
              <a:rPr sz="2400" b="1" dirty="0">
                <a:latin typeface="Times New Roman"/>
                <a:cs typeface="Times New Roman"/>
              </a:rPr>
              <a:t>)  </a:t>
            </a:r>
            <a:r>
              <a:rPr sz="2400" b="1" spc="-5" dirty="0">
                <a:latin typeface="Times New Roman"/>
                <a:cs typeface="Times New Roman"/>
              </a:rPr>
              <a:t>do this</a:t>
            </a:r>
            <a:r>
              <a:rPr sz="2400" b="1" spc="-25" dirty="0">
                <a:latin typeface="Times New Roman"/>
                <a:cs typeface="Times New Roman"/>
              </a:rPr>
              <a:t> </a:t>
            </a:r>
            <a:r>
              <a:rPr sz="2400" b="1" dirty="0">
                <a:latin typeface="Times New Roman"/>
                <a:cs typeface="Times New Roman"/>
              </a:rPr>
              <a:t>;</a:t>
            </a:r>
            <a:endParaRPr sz="2400">
              <a:latin typeface="Times New Roman"/>
              <a:cs typeface="Times New Roman"/>
            </a:endParaRPr>
          </a:p>
          <a:p>
            <a:pPr marL="926465">
              <a:lnSpc>
                <a:spcPct val="100000"/>
              </a:lnSpc>
            </a:pPr>
            <a:r>
              <a:rPr sz="2400" b="1" dirty="0">
                <a:latin typeface="Times New Roman"/>
                <a:cs typeface="Times New Roman"/>
              </a:rPr>
              <a:t>else</a:t>
            </a:r>
            <a:endParaRPr sz="2400">
              <a:latin typeface="Times New Roman"/>
              <a:cs typeface="Times New Roman"/>
            </a:endParaRPr>
          </a:p>
          <a:p>
            <a:pPr marL="926465">
              <a:lnSpc>
                <a:spcPct val="100000"/>
              </a:lnSpc>
            </a:pPr>
            <a:r>
              <a:rPr sz="2400" b="1" spc="-5" dirty="0">
                <a:latin typeface="Times New Roman"/>
                <a:cs typeface="Times New Roman"/>
              </a:rPr>
              <a:t>{</a:t>
            </a:r>
            <a:endParaRPr sz="2400">
              <a:latin typeface="Times New Roman"/>
              <a:cs typeface="Times New Roman"/>
            </a:endParaRPr>
          </a:p>
          <a:p>
            <a:pPr marL="926465" marR="546735">
              <a:lnSpc>
                <a:spcPct val="100000"/>
              </a:lnSpc>
            </a:pPr>
            <a:r>
              <a:rPr sz="2400" b="1" spc="-5" dirty="0">
                <a:latin typeface="Times New Roman"/>
                <a:cs typeface="Times New Roman"/>
              </a:rPr>
              <a:t>do this </a:t>
            </a:r>
            <a:r>
              <a:rPr sz="2400" b="1" dirty="0">
                <a:latin typeface="Times New Roman"/>
                <a:cs typeface="Times New Roman"/>
              </a:rPr>
              <a:t>;  </a:t>
            </a:r>
            <a:r>
              <a:rPr sz="2400" b="1" spc="-5" dirty="0">
                <a:latin typeface="Times New Roman"/>
                <a:cs typeface="Times New Roman"/>
              </a:rPr>
              <a:t>and this</a:t>
            </a:r>
            <a:r>
              <a:rPr sz="2400" b="1" spc="-85" dirty="0">
                <a:latin typeface="Times New Roman"/>
                <a:cs typeface="Times New Roman"/>
              </a:rPr>
              <a:t> </a:t>
            </a:r>
            <a:r>
              <a:rPr sz="2400" b="1" dirty="0">
                <a:latin typeface="Times New Roman"/>
                <a:cs typeface="Times New Roman"/>
              </a:rPr>
              <a:t>;</a:t>
            </a:r>
            <a:endParaRPr sz="2400">
              <a:latin typeface="Times New Roman"/>
              <a:cs typeface="Times New Roman"/>
            </a:endParaRPr>
          </a:p>
        </p:txBody>
      </p:sp>
      <p:sp>
        <p:nvSpPr>
          <p:cNvPr id="11" name="object 11"/>
          <p:cNvSpPr txBox="1"/>
          <p:nvPr/>
        </p:nvSpPr>
        <p:spPr>
          <a:xfrm>
            <a:off x="840733" y="4380990"/>
            <a:ext cx="2274570" cy="1488440"/>
          </a:xfrm>
          <a:prstGeom prst="rect">
            <a:avLst/>
          </a:prstGeom>
        </p:spPr>
        <p:txBody>
          <a:bodyPr vert="horz" wrap="square" lIns="0" tIns="12700" rIns="0" bIns="0" rtlCol="0">
            <a:spAutoFit/>
          </a:bodyPr>
          <a:lstStyle/>
          <a:p>
            <a:pPr marL="12700">
              <a:lnSpc>
                <a:spcPct val="100000"/>
              </a:lnSpc>
              <a:spcBef>
                <a:spcPts val="100"/>
              </a:spcBef>
            </a:pPr>
            <a:r>
              <a:rPr sz="2400" b="1" dirty="0">
                <a:latin typeface="Times New Roman"/>
                <a:cs typeface="Times New Roman"/>
              </a:rPr>
              <a:t>(c) if ( </a:t>
            </a:r>
            <a:r>
              <a:rPr sz="2400" b="1" spc="-5" dirty="0">
                <a:latin typeface="Times New Roman"/>
                <a:cs typeface="Times New Roman"/>
              </a:rPr>
              <a:t>condition</a:t>
            </a:r>
            <a:r>
              <a:rPr sz="2400" b="1" spc="-120" dirty="0">
                <a:latin typeface="Times New Roman"/>
                <a:cs typeface="Times New Roman"/>
              </a:rPr>
              <a:t> </a:t>
            </a:r>
            <a:r>
              <a:rPr sz="2400" b="1" dirty="0">
                <a:latin typeface="Times New Roman"/>
                <a:cs typeface="Times New Roman"/>
              </a:rPr>
              <a:t>)</a:t>
            </a:r>
            <a:endParaRPr sz="2400">
              <a:latin typeface="Times New Roman"/>
              <a:cs typeface="Times New Roman"/>
            </a:endParaRPr>
          </a:p>
          <a:p>
            <a:pPr marL="926465" marR="289560">
              <a:lnSpc>
                <a:spcPct val="100000"/>
              </a:lnSpc>
            </a:pPr>
            <a:r>
              <a:rPr sz="2400" b="1" spc="-5" dirty="0">
                <a:latin typeface="Times New Roman"/>
                <a:cs typeface="Times New Roman"/>
              </a:rPr>
              <a:t>do this</a:t>
            </a:r>
            <a:r>
              <a:rPr sz="2400" b="1" spc="-90" dirty="0">
                <a:latin typeface="Times New Roman"/>
                <a:cs typeface="Times New Roman"/>
              </a:rPr>
              <a:t> </a:t>
            </a:r>
            <a:r>
              <a:rPr sz="2400" b="1" dirty="0">
                <a:latin typeface="Times New Roman"/>
                <a:cs typeface="Times New Roman"/>
              </a:rPr>
              <a:t>;  else</a:t>
            </a:r>
            <a:endParaRPr sz="2400">
              <a:latin typeface="Times New Roman"/>
              <a:cs typeface="Times New Roman"/>
            </a:endParaRPr>
          </a:p>
          <a:p>
            <a:pPr marL="926465">
              <a:lnSpc>
                <a:spcPct val="100000"/>
              </a:lnSpc>
            </a:pPr>
            <a:r>
              <a:rPr sz="2400" b="1" spc="-5" dirty="0">
                <a:latin typeface="Times New Roman"/>
                <a:cs typeface="Times New Roman"/>
              </a:rPr>
              <a:t>do this</a:t>
            </a:r>
            <a:r>
              <a:rPr sz="2400" b="1" spc="-40" dirty="0">
                <a:latin typeface="Times New Roman"/>
                <a:cs typeface="Times New Roman"/>
              </a:rPr>
              <a:t> </a:t>
            </a:r>
            <a:r>
              <a:rPr sz="2400" b="1" dirty="0">
                <a:latin typeface="Times New Roman"/>
                <a:cs typeface="Times New Roman"/>
              </a:rPr>
              <a:t>;</a:t>
            </a:r>
            <a:endParaRPr sz="2400">
              <a:latin typeface="Times New Roman"/>
              <a:cs typeface="Times New Roman"/>
            </a:endParaRP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830"/>
              </a:lnSpc>
            </a:pPr>
            <a:fld id="{81D60167-4931-47E6-BA6A-407CBD079E47}" type="slidenum">
              <a:rPr dirty="0"/>
              <a:t>76</a:t>
            </a:fld>
            <a:endParaRPr dirty="0"/>
          </a:p>
        </p:txBody>
      </p:sp>
      <p:sp>
        <p:nvSpPr>
          <p:cNvPr id="12" name="object 12"/>
          <p:cNvSpPr txBox="1"/>
          <p:nvPr/>
        </p:nvSpPr>
        <p:spPr>
          <a:xfrm>
            <a:off x="4422138" y="3835398"/>
            <a:ext cx="1402080" cy="3042920"/>
          </a:xfrm>
          <a:prstGeom prst="rect">
            <a:avLst/>
          </a:prstGeom>
        </p:spPr>
        <p:txBody>
          <a:bodyPr vert="horz" wrap="square" lIns="0" tIns="12700" rIns="0" bIns="0" rtlCol="0">
            <a:spAutoFit/>
          </a:bodyPr>
          <a:lstStyle/>
          <a:p>
            <a:pPr marL="12700" marR="594360">
              <a:lnSpc>
                <a:spcPct val="100000"/>
              </a:lnSpc>
              <a:spcBef>
                <a:spcPts val="100"/>
              </a:spcBef>
            </a:pPr>
            <a:r>
              <a:rPr sz="1800" b="1" spc="-5" dirty="0">
                <a:latin typeface="Times New Roman"/>
                <a:cs typeface="Times New Roman"/>
              </a:rPr>
              <a:t>do this</a:t>
            </a:r>
            <a:r>
              <a:rPr sz="1800" b="1" spc="-85" dirty="0">
                <a:latin typeface="Times New Roman"/>
                <a:cs typeface="Times New Roman"/>
              </a:rPr>
              <a:t> </a:t>
            </a:r>
            <a:r>
              <a:rPr sz="1800" b="1" dirty="0">
                <a:latin typeface="Times New Roman"/>
                <a:cs typeface="Times New Roman"/>
              </a:rPr>
              <a:t>;  </a:t>
            </a:r>
            <a:r>
              <a:rPr sz="1800" b="1" spc="-5" dirty="0">
                <a:latin typeface="Times New Roman"/>
                <a:cs typeface="Times New Roman"/>
              </a:rPr>
              <a:t>else</a:t>
            </a:r>
            <a:endParaRPr sz="1800">
              <a:latin typeface="Times New Roman"/>
              <a:cs typeface="Times New Roman"/>
            </a:endParaRPr>
          </a:p>
          <a:p>
            <a:pPr marL="12700">
              <a:lnSpc>
                <a:spcPct val="100000"/>
              </a:lnSpc>
            </a:pPr>
            <a:r>
              <a:rPr sz="1800" b="1" spc="-5" dirty="0">
                <a:latin typeface="Times New Roman"/>
                <a:cs typeface="Times New Roman"/>
              </a:rPr>
              <a:t>{</a:t>
            </a:r>
            <a:endParaRPr sz="1800">
              <a:latin typeface="Times New Roman"/>
              <a:cs typeface="Times New Roman"/>
            </a:endParaRPr>
          </a:p>
          <a:p>
            <a:pPr marL="12700" marR="5080">
              <a:lnSpc>
                <a:spcPct val="100000"/>
              </a:lnSpc>
            </a:pPr>
            <a:r>
              <a:rPr sz="1800" b="1" dirty="0">
                <a:latin typeface="Times New Roman"/>
                <a:cs typeface="Times New Roman"/>
              </a:rPr>
              <a:t>if ( </a:t>
            </a:r>
            <a:r>
              <a:rPr sz="1800" b="1" spc="-5" dirty="0">
                <a:latin typeface="Times New Roman"/>
                <a:cs typeface="Times New Roman"/>
              </a:rPr>
              <a:t>condition</a:t>
            </a:r>
            <a:r>
              <a:rPr sz="1800" b="1" spc="-95" dirty="0">
                <a:latin typeface="Times New Roman"/>
                <a:cs typeface="Times New Roman"/>
              </a:rPr>
              <a:t> </a:t>
            </a:r>
            <a:r>
              <a:rPr sz="1800" b="1" dirty="0">
                <a:latin typeface="Times New Roman"/>
                <a:cs typeface="Times New Roman"/>
              </a:rPr>
              <a:t>)  </a:t>
            </a:r>
            <a:r>
              <a:rPr sz="1800" b="1" spc="-5" dirty="0">
                <a:latin typeface="Times New Roman"/>
                <a:cs typeface="Times New Roman"/>
              </a:rPr>
              <a:t>do this</a:t>
            </a:r>
            <a:r>
              <a:rPr sz="1800" b="1" spc="-20" dirty="0">
                <a:latin typeface="Times New Roman"/>
                <a:cs typeface="Times New Roman"/>
              </a:rPr>
              <a:t> </a:t>
            </a:r>
            <a:r>
              <a:rPr sz="1800" b="1" dirty="0">
                <a:latin typeface="Times New Roman"/>
                <a:cs typeface="Times New Roman"/>
              </a:rPr>
              <a:t>;</a:t>
            </a:r>
            <a:endParaRPr sz="1800">
              <a:latin typeface="Times New Roman"/>
              <a:cs typeface="Times New Roman"/>
            </a:endParaRPr>
          </a:p>
          <a:p>
            <a:pPr marL="12700">
              <a:lnSpc>
                <a:spcPct val="100000"/>
              </a:lnSpc>
            </a:pPr>
            <a:r>
              <a:rPr sz="1800" b="1" spc="-5" dirty="0">
                <a:latin typeface="Times New Roman"/>
                <a:cs typeface="Times New Roman"/>
              </a:rPr>
              <a:t>else</a:t>
            </a:r>
            <a:endParaRPr sz="1800">
              <a:latin typeface="Times New Roman"/>
              <a:cs typeface="Times New Roman"/>
            </a:endParaRPr>
          </a:p>
          <a:p>
            <a:pPr marL="12700">
              <a:lnSpc>
                <a:spcPct val="100000"/>
              </a:lnSpc>
            </a:pPr>
            <a:r>
              <a:rPr sz="1800" b="1" spc="-5" dirty="0">
                <a:latin typeface="Times New Roman"/>
                <a:cs typeface="Times New Roman"/>
              </a:rPr>
              <a:t>{</a:t>
            </a:r>
            <a:endParaRPr sz="1800">
              <a:latin typeface="Times New Roman"/>
              <a:cs typeface="Times New Roman"/>
            </a:endParaRPr>
          </a:p>
          <a:p>
            <a:pPr marL="12700" marR="467995">
              <a:lnSpc>
                <a:spcPct val="100000"/>
              </a:lnSpc>
            </a:pPr>
            <a:r>
              <a:rPr sz="1800" b="1" spc="-5" dirty="0">
                <a:latin typeface="Times New Roman"/>
                <a:cs typeface="Times New Roman"/>
              </a:rPr>
              <a:t>do this </a:t>
            </a:r>
            <a:r>
              <a:rPr sz="1800" b="1" dirty="0">
                <a:latin typeface="Times New Roman"/>
                <a:cs typeface="Times New Roman"/>
              </a:rPr>
              <a:t>;  </a:t>
            </a:r>
            <a:r>
              <a:rPr sz="1800" b="1" spc="-5" dirty="0">
                <a:latin typeface="Times New Roman"/>
                <a:cs typeface="Times New Roman"/>
              </a:rPr>
              <a:t>and this</a:t>
            </a:r>
            <a:r>
              <a:rPr sz="1800" b="1" spc="-85" dirty="0">
                <a:latin typeface="Times New Roman"/>
                <a:cs typeface="Times New Roman"/>
              </a:rPr>
              <a:t> </a:t>
            </a:r>
            <a:r>
              <a:rPr sz="1800" b="1" dirty="0">
                <a:latin typeface="Times New Roman"/>
                <a:cs typeface="Times New Roman"/>
              </a:rPr>
              <a:t>;</a:t>
            </a:r>
            <a:endParaRPr sz="1800">
              <a:latin typeface="Times New Roman"/>
              <a:cs typeface="Times New Roman"/>
            </a:endParaRPr>
          </a:p>
          <a:p>
            <a:pPr marL="12700">
              <a:lnSpc>
                <a:spcPct val="100000"/>
              </a:lnSpc>
            </a:pPr>
            <a:r>
              <a:rPr sz="1800" b="1" spc="-5" dirty="0">
                <a:latin typeface="Times New Roman"/>
                <a:cs typeface="Times New Roman"/>
              </a:rPr>
              <a:t>}</a:t>
            </a:r>
            <a:endParaRPr sz="1800">
              <a:latin typeface="Times New Roman"/>
              <a:cs typeface="Times New Roman"/>
            </a:endParaRPr>
          </a:p>
          <a:p>
            <a:pPr marL="12700">
              <a:lnSpc>
                <a:spcPct val="100000"/>
              </a:lnSpc>
            </a:pPr>
            <a:r>
              <a:rPr sz="1800" b="1" spc="-5" dirty="0">
                <a:latin typeface="Times New Roman"/>
                <a:cs typeface="Times New Roman"/>
              </a:rPr>
              <a:t>}</a:t>
            </a:r>
            <a:endParaRPr sz="1800">
              <a:latin typeface="Times New Roman"/>
              <a:cs typeface="Times New Roman"/>
            </a:endParaRPr>
          </a:p>
        </p:txBody>
      </p:sp>
      <p:sp>
        <p:nvSpPr>
          <p:cNvPr id="13" name="object 13"/>
          <p:cNvSpPr txBox="1"/>
          <p:nvPr/>
        </p:nvSpPr>
        <p:spPr>
          <a:xfrm>
            <a:off x="6936737" y="4015230"/>
            <a:ext cx="1075055" cy="148844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a:cs typeface="Times New Roman"/>
              </a:rPr>
              <a:t>}</a:t>
            </a:r>
            <a:endParaRPr sz="2400">
              <a:latin typeface="Times New Roman"/>
              <a:cs typeface="Times New Roman"/>
            </a:endParaRPr>
          </a:p>
          <a:p>
            <a:pPr marL="12700">
              <a:lnSpc>
                <a:spcPct val="100000"/>
              </a:lnSpc>
            </a:pPr>
            <a:r>
              <a:rPr sz="2400" b="1" spc="-5" dirty="0">
                <a:latin typeface="Times New Roman"/>
                <a:cs typeface="Times New Roman"/>
              </a:rPr>
              <a:t>}</a:t>
            </a:r>
            <a:endParaRPr sz="2400">
              <a:latin typeface="Times New Roman"/>
              <a:cs typeface="Times New Roman"/>
            </a:endParaRPr>
          </a:p>
          <a:p>
            <a:pPr marL="12700">
              <a:lnSpc>
                <a:spcPct val="100000"/>
              </a:lnSpc>
            </a:pPr>
            <a:r>
              <a:rPr sz="2400" b="1" dirty="0">
                <a:latin typeface="Times New Roman"/>
                <a:cs typeface="Times New Roman"/>
              </a:rPr>
              <a:t>else</a:t>
            </a:r>
            <a:endParaRPr sz="2400">
              <a:latin typeface="Times New Roman"/>
              <a:cs typeface="Times New Roman"/>
            </a:endParaRPr>
          </a:p>
          <a:p>
            <a:pPr marL="12700">
              <a:lnSpc>
                <a:spcPct val="100000"/>
              </a:lnSpc>
            </a:pPr>
            <a:r>
              <a:rPr sz="2400" b="1" spc="-5" dirty="0">
                <a:latin typeface="Times New Roman"/>
                <a:cs typeface="Times New Roman"/>
              </a:rPr>
              <a:t>do this</a:t>
            </a:r>
            <a:r>
              <a:rPr sz="2400" b="1" spc="-85" dirty="0">
                <a:latin typeface="Times New Roman"/>
                <a:cs typeface="Times New Roman"/>
              </a:rPr>
              <a:t> </a:t>
            </a:r>
            <a:r>
              <a:rPr sz="2400" b="1" dirty="0">
                <a:latin typeface="Times New Roman"/>
                <a:cs typeface="Times New Roman"/>
              </a:rPr>
              <a:t>;</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802640"/>
            <a:ext cx="9525000" cy="5909310"/>
          </a:xfrm>
        </p:spPr>
        <p:txBody>
          <a:bodyPr/>
          <a:lstStyle/>
          <a:p>
            <a:pPr marL="342900" indent="-342900" algn="just">
              <a:buFont typeface="Arial" panose="020B0604020202020204" pitchFamily="34" charset="0"/>
              <a:buChar char="•"/>
            </a:pPr>
            <a:r>
              <a:rPr lang="en-US" dirty="0"/>
              <a:t>C allows usage of three logical operators, namely, &amp;&amp;, || and !. These are to be read as ‘AND’ ‘OR’ and ‘NOT’ respectively.</a:t>
            </a:r>
          </a:p>
          <a:p>
            <a:pPr marL="342900" indent="-342900" algn="just">
              <a:buFont typeface="Arial" panose="020B0604020202020204" pitchFamily="34" charset="0"/>
              <a:buChar char="•"/>
            </a:pPr>
            <a:r>
              <a:rPr lang="en-US" dirty="0" smtClean="0"/>
              <a:t>The </a:t>
            </a:r>
            <a:r>
              <a:rPr lang="en-US" dirty="0"/>
              <a:t>first two operators, &amp;&amp; and ||, allow two or more conditions to be combined in an if statement. </a:t>
            </a:r>
            <a:endParaRPr lang="en-US" dirty="0" smtClean="0"/>
          </a:p>
          <a:p>
            <a:pPr algn="just"/>
            <a:r>
              <a:rPr lang="en-US" dirty="0" smtClean="0"/>
              <a:t>Consider </a:t>
            </a:r>
            <a:r>
              <a:rPr lang="en-US" dirty="0"/>
              <a:t>the following example.</a:t>
            </a:r>
          </a:p>
          <a:p>
            <a:pPr algn="just"/>
            <a:r>
              <a:rPr lang="en-US" dirty="0"/>
              <a:t>Example 2.4: The marks obtained by a student in 5 different subjects are input through the keyboard. The student gets a division as per the following rules:</a:t>
            </a:r>
          </a:p>
          <a:p>
            <a:pPr marL="342900" indent="-342900" algn="just">
              <a:buFont typeface="Arial" panose="020B0604020202020204" pitchFamily="34" charset="0"/>
              <a:buChar char="•"/>
            </a:pPr>
            <a:r>
              <a:rPr lang="en-US" dirty="0"/>
              <a:t>Percentage above or equal to 60 - First division</a:t>
            </a:r>
          </a:p>
          <a:p>
            <a:pPr marL="342900" indent="-342900" algn="just">
              <a:buFont typeface="Arial" panose="020B0604020202020204" pitchFamily="34" charset="0"/>
              <a:buChar char="•"/>
            </a:pPr>
            <a:r>
              <a:rPr lang="en-US" dirty="0"/>
              <a:t>Percentage between 50 and 59 - Second division</a:t>
            </a:r>
          </a:p>
          <a:p>
            <a:pPr marL="342900" indent="-342900" algn="just">
              <a:buFont typeface="Arial" panose="020B0604020202020204" pitchFamily="34" charset="0"/>
              <a:buChar char="•"/>
            </a:pPr>
            <a:r>
              <a:rPr lang="en-US" dirty="0"/>
              <a:t>Percentage between 40 and 49 - Third division</a:t>
            </a:r>
          </a:p>
          <a:p>
            <a:pPr marL="342900" indent="-342900" algn="just">
              <a:buFont typeface="Arial" panose="020B0604020202020204" pitchFamily="34" charset="0"/>
              <a:buChar char="•"/>
            </a:pPr>
            <a:r>
              <a:rPr lang="en-US" dirty="0"/>
              <a:t>Percentage less than 40 - Fail</a:t>
            </a:r>
          </a:p>
          <a:p>
            <a:pPr algn="just"/>
            <a:r>
              <a:rPr lang="en-US" dirty="0"/>
              <a:t>Write a program to calculate the division obtained by the student.</a:t>
            </a:r>
          </a:p>
          <a:p>
            <a:pPr algn="just"/>
            <a:endParaRPr lang="en-US" dirty="0" smtClean="0"/>
          </a:p>
          <a:p>
            <a:pPr algn="just"/>
            <a:r>
              <a:rPr lang="en-US" dirty="0" smtClean="0"/>
              <a:t>There </a:t>
            </a:r>
            <a:r>
              <a:rPr lang="en-US" dirty="0"/>
              <a:t>are two ways in which we can write a program for this example. These methods are given below</a:t>
            </a:r>
            <a:r>
              <a:rPr lang="en-US" dirty="0" smtClean="0"/>
              <a:t>.</a:t>
            </a:r>
            <a:endParaRPr lang="en-US" dirty="0"/>
          </a:p>
        </p:txBody>
      </p:sp>
      <p:sp>
        <p:nvSpPr>
          <p:cNvPr id="4" name="object 2"/>
          <p:cNvSpPr txBox="1">
            <a:spLocks/>
          </p:cNvSpPr>
          <p:nvPr/>
        </p:nvSpPr>
        <p:spPr>
          <a:xfrm>
            <a:off x="2590800" y="228600"/>
            <a:ext cx="5089525" cy="574040"/>
          </a:xfrm>
          <a:prstGeom prst="rect">
            <a:avLst/>
          </a:prstGeom>
        </p:spPr>
        <p:txBody>
          <a:bodyPr vert="horz" wrap="square" lIns="0" tIns="12700" rIns="0" bIns="0" rtlCol="0">
            <a:spAutoFit/>
          </a:bodyPr>
          <a:lstStyle>
            <a:lvl1pPr>
              <a:defRPr sz="3600" b="0" i="0">
                <a:solidFill>
                  <a:schemeClr val="tx1"/>
                </a:solidFill>
                <a:latin typeface="Times New Roman"/>
                <a:ea typeface="+mj-ea"/>
                <a:cs typeface="Times New Roman"/>
              </a:defRPr>
            </a:lvl1pPr>
          </a:lstStyle>
          <a:p>
            <a:pPr marL="12700">
              <a:spcBef>
                <a:spcPts val="100"/>
              </a:spcBef>
            </a:pPr>
            <a:r>
              <a:rPr lang="en-IN" kern="0" spc="-5" dirty="0" smtClean="0"/>
              <a:t>if-else with logical operator</a:t>
            </a:r>
            <a:endParaRPr lang="en-IN" kern="0" spc="-5" dirty="0"/>
          </a:p>
        </p:txBody>
      </p:sp>
    </p:spTree>
    <p:extLst>
      <p:ext uri="{BB962C8B-B14F-4D97-AF65-F5344CB8AC3E}">
        <p14:creationId xmlns:p14="http://schemas.microsoft.com/office/powerpoint/2010/main" val="295503046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939760"/>
            <a:ext cx="9525000" cy="6832640"/>
          </a:xfrm>
        </p:spPr>
        <p:txBody>
          <a:bodyPr/>
          <a:lstStyle/>
          <a:p>
            <a:pPr algn="just"/>
            <a:r>
              <a:rPr lang="en-US" sz="2000" dirty="0" smtClean="0"/>
              <a:t>/* </a:t>
            </a:r>
            <a:r>
              <a:rPr lang="en-US" sz="2000" dirty="0"/>
              <a:t>Method – I */</a:t>
            </a:r>
          </a:p>
          <a:p>
            <a:pPr algn="just"/>
            <a:r>
              <a:rPr lang="en-US" sz="2000" dirty="0"/>
              <a:t>main( )</a:t>
            </a:r>
          </a:p>
          <a:p>
            <a:pPr algn="just"/>
            <a:r>
              <a:rPr lang="en-US" sz="2000" dirty="0"/>
              <a:t>{</a:t>
            </a:r>
          </a:p>
          <a:p>
            <a:pPr marL="358775" algn="just"/>
            <a:r>
              <a:rPr lang="en-US" sz="2000" dirty="0" err="1"/>
              <a:t>int</a:t>
            </a:r>
            <a:r>
              <a:rPr lang="en-US" sz="2000" dirty="0"/>
              <a:t> m1, m2, m3, m4, m5, per ;</a:t>
            </a:r>
          </a:p>
          <a:p>
            <a:pPr marL="358775" algn="just"/>
            <a:r>
              <a:rPr lang="en-US" sz="2000" dirty="0" err="1"/>
              <a:t>printf</a:t>
            </a:r>
            <a:r>
              <a:rPr lang="en-US" sz="2000" dirty="0"/>
              <a:t> ( "Enter marks in five subjects " ) ;</a:t>
            </a:r>
          </a:p>
          <a:p>
            <a:pPr marL="358775" algn="just"/>
            <a:r>
              <a:rPr lang="en-US" sz="2000" dirty="0" err="1"/>
              <a:t>scanf</a:t>
            </a:r>
            <a:r>
              <a:rPr lang="en-US" sz="2000" dirty="0"/>
              <a:t> ( "%d %d %d %d %d", &amp;m1, &amp;m2, &amp;m3, &amp;m4, &amp;m5 ) ;</a:t>
            </a:r>
          </a:p>
          <a:p>
            <a:pPr marL="358775" algn="just"/>
            <a:r>
              <a:rPr lang="en-US" sz="2000" dirty="0"/>
              <a:t>per = ( m1 + m2 + m3 + m4 + m5 ) / 5 </a:t>
            </a:r>
            <a:r>
              <a:rPr lang="en-US" sz="2000" dirty="0" smtClean="0"/>
              <a:t>;</a:t>
            </a:r>
          </a:p>
          <a:p>
            <a:pPr marL="358775" algn="just"/>
            <a:r>
              <a:rPr lang="en-US" sz="2000" dirty="0"/>
              <a:t>if ( per &gt;= 60 )</a:t>
            </a:r>
          </a:p>
          <a:p>
            <a:pPr marL="620713" algn="just"/>
            <a:r>
              <a:rPr lang="en-US" sz="2000" dirty="0" smtClean="0"/>
              <a:t>     </a:t>
            </a:r>
            <a:r>
              <a:rPr lang="en-US" sz="2000" dirty="0" err="1" smtClean="0"/>
              <a:t>printf</a:t>
            </a:r>
            <a:r>
              <a:rPr lang="en-US" sz="2000" dirty="0" smtClean="0"/>
              <a:t> </a:t>
            </a:r>
            <a:r>
              <a:rPr lang="en-US" sz="2000" dirty="0"/>
              <a:t>( "First division ") ;</a:t>
            </a:r>
          </a:p>
          <a:p>
            <a:pPr marL="620713" algn="just"/>
            <a:r>
              <a:rPr lang="en-US" sz="2000" dirty="0"/>
              <a:t>else</a:t>
            </a:r>
          </a:p>
          <a:p>
            <a:pPr marL="620713" algn="just"/>
            <a:r>
              <a:rPr lang="en-US" sz="2000" dirty="0"/>
              <a:t>{</a:t>
            </a:r>
          </a:p>
          <a:p>
            <a:pPr indent="1077913" algn="just"/>
            <a:r>
              <a:rPr lang="en-US" sz="2000" dirty="0"/>
              <a:t>if ( per &gt;= 50 )</a:t>
            </a:r>
          </a:p>
          <a:p>
            <a:pPr indent="1077913" algn="just"/>
            <a:r>
              <a:rPr lang="en-US" sz="2000" dirty="0" smtClean="0"/>
              <a:t>      </a:t>
            </a:r>
            <a:r>
              <a:rPr lang="en-US" sz="2000" dirty="0" err="1" smtClean="0"/>
              <a:t>printf</a:t>
            </a:r>
            <a:r>
              <a:rPr lang="en-US" sz="2000" dirty="0" smtClean="0"/>
              <a:t> </a:t>
            </a:r>
            <a:r>
              <a:rPr lang="en-US" sz="2000" dirty="0"/>
              <a:t>( "Second division" ) ;</a:t>
            </a:r>
          </a:p>
          <a:p>
            <a:pPr indent="1077913" algn="just"/>
            <a:r>
              <a:rPr lang="en-US" sz="2000" dirty="0"/>
              <a:t>else</a:t>
            </a:r>
          </a:p>
          <a:p>
            <a:pPr indent="1077913" algn="just"/>
            <a:r>
              <a:rPr lang="en-US" sz="2000" dirty="0"/>
              <a:t>{</a:t>
            </a:r>
          </a:p>
          <a:p>
            <a:pPr indent="1519238" algn="just"/>
            <a:r>
              <a:rPr lang="en-US" sz="2000" dirty="0"/>
              <a:t>if ( per &gt;= 40 )</a:t>
            </a:r>
          </a:p>
          <a:p>
            <a:pPr indent="1519238" algn="just"/>
            <a:r>
              <a:rPr lang="en-US" sz="2000" dirty="0" smtClean="0"/>
              <a:t>       </a:t>
            </a:r>
            <a:r>
              <a:rPr lang="en-US" sz="2000" dirty="0" err="1" smtClean="0"/>
              <a:t>printf</a:t>
            </a:r>
            <a:r>
              <a:rPr lang="en-US" sz="2000" dirty="0" smtClean="0"/>
              <a:t> </a:t>
            </a:r>
            <a:r>
              <a:rPr lang="en-US" sz="2000" dirty="0"/>
              <a:t>( "Third division" ) ;</a:t>
            </a:r>
          </a:p>
          <a:p>
            <a:pPr indent="1519238" algn="just"/>
            <a:r>
              <a:rPr lang="en-US" sz="2000" dirty="0"/>
              <a:t>else</a:t>
            </a:r>
          </a:p>
          <a:p>
            <a:pPr indent="1519238" algn="just"/>
            <a:r>
              <a:rPr lang="en-US" sz="2000" dirty="0" smtClean="0"/>
              <a:t>       </a:t>
            </a:r>
            <a:r>
              <a:rPr lang="en-US" sz="2000" dirty="0" err="1" smtClean="0"/>
              <a:t>printf</a:t>
            </a:r>
            <a:r>
              <a:rPr lang="en-US" sz="2000" dirty="0" smtClean="0"/>
              <a:t> </a:t>
            </a:r>
            <a:r>
              <a:rPr lang="en-US" sz="2000" dirty="0"/>
              <a:t>( "Fail" ) ;</a:t>
            </a:r>
          </a:p>
          <a:p>
            <a:pPr indent="1158875" algn="just"/>
            <a:r>
              <a:rPr lang="en-US" sz="2000" dirty="0"/>
              <a:t>}</a:t>
            </a:r>
          </a:p>
          <a:p>
            <a:pPr marL="620713" algn="just"/>
            <a:r>
              <a:rPr lang="en-US" sz="2000" dirty="0"/>
              <a:t>}</a:t>
            </a:r>
          </a:p>
          <a:p>
            <a:pPr algn="just"/>
            <a:r>
              <a:rPr lang="en-US" sz="2000" dirty="0"/>
              <a:t>}</a:t>
            </a:r>
            <a:endParaRPr lang="en-IN" sz="2000" dirty="0"/>
          </a:p>
        </p:txBody>
      </p:sp>
      <p:sp>
        <p:nvSpPr>
          <p:cNvPr id="5" name="object 2"/>
          <p:cNvSpPr txBox="1">
            <a:spLocks/>
          </p:cNvSpPr>
          <p:nvPr/>
        </p:nvSpPr>
        <p:spPr>
          <a:xfrm>
            <a:off x="2590800" y="228600"/>
            <a:ext cx="5089525" cy="574040"/>
          </a:xfrm>
          <a:prstGeom prst="rect">
            <a:avLst/>
          </a:prstGeom>
        </p:spPr>
        <p:txBody>
          <a:bodyPr vert="horz" wrap="square" lIns="0" tIns="12700" rIns="0" bIns="0" rtlCol="0">
            <a:spAutoFit/>
          </a:bodyPr>
          <a:lstStyle>
            <a:lvl1pPr>
              <a:defRPr sz="3600" b="0" i="0">
                <a:solidFill>
                  <a:schemeClr val="tx1"/>
                </a:solidFill>
                <a:latin typeface="Times New Roman"/>
                <a:ea typeface="+mj-ea"/>
                <a:cs typeface="Times New Roman"/>
              </a:defRPr>
            </a:lvl1pPr>
          </a:lstStyle>
          <a:p>
            <a:pPr marL="12700">
              <a:spcBef>
                <a:spcPts val="100"/>
              </a:spcBef>
            </a:pPr>
            <a:r>
              <a:rPr lang="en-IN" kern="0" spc="-5" dirty="0" smtClean="0"/>
              <a:t>if-else with logical operator</a:t>
            </a:r>
            <a:endParaRPr lang="en-IN" kern="0" spc="-5" dirty="0"/>
          </a:p>
        </p:txBody>
      </p:sp>
    </p:spTree>
    <p:extLst>
      <p:ext uri="{BB962C8B-B14F-4D97-AF65-F5344CB8AC3E}">
        <p14:creationId xmlns:p14="http://schemas.microsoft.com/office/powerpoint/2010/main" val="77323892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939760"/>
            <a:ext cx="9525000" cy="4062651"/>
          </a:xfrm>
        </p:spPr>
        <p:txBody>
          <a:bodyPr/>
          <a:lstStyle/>
          <a:p>
            <a:pPr algn="just"/>
            <a:r>
              <a:rPr lang="en-US" dirty="0"/>
              <a:t>This is a straight forward program. Observe that the program </a:t>
            </a:r>
            <a:r>
              <a:rPr lang="en-US" dirty="0" smtClean="0"/>
              <a:t>uses nested if-else . </a:t>
            </a:r>
            <a:r>
              <a:rPr lang="en-US" dirty="0"/>
              <a:t>This leads to three disadvantages:</a:t>
            </a:r>
          </a:p>
          <a:p>
            <a:pPr marL="457200" indent="-457200" algn="just">
              <a:buAutoNum type="alphaLcParenBoth"/>
            </a:pPr>
            <a:r>
              <a:rPr lang="en-US" dirty="0" smtClean="0"/>
              <a:t>As </a:t>
            </a:r>
            <a:r>
              <a:rPr lang="en-US" dirty="0"/>
              <a:t>the number of conditions go on increasing the </a:t>
            </a:r>
            <a:r>
              <a:rPr lang="en-US" dirty="0" smtClean="0"/>
              <a:t>complexity </a:t>
            </a:r>
            <a:r>
              <a:rPr lang="en-US" dirty="0"/>
              <a:t>also goes on increasing. </a:t>
            </a:r>
            <a:endParaRPr lang="en-US" dirty="0" smtClean="0"/>
          </a:p>
          <a:p>
            <a:pPr marL="457200" indent="-457200" algn="just">
              <a:buAutoNum type="alphaLcParenBoth"/>
            </a:pPr>
            <a:endParaRPr lang="en-US" dirty="0" smtClean="0"/>
          </a:p>
          <a:p>
            <a:pPr marL="457200" indent="-457200" algn="just">
              <a:buAutoNum type="alphaLcParenBoth"/>
            </a:pPr>
            <a:r>
              <a:rPr lang="en-US" dirty="0" smtClean="0"/>
              <a:t>Care </a:t>
            </a:r>
            <a:r>
              <a:rPr lang="en-US" dirty="0"/>
              <a:t>needs to be exercised to match the corresponding ifs and </a:t>
            </a:r>
            <a:r>
              <a:rPr lang="en-US" dirty="0" err="1" smtClean="0"/>
              <a:t>elses</a:t>
            </a:r>
            <a:r>
              <a:rPr lang="en-US" dirty="0" smtClean="0"/>
              <a:t>.</a:t>
            </a:r>
          </a:p>
          <a:p>
            <a:pPr marL="457200" indent="-457200" algn="just">
              <a:buAutoNum type="alphaLcParenBoth"/>
            </a:pPr>
            <a:endParaRPr lang="en-US" dirty="0" smtClean="0"/>
          </a:p>
          <a:p>
            <a:pPr marL="457200" indent="-457200" algn="just">
              <a:buAutoNum type="alphaLcParenBoth"/>
            </a:pPr>
            <a:r>
              <a:rPr lang="en-US" dirty="0" smtClean="0"/>
              <a:t>Care </a:t>
            </a:r>
            <a:r>
              <a:rPr lang="en-US" dirty="0"/>
              <a:t>needs to be exercised to match the corresponding pair of braces.</a:t>
            </a:r>
          </a:p>
          <a:p>
            <a:pPr algn="just"/>
            <a:endParaRPr lang="en-US" dirty="0"/>
          </a:p>
          <a:p>
            <a:pPr algn="just"/>
            <a:r>
              <a:rPr lang="en-US" dirty="0" smtClean="0"/>
              <a:t>.All </a:t>
            </a:r>
            <a:r>
              <a:rPr lang="en-US" dirty="0"/>
              <a:t>these three problems can be eliminated by usage of ‘Logical operators’. The following program illustrates this.</a:t>
            </a:r>
            <a:endParaRPr lang="en-IN" dirty="0"/>
          </a:p>
        </p:txBody>
      </p:sp>
      <p:sp>
        <p:nvSpPr>
          <p:cNvPr id="5" name="object 2"/>
          <p:cNvSpPr txBox="1">
            <a:spLocks/>
          </p:cNvSpPr>
          <p:nvPr/>
        </p:nvSpPr>
        <p:spPr>
          <a:xfrm>
            <a:off x="2590800" y="228600"/>
            <a:ext cx="5089525" cy="574040"/>
          </a:xfrm>
          <a:prstGeom prst="rect">
            <a:avLst/>
          </a:prstGeom>
        </p:spPr>
        <p:txBody>
          <a:bodyPr vert="horz" wrap="square" lIns="0" tIns="12700" rIns="0" bIns="0" rtlCol="0">
            <a:spAutoFit/>
          </a:bodyPr>
          <a:lstStyle>
            <a:lvl1pPr>
              <a:defRPr sz="3600" b="0" i="0">
                <a:solidFill>
                  <a:schemeClr val="tx1"/>
                </a:solidFill>
                <a:latin typeface="Times New Roman"/>
                <a:ea typeface="+mj-ea"/>
                <a:cs typeface="Times New Roman"/>
              </a:defRPr>
            </a:lvl1pPr>
          </a:lstStyle>
          <a:p>
            <a:pPr marL="12700">
              <a:spcBef>
                <a:spcPts val="100"/>
              </a:spcBef>
            </a:pPr>
            <a:r>
              <a:rPr lang="en-IN" kern="0" spc="-5" dirty="0" smtClean="0"/>
              <a:t>if-else with logical operator</a:t>
            </a:r>
            <a:endParaRPr lang="en-IN" kern="0" spc="-5" dirty="0"/>
          </a:p>
        </p:txBody>
      </p:sp>
    </p:spTree>
    <p:extLst>
      <p:ext uri="{BB962C8B-B14F-4D97-AF65-F5344CB8AC3E}">
        <p14:creationId xmlns:p14="http://schemas.microsoft.com/office/powerpoint/2010/main" val="16870312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493" y="228600"/>
            <a:ext cx="9169400" cy="553998"/>
          </a:xfrm>
        </p:spPr>
        <p:txBody>
          <a:bodyPr/>
          <a:lstStyle/>
          <a:p>
            <a:r>
              <a:rPr lang="en-US" dirty="0" smtClean="0"/>
              <a:t>Variables</a:t>
            </a:r>
            <a:endParaRPr lang="en-US" dirty="0"/>
          </a:p>
        </p:txBody>
      </p:sp>
      <p:sp>
        <p:nvSpPr>
          <p:cNvPr id="5" name="Rectangle 4"/>
          <p:cNvSpPr/>
          <p:nvPr/>
        </p:nvSpPr>
        <p:spPr>
          <a:xfrm>
            <a:off x="444493" y="762000"/>
            <a:ext cx="9169399" cy="5632311"/>
          </a:xfrm>
          <a:prstGeom prst="rect">
            <a:avLst/>
          </a:prstGeom>
        </p:spPr>
        <p:txBody>
          <a:bodyPr wrap="square">
            <a:spAutoFit/>
          </a:bodyPr>
          <a:lstStyle/>
          <a:p>
            <a:r>
              <a:rPr lang="en-US" sz="2400" b="1" dirty="0"/>
              <a:t>Types of Variables in </a:t>
            </a:r>
            <a:r>
              <a:rPr lang="en-US" sz="2400" b="1" dirty="0" smtClean="0"/>
              <a:t>C</a:t>
            </a:r>
          </a:p>
          <a:p>
            <a:endParaRPr lang="en-US" sz="2400" b="1" dirty="0" smtClean="0"/>
          </a:p>
          <a:p>
            <a:r>
              <a:rPr lang="en-US" sz="2400" b="1" dirty="0"/>
              <a:t>2. Classification on the Basis of Storage </a:t>
            </a:r>
            <a:r>
              <a:rPr lang="en-US" sz="2400" b="1" dirty="0" smtClean="0"/>
              <a:t>Class</a:t>
            </a:r>
            <a:endParaRPr lang="en-US" sz="2400" b="1" dirty="0"/>
          </a:p>
          <a:p>
            <a:endParaRPr lang="en-US" sz="2400" dirty="0" smtClean="0"/>
          </a:p>
          <a:p>
            <a:r>
              <a:rPr lang="en-US" sz="2400" dirty="0"/>
              <a:t>Storage Classes in C is the concept that helps us to determine the scope, lifetime, memory location, and default value (initial value) of a variable.</a:t>
            </a:r>
          </a:p>
          <a:p>
            <a:endParaRPr lang="en-US" sz="2400" dirty="0"/>
          </a:p>
          <a:p>
            <a:r>
              <a:rPr lang="en-US" sz="2400" dirty="0"/>
              <a:t>On the basis of storage classes, we can classify the C variables into 4 types:</a:t>
            </a:r>
          </a:p>
          <a:p>
            <a:endParaRPr lang="en-US" sz="2400" dirty="0"/>
          </a:p>
          <a:p>
            <a:r>
              <a:rPr lang="en-US" sz="2400" dirty="0" smtClean="0"/>
              <a:t>1. Static </a:t>
            </a:r>
            <a:r>
              <a:rPr lang="en-US" sz="2400" dirty="0"/>
              <a:t>Variables</a:t>
            </a:r>
          </a:p>
          <a:p>
            <a:r>
              <a:rPr lang="en-US" sz="2400" dirty="0" smtClean="0"/>
              <a:t>2. Automatic </a:t>
            </a:r>
            <a:r>
              <a:rPr lang="en-US" sz="2400" dirty="0"/>
              <a:t>Variables</a:t>
            </a:r>
          </a:p>
          <a:p>
            <a:r>
              <a:rPr lang="en-US" sz="2400" dirty="0" smtClean="0"/>
              <a:t>3. Extern </a:t>
            </a:r>
            <a:r>
              <a:rPr lang="en-US" sz="2400" dirty="0"/>
              <a:t>Variables</a:t>
            </a:r>
          </a:p>
          <a:p>
            <a:r>
              <a:rPr lang="en-US" sz="2400" dirty="0" smtClean="0"/>
              <a:t>4. Register </a:t>
            </a:r>
            <a:r>
              <a:rPr lang="en-US" sz="2400" dirty="0"/>
              <a:t>Variables</a:t>
            </a:r>
          </a:p>
          <a:p>
            <a:pPr marL="457200" indent="-457200">
              <a:buAutoNum type="arabicPeriod"/>
            </a:pPr>
            <a:endParaRPr lang="en-US" sz="2400" b="0" i="0" dirty="0">
              <a:effectLst/>
            </a:endParaRPr>
          </a:p>
        </p:txBody>
      </p:sp>
    </p:spTree>
    <p:extLst>
      <p:ext uri="{BB962C8B-B14F-4D97-AF65-F5344CB8AC3E}">
        <p14:creationId xmlns:p14="http://schemas.microsoft.com/office/powerpoint/2010/main" val="20238622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228600"/>
            <a:ext cx="9525000" cy="7386638"/>
          </a:xfrm>
          <a:solidFill>
            <a:schemeClr val="bg1"/>
          </a:solidFill>
        </p:spPr>
        <p:txBody>
          <a:bodyPr/>
          <a:lstStyle/>
          <a:p>
            <a:pPr algn="just"/>
            <a:r>
              <a:rPr lang="en-US" dirty="0"/>
              <a:t>/* Method – II */</a:t>
            </a:r>
          </a:p>
          <a:p>
            <a:pPr algn="just"/>
            <a:r>
              <a:rPr lang="en-US" dirty="0"/>
              <a:t>main( )</a:t>
            </a:r>
          </a:p>
          <a:p>
            <a:pPr algn="just"/>
            <a:r>
              <a:rPr lang="en-US" dirty="0"/>
              <a:t>{</a:t>
            </a:r>
          </a:p>
          <a:p>
            <a:pPr indent="179388" algn="just"/>
            <a:r>
              <a:rPr lang="en-US" dirty="0" err="1"/>
              <a:t>int</a:t>
            </a:r>
            <a:r>
              <a:rPr lang="en-US" dirty="0"/>
              <a:t> m1, m2, m3, m4, m5, per ;</a:t>
            </a:r>
          </a:p>
          <a:p>
            <a:pPr indent="179388" algn="just"/>
            <a:r>
              <a:rPr lang="en-US" dirty="0" err="1"/>
              <a:t>printf</a:t>
            </a:r>
            <a:r>
              <a:rPr lang="en-US" dirty="0"/>
              <a:t> ( "Enter marks in five subjects " ) ;</a:t>
            </a:r>
          </a:p>
          <a:p>
            <a:pPr indent="179388" algn="just"/>
            <a:r>
              <a:rPr lang="en-US" dirty="0" err="1"/>
              <a:t>scanf</a:t>
            </a:r>
            <a:r>
              <a:rPr lang="en-US" dirty="0"/>
              <a:t> ( "%d %d %d %d %d", &amp;m1, &amp;m2, &amp;m3, &amp;m4, &amp;m5 ) ;</a:t>
            </a:r>
          </a:p>
          <a:p>
            <a:pPr indent="179388" algn="just"/>
            <a:r>
              <a:rPr lang="en-US" dirty="0"/>
              <a:t>per = ( m1 + m2 + m3 + m4 + m5 ) / 5 </a:t>
            </a:r>
            <a:r>
              <a:rPr lang="en-US" dirty="0" smtClean="0"/>
              <a:t>;</a:t>
            </a:r>
          </a:p>
          <a:p>
            <a:pPr indent="179388" algn="just"/>
            <a:r>
              <a:rPr lang="en-US" dirty="0"/>
              <a:t>if ( per &gt;= 60 )</a:t>
            </a:r>
          </a:p>
          <a:p>
            <a:pPr indent="719138" algn="just"/>
            <a:r>
              <a:rPr lang="en-US" dirty="0" err="1" smtClean="0"/>
              <a:t>printf</a:t>
            </a:r>
            <a:r>
              <a:rPr lang="en-US" dirty="0" smtClean="0"/>
              <a:t> </a:t>
            </a:r>
            <a:r>
              <a:rPr lang="en-US" dirty="0"/>
              <a:t>( "First division" ) </a:t>
            </a:r>
            <a:r>
              <a:rPr lang="en-US" dirty="0" smtClean="0"/>
              <a:t>;</a:t>
            </a:r>
          </a:p>
          <a:p>
            <a:pPr indent="179388" algn="just"/>
            <a:r>
              <a:rPr lang="en-US" dirty="0" smtClean="0"/>
              <a:t>if </a:t>
            </a:r>
            <a:r>
              <a:rPr lang="en-US" dirty="0"/>
              <a:t>( ( per &gt;= 50 ) &amp;&amp; ( per &lt; 60 ) )</a:t>
            </a:r>
          </a:p>
          <a:p>
            <a:pPr indent="719138" algn="just"/>
            <a:r>
              <a:rPr lang="en-US" dirty="0" err="1"/>
              <a:t>printf</a:t>
            </a:r>
            <a:r>
              <a:rPr lang="en-US" dirty="0"/>
              <a:t> ( "Second division" ) ;</a:t>
            </a:r>
          </a:p>
          <a:p>
            <a:pPr indent="179388" algn="just"/>
            <a:r>
              <a:rPr lang="en-US" dirty="0"/>
              <a:t>if ( ( per &gt;= 40 ) &amp;&amp; ( per &lt; 50 ) )</a:t>
            </a:r>
          </a:p>
          <a:p>
            <a:pPr indent="719138" algn="just"/>
            <a:r>
              <a:rPr lang="en-US" dirty="0" err="1"/>
              <a:t>printf</a:t>
            </a:r>
            <a:r>
              <a:rPr lang="en-US" dirty="0"/>
              <a:t> ( "Third division" ) ;</a:t>
            </a:r>
          </a:p>
          <a:p>
            <a:pPr indent="179388" algn="just"/>
            <a:r>
              <a:rPr lang="en-US" dirty="0"/>
              <a:t>if ( per &lt; 40 )</a:t>
            </a:r>
          </a:p>
          <a:p>
            <a:pPr indent="719138" algn="just"/>
            <a:r>
              <a:rPr lang="en-US" dirty="0" err="1"/>
              <a:t>printf</a:t>
            </a:r>
            <a:r>
              <a:rPr lang="en-US" dirty="0"/>
              <a:t> ( "Fail" ) ;</a:t>
            </a:r>
          </a:p>
          <a:p>
            <a:pPr algn="just"/>
            <a:r>
              <a:rPr lang="en-US" dirty="0"/>
              <a:t>}</a:t>
            </a:r>
          </a:p>
          <a:p>
            <a:pPr algn="just"/>
            <a:r>
              <a:rPr lang="en-US" dirty="0"/>
              <a:t>As can be seen from the second if statement, the &amp;&amp; operator is used to combine two conditions. ‘Second division’ gets printed if both the conditions evaluate to true. If one of the conditions evaluate to false then the whole thing is treated as false.</a:t>
            </a:r>
            <a:endParaRPr lang="en-IN" dirty="0"/>
          </a:p>
        </p:txBody>
      </p:sp>
    </p:spTree>
    <p:extLst>
      <p:ext uri="{BB962C8B-B14F-4D97-AF65-F5344CB8AC3E}">
        <p14:creationId xmlns:p14="http://schemas.microsoft.com/office/powerpoint/2010/main" val="187664615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939760"/>
            <a:ext cx="9525000" cy="3323987"/>
          </a:xfrm>
        </p:spPr>
        <p:txBody>
          <a:bodyPr/>
          <a:lstStyle/>
          <a:p>
            <a:pPr algn="just"/>
            <a:r>
              <a:rPr lang="en-US" dirty="0"/>
              <a:t>Two distinct advantages can be cited in </a:t>
            </a:r>
            <a:r>
              <a:rPr lang="en-US" dirty="0" err="1"/>
              <a:t>favour</a:t>
            </a:r>
            <a:r>
              <a:rPr lang="en-US" dirty="0"/>
              <a:t> of this program:</a:t>
            </a:r>
          </a:p>
          <a:p>
            <a:pPr marL="457200" indent="-457200" algn="just">
              <a:buAutoNum type="alphaLcParenBoth"/>
            </a:pPr>
            <a:r>
              <a:rPr lang="en-US" dirty="0" smtClean="0"/>
              <a:t>The </a:t>
            </a:r>
            <a:r>
              <a:rPr lang="en-US" dirty="0"/>
              <a:t>matching (or do I say mismatching) of the ifs with their corresponding </a:t>
            </a:r>
            <a:r>
              <a:rPr lang="en-US" dirty="0" err="1"/>
              <a:t>elses</a:t>
            </a:r>
            <a:r>
              <a:rPr lang="en-US" dirty="0"/>
              <a:t> gets avoided, since there are no </a:t>
            </a:r>
            <a:r>
              <a:rPr lang="en-US" dirty="0" err="1"/>
              <a:t>elses</a:t>
            </a:r>
            <a:r>
              <a:rPr lang="en-US" dirty="0"/>
              <a:t> in this </a:t>
            </a:r>
            <a:r>
              <a:rPr lang="en-US" dirty="0" smtClean="0"/>
              <a:t>program.</a:t>
            </a:r>
          </a:p>
          <a:p>
            <a:pPr marL="457200" indent="-457200" algn="just">
              <a:buAutoNum type="alphaLcParenBoth"/>
            </a:pPr>
            <a:endParaRPr lang="en-US" dirty="0" smtClean="0"/>
          </a:p>
          <a:p>
            <a:pPr marL="457200" indent="-457200" algn="just">
              <a:buAutoNum type="alphaLcParenBoth"/>
            </a:pPr>
            <a:r>
              <a:rPr lang="en-US" dirty="0" smtClean="0"/>
              <a:t>In </a:t>
            </a:r>
            <a:r>
              <a:rPr lang="en-US" dirty="0"/>
              <a:t>the previous program the statements went on gradually to the right. This effect becomes more </a:t>
            </a:r>
            <a:r>
              <a:rPr lang="en-US" dirty="0" smtClean="0"/>
              <a:t>prominent </a:t>
            </a:r>
            <a:r>
              <a:rPr lang="en-US" dirty="0"/>
              <a:t>as the number of conditions go on increasing. This would make the task of matching the ifs with their corresponding </a:t>
            </a:r>
            <a:r>
              <a:rPr lang="en-US" dirty="0" err="1"/>
              <a:t>elses</a:t>
            </a:r>
            <a:r>
              <a:rPr lang="en-US" dirty="0"/>
              <a:t> and matching of opening and closing braces that much more difficult.</a:t>
            </a:r>
            <a:endParaRPr lang="en-IN" dirty="0"/>
          </a:p>
        </p:txBody>
      </p:sp>
      <p:sp>
        <p:nvSpPr>
          <p:cNvPr id="5" name="object 2"/>
          <p:cNvSpPr txBox="1">
            <a:spLocks/>
          </p:cNvSpPr>
          <p:nvPr/>
        </p:nvSpPr>
        <p:spPr>
          <a:xfrm>
            <a:off x="2590800" y="228600"/>
            <a:ext cx="5089525" cy="574040"/>
          </a:xfrm>
          <a:prstGeom prst="rect">
            <a:avLst/>
          </a:prstGeom>
        </p:spPr>
        <p:txBody>
          <a:bodyPr vert="horz" wrap="square" lIns="0" tIns="12700" rIns="0" bIns="0" rtlCol="0">
            <a:spAutoFit/>
          </a:bodyPr>
          <a:lstStyle>
            <a:lvl1pPr>
              <a:defRPr sz="3600" b="0" i="0">
                <a:solidFill>
                  <a:schemeClr val="tx1"/>
                </a:solidFill>
                <a:latin typeface="Times New Roman"/>
                <a:ea typeface="+mj-ea"/>
                <a:cs typeface="Times New Roman"/>
              </a:defRPr>
            </a:lvl1pPr>
          </a:lstStyle>
          <a:p>
            <a:pPr marL="12700">
              <a:spcBef>
                <a:spcPts val="100"/>
              </a:spcBef>
            </a:pPr>
            <a:r>
              <a:rPr lang="en-IN" kern="0" spc="-5" dirty="0" smtClean="0"/>
              <a:t>if-else with logical operator</a:t>
            </a:r>
            <a:endParaRPr lang="en-IN" kern="0" spc="-5" dirty="0"/>
          </a:p>
        </p:txBody>
      </p:sp>
    </p:spTree>
    <p:extLst>
      <p:ext uri="{BB962C8B-B14F-4D97-AF65-F5344CB8AC3E}">
        <p14:creationId xmlns:p14="http://schemas.microsoft.com/office/powerpoint/2010/main" val="259466276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0800" y="43179"/>
            <a:ext cx="5089525" cy="574040"/>
          </a:xfrm>
          <a:prstGeom prst="rect">
            <a:avLst/>
          </a:prstGeom>
        </p:spPr>
        <p:txBody>
          <a:bodyPr vert="horz" wrap="square" lIns="0" tIns="12700" rIns="0" bIns="0" rtlCol="0">
            <a:spAutoFit/>
          </a:bodyPr>
          <a:lstStyle/>
          <a:p>
            <a:pPr marL="12700">
              <a:lnSpc>
                <a:spcPct val="100000"/>
              </a:lnSpc>
              <a:spcBef>
                <a:spcPts val="100"/>
              </a:spcBef>
            </a:pPr>
            <a:r>
              <a:rPr spc="-5" dirty="0"/>
              <a:t>if-else with logical operator</a:t>
            </a:r>
          </a:p>
        </p:txBody>
      </p:sp>
      <p:sp>
        <p:nvSpPr>
          <p:cNvPr id="3" name="object 3"/>
          <p:cNvSpPr txBox="1"/>
          <p:nvPr/>
        </p:nvSpPr>
        <p:spPr>
          <a:xfrm>
            <a:off x="764533" y="1774951"/>
            <a:ext cx="2486660" cy="2219960"/>
          </a:xfrm>
          <a:prstGeom prst="rect">
            <a:avLst/>
          </a:prstGeom>
        </p:spPr>
        <p:txBody>
          <a:bodyPr vert="horz" wrap="square" lIns="0" tIns="12700" rIns="0" bIns="0" rtlCol="0">
            <a:spAutoFit/>
          </a:bodyPr>
          <a:lstStyle/>
          <a:p>
            <a:pPr marL="86995">
              <a:lnSpc>
                <a:spcPct val="100000"/>
              </a:lnSpc>
              <a:spcBef>
                <a:spcPts val="100"/>
              </a:spcBef>
            </a:pPr>
            <a:r>
              <a:rPr sz="2400" spc="-5" dirty="0">
                <a:latin typeface="Times New Roman"/>
                <a:cs typeface="Times New Roman"/>
              </a:rPr>
              <a:t>main()</a:t>
            </a:r>
            <a:endParaRPr sz="2400">
              <a:latin typeface="Times New Roman"/>
              <a:cs typeface="Times New Roman"/>
            </a:endParaRPr>
          </a:p>
          <a:p>
            <a:pPr marL="12700">
              <a:lnSpc>
                <a:spcPct val="100000"/>
              </a:lnSpc>
            </a:pPr>
            <a:r>
              <a:rPr sz="2400" dirty="0">
                <a:latin typeface="Times New Roman"/>
                <a:cs typeface="Times New Roman"/>
              </a:rPr>
              <a:t>{</a:t>
            </a:r>
            <a:endParaRPr sz="2400">
              <a:latin typeface="Times New Roman"/>
              <a:cs typeface="Times New Roman"/>
            </a:endParaRPr>
          </a:p>
          <a:p>
            <a:pPr marL="12700" marR="5080">
              <a:lnSpc>
                <a:spcPct val="100000"/>
              </a:lnSpc>
            </a:pPr>
            <a:r>
              <a:rPr sz="2400" dirty="0">
                <a:latin typeface="Times New Roman"/>
                <a:cs typeface="Times New Roman"/>
              </a:rPr>
              <a:t>int x=3,y=9,z;  </a:t>
            </a:r>
            <a:r>
              <a:rPr sz="2400" spc="-5" dirty="0">
                <a:latin typeface="Times New Roman"/>
                <a:cs typeface="Times New Roman"/>
              </a:rPr>
              <a:t>if(x&gt;=3 </a:t>
            </a:r>
            <a:r>
              <a:rPr sz="2400" dirty="0">
                <a:latin typeface="Times New Roman"/>
                <a:cs typeface="Times New Roman"/>
              </a:rPr>
              <a:t>&amp;&amp; y ==</a:t>
            </a:r>
            <a:r>
              <a:rPr sz="2400" spc="-125" dirty="0">
                <a:latin typeface="Times New Roman"/>
                <a:cs typeface="Times New Roman"/>
              </a:rPr>
              <a:t> </a:t>
            </a:r>
            <a:r>
              <a:rPr sz="2400" dirty="0">
                <a:latin typeface="Times New Roman"/>
                <a:cs typeface="Times New Roman"/>
              </a:rPr>
              <a:t>9)  z =</a:t>
            </a:r>
            <a:r>
              <a:rPr sz="2400" spc="-30" dirty="0">
                <a:latin typeface="Times New Roman"/>
                <a:cs typeface="Times New Roman"/>
              </a:rPr>
              <a:t> </a:t>
            </a:r>
            <a:r>
              <a:rPr sz="2400" dirty="0">
                <a:latin typeface="Times New Roman"/>
                <a:cs typeface="Times New Roman"/>
              </a:rPr>
              <a:t>x+y;</a:t>
            </a:r>
            <a:endParaRPr sz="2400">
              <a:latin typeface="Times New Roman"/>
              <a:cs typeface="Times New Roman"/>
            </a:endParaRPr>
          </a:p>
          <a:p>
            <a:pPr marL="12700">
              <a:lnSpc>
                <a:spcPct val="100000"/>
              </a:lnSpc>
            </a:pPr>
            <a:r>
              <a:rPr sz="2400" dirty="0">
                <a:latin typeface="Times New Roman"/>
                <a:cs typeface="Times New Roman"/>
              </a:rPr>
              <a:t>else</a:t>
            </a:r>
            <a:endParaRPr sz="2400">
              <a:latin typeface="Times New Roman"/>
              <a:cs typeface="Times New Roman"/>
            </a:endParaRPr>
          </a:p>
        </p:txBody>
      </p:sp>
      <p:sp>
        <p:nvSpPr>
          <p:cNvPr id="4" name="object 4"/>
          <p:cNvSpPr txBox="1"/>
          <p:nvPr/>
        </p:nvSpPr>
        <p:spPr>
          <a:xfrm>
            <a:off x="3583938" y="1774951"/>
            <a:ext cx="1747520" cy="1122680"/>
          </a:xfrm>
          <a:prstGeom prst="rect">
            <a:avLst/>
          </a:prstGeom>
        </p:spPr>
        <p:txBody>
          <a:bodyPr vert="horz" wrap="square" lIns="0" tIns="12700" rIns="0" bIns="0" rtlCol="0">
            <a:spAutoFit/>
          </a:bodyPr>
          <a:lstStyle/>
          <a:p>
            <a:pPr marL="86995">
              <a:lnSpc>
                <a:spcPct val="100000"/>
              </a:lnSpc>
              <a:spcBef>
                <a:spcPts val="100"/>
              </a:spcBef>
            </a:pPr>
            <a:r>
              <a:rPr sz="2400" spc="-5" dirty="0">
                <a:latin typeface="Times New Roman"/>
                <a:cs typeface="Times New Roman"/>
              </a:rPr>
              <a:t>main()</a:t>
            </a:r>
            <a:endParaRPr sz="2400">
              <a:latin typeface="Times New Roman"/>
              <a:cs typeface="Times New Roman"/>
            </a:endParaRPr>
          </a:p>
          <a:p>
            <a:pPr marL="12700">
              <a:lnSpc>
                <a:spcPct val="100000"/>
              </a:lnSpc>
            </a:pPr>
            <a:r>
              <a:rPr sz="2400" dirty="0">
                <a:latin typeface="Times New Roman"/>
                <a:cs typeface="Times New Roman"/>
              </a:rPr>
              <a:t>{</a:t>
            </a:r>
            <a:endParaRPr sz="2400">
              <a:latin typeface="Times New Roman"/>
              <a:cs typeface="Times New Roman"/>
            </a:endParaRPr>
          </a:p>
          <a:p>
            <a:pPr marL="12700">
              <a:lnSpc>
                <a:spcPct val="100000"/>
              </a:lnSpc>
            </a:pPr>
            <a:r>
              <a:rPr sz="2400" dirty="0">
                <a:latin typeface="Times New Roman"/>
                <a:cs typeface="Times New Roman"/>
              </a:rPr>
              <a:t>int</a:t>
            </a:r>
            <a:r>
              <a:rPr sz="2400" spc="-120" dirty="0">
                <a:latin typeface="Times New Roman"/>
                <a:cs typeface="Times New Roman"/>
              </a:rPr>
              <a:t> </a:t>
            </a:r>
            <a:r>
              <a:rPr sz="2400" dirty="0">
                <a:latin typeface="Times New Roman"/>
                <a:cs typeface="Times New Roman"/>
              </a:rPr>
              <a:t>x=3,y=9,z;</a:t>
            </a:r>
            <a:endParaRPr sz="2400">
              <a:latin typeface="Times New Roman"/>
              <a:cs typeface="Times New Roman"/>
            </a:endParaRPr>
          </a:p>
        </p:txBody>
      </p:sp>
      <p:sp>
        <p:nvSpPr>
          <p:cNvPr id="5" name="object 5"/>
          <p:cNvSpPr txBox="1"/>
          <p:nvPr/>
        </p:nvSpPr>
        <p:spPr>
          <a:xfrm>
            <a:off x="3583938" y="3237990"/>
            <a:ext cx="1044575" cy="756920"/>
          </a:xfrm>
          <a:prstGeom prst="rect">
            <a:avLst/>
          </a:prstGeom>
        </p:spPr>
        <p:txBody>
          <a:bodyPr vert="horz" wrap="square" lIns="0" tIns="12700" rIns="0" bIns="0" rtlCol="0">
            <a:spAutoFit/>
          </a:bodyPr>
          <a:lstStyle/>
          <a:p>
            <a:pPr marL="12700" marR="5080">
              <a:lnSpc>
                <a:spcPct val="100000"/>
              </a:lnSpc>
              <a:spcBef>
                <a:spcPts val="100"/>
              </a:spcBef>
            </a:pPr>
            <a:r>
              <a:rPr sz="2400" dirty="0">
                <a:latin typeface="Times New Roman"/>
                <a:cs typeface="Times New Roman"/>
              </a:rPr>
              <a:t>z =</a:t>
            </a:r>
            <a:r>
              <a:rPr sz="2400" spc="-120" dirty="0">
                <a:latin typeface="Times New Roman"/>
                <a:cs typeface="Times New Roman"/>
              </a:rPr>
              <a:t> </a:t>
            </a:r>
            <a:r>
              <a:rPr sz="2400" dirty="0">
                <a:latin typeface="Times New Roman"/>
                <a:cs typeface="Times New Roman"/>
              </a:rPr>
              <a:t>x+y;  else</a:t>
            </a:r>
            <a:endParaRPr sz="2400">
              <a:latin typeface="Times New Roman"/>
              <a:cs typeface="Times New Roman"/>
            </a:endParaRPr>
          </a:p>
        </p:txBody>
      </p:sp>
      <p:sp>
        <p:nvSpPr>
          <p:cNvPr id="6" name="object 6"/>
          <p:cNvSpPr txBox="1"/>
          <p:nvPr/>
        </p:nvSpPr>
        <p:spPr>
          <a:xfrm>
            <a:off x="5793737" y="1851151"/>
            <a:ext cx="911860" cy="756920"/>
          </a:xfrm>
          <a:prstGeom prst="rect">
            <a:avLst/>
          </a:prstGeom>
        </p:spPr>
        <p:txBody>
          <a:bodyPr vert="horz" wrap="square" lIns="0" tIns="12700" rIns="0" bIns="0" rtlCol="0">
            <a:spAutoFit/>
          </a:bodyPr>
          <a:lstStyle/>
          <a:p>
            <a:pPr marL="86995">
              <a:lnSpc>
                <a:spcPct val="100000"/>
              </a:lnSpc>
              <a:spcBef>
                <a:spcPts val="100"/>
              </a:spcBef>
            </a:pPr>
            <a:r>
              <a:rPr sz="2400" spc="-20" dirty="0">
                <a:latin typeface="Times New Roman"/>
                <a:cs typeface="Times New Roman"/>
              </a:rPr>
              <a:t>m</a:t>
            </a:r>
            <a:r>
              <a:rPr sz="2400" dirty="0">
                <a:latin typeface="Times New Roman"/>
                <a:cs typeface="Times New Roman"/>
              </a:rPr>
              <a:t>ain()</a:t>
            </a:r>
            <a:endParaRPr sz="2400">
              <a:latin typeface="Times New Roman"/>
              <a:cs typeface="Times New Roman"/>
            </a:endParaRPr>
          </a:p>
          <a:p>
            <a:pPr marL="12700">
              <a:lnSpc>
                <a:spcPct val="100000"/>
              </a:lnSpc>
            </a:pPr>
            <a:r>
              <a:rPr sz="2400" dirty="0">
                <a:latin typeface="Times New Roman"/>
                <a:cs typeface="Times New Roman"/>
              </a:rPr>
              <a:t>{</a:t>
            </a:r>
            <a:endParaRPr sz="2400">
              <a:latin typeface="Times New Roman"/>
              <a:cs typeface="Times New Roman"/>
            </a:endParaRPr>
          </a:p>
        </p:txBody>
      </p:sp>
      <p:sp>
        <p:nvSpPr>
          <p:cNvPr id="7" name="object 7"/>
          <p:cNvSpPr txBox="1"/>
          <p:nvPr/>
        </p:nvSpPr>
        <p:spPr>
          <a:xfrm>
            <a:off x="5793737" y="2582670"/>
            <a:ext cx="23006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int</a:t>
            </a:r>
            <a:r>
              <a:rPr sz="2400" spc="-120" dirty="0">
                <a:latin typeface="Times New Roman"/>
                <a:cs typeface="Times New Roman"/>
              </a:rPr>
              <a:t> </a:t>
            </a:r>
            <a:r>
              <a:rPr sz="2400" dirty="0">
                <a:latin typeface="Times New Roman"/>
                <a:cs typeface="Times New Roman"/>
              </a:rPr>
              <a:t>x=3,y=9,z=5,k;</a:t>
            </a:r>
            <a:endParaRPr sz="2400">
              <a:latin typeface="Times New Roman"/>
              <a:cs typeface="Times New Roman"/>
            </a:endParaRPr>
          </a:p>
        </p:txBody>
      </p:sp>
      <p:sp>
        <p:nvSpPr>
          <p:cNvPr id="8" name="object 8"/>
          <p:cNvSpPr txBox="1"/>
          <p:nvPr/>
        </p:nvSpPr>
        <p:spPr>
          <a:xfrm>
            <a:off x="3558538" y="2948431"/>
            <a:ext cx="5631180" cy="391160"/>
          </a:xfrm>
          <a:prstGeom prst="rect">
            <a:avLst/>
          </a:prstGeom>
        </p:spPr>
        <p:txBody>
          <a:bodyPr vert="horz" wrap="square" lIns="0" tIns="12700" rIns="0" bIns="0" rtlCol="0">
            <a:spAutoFit/>
          </a:bodyPr>
          <a:lstStyle/>
          <a:p>
            <a:pPr marL="38100">
              <a:lnSpc>
                <a:spcPct val="100000"/>
              </a:lnSpc>
              <a:spcBef>
                <a:spcPts val="100"/>
              </a:spcBef>
            </a:pPr>
            <a:r>
              <a:rPr sz="3600" spc="-7" baseline="13888" dirty="0">
                <a:latin typeface="Times New Roman"/>
                <a:cs typeface="Times New Roman"/>
              </a:rPr>
              <a:t>if(x&gt;=3 </a:t>
            </a:r>
            <a:r>
              <a:rPr sz="3600" baseline="13888" dirty="0">
                <a:latin typeface="Times New Roman"/>
                <a:cs typeface="Times New Roman"/>
              </a:rPr>
              <a:t>|| y == 9) </a:t>
            </a:r>
            <a:r>
              <a:rPr sz="2400" spc="-5" dirty="0">
                <a:latin typeface="Times New Roman"/>
                <a:cs typeface="Times New Roman"/>
              </a:rPr>
              <a:t>if(x&gt;=3 </a:t>
            </a:r>
            <a:r>
              <a:rPr sz="2400" dirty="0">
                <a:latin typeface="Times New Roman"/>
                <a:cs typeface="Times New Roman"/>
              </a:rPr>
              <a:t>|| y == 9 &amp;&amp; z &lt;</a:t>
            </a:r>
            <a:r>
              <a:rPr sz="2400" spc="25" dirty="0">
                <a:latin typeface="Times New Roman"/>
                <a:cs typeface="Times New Roman"/>
              </a:rPr>
              <a:t> </a:t>
            </a:r>
            <a:r>
              <a:rPr sz="2400" dirty="0">
                <a:latin typeface="Times New Roman"/>
                <a:cs typeface="Times New Roman"/>
              </a:rPr>
              <a:t>5)</a:t>
            </a:r>
            <a:endParaRPr sz="2400">
              <a:latin typeface="Times New Roman"/>
              <a:cs typeface="Times New Roman"/>
            </a:endParaRPr>
          </a:p>
        </p:txBody>
      </p:sp>
      <p:grpSp>
        <p:nvGrpSpPr>
          <p:cNvPr id="9" name="object 9"/>
          <p:cNvGrpSpPr/>
          <p:nvPr/>
        </p:nvGrpSpPr>
        <p:grpSpPr>
          <a:xfrm>
            <a:off x="457193" y="3962400"/>
            <a:ext cx="9144000" cy="3429000"/>
            <a:chOff x="457193" y="3886199"/>
            <a:chExt cx="9144000" cy="3429000"/>
          </a:xfrm>
        </p:grpSpPr>
        <p:sp>
          <p:nvSpPr>
            <p:cNvPr id="10" name="object 10"/>
            <p:cNvSpPr/>
            <p:nvPr/>
          </p:nvSpPr>
          <p:spPr>
            <a:xfrm>
              <a:off x="457193" y="3886199"/>
              <a:ext cx="9144000" cy="3429000"/>
            </a:xfrm>
            <a:custGeom>
              <a:avLst/>
              <a:gdLst/>
              <a:ahLst/>
              <a:cxnLst/>
              <a:rect l="l" t="t" r="r" b="b"/>
              <a:pathLst>
                <a:path w="9144000" h="3429000">
                  <a:moveTo>
                    <a:pt x="9144000" y="0"/>
                  </a:moveTo>
                  <a:lnTo>
                    <a:pt x="0" y="0"/>
                  </a:lnTo>
                  <a:lnTo>
                    <a:pt x="0" y="3428994"/>
                  </a:lnTo>
                  <a:lnTo>
                    <a:pt x="9144000" y="3428994"/>
                  </a:lnTo>
                  <a:lnTo>
                    <a:pt x="9144000" y="0"/>
                  </a:lnTo>
                  <a:close/>
                </a:path>
              </a:pathLst>
            </a:custGeom>
            <a:solidFill>
              <a:srgbClr val="FFFFFF"/>
            </a:solidFill>
          </p:spPr>
          <p:txBody>
            <a:bodyPr wrap="square" lIns="0" tIns="0" rIns="0" bIns="0" rtlCol="0"/>
            <a:lstStyle/>
            <a:p>
              <a:endParaRPr/>
            </a:p>
          </p:txBody>
        </p:sp>
        <p:sp>
          <p:nvSpPr>
            <p:cNvPr id="11" name="object 11"/>
            <p:cNvSpPr/>
            <p:nvPr/>
          </p:nvSpPr>
          <p:spPr>
            <a:xfrm>
              <a:off x="457193" y="6775703"/>
              <a:ext cx="9144000" cy="13970"/>
            </a:xfrm>
            <a:custGeom>
              <a:avLst/>
              <a:gdLst/>
              <a:ahLst/>
              <a:cxnLst/>
              <a:rect l="l" t="t" r="r" b="b"/>
              <a:pathLst>
                <a:path w="9144000" h="13970">
                  <a:moveTo>
                    <a:pt x="9143999" y="13715"/>
                  </a:moveTo>
                  <a:lnTo>
                    <a:pt x="9143999" y="0"/>
                  </a:lnTo>
                  <a:lnTo>
                    <a:pt x="0" y="0"/>
                  </a:lnTo>
                  <a:lnTo>
                    <a:pt x="0" y="13715"/>
                  </a:lnTo>
                  <a:lnTo>
                    <a:pt x="9143999" y="13715"/>
                  </a:lnTo>
                  <a:close/>
                </a:path>
              </a:pathLst>
            </a:custGeom>
            <a:solidFill>
              <a:srgbClr val="000000"/>
            </a:solidFill>
          </p:spPr>
          <p:txBody>
            <a:bodyPr wrap="square" lIns="0" tIns="0" rIns="0" bIns="0" rtlCol="0"/>
            <a:lstStyle/>
            <a:p>
              <a:endParaRPr/>
            </a:p>
          </p:txBody>
        </p:sp>
      </p:grpSp>
      <p:sp>
        <p:nvSpPr>
          <p:cNvPr id="12" name="object 12"/>
          <p:cNvSpPr txBox="1"/>
          <p:nvPr/>
        </p:nvSpPr>
        <p:spPr>
          <a:xfrm>
            <a:off x="764533" y="4043680"/>
            <a:ext cx="895350" cy="75692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z=x+9;</a:t>
            </a:r>
          </a:p>
          <a:p>
            <a:pPr marL="12700">
              <a:lnSpc>
                <a:spcPct val="100000"/>
              </a:lnSpc>
            </a:pPr>
            <a:r>
              <a:rPr sz="2400" dirty="0">
                <a:latin typeface="Times New Roman"/>
                <a:cs typeface="Times New Roman"/>
              </a:rPr>
              <a:t>}</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1830"/>
              </a:lnSpc>
            </a:pPr>
            <a:fld id="{81D60167-4931-47E6-BA6A-407CBD079E47}" type="slidenum">
              <a:rPr dirty="0"/>
              <a:t>82</a:t>
            </a:fld>
            <a:endParaRPr dirty="0"/>
          </a:p>
        </p:txBody>
      </p:sp>
      <p:sp>
        <p:nvSpPr>
          <p:cNvPr id="13" name="object 13"/>
          <p:cNvSpPr txBox="1"/>
          <p:nvPr/>
        </p:nvSpPr>
        <p:spPr>
          <a:xfrm>
            <a:off x="3583938" y="3969510"/>
            <a:ext cx="895350" cy="75692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z=x+9;</a:t>
            </a:r>
            <a:endParaRPr sz="2400">
              <a:latin typeface="Times New Roman"/>
              <a:cs typeface="Times New Roman"/>
            </a:endParaRPr>
          </a:p>
          <a:p>
            <a:pPr marL="12700">
              <a:lnSpc>
                <a:spcPct val="100000"/>
              </a:lnSpc>
            </a:pPr>
            <a:r>
              <a:rPr sz="2400" dirty="0">
                <a:latin typeface="Times New Roman"/>
                <a:cs typeface="Times New Roman"/>
              </a:rPr>
              <a:t>}</a:t>
            </a:r>
            <a:endParaRPr sz="2400">
              <a:latin typeface="Times New Roman"/>
              <a:cs typeface="Times New Roman"/>
            </a:endParaRPr>
          </a:p>
        </p:txBody>
      </p:sp>
      <p:sp>
        <p:nvSpPr>
          <p:cNvPr id="14" name="object 14"/>
          <p:cNvSpPr txBox="1"/>
          <p:nvPr/>
        </p:nvSpPr>
        <p:spPr>
          <a:xfrm>
            <a:off x="5793737" y="3314190"/>
            <a:ext cx="1044575" cy="756920"/>
          </a:xfrm>
          <a:prstGeom prst="rect">
            <a:avLst/>
          </a:prstGeom>
        </p:spPr>
        <p:txBody>
          <a:bodyPr vert="horz" wrap="square" lIns="0" tIns="12700" rIns="0" bIns="0" rtlCol="0">
            <a:spAutoFit/>
          </a:bodyPr>
          <a:lstStyle/>
          <a:p>
            <a:pPr marL="12700" marR="5080">
              <a:lnSpc>
                <a:spcPct val="100000"/>
              </a:lnSpc>
              <a:spcBef>
                <a:spcPts val="100"/>
              </a:spcBef>
            </a:pPr>
            <a:r>
              <a:rPr sz="2400" dirty="0">
                <a:latin typeface="Times New Roman"/>
                <a:cs typeface="Times New Roman"/>
              </a:rPr>
              <a:t>z =</a:t>
            </a:r>
            <a:r>
              <a:rPr sz="2400" spc="-120" dirty="0">
                <a:latin typeface="Times New Roman"/>
                <a:cs typeface="Times New Roman"/>
              </a:rPr>
              <a:t> </a:t>
            </a:r>
            <a:r>
              <a:rPr sz="2400" dirty="0">
                <a:latin typeface="Times New Roman"/>
                <a:cs typeface="Times New Roman"/>
              </a:rPr>
              <a:t>x+y;  else</a:t>
            </a:r>
            <a:endParaRPr sz="2400">
              <a:latin typeface="Times New Roman"/>
              <a:cs typeface="Times New Roman"/>
            </a:endParaRPr>
          </a:p>
        </p:txBody>
      </p:sp>
      <p:sp>
        <p:nvSpPr>
          <p:cNvPr id="15" name="object 15"/>
          <p:cNvSpPr txBox="1"/>
          <p:nvPr/>
        </p:nvSpPr>
        <p:spPr>
          <a:xfrm>
            <a:off x="5793737" y="4045710"/>
            <a:ext cx="895350" cy="75692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z=x+9;</a:t>
            </a:r>
            <a:endParaRPr sz="2400">
              <a:latin typeface="Times New Roman"/>
              <a:cs typeface="Times New Roman"/>
            </a:endParaRPr>
          </a:p>
          <a:p>
            <a:pPr marL="12700">
              <a:lnSpc>
                <a:spcPct val="100000"/>
              </a:lnSpc>
            </a:pPr>
            <a:r>
              <a:rPr sz="2400" dirty="0">
                <a:latin typeface="Times New Roman"/>
                <a:cs typeface="Times New Roman"/>
              </a:rPr>
              <a:t>}</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457200"/>
            <a:ext cx="7936230" cy="6647974"/>
          </a:xfrm>
        </p:spPr>
        <p:txBody>
          <a:bodyPr/>
          <a:lstStyle/>
          <a:p>
            <a:r>
              <a:rPr lang="en-US" dirty="0"/>
              <a:t>/* else if ladder demo */</a:t>
            </a:r>
          </a:p>
          <a:p>
            <a:r>
              <a:rPr lang="en-US" dirty="0"/>
              <a:t>main( )</a:t>
            </a:r>
          </a:p>
          <a:p>
            <a:r>
              <a:rPr lang="en-US" dirty="0"/>
              <a:t>{</a:t>
            </a:r>
          </a:p>
          <a:p>
            <a:r>
              <a:rPr lang="en-US" dirty="0" err="1"/>
              <a:t>int</a:t>
            </a:r>
            <a:r>
              <a:rPr lang="en-US" dirty="0"/>
              <a:t> m1, m2, m3, m4, m5, per ;</a:t>
            </a:r>
          </a:p>
          <a:p>
            <a:r>
              <a:rPr lang="en-US" dirty="0"/>
              <a:t>per = ( m1+ m2 + m3 + m4+ m5 ) / per ;</a:t>
            </a:r>
          </a:p>
          <a:p>
            <a:r>
              <a:rPr lang="en-US" dirty="0"/>
              <a:t>if ( per &gt;= 60 )</a:t>
            </a:r>
          </a:p>
          <a:p>
            <a:r>
              <a:rPr lang="en-US" dirty="0" smtClean="0"/>
              <a:t>	</a:t>
            </a:r>
            <a:r>
              <a:rPr lang="en-US" dirty="0" err="1" smtClean="0"/>
              <a:t>printf</a:t>
            </a:r>
            <a:r>
              <a:rPr lang="en-US" dirty="0" smtClean="0"/>
              <a:t> </a:t>
            </a:r>
            <a:r>
              <a:rPr lang="en-US" dirty="0"/>
              <a:t>( "First division" ) ;</a:t>
            </a:r>
          </a:p>
          <a:p>
            <a:r>
              <a:rPr lang="en-US" dirty="0"/>
              <a:t>else if ( per &gt;= 50 )</a:t>
            </a:r>
          </a:p>
          <a:p>
            <a:r>
              <a:rPr lang="en-US" dirty="0" smtClean="0"/>
              <a:t>	</a:t>
            </a:r>
            <a:r>
              <a:rPr lang="en-US" dirty="0" err="1" smtClean="0"/>
              <a:t>printf</a:t>
            </a:r>
            <a:r>
              <a:rPr lang="en-US" dirty="0" smtClean="0"/>
              <a:t> </a:t>
            </a:r>
            <a:r>
              <a:rPr lang="en-US" dirty="0"/>
              <a:t>( "Second division" ) ;</a:t>
            </a:r>
          </a:p>
          <a:p>
            <a:r>
              <a:rPr lang="en-US" dirty="0"/>
              <a:t>else if ( per &gt;= 40 )</a:t>
            </a:r>
          </a:p>
          <a:p>
            <a:r>
              <a:rPr lang="en-US" dirty="0" smtClean="0"/>
              <a:t>	</a:t>
            </a:r>
            <a:r>
              <a:rPr lang="en-US" dirty="0" err="1" smtClean="0"/>
              <a:t>printf</a:t>
            </a:r>
            <a:r>
              <a:rPr lang="en-US" dirty="0" smtClean="0"/>
              <a:t> </a:t>
            </a:r>
            <a:r>
              <a:rPr lang="en-US" dirty="0"/>
              <a:t>( "Third division" ) ;</a:t>
            </a:r>
          </a:p>
          <a:p>
            <a:r>
              <a:rPr lang="en-US" dirty="0"/>
              <a:t>else</a:t>
            </a:r>
          </a:p>
          <a:p>
            <a:r>
              <a:rPr lang="en-US" dirty="0" smtClean="0"/>
              <a:t>	</a:t>
            </a:r>
            <a:r>
              <a:rPr lang="en-US" dirty="0" err="1" smtClean="0"/>
              <a:t>printf</a:t>
            </a:r>
            <a:r>
              <a:rPr lang="en-US" dirty="0" smtClean="0"/>
              <a:t> </a:t>
            </a:r>
            <a:r>
              <a:rPr lang="en-US" dirty="0"/>
              <a:t>( "fail" ) ;</a:t>
            </a:r>
          </a:p>
          <a:p>
            <a:r>
              <a:rPr lang="en-US" dirty="0"/>
              <a:t>}</a:t>
            </a:r>
          </a:p>
          <a:p>
            <a:r>
              <a:rPr lang="en-US" dirty="0"/>
              <a:t>You can note that this program reduces the indentation of the statements. In this case every else is associated with its previous if. The last else goes to work only if all the conditions fail. Even in else if ladder the last else is optional</a:t>
            </a:r>
            <a:endParaRPr lang="en-IN" dirty="0"/>
          </a:p>
        </p:txBody>
      </p:sp>
    </p:spTree>
    <p:extLst>
      <p:ext uri="{BB962C8B-B14F-4D97-AF65-F5344CB8AC3E}">
        <p14:creationId xmlns:p14="http://schemas.microsoft.com/office/powerpoint/2010/main" val="407552375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993133" y="2384551"/>
            <a:ext cx="7913370" cy="2951480"/>
          </a:xfrm>
          <a:prstGeom prst="rect">
            <a:avLst/>
          </a:prstGeom>
        </p:spPr>
        <p:txBody>
          <a:bodyPr vert="horz" wrap="square" lIns="0" tIns="12700" rIns="0" bIns="0" rtlCol="0">
            <a:spAutoFit/>
          </a:bodyPr>
          <a:lstStyle/>
          <a:p>
            <a:pPr marL="12700" marR="59690">
              <a:lnSpc>
                <a:spcPct val="100000"/>
              </a:lnSpc>
              <a:spcBef>
                <a:spcPts val="100"/>
              </a:spcBef>
            </a:pPr>
            <a:r>
              <a:rPr sz="2400" spc="-5" dirty="0">
                <a:latin typeface="Times New Roman"/>
                <a:cs typeface="Times New Roman"/>
              </a:rPr>
              <a:t>The marks </a:t>
            </a:r>
            <a:r>
              <a:rPr sz="2400" dirty="0">
                <a:latin typeface="Times New Roman"/>
                <a:cs typeface="Times New Roman"/>
              </a:rPr>
              <a:t>obtained by a student in 5 </a:t>
            </a:r>
            <a:r>
              <a:rPr sz="2400" spc="-10" dirty="0">
                <a:latin typeface="Times New Roman"/>
                <a:cs typeface="Times New Roman"/>
              </a:rPr>
              <a:t>different </a:t>
            </a:r>
            <a:r>
              <a:rPr sz="2400" dirty="0">
                <a:latin typeface="Times New Roman"/>
                <a:cs typeface="Times New Roman"/>
              </a:rPr>
              <a:t>subjects are</a:t>
            </a:r>
            <a:r>
              <a:rPr sz="2400" spc="-175" dirty="0">
                <a:latin typeface="Times New Roman"/>
                <a:cs typeface="Times New Roman"/>
              </a:rPr>
              <a:t> </a:t>
            </a:r>
            <a:r>
              <a:rPr sz="2400" dirty="0">
                <a:latin typeface="Times New Roman"/>
                <a:cs typeface="Times New Roman"/>
              </a:rPr>
              <a:t>input  through the keyboard. </a:t>
            </a:r>
            <a:r>
              <a:rPr sz="2400" spc="-5" dirty="0">
                <a:latin typeface="Times New Roman"/>
                <a:cs typeface="Times New Roman"/>
              </a:rPr>
              <a:t>The </a:t>
            </a:r>
            <a:r>
              <a:rPr sz="2400" dirty="0">
                <a:latin typeface="Times New Roman"/>
                <a:cs typeface="Times New Roman"/>
              </a:rPr>
              <a:t>student gets a division as per the  </a:t>
            </a:r>
            <a:r>
              <a:rPr sz="2400" spc="-5" dirty="0">
                <a:latin typeface="Times New Roman"/>
                <a:cs typeface="Times New Roman"/>
              </a:rPr>
              <a:t>following</a:t>
            </a:r>
            <a:r>
              <a:rPr sz="2400" spc="-30" dirty="0">
                <a:latin typeface="Times New Roman"/>
                <a:cs typeface="Times New Roman"/>
              </a:rPr>
              <a:t> </a:t>
            </a:r>
            <a:r>
              <a:rPr sz="2400" dirty="0">
                <a:latin typeface="Times New Roman"/>
                <a:cs typeface="Times New Roman"/>
              </a:rPr>
              <a:t>rules:</a:t>
            </a:r>
            <a:endParaRPr sz="2400">
              <a:latin typeface="Times New Roman"/>
              <a:cs typeface="Times New Roman"/>
            </a:endParaRPr>
          </a:p>
          <a:p>
            <a:pPr marL="12700" marR="1613535">
              <a:lnSpc>
                <a:spcPct val="100000"/>
              </a:lnSpc>
            </a:pPr>
            <a:r>
              <a:rPr sz="2400" spc="-5" dirty="0">
                <a:solidFill>
                  <a:srgbClr val="FF0000"/>
                </a:solidFill>
                <a:latin typeface="Times New Roman"/>
                <a:cs typeface="Times New Roman"/>
              </a:rPr>
              <a:t>Percentage </a:t>
            </a:r>
            <a:r>
              <a:rPr sz="2400" dirty="0">
                <a:solidFill>
                  <a:srgbClr val="FF0000"/>
                </a:solidFill>
                <a:latin typeface="Times New Roman"/>
                <a:cs typeface="Times New Roman"/>
              </a:rPr>
              <a:t>above or equal to 80 - </a:t>
            </a:r>
            <a:r>
              <a:rPr sz="2400" spc="-5" dirty="0">
                <a:solidFill>
                  <a:srgbClr val="FF0000"/>
                </a:solidFill>
                <a:latin typeface="Times New Roman"/>
                <a:cs typeface="Times New Roman"/>
              </a:rPr>
              <a:t>Distinction  Percentage between </a:t>
            </a:r>
            <a:r>
              <a:rPr sz="2400" dirty="0">
                <a:solidFill>
                  <a:srgbClr val="FF0000"/>
                </a:solidFill>
                <a:latin typeface="Times New Roman"/>
                <a:cs typeface="Times New Roman"/>
              </a:rPr>
              <a:t>60 and &lt; 80 - </a:t>
            </a:r>
            <a:r>
              <a:rPr sz="2400" spc="-5" dirty="0">
                <a:solidFill>
                  <a:srgbClr val="FF0000"/>
                </a:solidFill>
                <a:latin typeface="Times New Roman"/>
                <a:cs typeface="Times New Roman"/>
              </a:rPr>
              <a:t>Second </a:t>
            </a:r>
            <a:r>
              <a:rPr sz="2400" dirty="0">
                <a:solidFill>
                  <a:srgbClr val="FF0000"/>
                </a:solidFill>
                <a:latin typeface="Times New Roman"/>
                <a:cs typeface="Times New Roman"/>
              </a:rPr>
              <a:t>division  </a:t>
            </a:r>
            <a:r>
              <a:rPr sz="2400" spc="-5" dirty="0">
                <a:solidFill>
                  <a:srgbClr val="FF0000"/>
                </a:solidFill>
                <a:latin typeface="Times New Roman"/>
                <a:cs typeface="Times New Roman"/>
              </a:rPr>
              <a:t>Percentage between </a:t>
            </a:r>
            <a:r>
              <a:rPr sz="2400" dirty="0">
                <a:solidFill>
                  <a:srgbClr val="FF0000"/>
                </a:solidFill>
                <a:latin typeface="Times New Roman"/>
                <a:cs typeface="Times New Roman"/>
              </a:rPr>
              <a:t>50 and &lt; 60 – </a:t>
            </a:r>
            <a:r>
              <a:rPr sz="2400" spc="-5" dirty="0">
                <a:solidFill>
                  <a:srgbClr val="FF0000"/>
                </a:solidFill>
                <a:latin typeface="Times New Roman"/>
                <a:cs typeface="Times New Roman"/>
              </a:rPr>
              <a:t>Second Division  Percentage </a:t>
            </a:r>
            <a:r>
              <a:rPr sz="2400" dirty="0">
                <a:solidFill>
                  <a:srgbClr val="FF0000"/>
                </a:solidFill>
                <a:latin typeface="Times New Roman"/>
                <a:cs typeface="Times New Roman"/>
              </a:rPr>
              <a:t>less than 40 and &lt; 50 – </a:t>
            </a:r>
            <a:r>
              <a:rPr sz="2400" spc="-5" dirty="0">
                <a:solidFill>
                  <a:srgbClr val="FF0000"/>
                </a:solidFill>
                <a:latin typeface="Times New Roman"/>
                <a:cs typeface="Times New Roman"/>
              </a:rPr>
              <a:t>Third</a:t>
            </a:r>
            <a:r>
              <a:rPr sz="2400" spc="-150" dirty="0">
                <a:solidFill>
                  <a:srgbClr val="FF0000"/>
                </a:solidFill>
                <a:latin typeface="Times New Roman"/>
                <a:cs typeface="Times New Roman"/>
              </a:rPr>
              <a:t> </a:t>
            </a:r>
            <a:r>
              <a:rPr sz="2400" spc="-5" dirty="0">
                <a:solidFill>
                  <a:srgbClr val="FF0000"/>
                </a:solidFill>
                <a:latin typeface="Times New Roman"/>
                <a:cs typeface="Times New Roman"/>
              </a:rPr>
              <a:t>Division</a:t>
            </a:r>
            <a:endParaRPr sz="2400">
              <a:latin typeface="Times New Roman"/>
              <a:cs typeface="Times New Roman"/>
            </a:endParaRPr>
          </a:p>
          <a:p>
            <a:pPr marL="12700">
              <a:lnSpc>
                <a:spcPct val="100000"/>
              </a:lnSpc>
            </a:pPr>
            <a:r>
              <a:rPr sz="2400" spc="-5" dirty="0">
                <a:solidFill>
                  <a:srgbClr val="FF0000"/>
                </a:solidFill>
                <a:latin typeface="Times New Roman"/>
                <a:cs typeface="Times New Roman"/>
              </a:rPr>
              <a:t>Percentage </a:t>
            </a:r>
            <a:r>
              <a:rPr sz="2400" dirty="0">
                <a:solidFill>
                  <a:srgbClr val="FF0000"/>
                </a:solidFill>
                <a:latin typeface="Times New Roman"/>
                <a:cs typeface="Times New Roman"/>
              </a:rPr>
              <a:t>less than 40 and </a:t>
            </a:r>
            <a:r>
              <a:rPr sz="2400" spc="-5" dirty="0">
                <a:solidFill>
                  <a:srgbClr val="FF0000"/>
                </a:solidFill>
                <a:latin typeface="Times New Roman"/>
                <a:cs typeface="Times New Roman"/>
              </a:rPr>
              <a:t>fail </a:t>
            </a:r>
            <a:r>
              <a:rPr sz="2400" dirty="0">
                <a:solidFill>
                  <a:srgbClr val="FF0000"/>
                </a:solidFill>
                <a:latin typeface="Times New Roman"/>
                <a:cs typeface="Times New Roman"/>
              </a:rPr>
              <a:t>in either one of the subject -</a:t>
            </a:r>
            <a:r>
              <a:rPr sz="2400" spc="-210" dirty="0">
                <a:solidFill>
                  <a:srgbClr val="FF0000"/>
                </a:solidFill>
                <a:latin typeface="Times New Roman"/>
                <a:cs typeface="Times New Roman"/>
              </a:rPr>
              <a:t> </a:t>
            </a:r>
            <a:r>
              <a:rPr sz="2400" spc="-5" dirty="0">
                <a:solidFill>
                  <a:srgbClr val="FF0000"/>
                </a:solidFill>
                <a:latin typeface="Times New Roman"/>
                <a:cs typeface="Times New Roman"/>
              </a:rPr>
              <a:t>Fail</a:t>
            </a:r>
            <a:endParaRPr sz="2400">
              <a:latin typeface="Times New Roman"/>
              <a:cs typeface="Times New Roman"/>
            </a:endParaRPr>
          </a:p>
        </p:txBody>
      </p:sp>
      <p:sp>
        <p:nvSpPr>
          <p:cNvPr id="3" name="object 3"/>
          <p:cNvSpPr/>
          <p:nvPr/>
        </p:nvSpPr>
        <p:spPr>
          <a:xfrm>
            <a:off x="457193" y="6775703"/>
            <a:ext cx="9144000" cy="13970"/>
          </a:xfrm>
          <a:custGeom>
            <a:avLst/>
            <a:gdLst/>
            <a:ahLst/>
            <a:cxnLst/>
            <a:rect l="l" t="t" r="r" b="b"/>
            <a:pathLst>
              <a:path w="9144000" h="13970">
                <a:moveTo>
                  <a:pt x="9143999" y="13715"/>
                </a:moveTo>
                <a:lnTo>
                  <a:pt x="9143999" y="0"/>
                </a:lnTo>
                <a:lnTo>
                  <a:pt x="0" y="0"/>
                </a:lnTo>
                <a:lnTo>
                  <a:pt x="0" y="13715"/>
                </a:lnTo>
                <a:lnTo>
                  <a:pt x="9143999" y="13715"/>
                </a:lnTo>
                <a:close/>
              </a:path>
            </a:pathLst>
          </a:custGeom>
          <a:solidFill>
            <a:srgbClr val="000000"/>
          </a:solid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830"/>
              </a:lnSpc>
            </a:pPr>
            <a:fld id="{81D60167-4931-47E6-BA6A-407CBD079E47}" type="slidenum">
              <a:rPr dirty="0"/>
              <a:t>84</a:t>
            </a:fld>
            <a:endParaRPr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3" name="object 3"/>
          <p:cNvSpPr txBox="1"/>
          <p:nvPr/>
        </p:nvSpPr>
        <p:spPr>
          <a:xfrm>
            <a:off x="688333" y="660317"/>
            <a:ext cx="4356735" cy="3225883"/>
          </a:xfrm>
          <a:prstGeom prst="rect">
            <a:avLst/>
          </a:prstGeom>
        </p:spPr>
        <p:txBody>
          <a:bodyPr vert="horz" wrap="square" lIns="0" tIns="12065" rIns="0" bIns="0" rtlCol="0">
            <a:spAutoFit/>
          </a:bodyPr>
          <a:lstStyle/>
          <a:p>
            <a:pPr marL="12700">
              <a:lnSpc>
                <a:spcPct val="100000"/>
              </a:lnSpc>
              <a:spcBef>
                <a:spcPts val="95"/>
              </a:spcBef>
            </a:pPr>
            <a:r>
              <a:rPr lang="en-US" sz="1600" b="1" spc="-10" dirty="0" smtClean="0">
                <a:latin typeface="Times New Roman"/>
                <a:cs typeface="Times New Roman"/>
              </a:rPr>
              <a:t>#include&lt;</a:t>
            </a:r>
            <a:r>
              <a:rPr lang="en-US" sz="1600" b="1" spc="-10" dirty="0" err="1" smtClean="0">
                <a:latin typeface="Times New Roman"/>
                <a:cs typeface="Times New Roman"/>
              </a:rPr>
              <a:t>stdio.h</a:t>
            </a:r>
            <a:r>
              <a:rPr lang="en-US" sz="1600" b="1" spc="-10" dirty="0" smtClean="0">
                <a:latin typeface="Times New Roman"/>
                <a:cs typeface="Times New Roman"/>
              </a:rPr>
              <a:t>&gt;</a:t>
            </a:r>
          </a:p>
          <a:p>
            <a:pPr marL="12700">
              <a:lnSpc>
                <a:spcPct val="100000"/>
              </a:lnSpc>
              <a:spcBef>
                <a:spcPts val="95"/>
              </a:spcBef>
            </a:pPr>
            <a:r>
              <a:rPr sz="1600" b="1" spc="-10" dirty="0" smtClean="0">
                <a:latin typeface="Times New Roman"/>
                <a:cs typeface="Times New Roman"/>
              </a:rPr>
              <a:t>main</a:t>
            </a:r>
            <a:r>
              <a:rPr sz="1600" b="1" spc="-10" dirty="0">
                <a:latin typeface="Times New Roman"/>
                <a:cs typeface="Times New Roman"/>
              </a:rPr>
              <a:t>()</a:t>
            </a:r>
            <a:endParaRPr sz="1600" dirty="0">
              <a:latin typeface="Times New Roman"/>
              <a:cs typeface="Times New Roman"/>
            </a:endParaRPr>
          </a:p>
          <a:p>
            <a:pPr marL="12700">
              <a:lnSpc>
                <a:spcPct val="100000"/>
              </a:lnSpc>
            </a:pPr>
            <a:r>
              <a:rPr sz="1600" b="1" spc="-5" dirty="0">
                <a:latin typeface="Times New Roman"/>
                <a:cs typeface="Times New Roman"/>
              </a:rPr>
              <a:t>{</a:t>
            </a:r>
            <a:endParaRPr sz="1600" dirty="0">
              <a:latin typeface="Times New Roman"/>
              <a:cs typeface="Times New Roman"/>
            </a:endParaRPr>
          </a:p>
          <a:p>
            <a:pPr marL="12700" marR="976630">
              <a:lnSpc>
                <a:spcPct val="100000"/>
              </a:lnSpc>
            </a:pPr>
            <a:r>
              <a:rPr sz="1600" b="1" spc="-5" dirty="0">
                <a:latin typeface="Times New Roman"/>
                <a:cs typeface="Times New Roman"/>
              </a:rPr>
              <a:t>int english,math,history,nepali,science;  float </a:t>
            </a:r>
            <a:r>
              <a:rPr sz="1600" b="1" spc="-10" dirty="0">
                <a:latin typeface="Times New Roman"/>
                <a:cs typeface="Times New Roman"/>
              </a:rPr>
              <a:t>percentage;</a:t>
            </a:r>
            <a:endParaRPr sz="1600" dirty="0">
              <a:latin typeface="Times New Roman"/>
              <a:cs typeface="Times New Roman"/>
            </a:endParaRPr>
          </a:p>
          <a:p>
            <a:pPr marL="12700" marR="1179195">
              <a:lnSpc>
                <a:spcPct val="100000"/>
              </a:lnSpc>
            </a:pPr>
            <a:r>
              <a:rPr sz="1600" b="1" spc="-5" dirty="0">
                <a:latin typeface="Times New Roman"/>
                <a:cs typeface="Times New Roman"/>
              </a:rPr>
              <a:t>printf("Enter </a:t>
            </a:r>
            <a:r>
              <a:rPr sz="1600" b="1" spc="-15" dirty="0">
                <a:latin typeface="Times New Roman"/>
                <a:cs typeface="Times New Roman"/>
              </a:rPr>
              <a:t>marks </a:t>
            </a:r>
            <a:r>
              <a:rPr sz="1600" b="1" spc="-5" dirty="0">
                <a:latin typeface="Times New Roman"/>
                <a:cs typeface="Times New Roman"/>
              </a:rPr>
              <a:t>in 5 subjects");  scanf("%d </a:t>
            </a:r>
            <a:r>
              <a:rPr sz="1600" b="1" spc="-15" dirty="0">
                <a:latin typeface="Times New Roman"/>
                <a:cs typeface="Times New Roman"/>
              </a:rPr>
              <a:t>%d %d</a:t>
            </a:r>
            <a:r>
              <a:rPr sz="1600" b="1" spc="70" dirty="0">
                <a:latin typeface="Times New Roman"/>
                <a:cs typeface="Times New Roman"/>
              </a:rPr>
              <a:t> </a:t>
            </a:r>
            <a:r>
              <a:rPr sz="1600" b="1" spc="-15" dirty="0">
                <a:latin typeface="Times New Roman"/>
                <a:cs typeface="Times New Roman"/>
              </a:rPr>
              <a:t>%d</a:t>
            </a:r>
            <a:endParaRPr sz="1600" dirty="0">
              <a:latin typeface="Times New Roman"/>
              <a:cs typeface="Times New Roman"/>
            </a:endParaRPr>
          </a:p>
          <a:p>
            <a:pPr marL="12700">
              <a:lnSpc>
                <a:spcPct val="100000"/>
              </a:lnSpc>
            </a:pPr>
            <a:r>
              <a:rPr sz="1600" b="1" spc="-5" dirty="0">
                <a:latin typeface="Times New Roman"/>
                <a:cs typeface="Times New Roman"/>
              </a:rPr>
              <a:t>%d",&amp;english,&amp;math,&amp;history,&amp;nepali,&amp;science</a:t>
            </a:r>
            <a:endParaRPr sz="1600" dirty="0">
              <a:latin typeface="Times New Roman"/>
              <a:cs typeface="Times New Roman"/>
            </a:endParaRPr>
          </a:p>
          <a:p>
            <a:pPr marL="12700">
              <a:lnSpc>
                <a:spcPct val="100000"/>
              </a:lnSpc>
            </a:pPr>
            <a:r>
              <a:rPr sz="1600" b="1" spc="-5" dirty="0">
                <a:latin typeface="Times New Roman"/>
                <a:cs typeface="Times New Roman"/>
              </a:rPr>
              <a:t>);</a:t>
            </a:r>
            <a:endParaRPr sz="1600" dirty="0">
              <a:latin typeface="Times New Roman"/>
              <a:cs typeface="Times New Roman"/>
            </a:endParaRPr>
          </a:p>
          <a:p>
            <a:pPr marL="12700" marR="283210">
              <a:lnSpc>
                <a:spcPct val="100000"/>
              </a:lnSpc>
            </a:pPr>
            <a:r>
              <a:rPr sz="1600" b="1" spc="-5" dirty="0">
                <a:solidFill>
                  <a:srgbClr val="FF0000"/>
                </a:solidFill>
                <a:latin typeface="Times New Roman"/>
                <a:cs typeface="Times New Roman"/>
              </a:rPr>
              <a:t>if(english&gt;=40 &amp;&amp; math&gt;=40 &amp;&amp; history&gt;=40  &amp;&amp; nepali&gt;=40 &amp;&amp;</a:t>
            </a:r>
            <a:r>
              <a:rPr sz="1600" b="1" spc="20" dirty="0">
                <a:solidFill>
                  <a:srgbClr val="FF0000"/>
                </a:solidFill>
                <a:latin typeface="Times New Roman"/>
                <a:cs typeface="Times New Roman"/>
              </a:rPr>
              <a:t> </a:t>
            </a:r>
            <a:r>
              <a:rPr sz="1600" b="1" spc="-5" dirty="0">
                <a:solidFill>
                  <a:srgbClr val="FF0000"/>
                </a:solidFill>
                <a:latin typeface="Times New Roman"/>
                <a:cs typeface="Times New Roman"/>
              </a:rPr>
              <a:t>science&gt;=40)</a:t>
            </a:r>
            <a:endParaRPr sz="1600" dirty="0">
              <a:latin typeface="Times New Roman"/>
              <a:cs typeface="Times New Roman"/>
            </a:endParaRPr>
          </a:p>
          <a:p>
            <a:pPr marL="12700">
              <a:lnSpc>
                <a:spcPct val="100000"/>
              </a:lnSpc>
            </a:pPr>
            <a:r>
              <a:rPr sz="1600" b="1" spc="-5" dirty="0">
                <a:latin typeface="Times New Roman"/>
                <a:cs typeface="Times New Roman"/>
              </a:rPr>
              <a:t>{</a:t>
            </a:r>
            <a:endParaRPr sz="1600" dirty="0">
              <a:latin typeface="Times New Roman"/>
              <a:cs typeface="Times New Roman"/>
            </a:endParaRPr>
          </a:p>
          <a:p>
            <a:pPr marL="12700">
              <a:lnSpc>
                <a:spcPct val="100000"/>
              </a:lnSpc>
            </a:pPr>
            <a:r>
              <a:rPr sz="1600" b="1" spc="-5" dirty="0">
                <a:solidFill>
                  <a:srgbClr val="3232CC"/>
                </a:solidFill>
                <a:latin typeface="Times New Roman"/>
                <a:cs typeface="Times New Roman"/>
              </a:rPr>
              <a:t>if(english&lt;=100 &amp;&amp; </a:t>
            </a:r>
            <a:r>
              <a:rPr sz="1600" b="1" spc="-10" dirty="0">
                <a:solidFill>
                  <a:srgbClr val="3232CC"/>
                </a:solidFill>
                <a:latin typeface="Times New Roman"/>
                <a:cs typeface="Times New Roman"/>
              </a:rPr>
              <a:t>math </a:t>
            </a:r>
            <a:r>
              <a:rPr sz="1600" b="1" dirty="0">
                <a:solidFill>
                  <a:srgbClr val="3232CC"/>
                </a:solidFill>
                <a:latin typeface="Times New Roman"/>
                <a:cs typeface="Times New Roman"/>
              </a:rPr>
              <a:t>&lt;=100</a:t>
            </a:r>
            <a:r>
              <a:rPr sz="1600" b="1" spc="65" dirty="0">
                <a:solidFill>
                  <a:srgbClr val="3232CC"/>
                </a:solidFill>
                <a:latin typeface="Times New Roman"/>
                <a:cs typeface="Times New Roman"/>
              </a:rPr>
              <a:t> </a:t>
            </a:r>
            <a:r>
              <a:rPr sz="1600" b="1" spc="-5" dirty="0">
                <a:solidFill>
                  <a:srgbClr val="3232CC"/>
                </a:solidFill>
                <a:latin typeface="Times New Roman"/>
                <a:cs typeface="Times New Roman"/>
              </a:rPr>
              <a:t>&amp;&amp;</a:t>
            </a:r>
            <a:endParaRPr sz="1600" dirty="0">
              <a:latin typeface="Times New Roman"/>
              <a:cs typeface="Times New Roman"/>
            </a:endParaRPr>
          </a:p>
        </p:txBody>
      </p:sp>
      <p:sp>
        <p:nvSpPr>
          <p:cNvPr id="4" name="object 4"/>
          <p:cNvSpPr txBox="1"/>
          <p:nvPr/>
        </p:nvSpPr>
        <p:spPr>
          <a:xfrm>
            <a:off x="5260337" y="941317"/>
            <a:ext cx="3738879" cy="2951480"/>
          </a:xfrm>
          <a:prstGeom prst="rect">
            <a:avLst/>
          </a:prstGeom>
        </p:spPr>
        <p:txBody>
          <a:bodyPr vert="horz" wrap="square" lIns="0" tIns="12065" rIns="0" bIns="0" rtlCol="0">
            <a:spAutoFit/>
          </a:bodyPr>
          <a:lstStyle/>
          <a:p>
            <a:pPr marL="12700" marR="5080">
              <a:lnSpc>
                <a:spcPct val="100000"/>
              </a:lnSpc>
              <a:spcBef>
                <a:spcPts val="95"/>
              </a:spcBef>
            </a:pPr>
            <a:r>
              <a:rPr sz="1600" b="1" spc="-5" dirty="0">
                <a:solidFill>
                  <a:srgbClr val="6F2FA0"/>
                </a:solidFill>
                <a:latin typeface="Times New Roman"/>
                <a:cs typeface="Times New Roman"/>
              </a:rPr>
              <a:t>else if(percentage&gt;=60 &amp;&amp; percentage&lt;80)  printf("First</a:t>
            </a:r>
            <a:r>
              <a:rPr sz="1600" b="1" spc="35" dirty="0">
                <a:solidFill>
                  <a:srgbClr val="6F2FA0"/>
                </a:solidFill>
                <a:latin typeface="Times New Roman"/>
                <a:cs typeface="Times New Roman"/>
              </a:rPr>
              <a:t> </a:t>
            </a:r>
            <a:r>
              <a:rPr sz="1600" b="1" spc="-5" dirty="0">
                <a:solidFill>
                  <a:srgbClr val="6F2FA0"/>
                </a:solidFill>
                <a:latin typeface="Times New Roman"/>
                <a:cs typeface="Times New Roman"/>
              </a:rPr>
              <a:t>Division\n");</a:t>
            </a:r>
            <a:endParaRPr sz="1600">
              <a:latin typeface="Times New Roman"/>
              <a:cs typeface="Times New Roman"/>
            </a:endParaRPr>
          </a:p>
          <a:p>
            <a:pPr marL="12700" marR="5080">
              <a:lnSpc>
                <a:spcPct val="100000"/>
              </a:lnSpc>
            </a:pPr>
            <a:r>
              <a:rPr sz="1600" b="1" spc="-5" dirty="0">
                <a:solidFill>
                  <a:srgbClr val="6F2FA0"/>
                </a:solidFill>
                <a:latin typeface="Times New Roman"/>
                <a:cs typeface="Times New Roman"/>
              </a:rPr>
              <a:t>else if(percentage&gt;=50 &amp;&amp; percentage&lt;60)  printf("Second</a:t>
            </a:r>
            <a:r>
              <a:rPr sz="1600" b="1" spc="25" dirty="0">
                <a:solidFill>
                  <a:srgbClr val="6F2FA0"/>
                </a:solidFill>
                <a:latin typeface="Times New Roman"/>
                <a:cs typeface="Times New Roman"/>
              </a:rPr>
              <a:t> </a:t>
            </a:r>
            <a:r>
              <a:rPr sz="1600" b="1" spc="-5" dirty="0">
                <a:solidFill>
                  <a:srgbClr val="6F2FA0"/>
                </a:solidFill>
                <a:latin typeface="Times New Roman"/>
                <a:cs typeface="Times New Roman"/>
              </a:rPr>
              <a:t>Division\n");</a:t>
            </a:r>
            <a:endParaRPr sz="1600">
              <a:latin typeface="Times New Roman"/>
              <a:cs typeface="Times New Roman"/>
            </a:endParaRPr>
          </a:p>
          <a:p>
            <a:pPr marL="12700">
              <a:lnSpc>
                <a:spcPct val="100000"/>
              </a:lnSpc>
            </a:pPr>
            <a:r>
              <a:rPr sz="1600" b="1" spc="-5" dirty="0">
                <a:solidFill>
                  <a:srgbClr val="6F2FA0"/>
                </a:solidFill>
                <a:latin typeface="Times New Roman"/>
                <a:cs typeface="Times New Roman"/>
              </a:rPr>
              <a:t>else</a:t>
            </a:r>
            <a:endParaRPr sz="1600">
              <a:latin typeface="Times New Roman"/>
              <a:cs typeface="Times New Roman"/>
            </a:endParaRPr>
          </a:p>
          <a:p>
            <a:pPr marL="12700">
              <a:lnSpc>
                <a:spcPct val="100000"/>
              </a:lnSpc>
            </a:pPr>
            <a:r>
              <a:rPr sz="1600" b="1" spc="-5" dirty="0">
                <a:solidFill>
                  <a:srgbClr val="6F2FA0"/>
                </a:solidFill>
                <a:latin typeface="Times New Roman"/>
                <a:cs typeface="Times New Roman"/>
              </a:rPr>
              <a:t>printf("Third</a:t>
            </a:r>
            <a:r>
              <a:rPr sz="1600" b="1" spc="25" dirty="0">
                <a:solidFill>
                  <a:srgbClr val="6F2FA0"/>
                </a:solidFill>
                <a:latin typeface="Times New Roman"/>
                <a:cs typeface="Times New Roman"/>
              </a:rPr>
              <a:t> </a:t>
            </a:r>
            <a:r>
              <a:rPr sz="1600" b="1" spc="-5" dirty="0">
                <a:solidFill>
                  <a:srgbClr val="6F2FA0"/>
                </a:solidFill>
                <a:latin typeface="Times New Roman"/>
                <a:cs typeface="Times New Roman"/>
              </a:rPr>
              <a:t>Division\n");</a:t>
            </a:r>
            <a:endParaRPr sz="1600">
              <a:latin typeface="Times New Roman"/>
              <a:cs typeface="Times New Roman"/>
            </a:endParaRPr>
          </a:p>
          <a:p>
            <a:pPr marL="12700">
              <a:lnSpc>
                <a:spcPct val="100000"/>
              </a:lnSpc>
            </a:pPr>
            <a:r>
              <a:rPr sz="1600" b="1" spc="-5" dirty="0">
                <a:latin typeface="Times New Roman"/>
                <a:cs typeface="Times New Roman"/>
              </a:rPr>
              <a:t>}</a:t>
            </a:r>
            <a:endParaRPr sz="1600">
              <a:latin typeface="Times New Roman"/>
              <a:cs typeface="Times New Roman"/>
            </a:endParaRPr>
          </a:p>
          <a:p>
            <a:pPr marL="12700">
              <a:lnSpc>
                <a:spcPct val="100000"/>
              </a:lnSpc>
            </a:pPr>
            <a:r>
              <a:rPr sz="1600" b="1" spc="-5" dirty="0">
                <a:solidFill>
                  <a:srgbClr val="3232CC"/>
                </a:solidFill>
                <a:latin typeface="Times New Roman"/>
                <a:cs typeface="Times New Roman"/>
              </a:rPr>
              <a:t>else</a:t>
            </a:r>
            <a:endParaRPr sz="1600">
              <a:latin typeface="Times New Roman"/>
              <a:cs typeface="Times New Roman"/>
            </a:endParaRPr>
          </a:p>
          <a:p>
            <a:pPr marL="12700" marR="332105">
              <a:lnSpc>
                <a:spcPct val="100000"/>
              </a:lnSpc>
            </a:pPr>
            <a:r>
              <a:rPr sz="1600" b="1" spc="-20" dirty="0">
                <a:solidFill>
                  <a:srgbClr val="3232CC"/>
                </a:solidFill>
                <a:latin typeface="Times New Roman"/>
                <a:cs typeface="Times New Roman"/>
              </a:rPr>
              <a:t>printf("Your </a:t>
            </a:r>
            <a:r>
              <a:rPr sz="1600" b="1" spc="-15" dirty="0">
                <a:solidFill>
                  <a:srgbClr val="3232CC"/>
                </a:solidFill>
                <a:latin typeface="Times New Roman"/>
                <a:cs typeface="Times New Roman"/>
              </a:rPr>
              <a:t>marks </a:t>
            </a:r>
            <a:r>
              <a:rPr sz="1600" b="1" spc="-5" dirty="0">
                <a:solidFill>
                  <a:srgbClr val="3232CC"/>
                </a:solidFill>
                <a:latin typeface="Times New Roman"/>
                <a:cs typeface="Times New Roman"/>
              </a:rPr>
              <a:t>is </a:t>
            </a:r>
            <a:r>
              <a:rPr sz="1600" b="1" spc="-10" dirty="0">
                <a:solidFill>
                  <a:srgbClr val="3232CC"/>
                </a:solidFill>
                <a:latin typeface="Times New Roman"/>
                <a:cs typeface="Times New Roman"/>
              </a:rPr>
              <a:t>greater </a:t>
            </a:r>
            <a:r>
              <a:rPr sz="1600" b="1" spc="-5" dirty="0">
                <a:solidFill>
                  <a:srgbClr val="3232CC"/>
                </a:solidFill>
                <a:latin typeface="Times New Roman"/>
                <a:cs typeface="Times New Roman"/>
              </a:rPr>
              <a:t>than </a:t>
            </a:r>
            <a:r>
              <a:rPr sz="1600" b="1" dirty="0">
                <a:solidFill>
                  <a:srgbClr val="3232CC"/>
                </a:solidFill>
                <a:latin typeface="Times New Roman"/>
                <a:cs typeface="Times New Roman"/>
              </a:rPr>
              <a:t>100  which </a:t>
            </a:r>
            <a:r>
              <a:rPr sz="1600" b="1" spc="-5" dirty="0">
                <a:solidFill>
                  <a:srgbClr val="3232CC"/>
                </a:solidFill>
                <a:latin typeface="Times New Roman"/>
                <a:cs typeface="Times New Roman"/>
              </a:rPr>
              <a:t>is not</a:t>
            </a:r>
            <a:r>
              <a:rPr sz="1600" b="1" spc="-20" dirty="0">
                <a:solidFill>
                  <a:srgbClr val="3232CC"/>
                </a:solidFill>
                <a:latin typeface="Times New Roman"/>
                <a:cs typeface="Times New Roman"/>
              </a:rPr>
              <a:t> </a:t>
            </a:r>
            <a:r>
              <a:rPr sz="1600" b="1" spc="-5" dirty="0">
                <a:solidFill>
                  <a:srgbClr val="3232CC"/>
                </a:solidFill>
                <a:latin typeface="Times New Roman"/>
                <a:cs typeface="Times New Roman"/>
              </a:rPr>
              <a:t>possible\n");</a:t>
            </a:r>
            <a:endParaRPr sz="1600">
              <a:latin typeface="Times New Roman"/>
              <a:cs typeface="Times New Roman"/>
            </a:endParaRPr>
          </a:p>
          <a:p>
            <a:pPr marL="12700">
              <a:lnSpc>
                <a:spcPct val="100000"/>
              </a:lnSpc>
            </a:pPr>
            <a:r>
              <a:rPr sz="1600" b="1" spc="-5" dirty="0">
                <a:latin typeface="Times New Roman"/>
                <a:cs typeface="Times New Roman"/>
              </a:rPr>
              <a:t>}</a:t>
            </a:r>
            <a:endParaRPr sz="1600">
              <a:latin typeface="Times New Roman"/>
              <a:cs typeface="Times New Roman"/>
            </a:endParaRPr>
          </a:p>
          <a:p>
            <a:pPr marL="12700">
              <a:lnSpc>
                <a:spcPct val="100000"/>
              </a:lnSpc>
            </a:pPr>
            <a:r>
              <a:rPr sz="1600" b="1" spc="-5" dirty="0">
                <a:solidFill>
                  <a:srgbClr val="FF0000"/>
                </a:solidFill>
                <a:latin typeface="Times New Roman"/>
                <a:cs typeface="Times New Roman"/>
              </a:rPr>
              <a:t>else</a:t>
            </a:r>
            <a:endParaRPr sz="1600">
              <a:latin typeface="Times New Roman"/>
              <a:cs typeface="Times New Roman"/>
            </a:endParaRPr>
          </a:p>
        </p:txBody>
      </p:sp>
      <p:grpSp>
        <p:nvGrpSpPr>
          <p:cNvPr id="5" name="object 5"/>
          <p:cNvGrpSpPr/>
          <p:nvPr/>
        </p:nvGrpSpPr>
        <p:grpSpPr>
          <a:xfrm>
            <a:off x="457193" y="3886199"/>
            <a:ext cx="9144000" cy="3429000"/>
            <a:chOff x="457193" y="3886199"/>
            <a:chExt cx="9144000" cy="3429000"/>
          </a:xfrm>
        </p:grpSpPr>
        <p:sp>
          <p:nvSpPr>
            <p:cNvPr id="6" name="object 6"/>
            <p:cNvSpPr/>
            <p:nvPr/>
          </p:nvSpPr>
          <p:spPr>
            <a:xfrm>
              <a:off x="457193" y="3886199"/>
              <a:ext cx="9144000" cy="3429000"/>
            </a:xfrm>
            <a:custGeom>
              <a:avLst/>
              <a:gdLst/>
              <a:ahLst/>
              <a:cxnLst/>
              <a:rect l="l" t="t" r="r" b="b"/>
              <a:pathLst>
                <a:path w="9144000" h="3429000">
                  <a:moveTo>
                    <a:pt x="9144000" y="0"/>
                  </a:moveTo>
                  <a:lnTo>
                    <a:pt x="0" y="0"/>
                  </a:lnTo>
                  <a:lnTo>
                    <a:pt x="0" y="3428994"/>
                  </a:lnTo>
                  <a:lnTo>
                    <a:pt x="9144000" y="3428994"/>
                  </a:lnTo>
                  <a:lnTo>
                    <a:pt x="9144000" y="0"/>
                  </a:lnTo>
                  <a:close/>
                </a:path>
              </a:pathLst>
            </a:custGeom>
            <a:solidFill>
              <a:srgbClr val="FFFFFF"/>
            </a:solidFill>
          </p:spPr>
          <p:txBody>
            <a:bodyPr wrap="square" lIns="0" tIns="0" rIns="0" bIns="0" rtlCol="0"/>
            <a:lstStyle/>
            <a:p>
              <a:endParaRPr/>
            </a:p>
          </p:txBody>
        </p:sp>
        <p:sp>
          <p:nvSpPr>
            <p:cNvPr id="7" name="object 7"/>
            <p:cNvSpPr/>
            <p:nvPr/>
          </p:nvSpPr>
          <p:spPr>
            <a:xfrm>
              <a:off x="457193" y="6775703"/>
              <a:ext cx="9144000" cy="13970"/>
            </a:xfrm>
            <a:custGeom>
              <a:avLst/>
              <a:gdLst/>
              <a:ahLst/>
              <a:cxnLst/>
              <a:rect l="l" t="t" r="r" b="b"/>
              <a:pathLst>
                <a:path w="9144000" h="13970">
                  <a:moveTo>
                    <a:pt x="9143999" y="13715"/>
                  </a:moveTo>
                  <a:lnTo>
                    <a:pt x="9143999" y="0"/>
                  </a:lnTo>
                  <a:lnTo>
                    <a:pt x="0" y="0"/>
                  </a:lnTo>
                  <a:lnTo>
                    <a:pt x="0" y="13715"/>
                  </a:lnTo>
                  <a:lnTo>
                    <a:pt x="9143999" y="13715"/>
                  </a:lnTo>
                  <a:close/>
                </a:path>
              </a:pathLst>
            </a:custGeom>
            <a:solidFill>
              <a:srgbClr val="000000"/>
            </a:solidFill>
          </p:spPr>
          <p:txBody>
            <a:bodyPr wrap="square" lIns="0" tIns="0" rIns="0" bIns="0" rtlCol="0"/>
            <a:lstStyle/>
            <a:p>
              <a:endParaRPr/>
            </a:p>
          </p:txBody>
        </p:sp>
      </p:grpSp>
      <p:sp>
        <p:nvSpPr>
          <p:cNvPr id="8" name="object 8"/>
          <p:cNvSpPr txBox="1"/>
          <p:nvPr/>
        </p:nvSpPr>
        <p:spPr>
          <a:xfrm>
            <a:off x="688333" y="3882642"/>
            <a:ext cx="4371975" cy="246380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3232CC"/>
                </a:solidFill>
                <a:latin typeface="Times New Roman"/>
                <a:cs typeface="Times New Roman"/>
              </a:rPr>
              <a:t>history&lt;=100 &amp;&amp; nepali&lt;=100 &amp;&amp;</a:t>
            </a:r>
            <a:r>
              <a:rPr sz="1600" b="1" spc="60" dirty="0">
                <a:solidFill>
                  <a:srgbClr val="3232CC"/>
                </a:solidFill>
                <a:latin typeface="Times New Roman"/>
                <a:cs typeface="Times New Roman"/>
              </a:rPr>
              <a:t> </a:t>
            </a:r>
            <a:r>
              <a:rPr sz="1600" b="1" spc="-5" dirty="0">
                <a:solidFill>
                  <a:srgbClr val="3232CC"/>
                </a:solidFill>
                <a:latin typeface="Times New Roman"/>
                <a:cs typeface="Times New Roman"/>
              </a:rPr>
              <a:t>science&lt;=100)</a:t>
            </a:r>
            <a:endParaRPr sz="1600">
              <a:latin typeface="Times New Roman"/>
              <a:cs typeface="Times New Roman"/>
            </a:endParaRPr>
          </a:p>
          <a:p>
            <a:pPr marL="12700">
              <a:lnSpc>
                <a:spcPct val="100000"/>
              </a:lnSpc>
            </a:pPr>
            <a:r>
              <a:rPr sz="1600" b="1" spc="-5" dirty="0">
                <a:latin typeface="Times New Roman"/>
                <a:cs typeface="Times New Roman"/>
              </a:rPr>
              <a:t>{</a:t>
            </a:r>
            <a:endParaRPr sz="1600">
              <a:latin typeface="Times New Roman"/>
              <a:cs typeface="Times New Roman"/>
            </a:endParaRPr>
          </a:p>
          <a:p>
            <a:pPr marL="12700" marR="5080">
              <a:lnSpc>
                <a:spcPct val="100000"/>
              </a:lnSpc>
            </a:pPr>
            <a:r>
              <a:rPr sz="1600" b="1" spc="-5" dirty="0">
                <a:solidFill>
                  <a:srgbClr val="6F2FA0"/>
                </a:solidFill>
                <a:latin typeface="Times New Roman"/>
                <a:cs typeface="Times New Roman"/>
              </a:rPr>
              <a:t>percentage=(english+math+science+history+nepal  i)/5.0;</a:t>
            </a:r>
            <a:endParaRPr sz="1600">
              <a:latin typeface="Times New Roman"/>
              <a:cs typeface="Times New Roman"/>
            </a:endParaRPr>
          </a:p>
          <a:p>
            <a:pPr marL="12700" marR="441959">
              <a:lnSpc>
                <a:spcPct val="100000"/>
              </a:lnSpc>
            </a:pPr>
            <a:r>
              <a:rPr sz="1600" b="1" spc="-5" dirty="0">
                <a:solidFill>
                  <a:srgbClr val="6F2FA0"/>
                </a:solidFill>
                <a:latin typeface="Times New Roman"/>
                <a:cs typeface="Times New Roman"/>
              </a:rPr>
              <a:t>printf("\"Congratulation </a:t>
            </a:r>
            <a:r>
              <a:rPr sz="1600" b="1" dirty="0">
                <a:solidFill>
                  <a:srgbClr val="6F2FA0"/>
                </a:solidFill>
                <a:latin typeface="Times New Roman"/>
                <a:cs typeface="Times New Roman"/>
              </a:rPr>
              <a:t>you have </a:t>
            </a:r>
            <a:r>
              <a:rPr sz="1600" b="1" spc="-5" dirty="0">
                <a:solidFill>
                  <a:srgbClr val="6F2FA0"/>
                </a:solidFill>
                <a:latin typeface="Times New Roman"/>
                <a:cs typeface="Times New Roman"/>
              </a:rPr>
              <a:t>passed </a:t>
            </a:r>
            <a:r>
              <a:rPr sz="1600" b="1" dirty="0">
                <a:solidFill>
                  <a:srgbClr val="6F2FA0"/>
                </a:solidFill>
                <a:latin typeface="Times New Roman"/>
                <a:cs typeface="Times New Roman"/>
              </a:rPr>
              <a:t>all  </a:t>
            </a:r>
            <a:r>
              <a:rPr sz="1600" b="1" spc="-5" dirty="0">
                <a:solidFill>
                  <a:srgbClr val="6F2FA0"/>
                </a:solidFill>
                <a:latin typeface="Times New Roman"/>
                <a:cs typeface="Times New Roman"/>
              </a:rPr>
              <a:t>subjects\"\n");</a:t>
            </a:r>
            <a:endParaRPr sz="1600">
              <a:latin typeface="Times New Roman"/>
              <a:cs typeface="Times New Roman"/>
            </a:endParaRPr>
          </a:p>
          <a:p>
            <a:pPr marL="12700">
              <a:lnSpc>
                <a:spcPct val="100000"/>
              </a:lnSpc>
            </a:pPr>
            <a:r>
              <a:rPr sz="1600" b="1" spc="-20" dirty="0">
                <a:solidFill>
                  <a:srgbClr val="6F2FA0"/>
                </a:solidFill>
                <a:latin typeface="Times New Roman"/>
                <a:cs typeface="Times New Roman"/>
              </a:rPr>
              <a:t>printf("Your </a:t>
            </a:r>
            <a:r>
              <a:rPr sz="1600" b="1" dirty="0">
                <a:solidFill>
                  <a:srgbClr val="6F2FA0"/>
                </a:solidFill>
                <a:latin typeface="Times New Roman"/>
                <a:cs typeface="Times New Roman"/>
              </a:rPr>
              <a:t>have</a:t>
            </a:r>
            <a:r>
              <a:rPr sz="1600" b="1" spc="5" dirty="0">
                <a:solidFill>
                  <a:srgbClr val="6F2FA0"/>
                </a:solidFill>
                <a:latin typeface="Times New Roman"/>
                <a:cs typeface="Times New Roman"/>
              </a:rPr>
              <a:t> </a:t>
            </a:r>
            <a:r>
              <a:rPr sz="1600" b="1" spc="-10" dirty="0">
                <a:solidFill>
                  <a:srgbClr val="6F2FA0"/>
                </a:solidFill>
                <a:latin typeface="Times New Roman"/>
                <a:cs typeface="Times New Roman"/>
              </a:rPr>
              <a:t>secured</a:t>
            </a:r>
            <a:endParaRPr sz="1600">
              <a:latin typeface="Times New Roman"/>
              <a:cs typeface="Times New Roman"/>
            </a:endParaRPr>
          </a:p>
          <a:p>
            <a:pPr marL="12700" marR="735965">
              <a:lnSpc>
                <a:spcPct val="100000"/>
              </a:lnSpc>
            </a:pPr>
            <a:r>
              <a:rPr sz="1600" b="1" spc="-5" dirty="0">
                <a:solidFill>
                  <a:srgbClr val="6F2FA0"/>
                </a:solidFill>
                <a:latin typeface="Times New Roman"/>
                <a:cs typeface="Times New Roman"/>
              </a:rPr>
              <a:t>%5.2f%%\n",percentage);  if(percentage&gt;=80 &amp;&amp; percentage&lt;=100 )  printf("Distinction\n");</a:t>
            </a:r>
            <a:endParaRPr sz="1600">
              <a:latin typeface="Times New Roman"/>
              <a:cs typeface="Times New Roman"/>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830"/>
              </a:lnSpc>
            </a:pPr>
            <a:fld id="{81D60167-4931-47E6-BA6A-407CBD079E47}" type="slidenum">
              <a:rPr dirty="0"/>
              <a:t>85</a:t>
            </a:fld>
            <a:endParaRPr dirty="0"/>
          </a:p>
        </p:txBody>
      </p:sp>
      <p:sp>
        <p:nvSpPr>
          <p:cNvPr id="9" name="object 9"/>
          <p:cNvSpPr txBox="1"/>
          <p:nvPr/>
        </p:nvSpPr>
        <p:spPr>
          <a:xfrm>
            <a:off x="5260337" y="3867402"/>
            <a:ext cx="2862580" cy="454025"/>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FF0000"/>
                </a:solidFill>
                <a:latin typeface="Times New Roman"/>
                <a:cs typeface="Times New Roman"/>
              </a:rPr>
              <a:t>printf("Sorry!!! </a:t>
            </a:r>
            <a:r>
              <a:rPr sz="1600" b="1" dirty="0">
                <a:solidFill>
                  <a:srgbClr val="FF0000"/>
                </a:solidFill>
                <a:latin typeface="Times New Roman"/>
                <a:cs typeface="Times New Roman"/>
              </a:rPr>
              <a:t>you </a:t>
            </a:r>
            <a:r>
              <a:rPr sz="1600" b="1" spc="-10" dirty="0">
                <a:solidFill>
                  <a:srgbClr val="FF0000"/>
                </a:solidFill>
                <a:latin typeface="Times New Roman"/>
                <a:cs typeface="Times New Roman"/>
              </a:rPr>
              <a:t>are</a:t>
            </a:r>
            <a:r>
              <a:rPr sz="1600" b="1" spc="5" dirty="0">
                <a:solidFill>
                  <a:srgbClr val="FF0000"/>
                </a:solidFill>
                <a:latin typeface="Times New Roman"/>
                <a:cs typeface="Times New Roman"/>
              </a:rPr>
              <a:t> </a:t>
            </a:r>
            <a:r>
              <a:rPr sz="1600" b="1" spc="-5" dirty="0">
                <a:solidFill>
                  <a:srgbClr val="FF0000"/>
                </a:solidFill>
                <a:latin typeface="Times New Roman"/>
                <a:cs typeface="Times New Roman"/>
              </a:rPr>
              <a:t>fail\n");</a:t>
            </a:r>
            <a:endParaRPr sz="1600">
              <a:latin typeface="Times New Roman"/>
              <a:cs typeface="Times New Roman"/>
            </a:endParaRPr>
          </a:p>
          <a:p>
            <a:pPr marL="12700">
              <a:lnSpc>
                <a:spcPct val="100000"/>
              </a:lnSpc>
              <a:spcBef>
                <a:spcPts val="15"/>
              </a:spcBef>
            </a:pPr>
            <a:r>
              <a:rPr sz="1200" b="1" spc="-5" dirty="0">
                <a:latin typeface="Times New Roman"/>
                <a:cs typeface="Times New Roman"/>
              </a:rPr>
              <a:t>}</a:t>
            </a:r>
            <a:endParaRPr sz="1200">
              <a:latin typeface="Times New Roman"/>
              <a:cs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143000"/>
            <a:ext cx="9067800" cy="3785652"/>
          </a:xfrm>
          <a:prstGeom prst="rect">
            <a:avLst/>
          </a:prstGeom>
        </p:spPr>
        <p:txBody>
          <a:bodyPr wrap="square">
            <a:spAutoFit/>
          </a:bodyPr>
          <a:lstStyle/>
          <a:p>
            <a:pPr algn="just"/>
            <a:r>
              <a:rPr lang="en-US" sz="2400" dirty="0">
                <a:solidFill>
                  <a:srgbClr val="000000"/>
                </a:solidFill>
                <a:latin typeface="Nunito"/>
              </a:rPr>
              <a:t>Triangle consists of three sides and three angles. Based on the three sides, there are three types of triangle </a:t>
            </a:r>
            <a:r>
              <a:rPr lang="en-US" sz="2400" dirty="0" smtClean="0">
                <a:solidFill>
                  <a:srgbClr val="000000"/>
                </a:solidFill>
                <a:latin typeface="Nunito"/>
              </a:rPr>
              <a:t>−</a:t>
            </a:r>
          </a:p>
          <a:p>
            <a:pPr algn="just"/>
            <a:endParaRPr lang="en-US" sz="2400" dirty="0">
              <a:solidFill>
                <a:srgbClr val="000000"/>
              </a:solidFill>
              <a:latin typeface="Nunito"/>
            </a:endParaRPr>
          </a:p>
          <a:p>
            <a:pPr>
              <a:buFont typeface="Arial" panose="020B0604020202020204" pitchFamily="34" charset="0"/>
              <a:buChar char="•"/>
            </a:pPr>
            <a:r>
              <a:rPr lang="en-US" sz="2400" dirty="0">
                <a:solidFill>
                  <a:srgbClr val="000000"/>
                </a:solidFill>
                <a:latin typeface="Nunito"/>
              </a:rPr>
              <a:t>Equilateral triangle: All three sides are equal.</a:t>
            </a:r>
          </a:p>
          <a:p>
            <a:pPr>
              <a:buFont typeface="Arial" panose="020B0604020202020204" pitchFamily="34" charset="0"/>
              <a:buChar char="•"/>
            </a:pPr>
            <a:r>
              <a:rPr lang="en-US" sz="2400" dirty="0">
                <a:solidFill>
                  <a:srgbClr val="000000"/>
                </a:solidFill>
                <a:latin typeface="Nunito"/>
              </a:rPr>
              <a:t>Isosceles triangle: All two sides are equal.</a:t>
            </a:r>
          </a:p>
          <a:p>
            <a:pPr>
              <a:buFont typeface="Arial" panose="020B0604020202020204" pitchFamily="34" charset="0"/>
              <a:buChar char="•"/>
            </a:pPr>
            <a:r>
              <a:rPr lang="en-US" sz="2400" dirty="0">
                <a:solidFill>
                  <a:srgbClr val="000000"/>
                </a:solidFill>
                <a:latin typeface="Nunito"/>
              </a:rPr>
              <a:t>Scalene triangle: No sides are equal</a:t>
            </a:r>
            <a:r>
              <a:rPr lang="en-US" sz="2400" dirty="0" smtClean="0">
                <a:solidFill>
                  <a:srgbClr val="000000"/>
                </a:solidFill>
                <a:latin typeface="Nunito"/>
              </a:rPr>
              <a:t>.</a:t>
            </a:r>
          </a:p>
          <a:p>
            <a:pPr>
              <a:buFont typeface="Arial" panose="020B0604020202020204" pitchFamily="34" charset="0"/>
              <a:buChar char="•"/>
            </a:pPr>
            <a:endParaRPr lang="en-US" sz="2400" b="0" i="0" dirty="0">
              <a:solidFill>
                <a:srgbClr val="000000"/>
              </a:solidFill>
              <a:effectLst/>
              <a:latin typeface="Nunito"/>
            </a:endParaRPr>
          </a:p>
          <a:p>
            <a:endParaRPr lang="en-US" sz="2400" dirty="0" smtClean="0">
              <a:solidFill>
                <a:srgbClr val="000000"/>
              </a:solidFill>
              <a:latin typeface="Nunito"/>
            </a:endParaRPr>
          </a:p>
          <a:p>
            <a:r>
              <a:rPr lang="en-US" sz="2400" dirty="0" smtClean="0">
                <a:solidFill>
                  <a:srgbClr val="000000"/>
                </a:solidFill>
                <a:latin typeface="Nunito"/>
              </a:rPr>
              <a:t>Write a C </a:t>
            </a:r>
            <a:r>
              <a:rPr lang="en-US" sz="2400" dirty="0">
                <a:solidFill>
                  <a:srgbClr val="000000"/>
                </a:solidFill>
                <a:latin typeface="Nunito"/>
              </a:rPr>
              <a:t>program to check whether the triangle is equilateral, isosceles or scalene </a:t>
            </a:r>
            <a:endParaRPr lang="en-US" sz="2400" b="0" i="0" dirty="0">
              <a:solidFill>
                <a:srgbClr val="000000"/>
              </a:solidFill>
              <a:effectLst/>
              <a:latin typeface="Nunito"/>
            </a:endParaRPr>
          </a:p>
        </p:txBody>
      </p:sp>
      <p:sp>
        <p:nvSpPr>
          <p:cNvPr id="3" name="TextBox 2"/>
          <p:cNvSpPr txBox="1"/>
          <p:nvPr/>
        </p:nvSpPr>
        <p:spPr>
          <a:xfrm flipH="1">
            <a:off x="609600" y="152400"/>
            <a:ext cx="5562600" cy="584775"/>
          </a:xfrm>
          <a:prstGeom prst="rect">
            <a:avLst/>
          </a:prstGeom>
          <a:noFill/>
        </p:spPr>
        <p:txBody>
          <a:bodyPr wrap="square" rtlCol="0">
            <a:spAutoFit/>
          </a:bodyPr>
          <a:lstStyle/>
          <a:p>
            <a:r>
              <a:rPr lang="en-US" sz="3200" dirty="0" smtClean="0"/>
              <a:t>Problems</a:t>
            </a:r>
            <a:endParaRPr lang="en-US" sz="3200" dirty="0"/>
          </a:p>
        </p:txBody>
      </p:sp>
    </p:spTree>
    <p:extLst>
      <p:ext uri="{BB962C8B-B14F-4D97-AF65-F5344CB8AC3E}">
        <p14:creationId xmlns:p14="http://schemas.microsoft.com/office/powerpoint/2010/main" val="284931479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838200"/>
            <a:ext cx="9372600" cy="5262979"/>
          </a:xfrm>
          <a:prstGeom prst="rect">
            <a:avLst/>
          </a:prstGeom>
        </p:spPr>
        <p:txBody>
          <a:bodyPr wrap="square">
            <a:spAutoFit/>
          </a:bodyPr>
          <a:lstStyle/>
          <a:p>
            <a:pPr algn="just"/>
            <a:r>
              <a:rPr lang="en-US" sz="2400" dirty="0">
                <a:solidFill>
                  <a:srgbClr val="000000"/>
                </a:solidFill>
                <a:latin typeface="Nunito"/>
              </a:rPr>
              <a:t>#include&lt;</a:t>
            </a:r>
            <a:r>
              <a:rPr lang="en-US" sz="2400" dirty="0" err="1">
                <a:solidFill>
                  <a:srgbClr val="000000"/>
                </a:solidFill>
                <a:latin typeface="Nunito"/>
              </a:rPr>
              <a:t>stdio.h</a:t>
            </a:r>
            <a:r>
              <a:rPr lang="en-US" sz="2400" dirty="0">
                <a:solidFill>
                  <a:srgbClr val="000000"/>
                </a:solidFill>
                <a:latin typeface="Nunito"/>
              </a:rPr>
              <a:t>&gt;</a:t>
            </a:r>
          </a:p>
          <a:p>
            <a:pPr algn="just"/>
            <a:r>
              <a:rPr lang="en-US" sz="2400" dirty="0" err="1">
                <a:solidFill>
                  <a:srgbClr val="000000"/>
                </a:solidFill>
                <a:latin typeface="Nunito"/>
              </a:rPr>
              <a:t>int</a:t>
            </a:r>
            <a:r>
              <a:rPr lang="en-US" sz="2400" dirty="0">
                <a:solidFill>
                  <a:srgbClr val="000000"/>
                </a:solidFill>
                <a:latin typeface="Nunito"/>
              </a:rPr>
              <a:t> main(){</a:t>
            </a:r>
          </a:p>
          <a:p>
            <a:pPr algn="just"/>
            <a:r>
              <a:rPr lang="en-US" sz="2400" dirty="0">
                <a:solidFill>
                  <a:srgbClr val="000000"/>
                </a:solidFill>
                <a:latin typeface="Nunito"/>
              </a:rPr>
              <a:t>   </a:t>
            </a:r>
            <a:r>
              <a:rPr lang="en-US" sz="2400" dirty="0" err="1">
                <a:solidFill>
                  <a:srgbClr val="000000"/>
                </a:solidFill>
                <a:latin typeface="Nunito"/>
              </a:rPr>
              <a:t>int</a:t>
            </a:r>
            <a:r>
              <a:rPr lang="en-US" sz="2400" dirty="0">
                <a:solidFill>
                  <a:srgbClr val="000000"/>
                </a:solidFill>
                <a:latin typeface="Nunito"/>
              </a:rPr>
              <a:t> side1, side2, side3;</a:t>
            </a:r>
          </a:p>
          <a:p>
            <a:pPr algn="just"/>
            <a:r>
              <a:rPr lang="en-US" sz="2400" dirty="0">
                <a:solidFill>
                  <a:srgbClr val="000000"/>
                </a:solidFill>
                <a:latin typeface="Nunito"/>
              </a:rPr>
              <a:t>   </a:t>
            </a:r>
            <a:r>
              <a:rPr lang="en-US" sz="2400" dirty="0" err="1">
                <a:solidFill>
                  <a:srgbClr val="000000"/>
                </a:solidFill>
                <a:latin typeface="Nunito"/>
              </a:rPr>
              <a:t>printf</a:t>
            </a:r>
            <a:r>
              <a:rPr lang="en-US" sz="2400" dirty="0">
                <a:solidFill>
                  <a:srgbClr val="000000"/>
                </a:solidFill>
                <a:latin typeface="Nunito"/>
              </a:rPr>
              <a:t>("Enter sides of triangle:");</a:t>
            </a:r>
          </a:p>
          <a:p>
            <a:pPr algn="just"/>
            <a:r>
              <a:rPr lang="en-US" sz="2400" dirty="0">
                <a:solidFill>
                  <a:srgbClr val="000000"/>
                </a:solidFill>
                <a:latin typeface="Nunito"/>
              </a:rPr>
              <a:t>   </a:t>
            </a:r>
            <a:r>
              <a:rPr lang="en-US" sz="2400" dirty="0" err="1">
                <a:solidFill>
                  <a:srgbClr val="000000"/>
                </a:solidFill>
                <a:latin typeface="Nunito"/>
              </a:rPr>
              <a:t>scanf</a:t>
            </a:r>
            <a:r>
              <a:rPr lang="en-US" sz="2400" dirty="0">
                <a:solidFill>
                  <a:srgbClr val="000000"/>
                </a:solidFill>
                <a:latin typeface="Nunito"/>
              </a:rPr>
              <a:t>("%d%d%d",&amp;side1,&amp;side2,&amp;side3);</a:t>
            </a:r>
          </a:p>
          <a:p>
            <a:pPr algn="just"/>
            <a:r>
              <a:rPr lang="en-US" sz="2400" dirty="0">
                <a:solidFill>
                  <a:srgbClr val="000000"/>
                </a:solidFill>
                <a:latin typeface="Nunito"/>
              </a:rPr>
              <a:t>   if(side1 == side2 &amp;&amp; side2 == side3)</a:t>
            </a:r>
          </a:p>
          <a:p>
            <a:pPr algn="just"/>
            <a:r>
              <a:rPr lang="en-US" sz="2400" dirty="0">
                <a:solidFill>
                  <a:srgbClr val="000000"/>
                </a:solidFill>
                <a:latin typeface="Nunito"/>
              </a:rPr>
              <a:t>      </a:t>
            </a:r>
            <a:r>
              <a:rPr lang="en-US" sz="2400" dirty="0" err="1">
                <a:solidFill>
                  <a:srgbClr val="000000"/>
                </a:solidFill>
                <a:latin typeface="Nunito"/>
              </a:rPr>
              <a:t>printf</a:t>
            </a:r>
            <a:r>
              <a:rPr lang="en-US" sz="2400" dirty="0">
                <a:solidFill>
                  <a:srgbClr val="000000"/>
                </a:solidFill>
                <a:latin typeface="Nunito"/>
              </a:rPr>
              <a:t>("The Given Triangle is </a:t>
            </a:r>
            <a:r>
              <a:rPr lang="en-US" sz="2400" dirty="0" smtClean="0">
                <a:solidFill>
                  <a:srgbClr val="000000"/>
                </a:solidFill>
                <a:latin typeface="Nunito"/>
              </a:rPr>
              <a:t>equilateral");</a:t>
            </a:r>
            <a:endParaRPr lang="en-US" sz="2400" dirty="0">
              <a:solidFill>
                <a:srgbClr val="000000"/>
              </a:solidFill>
              <a:latin typeface="Nunito"/>
            </a:endParaRPr>
          </a:p>
          <a:p>
            <a:pPr algn="just"/>
            <a:r>
              <a:rPr lang="en-US" sz="2400" dirty="0">
                <a:solidFill>
                  <a:srgbClr val="000000"/>
                </a:solidFill>
                <a:latin typeface="Nunito"/>
              </a:rPr>
              <a:t>   else if(side1 == side2 || side2 == side3 || side3 == side1)</a:t>
            </a:r>
          </a:p>
          <a:p>
            <a:pPr algn="just"/>
            <a:r>
              <a:rPr lang="en-US" sz="2400" dirty="0">
                <a:solidFill>
                  <a:srgbClr val="000000"/>
                </a:solidFill>
                <a:latin typeface="Nunito"/>
              </a:rPr>
              <a:t>      </a:t>
            </a:r>
            <a:r>
              <a:rPr lang="en-US" sz="2400" dirty="0" err="1">
                <a:solidFill>
                  <a:srgbClr val="000000"/>
                </a:solidFill>
                <a:latin typeface="Nunito"/>
              </a:rPr>
              <a:t>printf</a:t>
            </a:r>
            <a:r>
              <a:rPr lang="en-US" sz="2400" dirty="0">
                <a:solidFill>
                  <a:srgbClr val="000000"/>
                </a:solidFill>
                <a:latin typeface="Nunito"/>
              </a:rPr>
              <a:t>("The given Triangle is </a:t>
            </a:r>
            <a:r>
              <a:rPr lang="en-US" sz="2400" dirty="0" smtClean="0">
                <a:solidFill>
                  <a:srgbClr val="000000"/>
                </a:solidFill>
                <a:latin typeface="Nunito"/>
              </a:rPr>
              <a:t>isosceles");</a:t>
            </a:r>
            <a:endParaRPr lang="en-US" sz="2400" dirty="0">
              <a:solidFill>
                <a:srgbClr val="000000"/>
              </a:solidFill>
              <a:latin typeface="Nunito"/>
            </a:endParaRPr>
          </a:p>
          <a:p>
            <a:pPr algn="just"/>
            <a:r>
              <a:rPr lang="en-US" sz="2400" dirty="0">
                <a:solidFill>
                  <a:srgbClr val="000000"/>
                </a:solidFill>
                <a:latin typeface="Nunito"/>
              </a:rPr>
              <a:t>   else</a:t>
            </a:r>
          </a:p>
          <a:p>
            <a:pPr algn="just"/>
            <a:r>
              <a:rPr lang="en-US" sz="2400" dirty="0">
                <a:solidFill>
                  <a:srgbClr val="000000"/>
                </a:solidFill>
                <a:latin typeface="Nunito"/>
              </a:rPr>
              <a:t>      </a:t>
            </a:r>
            <a:r>
              <a:rPr lang="en-US" sz="2400" dirty="0" err="1">
                <a:solidFill>
                  <a:srgbClr val="000000"/>
                </a:solidFill>
                <a:latin typeface="Nunito"/>
              </a:rPr>
              <a:t>printf</a:t>
            </a:r>
            <a:r>
              <a:rPr lang="en-US" sz="2400" dirty="0">
                <a:solidFill>
                  <a:srgbClr val="000000"/>
                </a:solidFill>
                <a:latin typeface="Nunito"/>
              </a:rPr>
              <a:t>("The given Triangle is scalene</a:t>
            </a:r>
          </a:p>
          <a:p>
            <a:pPr algn="just"/>
            <a:r>
              <a:rPr lang="en-US" sz="2400" dirty="0">
                <a:solidFill>
                  <a:srgbClr val="000000"/>
                </a:solidFill>
                <a:latin typeface="Nunito"/>
              </a:rPr>
              <a:t>");</a:t>
            </a:r>
          </a:p>
          <a:p>
            <a:pPr algn="just"/>
            <a:r>
              <a:rPr lang="en-US" sz="2400" dirty="0">
                <a:solidFill>
                  <a:srgbClr val="000000"/>
                </a:solidFill>
                <a:latin typeface="Nunito"/>
              </a:rPr>
              <a:t>   return 0;</a:t>
            </a:r>
          </a:p>
          <a:p>
            <a:pPr algn="just"/>
            <a:r>
              <a:rPr lang="en-US" sz="2400" dirty="0">
                <a:solidFill>
                  <a:srgbClr val="000000"/>
                </a:solidFill>
                <a:latin typeface="Nunito"/>
              </a:rPr>
              <a:t>}</a:t>
            </a:r>
            <a:endParaRPr lang="en-US" sz="2400" b="0" i="0" dirty="0">
              <a:solidFill>
                <a:srgbClr val="000000"/>
              </a:solidFill>
              <a:effectLst/>
              <a:latin typeface="Nunito"/>
            </a:endParaRPr>
          </a:p>
        </p:txBody>
      </p:sp>
      <p:sp>
        <p:nvSpPr>
          <p:cNvPr id="3" name="TextBox 2"/>
          <p:cNvSpPr txBox="1"/>
          <p:nvPr/>
        </p:nvSpPr>
        <p:spPr>
          <a:xfrm flipH="1">
            <a:off x="609600" y="152400"/>
            <a:ext cx="5562600" cy="584775"/>
          </a:xfrm>
          <a:prstGeom prst="rect">
            <a:avLst/>
          </a:prstGeom>
          <a:noFill/>
        </p:spPr>
        <p:txBody>
          <a:bodyPr wrap="square" rtlCol="0">
            <a:spAutoFit/>
          </a:bodyPr>
          <a:lstStyle/>
          <a:p>
            <a:r>
              <a:rPr lang="en-US" sz="3200" dirty="0" smtClean="0"/>
              <a:t>Problems</a:t>
            </a:r>
            <a:endParaRPr lang="en-US" sz="3200" dirty="0"/>
          </a:p>
        </p:txBody>
      </p:sp>
      <p:sp>
        <p:nvSpPr>
          <p:cNvPr id="6" name="Rectangle 5"/>
          <p:cNvSpPr/>
          <p:nvPr/>
        </p:nvSpPr>
        <p:spPr>
          <a:xfrm>
            <a:off x="6553200" y="4876800"/>
            <a:ext cx="5943600" cy="2862322"/>
          </a:xfrm>
          <a:prstGeom prst="rect">
            <a:avLst/>
          </a:prstGeom>
        </p:spPr>
        <p:txBody>
          <a:bodyPr wrap="square">
            <a:spAutoFit/>
          </a:bodyPr>
          <a:lstStyle/>
          <a:p>
            <a:r>
              <a:rPr lang="en-US" sz="2000" dirty="0"/>
              <a:t>Run1:</a:t>
            </a:r>
          </a:p>
          <a:p>
            <a:r>
              <a:rPr lang="en-US" sz="2000" dirty="0"/>
              <a:t>Enter sides of triangle:3 4 6</a:t>
            </a:r>
          </a:p>
          <a:p>
            <a:r>
              <a:rPr lang="en-US" sz="2000" dirty="0"/>
              <a:t>The given Triangle is scalene</a:t>
            </a:r>
          </a:p>
          <a:p>
            <a:r>
              <a:rPr lang="en-US" sz="2000" dirty="0"/>
              <a:t>Run2 :</a:t>
            </a:r>
          </a:p>
          <a:p>
            <a:r>
              <a:rPr lang="en-US" sz="2000" dirty="0"/>
              <a:t>Enter sides of triangle:2 2 5</a:t>
            </a:r>
          </a:p>
          <a:p>
            <a:r>
              <a:rPr lang="en-US" sz="2000" dirty="0"/>
              <a:t>The given Triangle is isosceles</a:t>
            </a:r>
          </a:p>
          <a:p>
            <a:r>
              <a:rPr lang="en-US" sz="2000" dirty="0"/>
              <a:t>Run 3:</a:t>
            </a:r>
          </a:p>
          <a:p>
            <a:r>
              <a:rPr lang="en-US" sz="2000" dirty="0"/>
              <a:t>Enter sides of triangle:5 5 5</a:t>
            </a:r>
          </a:p>
          <a:p>
            <a:r>
              <a:rPr lang="en-US" sz="2000" dirty="0"/>
              <a:t>The Given Triangle is equilateral</a:t>
            </a:r>
          </a:p>
        </p:txBody>
      </p:sp>
    </p:spTree>
    <p:extLst>
      <p:ext uri="{BB962C8B-B14F-4D97-AF65-F5344CB8AC3E}">
        <p14:creationId xmlns:p14="http://schemas.microsoft.com/office/powerpoint/2010/main" val="356374424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457193" y="6775703"/>
            <a:ext cx="9144000" cy="13970"/>
          </a:xfrm>
          <a:custGeom>
            <a:avLst/>
            <a:gdLst/>
            <a:ahLst/>
            <a:cxnLst/>
            <a:rect l="l" t="t" r="r" b="b"/>
            <a:pathLst>
              <a:path w="9144000" h="13970">
                <a:moveTo>
                  <a:pt x="9143999" y="13715"/>
                </a:moveTo>
                <a:lnTo>
                  <a:pt x="9143999" y="0"/>
                </a:lnTo>
                <a:lnTo>
                  <a:pt x="0" y="0"/>
                </a:lnTo>
                <a:lnTo>
                  <a:pt x="0" y="13715"/>
                </a:lnTo>
                <a:lnTo>
                  <a:pt x="9143999" y="13715"/>
                </a:lnTo>
                <a:close/>
              </a:path>
            </a:pathLst>
          </a:custGeom>
          <a:solidFill>
            <a:srgbClr val="000000"/>
          </a:solid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830"/>
              </a:lnSpc>
            </a:pPr>
            <a:fld id="{81D60167-4931-47E6-BA6A-407CBD079E47}" type="slidenum">
              <a:rPr dirty="0"/>
              <a:t>88</a:t>
            </a:fld>
            <a:endParaRPr dirty="0"/>
          </a:p>
        </p:txBody>
      </p:sp>
      <p:sp>
        <p:nvSpPr>
          <p:cNvPr id="7" name="Title 6"/>
          <p:cNvSpPr>
            <a:spLocks noGrp="1"/>
          </p:cNvSpPr>
          <p:nvPr>
            <p:ph type="title" idx="4294967295"/>
          </p:nvPr>
        </p:nvSpPr>
        <p:spPr>
          <a:xfrm>
            <a:off x="355600" y="298580"/>
            <a:ext cx="9169400" cy="920620"/>
          </a:xfrm>
        </p:spPr>
        <p:txBody>
          <a:bodyPr/>
          <a:lstStyle/>
          <a:p>
            <a:r>
              <a:rPr lang="en-US" sz="2800" dirty="0"/>
              <a:t>The following figure summarizes the working of all the three logical operators. </a:t>
            </a:r>
          </a:p>
        </p:txBody>
      </p:sp>
      <p:pic>
        <p:nvPicPr>
          <p:cNvPr id="2" name="Picture 1"/>
          <p:cNvPicPr>
            <a:picLocks noChangeAspect="1"/>
          </p:cNvPicPr>
          <p:nvPr/>
        </p:nvPicPr>
        <p:blipFill>
          <a:blip r:embed="rId3"/>
          <a:stretch>
            <a:fillRect/>
          </a:stretch>
        </p:blipFill>
        <p:spPr>
          <a:xfrm>
            <a:off x="716757" y="2362200"/>
            <a:ext cx="8579643" cy="4114800"/>
          </a:xfrm>
          <a:prstGeom prst="rect">
            <a:avLst/>
          </a:prstGeom>
        </p:spPr>
      </p:pic>
      <p:sp>
        <p:nvSpPr>
          <p:cNvPr id="3" name="Rectangle 2"/>
          <p:cNvSpPr/>
          <p:nvPr/>
        </p:nvSpPr>
        <p:spPr>
          <a:xfrm>
            <a:off x="6705600" y="3886200"/>
            <a:ext cx="2590800" cy="2362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7924800" y="3886200"/>
            <a:ext cx="0" cy="2362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1" name="Straight Connector 10"/>
          <p:cNvCxnSpPr/>
          <p:nvPr/>
        </p:nvCxnSpPr>
        <p:spPr>
          <a:xfrm>
            <a:off x="6705600" y="4419600"/>
            <a:ext cx="25908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2" name="Straight Connector 11"/>
          <p:cNvCxnSpPr/>
          <p:nvPr/>
        </p:nvCxnSpPr>
        <p:spPr>
          <a:xfrm>
            <a:off x="6705600" y="5029200"/>
            <a:ext cx="25908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p:nvCxnSpPr>
        <p:spPr>
          <a:xfrm>
            <a:off x="6705600" y="5638800"/>
            <a:ext cx="25908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a:off x="6762750" y="4419600"/>
            <a:ext cx="2590800" cy="0"/>
          </a:xfrm>
          <a:prstGeom prst="line">
            <a:avLst/>
          </a:prstGeom>
          <a:ln w="25400"/>
        </p:spPr>
        <p:style>
          <a:lnRef idx="1">
            <a:schemeClr val="accent2"/>
          </a:lnRef>
          <a:fillRef idx="0">
            <a:schemeClr val="accent2"/>
          </a:fillRef>
          <a:effectRef idx="0">
            <a:schemeClr val="accent2"/>
          </a:effectRef>
          <a:fontRef idx="minor">
            <a:schemeClr val="tx1"/>
          </a:fontRef>
        </p:style>
      </p:cxnSp>
      <p:cxnSp>
        <p:nvCxnSpPr>
          <p:cNvPr id="16" name="Straight Connector 15"/>
          <p:cNvCxnSpPr/>
          <p:nvPr/>
        </p:nvCxnSpPr>
        <p:spPr>
          <a:xfrm>
            <a:off x="6762750" y="5029200"/>
            <a:ext cx="2590800" cy="0"/>
          </a:xfrm>
          <a:prstGeom prst="line">
            <a:avLst/>
          </a:prstGeom>
          <a:ln w="25400"/>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a:off x="6762750" y="5638800"/>
            <a:ext cx="2590800" cy="0"/>
          </a:xfrm>
          <a:prstGeom prst="line">
            <a:avLst/>
          </a:prstGeom>
          <a:ln w="25400"/>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457193" y="6775703"/>
            <a:ext cx="9144000" cy="13970"/>
          </a:xfrm>
          <a:custGeom>
            <a:avLst/>
            <a:gdLst/>
            <a:ahLst/>
            <a:cxnLst/>
            <a:rect l="l" t="t" r="r" b="b"/>
            <a:pathLst>
              <a:path w="9144000" h="13970">
                <a:moveTo>
                  <a:pt x="9143999" y="13715"/>
                </a:moveTo>
                <a:lnTo>
                  <a:pt x="9143999" y="0"/>
                </a:lnTo>
                <a:lnTo>
                  <a:pt x="0" y="0"/>
                </a:lnTo>
                <a:lnTo>
                  <a:pt x="0" y="13715"/>
                </a:lnTo>
                <a:lnTo>
                  <a:pt x="9143999" y="13715"/>
                </a:lnTo>
                <a:close/>
              </a:path>
            </a:pathLst>
          </a:custGeom>
          <a:solidFill>
            <a:srgbClr val="000000"/>
          </a:solid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830"/>
              </a:lnSpc>
            </a:pPr>
            <a:fld id="{81D60167-4931-47E6-BA6A-407CBD079E47}" type="slidenum">
              <a:rPr dirty="0"/>
              <a:t>89</a:t>
            </a:fld>
            <a:endParaRPr dirty="0"/>
          </a:p>
        </p:txBody>
      </p:sp>
      <p:sp>
        <p:nvSpPr>
          <p:cNvPr id="7" name="Title 6"/>
          <p:cNvSpPr>
            <a:spLocks noGrp="1"/>
          </p:cNvSpPr>
          <p:nvPr>
            <p:ph type="title" idx="4294967295"/>
          </p:nvPr>
        </p:nvSpPr>
        <p:spPr>
          <a:xfrm>
            <a:off x="355600" y="298580"/>
            <a:ext cx="9169400" cy="920620"/>
          </a:xfrm>
        </p:spPr>
        <p:txBody>
          <a:bodyPr/>
          <a:lstStyle/>
          <a:p>
            <a:r>
              <a:rPr lang="en-US" sz="2800" dirty="0"/>
              <a:t>The following figure summarizes the working of all the three logical operators. </a:t>
            </a:r>
          </a:p>
        </p:txBody>
      </p:sp>
      <p:pic>
        <p:nvPicPr>
          <p:cNvPr id="2" name="Picture 1"/>
          <p:cNvPicPr>
            <a:picLocks noChangeAspect="1"/>
          </p:cNvPicPr>
          <p:nvPr/>
        </p:nvPicPr>
        <p:blipFill>
          <a:blip r:embed="rId3"/>
          <a:stretch>
            <a:fillRect/>
          </a:stretch>
        </p:blipFill>
        <p:spPr>
          <a:xfrm>
            <a:off x="716757" y="2362200"/>
            <a:ext cx="8579643" cy="4114800"/>
          </a:xfrm>
          <a:prstGeom prst="rect">
            <a:avLst/>
          </a:prstGeom>
        </p:spPr>
      </p:pic>
    </p:spTree>
    <p:extLst>
      <p:ext uri="{BB962C8B-B14F-4D97-AF65-F5344CB8AC3E}">
        <p14:creationId xmlns:p14="http://schemas.microsoft.com/office/powerpoint/2010/main" val="4819835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493" y="228600"/>
            <a:ext cx="9169400" cy="553998"/>
          </a:xfrm>
        </p:spPr>
        <p:txBody>
          <a:bodyPr/>
          <a:lstStyle/>
          <a:p>
            <a:r>
              <a:rPr lang="en-US" dirty="0" smtClean="0"/>
              <a:t>Variables</a:t>
            </a:r>
            <a:endParaRPr lang="en-US" dirty="0"/>
          </a:p>
        </p:txBody>
      </p:sp>
      <p:sp>
        <p:nvSpPr>
          <p:cNvPr id="5" name="Rectangle 4"/>
          <p:cNvSpPr/>
          <p:nvPr/>
        </p:nvSpPr>
        <p:spPr>
          <a:xfrm>
            <a:off x="444493" y="762000"/>
            <a:ext cx="9169399" cy="6986528"/>
          </a:xfrm>
          <a:prstGeom prst="rect">
            <a:avLst/>
          </a:prstGeom>
        </p:spPr>
        <p:txBody>
          <a:bodyPr wrap="square">
            <a:spAutoFit/>
          </a:bodyPr>
          <a:lstStyle/>
          <a:p>
            <a:r>
              <a:rPr lang="en-US" sz="2400" b="1" dirty="0"/>
              <a:t>static variable</a:t>
            </a:r>
          </a:p>
          <a:p>
            <a:endParaRPr lang="en-US" sz="2400" dirty="0" smtClean="0"/>
          </a:p>
          <a:p>
            <a:r>
              <a:rPr lang="en-US" sz="2000" dirty="0" smtClean="0"/>
              <a:t>#</a:t>
            </a:r>
            <a:r>
              <a:rPr lang="en-US" sz="2000" dirty="0"/>
              <a:t>include &lt;</a:t>
            </a:r>
            <a:r>
              <a:rPr lang="en-US" sz="2000" dirty="0" err="1"/>
              <a:t>stdio.h</a:t>
            </a:r>
            <a:r>
              <a:rPr lang="en-US" sz="2000" dirty="0"/>
              <a:t>&gt;</a:t>
            </a:r>
          </a:p>
          <a:p>
            <a:r>
              <a:rPr lang="en-US" sz="2000" dirty="0" smtClean="0"/>
              <a:t>void </a:t>
            </a:r>
            <a:r>
              <a:rPr lang="en-US" sz="2000" dirty="0"/>
              <a:t>function()</a:t>
            </a:r>
          </a:p>
          <a:p>
            <a:r>
              <a:rPr lang="en-US" sz="2000" dirty="0"/>
              <a:t>{</a:t>
            </a:r>
          </a:p>
          <a:p>
            <a:r>
              <a:rPr lang="en-US" sz="2000" dirty="0"/>
              <a:t>	</a:t>
            </a:r>
            <a:r>
              <a:rPr lang="en-US" sz="2000" dirty="0" err="1"/>
              <a:t>int</a:t>
            </a:r>
            <a:r>
              <a:rPr lang="en-US" sz="2000" dirty="0"/>
              <a:t> x = 20; // local variable</a:t>
            </a:r>
          </a:p>
          <a:p>
            <a:r>
              <a:rPr lang="en-US" sz="2000" dirty="0"/>
              <a:t>	static </a:t>
            </a:r>
            <a:r>
              <a:rPr lang="en-US" sz="2000" dirty="0" err="1"/>
              <a:t>int</a:t>
            </a:r>
            <a:r>
              <a:rPr lang="en-US" sz="2000" dirty="0"/>
              <a:t> y = 30; // static variable</a:t>
            </a:r>
          </a:p>
          <a:p>
            <a:r>
              <a:rPr lang="en-US" sz="2000" dirty="0"/>
              <a:t>	x = x + 10;</a:t>
            </a:r>
          </a:p>
          <a:p>
            <a:r>
              <a:rPr lang="en-US" sz="2000" dirty="0"/>
              <a:t>	y = y + 10;</a:t>
            </a:r>
          </a:p>
          <a:p>
            <a:r>
              <a:rPr lang="en-US" sz="2000" dirty="0"/>
              <a:t>	</a:t>
            </a:r>
            <a:r>
              <a:rPr lang="en-US" sz="2000" dirty="0" err="1"/>
              <a:t>printf</a:t>
            </a:r>
            <a:r>
              <a:rPr lang="en-US" sz="2000" dirty="0"/>
              <a:t>("\</a:t>
            </a:r>
            <a:r>
              <a:rPr lang="en-US" sz="2000" dirty="0" err="1"/>
              <a:t>tLocal</a:t>
            </a:r>
            <a:r>
              <a:rPr lang="en-US" sz="2000" dirty="0"/>
              <a:t>: %d\n\</a:t>
            </a:r>
            <a:r>
              <a:rPr lang="en-US" sz="2000" dirty="0" err="1"/>
              <a:t>tStatic</a:t>
            </a:r>
            <a:r>
              <a:rPr lang="en-US" sz="2000" dirty="0"/>
              <a:t>: %d\n", x, y);</a:t>
            </a:r>
          </a:p>
          <a:p>
            <a:r>
              <a:rPr lang="en-US" sz="2000" dirty="0"/>
              <a:t>}</a:t>
            </a:r>
          </a:p>
          <a:p>
            <a:r>
              <a:rPr lang="en-US" sz="2000" dirty="0" err="1" smtClean="0"/>
              <a:t>int</a:t>
            </a:r>
            <a:r>
              <a:rPr lang="en-US" sz="2000" dirty="0" smtClean="0"/>
              <a:t> </a:t>
            </a:r>
            <a:r>
              <a:rPr lang="en-US" sz="2000" dirty="0"/>
              <a:t>main()</a:t>
            </a:r>
          </a:p>
          <a:p>
            <a:r>
              <a:rPr lang="en-US" sz="2000" dirty="0"/>
              <a:t>{</a:t>
            </a:r>
          </a:p>
          <a:p>
            <a:r>
              <a:rPr lang="en-US" sz="2000" dirty="0"/>
              <a:t>	</a:t>
            </a:r>
            <a:r>
              <a:rPr lang="en-US" sz="2000" dirty="0" err="1"/>
              <a:t>printf</a:t>
            </a:r>
            <a:r>
              <a:rPr lang="en-US" sz="2000" dirty="0"/>
              <a:t>("First Call\n");</a:t>
            </a:r>
          </a:p>
          <a:p>
            <a:r>
              <a:rPr lang="en-US" sz="2000" dirty="0"/>
              <a:t>	function();</a:t>
            </a:r>
          </a:p>
          <a:p>
            <a:r>
              <a:rPr lang="en-US" sz="2000" dirty="0"/>
              <a:t>	</a:t>
            </a:r>
            <a:r>
              <a:rPr lang="en-US" sz="2000" dirty="0" err="1"/>
              <a:t>printf</a:t>
            </a:r>
            <a:r>
              <a:rPr lang="en-US" sz="2000" dirty="0"/>
              <a:t>("Second Call\n");</a:t>
            </a:r>
          </a:p>
          <a:p>
            <a:r>
              <a:rPr lang="en-US" sz="2000" dirty="0"/>
              <a:t>	function();</a:t>
            </a:r>
          </a:p>
          <a:p>
            <a:r>
              <a:rPr lang="en-US" sz="2000" dirty="0"/>
              <a:t>	</a:t>
            </a:r>
            <a:r>
              <a:rPr lang="en-US" sz="2000" dirty="0" err="1"/>
              <a:t>printf</a:t>
            </a:r>
            <a:r>
              <a:rPr lang="en-US" sz="2000" dirty="0"/>
              <a:t>("Third Call\n");</a:t>
            </a:r>
          </a:p>
          <a:p>
            <a:r>
              <a:rPr lang="en-US" sz="2000" dirty="0"/>
              <a:t>	function();</a:t>
            </a:r>
          </a:p>
          <a:p>
            <a:r>
              <a:rPr lang="en-US" sz="2000" dirty="0"/>
              <a:t>	return 0;</a:t>
            </a:r>
          </a:p>
          <a:p>
            <a:r>
              <a:rPr lang="en-US" sz="2000" dirty="0"/>
              <a:t>}</a:t>
            </a:r>
          </a:p>
          <a:p>
            <a:pPr marL="457200" indent="-457200">
              <a:buAutoNum type="arabicPeriod"/>
            </a:pPr>
            <a:endParaRPr lang="en-US" sz="2000" b="0" i="0" dirty="0">
              <a:effectLst/>
            </a:endParaRPr>
          </a:p>
        </p:txBody>
      </p:sp>
      <p:sp>
        <p:nvSpPr>
          <p:cNvPr id="4" name="Rectangle 3"/>
          <p:cNvSpPr/>
          <p:nvPr/>
        </p:nvSpPr>
        <p:spPr>
          <a:xfrm>
            <a:off x="7391400" y="4343400"/>
            <a:ext cx="5029200" cy="3170099"/>
          </a:xfrm>
          <a:prstGeom prst="rect">
            <a:avLst/>
          </a:prstGeom>
        </p:spPr>
        <p:txBody>
          <a:bodyPr>
            <a:spAutoFit/>
          </a:bodyPr>
          <a:lstStyle/>
          <a:p>
            <a:r>
              <a:rPr lang="en-US" sz="2000" b="1" dirty="0"/>
              <a:t>Output</a:t>
            </a:r>
          </a:p>
          <a:p>
            <a:r>
              <a:rPr lang="en-US" sz="2000" dirty="0"/>
              <a:t>First Call</a:t>
            </a:r>
          </a:p>
          <a:p>
            <a:r>
              <a:rPr lang="en-US" sz="2000" dirty="0"/>
              <a:t>    Local: 30</a:t>
            </a:r>
          </a:p>
          <a:p>
            <a:r>
              <a:rPr lang="en-US" sz="2000" dirty="0"/>
              <a:t>    Static: 40</a:t>
            </a:r>
          </a:p>
          <a:p>
            <a:r>
              <a:rPr lang="en-US" sz="2000" dirty="0"/>
              <a:t>Second Call</a:t>
            </a:r>
          </a:p>
          <a:p>
            <a:r>
              <a:rPr lang="en-US" sz="2000" dirty="0"/>
              <a:t>    Local: 30</a:t>
            </a:r>
          </a:p>
          <a:p>
            <a:r>
              <a:rPr lang="en-US" sz="2000" dirty="0"/>
              <a:t>    Static: 50</a:t>
            </a:r>
          </a:p>
          <a:p>
            <a:r>
              <a:rPr lang="en-US" sz="2000" dirty="0"/>
              <a:t>Third Call</a:t>
            </a:r>
          </a:p>
          <a:p>
            <a:r>
              <a:rPr lang="en-US" sz="2000" dirty="0"/>
              <a:t>    Local: 30</a:t>
            </a:r>
          </a:p>
          <a:p>
            <a:r>
              <a:rPr lang="en-US" sz="2000" dirty="0"/>
              <a:t>    Static: 60</a:t>
            </a:r>
          </a:p>
        </p:txBody>
      </p:sp>
    </p:spTree>
    <p:extLst>
      <p:ext uri="{BB962C8B-B14F-4D97-AF65-F5344CB8AC3E}">
        <p14:creationId xmlns:p14="http://schemas.microsoft.com/office/powerpoint/2010/main" val="122939611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493" y="228600"/>
            <a:ext cx="9169400" cy="587459"/>
          </a:xfrm>
        </p:spPr>
        <p:txBody>
          <a:bodyPr/>
          <a:lstStyle/>
          <a:p>
            <a:r>
              <a:rPr lang="en-US" dirty="0"/>
              <a:t>Examples of Logical Operators in C</a:t>
            </a:r>
          </a:p>
        </p:txBody>
      </p:sp>
      <p:sp>
        <p:nvSpPr>
          <p:cNvPr id="3" name="Text Placeholder 2"/>
          <p:cNvSpPr>
            <a:spLocks noGrp="1"/>
          </p:cNvSpPr>
          <p:nvPr>
            <p:ph type="body" idx="1"/>
          </p:nvPr>
        </p:nvSpPr>
        <p:spPr>
          <a:xfrm>
            <a:off x="958087" y="838200"/>
            <a:ext cx="7936230" cy="7374197"/>
          </a:xfrm>
        </p:spPr>
        <p:txBody>
          <a:bodyPr/>
          <a:lstStyle/>
          <a:p>
            <a:r>
              <a:rPr lang="en-US" sz="2000" dirty="0"/>
              <a:t>#include &lt;</a:t>
            </a:r>
            <a:r>
              <a:rPr lang="en-US" sz="2000" dirty="0" err="1"/>
              <a:t>stdio.h</a:t>
            </a:r>
            <a:r>
              <a:rPr lang="en-US" sz="2000" dirty="0"/>
              <a:t>&gt;</a:t>
            </a:r>
          </a:p>
          <a:p>
            <a:r>
              <a:rPr lang="en-US" sz="2000" dirty="0"/>
              <a:t>main() {</a:t>
            </a:r>
          </a:p>
          <a:p>
            <a:r>
              <a:rPr lang="en-US" sz="2000" dirty="0" err="1"/>
              <a:t>int</a:t>
            </a:r>
            <a:r>
              <a:rPr lang="en-US" sz="2000" dirty="0"/>
              <a:t> p = 5;</a:t>
            </a:r>
          </a:p>
          <a:p>
            <a:r>
              <a:rPr lang="en-US" sz="2000" dirty="0" err="1"/>
              <a:t>int</a:t>
            </a:r>
            <a:r>
              <a:rPr lang="en-US" sz="2000" dirty="0"/>
              <a:t> q = 20;</a:t>
            </a:r>
          </a:p>
          <a:p>
            <a:r>
              <a:rPr lang="en-US" sz="2000" dirty="0" err="1"/>
              <a:t>int</a:t>
            </a:r>
            <a:r>
              <a:rPr lang="en-US" sz="2000" dirty="0"/>
              <a:t> r ;</a:t>
            </a:r>
          </a:p>
          <a:p>
            <a:r>
              <a:rPr lang="en-US" sz="2000" dirty="0"/>
              <a:t>if ( p || q ) {</a:t>
            </a:r>
          </a:p>
          <a:p>
            <a:r>
              <a:rPr lang="en-US" sz="2000" dirty="0" err="1"/>
              <a:t>printf</a:t>
            </a:r>
            <a:r>
              <a:rPr lang="en-US" sz="2000" dirty="0"/>
              <a:t>(“Line 5 – Condition is true\n” );</a:t>
            </a:r>
          </a:p>
          <a:p>
            <a:r>
              <a:rPr lang="en-US" sz="2000" dirty="0"/>
              <a:t>}</a:t>
            </a:r>
          </a:p>
          <a:p>
            <a:r>
              <a:rPr lang="en-US" sz="2000" dirty="0"/>
              <a:t>if ( p &amp;&amp; q ) {</a:t>
            </a:r>
          </a:p>
          <a:p>
            <a:r>
              <a:rPr lang="en-US" sz="2000" dirty="0" err="1"/>
              <a:t>printf</a:t>
            </a:r>
            <a:r>
              <a:rPr lang="en-US" sz="2000" dirty="0"/>
              <a:t>(“Line 6 – Condition is true\n” );</a:t>
            </a:r>
          </a:p>
          <a:p>
            <a:r>
              <a:rPr lang="en-US" sz="2000" dirty="0"/>
              <a:t>}</a:t>
            </a:r>
          </a:p>
          <a:p>
            <a:r>
              <a:rPr lang="en-US" sz="2000" dirty="0"/>
              <a:t>/* let’s change the value of p and q */</a:t>
            </a:r>
          </a:p>
          <a:p>
            <a:r>
              <a:rPr lang="en-US" sz="2000" dirty="0"/>
              <a:t>p = 0;</a:t>
            </a:r>
          </a:p>
          <a:p>
            <a:r>
              <a:rPr lang="en-US" sz="2000" dirty="0"/>
              <a:t>q = 10;</a:t>
            </a:r>
          </a:p>
          <a:p>
            <a:r>
              <a:rPr lang="en-US" sz="2000" dirty="0"/>
              <a:t>if ( !(p &amp;&amp; q) ) {</a:t>
            </a:r>
          </a:p>
          <a:p>
            <a:r>
              <a:rPr lang="en-US" sz="2000" dirty="0" err="1"/>
              <a:t>printf</a:t>
            </a:r>
            <a:r>
              <a:rPr lang="en-US" sz="2000" dirty="0"/>
              <a:t>(“Line 7 – Condition is true\n” );</a:t>
            </a:r>
          </a:p>
          <a:p>
            <a:r>
              <a:rPr lang="en-US" sz="2000" dirty="0"/>
              <a:t>}</a:t>
            </a:r>
          </a:p>
          <a:p>
            <a:r>
              <a:rPr lang="en-US" sz="2000" dirty="0"/>
              <a:t>if ( p &amp;&amp; q ) {</a:t>
            </a:r>
          </a:p>
          <a:p>
            <a:r>
              <a:rPr lang="en-US" sz="2000" dirty="0" err="1"/>
              <a:t>printf</a:t>
            </a:r>
            <a:r>
              <a:rPr lang="en-US" sz="2000" dirty="0"/>
              <a:t>(“Line 8 – Condition is true\n” );</a:t>
            </a:r>
          </a:p>
          <a:p>
            <a:r>
              <a:rPr lang="en-US" sz="2000" dirty="0"/>
              <a:t>} else {</a:t>
            </a:r>
          </a:p>
          <a:p>
            <a:r>
              <a:rPr lang="en-US" sz="2000" dirty="0" err="1"/>
              <a:t>printf</a:t>
            </a:r>
            <a:r>
              <a:rPr lang="en-US" sz="2000" dirty="0"/>
              <a:t>(“Line 8 – Condition is not true\n” );</a:t>
            </a:r>
          </a:p>
          <a:p>
            <a:r>
              <a:rPr lang="en-US" sz="2000" dirty="0"/>
              <a:t>}</a:t>
            </a:r>
          </a:p>
          <a:p>
            <a:r>
              <a:rPr lang="en-US" sz="2000" dirty="0"/>
              <a:t>}</a:t>
            </a:r>
          </a:p>
          <a:p>
            <a:endParaRPr lang="en-US" sz="2000" dirty="0"/>
          </a:p>
        </p:txBody>
      </p:sp>
      <p:sp>
        <p:nvSpPr>
          <p:cNvPr id="4" name="TextBox 3"/>
          <p:cNvSpPr txBox="1"/>
          <p:nvPr/>
        </p:nvSpPr>
        <p:spPr>
          <a:xfrm>
            <a:off x="5867400" y="2438400"/>
            <a:ext cx="4191000" cy="1938992"/>
          </a:xfrm>
          <a:prstGeom prst="rect">
            <a:avLst/>
          </a:prstGeom>
          <a:noFill/>
        </p:spPr>
        <p:txBody>
          <a:bodyPr wrap="square" rtlCol="0">
            <a:spAutoFit/>
          </a:bodyPr>
          <a:lstStyle/>
          <a:p>
            <a:r>
              <a:rPr lang="en-US" sz="2400" dirty="0"/>
              <a:t>Line 5 – Condition is true</a:t>
            </a:r>
          </a:p>
          <a:p>
            <a:r>
              <a:rPr lang="en-US" sz="2400" dirty="0"/>
              <a:t>Line 6 – Condition is true</a:t>
            </a:r>
          </a:p>
          <a:p>
            <a:r>
              <a:rPr lang="en-US" sz="2400" dirty="0"/>
              <a:t>Line 7 – Condition is true</a:t>
            </a:r>
          </a:p>
          <a:p>
            <a:r>
              <a:rPr lang="en-US" sz="2400" dirty="0"/>
              <a:t>Line 8 – Condition is not true</a:t>
            </a:r>
          </a:p>
          <a:p>
            <a:endParaRPr lang="en-US" sz="2400" dirty="0"/>
          </a:p>
        </p:txBody>
      </p:sp>
    </p:spTree>
    <p:extLst>
      <p:ext uri="{BB962C8B-B14F-4D97-AF65-F5344CB8AC3E}">
        <p14:creationId xmlns:p14="http://schemas.microsoft.com/office/powerpoint/2010/main" val="2441762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Ternary </a:t>
            </a:r>
            <a:r>
              <a:rPr lang="en-US" dirty="0"/>
              <a:t>operators</a:t>
            </a:r>
          </a:p>
        </p:txBody>
      </p:sp>
      <p:sp>
        <p:nvSpPr>
          <p:cNvPr id="3" name="Text Placeholder 2"/>
          <p:cNvSpPr>
            <a:spLocks noGrp="1"/>
          </p:cNvSpPr>
          <p:nvPr>
            <p:ph type="body" idx="1"/>
          </p:nvPr>
        </p:nvSpPr>
        <p:spPr>
          <a:xfrm>
            <a:off x="444493" y="1627123"/>
            <a:ext cx="8449824" cy="3693319"/>
          </a:xfrm>
        </p:spPr>
        <p:txBody>
          <a:bodyPr/>
          <a:lstStyle/>
          <a:p>
            <a:pPr algn="just"/>
            <a:r>
              <a:rPr lang="en-US" dirty="0"/>
              <a:t>The conditional operators ? and : are sometimes called ternary operators since they take three arguments. </a:t>
            </a:r>
            <a:endParaRPr lang="en-US" dirty="0" smtClean="0"/>
          </a:p>
          <a:p>
            <a:pPr algn="just"/>
            <a:r>
              <a:rPr lang="en-US" dirty="0" smtClean="0"/>
              <a:t>Their </a:t>
            </a:r>
            <a:r>
              <a:rPr lang="en-US" dirty="0"/>
              <a:t>general form is, </a:t>
            </a:r>
            <a:endParaRPr lang="en-US" dirty="0" smtClean="0"/>
          </a:p>
          <a:p>
            <a:endParaRPr lang="en-US" dirty="0"/>
          </a:p>
          <a:p>
            <a:endParaRPr lang="en-US" dirty="0" smtClean="0"/>
          </a:p>
          <a:p>
            <a:r>
              <a:rPr lang="en-US" dirty="0" smtClean="0"/>
              <a:t>expression </a:t>
            </a:r>
            <a:r>
              <a:rPr lang="en-US" dirty="0"/>
              <a:t>1 ? expression 2 : expression </a:t>
            </a:r>
            <a:r>
              <a:rPr lang="en-US" dirty="0" smtClean="0"/>
              <a:t>3</a:t>
            </a:r>
          </a:p>
          <a:p>
            <a:endParaRPr lang="en-US" dirty="0"/>
          </a:p>
          <a:p>
            <a:r>
              <a:rPr lang="en-US" dirty="0"/>
              <a:t>What this expression says is: “if expression 1 is true (that is, if its value is non-zero), then the value returned will be expression 2, otherwise the value returned will be expression 3”.</a:t>
            </a:r>
          </a:p>
        </p:txBody>
      </p:sp>
    </p:spTree>
    <p:extLst>
      <p:ext uri="{BB962C8B-B14F-4D97-AF65-F5344CB8AC3E}">
        <p14:creationId xmlns:p14="http://schemas.microsoft.com/office/powerpoint/2010/main" val="217598070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Rectangle 4"/>
          <p:cNvSpPr/>
          <p:nvPr/>
        </p:nvSpPr>
        <p:spPr>
          <a:xfrm>
            <a:off x="444493" y="1905000"/>
            <a:ext cx="8699507" cy="1200329"/>
          </a:xfrm>
          <a:prstGeom prst="rect">
            <a:avLst/>
          </a:prstGeom>
        </p:spPr>
        <p:txBody>
          <a:bodyPr wrap="square">
            <a:spAutoFit/>
          </a:bodyPr>
          <a:lstStyle/>
          <a:p>
            <a:r>
              <a:rPr lang="en-US" sz="2400" dirty="0"/>
              <a:t>We use the ternary operator in C to run one code when the condition is true and another code when the condition is false. </a:t>
            </a:r>
            <a:endParaRPr lang="en-US" sz="2400" dirty="0" smtClean="0"/>
          </a:p>
          <a:p>
            <a:r>
              <a:rPr lang="en-US" sz="2400" dirty="0" smtClean="0"/>
              <a:t>For </a:t>
            </a:r>
            <a:r>
              <a:rPr lang="en-US" sz="2400" dirty="0"/>
              <a:t>example,</a:t>
            </a:r>
          </a:p>
        </p:txBody>
      </p:sp>
      <p:sp>
        <p:nvSpPr>
          <p:cNvPr id="7" name="Rectangle 6"/>
          <p:cNvSpPr/>
          <p:nvPr/>
        </p:nvSpPr>
        <p:spPr>
          <a:xfrm>
            <a:off x="609600" y="3429000"/>
            <a:ext cx="8382000" cy="461665"/>
          </a:xfrm>
          <a:prstGeom prst="rect">
            <a:avLst/>
          </a:prstGeom>
        </p:spPr>
        <p:txBody>
          <a:bodyPr wrap="square">
            <a:spAutoFit/>
          </a:bodyPr>
          <a:lstStyle/>
          <a:p>
            <a:r>
              <a:rPr lang="en-US" sz="2400" dirty="0"/>
              <a:t>(age &gt;= 18) ? </a:t>
            </a:r>
            <a:r>
              <a:rPr lang="en-US" sz="2400" dirty="0" err="1"/>
              <a:t>printf</a:t>
            </a:r>
            <a:r>
              <a:rPr lang="en-US" sz="2400" dirty="0"/>
              <a:t>("Can Vote") : </a:t>
            </a:r>
            <a:r>
              <a:rPr lang="en-US" sz="2400" dirty="0" err="1"/>
              <a:t>printf</a:t>
            </a:r>
            <a:r>
              <a:rPr lang="en-US" sz="2400" dirty="0"/>
              <a:t>("Cannot Vote");</a:t>
            </a:r>
          </a:p>
        </p:txBody>
      </p:sp>
    </p:spTree>
    <p:extLst>
      <p:ext uri="{BB962C8B-B14F-4D97-AF65-F5344CB8AC3E}">
        <p14:creationId xmlns:p14="http://schemas.microsoft.com/office/powerpoint/2010/main" val="104696980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493" y="152400"/>
            <a:ext cx="9169400" cy="574040"/>
          </a:xfrm>
        </p:spPr>
        <p:txBody>
          <a:bodyPr/>
          <a:lstStyle/>
          <a:p>
            <a:r>
              <a:rPr lang="en-US" dirty="0" smtClean="0"/>
              <a:t>Example :</a:t>
            </a:r>
            <a:endParaRPr lang="en-US" dirty="0"/>
          </a:p>
        </p:txBody>
      </p:sp>
      <p:sp>
        <p:nvSpPr>
          <p:cNvPr id="5" name="Rectangle 4"/>
          <p:cNvSpPr/>
          <p:nvPr/>
        </p:nvSpPr>
        <p:spPr>
          <a:xfrm>
            <a:off x="444493" y="1624043"/>
            <a:ext cx="8775707" cy="5262979"/>
          </a:xfrm>
          <a:prstGeom prst="rect">
            <a:avLst/>
          </a:prstGeom>
        </p:spPr>
        <p:txBody>
          <a:bodyPr wrap="square">
            <a:spAutoFit/>
          </a:bodyPr>
          <a:lstStyle/>
          <a:p>
            <a:r>
              <a:rPr lang="en-US" sz="2400" dirty="0"/>
              <a:t>#include &lt;</a:t>
            </a:r>
            <a:r>
              <a:rPr lang="en-US" sz="2400" dirty="0" err="1"/>
              <a:t>stdio.h</a:t>
            </a:r>
            <a:r>
              <a:rPr lang="en-US" sz="2400" dirty="0"/>
              <a:t>&gt;</a:t>
            </a:r>
          </a:p>
          <a:p>
            <a:endParaRPr lang="en-US" sz="2400" dirty="0"/>
          </a:p>
          <a:p>
            <a:r>
              <a:rPr lang="en-US" sz="2400" dirty="0" err="1"/>
              <a:t>int</a:t>
            </a:r>
            <a:r>
              <a:rPr lang="en-US" sz="2400" dirty="0"/>
              <a:t> main() {</a:t>
            </a:r>
          </a:p>
          <a:p>
            <a:r>
              <a:rPr lang="en-US" sz="2400" dirty="0"/>
              <a:t>  </a:t>
            </a:r>
            <a:r>
              <a:rPr lang="en-US" sz="2400" dirty="0" err="1"/>
              <a:t>int</a:t>
            </a:r>
            <a:r>
              <a:rPr lang="en-US" sz="2400" dirty="0"/>
              <a:t> age</a:t>
            </a:r>
            <a:r>
              <a:rPr lang="en-US" sz="2400" dirty="0" smtClean="0"/>
              <a:t>;</a:t>
            </a:r>
          </a:p>
          <a:p>
            <a:endParaRPr lang="en-US" sz="2400" dirty="0" smtClean="0"/>
          </a:p>
          <a:p>
            <a:r>
              <a:rPr lang="en-US" sz="2400" dirty="0" smtClean="0"/>
              <a:t>  </a:t>
            </a:r>
            <a:r>
              <a:rPr lang="en-US" sz="2400" dirty="0"/>
              <a:t>// take input from users</a:t>
            </a:r>
          </a:p>
          <a:p>
            <a:r>
              <a:rPr lang="en-US" sz="2400" dirty="0"/>
              <a:t>  </a:t>
            </a:r>
            <a:r>
              <a:rPr lang="en-US" sz="2400" dirty="0" err="1"/>
              <a:t>printf</a:t>
            </a:r>
            <a:r>
              <a:rPr lang="en-US" sz="2400" dirty="0"/>
              <a:t>("Enter your age: ");</a:t>
            </a:r>
          </a:p>
          <a:p>
            <a:r>
              <a:rPr lang="en-US" sz="2400" dirty="0"/>
              <a:t>  </a:t>
            </a:r>
            <a:r>
              <a:rPr lang="en-US" sz="2400" dirty="0" err="1"/>
              <a:t>scanf</a:t>
            </a:r>
            <a:r>
              <a:rPr lang="en-US" sz="2400" dirty="0"/>
              <a:t>("%d", &amp;age);</a:t>
            </a:r>
          </a:p>
          <a:p>
            <a:endParaRPr lang="en-US" sz="2400" dirty="0"/>
          </a:p>
          <a:p>
            <a:r>
              <a:rPr lang="en-US" sz="2400" dirty="0"/>
              <a:t>  // ternary operator to find if a person can vote or not</a:t>
            </a:r>
          </a:p>
          <a:p>
            <a:r>
              <a:rPr lang="en-US" sz="2400" dirty="0"/>
              <a:t>  (age &gt;= 18) ? </a:t>
            </a:r>
            <a:r>
              <a:rPr lang="en-US" sz="2400" dirty="0" err="1"/>
              <a:t>printf</a:t>
            </a:r>
            <a:r>
              <a:rPr lang="en-US" sz="2400" dirty="0"/>
              <a:t>("You can vote") : </a:t>
            </a:r>
            <a:r>
              <a:rPr lang="en-US" sz="2400" dirty="0" err="1"/>
              <a:t>printf</a:t>
            </a:r>
            <a:r>
              <a:rPr lang="en-US" sz="2400" dirty="0"/>
              <a:t>("You cannot vote");</a:t>
            </a:r>
          </a:p>
          <a:p>
            <a:endParaRPr lang="en-US" sz="2400" dirty="0"/>
          </a:p>
          <a:p>
            <a:r>
              <a:rPr lang="en-US" sz="2400" dirty="0"/>
              <a:t>  return 0;</a:t>
            </a:r>
          </a:p>
          <a:p>
            <a:r>
              <a:rPr lang="en-US" sz="2400" dirty="0"/>
              <a:t>}</a:t>
            </a:r>
          </a:p>
        </p:txBody>
      </p:sp>
    </p:spTree>
    <p:extLst>
      <p:ext uri="{BB962C8B-B14F-4D97-AF65-F5344CB8AC3E}">
        <p14:creationId xmlns:p14="http://schemas.microsoft.com/office/powerpoint/2010/main" val="80637959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Text Placeholder 2"/>
          <p:cNvSpPr>
            <a:spLocks noGrp="1"/>
          </p:cNvSpPr>
          <p:nvPr>
            <p:ph type="body" idx="1"/>
          </p:nvPr>
        </p:nvSpPr>
        <p:spPr>
          <a:xfrm>
            <a:off x="685800" y="1627122"/>
            <a:ext cx="8208517" cy="4801314"/>
          </a:xfrm>
        </p:spPr>
        <p:txBody>
          <a:bodyPr/>
          <a:lstStyle/>
          <a:p>
            <a:r>
              <a:rPr lang="en-US" dirty="0" err="1"/>
              <a:t>int</a:t>
            </a:r>
            <a:r>
              <a:rPr lang="en-US" dirty="0"/>
              <a:t> x, y </a:t>
            </a:r>
            <a:r>
              <a:rPr lang="en-US" dirty="0" smtClean="0"/>
              <a:t>;</a:t>
            </a:r>
          </a:p>
          <a:p>
            <a:r>
              <a:rPr lang="en-US" dirty="0" err="1" smtClean="0"/>
              <a:t>scanf</a:t>
            </a:r>
            <a:r>
              <a:rPr lang="en-US" dirty="0" smtClean="0"/>
              <a:t> </a:t>
            </a:r>
            <a:r>
              <a:rPr lang="en-US" dirty="0"/>
              <a:t>( "%d", &amp;x ) </a:t>
            </a:r>
            <a:r>
              <a:rPr lang="en-US" dirty="0" smtClean="0"/>
              <a:t>;</a:t>
            </a:r>
          </a:p>
          <a:p>
            <a:r>
              <a:rPr lang="en-US" dirty="0" smtClean="0"/>
              <a:t>y </a:t>
            </a:r>
            <a:r>
              <a:rPr lang="en-US" dirty="0"/>
              <a:t>= ( x &gt; 5 ? 3 : 4 ) </a:t>
            </a:r>
            <a:r>
              <a:rPr lang="en-US" dirty="0" smtClean="0"/>
              <a:t>;</a:t>
            </a:r>
          </a:p>
          <a:p>
            <a:endParaRPr lang="en-US" dirty="0" smtClean="0"/>
          </a:p>
          <a:p>
            <a:r>
              <a:rPr lang="en-US" dirty="0" smtClean="0"/>
              <a:t>This </a:t>
            </a:r>
            <a:r>
              <a:rPr lang="en-US" dirty="0"/>
              <a:t>statement will store 3 in y if x is greater than 5</a:t>
            </a:r>
            <a:r>
              <a:rPr lang="en-US" dirty="0" smtClean="0"/>
              <a:t>,</a:t>
            </a:r>
          </a:p>
          <a:p>
            <a:r>
              <a:rPr lang="en-US" dirty="0" smtClean="0"/>
              <a:t>otherwise </a:t>
            </a:r>
            <a:r>
              <a:rPr lang="en-US" dirty="0"/>
              <a:t>it will store 4 in y</a:t>
            </a:r>
            <a:r>
              <a:rPr lang="en-US" dirty="0" smtClean="0"/>
              <a:t>.</a:t>
            </a:r>
          </a:p>
          <a:p>
            <a:endParaRPr lang="en-US" dirty="0"/>
          </a:p>
          <a:p>
            <a:endParaRPr lang="en-US" dirty="0" smtClean="0"/>
          </a:p>
          <a:p>
            <a:r>
              <a:rPr lang="en-US" dirty="0" smtClean="0"/>
              <a:t>The </a:t>
            </a:r>
            <a:r>
              <a:rPr lang="en-US" dirty="0"/>
              <a:t>equivalent if-else form would be, </a:t>
            </a:r>
            <a:endParaRPr lang="en-US" dirty="0" smtClean="0"/>
          </a:p>
          <a:p>
            <a:r>
              <a:rPr lang="en-US" dirty="0" smtClean="0"/>
              <a:t>if </a:t>
            </a:r>
            <a:r>
              <a:rPr lang="en-US" dirty="0"/>
              <a:t>( x &gt; 5 </a:t>
            </a:r>
            <a:r>
              <a:rPr lang="en-US" dirty="0" smtClean="0"/>
              <a:t>)</a:t>
            </a:r>
          </a:p>
          <a:p>
            <a:r>
              <a:rPr lang="en-US" dirty="0" smtClean="0"/>
              <a:t> </a:t>
            </a:r>
            <a:r>
              <a:rPr lang="en-US" dirty="0"/>
              <a:t>y = 3 ; </a:t>
            </a:r>
            <a:endParaRPr lang="en-US" dirty="0" smtClean="0"/>
          </a:p>
          <a:p>
            <a:r>
              <a:rPr lang="en-US" dirty="0" smtClean="0"/>
              <a:t>else </a:t>
            </a:r>
          </a:p>
          <a:p>
            <a:r>
              <a:rPr lang="en-US" dirty="0" smtClean="0"/>
              <a:t>y </a:t>
            </a:r>
            <a:r>
              <a:rPr lang="en-US" dirty="0"/>
              <a:t>= 4 ;</a:t>
            </a:r>
          </a:p>
        </p:txBody>
      </p:sp>
    </p:spTree>
    <p:extLst>
      <p:ext uri="{BB962C8B-B14F-4D97-AF65-F5344CB8AC3E}">
        <p14:creationId xmlns:p14="http://schemas.microsoft.com/office/powerpoint/2010/main" val="334149526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 the ternary operator to a variable</a:t>
            </a:r>
          </a:p>
        </p:txBody>
      </p:sp>
      <p:sp>
        <p:nvSpPr>
          <p:cNvPr id="5" name="Rectangle 4"/>
          <p:cNvSpPr/>
          <p:nvPr/>
        </p:nvSpPr>
        <p:spPr>
          <a:xfrm>
            <a:off x="533400" y="1676400"/>
            <a:ext cx="8928092" cy="830997"/>
          </a:xfrm>
          <a:prstGeom prst="rect">
            <a:avLst/>
          </a:prstGeom>
        </p:spPr>
        <p:txBody>
          <a:bodyPr wrap="square">
            <a:spAutoFit/>
          </a:bodyPr>
          <a:lstStyle/>
          <a:p>
            <a:r>
              <a:rPr lang="en-US" sz="2400" dirty="0"/>
              <a:t>In C programming, we can also assign the expression of the ternary operator to a variable. For example,</a:t>
            </a:r>
          </a:p>
        </p:txBody>
      </p:sp>
      <p:sp>
        <p:nvSpPr>
          <p:cNvPr id="7" name="Rectangle 6"/>
          <p:cNvSpPr/>
          <p:nvPr/>
        </p:nvSpPr>
        <p:spPr>
          <a:xfrm>
            <a:off x="1676400" y="2631209"/>
            <a:ext cx="6216317" cy="461665"/>
          </a:xfrm>
          <a:prstGeom prst="rect">
            <a:avLst/>
          </a:prstGeom>
        </p:spPr>
        <p:txBody>
          <a:bodyPr wrap="none">
            <a:spAutoFit/>
          </a:bodyPr>
          <a:lstStyle/>
          <a:p>
            <a:r>
              <a:rPr lang="en-US" sz="2400" dirty="0"/>
              <a:t>variable = condition ? expression1 : expression2;</a:t>
            </a:r>
          </a:p>
        </p:txBody>
      </p:sp>
    </p:spTree>
    <p:extLst>
      <p:ext uri="{BB962C8B-B14F-4D97-AF65-F5344CB8AC3E}">
        <p14:creationId xmlns:p14="http://schemas.microsoft.com/office/powerpoint/2010/main" val="214421729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 the ternary operator to a variable</a:t>
            </a:r>
          </a:p>
        </p:txBody>
      </p:sp>
      <p:sp>
        <p:nvSpPr>
          <p:cNvPr id="4" name="Rectangle 3"/>
          <p:cNvSpPr/>
          <p:nvPr/>
        </p:nvSpPr>
        <p:spPr>
          <a:xfrm>
            <a:off x="444493" y="1371600"/>
            <a:ext cx="8775707" cy="5632311"/>
          </a:xfrm>
          <a:prstGeom prst="rect">
            <a:avLst/>
          </a:prstGeom>
        </p:spPr>
        <p:txBody>
          <a:bodyPr wrap="square">
            <a:spAutoFit/>
          </a:bodyPr>
          <a:lstStyle/>
          <a:p>
            <a:r>
              <a:rPr lang="en-US" sz="2400" dirty="0"/>
              <a:t>#include &lt;</a:t>
            </a:r>
            <a:r>
              <a:rPr lang="en-US" sz="2400" dirty="0" err="1"/>
              <a:t>stdio.h</a:t>
            </a:r>
            <a:r>
              <a:rPr lang="en-US" sz="2400" dirty="0"/>
              <a:t>&gt;</a:t>
            </a:r>
          </a:p>
          <a:p>
            <a:endParaRPr lang="en-US" sz="2400" dirty="0"/>
          </a:p>
          <a:p>
            <a:r>
              <a:rPr lang="en-US" sz="2400" dirty="0" err="1"/>
              <a:t>int</a:t>
            </a:r>
            <a:r>
              <a:rPr lang="en-US" sz="2400" dirty="0"/>
              <a:t> main() {</a:t>
            </a:r>
          </a:p>
          <a:p>
            <a:endParaRPr lang="en-US" sz="2400" dirty="0"/>
          </a:p>
          <a:p>
            <a:r>
              <a:rPr lang="en-US" sz="2400" dirty="0"/>
              <a:t>  // create variables</a:t>
            </a:r>
          </a:p>
          <a:p>
            <a:r>
              <a:rPr lang="en-US" sz="2400" dirty="0"/>
              <a:t>  char operator = '+';</a:t>
            </a:r>
          </a:p>
          <a:p>
            <a:r>
              <a:rPr lang="en-US" sz="2400" dirty="0"/>
              <a:t>  </a:t>
            </a:r>
            <a:r>
              <a:rPr lang="en-US" sz="2400" dirty="0" err="1"/>
              <a:t>int</a:t>
            </a:r>
            <a:r>
              <a:rPr lang="en-US" sz="2400" dirty="0"/>
              <a:t> num1 = 8;</a:t>
            </a:r>
          </a:p>
          <a:p>
            <a:r>
              <a:rPr lang="en-US" sz="2400" dirty="0"/>
              <a:t>  </a:t>
            </a:r>
            <a:r>
              <a:rPr lang="en-US" sz="2400" dirty="0" err="1"/>
              <a:t>int</a:t>
            </a:r>
            <a:r>
              <a:rPr lang="en-US" sz="2400" dirty="0"/>
              <a:t> num2 = 7;</a:t>
            </a:r>
          </a:p>
          <a:p>
            <a:endParaRPr lang="en-US" sz="2400" dirty="0"/>
          </a:p>
          <a:p>
            <a:r>
              <a:rPr lang="en-US" sz="2400" dirty="0"/>
              <a:t>  // using variables in ternary operator</a:t>
            </a:r>
          </a:p>
          <a:p>
            <a:r>
              <a:rPr lang="en-US" sz="2400" dirty="0"/>
              <a:t>  </a:t>
            </a:r>
            <a:r>
              <a:rPr lang="en-US" sz="2400" dirty="0" err="1"/>
              <a:t>int</a:t>
            </a:r>
            <a:r>
              <a:rPr lang="en-US" sz="2400" dirty="0"/>
              <a:t> result = (operator == '+') ? (num1 + num2) : (num1 - num2);</a:t>
            </a:r>
          </a:p>
          <a:p>
            <a:r>
              <a:rPr lang="en-US" sz="2400" dirty="0"/>
              <a:t>  </a:t>
            </a:r>
            <a:r>
              <a:rPr lang="en-US" sz="2400" dirty="0" err="1"/>
              <a:t>printf</a:t>
            </a:r>
            <a:r>
              <a:rPr lang="en-US" sz="2400" dirty="0"/>
              <a:t>("%d", result);</a:t>
            </a:r>
          </a:p>
          <a:p>
            <a:endParaRPr lang="en-US" sz="2400" dirty="0"/>
          </a:p>
          <a:p>
            <a:r>
              <a:rPr lang="en-US" sz="2400" dirty="0"/>
              <a:t>  return 0;</a:t>
            </a:r>
          </a:p>
          <a:p>
            <a:r>
              <a:rPr lang="en-US" sz="2400" dirty="0"/>
              <a:t>}</a:t>
            </a:r>
          </a:p>
        </p:txBody>
      </p:sp>
    </p:spTree>
    <p:extLst>
      <p:ext uri="{BB962C8B-B14F-4D97-AF65-F5344CB8AC3E}">
        <p14:creationId xmlns:p14="http://schemas.microsoft.com/office/powerpoint/2010/main" val="130974574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4" name="Rectangle 3"/>
          <p:cNvSpPr/>
          <p:nvPr/>
        </p:nvSpPr>
        <p:spPr>
          <a:xfrm>
            <a:off x="444493" y="2057400"/>
            <a:ext cx="9169399" cy="461665"/>
          </a:xfrm>
          <a:prstGeom prst="rect">
            <a:avLst/>
          </a:prstGeom>
        </p:spPr>
        <p:txBody>
          <a:bodyPr wrap="square">
            <a:spAutoFit/>
          </a:bodyPr>
          <a:lstStyle/>
          <a:p>
            <a:r>
              <a:rPr lang="en-US" sz="2400" dirty="0">
                <a:latin typeface="euclid_circular_a"/>
              </a:rPr>
              <a:t> Find out the given number is even or not using Ternary Operator</a:t>
            </a:r>
            <a:endParaRPr lang="en-US" sz="2400" dirty="0"/>
          </a:p>
        </p:txBody>
      </p:sp>
    </p:spTree>
    <p:extLst>
      <p:ext uri="{BB962C8B-B14F-4D97-AF65-F5344CB8AC3E}">
        <p14:creationId xmlns:p14="http://schemas.microsoft.com/office/powerpoint/2010/main" val="30659792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5" name="Rectangle 4"/>
          <p:cNvSpPr/>
          <p:nvPr/>
        </p:nvSpPr>
        <p:spPr>
          <a:xfrm>
            <a:off x="457200" y="1752600"/>
            <a:ext cx="8775693" cy="3416320"/>
          </a:xfrm>
          <a:prstGeom prst="rect">
            <a:avLst/>
          </a:prstGeom>
        </p:spPr>
        <p:txBody>
          <a:bodyPr wrap="square">
            <a:spAutoFit/>
          </a:bodyPr>
          <a:lstStyle/>
          <a:p>
            <a:r>
              <a:rPr lang="en-US" sz="2400" dirty="0"/>
              <a:t>#include &lt;</a:t>
            </a:r>
            <a:r>
              <a:rPr lang="en-US" sz="2400" dirty="0" err="1"/>
              <a:t>stdio.h</a:t>
            </a:r>
            <a:r>
              <a:rPr lang="en-US" sz="2400" dirty="0"/>
              <a:t>&gt;</a:t>
            </a:r>
          </a:p>
          <a:p>
            <a:endParaRPr lang="en-US" sz="2400" dirty="0"/>
          </a:p>
          <a:p>
            <a:r>
              <a:rPr lang="en-US" sz="2400" dirty="0" err="1"/>
              <a:t>int</a:t>
            </a:r>
            <a:r>
              <a:rPr lang="en-US" sz="2400" dirty="0"/>
              <a:t> main() {</a:t>
            </a:r>
          </a:p>
          <a:p>
            <a:r>
              <a:rPr lang="en-US" sz="2400" dirty="0"/>
              <a:t>  </a:t>
            </a:r>
            <a:r>
              <a:rPr lang="en-US" sz="2400" dirty="0" err="1"/>
              <a:t>int</a:t>
            </a:r>
            <a:r>
              <a:rPr lang="en-US" sz="2400" dirty="0"/>
              <a:t> number = 3;</a:t>
            </a:r>
          </a:p>
          <a:p>
            <a:endParaRPr lang="en-US" sz="2400" dirty="0"/>
          </a:p>
          <a:p>
            <a:r>
              <a:rPr lang="en-US" sz="2400" dirty="0"/>
              <a:t>  (number % 2 == 0) ? </a:t>
            </a:r>
            <a:r>
              <a:rPr lang="en-US" sz="2400" dirty="0" err="1"/>
              <a:t>printf</a:t>
            </a:r>
            <a:r>
              <a:rPr lang="en-US" sz="2400" dirty="0"/>
              <a:t>("Even Number") : </a:t>
            </a:r>
            <a:r>
              <a:rPr lang="en-US" sz="2400" dirty="0" err="1"/>
              <a:t>printf</a:t>
            </a:r>
            <a:r>
              <a:rPr lang="en-US" sz="2400" dirty="0"/>
              <a:t>("Odd Number");</a:t>
            </a:r>
          </a:p>
          <a:p>
            <a:endParaRPr lang="en-US" sz="2400" dirty="0"/>
          </a:p>
          <a:p>
            <a:r>
              <a:rPr lang="en-US" sz="2400" dirty="0"/>
              <a:t>  return 0;</a:t>
            </a:r>
          </a:p>
          <a:p>
            <a:r>
              <a:rPr lang="en-US" sz="2400" dirty="0"/>
              <a:t>}</a:t>
            </a:r>
          </a:p>
        </p:txBody>
      </p:sp>
    </p:spTree>
    <p:extLst>
      <p:ext uri="{BB962C8B-B14F-4D97-AF65-F5344CB8AC3E}">
        <p14:creationId xmlns:p14="http://schemas.microsoft.com/office/powerpoint/2010/main" val="29662481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4" name="Rectangle 3"/>
          <p:cNvSpPr/>
          <p:nvPr/>
        </p:nvSpPr>
        <p:spPr>
          <a:xfrm>
            <a:off x="609599" y="1371600"/>
            <a:ext cx="9004293" cy="830997"/>
          </a:xfrm>
          <a:prstGeom prst="rect">
            <a:avLst/>
          </a:prstGeom>
        </p:spPr>
        <p:txBody>
          <a:bodyPr wrap="square">
            <a:spAutoFit/>
          </a:bodyPr>
          <a:lstStyle/>
          <a:p>
            <a:r>
              <a:rPr lang="en-US" sz="2400" dirty="0"/>
              <a:t>Find the maximum number from the given two </a:t>
            </a:r>
            <a:r>
              <a:rPr lang="en-US" sz="2400" dirty="0" smtClean="0"/>
              <a:t>integer </a:t>
            </a:r>
            <a:r>
              <a:rPr lang="en-US" sz="2400" dirty="0"/>
              <a:t>with the Ternary </a:t>
            </a:r>
            <a:r>
              <a:rPr lang="en-US" sz="2400" dirty="0" smtClean="0"/>
              <a:t>Operator.</a:t>
            </a:r>
            <a:endParaRPr lang="en-US" sz="2400" dirty="0"/>
          </a:p>
        </p:txBody>
      </p:sp>
    </p:spTree>
    <p:extLst>
      <p:ext uri="{BB962C8B-B14F-4D97-AF65-F5344CB8AC3E}">
        <p14:creationId xmlns:p14="http://schemas.microsoft.com/office/powerpoint/2010/main" val="18674179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20419</TotalTime>
  <Words>9138</Words>
  <Application>Microsoft Office PowerPoint</Application>
  <PresentationFormat>Custom</PresentationFormat>
  <Paragraphs>1775</Paragraphs>
  <Slides>136</Slides>
  <Notes>74</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136</vt:i4>
      </vt:variant>
    </vt:vector>
  </HeadingPairs>
  <TitlesOfParts>
    <vt:vector size="145" baseType="lpstr">
      <vt:lpstr>Arial</vt:lpstr>
      <vt:lpstr>Bookman Uralic</vt:lpstr>
      <vt:lpstr>Calibri</vt:lpstr>
      <vt:lpstr>euclid_circular_a</vt:lpstr>
      <vt:lpstr>Georgia</vt:lpstr>
      <vt:lpstr>Nunito</vt:lpstr>
      <vt:lpstr>Times New Roman</vt:lpstr>
      <vt:lpstr>Wingdings</vt:lpstr>
      <vt:lpstr>Office Theme</vt:lpstr>
      <vt:lpstr>PowerPoint Presentation</vt:lpstr>
      <vt:lpstr>Acknowledgement</vt:lpstr>
      <vt:lpstr>Variables</vt:lpstr>
      <vt:lpstr>Variables</vt:lpstr>
      <vt:lpstr>Variables</vt:lpstr>
      <vt:lpstr>Variables</vt:lpstr>
      <vt:lpstr>Variables</vt:lpstr>
      <vt:lpstr>Variables</vt:lpstr>
      <vt:lpstr>Variables</vt:lpstr>
      <vt:lpstr>Variables</vt:lpstr>
      <vt:lpstr>"Hello, world" example</vt:lpstr>
      <vt:lpstr>How to compile C Prorgramme?</vt:lpstr>
      <vt:lpstr>Example : float and double Output</vt:lpstr>
      <vt:lpstr>Example: Integer Output</vt:lpstr>
      <vt:lpstr>Example : float and double Output</vt:lpstr>
      <vt:lpstr>Example: Print Characters</vt:lpstr>
      <vt:lpstr>C Input</vt:lpstr>
      <vt:lpstr>Example: Float and Double Input/Output</vt:lpstr>
      <vt:lpstr>Example: C Character I/O</vt:lpstr>
      <vt:lpstr>Example: ASCII Value</vt:lpstr>
      <vt:lpstr>I/O Multiple Values</vt:lpstr>
      <vt:lpstr>Problems</vt:lpstr>
      <vt:lpstr>Solutions 2</vt:lpstr>
      <vt:lpstr>Solutions 1</vt:lpstr>
      <vt:lpstr>Problems</vt:lpstr>
      <vt:lpstr>Problems</vt:lpstr>
      <vt:lpstr>Problems</vt:lpstr>
      <vt:lpstr>Problems</vt:lpstr>
      <vt:lpstr>Control Statements</vt:lpstr>
      <vt:lpstr>Chapter  Objectives</vt:lpstr>
      <vt:lpstr>Chapter Topics</vt:lpstr>
      <vt:lpstr>Decision making and Branching</vt:lpstr>
      <vt:lpstr>C Control Structure Decision</vt:lpstr>
      <vt:lpstr>Arithmetic, Relational and Logical Operator</vt:lpstr>
      <vt:lpstr>The if Statement</vt:lpstr>
      <vt:lpstr>Example: if condition</vt:lpstr>
      <vt:lpstr>Example: if condition</vt:lpstr>
      <vt:lpstr>Example: if condition</vt:lpstr>
      <vt:lpstr>PowerPoint Presentation</vt:lpstr>
      <vt:lpstr>The if – else Statement</vt:lpstr>
      <vt:lpstr>Contd…</vt:lpstr>
      <vt:lpstr>contd..</vt:lpstr>
      <vt:lpstr>if (contd…)</vt:lpstr>
      <vt:lpstr>PowerPoint Presentation</vt:lpstr>
      <vt:lpstr>PowerPoint Presentation</vt:lpstr>
      <vt:lpstr>PowerPoint Presentation</vt:lpstr>
      <vt:lpstr>PowerPoint Presentation</vt:lpstr>
      <vt:lpstr>PowerPoint Presentation</vt:lpstr>
      <vt:lpstr>Example : Compound Statement within if</vt:lpstr>
      <vt:lpstr>PowerPoint Presentation</vt:lpstr>
      <vt:lpstr>Problems</vt:lpstr>
      <vt:lpstr>Problems</vt:lpstr>
      <vt:lpstr>PowerPoint Presentation</vt:lpstr>
      <vt:lpstr>PowerPoint Presentation</vt:lpstr>
      <vt:lpstr>PowerPoint Presentation</vt:lpstr>
      <vt:lpstr>if-else</vt:lpstr>
      <vt:lpstr>Problems</vt:lpstr>
      <vt:lpstr>Problems</vt:lpstr>
      <vt:lpstr>Problems</vt:lpstr>
      <vt:lpstr>Problems</vt:lpstr>
      <vt:lpstr>Problems</vt:lpstr>
      <vt:lpstr>Problems</vt:lpstr>
      <vt:lpstr>Problems</vt:lpstr>
      <vt:lpstr>Problems</vt:lpstr>
      <vt:lpstr>PowerPoint Presentation</vt:lpstr>
      <vt:lpstr>Problems</vt:lpstr>
      <vt:lpstr>PowerPoint Presentation</vt:lpstr>
      <vt:lpstr>PowerPoint Presentation</vt:lpstr>
      <vt:lpstr>Problems</vt:lpstr>
      <vt:lpstr>PowerPoint Presentation</vt:lpstr>
      <vt:lpstr>Nested if-elses</vt:lpstr>
      <vt:lpstr>Nested if-elses</vt:lpstr>
      <vt:lpstr>Nested if-elses</vt:lpstr>
      <vt:lpstr>Nested if-elses</vt:lpstr>
      <vt:lpstr>Nested if-elses</vt:lpstr>
      <vt:lpstr>  Forms of if </vt:lpstr>
      <vt:lpstr>PowerPoint Presentation</vt:lpstr>
      <vt:lpstr>PowerPoint Presentation</vt:lpstr>
      <vt:lpstr>PowerPoint Presentation</vt:lpstr>
      <vt:lpstr>PowerPoint Presentation</vt:lpstr>
      <vt:lpstr>PowerPoint Presentation</vt:lpstr>
      <vt:lpstr>if-else with logical operator</vt:lpstr>
      <vt:lpstr>PowerPoint Presentation</vt:lpstr>
      <vt:lpstr>PowerPoint Presentation</vt:lpstr>
      <vt:lpstr>PowerPoint Presentation</vt:lpstr>
      <vt:lpstr>PowerPoint Presentation</vt:lpstr>
      <vt:lpstr>PowerPoint Presentation</vt:lpstr>
      <vt:lpstr>The following figure summarizes the working of all the three logical operators. </vt:lpstr>
      <vt:lpstr>The following figure summarizes the working of all the three logical operators. </vt:lpstr>
      <vt:lpstr>Examples of Logical Operators in C</vt:lpstr>
      <vt:lpstr>Ternary operators</vt:lpstr>
      <vt:lpstr>PowerPoint Presentation</vt:lpstr>
      <vt:lpstr>Example :</vt:lpstr>
      <vt:lpstr>Example</vt:lpstr>
      <vt:lpstr>Assign the ternary operator to a variable</vt:lpstr>
      <vt:lpstr>Assign the ternary operator to a variable</vt:lpstr>
      <vt:lpstr>Problem</vt:lpstr>
      <vt:lpstr>Problem</vt:lpstr>
      <vt:lpstr>Problem</vt:lpstr>
      <vt:lpstr>Problem</vt:lpstr>
      <vt:lpstr>nested ternary operators</vt:lpstr>
      <vt:lpstr>Exercise</vt:lpstr>
      <vt:lpstr>Exercise</vt:lpstr>
      <vt:lpstr>Problem</vt:lpstr>
      <vt:lpstr>/* Insurance of driver - using logical  operators */ main( )</vt:lpstr>
      <vt:lpstr>The switch-case Statement</vt:lpstr>
      <vt:lpstr>PowerPoint Presentation</vt:lpstr>
      <vt:lpstr>The switch-case Statement contd…</vt:lpstr>
      <vt:lpstr>PowerPoint Presentation</vt:lpstr>
      <vt:lpstr>PowerPoint Presentation</vt:lpstr>
      <vt:lpstr>PowerPoint Presentation</vt:lpstr>
      <vt:lpstr>switch ( ch )</vt:lpstr>
      <vt:lpstr>Avoid</vt:lpstr>
      <vt:lpstr>PowerPoint Presentation</vt:lpstr>
      <vt:lpstr>PowerPoint Presentation</vt:lpstr>
      <vt:lpstr>PowerPoint Presentation</vt:lpstr>
      <vt:lpstr>PowerPoint Presentation</vt:lpstr>
      <vt:lpstr>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Chapter 2 [Compatibility Mode]</dc:title>
  <dc:creator>ku</dc:creator>
  <cp:lastModifiedBy>Windows User</cp:lastModifiedBy>
  <cp:revision>223</cp:revision>
  <dcterms:created xsi:type="dcterms:W3CDTF">2020-09-14T14:59:06Z</dcterms:created>
  <dcterms:modified xsi:type="dcterms:W3CDTF">2023-03-23T12:23:47Z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2012-09-09T00:00:00Z</vt:filetime>
  </property>
  <property fmtid="{D5CDD505-2E9C-101B-9397-08002B2CF9AE}" pid="3" name="Creator">
    <vt:lpwstr>PScript5.dll Version 5.2.2</vt:lpwstr>
  </property>
  <property fmtid="{D5CDD505-2E9C-101B-9397-08002B2CF9AE}" pid="4" name="LastSaved">
    <vt:filetime>2020-09-14T00:00:00Z</vt:filetime>
  </property>
</Properties>
</file>