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03" r:id="rId3"/>
    <p:sldId id="257" r:id="rId4"/>
    <p:sldId id="258" r:id="rId5"/>
    <p:sldId id="304" r:id="rId6"/>
    <p:sldId id="327" r:id="rId7"/>
    <p:sldId id="259" r:id="rId8"/>
    <p:sldId id="260" r:id="rId9"/>
    <p:sldId id="261" r:id="rId10"/>
    <p:sldId id="262" r:id="rId11"/>
    <p:sldId id="328" r:id="rId12"/>
    <p:sldId id="263" r:id="rId13"/>
    <p:sldId id="329" r:id="rId14"/>
    <p:sldId id="264" r:id="rId15"/>
    <p:sldId id="265" r:id="rId16"/>
    <p:sldId id="305" r:id="rId17"/>
    <p:sldId id="266" r:id="rId18"/>
    <p:sldId id="267" r:id="rId19"/>
    <p:sldId id="268" r:id="rId20"/>
    <p:sldId id="306" r:id="rId21"/>
    <p:sldId id="307" r:id="rId22"/>
    <p:sldId id="308" r:id="rId23"/>
    <p:sldId id="269" r:id="rId24"/>
    <p:sldId id="271" r:id="rId25"/>
    <p:sldId id="272" r:id="rId26"/>
    <p:sldId id="273" r:id="rId27"/>
    <p:sldId id="274" r:id="rId28"/>
    <p:sldId id="309" r:id="rId29"/>
    <p:sldId id="284" r:id="rId30"/>
    <p:sldId id="285" r:id="rId31"/>
    <p:sldId id="286" r:id="rId32"/>
    <p:sldId id="310" r:id="rId33"/>
    <p:sldId id="330" r:id="rId34"/>
    <p:sldId id="287" r:id="rId35"/>
    <p:sldId id="288" r:id="rId36"/>
    <p:sldId id="331" r:id="rId37"/>
    <p:sldId id="333" r:id="rId38"/>
    <p:sldId id="332" r:id="rId39"/>
    <p:sldId id="335" r:id="rId40"/>
    <p:sldId id="336" r:id="rId41"/>
    <p:sldId id="334" r:id="rId42"/>
    <p:sldId id="311" r:id="rId43"/>
    <p:sldId id="337" r:id="rId44"/>
    <p:sldId id="338" r:id="rId45"/>
    <p:sldId id="339" r:id="rId46"/>
    <p:sldId id="340" r:id="rId47"/>
    <p:sldId id="312" r:id="rId48"/>
    <p:sldId id="289" r:id="rId49"/>
    <p:sldId id="290" r:id="rId50"/>
    <p:sldId id="291" r:id="rId51"/>
    <p:sldId id="293" r:id="rId52"/>
    <p:sldId id="294" r:id="rId53"/>
    <p:sldId id="295" r:id="rId54"/>
    <p:sldId id="313" r:id="rId55"/>
    <p:sldId id="314" r:id="rId56"/>
    <p:sldId id="315" r:id="rId57"/>
    <p:sldId id="316" r:id="rId58"/>
    <p:sldId id="317" r:id="rId59"/>
    <p:sldId id="319" r:id="rId60"/>
    <p:sldId id="320" r:id="rId61"/>
    <p:sldId id="318" r:id="rId62"/>
    <p:sldId id="298" r:id="rId63"/>
    <p:sldId id="299" r:id="rId64"/>
    <p:sldId id="325" r:id="rId65"/>
    <p:sldId id="323" r:id="rId66"/>
    <p:sldId id="322" r:id="rId67"/>
    <p:sldId id="324" r:id="rId68"/>
    <p:sldId id="341" r:id="rId69"/>
    <p:sldId id="342" r:id="rId70"/>
    <p:sldId id="343" r:id="rId71"/>
    <p:sldId id="344" r:id="rId72"/>
    <p:sldId id="345" r:id="rId73"/>
    <p:sldId id="346" r:id="rId74"/>
    <p:sldId id="347" r:id="rId75"/>
    <p:sldId id="348" r:id="rId76"/>
    <p:sldId id="349" r:id="rId77"/>
    <p:sldId id="350" r:id="rId78"/>
    <p:sldId id="356" r:id="rId79"/>
    <p:sldId id="357" r:id="rId80"/>
    <p:sldId id="358" r:id="rId81"/>
    <p:sldId id="359" r:id="rId82"/>
    <p:sldId id="360" r:id="rId83"/>
    <p:sldId id="361" r:id="rId84"/>
    <p:sldId id="362" r:id="rId85"/>
    <p:sldId id="363" r:id="rId86"/>
    <p:sldId id="364" r:id="rId87"/>
    <p:sldId id="365" r:id="rId88"/>
    <p:sldId id="366" r:id="rId89"/>
    <p:sldId id="351" r:id="rId90"/>
    <p:sldId id="352" r:id="rId91"/>
    <p:sldId id="353" r:id="rId92"/>
    <p:sldId id="354" r:id="rId93"/>
    <p:sldId id="355" r:id="rId94"/>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27" autoAdjust="0"/>
  </p:normalViewPr>
  <p:slideViewPr>
    <p:cSldViewPr>
      <p:cViewPr varScale="1">
        <p:scale>
          <a:sx n="47" d="100"/>
          <a:sy n="47" d="100"/>
        </p:scale>
        <p:origin x="1908" y="54"/>
      </p:cViewPr>
      <p:guideLst>
        <p:guide orient="horz" pos="2880"/>
        <p:guide pos="216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63732" units="1/cm"/>
          <inkml:channelProperty channel="Y" name="resolution" value="28.76405" units="1/cm"/>
          <inkml:channelProperty channel="T" name="resolution" value="1" units="1/dev"/>
        </inkml:channelProperties>
      </inkml:inkSource>
      <inkml:timestamp xml:id="ts0" timeString="2021-01-13T13:43:34.01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56D336A-0FF2-471A-A58C-2291736537AD}" emma:medium="tactile" emma:mode="ink">
          <msink:context xmlns:msink="http://schemas.microsoft.com/ink/2010/main" type="writingRegion" rotatedBoundingBox="24129,10069 24144,10069 24144,10084 24129,10084"/>
        </emma:interpretation>
      </emma:emma>
    </inkml:annotationXML>
    <inkml:traceGroup>
      <inkml:annotationXML>
        <emma:emma xmlns:emma="http://www.w3.org/2003/04/emma" version="1.0">
          <emma:interpretation id="{1E1F171D-FDCF-42C2-9150-A2A6A854CE20}" emma:medium="tactile" emma:mode="ink">
            <msink:context xmlns:msink="http://schemas.microsoft.com/ink/2010/main" type="paragraph" rotatedBoundingBox="24129,10069 24144,10069 24144,10084 24129,10084" alignmentLevel="1"/>
          </emma:interpretation>
        </emma:emma>
      </inkml:annotationXML>
      <inkml:traceGroup>
        <inkml:annotationXML>
          <emma:emma xmlns:emma="http://www.w3.org/2003/04/emma" version="1.0">
            <emma:interpretation id="{0713623F-9DB9-4271-BFB5-74C51C7B8CDB}" emma:medium="tactile" emma:mode="ink">
              <msink:context xmlns:msink="http://schemas.microsoft.com/ink/2010/main" type="line" rotatedBoundingBox="24129,10069 24144,10069 24144,10084 24129,10084"/>
            </emma:interpretation>
          </emma:emma>
        </inkml:annotationXML>
        <inkml:traceGroup>
          <inkml:annotationXML>
            <emma:emma xmlns:emma="http://www.w3.org/2003/04/emma" version="1.0">
              <emma:interpretation id="{15A289F0-F135-42DD-A4B1-7E71F3D8C3C0}" emma:medium="tactile" emma:mode="ink">
                <msink:context xmlns:msink="http://schemas.microsoft.com/ink/2010/main" type="inkWord" rotatedBoundingBox="24129,10069 24144,10069 24144,10084 24129,10084"/>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emma:literal>
                </emma:interpretation>
                <emma:interpretation id="interp3" emma:lang="en-IN" emma:confidence="0">
                  <emma:literal>l</emma:literal>
                </emma:interpretation>
                <emma:interpretation id="interp4" emma:lang="en-IN" emma:confidence="0">
                  <emma:literal>,</emma:literal>
                </emma:interpretation>
              </emma:one-of>
            </emma:emma>
          </inkml:annotationXML>
          <inkml:trace contextRef="#ctx0" brushRef="#br0">3266 2949 0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01-18T04:34:58.528"/>
    </inkml:context>
    <inkml:brush xml:id="br0">
      <inkml:brushProperty name="width" value="0.05292" units="cm"/>
      <inkml:brushProperty name="height" value="0.05292" units="cm"/>
      <inkml:brushProperty name="color" value="#FF0000"/>
    </inkml:brush>
  </inkml:definitions>
  <inkml:trace contextRef="#ctx0" brushRef="#br0">2371 2856 31 0,'0'0'16'0,"0"0"1"16,0 0 1-16,0 0-8 0,0 0-7 0,0 0-1 16,0 0-4-16,0 0-1 15,0 0-7-15,0 0-11 0,10-11-17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40BCF0D8-F714-47C0-9AD9-079FE83624A4}" type="datetimeFigureOut">
              <a:rPr lang="en-IN" smtClean="0"/>
              <a:t>05-04-2023</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66A6BAE-130C-4069-B076-E414BA036C51}" type="slidenum">
              <a:rPr lang="en-IN" smtClean="0"/>
              <a:t>‹#›</a:t>
            </a:fld>
            <a:endParaRPr lang="en-IN"/>
          </a:p>
        </p:txBody>
      </p:sp>
    </p:spTree>
    <p:extLst>
      <p:ext uri="{BB962C8B-B14F-4D97-AF65-F5344CB8AC3E}">
        <p14:creationId xmlns:p14="http://schemas.microsoft.com/office/powerpoint/2010/main" val="89133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a:t>
            </a:fld>
            <a:endParaRPr lang="en-IN"/>
          </a:p>
        </p:txBody>
      </p:sp>
    </p:spTree>
    <p:extLst>
      <p:ext uri="{BB962C8B-B14F-4D97-AF65-F5344CB8AC3E}">
        <p14:creationId xmlns:p14="http://schemas.microsoft.com/office/powerpoint/2010/main" val="121001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15</a:t>
            </a:fld>
            <a:endParaRPr lang="en-IN"/>
          </a:p>
        </p:txBody>
      </p:sp>
    </p:spTree>
    <p:extLst>
      <p:ext uri="{BB962C8B-B14F-4D97-AF65-F5344CB8AC3E}">
        <p14:creationId xmlns:p14="http://schemas.microsoft.com/office/powerpoint/2010/main" val="74242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22</a:t>
            </a:fld>
            <a:endParaRPr lang="en-IN"/>
          </a:p>
        </p:txBody>
      </p:sp>
    </p:spTree>
    <p:extLst>
      <p:ext uri="{BB962C8B-B14F-4D97-AF65-F5344CB8AC3E}">
        <p14:creationId xmlns:p14="http://schemas.microsoft.com/office/powerpoint/2010/main" val="520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23</a:t>
            </a:fld>
            <a:endParaRPr lang="en-IN"/>
          </a:p>
        </p:txBody>
      </p:sp>
    </p:spTree>
    <p:extLst>
      <p:ext uri="{BB962C8B-B14F-4D97-AF65-F5344CB8AC3E}">
        <p14:creationId xmlns:p14="http://schemas.microsoft.com/office/powerpoint/2010/main" val="3561471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24</a:t>
            </a:fld>
            <a:endParaRPr lang="en-IN"/>
          </a:p>
        </p:txBody>
      </p:sp>
    </p:spTree>
    <p:extLst>
      <p:ext uri="{BB962C8B-B14F-4D97-AF65-F5344CB8AC3E}">
        <p14:creationId xmlns:p14="http://schemas.microsoft.com/office/powerpoint/2010/main" val="4175053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28</a:t>
            </a:fld>
            <a:endParaRPr lang="en-IN"/>
          </a:p>
        </p:txBody>
      </p:sp>
    </p:spTree>
    <p:extLst>
      <p:ext uri="{BB962C8B-B14F-4D97-AF65-F5344CB8AC3E}">
        <p14:creationId xmlns:p14="http://schemas.microsoft.com/office/powerpoint/2010/main" val="3736206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30</a:t>
            </a:fld>
            <a:endParaRPr lang="en-IN"/>
          </a:p>
        </p:txBody>
      </p:sp>
    </p:spTree>
    <p:extLst>
      <p:ext uri="{BB962C8B-B14F-4D97-AF65-F5344CB8AC3E}">
        <p14:creationId xmlns:p14="http://schemas.microsoft.com/office/powerpoint/2010/main" val="203766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32</a:t>
            </a:fld>
            <a:endParaRPr lang="en-IN"/>
          </a:p>
        </p:txBody>
      </p:sp>
    </p:spTree>
    <p:extLst>
      <p:ext uri="{BB962C8B-B14F-4D97-AF65-F5344CB8AC3E}">
        <p14:creationId xmlns:p14="http://schemas.microsoft.com/office/powerpoint/2010/main" val="3974077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33</a:t>
            </a:fld>
            <a:endParaRPr lang="en-IN"/>
          </a:p>
        </p:txBody>
      </p:sp>
    </p:spTree>
    <p:extLst>
      <p:ext uri="{BB962C8B-B14F-4D97-AF65-F5344CB8AC3E}">
        <p14:creationId xmlns:p14="http://schemas.microsoft.com/office/powerpoint/2010/main" val="1298236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36</a:t>
            </a:fld>
            <a:endParaRPr lang="en-IN"/>
          </a:p>
        </p:txBody>
      </p:sp>
    </p:spTree>
    <p:extLst>
      <p:ext uri="{BB962C8B-B14F-4D97-AF65-F5344CB8AC3E}">
        <p14:creationId xmlns:p14="http://schemas.microsoft.com/office/powerpoint/2010/main" val="361304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37</a:t>
            </a:fld>
            <a:endParaRPr lang="en-IN"/>
          </a:p>
        </p:txBody>
      </p:sp>
    </p:spTree>
    <p:extLst>
      <p:ext uri="{BB962C8B-B14F-4D97-AF65-F5344CB8AC3E}">
        <p14:creationId xmlns:p14="http://schemas.microsoft.com/office/powerpoint/2010/main" val="242957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6</a:t>
            </a:fld>
            <a:endParaRPr lang="en-IN"/>
          </a:p>
        </p:txBody>
      </p:sp>
    </p:spTree>
    <p:extLst>
      <p:ext uri="{BB962C8B-B14F-4D97-AF65-F5344CB8AC3E}">
        <p14:creationId xmlns:p14="http://schemas.microsoft.com/office/powerpoint/2010/main" val="374522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39</a:t>
            </a:fld>
            <a:endParaRPr lang="en-IN"/>
          </a:p>
        </p:txBody>
      </p:sp>
    </p:spTree>
    <p:extLst>
      <p:ext uri="{BB962C8B-B14F-4D97-AF65-F5344CB8AC3E}">
        <p14:creationId xmlns:p14="http://schemas.microsoft.com/office/powerpoint/2010/main" val="3413832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40</a:t>
            </a:fld>
            <a:endParaRPr lang="en-IN"/>
          </a:p>
        </p:txBody>
      </p:sp>
    </p:spTree>
    <p:extLst>
      <p:ext uri="{BB962C8B-B14F-4D97-AF65-F5344CB8AC3E}">
        <p14:creationId xmlns:p14="http://schemas.microsoft.com/office/powerpoint/2010/main" val="890804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41</a:t>
            </a:fld>
            <a:endParaRPr lang="en-IN"/>
          </a:p>
        </p:txBody>
      </p:sp>
    </p:spTree>
    <p:extLst>
      <p:ext uri="{BB962C8B-B14F-4D97-AF65-F5344CB8AC3E}">
        <p14:creationId xmlns:p14="http://schemas.microsoft.com/office/powerpoint/2010/main" val="722819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42</a:t>
            </a:fld>
            <a:endParaRPr lang="en-IN"/>
          </a:p>
        </p:txBody>
      </p:sp>
    </p:spTree>
    <p:extLst>
      <p:ext uri="{BB962C8B-B14F-4D97-AF65-F5344CB8AC3E}">
        <p14:creationId xmlns:p14="http://schemas.microsoft.com/office/powerpoint/2010/main" val="2381386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43</a:t>
            </a:fld>
            <a:endParaRPr lang="en-IN"/>
          </a:p>
        </p:txBody>
      </p:sp>
    </p:spTree>
    <p:extLst>
      <p:ext uri="{BB962C8B-B14F-4D97-AF65-F5344CB8AC3E}">
        <p14:creationId xmlns:p14="http://schemas.microsoft.com/office/powerpoint/2010/main" val="2245948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44</a:t>
            </a:fld>
            <a:endParaRPr lang="en-IN"/>
          </a:p>
        </p:txBody>
      </p:sp>
    </p:spTree>
    <p:extLst>
      <p:ext uri="{BB962C8B-B14F-4D97-AF65-F5344CB8AC3E}">
        <p14:creationId xmlns:p14="http://schemas.microsoft.com/office/powerpoint/2010/main" val="1203250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45</a:t>
            </a:fld>
            <a:endParaRPr lang="en-IN"/>
          </a:p>
        </p:txBody>
      </p:sp>
    </p:spTree>
    <p:extLst>
      <p:ext uri="{BB962C8B-B14F-4D97-AF65-F5344CB8AC3E}">
        <p14:creationId xmlns:p14="http://schemas.microsoft.com/office/powerpoint/2010/main" val="1662951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46</a:t>
            </a:fld>
            <a:endParaRPr lang="en-IN"/>
          </a:p>
        </p:txBody>
      </p:sp>
    </p:spTree>
    <p:extLst>
      <p:ext uri="{BB962C8B-B14F-4D97-AF65-F5344CB8AC3E}">
        <p14:creationId xmlns:p14="http://schemas.microsoft.com/office/powerpoint/2010/main" val="118767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66A6BAE-130C-4069-B076-E414BA036C51}" type="slidenum">
              <a:rPr lang="en-IN" smtClean="0"/>
              <a:t>47</a:t>
            </a:fld>
            <a:endParaRPr lang="en-IN"/>
          </a:p>
        </p:txBody>
      </p:sp>
    </p:spTree>
    <p:extLst>
      <p:ext uri="{BB962C8B-B14F-4D97-AF65-F5344CB8AC3E}">
        <p14:creationId xmlns:p14="http://schemas.microsoft.com/office/powerpoint/2010/main" val="3494886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49</a:t>
            </a:fld>
            <a:endParaRPr lang="en-IN"/>
          </a:p>
        </p:txBody>
      </p:sp>
    </p:spTree>
    <p:extLst>
      <p:ext uri="{BB962C8B-B14F-4D97-AF65-F5344CB8AC3E}">
        <p14:creationId xmlns:p14="http://schemas.microsoft.com/office/powerpoint/2010/main" val="126923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a:t>
            </a:fld>
            <a:endParaRPr lang="en-IN"/>
          </a:p>
        </p:txBody>
      </p:sp>
    </p:spTree>
    <p:extLst>
      <p:ext uri="{BB962C8B-B14F-4D97-AF65-F5344CB8AC3E}">
        <p14:creationId xmlns:p14="http://schemas.microsoft.com/office/powerpoint/2010/main" val="3396269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50</a:t>
            </a:fld>
            <a:endParaRPr lang="en-IN"/>
          </a:p>
        </p:txBody>
      </p:sp>
    </p:spTree>
    <p:extLst>
      <p:ext uri="{BB962C8B-B14F-4D97-AF65-F5344CB8AC3E}">
        <p14:creationId xmlns:p14="http://schemas.microsoft.com/office/powerpoint/2010/main" val="3440966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52</a:t>
            </a:fld>
            <a:endParaRPr lang="en-IN"/>
          </a:p>
        </p:txBody>
      </p:sp>
    </p:spTree>
    <p:extLst>
      <p:ext uri="{BB962C8B-B14F-4D97-AF65-F5344CB8AC3E}">
        <p14:creationId xmlns:p14="http://schemas.microsoft.com/office/powerpoint/2010/main" val="853542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54</a:t>
            </a:fld>
            <a:endParaRPr lang="en-IN"/>
          </a:p>
        </p:txBody>
      </p:sp>
    </p:spTree>
    <p:extLst>
      <p:ext uri="{BB962C8B-B14F-4D97-AF65-F5344CB8AC3E}">
        <p14:creationId xmlns:p14="http://schemas.microsoft.com/office/powerpoint/2010/main" val="3169928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59</a:t>
            </a:fld>
            <a:endParaRPr lang="en-IN"/>
          </a:p>
        </p:txBody>
      </p:sp>
    </p:spTree>
    <p:extLst>
      <p:ext uri="{BB962C8B-B14F-4D97-AF65-F5344CB8AC3E}">
        <p14:creationId xmlns:p14="http://schemas.microsoft.com/office/powerpoint/2010/main" val="556376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68</a:t>
            </a:fld>
            <a:endParaRPr lang="en-IN"/>
          </a:p>
        </p:txBody>
      </p:sp>
    </p:spTree>
    <p:extLst>
      <p:ext uri="{BB962C8B-B14F-4D97-AF65-F5344CB8AC3E}">
        <p14:creationId xmlns:p14="http://schemas.microsoft.com/office/powerpoint/2010/main" val="2376609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69</a:t>
            </a:fld>
            <a:endParaRPr lang="en-IN"/>
          </a:p>
        </p:txBody>
      </p:sp>
    </p:spTree>
    <p:extLst>
      <p:ext uri="{BB962C8B-B14F-4D97-AF65-F5344CB8AC3E}">
        <p14:creationId xmlns:p14="http://schemas.microsoft.com/office/powerpoint/2010/main" val="2365698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70</a:t>
            </a:fld>
            <a:endParaRPr lang="en-IN"/>
          </a:p>
        </p:txBody>
      </p:sp>
    </p:spTree>
    <p:extLst>
      <p:ext uri="{BB962C8B-B14F-4D97-AF65-F5344CB8AC3E}">
        <p14:creationId xmlns:p14="http://schemas.microsoft.com/office/powerpoint/2010/main" val="4003115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72</a:t>
            </a:fld>
            <a:endParaRPr lang="en-IN"/>
          </a:p>
        </p:txBody>
      </p:sp>
    </p:spTree>
    <p:extLst>
      <p:ext uri="{BB962C8B-B14F-4D97-AF65-F5344CB8AC3E}">
        <p14:creationId xmlns:p14="http://schemas.microsoft.com/office/powerpoint/2010/main" val="2155570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73</a:t>
            </a:fld>
            <a:endParaRPr lang="en-IN"/>
          </a:p>
        </p:txBody>
      </p:sp>
    </p:spTree>
    <p:extLst>
      <p:ext uri="{BB962C8B-B14F-4D97-AF65-F5344CB8AC3E}">
        <p14:creationId xmlns:p14="http://schemas.microsoft.com/office/powerpoint/2010/main" val="2617380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74</a:t>
            </a:fld>
            <a:endParaRPr lang="en-IN"/>
          </a:p>
        </p:txBody>
      </p:sp>
    </p:spTree>
    <p:extLst>
      <p:ext uri="{BB962C8B-B14F-4D97-AF65-F5344CB8AC3E}">
        <p14:creationId xmlns:p14="http://schemas.microsoft.com/office/powerpoint/2010/main" val="317247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a:t>
            </a:fld>
            <a:endParaRPr lang="en-IN"/>
          </a:p>
        </p:txBody>
      </p:sp>
    </p:spTree>
    <p:extLst>
      <p:ext uri="{BB962C8B-B14F-4D97-AF65-F5344CB8AC3E}">
        <p14:creationId xmlns:p14="http://schemas.microsoft.com/office/powerpoint/2010/main" val="2148223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75</a:t>
            </a:fld>
            <a:endParaRPr lang="en-IN"/>
          </a:p>
        </p:txBody>
      </p:sp>
    </p:spTree>
    <p:extLst>
      <p:ext uri="{BB962C8B-B14F-4D97-AF65-F5344CB8AC3E}">
        <p14:creationId xmlns:p14="http://schemas.microsoft.com/office/powerpoint/2010/main" val="16162500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76</a:t>
            </a:fld>
            <a:endParaRPr lang="en-IN"/>
          </a:p>
        </p:txBody>
      </p:sp>
    </p:spTree>
    <p:extLst>
      <p:ext uri="{BB962C8B-B14F-4D97-AF65-F5344CB8AC3E}">
        <p14:creationId xmlns:p14="http://schemas.microsoft.com/office/powerpoint/2010/main" val="1156866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78</a:t>
            </a:fld>
            <a:endParaRPr lang="en-IN"/>
          </a:p>
        </p:txBody>
      </p:sp>
    </p:spTree>
    <p:extLst>
      <p:ext uri="{BB962C8B-B14F-4D97-AF65-F5344CB8AC3E}">
        <p14:creationId xmlns:p14="http://schemas.microsoft.com/office/powerpoint/2010/main" val="1940193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D66A6BAE-130C-4069-B076-E414BA036C51}" type="slidenum">
              <a:rPr lang="en-IN" smtClean="0"/>
              <a:t>79</a:t>
            </a:fld>
            <a:endParaRPr lang="en-IN"/>
          </a:p>
        </p:txBody>
      </p:sp>
    </p:spTree>
    <p:extLst>
      <p:ext uri="{BB962C8B-B14F-4D97-AF65-F5344CB8AC3E}">
        <p14:creationId xmlns:p14="http://schemas.microsoft.com/office/powerpoint/2010/main" val="22120954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80</a:t>
            </a:fld>
            <a:endParaRPr lang="en-IN"/>
          </a:p>
        </p:txBody>
      </p:sp>
    </p:spTree>
    <p:extLst>
      <p:ext uri="{BB962C8B-B14F-4D97-AF65-F5344CB8AC3E}">
        <p14:creationId xmlns:p14="http://schemas.microsoft.com/office/powerpoint/2010/main" val="2981272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81</a:t>
            </a:fld>
            <a:endParaRPr lang="en-IN"/>
          </a:p>
        </p:txBody>
      </p:sp>
    </p:spTree>
    <p:extLst>
      <p:ext uri="{BB962C8B-B14F-4D97-AF65-F5344CB8AC3E}">
        <p14:creationId xmlns:p14="http://schemas.microsoft.com/office/powerpoint/2010/main" val="2887657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82</a:t>
            </a:fld>
            <a:endParaRPr lang="en-IN"/>
          </a:p>
        </p:txBody>
      </p:sp>
    </p:spTree>
    <p:extLst>
      <p:ext uri="{BB962C8B-B14F-4D97-AF65-F5344CB8AC3E}">
        <p14:creationId xmlns:p14="http://schemas.microsoft.com/office/powerpoint/2010/main" val="3231261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83</a:t>
            </a:fld>
            <a:endParaRPr lang="en-IN"/>
          </a:p>
        </p:txBody>
      </p:sp>
    </p:spTree>
    <p:extLst>
      <p:ext uri="{BB962C8B-B14F-4D97-AF65-F5344CB8AC3E}">
        <p14:creationId xmlns:p14="http://schemas.microsoft.com/office/powerpoint/2010/main" val="497087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84</a:t>
            </a:fld>
            <a:endParaRPr lang="en-IN"/>
          </a:p>
        </p:txBody>
      </p:sp>
    </p:spTree>
    <p:extLst>
      <p:ext uri="{BB962C8B-B14F-4D97-AF65-F5344CB8AC3E}">
        <p14:creationId xmlns:p14="http://schemas.microsoft.com/office/powerpoint/2010/main" val="2674923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85</a:t>
            </a:fld>
            <a:endParaRPr lang="en-IN"/>
          </a:p>
        </p:txBody>
      </p:sp>
    </p:spTree>
    <p:extLst>
      <p:ext uri="{BB962C8B-B14F-4D97-AF65-F5344CB8AC3E}">
        <p14:creationId xmlns:p14="http://schemas.microsoft.com/office/powerpoint/2010/main" val="143323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10</a:t>
            </a:fld>
            <a:endParaRPr lang="en-IN"/>
          </a:p>
        </p:txBody>
      </p:sp>
    </p:spTree>
    <p:extLst>
      <p:ext uri="{BB962C8B-B14F-4D97-AF65-F5344CB8AC3E}">
        <p14:creationId xmlns:p14="http://schemas.microsoft.com/office/powerpoint/2010/main" val="629661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89</a:t>
            </a:fld>
            <a:endParaRPr lang="en-IN"/>
          </a:p>
        </p:txBody>
      </p:sp>
    </p:spTree>
    <p:extLst>
      <p:ext uri="{BB962C8B-B14F-4D97-AF65-F5344CB8AC3E}">
        <p14:creationId xmlns:p14="http://schemas.microsoft.com/office/powerpoint/2010/main" val="21249039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6A6BAE-130C-4069-B076-E414BA036C51}" type="slidenum">
              <a:rPr lang="en-IN" smtClean="0"/>
              <a:t>90</a:t>
            </a:fld>
            <a:endParaRPr lang="en-IN"/>
          </a:p>
        </p:txBody>
      </p:sp>
    </p:spTree>
    <p:extLst>
      <p:ext uri="{BB962C8B-B14F-4D97-AF65-F5344CB8AC3E}">
        <p14:creationId xmlns:p14="http://schemas.microsoft.com/office/powerpoint/2010/main" val="1354455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6A6BAE-130C-4069-B076-E414BA036C51}" type="slidenum">
              <a:rPr lang="en-IN" smtClean="0"/>
              <a:t>91</a:t>
            </a:fld>
            <a:endParaRPr lang="en-IN"/>
          </a:p>
        </p:txBody>
      </p:sp>
    </p:spTree>
    <p:extLst>
      <p:ext uri="{BB962C8B-B14F-4D97-AF65-F5344CB8AC3E}">
        <p14:creationId xmlns:p14="http://schemas.microsoft.com/office/powerpoint/2010/main" val="2116868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6A6BAE-130C-4069-B076-E414BA036C51}" type="slidenum">
              <a:rPr lang="en-IN" smtClean="0"/>
              <a:t>92</a:t>
            </a:fld>
            <a:endParaRPr lang="en-IN"/>
          </a:p>
        </p:txBody>
      </p:sp>
    </p:spTree>
    <p:extLst>
      <p:ext uri="{BB962C8B-B14F-4D97-AF65-F5344CB8AC3E}">
        <p14:creationId xmlns:p14="http://schemas.microsoft.com/office/powerpoint/2010/main" val="19681190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6A6BAE-130C-4069-B076-E414BA036C51}" type="slidenum">
              <a:rPr lang="en-IN" smtClean="0"/>
              <a:t>93</a:t>
            </a:fld>
            <a:endParaRPr lang="en-IN"/>
          </a:p>
        </p:txBody>
      </p:sp>
    </p:spTree>
    <p:extLst>
      <p:ext uri="{BB962C8B-B14F-4D97-AF65-F5344CB8AC3E}">
        <p14:creationId xmlns:p14="http://schemas.microsoft.com/office/powerpoint/2010/main" val="323599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11</a:t>
            </a:fld>
            <a:endParaRPr lang="en-IN"/>
          </a:p>
        </p:txBody>
      </p:sp>
    </p:spTree>
    <p:extLst>
      <p:ext uri="{BB962C8B-B14F-4D97-AF65-F5344CB8AC3E}">
        <p14:creationId xmlns:p14="http://schemas.microsoft.com/office/powerpoint/2010/main" val="504115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12</a:t>
            </a:fld>
            <a:endParaRPr lang="en-IN"/>
          </a:p>
        </p:txBody>
      </p:sp>
    </p:spTree>
    <p:extLst>
      <p:ext uri="{BB962C8B-B14F-4D97-AF65-F5344CB8AC3E}">
        <p14:creationId xmlns:p14="http://schemas.microsoft.com/office/powerpoint/2010/main" val="2823740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13</a:t>
            </a:fld>
            <a:endParaRPr lang="en-IN"/>
          </a:p>
        </p:txBody>
      </p:sp>
    </p:spTree>
    <p:extLst>
      <p:ext uri="{BB962C8B-B14F-4D97-AF65-F5344CB8AC3E}">
        <p14:creationId xmlns:p14="http://schemas.microsoft.com/office/powerpoint/2010/main" val="322009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6A6BAE-130C-4069-B076-E414BA036C51}" type="slidenum">
              <a:rPr lang="en-IN" smtClean="0"/>
              <a:t>14</a:t>
            </a:fld>
            <a:endParaRPr lang="en-IN"/>
          </a:p>
        </p:txBody>
      </p:sp>
    </p:spTree>
    <p:extLst>
      <p:ext uri="{BB962C8B-B14F-4D97-AF65-F5344CB8AC3E}">
        <p14:creationId xmlns:p14="http://schemas.microsoft.com/office/powerpoint/2010/main" val="30606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05-Apr-23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05-Apr-23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ourier New"/>
                <a:cs typeface="Courier New"/>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05-Apr-23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98426" y="685800"/>
            <a:ext cx="7716967" cy="32003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tx1"/>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05-Apr-23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05-Apr-23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4533" y="916932"/>
            <a:ext cx="939164" cy="330834"/>
          </a:xfrm>
          <a:prstGeom prst="rect">
            <a:avLst/>
          </a:prstGeom>
        </p:spPr>
        <p:txBody>
          <a:bodyPr wrap="square" lIns="0" tIns="0" rIns="0" bIns="0">
            <a:spAutoFit/>
          </a:bodyPr>
          <a:lstStyle>
            <a:lvl1pPr>
              <a:defRPr sz="2000" b="1" i="0">
                <a:solidFill>
                  <a:schemeClr val="tx1"/>
                </a:solidFill>
                <a:latin typeface="Courier New"/>
                <a:cs typeface="Courier New"/>
              </a:defRPr>
            </a:lvl1pPr>
          </a:lstStyle>
          <a:p>
            <a:endParaRPr/>
          </a:p>
        </p:txBody>
      </p:sp>
      <p:sp>
        <p:nvSpPr>
          <p:cNvPr id="3" name="Holder 3"/>
          <p:cNvSpPr>
            <a:spLocks noGrp="1"/>
          </p:cNvSpPr>
          <p:nvPr>
            <p:ph type="body" idx="1"/>
          </p:nvPr>
        </p:nvSpPr>
        <p:spPr>
          <a:xfrm>
            <a:off x="1686561" y="2296768"/>
            <a:ext cx="6685276" cy="23114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05-Apr-23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compile_c_online.php" TargetMode="External"/><Relationship Id="rId2" Type="http://schemas.openxmlformats.org/officeDocument/2006/relationships/hyperlink" Target="https://nptel.ac.in/courses/106/105/10610517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3182" y="2959098"/>
            <a:ext cx="1269365" cy="696595"/>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Arial"/>
                <a:cs typeface="Arial"/>
              </a:rPr>
              <a:t>Loo</a:t>
            </a:r>
            <a:r>
              <a:rPr sz="4400" b="0" dirty="0">
                <a:latin typeface="Arial"/>
                <a:cs typeface="Arial"/>
              </a:rPr>
              <a:t>p</a:t>
            </a:r>
            <a:endParaRPr sz="44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729" y="706621"/>
            <a:ext cx="7950200"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Arial"/>
                <a:cs typeface="Arial"/>
              </a:rPr>
              <a:t>Increment and Decrement</a:t>
            </a:r>
            <a:r>
              <a:rPr sz="3600" b="0" spc="-30" dirty="0">
                <a:latin typeface="Arial"/>
                <a:cs typeface="Arial"/>
              </a:rPr>
              <a:t> </a:t>
            </a:r>
            <a:r>
              <a:rPr sz="3600" b="0" spc="-5" dirty="0">
                <a:latin typeface="Arial"/>
                <a:cs typeface="Arial"/>
              </a:rPr>
              <a:t>Operators</a:t>
            </a:r>
            <a:endParaRPr sz="3600" b="0" dirty="0">
              <a:latin typeface="Arial"/>
              <a:cs typeface="Arial"/>
            </a:endParaRPr>
          </a:p>
        </p:txBody>
      </p:sp>
      <p:sp>
        <p:nvSpPr>
          <p:cNvPr id="3" name="object 3"/>
          <p:cNvSpPr txBox="1"/>
          <p:nvPr/>
        </p:nvSpPr>
        <p:spPr>
          <a:xfrm>
            <a:off x="457200" y="1447800"/>
            <a:ext cx="9067800" cy="5790047"/>
          </a:xfrm>
          <a:prstGeom prst="rect">
            <a:avLst/>
          </a:prstGeom>
        </p:spPr>
        <p:txBody>
          <a:bodyPr vert="horz" wrap="square" lIns="0" tIns="97790" rIns="0" bIns="0" rtlCol="0">
            <a:spAutoFit/>
          </a:bodyPr>
          <a:lstStyle/>
          <a:p>
            <a:pPr marL="12065" marR="321945" algn="just">
              <a:lnSpc>
                <a:spcPct val="100000"/>
              </a:lnSpc>
              <a:spcBef>
                <a:spcPts val="675"/>
              </a:spcBef>
              <a:tabLst>
                <a:tab pos="299720" algn="l"/>
              </a:tabLst>
            </a:pPr>
            <a:r>
              <a:rPr sz="2400" spc="-10" dirty="0" smtClean="0">
                <a:latin typeface="Arial"/>
                <a:cs typeface="Arial"/>
              </a:rPr>
              <a:t>The </a:t>
            </a:r>
            <a:r>
              <a:rPr sz="2400" spc="-5" dirty="0">
                <a:latin typeface="Arial"/>
                <a:cs typeface="Arial"/>
              </a:rPr>
              <a:t>increment operator ++ adds 1 to its  operand, and the decrement operator - -  subtracts</a:t>
            </a:r>
            <a:r>
              <a:rPr sz="2400" spc="10" dirty="0">
                <a:latin typeface="Arial"/>
                <a:cs typeface="Arial"/>
              </a:rPr>
              <a:t> </a:t>
            </a:r>
            <a:r>
              <a:rPr sz="2400" dirty="0">
                <a:latin typeface="Arial"/>
                <a:cs typeface="Arial"/>
              </a:rPr>
              <a:t>1</a:t>
            </a:r>
            <a:r>
              <a:rPr sz="2400" dirty="0" smtClean="0">
                <a:latin typeface="Arial"/>
                <a:cs typeface="Arial"/>
              </a:rPr>
              <a:t>.</a:t>
            </a:r>
            <a:endParaRPr lang="en-US" sz="2400" dirty="0" smtClean="0">
              <a:latin typeface="Arial"/>
              <a:cs typeface="Arial"/>
            </a:endParaRPr>
          </a:p>
          <a:p>
            <a:pPr algn="just" fontAlgn="base"/>
            <a:r>
              <a:rPr lang="en-US" sz="2800" b="1" dirty="0" smtClean="0"/>
              <a:t>Increment</a:t>
            </a:r>
          </a:p>
          <a:p>
            <a:pPr algn="just" fontAlgn="base"/>
            <a:r>
              <a:rPr lang="en-US" sz="2400" dirty="0" smtClean="0"/>
              <a:t>It </a:t>
            </a:r>
            <a:r>
              <a:rPr lang="en-US" sz="2400" dirty="0"/>
              <a:t>is used to increment the value of the variable by 1. The increment can be done in two ways:</a:t>
            </a:r>
          </a:p>
          <a:p>
            <a:pPr algn="just" fontAlgn="base"/>
            <a:r>
              <a:rPr lang="en-US" sz="2400" b="1" dirty="0" smtClean="0"/>
              <a:t>1.  </a:t>
            </a:r>
            <a:r>
              <a:rPr lang="en-US" sz="2400" b="1" dirty="0"/>
              <a:t>prefix increment: </a:t>
            </a:r>
            <a:r>
              <a:rPr lang="en-US" sz="2400" dirty="0"/>
              <a:t>In this method, the operator precedes the operand (e.g., ++a). The value of the operand will be altered </a:t>
            </a:r>
            <a:r>
              <a:rPr lang="en-US" sz="2400" i="1" dirty="0"/>
              <a:t>before</a:t>
            </a:r>
            <a:r>
              <a:rPr lang="en-US" sz="2400" dirty="0"/>
              <a:t> it is used.</a:t>
            </a:r>
          </a:p>
          <a:p>
            <a:pPr algn="just" fontAlgn="base"/>
            <a:r>
              <a:rPr lang="en-US" sz="2400" dirty="0" err="1"/>
              <a:t>int</a:t>
            </a:r>
            <a:r>
              <a:rPr lang="en-US" sz="2400" dirty="0"/>
              <a:t> a = 1</a:t>
            </a:r>
            <a:r>
              <a:rPr lang="en-US" sz="2400" dirty="0" smtClean="0"/>
              <a:t>;</a:t>
            </a:r>
          </a:p>
          <a:p>
            <a:pPr algn="just" fontAlgn="base"/>
            <a:r>
              <a:rPr lang="en-US" sz="2400" dirty="0" smtClean="0"/>
              <a:t> </a:t>
            </a:r>
            <a:r>
              <a:rPr lang="en-US" sz="2400" dirty="0" err="1"/>
              <a:t>int</a:t>
            </a:r>
            <a:r>
              <a:rPr lang="en-US" sz="2400" dirty="0"/>
              <a:t> b = ++a; // b = 2</a:t>
            </a:r>
          </a:p>
          <a:p>
            <a:pPr algn="just" fontAlgn="base"/>
            <a:r>
              <a:rPr lang="en-US" sz="2400" b="1" dirty="0" smtClean="0"/>
              <a:t>2. </a:t>
            </a:r>
            <a:r>
              <a:rPr lang="en-US" sz="2400" b="1" dirty="0"/>
              <a:t>postfix increment: </a:t>
            </a:r>
            <a:r>
              <a:rPr lang="en-US" sz="2400" dirty="0"/>
              <a:t>In this method, the operator follows the operand (e.g., a++). The value </a:t>
            </a:r>
            <a:r>
              <a:rPr lang="en-US" sz="2400" dirty="0" smtClean="0"/>
              <a:t>of operand </a:t>
            </a:r>
            <a:r>
              <a:rPr lang="en-US" sz="2400" dirty="0"/>
              <a:t>will be altered </a:t>
            </a:r>
            <a:r>
              <a:rPr lang="en-US" sz="2400" i="1" dirty="0"/>
              <a:t>after</a:t>
            </a:r>
            <a:r>
              <a:rPr lang="en-US" sz="2400" dirty="0"/>
              <a:t> it is used.</a:t>
            </a:r>
          </a:p>
          <a:p>
            <a:pPr algn="just"/>
            <a:r>
              <a:rPr lang="en-US" sz="2400" dirty="0" err="1"/>
              <a:t>int</a:t>
            </a:r>
            <a:r>
              <a:rPr lang="en-US" sz="2400" dirty="0"/>
              <a:t> a = 1; </a:t>
            </a:r>
            <a:endParaRPr lang="en-US" sz="2400" dirty="0" smtClean="0"/>
          </a:p>
          <a:p>
            <a:pPr algn="just"/>
            <a:r>
              <a:rPr lang="en-US" sz="2400" dirty="0" err="1" smtClean="0"/>
              <a:t>int</a:t>
            </a:r>
            <a:r>
              <a:rPr lang="en-US" sz="2400" dirty="0" smtClean="0"/>
              <a:t> </a:t>
            </a:r>
            <a:r>
              <a:rPr lang="en-US" sz="2400" dirty="0"/>
              <a:t>b = a++; // b = </a:t>
            </a:r>
            <a:r>
              <a:rPr lang="en-US" sz="2400" dirty="0" smtClean="0"/>
              <a:t>1</a:t>
            </a:r>
          </a:p>
          <a:p>
            <a:pPr algn="just"/>
            <a:r>
              <a:rPr lang="en-US" sz="2400" dirty="0" smtClean="0"/>
              <a:t> </a:t>
            </a:r>
            <a:r>
              <a:rPr lang="en-US" sz="2400" dirty="0" err="1"/>
              <a:t>int</a:t>
            </a:r>
            <a:r>
              <a:rPr lang="en-US" sz="2400" dirty="0"/>
              <a:t> c = a; // c = 2</a:t>
            </a:r>
          </a:p>
          <a:p>
            <a:pPr marL="299085" marR="321945" indent="-287020" algn="just">
              <a:lnSpc>
                <a:spcPct val="100000"/>
              </a:lnSpc>
              <a:spcBef>
                <a:spcPts val="675"/>
              </a:spcBef>
              <a:buFont typeface="Arial"/>
              <a:buChar char="–"/>
              <a:tabLst>
                <a:tab pos="299720" algn="l"/>
              </a:tabLst>
            </a:pPr>
            <a:endParaRPr sz="2400" dirty="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729" y="706621"/>
            <a:ext cx="7950200"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Arial"/>
                <a:cs typeface="Arial"/>
              </a:rPr>
              <a:t>Increment and Decrement</a:t>
            </a:r>
            <a:r>
              <a:rPr sz="3600" b="0" spc="-30" dirty="0">
                <a:latin typeface="Arial"/>
                <a:cs typeface="Arial"/>
              </a:rPr>
              <a:t> </a:t>
            </a:r>
            <a:r>
              <a:rPr sz="3600" b="0" spc="-5" dirty="0">
                <a:latin typeface="Arial"/>
                <a:cs typeface="Arial"/>
              </a:rPr>
              <a:t>Operators</a:t>
            </a:r>
            <a:endParaRPr sz="3600" b="0" dirty="0">
              <a:latin typeface="Arial"/>
              <a:cs typeface="Arial"/>
            </a:endParaRPr>
          </a:p>
        </p:txBody>
      </p:sp>
      <p:sp>
        <p:nvSpPr>
          <p:cNvPr id="3" name="object 3"/>
          <p:cNvSpPr txBox="1"/>
          <p:nvPr/>
        </p:nvSpPr>
        <p:spPr>
          <a:xfrm>
            <a:off x="457200" y="1447800"/>
            <a:ext cx="9067800" cy="6069610"/>
          </a:xfrm>
          <a:prstGeom prst="rect">
            <a:avLst/>
          </a:prstGeom>
        </p:spPr>
        <p:txBody>
          <a:bodyPr vert="horz" wrap="square" lIns="0" tIns="97790" rIns="0" bIns="0" rtlCol="0">
            <a:spAutoFit/>
          </a:bodyPr>
          <a:lstStyle/>
          <a:p>
            <a:pPr marL="12065" marR="321945" algn="just">
              <a:lnSpc>
                <a:spcPct val="100000"/>
              </a:lnSpc>
              <a:spcBef>
                <a:spcPts val="675"/>
              </a:spcBef>
              <a:tabLst>
                <a:tab pos="299720" algn="l"/>
              </a:tabLst>
            </a:pPr>
            <a:r>
              <a:rPr sz="2400" spc="-10" dirty="0" smtClean="0">
                <a:latin typeface="Arial"/>
                <a:cs typeface="Arial"/>
              </a:rPr>
              <a:t>The </a:t>
            </a:r>
            <a:r>
              <a:rPr sz="2400" spc="-5" dirty="0">
                <a:latin typeface="Arial"/>
                <a:cs typeface="Arial"/>
              </a:rPr>
              <a:t>increment operator ++ adds 1 to its  operand, and the decrement operator - -  subtracts</a:t>
            </a:r>
            <a:r>
              <a:rPr sz="2400" spc="10" dirty="0">
                <a:latin typeface="Arial"/>
                <a:cs typeface="Arial"/>
              </a:rPr>
              <a:t> </a:t>
            </a:r>
            <a:r>
              <a:rPr sz="2400" dirty="0">
                <a:latin typeface="Arial"/>
                <a:cs typeface="Arial"/>
              </a:rPr>
              <a:t>1</a:t>
            </a:r>
            <a:r>
              <a:rPr sz="2400" dirty="0" smtClean="0">
                <a:latin typeface="Arial"/>
                <a:cs typeface="Arial"/>
              </a:rPr>
              <a:t>.</a:t>
            </a:r>
            <a:endParaRPr lang="en-US" sz="2400" dirty="0" smtClean="0">
              <a:latin typeface="Arial"/>
              <a:cs typeface="Arial"/>
            </a:endParaRPr>
          </a:p>
          <a:p>
            <a:pPr algn="just" fontAlgn="base"/>
            <a:r>
              <a:rPr lang="en-US" sz="2800" b="1" dirty="0" smtClean="0"/>
              <a:t>Decrement</a:t>
            </a:r>
            <a:r>
              <a:rPr lang="en-US" sz="2800" b="1" dirty="0"/>
              <a:t>: </a:t>
            </a:r>
            <a:endParaRPr lang="en-US" sz="2800" b="1" dirty="0" smtClean="0"/>
          </a:p>
          <a:p>
            <a:pPr algn="just" fontAlgn="base"/>
            <a:r>
              <a:rPr lang="en-US" sz="2400" dirty="0" smtClean="0"/>
              <a:t>It </a:t>
            </a:r>
            <a:r>
              <a:rPr lang="en-US" sz="2400" dirty="0"/>
              <a:t>is used to decrement the value of the variable by 1. The decrement can be done in two ways:</a:t>
            </a:r>
          </a:p>
          <a:p>
            <a:pPr algn="just" fontAlgn="base"/>
            <a:r>
              <a:rPr lang="en-US" sz="2400" b="1" dirty="0" smtClean="0"/>
              <a:t>1. </a:t>
            </a:r>
            <a:r>
              <a:rPr lang="en-US" sz="2400" b="1" dirty="0"/>
              <a:t>prefix decrement:</a:t>
            </a:r>
            <a:r>
              <a:rPr lang="en-US" sz="2400" dirty="0"/>
              <a:t> In this method, the operator precedes the operand (e.g., – -a). The value of the operand will be altered before it is used.</a:t>
            </a:r>
          </a:p>
          <a:p>
            <a:pPr algn="just" fontAlgn="base"/>
            <a:endParaRPr lang="en-US" sz="2400" dirty="0"/>
          </a:p>
          <a:p>
            <a:pPr algn="just" fontAlgn="base"/>
            <a:r>
              <a:rPr lang="en-US" sz="2400" dirty="0"/>
              <a:t>  </a:t>
            </a:r>
            <a:r>
              <a:rPr lang="en-US" sz="2400" dirty="0" err="1"/>
              <a:t>int</a:t>
            </a:r>
            <a:r>
              <a:rPr lang="en-US" sz="2400" dirty="0"/>
              <a:t> a = 1;</a:t>
            </a:r>
          </a:p>
          <a:p>
            <a:pPr algn="just" fontAlgn="base"/>
            <a:r>
              <a:rPr lang="en-US" sz="2400" dirty="0"/>
              <a:t>  </a:t>
            </a:r>
            <a:r>
              <a:rPr lang="en-US" sz="2400" dirty="0" err="1"/>
              <a:t>int</a:t>
            </a:r>
            <a:r>
              <a:rPr lang="en-US" sz="2400" dirty="0"/>
              <a:t> b = --a;  // b = 0</a:t>
            </a:r>
          </a:p>
          <a:p>
            <a:pPr algn="just" fontAlgn="base"/>
            <a:r>
              <a:rPr lang="en-US" sz="2400" b="1" dirty="0" smtClean="0"/>
              <a:t>2. </a:t>
            </a:r>
            <a:r>
              <a:rPr lang="en-US" sz="2400" b="1" dirty="0"/>
              <a:t>postfix decrement:</a:t>
            </a:r>
            <a:r>
              <a:rPr lang="en-US" sz="2400" dirty="0"/>
              <a:t> In this method, the operator follows the operand (e.g., a- -). The value of the operand will be altered after it is used.</a:t>
            </a:r>
          </a:p>
          <a:p>
            <a:pPr algn="just" fontAlgn="base"/>
            <a:endParaRPr lang="en-US" sz="2400" dirty="0"/>
          </a:p>
          <a:p>
            <a:pPr algn="just" fontAlgn="base"/>
            <a:r>
              <a:rPr lang="en-US" sz="2400" dirty="0"/>
              <a:t> </a:t>
            </a:r>
            <a:r>
              <a:rPr lang="en-US" sz="2400" dirty="0" err="1"/>
              <a:t>int</a:t>
            </a:r>
            <a:r>
              <a:rPr lang="en-US" sz="2400" dirty="0"/>
              <a:t> a = 1;</a:t>
            </a:r>
          </a:p>
          <a:p>
            <a:pPr algn="just" fontAlgn="base"/>
            <a:r>
              <a:rPr lang="en-US" sz="2400" dirty="0"/>
              <a:t> </a:t>
            </a:r>
            <a:r>
              <a:rPr lang="en-US" sz="2400" dirty="0" err="1"/>
              <a:t>int</a:t>
            </a:r>
            <a:r>
              <a:rPr lang="en-US" sz="2400" dirty="0"/>
              <a:t> b = a--;   // b = 1</a:t>
            </a:r>
          </a:p>
          <a:p>
            <a:pPr algn="just" fontAlgn="base"/>
            <a:r>
              <a:rPr lang="en-US" sz="2400" dirty="0"/>
              <a:t> </a:t>
            </a:r>
            <a:r>
              <a:rPr lang="en-US" sz="2400" dirty="0" err="1"/>
              <a:t>int</a:t>
            </a:r>
            <a:r>
              <a:rPr lang="en-US" sz="2400" dirty="0"/>
              <a:t> c = a;     // c = 0</a:t>
            </a:r>
            <a:endParaRPr sz="2400" dirty="0">
              <a:latin typeface="Arial"/>
              <a:cs typeface="Arial"/>
            </a:endParaRPr>
          </a:p>
        </p:txBody>
      </p:sp>
    </p:spTree>
    <p:extLst>
      <p:ext uri="{BB962C8B-B14F-4D97-AF65-F5344CB8AC3E}">
        <p14:creationId xmlns:p14="http://schemas.microsoft.com/office/powerpoint/2010/main" val="195831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0733" y="886452"/>
            <a:ext cx="1954530" cy="1671320"/>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FF0000"/>
                </a:solidFill>
                <a:latin typeface="Arial"/>
                <a:cs typeface="Arial"/>
              </a:rPr>
              <a:t>1. </a:t>
            </a:r>
            <a:r>
              <a:rPr sz="1800" spc="-5" dirty="0" smtClean="0">
                <a:solidFill>
                  <a:srgbClr val="FF0000"/>
                </a:solidFill>
                <a:latin typeface="Arial"/>
                <a:cs typeface="Arial"/>
              </a:rPr>
              <a:t>main</a:t>
            </a:r>
            <a:r>
              <a:rPr sz="1800" spc="-5"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a:p>
            <a:pPr marL="12700">
              <a:lnSpc>
                <a:spcPct val="100000"/>
              </a:lnSpc>
              <a:spcBef>
                <a:spcPts val="434"/>
              </a:spcBef>
            </a:pPr>
            <a:r>
              <a:rPr sz="1800" dirty="0">
                <a:solidFill>
                  <a:srgbClr val="FF0000"/>
                </a:solidFill>
                <a:latin typeface="Arial"/>
                <a:cs typeface="Arial"/>
              </a:rPr>
              <a:t>{</a:t>
            </a:r>
            <a:endParaRPr sz="1800" dirty="0">
              <a:latin typeface="Arial"/>
              <a:cs typeface="Arial"/>
            </a:endParaRPr>
          </a:p>
          <a:p>
            <a:pPr marL="12700" marR="5080">
              <a:lnSpc>
                <a:spcPct val="120000"/>
              </a:lnSpc>
            </a:pPr>
            <a:r>
              <a:rPr sz="1800" spc="-5" dirty="0">
                <a:solidFill>
                  <a:srgbClr val="FF0000"/>
                </a:solidFill>
                <a:latin typeface="Arial"/>
                <a:cs typeface="Arial"/>
              </a:rPr>
              <a:t>int a=5;  </a:t>
            </a:r>
            <a:r>
              <a:rPr sz="1800" spc="-10" dirty="0">
                <a:solidFill>
                  <a:srgbClr val="FF0000"/>
                </a:solidFill>
                <a:latin typeface="Arial"/>
                <a:cs typeface="Arial"/>
              </a:rPr>
              <a:t>p</a:t>
            </a:r>
            <a:r>
              <a:rPr sz="1800" dirty="0">
                <a:solidFill>
                  <a:srgbClr val="FF0000"/>
                </a:solidFill>
                <a:latin typeface="Arial"/>
                <a:cs typeface="Arial"/>
              </a:rPr>
              <a:t>r</a:t>
            </a:r>
            <a:r>
              <a:rPr sz="1800" spc="-10" dirty="0">
                <a:solidFill>
                  <a:srgbClr val="FF0000"/>
                </a:solidFill>
                <a:latin typeface="Arial"/>
                <a:cs typeface="Arial"/>
              </a:rPr>
              <a:t>in</a:t>
            </a:r>
            <a:r>
              <a:rPr sz="1800" dirty="0">
                <a:solidFill>
                  <a:srgbClr val="FF0000"/>
                </a:solidFill>
                <a:latin typeface="Arial"/>
                <a:cs typeface="Arial"/>
              </a:rPr>
              <a:t>tf(</a:t>
            </a:r>
            <a:r>
              <a:rPr sz="1800" spc="-5"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r>
              <a:rPr sz="1800" spc="-10" dirty="0">
                <a:solidFill>
                  <a:srgbClr val="FF0000"/>
                </a:solidFill>
                <a:latin typeface="Arial"/>
                <a:cs typeface="Arial"/>
              </a:rPr>
              <a:t>%d</a:t>
            </a:r>
            <a:r>
              <a:rPr sz="1800"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endParaRPr sz="1800" dirty="0">
              <a:latin typeface="Arial"/>
              <a:cs typeface="Arial"/>
            </a:endParaRPr>
          </a:p>
          <a:p>
            <a:pPr marL="12700">
              <a:lnSpc>
                <a:spcPct val="100000"/>
              </a:lnSpc>
              <a:spcBef>
                <a:spcPts val="430"/>
              </a:spcBef>
            </a:pPr>
            <a:r>
              <a:rPr sz="1800" dirty="0">
                <a:solidFill>
                  <a:srgbClr val="FF0000"/>
                </a:solidFill>
                <a:latin typeface="Arial"/>
                <a:cs typeface="Arial"/>
              </a:rPr>
              <a:t>}</a:t>
            </a:r>
            <a:endParaRPr sz="1800" dirty="0">
              <a:latin typeface="Arial"/>
              <a:cs typeface="Arial"/>
            </a:endParaRPr>
          </a:p>
        </p:txBody>
      </p:sp>
      <p:sp>
        <p:nvSpPr>
          <p:cNvPr id="3" name="object 3"/>
          <p:cNvSpPr txBox="1"/>
          <p:nvPr/>
        </p:nvSpPr>
        <p:spPr>
          <a:xfrm>
            <a:off x="2974337" y="810252"/>
            <a:ext cx="1250945" cy="1001556"/>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323299"/>
                </a:solidFill>
                <a:latin typeface="Arial"/>
                <a:cs typeface="Arial"/>
              </a:rPr>
              <a:t>2. </a:t>
            </a:r>
            <a:r>
              <a:rPr sz="1800" spc="-5" dirty="0" smtClean="0">
                <a:solidFill>
                  <a:srgbClr val="323299"/>
                </a:solidFill>
                <a:latin typeface="Arial"/>
                <a:cs typeface="Arial"/>
              </a:rPr>
              <a:t>main</a:t>
            </a:r>
            <a:r>
              <a:rPr sz="1800" spc="-5" dirty="0">
                <a:solidFill>
                  <a:srgbClr val="323299"/>
                </a:solidFill>
                <a:latin typeface="Arial"/>
                <a:cs typeface="Arial"/>
              </a:rPr>
              <a:t>()</a:t>
            </a:r>
            <a:endParaRPr sz="1800" dirty="0">
              <a:latin typeface="Arial"/>
              <a:cs typeface="Arial"/>
            </a:endParaRPr>
          </a:p>
          <a:p>
            <a:pPr marL="12700">
              <a:lnSpc>
                <a:spcPct val="100000"/>
              </a:lnSpc>
              <a:spcBef>
                <a:spcPts val="434"/>
              </a:spcBef>
            </a:pPr>
            <a:r>
              <a:rPr sz="1800" dirty="0">
                <a:solidFill>
                  <a:srgbClr val="323299"/>
                </a:solidFill>
                <a:latin typeface="Arial"/>
                <a:cs typeface="Arial"/>
              </a:rPr>
              <a:t>{</a:t>
            </a:r>
            <a:endParaRPr sz="1800" dirty="0">
              <a:latin typeface="Arial"/>
              <a:cs typeface="Arial"/>
            </a:endParaRPr>
          </a:p>
          <a:p>
            <a:pPr marL="12700">
              <a:lnSpc>
                <a:spcPct val="100000"/>
              </a:lnSpc>
              <a:spcBef>
                <a:spcPts val="430"/>
              </a:spcBef>
            </a:pPr>
            <a:r>
              <a:rPr sz="1800" spc="-5" dirty="0">
                <a:solidFill>
                  <a:srgbClr val="323299"/>
                </a:solidFill>
                <a:latin typeface="Arial"/>
                <a:cs typeface="Arial"/>
              </a:rPr>
              <a:t>int</a:t>
            </a:r>
            <a:r>
              <a:rPr sz="1800" spc="-75" dirty="0">
                <a:solidFill>
                  <a:srgbClr val="323299"/>
                </a:solidFill>
                <a:latin typeface="Arial"/>
                <a:cs typeface="Arial"/>
              </a:rPr>
              <a:t> </a:t>
            </a:r>
            <a:r>
              <a:rPr sz="1800" spc="-5" dirty="0">
                <a:solidFill>
                  <a:srgbClr val="323299"/>
                </a:solidFill>
                <a:latin typeface="Arial"/>
                <a:cs typeface="Arial"/>
              </a:rPr>
              <a:t>a=5;</a:t>
            </a:r>
            <a:endParaRPr sz="1800" dirty="0">
              <a:latin typeface="Arial"/>
              <a:cs typeface="Arial"/>
            </a:endParaRPr>
          </a:p>
        </p:txBody>
      </p:sp>
      <p:sp>
        <p:nvSpPr>
          <p:cNvPr id="4" name="object 4"/>
          <p:cNvSpPr txBox="1"/>
          <p:nvPr/>
        </p:nvSpPr>
        <p:spPr>
          <a:xfrm>
            <a:off x="5336537" y="2562859"/>
            <a:ext cx="1958975" cy="1342390"/>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latin typeface="Arial"/>
                <a:cs typeface="Arial"/>
              </a:rPr>
              <a:t>6. </a:t>
            </a:r>
            <a:r>
              <a:rPr sz="1800" spc="-5" dirty="0" smtClean="0">
                <a:latin typeface="Arial"/>
                <a:cs typeface="Arial"/>
              </a:rPr>
              <a:t>main</a:t>
            </a:r>
            <a:r>
              <a:rPr sz="1800" spc="-5" dirty="0">
                <a:latin typeface="Arial"/>
                <a:cs typeface="Arial"/>
              </a:rPr>
              <a:t>()</a:t>
            </a:r>
            <a:endParaRPr sz="1800" dirty="0">
              <a:latin typeface="Arial"/>
              <a:cs typeface="Arial"/>
            </a:endParaRPr>
          </a:p>
          <a:p>
            <a:pPr marL="12700">
              <a:lnSpc>
                <a:spcPct val="100000"/>
              </a:lnSpc>
              <a:spcBef>
                <a:spcPts val="430"/>
              </a:spcBef>
            </a:pPr>
            <a:r>
              <a:rPr sz="1800" dirty="0">
                <a:latin typeface="Arial"/>
                <a:cs typeface="Arial"/>
              </a:rPr>
              <a:t>{</a:t>
            </a:r>
          </a:p>
          <a:p>
            <a:pPr marL="12700" marR="5080">
              <a:lnSpc>
                <a:spcPct val="120000"/>
              </a:lnSpc>
            </a:pPr>
            <a:r>
              <a:rPr sz="1800" spc="-5" dirty="0">
                <a:latin typeface="Arial"/>
                <a:cs typeface="Arial"/>
              </a:rPr>
              <a:t>int a=5;  </a:t>
            </a:r>
            <a:r>
              <a:rPr sz="1800" spc="-10" dirty="0">
                <a:latin typeface="Arial"/>
                <a:cs typeface="Arial"/>
              </a:rPr>
              <a:t>p</a:t>
            </a:r>
            <a:r>
              <a:rPr sz="1800" dirty="0">
                <a:latin typeface="Arial"/>
                <a:cs typeface="Arial"/>
              </a:rPr>
              <a:t>r</a:t>
            </a:r>
            <a:r>
              <a:rPr sz="1800" spc="-10" dirty="0">
                <a:latin typeface="Arial"/>
                <a:cs typeface="Arial"/>
              </a:rPr>
              <a:t>in</a:t>
            </a:r>
            <a:r>
              <a:rPr sz="1800" dirty="0">
                <a:latin typeface="Arial"/>
                <a:cs typeface="Arial"/>
              </a:rPr>
              <a:t>tf(</a:t>
            </a:r>
            <a:r>
              <a:rPr sz="1800" spc="-5" dirty="0">
                <a:latin typeface="Arial"/>
                <a:cs typeface="Arial"/>
              </a:rPr>
              <a:t>"</a:t>
            </a:r>
            <a:r>
              <a:rPr sz="1800" spc="-10" dirty="0">
                <a:latin typeface="Arial"/>
                <a:cs typeface="Arial"/>
              </a:rPr>
              <a:t>a</a:t>
            </a:r>
            <a:r>
              <a:rPr sz="1800" dirty="0">
                <a:latin typeface="Arial"/>
                <a:cs typeface="Arial"/>
              </a:rPr>
              <a:t>=</a:t>
            </a:r>
            <a:r>
              <a:rPr sz="1800" spc="-10" dirty="0">
                <a:latin typeface="Arial"/>
                <a:cs typeface="Arial"/>
              </a:rPr>
              <a:t>%d</a:t>
            </a:r>
            <a:r>
              <a:rPr sz="1800" spc="-5" dirty="0">
                <a:latin typeface="Arial"/>
                <a:cs typeface="Arial"/>
              </a:rPr>
              <a:t>"</a:t>
            </a:r>
            <a:r>
              <a:rPr sz="1800" dirty="0">
                <a:latin typeface="Arial"/>
                <a:cs typeface="Arial"/>
              </a:rPr>
              <a:t>,</a:t>
            </a:r>
            <a:r>
              <a:rPr sz="1800" spc="-10" dirty="0">
                <a:latin typeface="Arial"/>
                <a:cs typeface="Arial"/>
              </a:rPr>
              <a:t>a</a:t>
            </a:r>
            <a:r>
              <a:rPr sz="1800" dirty="0">
                <a:latin typeface="Arial"/>
                <a:cs typeface="Arial"/>
              </a:rPr>
              <a:t>++);</a:t>
            </a:r>
          </a:p>
        </p:txBody>
      </p:sp>
      <p:sp>
        <p:nvSpPr>
          <p:cNvPr id="5" name="object 5"/>
          <p:cNvSpPr txBox="1"/>
          <p:nvPr/>
        </p:nvSpPr>
        <p:spPr>
          <a:xfrm>
            <a:off x="5031736" y="810252"/>
            <a:ext cx="1292863" cy="1001556"/>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FF0000"/>
                </a:solidFill>
                <a:latin typeface="Arial"/>
                <a:cs typeface="Arial"/>
              </a:rPr>
              <a:t>3. </a:t>
            </a:r>
            <a:r>
              <a:rPr sz="1800" spc="-5" dirty="0" smtClean="0">
                <a:solidFill>
                  <a:srgbClr val="FF0000"/>
                </a:solidFill>
                <a:latin typeface="Arial"/>
                <a:cs typeface="Arial"/>
              </a:rPr>
              <a:t>main</a:t>
            </a:r>
            <a:r>
              <a:rPr sz="1800" spc="-5" dirty="0">
                <a:solidFill>
                  <a:srgbClr val="FF0000"/>
                </a:solidFill>
                <a:latin typeface="Arial"/>
                <a:cs typeface="Arial"/>
              </a:rPr>
              <a:t>()</a:t>
            </a:r>
            <a:endParaRPr sz="1800" dirty="0">
              <a:latin typeface="Arial"/>
              <a:cs typeface="Arial"/>
            </a:endParaRPr>
          </a:p>
          <a:p>
            <a:pPr marL="12700">
              <a:lnSpc>
                <a:spcPct val="100000"/>
              </a:lnSpc>
              <a:spcBef>
                <a:spcPts val="434"/>
              </a:spcBef>
            </a:pPr>
            <a:r>
              <a:rPr sz="1800" dirty="0">
                <a:solidFill>
                  <a:srgbClr val="FF0000"/>
                </a:solidFill>
                <a:latin typeface="Arial"/>
                <a:cs typeface="Arial"/>
              </a:rPr>
              <a:t>{</a:t>
            </a:r>
            <a:endParaRPr sz="1800" dirty="0">
              <a:latin typeface="Arial"/>
              <a:cs typeface="Arial"/>
            </a:endParaRPr>
          </a:p>
          <a:p>
            <a:pPr marL="12700">
              <a:lnSpc>
                <a:spcPct val="100000"/>
              </a:lnSpc>
              <a:spcBef>
                <a:spcPts val="430"/>
              </a:spcBef>
            </a:pPr>
            <a:r>
              <a:rPr sz="1800" spc="-5" dirty="0">
                <a:solidFill>
                  <a:srgbClr val="FF0000"/>
                </a:solidFill>
                <a:latin typeface="Arial"/>
                <a:cs typeface="Arial"/>
              </a:rPr>
              <a:t>int</a:t>
            </a:r>
            <a:r>
              <a:rPr sz="1800" spc="-75" dirty="0">
                <a:solidFill>
                  <a:srgbClr val="FF0000"/>
                </a:solidFill>
                <a:latin typeface="Arial"/>
                <a:cs typeface="Arial"/>
              </a:rPr>
              <a:t> </a:t>
            </a:r>
            <a:r>
              <a:rPr sz="1800" spc="-5" dirty="0">
                <a:solidFill>
                  <a:srgbClr val="FF0000"/>
                </a:solidFill>
                <a:latin typeface="Arial"/>
                <a:cs typeface="Arial"/>
              </a:rPr>
              <a:t>a=5;</a:t>
            </a:r>
            <a:endParaRPr sz="1800" dirty="0">
              <a:latin typeface="Arial"/>
              <a:cs typeface="Arial"/>
            </a:endParaRPr>
          </a:p>
        </p:txBody>
      </p:sp>
      <p:sp>
        <p:nvSpPr>
          <p:cNvPr id="6" name="object 6"/>
          <p:cNvSpPr txBox="1"/>
          <p:nvPr/>
        </p:nvSpPr>
        <p:spPr>
          <a:xfrm>
            <a:off x="2974338" y="1797804"/>
            <a:ext cx="3896360" cy="683895"/>
          </a:xfrm>
          <a:prstGeom prst="rect">
            <a:avLst/>
          </a:prstGeom>
        </p:spPr>
        <p:txBody>
          <a:bodyPr vert="horz" wrap="square" lIns="0" tIns="67310" rIns="0" bIns="0" rtlCol="0">
            <a:spAutoFit/>
          </a:bodyPr>
          <a:lstStyle/>
          <a:p>
            <a:pPr marL="12700">
              <a:lnSpc>
                <a:spcPct val="100000"/>
              </a:lnSpc>
              <a:spcBef>
                <a:spcPts val="530"/>
              </a:spcBef>
            </a:pPr>
            <a:r>
              <a:rPr sz="1800" spc="-5" dirty="0">
                <a:solidFill>
                  <a:srgbClr val="323299"/>
                </a:solidFill>
                <a:latin typeface="Arial"/>
                <a:cs typeface="Arial"/>
              </a:rPr>
              <a:t>printf("a=%d",++a);</a:t>
            </a:r>
            <a:r>
              <a:rPr sz="1800" spc="475" dirty="0">
                <a:solidFill>
                  <a:srgbClr val="323299"/>
                </a:solidFill>
                <a:latin typeface="Arial"/>
                <a:cs typeface="Arial"/>
              </a:rPr>
              <a:t> </a:t>
            </a:r>
            <a:r>
              <a:rPr sz="1800" spc="-5" dirty="0">
                <a:solidFill>
                  <a:srgbClr val="FF0000"/>
                </a:solidFill>
                <a:latin typeface="Arial"/>
                <a:cs typeface="Arial"/>
              </a:rPr>
              <a:t>printf("a=%d“,a--);</a:t>
            </a:r>
            <a:endParaRPr sz="1800" dirty="0">
              <a:latin typeface="Arial"/>
              <a:cs typeface="Arial"/>
            </a:endParaRPr>
          </a:p>
          <a:p>
            <a:pPr marL="12700">
              <a:lnSpc>
                <a:spcPct val="100000"/>
              </a:lnSpc>
              <a:spcBef>
                <a:spcPts val="434"/>
              </a:spcBef>
              <a:tabLst>
                <a:tab pos="2069464" algn="l"/>
              </a:tabLst>
            </a:pPr>
            <a:r>
              <a:rPr sz="1800" dirty="0">
                <a:solidFill>
                  <a:srgbClr val="323299"/>
                </a:solidFill>
                <a:latin typeface="Arial"/>
                <a:cs typeface="Arial"/>
              </a:rPr>
              <a:t>}	</a:t>
            </a:r>
            <a:r>
              <a:rPr sz="1800" dirty="0">
                <a:solidFill>
                  <a:srgbClr val="FF0000"/>
                </a:solidFill>
                <a:latin typeface="Arial"/>
                <a:cs typeface="Arial"/>
              </a:rPr>
              <a:t>}</a:t>
            </a:r>
            <a:endParaRPr sz="1800" dirty="0">
              <a:latin typeface="Arial"/>
              <a:cs typeface="Arial"/>
            </a:endParaRPr>
          </a:p>
        </p:txBody>
      </p:sp>
      <p:sp>
        <p:nvSpPr>
          <p:cNvPr id="7" name="object 7"/>
          <p:cNvSpPr txBox="1"/>
          <p:nvPr/>
        </p:nvSpPr>
        <p:spPr>
          <a:xfrm>
            <a:off x="7241537" y="810252"/>
            <a:ext cx="1838960" cy="1671320"/>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323299"/>
                </a:solidFill>
                <a:latin typeface="Arial"/>
                <a:cs typeface="Arial"/>
              </a:rPr>
              <a:t>4. </a:t>
            </a:r>
            <a:r>
              <a:rPr sz="1800" spc="-5" dirty="0" smtClean="0">
                <a:solidFill>
                  <a:srgbClr val="323299"/>
                </a:solidFill>
                <a:latin typeface="Arial"/>
                <a:cs typeface="Arial"/>
              </a:rPr>
              <a:t>main</a:t>
            </a:r>
            <a:r>
              <a:rPr sz="1800" spc="-5" dirty="0">
                <a:solidFill>
                  <a:srgbClr val="323299"/>
                </a:solidFill>
                <a:latin typeface="Arial"/>
                <a:cs typeface="Arial"/>
              </a:rPr>
              <a:t>()</a:t>
            </a:r>
            <a:endParaRPr sz="1800" dirty="0">
              <a:latin typeface="Arial"/>
              <a:cs typeface="Arial"/>
            </a:endParaRPr>
          </a:p>
          <a:p>
            <a:pPr marL="12700">
              <a:lnSpc>
                <a:spcPct val="100000"/>
              </a:lnSpc>
              <a:spcBef>
                <a:spcPts val="434"/>
              </a:spcBef>
            </a:pPr>
            <a:r>
              <a:rPr sz="1800" dirty="0">
                <a:solidFill>
                  <a:srgbClr val="323299"/>
                </a:solidFill>
                <a:latin typeface="Arial"/>
                <a:cs typeface="Arial"/>
              </a:rPr>
              <a:t>{</a:t>
            </a:r>
            <a:endParaRPr sz="1800" dirty="0">
              <a:latin typeface="Arial"/>
              <a:cs typeface="Arial"/>
            </a:endParaRPr>
          </a:p>
          <a:p>
            <a:pPr marL="12700" marR="5080">
              <a:lnSpc>
                <a:spcPct val="120000"/>
              </a:lnSpc>
            </a:pPr>
            <a:r>
              <a:rPr sz="1800" spc="-5" dirty="0">
                <a:solidFill>
                  <a:srgbClr val="323299"/>
                </a:solidFill>
                <a:latin typeface="Arial"/>
                <a:cs typeface="Arial"/>
              </a:rPr>
              <a:t>int a=5;  </a:t>
            </a:r>
            <a:r>
              <a:rPr sz="1800" spc="-10" dirty="0">
                <a:solidFill>
                  <a:srgbClr val="323299"/>
                </a:solidFill>
                <a:latin typeface="Arial"/>
                <a:cs typeface="Arial"/>
              </a:rPr>
              <a:t>p</a:t>
            </a:r>
            <a:r>
              <a:rPr sz="1800" dirty="0">
                <a:solidFill>
                  <a:srgbClr val="323299"/>
                </a:solidFill>
                <a:latin typeface="Arial"/>
                <a:cs typeface="Arial"/>
              </a:rPr>
              <a:t>r</a:t>
            </a:r>
            <a:r>
              <a:rPr sz="1800" spc="-10" dirty="0">
                <a:solidFill>
                  <a:srgbClr val="323299"/>
                </a:solidFill>
                <a:latin typeface="Arial"/>
                <a:cs typeface="Arial"/>
              </a:rPr>
              <a:t>in</a:t>
            </a:r>
            <a:r>
              <a:rPr sz="1800" dirty="0">
                <a:solidFill>
                  <a:srgbClr val="323299"/>
                </a:solidFill>
                <a:latin typeface="Arial"/>
                <a:cs typeface="Arial"/>
              </a:rPr>
              <a:t>tf(</a:t>
            </a:r>
            <a:r>
              <a:rPr sz="1800" spc="-5" dirty="0">
                <a:solidFill>
                  <a:srgbClr val="323299"/>
                </a:solidFill>
                <a:latin typeface="Arial"/>
                <a:cs typeface="Arial"/>
              </a:rPr>
              <a:t>"</a:t>
            </a:r>
            <a:r>
              <a:rPr sz="1800" spc="-10" dirty="0">
                <a:solidFill>
                  <a:srgbClr val="323299"/>
                </a:solidFill>
                <a:latin typeface="Arial"/>
                <a:cs typeface="Arial"/>
              </a:rPr>
              <a:t>a</a:t>
            </a:r>
            <a:r>
              <a:rPr sz="1800" dirty="0">
                <a:solidFill>
                  <a:srgbClr val="323299"/>
                </a:solidFill>
                <a:latin typeface="Arial"/>
                <a:cs typeface="Arial"/>
              </a:rPr>
              <a:t>=</a:t>
            </a:r>
            <a:r>
              <a:rPr sz="1800" spc="-10" dirty="0">
                <a:solidFill>
                  <a:srgbClr val="323299"/>
                </a:solidFill>
                <a:latin typeface="Arial"/>
                <a:cs typeface="Arial"/>
              </a:rPr>
              <a:t>%d</a:t>
            </a:r>
            <a:r>
              <a:rPr sz="1800" dirty="0">
                <a:solidFill>
                  <a:srgbClr val="323299"/>
                </a:solidFill>
                <a:latin typeface="Arial"/>
                <a:cs typeface="Arial"/>
              </a:rPr>
              <a:t>”,--</a:t>
            </a:r>
            <a:r>
              <a:rPr sz="1800" spc="-10" dirty="0">
                <a:solidFill>
                  <a:srgbClr val="323299"/>
                </a:solidFill>
                <a:latin typeface="Arial"/>
                <a:cs typeface="Arial"/>
              </a:rPr>
              <a:t>a</a:t>
            </a:r>
            <a:r>
              <a:rPr sz="1800" dirty="0">
                <a:solidFill>
                  <a:srgbClr val="323299"/>
                </a:solidFill>
                <a:latin typeface="Arial"/>
                <a:cs typeface="Arial"/>
              </a:rPr>
              <a:t>);</a:t>
            </a:r>
            <a:endParaRPr sz="1800" dirty="0">
              <a:latin typeface="Arial"/>
              <a:cs typeface="Arial"/>
            </a:endParaRPr>
          </a:p>
          <a:p>
            <a:pPr marL="12700">
              <a:lnSpc>
                <a:spcPct val="100000"/>
              </a:lnSpc>
              <a:spcBef>
                <a:spcPts val="430"/>
              </a:spcBef>
            </a:pPr>
            <a:r>
              <a:rPr sz="1800" dirty="0">
                <a:solidFill>
                  <a:srgbClr val="323299"/>
                </a:solidFill>
                <a:latin typeface="Arial"/>
                <a:cs typeface="Arial"/>
              </a:rPr>
              <a:t>}</a:t>
            </a:r>
            <a:endParaRPr sz="1800" dirty="0">
              <a:latin typeface="Arial"/>
              <a:cs typeface="Arial"/>
            </a:endParaRPr>
          </a:p>
        </p:txBody>
      </p:sp>
      <p:sp>
        <p:nvSpPr>
          <p:cNvPr id="8" name="object 8"/>
          <p:cNvSpPr txBox="1"/>
          <p:nvPr/>
        </p:nvSpPr>
        <p:spPr>
          <a:xfrm>
            <a:off x="840739" y="2791452"/>
            <a:ext cx="2133598" cy="1001556"/>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323299"/>
                </a:solidFill>
                <a:latin typeface="Arial"/>
                <a:cs typeface="Arial"/>
              </a:rPr>
              <a:t>5. </a:t>
            </a:r>
            <a:r>
              <a:rPr sz="1800" spc="-5" dirty="0" smtClean="0">
                <a:solidFill>
                  <a:srgbClr val="323299"/>
                </a:solidFill>
                <a:latin typeface="Arial"/>
                <a:cs typeface="Arial"/>
              </a:rPr>
              <a:t>main</a:t>
            </a:r>
            <a:r>
              <a:rPr sz="1800" spc="-5" dirty="0">
                <a:solidFill>
                  <a:srgbClr val="323299"/>
                </a:solidFill>
                <a:latin typeface="Arial"/>
                <a:cs typeface="Arial"/>
              </a:rPr>
              <a:t>()</a:t>
            </a:r>
            <a:endParaRPr sz="1800" dirty="0">
              <a:latin typeface="Arial"/>
              <a:cs typeface="Arial"/>
            </a:endParaRPr>
          </a:p>
          <a:p>
            <a:pPr marL="12700">
              <a:lnSpc>
                <a:spcPct val="100000"/>
              </a:lnSpc>
              <a:spcBef>
                <a:spcPts val="430"/>
              </a:spcBef>
            </a:pPr>
            <a:r>
              <a:rPr sz="1800" dirty="0">
                <a:solidFill>
                  <a:srgbClr val="323299"/>
                </a:solidFill>
                <a:latin typeface="Arial"/>
                <a:cs typeface="Arial"/>
              </a:rPr>
              <a:t>{</a:t>
            </a:r>
            <a:endParaRPr sz="1800" dirty="0">
              <a:latin typeface="Arial"/>
              <a:cs typeface="Arial"/>
            </a:endParaRPr>
          </a:p>
          <a:p>
            <a:pPr marL="12700">
              <a:lnSpc>
                <a:spcPct val="100000"/>
              </a:lnSpc>
              <a:spcBef>
                <a:spcPts val="434"/>
              </a:spcBef>
            </a:pPr>
            <a:r>
              <a:rPr sz="1800" spc="-5" dirty="0">
                <a:solidFill>
                  <a:srgbClr val="323299"/>
                </a:solidFill>
                <a:latin typeface="Arial"/>
                <a:cs typeface="Arial"/>
              </a:rPr>
              <a:t>int</a:t>
            </a:r>
            <a:r>
              <a:rPr sz="1800" spc="-75" dirty="0">
                <a:solidFill>
                  <a:srgbClr val="323299"/>
                </a:solidFill>
                <a:latin typeface="Arial"/>
                <a:cs typeface="Arial"/>
              </a:rPr>
              <a:t> </a:t>
            </a:r>
            <a:r>
              <a:rPr sz="1800" spc="-5" dirty="0">
                <a:solidFill>
                  <a:srgbClr val="323299"/>
                </a:solidFill>
                <a:latin typeface="Arial"/>
                <a:cs typeface="Arial"/>
              </a:rPr>
              <a:t>a=5;</a:t>
            </a:r>
            <a:endParaRPr sz="1800" dirty="0">
              <a:latin typeface="Arial"/>
              <a:cs typeface="Arial"/>
            </a:endParaRPr>
          </a:p>
        </p:txBody>
      </p:sp>
      <p:sp>
        <p:nvSpPr>
          <p:cNvPr id="9" name="object 9"/>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10" name="object 10"/>
          <p:cNvSpPr txBox="1"/>
          <p:nvPr/>
        </p:nvSpPr>
        <p:spPr>
          <a:xfrm>
            <a:off x="5336537" y="3879594"/>
            <a:ext cx="1958975" cy="1013460"/>
          </a:xfrm>
          <a:prstGeom prst="rect">
            <a:avLst/>
          </a:prstGeom>
        </p:spPr>
        <p:txBody>
          <a:bodyPr vert="horz" wrap="square" lIns="0" tIns="67310" rIns="0" bIns="0" rtlCol="0">
            <a:spAutoFit/>
          </a:bodyPr>
          <a:lstStyle/>
          <a:p>
            <a:pPr marL="12700">
              <a:lnSpc>
                <a:spcPct val="100000"/>
              </a:lnSpc>
              <a:spcBef>
                <a:spcPts val="530"/>
              </a:spcBef>
            </a:pPr>
            <a:r>
              <a:rPr sz="1800" spc="-5" dirty="0">
                <a:latin typeface="Arial"/>
                <a:cs typeface="Arial"/>
              </a:rPr>
              <a:t>printf("a=%d",++a);</a:t>
            </a:r>
            <a:endParaRPr sz="1800" dirty="0">
              <a:latin typeface="Arial"/>
              <a:cs typeface="Arial"/>
            </a:endParaRPr>
          </a:p>
          <a:p>
            <a:pPr marL="12700">
              <a:lnSpc>
                <a:spcPct val="100000"/>
              </a:lnSpc>
              <a:spcBef>
                <a:spcPts val="430"/>
              </a:spcBef>
            </a:pPr>
            <a:r>
              <a:rPr sz="1800" spc="-5" dirty="0">
                <a:latin typeface="Arial"/>
                <a:cs typeface="Arial"/>
              </a:rPr>
              <a:t>printf("a=%d",a++);</a:t>
            </a:r>
            <a:endParaRPr sz="1800" dirty="0">
              <a:latin typeface="Arial"/>
              <a:cs typeface="Arial"/>
            </a:endParaRPr>
          </a:p>
          <a:p>
            <a:pPr marL="12700">
              <a:lnSpc>
                <a:spcPct val="100000"/>
              </a:lnSpc>
              <a:spcBef>
                <a:spcPts val="434"/>
              </a:spcBef>
            </a:pPr>
            <a:r>
              <a:rPr sz="1800" dirty="0">
                <a:latin typeface="Arial"/>
                <a:cs typeface="Arial"/>
              </a:rPr>
              <a:t>}</a:t>
            </a:r>
          </a:p>
        </p:txBody>
      </p:sp>
      <p:sp>
        <p:nvSpPr>
          <p:cNvPr id="11" name="object 11"/>
          <p:cNvSpPr txBox="1"/>
          <p:nvPr/>
        </p:nvSpPr>
        <p:spPr>
          <a:xfrm>
            <a:off x="2898138" y="4620257"/>
            <a:ext cx="1843405" cy="2329815"/>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FF0000"/>
                </a:solidFill>
                <a:latin typeface="Arial"/>
                <a:cs typeface="Arial"/>
              </a:rPr>
              <a:t>7. </a:t>
            </a:r>
            <a:r>
              <a:rPr sz="1800" spc="-5" dirty="0" smtClean="0">
                <a:solidFill>
                  <a:srgbClr val="FF0000"/>
                </a:solidFill>
                <a:latin typeface="Arial"/>
                <a:cs typeface="Arial"/>
              </a:rPr>
              <a:t>main</a:t>
            </a:r>
            <a:r>
              <a:rPr sz="1800" spc="-5"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a:p>
            <a:pPr marL="12700">
              <a:lnSpc>
                <a:spcPct val="100000"/>
              </a:lnSpc>
              <a:spcBef>
                <a:spcPts val="430"/>
              </a:spcBef>
            </a:pPr>
            <a:r>
              <a:rPr sz="1800" dirty="0">
                <a:solidFill>
                  <a:srgbClr val="FF0000"/>
                </a:solidFill>
                <a:latin typeface="Arial"/>
                <a:cs typeface="Arial"/>
              </a:rPr>
              <a:t>{</a:t>
            </a:r>
            <a:endParaRPr sz="1800" dirty="0">
              <a:latin typeface="Arial"/>
              <a:cs typeface="Arial"/>
            </a:endParaRPr>
          </a:p>
          <a:p>
            <a:pPr marL="12700" marR="5080">
              <a:lnSpc>
                <a:spcPct val="120000"/>
              </a:lnSpc>
            </a:pPr>
            <a:r>
              <a:rPr sz="1800" spc="-5" dirty="0">
                <a:solidFill>
                  <a:srgbClr val="FF0000"/>
                </a:solidFill>
                <a:latin typeface="Arial"/>
                <a:cs typeface="Arial"/>
              </a:rPr>
              <a:t>int a=5;  </a:t>
            </a:r>
            <a:r>
              <a:rPr sz="1800" spc="-10" dirty="0">
                <a:solidFill>
                  <a:srgbClr val="FF0000"/>
                </a:solidFill>
                <a:latin typeface="Arial"/>
                <a:cs typeface="Arial"/>
              </a:rPr>
              <a:t>p</a:t>
            </a:r>
            <a:r>
              <a:rPr sz="1800" dirty="0">
                <a:solidFill>
                  <a:srgbClr val="FF0000"/>
                </a:solidFill>
                <a:latin typeface="Arial"/>
                <a:cs typeface="Arial"/>
              </a:rPr>
              <a:t>r</a:t>
            </a:r>
            <a:r>
              <a:rPr sz="1800" spc="-10" dirty="0">
                <a:solidFill>
                  <a:srgbClr val="FF0000"/>
                </a:solidFill>
                <a:latin typeface="Arial"/>
                <a:cs typeface="Arial"/>
              </a:rPr>
              <a:t>in</a:t>
            </a:r>
            <a:r>
              <a:rPr sz="1800" dirty="0">
                <a:solidFill>
                  <a:srgbClr val="FF0000"/>
                </a:solidFill>
                <a:latin typeface="Arial"/>
                <a:cs typeface="Arial"/>
              </a:rPr>
              <a:t>tf(</a:t>
            </a:r>
            <a:r>
              <a:rPr sz="1800" spc="-5"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r>
              <a:rPr sz="1800" spc="-10" dirty="0">
                <a:solidFill>
                  <a:srgbClr val="FF0000"/>
                </a:solidFill>
                <a:latin typeface="Arial"/>
                <a:cs typeface="Arial"/>
              </a:rPr>
              <a:t>%d</a:t>
            </a:r>
            <a:r>
              <a:rPr sz="1800" spc="-5" dirty="0">
                <a:solidFill>
                  <a:srgbClr val="FF0000"/>
                </a:solidFill>
                <a:latin typeface="Arial"/>
                <a:cs typeface="Arial"/>
              </a:rPr>
              <a:t>"</a:t>
            </a:r>
            <a:r>
              <a:rPr sz="1800"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endParaRPr sz="1800" dirty="0">
              <a:latin typeface="Arial"/>
              <a:cs typeface="Arial"/>
            </a:endParaRPr>
          </a:p>
          <a:p>
            <a:pPr marL="12700">
              <a:lnSpc>
                <a:spcPct val="100000"/>
              </a:lnSpc>
              <a:spcBef>
                <a:spcPts val="434"/>
              </a:spcBef>
            </a:pPr>
            <a:r>
              <a:rPr sz="1800" spc="-5" dirty="0">
                <a:solidFill>
                  <a:srgbClr val="FF0000"/>
                </a:solidFill>
                <a:latin typeface="Arial"/>
                <a:cs typeface="Arial"/>
              </a:rPr>
              <a:t>printf("a=%d“,--a);</a:t>
            </a:r>
            <a:endParaRPr sz="1800" dirty="0">
              <a:latin typeface="Arial"/>
              <a:cs typeface="Arial"/>
            </a:endParaRPr>
          </a:p>
          <a:p>
            <a:pPr marL="12700">
              <a:lnSpc>
                <a:spcPct val="100000"/>
              </a:lnSpc>
              <a:spcBef>
                <a:spcPts val="430"/>
              </a:spcBef>
            </a:pPr>
            <a:r>
              <a:rPr sz="1800" spc="-5" dirty="0">
                <a:solidFill>
                  <a:srgbClr val="FF0000"/>
                </a:solidFill>
                <a:latin typeface="Arial"/>
                <a:cs typeface="Arial"/>
              </a:rPr>
              <a:t>printf("a=%d",a--);</a:t>
            </a:r>
            <a:endParaRPr sz="1800" dirty="0">
              <a:latin typeface="Arial"/>
              <a:cs typeface="Arial"/>
            </a:endParaRPr>
          </a:p>
          <a:p>
            <a:pPr marL="12700">
              <a:lnSpc>
                <a:spcPct val="100000"/>
              </a:lnSpc>
              <a:spcBef>
                <a:spcPts val="434"/>
              </a:spcBef>
            </a:pPr>
            <a:r>
              <a:rPr sz="1800" dirty="0">
                <a:solidFill>
                  <a:srgbClr val="FF0000"/>
                </a:solidFill>
                <a:latin typeface="Arial"/>
                <a:cs typeface="Arial"/>
              </a:rPr>
              <a:t>}</a:t>
            </a:r>
            <a:endParaRPr sz="1800" dirty="0">
              <a:latin typeface="Arial"/>
              <a:cs typeface="Arial"/>
            </a:endParaRPr>
          </a:p>
        </p:txBody>
      </p:sp>
      <p:sp>
        <p:nvSpPr>
          <p:cNvPr id="12" name="object 12"/>
          <p:cNvSpPr txBox="1"/>
          <p:nvPr/>
        </p:nvSpPr>
        <p:spPr>
          <a:xfrm>
            <a:off x="840733" y="3779010"/>
            <a:ext cx="3900810" cy="344966"/>
          </a:xfrm>
          <a:prstGeom prst="rect">
            <a:avLst/>
          </a:prstGeom>
        </p:spPr>
        <p:txBody>
          <a:bodyPr vert="horz" wrap="square" lIns="0" tIns="67310" rIns="0" bIns="0" rtlCol="0">
            <a:spAutoFit/>
          </a:bodyPr>
          <a:lstStyle/>
          <a:p>
            <a:pPr marL="12700">
              <a:lnSpc>
                <a:spcPct val="100000"/>
              </a:lnSpc>
              <a:spcBef>
                <a:spcPts val="530"/>
              </a:spcBef>
            </a:pPr>
            <a:r>
              <a:rPr lang="pt-BR" spc="-5" dirty="0">
                <a:solidFill>
                  <a:srgbClr val="323299"/>
                </a:solidFill>
                <a:latin typeface="Arial"/>
                <a:cs typeface="Arial"/>
              </a:rPr>
              <a:t>printf ("%d %d %d", a++, a++, ++a);</a:t>
            </a:r>
            <a:endParaRPr sz="1800" dirty="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0733" y="886452"/>
            <a:ext cx="1954530" cy="1671320"/>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FF0000"/>
                </a:solidFill>
                <a:latin typeface="Arial"/>
                <a:cs typeface="Arial"/>
              </a:rPr>
              <a:t>1. </a:t>
            </a:r>
            <a:r>
              <a:rPr sz="1800" spc="-5" dirty="0" smtClean="0">
                <a:solidFill>
                  <a:srgbClr val="FF0000"/>
                </a:solidFill>
                <a:latin typeface="Arial"/>
                <a:cs typeface="Arial"/>
              </a:rPr>
              <a:t>main</a:t>
            </a:r>
            <a:r>
              <a:rPr sz="1800" spc="-5"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a:p>
            <a:pPr marL="12700">
              <a:lnSpc>
                <a:spcPct val="100000"/>
              </a:lnSpc>
              <a:spcBef>
                <a:spcPts val="434"/>
              </a:spcBef>
            </a:pPr>
            <a:r>
              <a:rPr sz="1800" dirty="0">
                <a:solidFill>
                  <a:srgbClr val="FF0000"/>
                </a:solidFill>
                <a:latin typeface="Arial"/>
                <a:cs typeface="Arial"/>
              </a:rPr>
              <a:t>{</a:t>
            </a:r>
            <a:endParaRPr sz="1800" dirty="0">
              <a:latin typeface="Arial"/>
              <a:cs typeface="Arial"/>
            </a:endParaRPr>
          </a:p>
          <a:p>
            <a:pPr marL="12700" marR="5080">
              <a:lnSpc>
                <a:spcPct val="120000"/>
              </a:lnSpc>
            </a:pPr>
            <a:r>
              <a:rPr sz="1800" spc="-5" dirty="0">
                <a:solidFill>
                  <a:srgbClr val="FF0000"/>
                </a:solidFill>
                <a:latin typeface="Arial"/>
                <a:cs typeface="Arial"/>
              </a:rPr>
              <a:t>int a=5;  </a:t>
            </a:r>
            <a:r>
              <a:rPr sz="1800" spc="-10" dirty="0">
                <a:solidFill>
                  <a:srgbClr val="FF0000"/>
                </a:solidFill>
                <a:latin typeface="Arial"/>
                <a:cs typeface="Arial"/>
              </a:rPr>
              <a:t>p</a:t>
            </a:r>
            <a:r>
              <a:rPr sz="1800" dirty="0">
                <a:solidFill>
                  <a:srgbClr val="FF0000"/>
                </a:solidFill>
                <a:latin typeface="Arial"/>
                <a:cs typeface="Arial"/>
              </a:rPr>
              <a:t>r</a:t>
            </a:r>
            <a:r>
              <a:rPr sz="1800" spc="-10" dirty="0">
                <a:solidFill>
                  <a:srgbClr val="FF0000"/>
                </a:solidFill>
                <a:latin typeface="Arial"/>
                <a:cs typeface="Arial"/>
              </a:rPr>
              <a:t>in</a:t>
            </a:r>
            <a:r>
              <a:rPr sz="1800" dirty="0">
                <a:solidFill>
                  <a:srgbClr val="FF0000"/>
                </a:solidFill>
                <a:latin typeface="Arial"/>
                <a:cs typeface="Arial"/>
              </a:rPr>
              <a:t>tf(</a:t>
            </a:r>
            <a:r>
              <a:rPr sz="1800" spc="-5"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r>
              <a:rPr sz="1800" spc="-10" dirty="0">
                <a:solidFill>
                  <a:srgbClr val="FF0000"/>
                </a:solidFill>
                <a:latin typeface="Arial"/>
                <a:cs typeface="Arial"/>
              </a:rPr>
              <a:t>%d</a:t>
            </a:r>
            <a:r>
              <a:rPr sz="1800"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endParaRPr sz="1800" dirty="0">
              <a:latin typeface="Arial"/>
              <a:cs typeface="Arial"/>
            </a:endParaRPr>
          </a:p>
          <a:p>
            <a:pPr marL="12700">
              <a:lnSpc>
                <a:spcPct val="100000"/>
              </a:lnSpc>
              <a:spcBef>
                <a:spcPts val="430"/>
              </a:spcBef>
            </a:pPr>
            <a:r>
              <a:rPr sz="1800" dirty="0">
                <a:solidFill>
                  <a:srgbClr val="FF0000"/>
                </a:solidFill>
                <a:latin typeface="Arial"/>
                <a:cs typeface="Arial"/>
              </a:rPr>
              <a:t>}</a:t>
            </a:r>
            <a:endParaRPr sz="1800" dirty="0">
              <a:latin typeface="Arial"/>
              <a:cs typeface="Arial"/>
            </a:endParaRPr>
          </a:p>
        </p:txBody>
      </p:sp>
      <p:sp>
        <p:nvSpPr>
          <p:cNvPr id="3" name="object 3"/>
          <p:cNvSpPr txBox="1"/>
          <p:nvPr/>
        </p:nvSpPr>
        <p:spPr>
          <a:xfrm>
            <a:off x="2974337" y="810252"/>
            <a:ext cx="1250945" cy="1001556"/>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323299"/>
                </a:solidFill>
                <a:latin typeface="Arial"/>
                <a:cs typeface="Arial"/>
              </a:rPr>
              <a:t>2. </a:t>
            </a:r>
            <a:r>
              <a:rPr sz="1800" spc="-5" dirty="0" smtClean="0">
                <a:solidFill>
                  <a:srgbClr val="323299"/>
                </a:solidFill>
                <a:latin typeface="Arial"/>
                <a:cs typeface="Arial"/>
              </a:rPr>
              <a:t>main</a:t>
            </a:r>
            <a:r>
              <a:rPr sz="1800" spc="-5" dirty="0">
                <a:solidFill>
                  <a:srgbClr val="323299"/>
                </a:solidFill>
                <a:latin typeface="Arial"/>
                <a:cs typeface="Arial"/>
              </a:rPr>
              <a:t>()</a:t>
            </a:r>
            <a:endParaRPr sz="1800" dirty="0">
              <a:latin typeface="Arial"/>
              <a:cs typeface="Arial"/>
            </a:endParaRPr>
          </a:p>
          <a:p>
            <a:pPr marL="12700">
              <a:lnSpc>
                <a:spcPct val="100000"/>
              </a:lnSpc>
              <a:spcBef>
                <a:spcPts val="434"/>
              </a:spcBef>
            </a:pPr>
            <a:r>
              <a:rPr sz="1800" dirty="0">
                <a:solidFill>
                  <a:srgbClr val="323299"/>
                </a:solidFill>
                <a:latin typeface="Arial"/>
                <a:cs typeface="Arial"/>
              </a:rPr>
              <a:t>{</a:t>
            </a:r>
            <a:endParaRPr sz="1800" dirty="0">
              <a:latin typeface="Arial"/>
              <a:cs typeface="Arial"/>
            </a:endParaRPr>
          </a:p>
          <a:p>
            <a:pPr marL="12700">
              <a:lnSpc>
                <a:spcPct val="100000"/>
              </a:lnSpc>
              <a:spcBef>
                <a:spcPts val="430"/>
              </a:spcBef>
            </a:pPr>
            <a:r>
              <a:rPr sz="1800" spc="-5" dirty="0">
                <a:solidFill>
                  <a:srgbClr val="323299"/>
                </a:solidFill>
                <a:latin typeface="Arial"/>
                <a:cs typeface="Arial"/>
              </a:rPr>
              <a:t>int</a:t>
            </a:r>
            <a:r>
              <a:rPr sz="1800" spc="-75" dirty="0">
                <a:solidFill>
                  <a:srgbClr val="323299"/>
                </a:solidFill>
                <a:latin typeface="Arial"/>
                <a:cs typeface="Arial"/>
              </a:rPr>
              <a:t> </a:t>
            </a:r>
            <a:r>
              <a:rPr sz="1800" spc="-5" dirty="0">
                <a:solidFill>
                  <a:srgbClr val="323299"/>
                </a:solidFill>
                <a:latin typeface="Arial"/>
                <a:cs typeface="Arial"/>
              </a:rPr>
              <a:t>a=5;</a:t>
            </a:r>
            <a:endParaRPr sz="1800" dirty="0">
              <a:latin typeface="Arial"/>
              <a:cs typeface="Arial"/>
            </a:endParaRPr>
          </a:p>
        </p:txBody>
      </p:sp>
      <p:sp>
        <p:nvSpPr>
          <p:cNvPr id="4" name="object 4"/>
          <p:cNvSpPr txBox="1"/>
          <p:nvPr/>
        </p:nvSpPr>
        <p:spPr>
          <a:xfrm>
            <a:off x="5336537" y="2562859"/>
            <a:ext cx="1958975" cy="1342390"/>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latin typeface="Arial"/>
                <a:cs typeface="Arial"/>
              </a:rPr>
              <a:t>6. </a:t>
            </a:r>
            <a:r>
              <a:rPr sz="1800" spc="-5" dirty="0" smtClean="0">
                <a:latin typeface="Arial"/>
                <a:cs typeface="Arial"/>
              </a:rPr>
              <a:t>main</a:t>
            </a:r>
            <a:r>
              <a:rPr sz="1800" spc="-5" dirty="0">
                <a:latin typeface="Arial"/>
                <a:cs typeface="Arial"/>
              </a:rPr>
              <a:t>()</a:t>
            </a:r>
            <a:endParaRPr sz="1800" dirty="0">
              <a:latin typeface="Arial"/>
              <a:cs typeface="Arial"/>
            </a:endParaRPr>
          </a:p>
          <a:p>
            <a:pPr marL="12700">
              <a:lnSpc>
                <a:spcPct val="100000"/>
              </a:lnSpc>
              <a:spcBef>
                <a:spcPts val="430"/>
              </a:spcBef>
            </a:pPr>
            <a:r>
              <a:rPr sz="1800" dirty="0">
                <a:latin typeface="Arial"/>
                <a:cs typeface="Arial"/>
              </a:rPr>
              <a:t>{</a:t>
            </a:r>
          </a:p>
          <a:p>
            <a:pPr marL="12700" marR="5080">
              <a:lnSpc>
                <a:spcPct val="120000"/>
              </a:lnSpc>
            </a:pPr>
            <a:r>
              <a:rPr sz="1800" spc="-5" dirty="0">
                <a:latin typeface="Arial"/>
                <a:cs typeface="Arial"/>
              </a:rPr>
              <a:t>int a=5;  </a:t>
            </a:r>
            <a:r>
              <a:rPr sz="1800" spc="-10" dirty="0">
                <a:latin typeface="Arial"/>
                <a:cs typeface="Arial"/>
              </a:rPr>
              <a:t>p</a:t>
            </a:r>
            <a:r>
              <a:rPr sz="1800" dirty="0">
                <a:latin typeface="Arial"/>
                <a:cs typeface="Arial"/>
              </a:rPr>
              <a:t>r</a:t>
            </a:r>
            <a:r>
              <a:rPr sz="1800" spc="-10" dirty="0">
                <a:latin typeface="Arial"/>
                <a:cs typeface="Arial"/>
              </a:rPr>
              <a:t>in</a:t>
            </a:r>
            <a:r>
              <a:rPr sz="1800" dirty="0">
                <a:latin typeface="Arial"/>
                <a:cs typeface="Arial"/>
              </a:rPr>
              <a:t>tf(</a:t>
            </a:r>
            <a:r>
              <a:rPr sz="1800" spc="-5" dirty="0">
                <a:latin typeface="Arial"/>
                <a:cs typeface="Arial"/>
              </a:rPr>
              <a:t>"</a:t>
            </a:r>
            <a:r>
              <a:rPr sz="1800" spc="-10" dirty="0">
                <a:latin typeface="Arial"/>
                <a:cs typeface="Arial"/>
              </a:rPr>
              <a:t>a</a:t>
            </a:r>
            <a:r>
              <a:rPr sz="1800" dirty="0">
                <a:latin typeface="Arial"/>
                <a:cs typeface="Arial"/>
              </a:rPr>
              <a:t>=</a:t>
            </a:r>
            <a:r>
              <a:rPr sz="1800" spc="-10" dirty="0">
                <a:latin typeface="Arial"/>
                <a:cs typeface="Arial"/>
              </a:rPr>
              <a:t>%d</a:t>
            </a:r>
            <a:r>
              <a:rPr sz="1800" spc="-5" dirty="0">
                <a:latin typeface="Arial"/>
                <a:cs typeface="Arial"/>
              </a:rPr>
              <a:t>"</a:t>
            </a:r>
            <a:r>
              <a:rPr sz="1800" dirty="0">
                <a:latin typeface="Arial"/>
                <a:cs typeface="Arial"/>
              </a:rPr>
              <a:t>,</a:t>
            </a:r>
            <a:r>
              <a:rPr sz="1800" spc="-10" dirty="0">
                <a:latin typeface="Arial"/>
                <a:cs typeface="Arial"/>
              </a:rPr>
              <a:t>a</a:t>
            </a:r>
            <a:r>
              <a:rPr sz="1800" dirty="0">
                <a:latin typeface="Arial"/>
                <a:cs typeface="Arial"/>
              </a:rPr>
              <a:t>++);</a:t>
            </a:r>
          </a:p>
        </p:txBody>
      </p:sp>
      <p:sp>
        <p:nvSpPr>
          <p:cNvPr id="5" name="object 5"/>
          <p:cNvSpPr txBox="1"/>
          <p:nvPr/>
        </p:nvSpPr>
        <p:spPr>
          <a:xfrm>
            <a:off x="5031736" y="810252"/>
            <a:ext cx="1292863" cy="1001556"/>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FF0000"/>
                </a:solidFill>
                <a:latin typeface="Arial"/>
                <a:cs typeface="Arial"/>
              </a:rPr>
              <a:t>3. </a:t>
            </a:r>
            <a:r>
              <a:rPr sz="1800" spc="-5" dirty="0" smtClean="0">
                <a:solidFill>
                  <a:srgbClr val="FF0000"/>
                </a:solidFill>
                <a:latin typeface="Arial"/>
                <a:cs typeface="Arial"/>
              </a:rPr>
              <a:t>main</a:t>
            </a:r>
            <a:r>
              <a:rPr sz="1800" spc="-5" dirty="0">
                <a:solidFill>
                  <a:srgbClr val="FF0000"/>
                </a:solidFill>
                <a:latin typeface="Arial"/>
                <a:cs typeface="Arial"/>
              </a:rPr>
              <a:t>()</a:t>
            </a:r>
            <a:endParaRPr sz="1800" dirty="0">
              <a:latin typeface="Arial"/>
              <a:cs typeface="Arial"/>
            </a:endParaRPr>
          </a:p>
          <a:p>
            <a:pPr marL="12700">
              <a:lnSpc>
                <a:spcPct val="100000"/>
              </a:lnSpc>
              <a:spcBef>
                <a:spcPts val="434"/>
              </a:spcBef>
            </a:pPr>
            <a:r>
              <a:rPr sz="1800" dirty="0">
                <a:solidFill>
                  <a:srgbClr val="FF0000"/>
                </a:solidFill>
                <a:latin typeface="Arial"/>
                <a:cs typeface="Arial"/>
              </a:rPr>
              <a:t>{</a:t>
            </a:r>
            <a:endParaRPr sz="1800" dirty="0">
              <a:latin typeface="Arial"/>
              <a:cs typeface="Arial"/>
            </a:endParaRPr>
          </a:p>
          <a:p>
            <a:pPr marL="12700">
              <a:lnSpc>
                <a:spcPct val="100000"/>
              </a:lnSpc>
              <a:spcBef>
                <a:spcPts val="430"/>
              </a:spcBef>
            </a:pPr>
            <a:r>
              <a:rPr sz="1800" spc="-5" dirty="0">
                <a:solidFill>
                  <a:srgbClr val="FF0000"/>
                </a:solidFill>
                <a:latin typeface="Arial"/>
                <a:cs typeface="Arial"/>
              </a:rPr>
              <a:t>int</a:t>
            </a:r>
            <a:r>
              <a:rPr sz="1800" spc="-75" dirty="0">
                <a:solidFill>
                  <a:srgbClr val="FF0000"/>
                </a:solidFill>
                <a:latin typeface="Arial"/>
                <a:cs typeface="Arial"/>
              </a:rPr>
              <a:t> </a:t>
            </a:r>
            <a:r>
              <a:rPr sz="1800" spc="-5" dirty="0">
                <a:solidFill>
                  <a:srgbClr val="FF0000"/>
                </a:solidFill>
                <a:latin typeface="Arial"/>
                <a:cs typeface="Arial"/>
              </a:rPr>
              <a:t>a=5;</a:t>
            </a:r>
            <a:endParaRPr sz="1800" dirty="0">
              <a:latin typeface="Arial"/>
              <a:cs typeface="Arial"/>
            </a:endParaRPr>
          </a:p>
        </p:txBody>
      </p:sp>
      <p:sp>
        <p:nvSpPr>
          <p:cNvPr id="6" name="object 6"/>
          <p:cNvSpPr txBox="1"/>
          <p:nvPr/>
        </p:nvSpPr>
        <p:spPr>
          <a:xfrm>
            <a:off x="2974338" y="1797804"/>
            <a:ext cx="3896360" cy="683895"/>
          </a:xfrm>
          <a:prstGeom prst="rect">
            <a:avLst/>
          </a:prstGeom>
        </p:spPr>
        <p:txBody>
          <a:bodyPr vert="horz" wrap="square" lIns="0" tIns="67310" rIns="0" bIns="0" rtlCol="0">
            <a:spAutoFit/>
          </a:bodyPr>
          <a:lstStyle/>
          <a:p>
            <a:pPr marL="12700">
              <a:lnSpc>
                <a:spcPct val="100000"/>
              </a:lnSpc>
              <a:spcBef>
                <a:spcPts val="530"/>
              </a:spcBef>
            </a:pPr>
            <a:r>
              <a:rPr sz="1800" spc="-5" dirty="0">
                <a:solidFill>
                  <a:srgbClr val="323299"/>
                </a:solidFill>
                <a:latin typeface="Arial"/>
                <a:cs typeface="Arial"/>
              </a:rPr>
              <a:t>printf("a=%d",++a);</a:t>
            </a:r>
            <a:r>
              <a:rPr sz="1800" spc="475" dirty="0">
                <a:solidFill>
                  <a:srgbClr val="323299"/>
                </a:solidFill>
                <a:latin typeface="Arial"/>
                <a:cs typeface="Arial"/>
              </a:rPr>
              <a:t> </a:t>
            </a:r>
            <a:r>
              <a:rPr sz="1800" spc="-5" dirty="0">
                <a:solidFill>
                  <a:srgbClr val="FF0000"/>
                </a:solidFill>
                <a:latin typeface="Arial"/>
                <a:cs typeface="Arial"/>
              </a:rPr>
              <a:t>printf("a=%d“,a--);</a:t>
            </a:r>
            <a:endParaRPr sz="1800" dirty="0">
              <a:latin typeface="Arial"/>
              <a:cs typeface="Arial"/>
            </a:endParaRPr>
          </a:p>
          <a:p>
            <a:pPr marL="12700">
              <a:lnSpc>
                <a:spcPct val="100000"/>
              </a:lnSpc>
              <a:spcBef>
                <a:spcPts val="434"/>
              </a:spcBef>
              <a:tabLst>
                <a:tab pos="2069464" algn="l"/>
              </a:tabLst>
            </a:pPr>
            <a:r>
              <a:rPr sz="1800" dirty="0">
                <a:solidFill>
                  <a:srgbClr val="323299"/>
                </a:solidFill>
                <a:latin typeface="Arial"/>
                <a:cs typeface="Arial"/>
              </a:rPr>
              <a:t>}	</a:t>
            </a:r>
            <a:r>
              <a:rPr sz="1800" dirty="0">
                <a:solidFill>
                  <a:srgbClr val="FF0000"/>
                </a:solidFill>
                <a:latin typeface="Arial"/>
                <a:cs typeface="Arial"/>
              </a:rPr>
              <a:t>}</a:t>
            </a:r>
            <a:endParaRPr sz="1800" dirty="0">
              <a:latin typeface="Arial"/>
              <a:cs typeface="Arial"/>
            </a:endParaRPr>
          </a:p>
        </p:txBody>
      </p:sp>
      <p:sp>
        <p:nvSpPr>
          <p:cNvPr id="7" name="object 7"/>
          <p:cNvSpPr txBox="1"/>
          <p:nvPr/>
        </p:nvSpPr>
        <p:spPr>
          <a:xfrm>
            <a:off x="7241537" y="810252"/>
            <a:ext cx="1838960" cy="1671320"/>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323299"/>
                </a:solidFill>
                <a:latin typeface="Arial"/>
                <a:cs typeface="Arial"/>
              </a:rPr>
              <a:t>4. </a:t>
            </a:r>
            <a:r>
              <a:rPr sz="1800" spc="-5" dirty="0" smtClean="0">
                <a:solidFill>
                  <a:srgbClr val="323299"/>
                </a:solidFill>
                <a:latin typeface="Arial"/>
                <a:cs typeface="Arial"/>
              </a:rPr>
              <a:t>main</a:t>
            </a:r>
            <a:r>
              <a:rPr sz="1800" spc="-5" dirty="0">
                <a:solidFill>
                  <a:srgbClr val="323299"/>
                </a:solidFill>
                <a:latin typeface="Arial"/>
                <a:cs typeface="Arial"/>
              </a:rPr>
              <a:t>()</a:t>
            </a:r>
            <a:endParaRPr sz="1800" dirty="0">
              <a:latin typeface="Arial"/>
              <a:cs typeface="Arial"/>
            </a:endParaRPr>
          </a:p>
          <a:p>
            <a:pPr marL="12700">
              <a:lnSpc>
                <a:spcPct val="100000"/>
              </a:lnSpc>
              <a:spcBef>
                <a:spcPts val="434"/>
              </a:spcBef>
            </a:pPr>
            <a:r>
              <a:rPr sz="1800" dirty="0">
                <a:solidFill>
                  <a:srgbClr val="323299"/>
                </a:solidFill>
                <a:latin typeface="Arial"/>
                <a:cs typeface="Arial"/>
              </a:rPr>
              <a:t>{</a:t>
            </a:r>
            <a:endParaRPr sz="1800" dirty="0">
              <a:latin typeface="Arial"/>
              <a:cs typeface="Arial"/>
            </a:endParaRPr>
          </a:p>
          <a:p>
            <a:pPr marL="12700" marR="5080">
              <a:lnSpc>
                <a:spcPct val="120000"/>
              </a:lnSpc>
            </a:pPr>
            <a:r>
              <a:rPr sz="1800" spc="-5" dirty="0">
                <a:solidFill>
                  <a:srgbClr val="323299"/>
                </a:solidFill>
                <a:latin typeface="Arial"/>
                <a:cs typeface="Arial"/>
              </a:rPr>
              <a:t>int a=5;  </a:t>
            </a:r>
            <a:r>
              <a:rPr sz="1800" spc="-10" dirty="0">
                <a:solidFill>
                  <a:srgbClr val="323299"/>
                </a:solidFill>
                <a:latin typeface="Arial"/>
                <a:cs typeface="Arial"/>
              </a:rPr>
              <a:t>p</a:t>
            </a:r>
            <a:r>
              <a:rPr sz="1800" dirty="0">
                <a:solidFill>
                  <a:srgbClr val="323299"/>
                </a:solidFill>
                <a:latin typeface="Arial"/>
                <a:cs typeface="Arial"/>
              </a:rPr>
              <a:t>r</a:t>
            </a:r>
            <a:r>
              <a:rPr sz="1800" spc="-10" dirty="0">
                <a:solidFill>
                  <a:srgbClr val="323299"/>
                </a:solidFill>
                <a:latin typeface="Arial"/>
                <a:cs typeface="Arial"/>
              </a:rPr>
              <a:t>in</a:t>
            </a:r>
            <a:r>
              <a:rPr sz="1800" dirty="0">
                <a:solidFill>
                  <a:srgbClr val="323299"/>
                </a:solidFill>
                <a:latin typeface="Arial"/>
                <a:cs typeface="Arial"/>
              </a:rPr>
              <a:t>tf(</a:t>
            </a:r>
            <a:r>
              <a:rPr sz="1800" spc="-5" dirty="0">
                <a:solidFill>
                  <a:srgbClr val="323299"/>
                </a:solidFill>
                <a:latin typeface="Arial"/>
                <a:cs typeface="Arial"/>
              </a:rPr>
              <a:t>"</a:t>
            </a:r>
            <a:r>
              <a:rPr sz="1800" spc="-10" dirty="0">
                <a:solidFill>
                  <a:srgbClr val="323299"/>
                </a:solidFill>
                <a:latin typeface="Arial"/>
                <a:cs typeface="Arial"/>
              </a:rPr>
              <a:t>a</a:t>
            </a:r>
            <a:r>
              <a:rPr sz="1800" dirty="0">
                <a:solidFill>
                  <a:srgbClr val="323299"/>
                </a:solidFill>
                <a:latin typeface="Arial"/>
                <a:cs typeface="Arial"/>
              </a:rPr>
              <a:t>=</a:t>
            </a:r>
            <a:r>
              <a:rPr sz="1800" spc="-10" dirty="0">
                <a:solidFill>
                  <a:srgbClr val="323299"/>
                </a:solidFill>
                <a:latin typeface="Arial"/>
                <a:cs typeface="Arial"/>
              </a:rPr>
              <a:t>%d</a:t>
            </a:r>
            <a:r>
              <a:rPr sz="1800" dirty="0">
                <a:solidFill>
                  <a:srgbClr val="323299"/>
                </a:solidFill>
                <a:latin typeface="Arial"/>
                <a:cs typeface="Arial"/>
              </a:rPr>
              <a:t>”,--</a:t>
            </a:r>
            <a:r>
              <a:rPr sz="1800" spc="-10" dirty="0">
                <a:solidFill>
                  <a:srgbClr val="323299"/>
                </a:solidFill>
                <a:latin typeface="Arial"/>
                <a:cs typeface="Arial"/>
              </a:rPr>
              <a:t>a</a:t>
            </a:r>
            <a:r>
              <a:rPr sz="1800" dirty="0">
                <a:solidFill>
                  <a:srgbClr val="323299"/>
                </a:solidFill>
                <a:latin typeface="Arial"/>
                <a:cs typeface="Arial"/>
              </a:rPr>
              <a:t>);</a:t>
            </a:r>
            <a:endParaRPr sz="1800" dirty="0">
              <a:latin typeface="Arial"/>
              <a:cs typeface="Arial"/>
            </a:endParaRPr>
          </a:p>
          <a:p>
            <a:pPr marL="12700">
              <a:lnSpc>
                <a:spcPct val="100000"/>
              </a:lnSpc>
              <a:spcBef>
                <a:spcPts val="430"/>
              </a:spcBef>
            </a:pPr>
            <a:r>
              <a:rPr sz="1800" dirty="0">
                <a:solidFill>
                  <a:srgbClr val="323299"/>
                </a:solidFill>
                <a:latin typeface="Arial"/>
                <a:cs typeface="Arial"/>
              </a:rPr>
              <a:t>}</a:t>
            </a:r>
            <a:endParaRPr sz="1800" dirty="0">
              <a:latin typeface="Arial"/>
              <a:cs typeface="Arial"/>
            </a:endParaRPr>
          </a:p>
        </p:txBody>
      </p:sp>
      <p:sp>
        <p:nvSpPr>
          <p:cNvPr id="8" name="object 8"/>
          <p:cNvSpPr txBox="1"/>
          <p:nvPr/>
        </p:nvSpPr>
        <p:spPr>
          <a:xfrm>
            <a:off x="840739" y="2791452"/>
            <a:ext cx="2133598" cy="1001556"/>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323299"/>
                </a:solidFill>
                <a:latin typeface="Arial"/>
                <a:cs typeface="Arial"/>
              </a:rPr>
              <a:t>5. </a:t>
            </a:r>
            <a:r>
              <a:rPr sz="1800" spc="-5" dirty="0" smtClean="0">
                <a:solidFill>
                  <a:srgbClr val="323299"/>
                </a:solidFill>
                <a:latin typeface="Arial"/>
                <a:cs typeface="Arial"/>
              </a:rPr>
              <a:t>main</a:t>
            </a:r>
            <a:r>
              <a:rPr sz="1800" spc="-5" dirty="0">
                <a:solidFill>
                  <a:srgbClr val="323299"/>
                </a:solidFill>
                <a:latin typeface="Arial"/>
                <a:cs typeface="Arial"/>
              </a:rPr>
              <a:t>()</a:t>
            </a:r>
            <a:endParaRPr sz="1800" dirty="0">
              <a:latin typeface="Arial"/>
              <a:cs typeface="Arial"/>
            </a:endParaRPr>
          </a:p>
          <a:p>
            <a:pPr marL="12700">
              <a:lnSpc>
                <a:spcPct val="100000"/>
              </a:lnSpc>
              <a:spcBef>
                <a:spcPts val="430"/>
              </a:spcBef>
            </a:pPr>
            <a:r>
              <a:rPr sz="1800" dirty="0">
                <a:solidFill>
                  <a:srgbClr val="323299"/>
                </a:solidFill>
                <a:latin typeface="Arial"/>
                <a:cs typeface="Arial"/>
              </a:rPr>
              <a:t>{</a:t>
            </a:r>
            <a:endParaRPr sz="1800" dirty="0">
              <a:latin typeface="Arial"/>
              <a:cs typeface="Arial"/>
            </a:endParaRPr>
          </a:p>
          <a:p>
            <a:pPr marL="12700">
              <a:lnSpc>
                <a:spcPct val="100000"/>
              </a:lnSpc>
              <a:spcBef>
                <a:spcPts val="434"/>
              </a:spcBef>
            </a:pPr>
            <a:r>
              <a:rPr sz="1800" spc="-5" dirty="0">
                <a:solidFill>
                  <a:srgbClr val="323299"/>
                </a:solidFill>
                <a:latin typeface="Arial"/>
                <a:cs typeface="Arial"/>
              </a:rPr>
              <a:t>int</a:t>
            </a:r>
            <a:r>
              <a:rPr sz="1800" spc="-75" dirty="0">
                <a:solidFill>
                  <a:srgbClr val="323299"/>
                </a:solidFill>
                <a:latin typeface="Arial"/>
                <a:cs typeface="Arial"/>
              </a:rPr>
              <a:t> </a:t>
            </a:r>
            <a:r>
              <a:rPr sz="1800" spc="-5" dirty="0">
                <a:solidFill>
                  <a:srgbClr val="323299"/>
                </a:solidFill>
                <a:latin typeface="Arial"/>
                <a:cs typeface="Arial"/>
              </a:rPr>
              <a:t>a=5;</a:t>
            </a:r>
            <a:endParaRPr sz="1800" dirty="0">
              <a:latin typeface="Arial"/>
              <a:cs typeface="Arial"/>
            </a:endParaRPr>
          </a:p>
        </p:txBody>
      </p:sp>
      <p:sp>
        <p:nvSpPr>
          <p:cNvPr id="10" name="object 10"/>
          <p:cNvSpPr txBox="1"/>
          <p:nvPr/>
        </p:nvSpPr>
        <p:spPr>
          <a:xfrm>
            <a:off x="5336537" y="3879594"/>
            <a:ext cx="1958975" cy="1013460"/>
          </a:xfrm>
          <a:prstGeom prst="rect">
            <a:avLst/>
          </a:prstGeom>
        </p:spPr>
        <p:txBody>
          <a:bodyPr vert="horz" wrap="square" lIns="0" tIns="67310" rIns="0" bIns="0" rtlCol="0">
            <a:spAutoFit/>
          </a:bodyPr>
          <a:lstStyle/>
          <a:p>
            <a:pPr marL="12700">
              <a:lnSpc>
                <a:spcPct val="100000"/>
              </a:lnSpc>
              <a:spcBef>
                <a:spcPts val="530"/>
              </a:spcBef>
            </a:pPr>
            <a:r>
              <a:rPr sz="1800" spc="-5" dirty="0">
                <a:latin typeface="Arial"/>
                <a:cs typeface="Arial"/>
              </a:rPr>
              <a:t>printf("a=%d",++a);</a:t>
            </a:r>
            <a:endParaRPr sz="1800" dirty="0">
              <a:latin typeface="Arial"/>
              <a:cs typeface="Arial"/>
            </a:endParaRPr>
          </a:p>
          <a:p>
            <a:pPr marL="12700">
              <a:lnSpc>
                <a:spcPct val="100000"/>
              </a:lnSpc>
              <a:spcBef>
                <a:spcPts val="430"/>
              </a:spcBef>
            </a:pPr>
            <a:r>
              <a:rPr sz="1800" spc="-5" dirty="0">
                <a:latin typeface="Arial"/>
                <a:cs typeface="Arial"/>
              </a:rPr>
              <a:t>printf("a=%d",a++);</a:t>
            </a:r>
            <a:endParaRPr sz="1800" dirty="0">
              <a:latin typeface="Arial"/>
              <a:cs typeface="Arial"/>
            </a:endParaRPr>
          </a:p>
          <a:p>
            <a:pPr marL="12700">
              <a:lnSpc>
                <a:spcPct val="100000"/>
              </a:lnSpc>
              <a:spcBef>
                <a:spcPts val="434"/>
              </a:spcBef>
            </a:pPr>
            <a:r>
              <a:rPr sz="1800" dirty="0">
                <a:latin typeface="Arial"/>
                <a:cs typeface="Arial"/>
              </a:rPr>
              <a:t>}</a:t>
            </a:r>
          </a:p>
        </p:txBody>
      </p:sp>
      <p:sp>
        <p:nvSpPr>
          <p:cNvPr id="11" name="object 11"/>
          <p:cNvSpPr txBox="1"/>
          <p:nvPr/>
        </p:nvSpPr>
        <p:spPr>
          <a:xfrm>
            <a:off x="2898138" y="4620257"/>
            <a:ext cx="1843405" cy="2329815"/>
          </a:xfrm>
          <a:prstGeom prst="rect">
            <a:avLst/>
          </a:prstGeom>
        </p:spPr>
        <p:txBody>
          <a:bodyPr vert="horz" wrap="square" lIns="0" tIns="67310" rIns="0" bIns="0" rtlCol="0">
            <a:spAutoFit/>
          </a:bodyPr>
          <a:lstStyle/>
          <a:p>
            <a:pPr marL="12700">
              <a:lnSpc>
                <a:spcPct val="100000"/>
              </a:lnSpc>
              <a:spcBef>
                <a:spcPts val="530"/>
              </a:spcBef>
            </a:pPr>
            <a:r>
              <a:rPr lang="en-US" sz="1800" spc="-5" dirty="0" smtClean="0">
                <a:solidFill>
                  <a:srgbClr val="FF0000"/>
                </a:solidFill>
                <a:latin typeface="Arial"/>
                <a:cs typeface="Arial"/>
              </a:rPr>
              <a:t>7. </a:t>
            </a:r>
            <a:r>
              <a:rPr sz="1800" spc="-5" dirty="0" smtClean="0">
                <a:solidFill>
                  <a:srgbClr val="FF0000"/>
                </a:solidFill>
                <a:latin typeface="Arial"/>
                <a:cs typeface="Arial"/>
              </a:rPr>
              <a:t>main</a:t>
            </a:r>
            <a:r>
              <a:rPr sz="1800" spc="-5"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a:p>
            <a:pPr marL="12700">
              <a:lnSpc>
                <a:spcPct val="100000"/>
              </a:lnSpc>
              <a:spcBef>
                <a:spcPts val="430"/>
              </a:spcBef>
            </a:pPr>
            <a:r>
              <a:rPr sz="1800" dirty="0">
                <a:solidFill>
                  <a:srgbClr val="FF0000"/>
                </a:solidFill>
                <a:latin typeface="Arial"/>
                <a:cs typeface="Arial"/>
              </a:rPr>
              <a:t>{</a:t>
            </a:r>
            <a:endParaRPr sz="1800" dirty="0">
              <a:latin typeface="Arial"/>
              <a:cs typeface="Arial"/>
            </a:endParaRPr>
          </a:p>
          <a:p>
            <a:pPr marL="12700" marR="5080">
              <a:lnSpc>
                <a:spcPct val="120000"/>
              </a:lnSpc>
            </a:pPr>
            <a:r>
              <a:rPr sz="1800" spc="-5" dirty="0">
                <a:solidFill>
                  <a:srgbClr val="FF0000"/>
                </a:solidFill>
                <a:latin typeface="Arial"/>
                <a:cs typeface="Arial"/>
              </a:rPr>
              <a:t>int a=5;  </a:t>
            </a:r>
            <a:r>
              <a:rPr sz="1800" spc="-10" dirty="0">
                <a:solidFill>
                  <a:srgbClr val="FF0000"/>
                </a:solidFill>
                <a:latin typeface="Arial"/>
                <a:cs typeface="Arial"/>
              </a:rPr>
              <a:t>p</a:t>
            </a:r>
            <a:r>
              <a:rPr sz="1800" dirty="0">
                <a:solidFill>
                  <a:srgbClr val="FF0000"/>
                </a:solidFill>
                <a:latin typeface="Arial"/>
                <a:cs typeface="Arial"/>
              </a:rPr>
              <a:t>r</a:t>
            </a:r>
            <a:r>
              <a:rPr sz="1800" spc="-10" dirty="0">
                <a:solidFill>
                  <a:srgbClr val="FF0000"/>
                </a:solidFill>
                <a:latin typeface="Arial"/>
                <a:cs typeface="Arial"/>
              </a:rPr>
              <a:t>in</a:t>
            </a:r>
            <a:r>
              <a:rPr sz="1800" dirty="0">
                <a:solidFill>
                  <a:srgbClr val="FF0000"/>
                </a:solidFill>
                <a:latin typeface="Arial"/>
                <a:cs typeface="Arial"/>
              </a:rPr>
              <a:t>tf(</a:t>
            </a:r>
            <a:r>
              <a:rPr sz="1800" spc="-5"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r>
              <a:rPr sz="1800" spc="-10" dirty="0">
                <a:solidFill>
                  <a:srgbClr val="FF0000"/>
                </a:solidFill>
                <a:latin typeface="Arial"/>
                <a:cs typeface="Arial"/>
              </a:rPr>
              <a:t>%d</a:t>
            </a:r>
            <a:r>
              <a:rPr sz="1800" spc="-5" dirty="0">
                <a:solidFill>
                  <a:srgbClr val="FF0000"/>
                </a:solidFill>
                <a:latin typeface="Arial"/>
                <a:cs typeface="Arial"/>
              </a:rPr>
              <a:t>"</a:t>
            </a:r>
            <a:r>
              <a:rPr sz="1800" dirty="0">
                <a:solidFill>
                  <a:srgbClr val="FF0000"/>
                </a:solidFill>
                <a:latin typeface="Arial"/>
                <a:cs typeface="Arial"/>
              </a:rPr>
              <a:t>,</a:t>
            </a:r>
            <a:r>
              <a:rPr sz="1800" spc="-10" dirty="0">
                <a:solidFill>
                  <a:srgbClr val="FF0000"/>
                </a:solidFill>
                <a:latin typeface="Arial"/>
                <a:cs typeface="Arial"/>
              </a:rPr>
              <a:t>a</a:t>
            </a:r>
            <a:r>
              <a:rPr sz="1800" dirty="0">
                <a:solidFill>
                  <a:srgbClr val="FF0000"/>
                </a:solidFill>
                <a:latin typeface="Arial"/>
                <a:cs typeface="Arial"/>
              </a:rPr>
              <a:t>--);</a:t>
            </a:r>
            <a:endParaRPr sz="1800" dirty="0">
              <a:latin typeface="Arial"/>
              <a:cs typeface="Arial"/>
            </a:endParaRPr>
          </a:p>
          <a:p>
            <a:pPr marL="12700">
              <a:lnSpc>
                <a:spcPct val="100000"/>
              </a:lnSpc>
              <a:spcBef>
                <a:spcPts val="434"/>
              </a:spcBef>
            </a:pPr>
            <a:r>
              <a:rPr sz="1800" spc="-5" dirty="0">
                <a:solidFill>
                  <a:srgbClr val="FF0000"/>
                </a:solidFill>
                <a:latin typeface="Arial"/>
                <a:cs typeface="Arial"/>
              </a:rPr>
              <a:t>printf("a=%d“,--a);</a:t>
            </a:r>
            <a:endParaRPr sz="1800" dirty="0">
              <a:latin typeface="Arial"/>
              <a:cs typeface="Arial"/>
            </a:endParaRPr>
          </a:p>
          <a:p>
            <a:pPr marL="12700">
              <a:lnSpc>
                <a:spcPct val="100000"/>
              </a:lnSpc>
              <a:spcBef>
                <a:spcPts val="430"/>
              </a:spcBef>
            </a:pPr>
            <a:r>
              <a:rPr sz="1800" spc="-5" dirty="0">
                <a:solidFill>
                  <a:srgbClr val="FF0000"/>
                </a:solidFill>
                <a:latin typeface="Arial"/>
                <a:cs typeface="Arial"/>
              </a:rPr>
              <a:t>printf("a=%d",a--);</a:t>
            </a:r>
            <a:endParaRPr sz="1800" dirty="0">
              <a:latin typeface="Arial"/>
              <a:cs typeface="Arial"/>
            </a:endParaRPr>
          </a:p>
          <a:p>
            <a:pPr marL="12700">
              <a:lnSpc>
                <a:spcPct val="100000"/>
              </a:lnSpc>
              <a:spcBef>
                <a:spcPts val="434"/>
              </a:spcBef>
            </a:pPr>
            <a:r>
              <a:rPr sz="1800" dirty="0">
                <a:solidFill>
                  <a:srgbClr val="FF0000"/>
                </a:solidFill>
                <a:latin typeface="Arial"/>
                <a:cs typeface="Arial"/>
              </a:rPr>
              <a:t>}</a:t>
            </a:r>
            <a:endParaRPr sz="1800" dirty="0">
              <a:latin typeface="Arial"/>
              <a:cs typeface="Arial"/>
            </a:endParaRPr>
          </a:p>
        </p:txBody>
      </p:sp>
      <p:sp>
        <p:nvSpPr>
          <p:cNvPr id="12" name="object 12"/>
          <p:cNvSpPr txBox="1"/>
          <p:nvPr/>
        </p:nvSpPr>
        <p:spPr>
          <a:xfrm>
            <a:off x="840733" y="3779010"/>
            <a:ext cx="3900810" cy="344966"/>
          </a:xfrm>
          <a:prstGeom prst="rect">
            <a:avLst/>
          </a:prstGeom>
        </p:spPr>
        <p:txBody>
          <a:bodyPr vert="horz" wrap="square" lIns="0" tIns="67310" rIns="0" bIns="0" rtlCol="0">
            <a:spAutoFit/>
          </a:bodyPr>
          <a:lstStyle/>
          <a:p>
            <a:pPr marL="12700">
              <a:lnSpc>
                <a:spcPct val="100000"/>
              </a:lnSpc>
              <a:spcBef>
                <a:spcPts val="530"/>
              </a:spcBef>
            </a:pPr>
            <a:r>
              <a:rPr lang="pt-BR" spc="-5" dirty="0">
                <a:solidFill>
                  <a:srgbClr val="323299"/>
                </a:solidFill>
                <a:latin typeface="Arial"/>
                <a:cs typeface="Arial"/>
              </a:rPr>
              <a:t>printf ("%d %d %d", a++, a++, ++a);</a:t>
            </a:r>
            <a:endParaRPr sz="1800" dirty="0">
              <a:latin typeface="Arial"/>
              <a:cs typeface="Arial"/>
            </a:endParaRPr>
          </a:p>
        </p:txBody>
      </p:sp>
      <p:sp>
        <p:nvSpPr>
          <p:cNvPr id="14" name="Rectangle 13"/>
          <p:cNvSpPr/>
          <p:nvPr/>
        </p:nvSpPr>
        <p:spPr>
          <a:xfrm>
            <a:off x="7543800" y="5600498"/>
            <a:ext cx="1864055" cy="2308324"/>
          </a:xfrm>
          <a:prstGeom prst="rect">
            <a:avLst/>
          </a:prstGeom>
        </p:spPr>
        <p:txBody>
          <a:bodyPr wrap="square">
            <a:spAutoFit/>
          </a:bodyPr>
          <a:lstStyle/>
          <a:p>
            <a:r>
              <a:rPr lang="en-US" dirty="0" smtClean="0"/>
              <a:t>1. a=5</a:t>
            </a:r>
          </a:p>
          <a:p>
            <a:r>
              <a:rPr lang="en-US" dirty="0" smtClean="0"/>
              <a:t>2. a=6</a:t>
            </a:r>
          </a:p>
          <a:p>
            <a:r>
              <a:rPr lang="en-US" dirty="0" smtClean="0"/>
              <a:t>3. a=5</a:t>
            </a:r>
          </a:p>
          <a:p>
            <a:r>
              <a:rPr lang="en-US" dirty="0" smtClean="0"/>
              <a:t>4. a=4</a:t>
            </a:r>
          </a:p>
          <a:p>
            <a:r>
              <a:rPr lang="en-US" dirty="0" smtClean="0"/>
              <a:t>5. 7  6  8</a:t>
            </a:r>
          </a:p>
          <a:p>
            <a:r>
              <a:rPr lang="en-US" dirty="0" smtClean="0"/>
              <a:t>6. </a:t>
            </a:r>
            <a:r>
              <a:rPr lang="en-US" dirty="0"/>
              <a:t>a=5 a= 7 </a:t>
            </a:r>
            <a:r>
              <a:rPr lang="en-US" dirty="0" smtClean="0"/>
              <a:t>a=7</a:t>
            </a:r>
          </a:p>
          <a:p>
            <a:r>
              <a:rPr lang="en-US" dirty="0" smtClean="0"/>
              <a:t>7. </a:t>
            </a:r>
            <a:r>
              <a:rPr lang="en-US" dirty="0"/>
              <a:t>a=5 a=3 a=3</a:t>
            </a:r>
            <a:endParaRPr lang="en-US" dirty="0" smtClean="0"/>
          </a:p>
          <a:p>
            <a:endParaRPr lang="en-US" dirty="0"/>
          </a:p>
        </p:txBody>
      </p:sp>
    </p:spTree>
    <p:extLst>
      <p:ext uri="{BB962C8B-B14F-4D97-AF65-F5344CB8AC3E}">
        <p14:creationId xmlns:p14="http://schemas.microsoft.com/office/powerpoint/2010/main" val="3014602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3068" y="445752"/>
            <a:ext cx="4076700" cy="559435"/>
          </a:xfrm>
          <a:prstGeom prst="rect">
            <a:avLst/>
          </a:prstGeom>
        </p:spPr>
        <p:txBody>
          <a:bodyPr vert="horz" wrap="square" lIns="0" tIns="12700" rIns="0" bIns="0" rtlCol="0">
            <a:spAutoFit/>
          </a:bodyPr>
          <a:lstStyle/>
          <a:p>
            <a:pPr marL="12700">
              <a:lnSpc>
                <a:spcPct val="100000"/>
              </a:lnSpc>
              <a:spcBef>
                <a:spcPts val="100"/>
              </a:spcBef>
            </a:pPr>
            <a:r>
              <a:rPr sz="3500" b="0" spc="-5" dirty="0">
                <a:latin typeface="Arial"/>
                <a:cs typeface="Arial"/>
              </a:rPr>
              <a:t>The </a:t>
            </a:r>
            <a:r>
              <a:rPr sz="3500" b="0" dirty="0">
                <a:latin typeface="Arial"/>
                <a:cs typeface="Arial"/>
              </a:rPr>
              <a:t>while</a:t>
            </a:r>
            <a:r>
              <a:rPr sz="3500" b="0" spc="-65" dirty="0">
                <a:latin typeface="Arial"/>
                <a:cs typeface="Arial"/>
              </a:rPr>
              <a:t> </a:t>
            </a:r>
            <a:r>
              <a:rPr sz="3500" b="0" spc="-5" dirty="0">
                <a:latin typeface="Arial"/>
                <a:cs typeface="Arial"/>
              </a:rPr>
              <a:t>Statement</a:t>
            </a:r>
            <a:endParaRPr sz="3500">
              <a:latin typeface="Arial"/>
              <a:cs typeface="Arial"/>
            </a:endParaRPr>
          </a:p>
        </p:txBody>
      </p:sp>
      <p:sp>
        <p:nvSpPr>
          <p:cNvPr id="3" name="object 3"/>
          <p:cNvSpPr txBox="1"/>
          <p:nvPr/>
        </p:nvSpPr>
        <p:spPr>
          <a:xfrm>
            <a:off x="843787" y="1732279"/>
            <a:ext cx="2087880" cy="452120"/>
          </a:xfrm>
          <a:prstGeom prst="rect">
            <a:avLst/>
          </a:prstGeom>
        </p:spPr>
        <p:txBody>
          <a:bodyPr vert="horz" wrap="square" lIns="0" tIns="12065" rIns="0" bIns="0" rtlCol="0">
            <a:spAutoFit/>
          </a:bodyPr>
          <a:lstStyle/>
          <a:p>
            <a:pPr marL="306705" indent="-294640">
              <a:lnSpc>
                <a:spcPct val="100000"/>
              </a:lnSpc>
              <a:spcBef>
                <a:spcPts val="95"/>
              </a:spcBef>
              <a:buFont typeface="Trebuchet MS"/>
              <a:buChar char="•"/>
              <a:tabLst>
                <a:tab pos="307340" algn="l"/>
              </a:tabLst>
            </a:pPr>
            <a:r>
              <a:rPr sz="2800" b="0" spc="80" dirty="0">
                <a:latin typeface="Bookman Old Style"/>
                <a:cs typeface="Bookman Old Style"/>
              </a:rPr>
              <a:t>Structure</a:t>
            </a:r>
            <a:endParaRPr sz="2800">
              <a:latin typeface="Bookman Old Style"/>
              <a:cs typeface="Bookman Old Style"/>
            </a:endParaRPr>
          </a:p>
        </p:txBody>
      </p:sp>
      <p:sp>
        <p:nvSpPr>
          <p:cNvPr id="4" name="object 4"/>
          <p:cNvSpPr txBox="1"/>
          <p:nvPr/>
        </p:nvSpPr>
        <p:spPr>
          <a:xfrm>
            <a:off x="1137919" y="2701543"/>
            <a:ext cx="300990" cy="330835"/>
          </a:xfrm>
          <a:prstGeom prst="rect">
            <a:avLst/>
          </a:prstGeom>
        </p:spPr>
        <p:txBody>
          <a:bodyPr vert="horz" wrap="square" lIns="0" tIns="12700" rIns="0" bIns="0" rtlCol="0">
            <a:spAutoFit/>
          </a:bodyPr>
          <a:lstStyle/>
          <a:p>
            <a:pPr marL="12700">
              <a:lnSpc>
                <a:spcPct val="100000"/>
              </a:lnSpc>
              <a:spcBef>
                <a:spcPts val="100"/>
              </a:spcBef>
            </a:pPr>
            <a:r>
              <a:rPr sz="2000" b="0" spc="125" dirty="0">
                <a:latin typeface="Bookman Old Style"/>
                <a:cs typeface="Bookman Old Style"/>
              </a:rPr>
              <a:t>o</a:t>
            </a:r>
            <a:r>
              <a:rPr sz="2000" b="0" spc="40" dirty="0">
                <a:latin typeface="Bookman Old Style"/>
                <a:cs typeface="Bookman Old Style"/>
              </a:rPr>
              <a:t>r</a:t>
            </a:r>
            <a:endParaRPr sz="2000">
              <a:latin typeface="Bookman Old Style"/>
              <a:cs typeface="Bookman Old Style"/>
            </a:endParaRPr>
          </a:p>
        </p:txBody>
      </p:sp>
      <p:sp>
        <p:nvSpPr>
          <p:cNvPr id="5" name="object 5"/>
          <p:cNvSpPr txBox="1"/>
          <p:nvPr/>
        </p:nvSpPr>
        <p:spPr>
          <a:xfrm>
            <a:off x="6253985" y="1447291"/>
            <a:ext cx="2508250" cy="546735"/>
          </a:xfrm>
          <a:prstGeom prst="rect">
            <a:avLst/>
          </a:prstGeom>
        </p:spPr>
        <p:txBody>
          <a:bodyPr vert="horz" wrap="square" lIns="0" tIns="43815" rIns="0" bIns="0" rtlCol="0">
            <a:spAutoFit/>
          </a:bodyPr>
          <a:lstStyle/>
          <a:p>
            <a:pPr marL="12700" marR="5080">
              <a:lnSpc>
                <a:spcPts val="1939"/>
              </a:lnSpc>
              <a:spcBef>
                <a:spcPts val="345"/>
              </a:spcBef>
            </a:pPr>
            <a:r>
              <a:rPr sz="1800" b="0" spc="90" dirty="0">
                <a:latin typeface="Bookman Old Style"/>
                <a:cs typeface="Bookman Old Style"/>
              </a:rPr>
              <a:t>The </a:t>
            </a:r>
            <a:r>
              <a:rPr sz="1800" b="0" spc="70" dirty="0">
                <a:latin typeface="Bookman Old Style"/>
                <a:cs typeface="Bookman Old Style"/>
              </a:rPr>
              <a:t>while</a:t>
            </a:r>
            <a:r>
              <a:rPr sz="1800" b="0" spc="-105" dirty="0">
                <a:latin typeface="Bookman Old Style"/>
                <a:cs typeface="Bookman Old Style"/>
              </a:rPr>
              <a:t> </a:t>
            </a:r>
            <a:r>
              <a:rPr sz="1800" b="0" spc="85" dirty="0">
                <a:latin typeface="Bookman Old Style"/>
                <a:cs typeface="Bookman Old Style"/>
              </a:rPr>
              <a:t>Statement  </a:t>
            </a:r>
            <a:r>
              <a:rPr sz="1800" b="0" spc="55" dirty="0">
                <a:latin typeface="Bookman Old Style"/>
                <a:cs typeface="Bookman Old Style"/>
              </a:rPr>
              <a:t>Example</a:t>
            </a:r>
            <a:endParaRPr sz="1800">
              <a:latin typeface="Bookman Old Style"/>
              <a:cs typeface="Bookman Old Style"/>
            </a:endParaRPr>
          </a:p>
        </p:txBody>
      </p:sp>
      <p:sp>
        <p:nvSpPr>
          <p:cNvPr id="6" name="object 6"/>
          <p:cNvSpPr txBox="1"/>
          <p:nvPr/>
        </p:nvSpPr>
        <p:spPr>
          <a:xfrm>
            <a:off x="6253985" y="1960879"/>
            <a:ext cx="2500630" cy="891540"/>
          </a:xfrm>
          <a:prstGeom prst="rect">
            <a:avLst/>
          </a:prstGeom>
        </p:spPr>
        <p:txBody>
          <a:bodyPr vert="horz" wrap="square" lIns="0" tIns="79375" rIns="0" bIns="0" rtlCol="0">
            <a:spAutoFit/>
          </a:bodyPr>
          <a:lstStyle/>
          <a:p>
            <a:pPr marL="114300">
              <a:lnSpc>
                <a:spcPct val="100000"/>
              </a:lnSpc>
              <a:spcBef>
                <a:spcPts val="625"/>
              </a:spcBef>
            </a:pPr>
            <a:r>
              <a:rPr sz="2400" b="1" spc="-5" dirty="0">
                <a:solidFill>
                  <a:srgbClr val="FF0000"/>
                </a:solidFill>
                <a:latin typeface="Courier New"/>
                <a:cs typeface="Courier New"/>
              </a:rPr>
              <a:t>while (a &lt;</a:t>
            </a:r>
            <a:r>
              <a:rPr sz="2400" b="1" spc="-90" dirty="0">
                <a:solidFill>
                  <a:srgbClr val="FF0000"/>
                </a:solidFill>
                <a:latin typeface="Courier New"/>
                <a:cs typeface="Courier New"/>
              </a:rPr>
              <a:t> </a:t>
            </a:r>
            <a:r>
              <a:rPr sz="2400" b="1" spc="-5" dirty="0">
                <a:solidFill>
                  <a:srgbClr val="FF0000"/>
                </a:solidFill>
                <a:latin typeface="Courier New"/>
                <a:cs typeface="Courier New"/>
              </a:rPr>
              <a:t>b)</a:t>
            </a:r>
            <a:endParaRPr sz="2400" dirty="0">
              <a:latin typeface="Courier New"/>
              <a:cs typeface="Courier New"/>
            </a:endParaRPr>
          </a:p>
          <a:p>
            <a:pPr marL="12700">
              <a:lnSpc>
                <a:spcPct val="100000"/>
              </a:lnSpc>
              <a:spcBef>
                <a:spcPts val="530"/>
              </a:spcBef>
            </a:pPr>
            <a:r>
              <a:rPr sz="2400" b="1" spc="-5" dirty="0">
                <a:solidFill>
                  <a:srgbClr val="FF0000"/>
                </a:solidFill>
                <a:latin typeface="Courier New"/>
                <a:cs typeface="Courier New"/>
              </a:rPr>
              <a:t>{</a:t>
            </a:r>
            <a:endParaRPr sz="2400" dirty="0">
              <a:latin typeface="Courier New"/>
              <a:cs typeface="Courier New"/>
            </a:endParaRPr>
          </a:p>
        </p:txBody>
      </p:sp>
      <p:sp>
        <p:nvSpPr>
          <p:cNvPr id="7" name="object 7"/>
          <p:cNvSpPr txBox="1"/>
          <p:nvPr/>
        </p:nvSpPr>
        <p:spPr>
          <a:xfrm>
            <a:off x="1784095" y="2131566"/>
            <a:ext cx="3641725" cy="2272665"/>
          </a:xfrm>
          <a:prstGeom prst="rect">
            <a:avLst/>
          </a:prstGeom>
        </p:spPr>
        <p:txBody>
          <a:bodyPr vert="horz" wrap="square" lIns="0" tIns="12700" rIns="0" bIns="0" rtlCol="0">
            <a:spAutoFit/>
          </a:bodyPr>
          <a:lstStyle/>
          <a:p>
            <a:pPr marL="12700">
              <a:lnSpc>
                <a:spcPts val="2365"/>
              </a:lnSpc>
              <a:spcBef>
                <a:spcPts val="100"/>
              </a:spcBef>
            </a:pPr>
            <a:r>
              <a:rPr sz="2000" b="0" i="1" spc="85" dirty="0">
                <a:latin typeface="Bookman Old Style"/>
                <a:cs typeface="Bookman Old Style"/>
              </a:rPr>
              <a:t>while(expression)</a:t>
            </a:r>
            <a:endParaRPr sz="2000">
              <a:latin typeface="Bookman Old Style"/>
              <a:cs typeface="Bookman Old Style"/>
            </a:endParaRPr>
          </a:p>
          <a:p>
            <a:pPr marL="1891664">
              <a:lnSpc>
                <a:spcPts val="2365"/>
              </a:lnSpc>
            </a:pPr>
            <a:r>
              <a:rPr sz="2000" b="0" i="1" spc="114" dirty="0">
                <a:latin typeface="Bookman Old Style"/>
                <a:cs typeface="Bookman Old Style"/>
              </a:rPr>
              <a:t>statement;</a:t>
            </a:r>
            <a:endParaRPr sz="2000">
              <a:latin typeface="Bookman Old Style"/>
              <a:cs typeface="Bookman Old Style"/>
            </a:endParaRPr>
          </a:p>
          <a:p>
            <a:pPr marL="951230">
              <a:lnSpc>
                <a:spcPts val="2280"/>
              </a:lnSpc>
              <a:spcBef>
                <a:spcPts val="1920"/>
              </a:spcBef>
            </a:pPr>
            <a:r>
              <a:rPr sz="2000" b="0" i="1" spc="85" dirty="0">
                <a:latin typeface="Bookman Old Style"/>
                <a:cs typeface="Bookman Old Style"/>
              </a:rPr>
              <a:t>while(expression)</a:t>
            </a:r>
            <a:endParaRPr sz="2000">
              <a:latin typeface="Bookman Old Style"/>
              <a:cs typeface="Bookman Old Style"/>
            </a:endParaRPr>
          </a:p>
          <a:p>
            <a:pPr marL="951230">
              <a:lnSpc>
                <a:spcPts val="2160"/>
              </a:lnSpc>
            </a:pPr>
            <a:r>
              <a:rPr sz="2000" b="0" i="1" spc="-120" dirty="0">
                <a:latin typeface="Bookman Old Style"/>
                <a:cs typeface="Bookman Old Style"/>
              </a:rPr>
              <a:t>{</a:t>
            </a:r>
            <a:endParaRPr sz="2000">
              <a:latin typeface="Bookman Old Style"/>
              <a:cs typeface="Bookman Old Style"/>
            </a:endParaRPr>
          </a:p>
          <a:p>
            <a:pPr marL="1891664" marR="5080">
              <a:lnSpc>
                <a:spcPts val="2160"/>
              </a:lnSpc>
              <a:spcBef>
                <a:spcPts val="155"/>
              </a:spcBef>
            </a:pPr>
            <a:r>
              <a:rPr sz="2000" b="0" i="1" spc="-5" dirty="0">
                <a:latin typeface="Bookman Old Style"/>
                <a:cs typeface="Bookman Old Style"/>
              </a:rPr>
              <a:t>s</a:t>
            </a:r>
            <a:r>
              <a:rPr sz="2000" b="0" i="1" spc="190" dirty="0">
                <a:latin typeface="Bookman Old Style"/>
                <a:cs typeface="Bookman Old Style"/>
              </a:rPr>
              <a:t>t</a:t>
            </a:r>
            <a:r>
              <a:rPr sz="2000" b="0" i="1" spc="120" dirty="0">
                <a:latin typeface="Bookman Old Style"/>
                <a:cs typeface="Bookman Old Style"/>
              </a:rPr>
              <a:t>a</a:t>
            </a:r>
            <a:r>
              <a:rPr sz="2000" b="0" i="1" spc="190" dirty="0">
                <a:latin typeface="Bookman Old Style"/>
                <a:cs typeface="Bookman Old Style"/>
              </a:rPr>
              <a:t>t</a:t>
            </a:r>
            <a:r>
              <a:rPr sz="2000" b="0" i="1" spc="45" dirty="0">
                <a:latin typeface="Bookman Old Style"/>
                <a:cs typeface="Bookman Old Style"/>
              </a:rPr>
              <a:t>e</a:t>
            </a:r>
            <a:r>
              <a:rPr sz="2000" b="0" i="1" spc="155" dirty="0">
                <a:latin typeface="Bookman Old Style"/>
                <a:cs typeface="Bookman Old Style"/>
              </a:rPr>
              <a:t>m</a:t>
            </a:r>
            <a:r>
              <a:rPr sz="2000" b="0" i="1" spc="45" dirty="0">
                <a:latin typeface="Bookman Old Style"/>
                <a:cs typeface="Bookman Old Style"/>
              </a:rPr>
              <a:t>e</a:t>
            </a:r>
            <a:r>
              <a:rPr sz="2000" b="0" i="1" spc="120" dirty="0">
                <a:latin typeface="Bookman Old Style"/>
                <a:cs typeface="Bookman Old Style"/>
              </a:rPr>
              <a:t>n</a:t>
            </a:r>
            <a:r>
              <a:rPr sz="2000" b="0" i="1" spc="195" dirty="0">
                <a:latin typeface="Bookman Old Style"/>
                <a:cs typeface="Bookman Old Style"/>
              </a:rPr>
              <a:t>t</a:t>
            </a:r>
            <a:r>
              <a:rPr sz="2000" b="0" i="1" spc="5" dirty="0">
                <a:latin typeface="Bookman Old Style"/>
                <a:cs typeface="Bookman Old Style"/>
              </a:rPr>
              <a:t>_</a:t>
            </a:r>
            <a:r>
              <a:rPr sz="2000" b="0" i="1" spc="120" dirty="0">
                <a:latin typeface="Bookman Old Style"/>
                <a:cs typeface="Bookman Old Style"/>
              </a:rPr>
              <a:t>1</a:t>
            </a:r>
            <a:r>
              <a:rPr sz="2000" b="0" i="1" spc="80" dirty="0">
                <a:latin typeface="Bookman Old Style"/>
                <a:cs typeface="Bookman Old Style"/>
              </a:rPr>
              <a:t>;  </a:t>
            </a:r>
            <a:r>
              <a:rPr sz="2000" b="0" i="1" spc="-5" dirty="0">
                <a:latin typeface="Bookman Old Style"/>
                <a:cs typeface="Bookman Old Style"/>
              </a:rPr>
              <a:t>s</a:t>
            </a:r>
            <a:r>
              <a:rPr sz="2000" b="0" i="1" spc="190" dirty="0">
                <a:latin typeface="Bookman Old Style"/>
                <a:cs typeface="Bookman Old Style"/>
              </a:rPr>
              <a:t>t</a:t>
            </a:r>
            <a:r>
              <a:rPr sz="2000" b="0" i="1" spc="120" dirty="0">
                <a:latin typeface="Bookman Old Style"/>
                <a:cs typeface="Bookman Old Style"/>
              </a:rPr>
              <a:t>a</a:t>
            </a:r>
            <a:r>
              <a:rPr sz="2000" b="0" i="1" spc="190" dirty="0">
                <a:latin typeface="Bookman Old Style"/>
                <a:cs typeface="Bookman Old Style"/>
              </a:rPr>
              <a:t>t</a:t>
            </a:r>
            <a:r>
              <a:rPr sz="2000" b="0" i="1" spc="45" dirty="0">
                <a:latin typeface="Bookman Old Style"/>
                <a:cs typeface="Bookman Old Style"/>
              </a:rPr>
              <a:t>e</a:t>
            </a:r>
            <a:r>
              <a:rPr sz="2000" b="0" i="1" spc="155" dirty="0">
                <a:latin typeface="Bookman Old Style"/>
                <a:cs typeface="Bookman Old Style"/>
              </a:rPr>
              <a:t>m</a:t>
            </a:r>
            <a:r>
              <a:rPr sz="2000" b="0" i="1" spc="45" dirty="0">
                <a:latin typeface="Bookman Old Style"/>
                <a:cs typeface="Bookman Old Style"/>
              </a:rPr>
              <a:t>e</a:t>
            </a:r>
            <a:r>
              <a:rPr sz="2000" b="0" i="1" spc="120" dirty="0">
                <a:latin typeface="Bookman Old Style"/>
                <a:cs typeface="Bookman Old Style"/>
              </a:rPr>
              <a:t>n</a:t>
            </a:r>
            <a:r>
              <a:rPr sz="2000" b="0" i="1" spc="195" dirty="0">
                <a:latin typeface="Bookman Old Style"/>
                <a:cs typeface="Bookman Old Style"/>
              </a:rPr>
              <a:t>t</a:t>
            </a:r>
            <a:r>
              <a:rPr sz="2000" b="0" i="1" spc="5" dirty="0">
                <a:latin typeface="Bookman Old Style"/>
                <a:cs typeface="Bookman Old Style"/>
              </a:rPr>
              <a:t>_</a:t>
            </a:r>
            <a:r>
              <a:rPr sz="2000" b="0" i="1" spc="120" dirty="0">
                <a:latin typeface="Bookman Old Style"/>
                <a:cs typeface="Bookman Old Style"/>
              </a:rPr>
              <a:t>2</a:t>
            </a:r>
            <a:r>
              <a:rPr sz="2000" b="0" i="1" spc="80" dirty="0">
                <a:latin typeface="Bookman Old Style"/>
                <a:cs typeface="Bookman Old Style"/>
              </a:rPr>
              <a:t>;</a:t>
            </a:r>
            <a:endParaRPr sz="2000">
              <a:latin typeface="Bookman Old Style"/>
              <a:cs typeface="Bookman Old Style"/>
            </a:endParaRPr>
          </a:p>
          <a:p>
            <a:pPr marL="951230">
              <a:lnSpc>
                <a:spcPts val="2130"/>
              </a:lnSpc>
            </a:pPr>
            <a:r>
              <a:rPr sz="2000" b="0" i="1" spc="-160" dirty="0">
                <a:latin typeface="Bookman Old Style"/>
                <a:cs typeface="Bookman Old Style"/>
              </a:rPr>
              <a:t>}</a:t>
            </a:r>
            <a:endParaRPr sz="2000">
              <a:latin typeface="Bookman Old Style"/>
              <a:cs typeface="Bookman Old Style"/>
            </a:endParaRPr>
          </a:p>
        </p:txBody>
      </p:sp>
      <p:sp>
        <p:nvSpPr>
          <p:cNvPr id="8" name="object 8"/>
          <p:cNvSpPr txBox="1"/>
          <p:nvPr/>
        </p:nvSpPr>
        <p:spPr>
          <a:xfrm>
            <a:off x="6253985" y="2899662"/>
            <a:ext cx="2585720" cy="1598295"/>
          </a:xfrm>
          <a:prstGeom prst="rect">
            <a:avLst/>
          </a:prstGeom>
        </p:spPr>
        <p:txBody>
          <a:bodyPr vert="horz" wrap="square" lIns="0" tIns="53975" rIns="0" bIns="0" rtlCol="0">
            <a:spAutoFit/>
          </a:bodyPr>
          <a:lstStyle/>
          <a:p>
            <a:pPr marL="12700" marR="5080">
              <a:lnSpc>
                <a:spcPts val="2590"/>
              </a:lnSpc>
              <a:spcBef>
                <a:spcPts val="425"/>
              </a:spcBef>
            </a:pPr>
            <a:r>
              <a:rPr sz="2400" b="1" spc="-5" dirty="0">
                <a:solidFill>
                  <a:srgbClr val="FF0000"/>
                </a:solidFill>
                <a:latin typeface="Courier New"/>
                <a:cs typeface="Courier New"/>
              </a:rPr>
              <a:t>printf("%d\n",  a);</a:t>
            </a:r>
            <a:endParaRPr sz="2400" dirty="0">
              <a:latin typeface="Courier New"/>
              <a:cs typeface="Courier New"/>
            </a:endParaRPr>
          </a:p>
          <a:p>
            <a:pPr marL="12700">
              <a:lnSpc>
                <a:spcPct val="100000"/>
              </a:lnSpc>
              <a:spcBef>
                <a:spcPts val="540"/>
              </a:spcBef>
            </a:pPr>
            <a:r>
              <a:rPr sz="2400" b="1" spc="-5" dirty="0">
                <a:solidFill>
                  <a:srgbClr val="FF0000"/>
                </a:solidFill>
                <a:latin typeface="Courier New"/>
                <a:cs typeface="Courier New"/>
              </a:rPr>
              <a:t>a = a +</a:t>
            </a:r>
            <a:r>
              <a:rPr sz="2400" b="1" spc="-75" dirty="0">
                <a:solidFill>
                  <a:srgbClr val="FF0000"/>
                </a:solidFill>
                <a:latin typeface="Courier New"/>
                <a:cs typeface="Courier New"/>
              </a:rPr>
              <a:t> </a:t>
            </a:r>
            <a:r>
              <a:rPr sz="2400" b="1" spc="-5" dirty="0">
                <a:solidFill>
                  <a:srgbClr val="FF0000"/>
                </a:solidFill>
                <a:latin typeface="Courier New"/>
                <a:cs typeface="Courier New"/>
              </a:rPr>
              <a:t>1;</a:t>
            </a:r>
            <a:endParaRPr sz="2400" dirty="0">
              <a:latin typeface="Courier New"/>
              <a:cs typeface="Courier New"/>
            </a:endParaRPr>
          </a:p>
          <a:p>
            <a:pPr marL="12700">
              <a:lnSpc>
                <a:spcPct val="100000"/>
              </a:lnSpc>
              <a:spcBef>
                <a:spcPts val="575"/>
              </a:spcBef>
            </a:pPr>
            <a:r>
              <a:rPr sz="2400" b="1" spc="-5" dirty="0">
                <a:solidFill>
                  <a:srgbClr val="FF0000"/>
                </a:solidFill>
                <a:latin typeface="Courier New"/>
                <a:cs typeface="Courier New"/>
              </a:rPr>
              <a:t>}</a:t>
            </a:r>
            <a:endParaRPr sz="2400" dirty="0">
              <a:latin typeface="Courier New"/>
              <a:cs typeface="Courier New"/>
            </a:endParaRPr>
          </a:p>
        </p:txBody>
      </p:sp>
      <p:sp>
        <p:nvSpPr>
          <p:cNvPr id="9" name="object 9"/>
          <p:cNvSpPr txBox="1"/>
          <p:nvPr/>
        </p:nvSpPr>
        <p:spPr>
          <a:xfrm>
            <a:off x="767581" y="4570880"/>
            <a:ext cx="8067675" cy="1869439"/>
          </a:xfrm>
          <a:prstGeom prst="rect">
            <a:avLst/>
          </a:prstGeom>
        </p:spPr>
        <p:txBody>
          <a:bodyPr vert="horz" wrap="square" lIns="0" tIns="12700" rIns="0" bIns="0" rtlCol="0">
            <a:spAutoFit/>
          </a:bodyPr>
          <a:lstStyle/>
          <a:p>
            <a:pPr marL="306705" marR="5080" indent="-294640">
              <a:lnSpc>
                <a:spcPct val="110000"/>
              </a:lnSpc>
              <a:spcBef>
                <a:spcPts val="100"/>
              </a:spcBef>
              <a:tabLst>
                <a:tab pos="306705" algn="l"/>
              </a:tabLst>
            </a:pPr>
            <a:r>
              <a:rPr sz="2200" spc="-5" dirty="0">
                <a:latin typeface="Times New Roman"/>
                <a:cs typeface="Times New Roman"/>
              </a:rPr>
              <a:t>*	</a:t>
            </a:r>
            <a:r>
              <a:rPr sz="2200" b="1" spc="-5" dirty="0">
                <a:latin typeface="Arial"/>
                <a:cs typeface="Arial"/>
              </a:rPr>
              <a:t>Operation: </a:t>
            </a:r>
            <a:r>
              <a:rPr sz="2200" b="1" i="1" spc="-5" dirty="0">
                <a:latin typeface="Arial"/>
                <a:cs typeface="Arial"/>
              </a:rPr>
              <a:t>expression </a:t>
            </a:r>
            <a:r>
              <a:rPr sz="2200" b="1" spc="-5" dirty="0">
                <a:latin typeface="Arial"/>
                <a:cs typeface="Arial"/>
              </a:rPr>
              <a:t>is evaluated and if </a:t>
            </a:r>
            <a:r>
              <a:rPr sz="2200" b="1" i="1" spc="-10" dirty="0">
                <a:latin typeface="Arial"/>
                <a:cs typeface="Arial"/>
              </a:rPr>
              <a:t>TRUE </a:t>
            </a:r>
            <a:r>
              <a:rPr sz="2200" b="1" spc="-5" dirty="0">
                <a:latin typeface="Arial"/>
                <a:cs typeface="Arial"/>
              </a:rPr>
              <a:t>then  </a:t>
            </a:r>
            <a:r>
              <a:rPr sz="2200" b="1" i="1" spc="-5" dirty="0">
                <a:latin typeface="Arial"/>
                <a:cs typeface="Arial"/>
              </a:rPr>
              <a:t>statement </a:t>
            </a:r>
            <a:r>
              <a:rPr sz="2200" b="1" spc="-5" dirty="0">
                <a:latin typeface="Arial"/>
                <a:cs typeface="Arial"/>
              </a:rPr>
              <a:t>(or </a:t>
            </a:r>
            <a:r>
              <a:rPr sz="2200" b="1" i="1" spc="-5" dirty="0">
                <a:latin typeface="Arial"/>
                <a:cs typeface="Arial"/>
              </a:rPr>
              <a:t>statement_1 and statement_2) </a:t>
            </a:r>
            <a:r>
              <a:rPr sz="2200" b="1" spc="-5" dirty="0">
                <a:latin typeface="Arial"/>
                <a:cs typeface="Arial"/>
              </a:rPr>
              <a:t>is executed.  The evaluation and executions sequence is repeated until  the expression evaluates to be </a:t>
            </a:r>
            <a:r>
              <a:rPr sz="2200" b="1" i="1" spc="-25" dirty="0">
                <a:latin typeface="Arial"/>
                <a:cs typeface="Arial"/>
              </a:rPr>
              <a:t>FALSE</a:t>
            </a:r>
            <a:r>
              <a:rPr sz="2200" b="1" spc="-25" dirty="0">
                <a:latin typeface="Arial"/>
                <a:cs typeface="Arial"/>
              </a:rPr>
              <a:t>. </a:t>
            </a:r>
            <a:r>
              <a:rPr sz="2200" b="1" spc="-5" dirty="0">
                <a:latin typeface="Arial"/>
                <a:cs typeface="Arial"/>
              </a:rPr>
              <a:t>If the expression is  initially </a:t>
            </a:r>
            <a:r>
              <a:rPr sz="2200" b="1" i="1" spc="-30" dirty="0">
                <a:latin typeface="Arial"/>
                <a:cs typeface="Arial"/>
              </a:rPr>
              <a:t>FALSE </a:t>
            </a:r>
            <a:r>
              <a:rPr sz="2200" b="1" spc="-5" dirty="0">
                <a:latin typeface="Arial"/>
                <a:cs typeface="Arial"/>
              </a:rPr>
              <a:t>then </a:t>
            </a:r>
            <a:r>
              <a:rPr sz="2200" b="1" i="1" spc="-5" dirty="0">
                <a:latin typeface="Arial"/>
                <a:cs typeface="Arial"/>
              </a:rPr>
              <a:t>statement </a:t>
            </a:r>
            <a:r>
              <a:rPr sz="2200" b="1" spc="-5" dirty="0">
                <a:latin typeface="Arial"/>
                <a:cs typeface="Arial"/>
              </a:rPr>
              <a:t>is not executed at</a:t>
            </a:r>
            <a:r>
              <a:rPr sz="2200" b="1" spc="180" dirty="0">
                <a:latin typeface="Arial"/>
                <a:cs typeface="Arial"/>
              </a:rPr>
              <a:t> </a:t>
            </a:r>
            <a:r>
              <a:rPr sz="2200" b="1" spc="-5" dirty="0">
                <a:latin typeface="Arial"/>
                <a:cs typeface="Arial"/>
              </a:rPr>
              <a:t>all.</a:t>
            </a:r>
            <a:endParaRPr sz="2200" dirty="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4130" y="1067815"/>
            <a:ext cx="438975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Flowchart of a while</a:t>
            </a:r>
            <a:r>
              <a:rPr sz="2800" spc="-10" dirty="0">
                <a:latin typeface="Arial"/>
                <a:cs typeface="Arial"/>
              </a:rPr>
              <a:t> Loop</a:t>
            </a:r>
            <a:endParaRPr sz="2800">
              <a:latin typeface="Arial"/>
              <a:cs typeface="Arial"/>
            </a:endParaRPr>
          </a:p>
        </p:txBody>
      </p:sp>
      <p:sp>
        <p:nvSpPr>
          <p:cNvPr id="7" name="object 7"/>
          <p:cNvSpPr/>
          <p:nvPr/>
        </p:nvSpPr>
        <p:spPr>
          <a:xfrm>
            <a:off x="4876800" y="2209800"/>
            <a:ext cx="4190999" cy="335279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21738" y="2427222"/>
            <a:ext cx="4036061" cy="4183838"/>
          </a:xfrm>
          <a:prstGeom prst="rect">
            <a:avLst/>
          </a:prstGeom>
        </p:spPr>
        <p:txBody>
          <a:bodyPr vert="horz" wrap="square" lIns="0" tIns="53975" rIns="0" bIns="0" rtlCol="0">
            <a:spAutoFit/>
          </a:bodyPr>
          <a:lstStyle/>
          <a:p>
            <a:pPr marL="12065" marR="357505">
              <a:lnSpc>
                <a:spcPts val="2590"/>
              </a:lnSpc>
              <a:spcBef>
                <a:spcPts val="425"/>
              </a:spcBef>
              <a:tabLst>
                <a:tab pos="354965" algn="l"/>
                <a:tab pos="355600" algn="l"/>
              </a:tabLst>
            </a:pPr>
            <a:r>
              <a:rPr sz="2400" spc="-5" dirty="0">
                <a:latin typeface="Arial"/>
                <a:cs typeface="Arial"/>
              </a:rPr>
              <a:t>The syntax of a</a:t>
            </a:r>
            <a:r>
              <a:rPr sz="2400" spc="-75" dirty="0">
                <a:latin typeface="Arial"/>
                <a:cs typeface="Arial"/>
              </a:rPr>
              <a:t> </a:t>
            </a:r>
            <a:r>
              <a:rPr sz="2400" spc="-5" dirty="0">
                <a:latin typeface="Arial"/>
                <a:cs typeface="Arial"/>
              </a:rPr>
              <a:t>while  loop is as</a:t>
            </a:r>
            <a:r>
              <a:rPr sz="2400" spc="-10" dirty="0">
                <a:latin typeface="Arial"/>
                <a:cs typeface="Arial"/>
              </a:rPr>
              <a:t> </a:t>
            </a:r>
            <a:r>
              <a:rPr sz="2400" spc="-5" dirty="0">
                <a:latin typeface="Arial"/>
                <a:cs typeface="Arial"/>
              </a:rPr>
              <a:t>follows</a:t>
            </a:r>
            <a:r>
              <a:rPr sz="2400" spc="-5" dirty="0" smtClean="0">
                <a:latin typeface="Arial"/>
                <a:cs typeface="Arial"/>
              </a:rPr>
              <a:t>:</a:t>
            </a:r>
            <a:endParaRPr lang="en-US" sz="2400" spc="-5" dirty="0" smtClean="0">
              <a:latin typeface="Arial"/>
              <a:cs typeface="Arial"/>
            </a:endParaRPr>
          </a:p>
          <a:p>
            <a:pPr marL="354965" marR="357505" indent="-342900">
              <a:lnSpc>
                <a:spcPts val="2590"/>
              </a:lnSpc>
              <a:spcBef>
                <a:spcPts val="425"/>
              </a:spcBef>
              <a:buChar char="•"/>
              <a:tabLst>
                <a:tab pos="354965" algn="l"/>
                <a:tab pos="355600" algn="l"/>
              </a:tabLst>
            </a:pPr>
            <a:endParaRPr lang="en-US" sz="2400" spc="-5" dirty="0">
              <a:latin typeface="Arial"/>
              <a:cs typeface="Arial"/>
            </a:endParaRPr>
          </a:p>
          <a:p>
            <a:pPr marL="12065" marR="357505">
              <a:lnSpc>
                <a:spcPts val="2590"/>
              </a:lnSpc>
              <a:spcBef>
                <a:spcPts val="425"/>
              </a:spcBef>
              <a:tabLst>
                <a:tab pos="354965" algn="l"/>
                <a:tab pos="355600" algn="l"/>
              </a:tabLst>
            </a:pPr>
            <a:r>
              <a:rPr lang="en-US" sz="2400" dirty="0" err="1">
                <a:latin typeface="Arial"/>
                <a:cs typeface="Arial"/>
              </a:rPr>
              <a:t>initialization_expression</a:t>
            </a:r>
            <a:r>
              <a:rPr lang="en-US" sz="2400" dirty="0">
                <a:latin typeface="Arial"/>
                <a:cs typeface="Arial"/>
              </a:rPr>
              <a:t>;</a:t>
            </a:r>
          </a:p>
          <a:p>
            <a:pPr marL="354965" marR="357505" indent="-342900">
              <a:lnSpc>
                <a:spcPts val="2590"/>
              </a:lnSpc>
              <a:spcBef>
                <a:spcPts val="425"/>
              </a:spcBef>
              <a:buChar char="•"/>
              <a:tabLst>
                <a:tab pos="354965" algn="l"/>
                <a:tab pos="355600" algn="l"/>
              </a:tabLst>
            </a:pPr>
            <a:endParaRPr lang="en-US" sz="2400" dirty="0">
              <a:latin typeface="Arial"/>
              <a:cs typeface="Arial"/>
            </a:endParaRPr>
          </a:p>
          <a:p>
            <a:pPr marL="12065" marR="357505">
              <a:lnSpc>
                <a:spcPts val="2590"/>
              </a:lnSpc>
              <a:spcBef>
                <a:spcPts val="425"/>
              </a:spcBef>
              <a:tabLst>
                <a:tab pos="354965" algn="l"/>
                <a:tab pos="355600" algn="l"/>
              </a:tabLst>
            </a:pPr>
            <a:r>
              <a:rPr lang="en-US" sz="2400" dirty="0">
                <a:latin typeface="Arial"/>
                <a:cs typeface="Arial"/>
              </a:rPr>
              <a:t>while (</a:t>
            </a:r>
            <a:r>
              <a:rPr lang="en-US" sz="2400" dirty="0" err="1">
                <a:latin typeface="Arial"/>
                <a:cs typeface="Arial"/>
              </a:rPr>
              <a:t>test_expression</a:t>
            </a:r>
            <a:r>
              <a:rPr lang="en-US" sz="2400" dirty="0">
                <a:latin typeface="Arial"/>
                <a:cs typeface="Arial"/>
              </a:rPr>
              <a:t>)</a:t>
            </a:r>
          </a:p>
          <a:p>
            <a:pPr marL="12065" marR="357505">
              <a:lnSpc>
                <a:spcPts val="2590"/>
              </a:lnSpc>
              <a:spcBef>
                <a:spcPts val="425"/>
              </a:spcBef>
              <a:tabLst>
                <a:tab pos="354965" algn="l"/>
                <a:tab pos="355600" algn="l"/>
              </a:tabLst>
            </a:pPr>
            <a:r>
              <a:rPr lang="en-US" sz="2400" dirty="0">
                <a:latin typeface="Arial"/>
                <a:cs typeface="Arial"/>
              </a:rPr>
              <a:t>{</a:t>
            </a:r>
          </a:p>
          <a:p>
            <a:pPr marL="12065" marR="357505">
              <a:lnSpc>
                <a:spcPts val="2590"/>
              </a:lnSpc>
              <a:spcBef>
                <a:spcPts val="425"/>
              </a:spcBef>
              <a:tabLst>
                <a:tab pos="354965" algn="l"/>
                <a:tab pos="355600" algn="l"/>
              </a:tabLst>
            </a:pPr>
            <a:r>
              <a:rPr lang="en-US" sz="2400" dirty="0">
                <a:latin typeface="Arial"/>
                <a:cs typeface="Arial"/>
              </a:rPr>
              <a:t>    // body of the while loop</a:t>
            </a:r>
          </a:p>
          <a:p>
            <a:pPr marL="12065" marR="357505">
              <a:lnSpc>
                <a:spcPts val="2590"/>
              </a:lnSpc>
              <a:spcBef>
                <a:spcPts val="425"/>
              </a:spcBef>
              <a:tabLst>
                <a:tab pos="354965" algn="l"/>
                <a:tab pos="355600" algn="l"/>
              </a:tabLst>
            </a:pPr>
            <a:r>
              <a:rPr lang="en-US" sz="2400" dirty="0">
                <a:latin typeface="Arial"/>
                <a:cs typeface="Arial"/>
              </a:rPr>
              <a:t>    </a:t>
            </a:r>
          </a:p>
          <a:p>
            <a:pPr marL="12065" marR="357505">
              <a:lnSpc>
                <a:spcPts val="2590"/>
              </a:lnSpc>
              <a:spcBef>
                <a:spcPts val="425"/>
              </a:spcBef>
              <a:tabLst>
                <a:tab pos="354965" algn="l"/>
                <a:tab pos="355600" algn="l"/>
              </a:tabLst>
            </a:pPr>
            <a:r>
              <a:rPr lang="en-US" sz="2400" dirty="0">
                <a:latin typeface="Arial"/>
                <a:cs typeface="Arial"/>
              </a:rPr>
              <a:t>    </a:t>
            </a:r>
            <a:r>
              <a:rPr lang="en-US" sz="2400" dirty="0" err="1">
                <a:latin typeface="Arial"/>
                <a:cs typeface="Arial"/>
              </a:rPr>
              <a:t>update_expression</a:t>
            </a:r>
            <a:r>
              <a:rPr lang="en-US" sz="2400" dirty="0">
                <a:latin typeface="Arial"/>
                <a:cs typeface="Arial"/>
              </a:rPr>
              <a:t>;</a:t>
            </a:r>
          </a:p>
          <a:p>
            <a:pPr marL="12065" marR="357505">
              <a:lnSpc>
                <a:spcPts val="2590"/>
              </a:lnSpc>
              <a:spcBef>
                <a:spcPts val="425"/>
              </a:spcBef>
              <a:tabLst>
                <a:tab pos="354965" algn="l"/>
                <a:tab pos="355600" algn="l"/>
              </a:tabLst>
            </a:pPr>
            <a:r>
              <a:rPr lang="en-US" sz="2400" dirty="0">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stretch>
            <a:fillRect/>
          </a:stretch>
        </p:blipFill>
        <p:spPr>
          <a:xfrm>
            <a:off x="748204" y="457200"/>
            <a:ext cx="8762388" cy="6729226"/>
          </a:xfrm>
          <a:prstGeom prst="rect">
            <a:avLst/>
          </a:prstGeom>
        </p:spPr>
      </p:pic>
    </p:spTree>
    <p:extLst>
      <p:ext uri="{BB962C8B-B14F-4D97-AF65-F5344CB8AC3E}">
        <p14:creationId xmlns:p14="http://schemas.microsoft.com/office/powerpoint/2010/main" val="1104812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887" y="939799"/>
            <a:ext cx="6769734" cy="696595"/>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Arial"/>
                <a:cs typeface="Arial"/>
              </a:rPr>
              <a:t>Understanding </a:t>
            </a:r>
            <a:r>
              <a:rPr sz="4400" b="0" dirty="0">
                <a:latin typeface="Arial"/>
                <a:cs typeface="Arial"/>
              </a:rPr>
              <a:t>a while</a:t>
            </a:r>
            <a:r>
              <a:rPr sz="4400" b="0" spc="-55" dirty="0">
                <a:latin typeface="Arial"/>
                <a:cs typeface="Arial"/>
              </a:rPr>
              <a:t> </a:t>
            </a:r>
            <a:r>
              <a:rPr sz="4400" b="0" spc="-5" dirty="0">
                <a:latin typeface="Arial"/>
                <a:cs typeface="Arial"/>
              </a:rPr>
              <a:t>loop</a:t>
            </a:r>
            <a:endParaRPr sz="4400">
              <a:latin typeface="Arial"/>
              <a:cs typeface="Arial"/>
            </a:endParaRPr>
          </a:p>
        </p:txBody>
      </p:sp>
      <p:sp>
        <p:nvSpPr>
          <p:cNvPr id="3" name="object 3"/>
          <p:cNvSpPr/>
          <p:nvPr/>
        </p:nvSpPr>
        <p:spPr>
          <a:xfrm>
            <a:off x="1142993" y="2209800"/>
            <a:ext cx="7696200" cy="1676400"/>
          </a:xfrm>
          <a:custGeom>
            <a:avLst/>
            <a:gdLst/>
            <a:ahLst/>
            <a:cxnLst/>
            <a:rect l="l" t="t" r="r" b="b"/>
            <a:pathLst>
              <a:path w="7696200" h="1676400">
                <a:moveTo>
                  <a:pt x="0" y="0"/>
                </a:moveTo>
                <a:lnTo>
                  <a:pt x="0" y="1676399"/>
                </a:lnTo>
                <a:lnTo>
                  <a:pt x="7696200" y="1676399"/>
                </a:lnTo>
                <a:lnTo>
                  <a:pt x="7696200"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136897" y="2203704"/>
            <a:ext cx="7710170" cy="1682750"/>
          </a:xfrm>
          <a:custGeom>
            <a:avLst/>
            <a:gdLst/>
            <a:ahLst/>
            <a:cxnLst/>
            <a:rect l="l" t="t" r="r" b="b"/>
            <a:pathLst>
              <a:path w="7710170" h="1682750">
                <a:moveTo>
                  <a:pt x="7709922" y="1682495"/>
                </a:moveTo>
                <a:lnTo>
                  <a:pt x="7709922" y="0"/>
                </a:lnTo>
                <a:lnTo>
                  <a:pt x="0" y="0"/>
                </a:lnTo>
                <a:lnTo>
                  <a:pt x="0" y="1682495"/>
                </a:lnTo>
                <a:lnTo>
                  <a:pt x="6096" y="1682495"/>
                </a:lnTo>
                <a:lnTo>
                  <a:pt x="6096" y="13716"/>
                </a:lnTo>
                <a:lnTo>
                  <a:pt x="13716" y="6096"/>
                </a:lnTo>
                <a:lnTo>
                  <a:pt x="13716" y="13716"/>
                </a:lnTo>
                <a:lnTo>
                  <a:pt x="7696206" y="13716"/>
                </a:lnTo>
                <a:lnTo>
                  <a:pt x="7696206" y="6096"/>
                </a:lnTo>
                <a:lnTo>
                  <a:pt x="7702302" y="13716"/>
                </a:lnTo>
                <a:lnTo>
                  <a:pt x="7702302" y="1682495"/>
                </a:lnTo>
                <a:lnTo>
                  <a:pt x="7709922" y="1682495"/>
                </a:lnTo>
                <a:close/>
              </a:path>
              <a:path w="7710170" h="1682750">
                <a:moveTo>
                  <a:pt x="13716" y="13716"/>
                </a:moveTo>
                <a:lnTo>
                  <a:pt x="13716" y="6096"/>
                </a:lnTo>
                <a:lnTo>
                  <a:pt x="6096" y="13716"/>
                </a:lnTo>
                <a:lnTo>
                  <a:pt x="13716" y="13716"/>
                </a:lnTo>
                <a:close/>
              </a:path>
              <a:path w="7710170" h="1682750">
                <a:moveTo>
                  <a:pt x="13716" y="1682495"/>
                </a:moveTo>
                <a:lnTo>
                  <a:pt x="13716" y="13716"/>
                </a:lnTo>
                <a:lnTo>
                  <a:pt x="6096" y="13716"/>
                </a:lnTo>
                <a:lnTo>
                  <a:pt x="6096" y="1682495"/>
                </a:lnTo>
                <a:lnTo>
                  <a:pt x="13716" y="1682495"/>
                </a:lnTo>
                <a:close/>
              </a:path>
              <a:path w="7710170" h="1682750">
                <a:moveTo>
                  <a:pt x="7702302" y="13716"/>
                </a:moveTo>
                <a:lnTo>
                  <a:pt x="7696206" y="6096"/>
                </a:lnTo>
                <a:lnTo>
                  <a:pt x="7696206" y="13716"/>
                </a:lnTo>
                <a:lnTo>
                  <a:pt x="7702302" y="13716"/>
                </a:lnTo>
                <a:close/>
              </a:path>
              <a:path w="7710170" h="1682750">
                <a:moveTo>
                  <a:pt x="7702302" y="1682495"/>
                </a:moveTo>
                <a:lnTo>
                  <a:pt x="7702302" y="13716"/>
                </a:lnTo>
                <a:lnTo>
                  <a:pt x="7696206" y="13716"/>
                </a:lnTo>
                <a:lnTo>
                  <a:pt x="7696206" y="1682495"/>
                </a:lnTo>
                <a:lnTo>
                  <a:pt x="7702302" y="1682495"/>
                </a:lnTo>
                <a:close/>
              </a:path>
            </a:pathLst>
          </a:custGeom>
          <a:solidFill>
            <a:srgbClr val="000000"/>
          </a:solidFill>
        </p:spPr>
        <p:txBody>
          <a:bodyPr wrap="square" lIns="0" tIns="0" rIns="0" bIns="0" rtlCol="0"/>
          <a:lstStyle/>
          <a:p>
            <a:endParaRPr/>
          </a:p>
        </p:txBody>
      </p:sp>
      <p:sp>
        <p:nvSpPr>
          <p:cNvPr id="5" name="object 5"/>
          <p:cNvSpPr/>
          <p:nvPr/>
        </p:nvSpPr>
        <p:spPr>
          <a:xfrm>
            <a:off x="1219193" y="2286000"/>
            <a:ext cx="2514600" cy="1600200"/>
          </a:xfrm>
          <a:custGeom>
            <a:avLst/>
            <a:gdLst/>
            <a:ahLst/>
            <a:cxnLst/>
            <a:rect l="l" t="t" r="r" b="b"/>
            <a:pathLst>
              <a:path w="2514600" h="1600200">
                <a:moveTo>
                  <a:pt x="0" y="0"/>
                </a:moveTo>
                <a:lnTo>
                  <a:pt x="0" y="1600199"/>
                </a:lnTo>
                <a:lnTo>
                  <a:pt x="2514600" y="1600199"/>
                </a:lnTo>
                <a:lnTo>
                  <a:pt x="2514600" y="0"/>
                </a:lnTo>
                <a:lnTo>
                  <a:pt x="0" y="0"/>
                </a:lnTo>
                <a:close/>
              </a:path>
            </a:pathLst>
          </a:custGeom>
          <a:solidFill>
            <a:srgbClr val="004993"/>
          </a:solidFill>
        </p:spPr>
        <p:txBody>
          <a:bodyPr wrap="square" lIns="0" tIns="0" rIns="0" bIns="0" rtlCol="0"/>
          <a:lstStyle/>
          <a:p>
            <a:endParaRPr/>
          </a:p>
        </p:txBody>
      </p:sp>
      <p:sp>
        <p:nvSpPr>
          <p:cNvPr id="6" name="object 6"/>
          <p:cNvSpPr/>
          <p:nvPr/>
        </p:nvSpPr>
        <p:spPr>
          <a:xfrm>
            <a:off x="1213097" y="2279904"/>
            <a:ext cx="2528570" cy="1606550"/>
          </a:xfrm>
          <a:custGeom>
            <a:avLst/>
            <a:gdLst/>
            <a:ahLst/>
            <a:cxnLst/>
            <a:rect l="l" t="t" r="r" b="b"/>
            <a:pathLst>
              <a:path w="2528570" h="1606550">
                <a:moveTo>
                  <a:pt x="2528322" y="1606295"/>
                </a:moveTo>
                <a:lnTo>
                  <a:pt x="2528322" y="0"/>
                </a:lnTo>
                <a:lnTo>
                  <a:pt x="0" y="0"/>
                </a:lnTo>
                <a:lnTo>
                  <a:pt x="0" y="1606295"/>
                </a:lnTo>
                <a:lnTo>
                  <a:pt x="6096" y="1606295"/>
                </a:lnTo>
                <a:lnTo>
                  <a:pt x="6096" y="13716"/>
                </a:lnTo>
                <a:lnTo>
                  <a:pt x="13716" y="6096"/>
                </a:lnTo>
                <a:lnTo>
                  <a:pt x="13716" y="13716"/>
                </a:lnTo>
                <a:lnTo>
                  <a:pt x="2514606" y="13716"/>
                </a:lnTo>
                <a:lnTo>
                  <a:pt x="2514606" y="6096"/>
                </a:lnTo>
                <a:lnTo>
                  <a:pt x="2520702" y="13716"/>
                </a:lnTo>
                <a:lnTo>
                  <a:pt x="2520702" y="1606295"/>
                </a:lnTo>
                <a:lnTo>
                  <a:pt x="2528322" y="1606295"/>
                </a:lnTo>
                <a:close/>
              </a:path>
              <a:path w="2528570" h="1606550">
                <a:moveTo>
                  <a:pt x="13716" y="13716"/>
                </a:moveTo>
                <a:lnTo>
                  <a:pt x="13716" y="6096"/>
                </a:lnTo>
                <a:lnTo>
                  <a:pt x="6096" y="13716"/>
                </a:lnTo>
                <a:lnTo>
                  <a:pt x="13716" y="13716"/>
                </a:lnTo>
                <a:close/>
              </a:path>
              <a:path w="2528570" h="1606550">
                <a:moveTo>
                  <a:pt x="13716" y="1606295"/>
                </a:moveTo>
                <a:lnTo>
                  <a:pt x="13716" y="13716"/>
                </a:lnTo>
                <a:lnTo>
                  <a:pt x="6096" y="13716"/>
                </a:lnTo>
                <a:lnTo>
                  <a:pt x="6096" y="1606295"/>
                </a:lnTo>
                <a:lnTo>
                  <a:pt x="13716" y="1606295"/>
                </a:lnTo>
                <a:close/>
              </a:path>
              <a:path w="2528570" h="1606550">
                <a:moveTo>
                  <a:pt x="2520702" y="13716"/>
                </a:moveTo>
                <a:lnTo>
                  <a:pt x="2514606" y="6096"/>
                </a:lnTo>
                <a:lnTo>
                  <a:pt x="2514606" y="13716"/>
                </a:lnTo>
                <a:lnTo>
                  <a:pt x="2520702" y="13716"/>
                </a:lnTo>
                <a:close/>
              </a:path>
              <a:path w="2528570" h="1606550">
                <a:moveTo>
                  <a:pt x="2520702" y="1606295"/>
                </a:moveTo>
                <a:lnTo>
                  <a:pt x="2520702" y="13716"/>
                </a:lnTo>
                <a:lnTo>
                  <a:pt x="2514606" y="13716"/>
                </a:lnTo>
                <a:lnTo>
                  <a:pt x="2514606" y="1606295"/>
                </a:lnTo>
                <a:lnTo>
                  <a:pt x="2520702" y="1606295"/>
                </a:lnTo>
                <a:close/>
              </a:path>
            </a:pathLst>
          </a:custGeom>
          <a:solidFill>
            <a:srgbClr val="000000"/>
          </a:solidFill>
        </p:spPr>
        <p:txBody>
          <a:bodyPr wrap="square" lIns="0" tIns="0" rIns="0" bIns="0" rtlCol="0"/>
          <a:lstStyle/>
          <a:p>
            <a:endParaRPr/>
          </a:p>
        </p:txBody>
      </p:sp>
      <p:sp>
        <p:nvSpPr>
          <p:cNvPr id="7" name="object 7"/>
          <p:cNvSpPr/>
          <p:nvPr/>
        </p:nvSpPr>
        <p:spPr>
          <a:xfrm>
            <a:off x="3886200" y="2328672"/>
            <a:ext cx="4876800" cy="1557655"/>
          </a:xfrm>
          <a:custGeom>
            <a:avLst/>
            <a:gdLst/>
            <a:ahLst/>
            <a:cxnLst/>
            <a:rect l="l" t="t" r="r" b="b"/>
            <a:pathLst>
              <a:path w="4876800" h="1557654">
                <a:moveTo>
                  <a:pt x="0" y="0"/>
                </a:moveTo>
                <a:lnTo>
                  <a:pt x="0" y="1557527"/>
                </a:lnTo>
                <a:lnTo>
                  <a:pt x="4876800" y="1557527"/>
                </a:lnTo>
                <a:lnTo>
                  <a:pt x="4876800" y="0"/>
                </a:lnTo>
                <a:lnTo>
                  <a:pt x="0" y="0"/>
                </a:lnTo>
                <a:close/>
              </a:path>
            </a:pathLst>
          </a:custGeom>
          <a:solidFill>
            <a:srgbClr val="004993"/>
          </a:solidFill>
        </p:spPr>
        <p:txBody>
          <a:bodyPr wrap="square" lIns="0" tIns="0" rIns="0" bIns="0" rtlCol="0"/>
          <a:lstStyle/>
          <a:p>
            <a:endParaRPr>
              <a:solidFill>
                <a:schemeClr val="bg1"/>
              </a:solidFill>
            </a:endParaRPr>
          </a:p>
        </p:txBody>
      </p:sp>
      <p:sp>
        <p:nvSpPr>
          <p:cNvPr id="8" name="object 8"/>
          <p:cNvSpPr/>
          <p:nvPr/>
        </p:nvSpPr>
        <p:spPr>
          <a:xfrm>
            <a:off x="1499609" y="2490216"/>
            <a:ext cx="285115" cy="431800"/>
          </a:xfrm>
          <a:custGeom>
            <a:avLst/>
            <a:gdLst/>
            <a:ahLst/>
            <a:cxnLst/>
            <a:rect l="l" t="t" r="r" b="b"/>
            <a:pathLst>
              <a:path w="285114" h="431800">
                <a:moveTo>
                  <a:pt x="284994" y="1524"/>
                </a:moveTo>
                <a:lnTo>
                  <a:pt x="269754" y="0"/>
                </a:lnTo>
                <a:lnTo>
                  <a:pt x="228606" y="0"/>
                </a:lnTo>
                <a:lnTo>
                  <a:pt x="179838" y="9144"/>
                </a:lnTo>
                <a:lnTo>
                  <a:pt x="135642" y="24384"/>
                </a:lnTo>
                <a:lnTo>
                  <a:pt x="94494" y="47244"/>
                </a:lnTo>
                <a:lnTo>
                  <a:pt x="59442" y="76200"/>
                </a:lnTo>
                <a:lnTo>
                  <a:pt x="32010" y="109728"/>
                </a:lnTo>
                <a:lnTo>
                  <a:pt x="12192" y="149352"/>
                </a:lnTo>
                <a:lnTo>
                  <a:pt x="1524" y="192024"/>
                </a:lnTo>
                <a:lnTo>
                  <a:pt x="0" y="204216"/>
                </a:lnTo>
                <a:lnTo>
                  <a:pt x="0" y="225552"/>
                </a:lnTo>
                <a:lnTo>
                  <a:pt x="10668" y="280416"/>
                </a:lnTo>
                <a:lnTo>
                  <a:pt x="30486" y="318516"/>
                </a:lnTo>
                <a:lnTo>
                  <a:pt x="50298" y="344254"/>
                </a:lnTo>
                <a:lnTo>
                  <a:pt x="50298" y="208788"/>
                </a:lnTo>
                <a:lnTo>
                  <a:pt x="51822" y="201168"/>
                </a:lnTo>
                <a:lnTo>
                  <a:pt x="65538" y="153924"/>
                </a:lnTo>
                <a:lnTo>
                  <a:pt x="94494" y="112776"/>
                </a:lnTo>
                <a:lnTo>
                  <a:pt x="137166" y="80772"/>
                </a:lnTo>
                <a:lnTo>
                  <a:pt x="172218" y="64008"/>
                </a:lnTo>
                <a:lnTo>
                  <a:pt x="210318" y="54864"/>
                </a:lnTo>
                <a:lnTo>
                  <a:pt x="252990" y="50292"/>
                </a:lnTo>
                <a:lnTo>
                  <a:pt x="265182" y="50292"/>
                </a:lnTo>
                <a:lnTo>
                  <a:pt x="280422" y="51816"/>
                </a:lnTo>
                <a:lnTo>
                  <a:pt x="284994" y="1524"/>
                </a:lnTo>
                <a:close/>
              </a:path>
              <a:path w="285114" h="431800">
                <a:moveTo>
                  <a:pt x="283470" y="429768"/>
                </a:moveTo>
                <a:lnTo>
                  <a:pt x="280422" y="379476"/>
                </a:lnTo>
                <a:lnTo>
                  <a:pt x="268230" y="380830"/>
                </a:lnTo>
                <a:lnTo>
                  <a:pt x="252990" y="380891"/>
                </a:lnTo>
                <a:lnTo>
                  <a:pt x="213366" y="377952"/>
                </a:lnTo>
                <a:lnTo>
                  <a:pt x="173742" y="367284"/>
                </a:lnTo>
                <a:lnTo>
                  <a:pt x="138690" y="352044"/>
                </a:lnTo>
                <a:lnTo>
                  <a:pt x="96018" y="320040"/>
                </a:lnTo>
                <a:lnTo>
                  <a:pt x="85350" y="306324"/>
                </a:lnTo>
                <a:lnTo>
                  <a:pt x="74682" y="294132"/>
                </a:lnTo>
                <a:lnTo>
                  <a:pt x="54870" y="249936"/>
                </a:lnTo>
                <a:lnTo>
                  <a:pt x="50298" y="224028"/>
                </a:lnTo>
                <a:lnTo>
                  <a:pt x="50298" y="344254"/>
                </a:lnTo>
                <a:lnTo>
                  <a:pt x="92970" y="382524"/>
                </a:lnTo>
                <a:lnTo>
                  <a:pt x="132594" y="405384"/>
                </a:lnTo>
                <a:lnTo>
                  <a:pt x="178314" y="422148"/>
                </a:lnTo>
                <a:lnTo>
                  <a:pt x="227082" y="429768"/>
                </a:lnTo>
                <a:lnTo>
                  <a:pt x="252990" y="431292"/>
                </a:lnTo>
                <a:lnTo>
                  <a:pt x="268230" y="431292"/>
                </a:lnTo>
                <a:lnTo>
                  <a:pt x="283470" y="429768"/>
                </a:lnTo>
                <a:close/>
              </a:path>
            </a:pathLst>
          </a:custGeom>
          <a:solidFill>
            <a:srgbClr val="BAE0E3"/>
          </a:solidFill>
        </p:spPr>
        <p:txBody>
          <a:bodyPr wrap="square" lIns="0" tIns="0" rIns="0" bIns="0" rtlCol="0"/>
          <a:lstStyle/>
          <a:p>
            <a:endParaRPr/>
          </a:p>
        </p:txBody>
      </p:sp>
      <p:sp>
        <p:nvSpPr>
          <p:cNvPr id="9" name="object 9"/>
          <p:cNvSpPr/>
          <p:nvPr/>
        </p:nvSpPr>
        <p:spPr>
          <a:xfrm>
            <a:off x="1499609" y="2871216"/>
            <a:ext cx="287020" cy="736600"/>
          </a:xfrm>
          <a:custGeom>
            <a:avLst/>
            <a:gdLst/>
            <a:ahLst/>
            <a:cxnLst/>
            <a:rect l="l" t="t" r="r" b="b"/>
            <a:pathLst>
              <a:path w="287019" h="736600">
                <a:moveTo>
                  <a:pt x="286518" y="3048"/>
                </a:moveTo>
                <a:lnTo>
                  <a:pt x="271278" y="0"/>
                </a:lnTo>
                <a:lnTo>
                  <a:pt x="240798" y="0"/>
                </a:lnTo>
                <a:lnTo>
                  <a:pt x="227082" y="1524"/>
                </a:lnTo>
                <a:lnTo>
                  <a:pt x="214890" y="4572"/>
                </a:lnTo>
                <a:lnTo>
                  <a:pt x="201174" y="7620"/>
                </a:lnTo>
                <a:lnTo>
                  <a:pt x="163074" y="22860"/>
                </a:lnTo>
                <a:lnTo>
                  <a:pt x="129546" y="45720"/>
                </a:lnTo>
                <a:lnTo>
                  <a:pt x="99066" y="76200"/>
                </a:lnTo>
                <a:lnTo>
                  <a:pt x="88398" y="86868"/>
                </a:lnTo>
                <a:lnTo>
                  <a:pt x="79254" y="99060"/>
                </a:lnTo>
                <a:lnTo>
                  <a:pt x="71634" y="111252"/>
                </a:lnTo>
                <a:lnTo>
                  <a:pt x="54870" y="137160"/>
                </a:lnTo>
                <a:lnTo>
                  <a:pt x="28962" y="195072"/>
                </a:lnTo>
                <a:lnTo>
                  <a:pt x="10668" y="260604"/>
                </a:lnTo>
                <a:lnTo>
                  <a:pt x="0" y="348996"/>
                </a:lnTo>
                <a:lnTo>
                  <a:pt x="0" y="385572"/>
                </a:lnTo>
                <a:lnTo>
                  <a:pt x="4572" y="440436"/>
                </a:lnTo>
                <a:lnTo>
                  <a:pt x="18288" y="507492"/>
                </a:lnTo>
                <a:lnTo>
                  <a:pt x="41154" y="569976"/>
                </a:lnTo>
                <a:lnTo>
                  <a:pt x="50298" y="588264"/>
                </a:lnTo>
                <a:lnTo>
                  <a:pt x="50298" y="352044"/>
                </a:lnTo>
                <a:lnTo>
                  <a:pt x="54870" y="303276"/>
                </a:lnTo>
                <a:lnTo>
                  <a:pt x="67062" y="242316"/>
                </a:lnTo>
                <a:lnTo>
                  <a:pt x="86874" y="187452"/>
                </a:lnTo>
                <a:lnTo>
                  <a:pt x="112782" y="140208"/>
                </a:lnTo>
                <a:lnTo>
                  <a:pt x="143262" y="102108"/>
                </a:lnTo>
                <a:lnTo>
                  <a:pt x="152406" y="94488"/>
                </a:lnTo>
                <a:lnTo>
                  <a:pt x="160026" y="86868"/>
                </a:lnTo>
                <a:lnTo>
                  <a:pt x="204222" y="59436"/>
                </a:lnTo>
                <a:lnTo>
                  <a:pt x="214890" y="56388"/>
                </a:lnTo>
                <a:lnTo>
                  <a:pt x="224034" y="53340"/>
                </a:lnTo>
                <a:lnTo>
                  <a:pt x="242322" y="50292"/>
                </a:lnTo>
                <a:lnTo>
                  <a:pt x="263658" y="50292"/>
                </a:lnTo>
                <a:lnTo>
                  <a:pt x="278898" y="53340"/>
                </a:lnTo>
                <a:lnTo>
                  <a:pt x="286518" y="3048"/>
                </a:lnTo>
                <a:close/>
              </a:path>
              <a:path w="287019" h="736600">
                <a:moveTo>
                  <a:pt x="284994" y="733044"/>
                </a:moveTo>
                <a:lnTo>
                  <a:pt x="278898" y="682752"/>
                </a:lnTo>
                <a:lnTo>
                  <a:pt x="254514" y="685800"/>
                </a:lnTo>
                <a:lnTo>
                  <a:pt x="245370" y="685800"/>
                </a:lnTo>
                <a:lnTo>
                  <a:pt x="234702" y="684276"/>
                </a:lnTo>
                <a:lnTo>
                  <a:pt x="225558" y="682752"/>
                </a:lnTo>
                <a:lnTo>
                  <a:pt x="216414" y="679704"/>
                </a:lnTo>
                <a:lnTo>
                  <a:pt x="205746" y="676656"/>
                </a:lnTo>
                <a:lnTo>
                  <a:pt x="196602" y="673608"/>
                </a:lnTo>
                <a:lnTo>
                  <a:pt x="187458" y="667512"/>
                </a:lnTo>
                <a:lnTo>
                  <a:pt x="178314" y="662940"/>
                </a:lnTo>
                <a:lnTo>
                  <a:pt x="135642" y="626364"/>
                </a:lnTo>
                <a:lnTo>
                  <a:pt x="100590" y="574548"/>
                </a:lnTo>
                <a:lnTo>
                  <a:pt x="76206" y="524256"/>
                </a:lnTo>
                <a:lnTo>
                  <a:pt x="60966" y="466344"/>
                </a:lnTo>
                <a:lnTo>
                  <a:pt x="50298" y="385572"/>
                </a:lnTo>
                <a:lnTo>
                  <a:pt x="50298" y="588264"/>
                </a:lnTo>
                <a:lnTo>
                  <a:pt x="54870" y="597408"/>
                </a:lnTo>
                <a:lnTo>
                  <a:pt x="70110" y="623316"/>
                </a:lnTo>
                <a:lnTo>
                  <a:pt x="79254" y="637032"/>
                </a:lnTo>
                <a:lnTo>
                  <a:pt x="88398" y="647700"/>
                </a:lnTo>
                <a:lnTo>
                  <a:pt x="97542" y="659892"/>
                </a:lnTo>
                <a:lnTo>
                  <a:pt x="138690" y="697992"/>
                </a:lnTo>
                <a:lnTo>
                  <a:pt x="185934" y="723900"/>
                </a:lnTo>
                <a:lnTo>
                  <a:pt x="225558" y="734568"/>
                </a:lnTo>
                <a:lnTo>
                  <a:pt x="239274" y="736092"/>
                </a:lnTo>
                <a:lnTo>
                  <a:pt x="268230" y="736092"/>
                </a:lnTo>
                <a:lnTo>
                  <a:pt x="284994" y="733044"/>
                </a:lnTo>
                <a:close/>
              </a:path>
            </a:pathLst>
          </a:custGeom>
          <a:solidFill>
            <a:srgbClr val="BAE0E3"/>
          </a:solidFill>
        </p:spPr>
        <p:txBody>
          <a:bodyPr wrap="square" lIns="0" tIns="0" rIns="0" bIns="0" rtlCol="0"/>
          <a:lstStyle/>
          <a:p>
            <a:endParaRPr/>
          </a:p>
        </p:txBody>
      </p:sp>
      <p:sp>
        <p:nvSpPr>
          <p:cNvPr id="10" name="object 10"/>
          <p:cNvSpPr/>
          <p:nvPr/>
        </p:nvSpPr>
        <p:spPr>
          <a:xfrm>
            <a:off x="1749552" y="3557016"/>
            <a:ext cx="460375" cy="151130"/>
          </a:xfrm>
          <a:custGeom>
            <a:avLst/>
            <a:gdLst/>
            <a:ahLst/>
            <a:cxnLst/>
            <a:rect l="l" t="t" r="r" b="b"/>
            <a:pathLst>
              <a:path w="460375" h="151129">
                <a:moveTo>
                  <a:pt x="315048" y="50767"/>
                </a:moveTo>
                <a:lnTo>
                  <a:pt x="7620" y="0"/>
                </a:lnTo>
                <a:lnTo>
                  <a:pt x="0" y="50292"/>
                </a:lnTo>
                <a:lnTo>
                  <a:pt x="306852" y="100964"/>
                </a:lnTo>
                <a:lnTo>
                  <a:pt x="315048" y="50767"/>
                </a:lnTo>
                <a:close/>
              </a:path>
              <a:path w="460375" h="151129">
                <a:moveTo>
                  <a:pt x="339852" y="138065"/>
                </a:moveTo>
                <a:lnTo>
                  <a:pt x="339852" y="54864"/>
                </a:lnTo>
                <a:lnTo>
                  <a:pt x="332232" y="105156"/>
                </a:lnTo>
                <a:lnTo>
                  <a:pt x="306852" y="100964"/>
                </a:lnTo>
                <a:lnTo>
                  <a:pt x="298704" y="150876"/>
                </a:lnTo>
                <a:lnTo>
                  <a:pt x="339852" y="138065"/>
                </a:lnTo>
                <a:close/>
              </a:path>
              <a:path w="460375" h="151129">
                <a:moveTo>
                  <a:pt x="339852" y="54864"/>
                </a:moveTo>
                <a:lnTo>
                  <a:pt x="315048" y="50767"/>
                </a:lnTo>
                <a:lnTo>
                  <a:pt x="306852" y="100964"/>
                </a:lnTo>
                <a:lnTo>
                  <a:pt x="332232" y="105156"/>
                </a:lnTo>
                <a:lnTo>
                  <a:pt x="339852" y="54864"/>
                </a:lnTo>
                <a:close/>
              </a:path>
              <a:path w="460375" h="151129">
                <a:moveTo>
                  <a:pt x="460248" y="100584"/>
                </a:moveTo>
                <a:lnTo>
                  <a:pt x="323088" y="1524"/>
                </a:lnTo>
                <a:lnTo>
                  <a:pt x="315048" y="50767"/>
                </a:lnTo>
                <a:lnTo>
                  <a:pt x="339852" y="54864"/>
                </a:lnTo>
                <a:lnTo>
                  <a:pt x="339852" y="138065"/>
                </a:lnTo>
                <a:lnTo>
                  <a:pt x="460248" y="100584"/>
                </a:lnTo>
                <a:close/>
              </a:path>
            </a:pathLst>
          </a:custGeom>
          <a:solidFill>
            <a:srgbClr val="BAE0E3"/>
          </a:solidFill>
        </p:spPr>
        <p:txBody>
          <a:bodyPr wrap="square" lIns="0" tIns="0" rIns="0" bIns="0" rtlCol="0"/>
          <a:lstStyle/>
          <a:p>
            <a:endParaRPr/>
          </a:p>
        </p:txBody>
      </p:sp>
      <p:sp>
        <p:nvSpPr>
          <p:cNvPr id="11" name="object 11"/>
          <p:cNvSpPr/>
          <p:nvPr/>
        </p:nvSpPr>
        <p:spPr>
          <a:xfrm>
            <a:off x="1652016" y="2348484"/>
            <a:ext cx="109728" cy="18897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142993" y="3886199"/>
            <a:ext cx="7696200" cy="1905000"/>
          </a:xfrm>
          <a:custGeom>
            <a:avLst/>
            <a:gdLst/>
            <a:ahLst/>
            <a:cxnLst/>
            <a:rect l="l" t="t" r="r" b="b"/>
            <a:pathLst>
              <a:path w="7696200" h="1905000">
                <a:moveTo>
                  <a:pt x="7696200" y="0"/>
                </a:moveTo>
                <a:lnTo>
                  <a:pt x="0" y="0"/>
                </a:lnTo>
                <a:lnTo>
                  <a:pt x="0" y="1905000"/>
                </a:lnTo>
                <a:lnTo>
                  <a:pt x="7696200" y="1905000"/>
                </a:lnTo>
                <a:lnTo>
                  <a:pt x="7696200" y="0"/>
                </a:lnTo>
                <a:close/>
              </a:path>
            </a:pathLst>
          </a:custGeom>
          <a:solidFill>
            <a:srgbClr val="000000"/>
          </a:solidFill>
        </p:spPr>
        <p:txBody>
          <a:bodyPr wrap="square" lIns="0" tIns="0" rIns="0" bIns="0" rtlCol="0"/>
          <a:lstStyle/>
          <a:p>
            <a:endParaRPr/>
          </a:p>
        </p:txBody>
      </p:sp>
      <p:sp>
        <p:nvSpPr>
          <p:cNvPr id="13" name="object 13"/>
          <p:cNvSpPr/>
          <p:nvPr/>
        </p:nvSpPr>
        <p:spPr>
          <a:xfrm>
            <a:off x="1136897" y="3886199"/>
            <a:ext cx="7710170" cy="1912620"/>
          </a:xfrm>
          <a:custGeom>
            <a:avLst/>
            <a:gdLst/>
            <a:ahLst/>
            <a:cxnLst/>
            <a:rect l="l" t="t" r="r" b="b"/>
            <a:pathLst>
              <a:path w="7710170" h="1912620">
                <a:moveTo>
                  <a:pt x="13716" y="1898904"/>
                </a:moveTo>
                <a:lnTo>
                  <a:pt x="13716" y="0"/>
                </a:lnTo>
                <a:lnTo>
                  <a:pt x="0" y="0"/>
                </a:lnTo>
                <a:lnTo>
                  <a:pt x="0" y="1912620"/>
                </a:lnTo>
                <a:lnTo>
                  <a:pt x="6096" y="1912620"/>
                </a:lnTo>
                <a:lnTo>
                  <a:pt x="6096" y="1898904"/>
                </a:lnTo>
                <a:lnTo>
                  <a:pt x="13716" y="1898904"/>
                </a:lnTo>
                <a:close/>
              </a:path>
              <a:path w="7710170" h="1912620">
                <a:moveTo>
                  <a:pt x="7702302" y="1898904"/>
                </a:moveTo>
                <a:lnTo>
                  <a:pt x="6096" y="1898904"/>
                </a:lnTo>
                <a:lnTo>
                  <a:pt x="13716" y="1905000"/>
                </a:lnTo>
                <a:lnTo>
                  <a:pt x="13716" y="1912620"/>
                </a:lnTo>
                <a:lnTo>
                  <a:pt x="7696206" y="1912620"/>
                </a:lnTo>
                <a:lnTo>
                  <a:pt x="7696206" y="1905000"/>
                </a:lnTo>
                <a:lnTo>
                  <a:pt x="7702302" y="1898904"/>
                </a:lnTo>
                <a:close/>
              </a:path>
              <a:path w="7710170" h="1912620">
                <a:moveTo>
                  <a:pt x="13716" y="1912620"/>
                </a:moveTo>
                <a:lnTo>
                  <a:pt x="13716" y="1905000"/>
                </a:lnTo>
                <a:lnTo>
                  <a:pt x="6096" y="1898904"/>
                </a:lnTo>
                <a:lnTo>
                  <a:pt x="6096" y="1912620"/>
                </a:lnTo>
                <a:lnTo>
                  <a:pt x="13716" y="1912620"/>
                </a:lnTo>
                <a:close/>
              </a:path>
              <a:path w="7710170" h="1912620">
                <a:moveTo>
                  <a:pt x="7709922" y="1912620"/>
                </a:moveTo>
                <a:lnTo>
                  <a:pt x="7709922" y="0"/>
                </a:lnTo>
                <a:lnTo>
                  <a:pt x="7696206" y="0"/>
                </a:lnTo>
                <a:lnTo>
                  <a:pt x="7696206" y="1898904"/>
                </a:lnTo>
                <a:lnTo>
                  <a:pt x="7702302" y="1898904"/>
                </a:lnTo>
                <a:lnTo>
                  <a:pt x="7702302" y="1912620"/>
                </a:lnTo>
                <a:lnTo>
                  <a:pt x="7709922" y="1912620"/>
                </a:lnTo>
                <a:close/>
              </a:path>
              <a:path w="7710170" h="1912620">
                <a:moveTo>
                  <a:pt x="7702302" y="1912620"/>
                </a:moveTo>
                <a:lnTo>
                  <a:pt x="7702302" y="1898904"/>
                </a:lnTo>
                <a:lnTo>
                  <a:pt x="7696206" y="1905000"/>
                </a:lnTo>
                <a:lnTo>
                  <a:pt x="7696206" y="1912620"/>
                </a:lnTo>
                <a:lnTo>
                  <a:pt x="7702302" y="1912620"/>
                </a:lnTo>
                <a:close/>
              </a:path>
            </a:pathLst>
          </a:custGeom>
          <a:solidFill>
            <a:srgbClr val="000000"/>
          </a:solidFill>
        </p:spPr>
        <p:txBody>
          <a:bodyPr wrap="square" lIns="0" tIns="0" rIns="0" bIns="0" rtlCol="0"/>
          <a:lstStyle/>
          <a:p>
            <a:endParaRPr/>
          </a:p>
        </p:txBody>
      </p:sp>
      <p:sp>
        <p:nvSpPr>
          <p:cNvPr id="14" name="object 14"/>
          <p:cNvSpPr/>
          <p:nvPr/>
        </p:nvSpPr>
        <p:spPr>
          <a:xfrm>
            <a:off x="1219193" y="3886199"/>
            <a:ext cx="2514600" cy="1828800"/>
          </a:xfrm>
          <a:custGeom>
            <a:avLst/>
            <a:gdLst/>
            <a:ahLst/>
            <a:cxnLst/>
            <a:rect l="l" t="t" r="r" b="b"/>
            <a:pathLst>
              <a:path w="2514600" h="1828800">
                <a:moveTo>
                  <a:pt x="2514600" y="0"/>
                </a:moveTo>
                <a:lnTo>
                  <a:pt x="0" y="0"/>
                </a:lnTo>
                <a:lnTo>
                  <a:pt x="0" y="1828800"/>
                </a:lnTo>
                <a:lnTo>
                  <a:pt x="2514600" y="1828800"/>
                </a:lnTo>
                <a:lnTo>
                  <a:pt x="2514600" y="0"/>
                </a:lnTo>
                <a:close/>
              </a:path>
            </a:pathLst>
          </a:custGeom>
          <a:solidFill>
            <a:srgbClr val="004993"/>
          </a:solidFill>
        </p:spPr>
        <p:txBody>
          <a:bodyPr wrap="square" lIns="0" tIns="0" rIns="0" bIns="0" rtlCol="0"/>
          <a:lstStyle/>
          <a:p>
            <a:endParaRPr/>
          </a:p>
        </p:txBody>
      </p:sp>
      <p:sp>
        <p:nvSpPr>
          <p:cNvPr id="15" name="object 15"/>
          <p:cNvSpPr/>
          <p:nvPr/>
        </p:nvSpPr>
        <p:spPr>
          <a:xfrm>
            <a:off x="1213097" y="3886199"/>
            <a:ext cx="2528570" cy="1836420"/>
          </a:xfrm>
          <a:custGeom>
            <a:avLst/>
            <a:gdLst/>
            <a:ahLst/>
            <a:cxnLst/>
            <a:rect l="l" t="t" r="r" b="b"/>
            <a:pathLst>
              <a:path w="2528570" h="1836420">
                <a:moveTo>
                  <a:pt x="13716" y="1822704"/>
                </a:moveTo>
                <a:lnTo>
                  <a:pt x="13716" y="0"/>
                </a:lnTo>
                <a:lnTo>
                  <a:pt x="0" y="0"/>
                </a:lnTo>
                <a:lnTo>
                  <a:pt x="0" y="1836420"/>
                </a:lnTo>
                <a:lnTo>
                  <a:pt x="6096" y="1836420"/>
                </a:lnTo>
                <a:lnTo>
                  <a:pt x="6096" y="1822704"/>
                </a:lnTo>
                <a:lnTo>
                  <a:pt x="13716" y="1822704"/>
                </a:lnTo>
                <a:close/>
              </a:path>
              <a:path w="2528570" h="1836420">
                <a:moveTo>
                  <a:pt x="2520702" y="1822704"/>
                </a:moveTo>
                <a:lnTo>
                  <a:pt x="6096" y="1822704"/>
                </a:lnTo>
                <a:lnTo>
                  <a:pt x="13716" y="1828800"/>
                </a:lnTo>
                <a:lnTo>
                  <a:pt x="13716" y="1836420"/>
                </a:lnTo>
                <a:lnTo>
                  <a:pt x="2514606" y="1836420"/>
                </a:lnTo>
                <a:lnTo>
                  <a:pt x="2514606" y="1828800"/>
                </a:lnTo>
                <a:lnTo>
                  <a:pt x="2520702" y="1822704"/>
                </a:lnTo>
                <a:close/>
              </a:path>
              <a:path w="2528570" h="1836420">
                <a:moveTo>
                  <a:pt x="13716" y="1836420"/>
                </a:moveTo>
                <a:lnTo>
                  <a:pt x="13716" y="1828800"/>
                </a:lnTo>
                <a:lnTo>
                  <a:pt x="6096" y="1822704"/>
                </a:lnTo>
                <a:lnTo>
                  <a:pt x="6096" y="1836420"/>
                </a:lnTo>
                <a:lnTo>
                  <a:pt x="13716" y="1836420"/>
                </a:lnTo>
                <a:close/>
              </a:path>
              <a:path w="2528570" h="1836420">
                <a:moveTo>
                  <a:pt x="2528322" y="1836420"/>
                </a:moveTo>
                <a:lnTo>
                  <a:pt x="2528322" y="0"/>
                </a:lnTo>
                <a:lnTo>
                  <a:pt x="2514606" y="0"/>
                </a:lnTo>
                <a:lnTo>
                  <a:pt x="2514606" y="1822704"/>
                </a:lnTo>
                <a:lnTo>
                  <a:pt x="2520702" y="1822704"/>
                </a:lnTo>
                <a:lnTo>
                  <a:pt x="2520702" y="1836420"/>
                </a:lnTo>
                <a:lnTo>
                  <a:pt x="2528322" y="1836420"/>
                </a:lnTo>
                <a:close/>
              </a:path>
              <a:path w="2528570" h="1836420">
                <a:moveTo>
                  <a:pt x="2520702" y="1836420"/>
                </a:moveTo>
                <a:lnTo>
                  <a:pt x="2520702" y="1822704"/>
                </a:lnTo>
                <a:lnTo>
                  <a:pt x="2514606" y="1828800"/>
                </a:lnTo>
                <a:lnTo>
                  <a:pt x="2514606" y="1836420"/>
                </a:lnTo>
                <a:lnTo>
                  <a:pt x="2520702" y="1836420"/>
                </a:lnTo>
                <a:close/>
              </a:path>
            </a:pathLst>
          </a:custGeom>
          <a:solidFill>
            <a:srgbClr val="000000"/>
          </a:solidFill>
        </p:spPr>
        <p:txBody>
          <a:bodyPr wrap="square" lIns="0" tIns="0" rIns="0" bIns="0" rtlCol="0"/>
          <a:lstStyle/>
          <a:p>
            <a:endParaRPr/>
          </a:p>
        </p:txBody>
      </p:sp>
      <p:sp>
        <p:nvSpPr>
          <p:cNvPr id="16" name="object 16"/>
          <p:cNvSpPr txBox="1"/>
          <p:nvPr/>
        </p:nvSpPr>
        <p:spPr>
          <a:xfrm>
            <a:off x="1808479" y="2278480"/>
            <a:ext cx="1349375" cy="3317240"/>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FFFFFF"/>
                </a:solidFill>
                <a:latin typeface="Arial"/>
                <a:cs typeface="Arial"/>
              </a:rPr>
              <a:t>b=1;</a:t>
            </a:r>
            <a:endParaRPr sz="2000">
              <a:latin typeface="Arial"/>
              <a:cs typeface="Arial"/>
            </a:endParaRPr>
          </a:p>
          <a:p>
            <a:pPr marL="12700">
              <a:lnSpc>
                <a:spcPct val="100000"/>
              </a:lnSpc>
              <a:spcBef>
                <a:spcPts val="480"/>
              </a:spcBef>
            </a:pPr>
            <a:r>
              <a:rPr sz="2000" b="1" spc="-5" dirty="0">
                <a:solidFill>
                  <a:srgbClr val="FFFFFF"/>
                </a:solidFill>
                <a:latin typeface="Arial"/>
                <a:cs typeface="Arial"/>
              </a:rPr>
              <a:t>While(b&lt;2)</a:t>
            </a:r>
            <a:endParaRPr sz="2000">
              <a:latin typeface="Arial"/>
              <a:cs typeface="Arial"/>
            </a:endParaRPr>
          </a:p>
          <a:p>
            <a:pPr marL="12700">
              <a:lnSpc>
                <a:spcPct val="100000"/>
              </a:lnSpc>
              <a:spcBef>
                <a:spcPts val="480"/>
              </a:spcBef>
            </a:pPr>
            <a:r>
              <a:rPr sz="2000" b="1" dirty="0">
                <a:solidFill>
                  <a:srgbClr val="FFFFFF"/>
                </a:solidFill>
                <a:latin typeface="Arial"/>
                <a:cs typeface="Arial"/>
              </a:rPr>
              <a:t>{</a:t>
            </a:r>
            <a:endParaRPr sz="2000">
              <a:latin typeface="Arial"/>
              <a:cs typeface="Arial"/>
            </a:endParaRPr>
          </a:p>
          <a:p>
            <a:pPr marL="499745" marR="5080">
              <a:lnSpc>
                <a:spcPct val="120000"/>
              </a:lnSpc>
            </a:pPr>
            <a:r>
              <a:rPr sz="2000" b="1" spc="-5" dirty="0">
                <a:solidFill>
                  <a:srgbClr val="FFFFFF"/>
                </a:solidFill>
                <a:latin typeface="Arial"/>
                <a:cs typeface="Arial"/>
              </a:rPr>
              <a:t>blah  blah  b</a:t>
            </a:r>
            <a:r>
              <a:rPr sz="2000" b="1" spc="5" dirty="0">
                <a:solidFill>
                  <a:srgbClr val="FFFFFF"/>
                </a:solidFill>
                <a:latin typeface="Arial"/>
                <a:cs typeface="Arial"/>
              </a:rPr>
              <a:t>=</a:t>
            </a:r>
            <a:r>
              <a:rPr sz="2000" b="1" spc="-5" dirty="0">
                <a:solidFill>
                  <a:srgbClr val="FFFFFF"/>
                </a:solidFill>
                <a:latin typeface="Arial"/>
                <a:cs typeface="Arial"/>
              </a:rPr>
              <a:t>b</a:t>
            </a:r>
            <a:r>
              <a:rPr sz="2000" b="1" spc="5" dirty="0">
                <a:solidFill>
                  <a:srgbClr val="FFFFFF"/>
                </a:solidFill>
                <a:latin typeface="Arial"/>
                <a:cs typeface="Arial"/>
              </a:rPr>
              <a:t>+</a:t>
            </a:r>
            <a:r>
              <a:rPr sz="2000" b="1" dirty="0">
                <a:solidFill>
                  <a:srgbClr val="FFFFFF"/>
                </a:solidFill>
                <a:latin typeface="Arial"/>
                <a:cs typeface="Arial"/>
              </a:rPr>
              <a:t>1;</a:t>
            </a:r>
            <a:endParaRPr sz="2000">
              <a:latin typeface="Arial"/>
              <a:cs typeface="Arial"/>
            </a:endParaRPr>
          </a:p>
          <a:p>
            <a:pPr marL="12700">
              <a:lnSpc>
                <a:spcPct val="100000"/>
              </a:lnSpc>
              <a:spcBef>
                <a:spcPts val="480"/>
              </a:spcBef>
            </a:pPr>
            <a:r>
              <a:rPr sz="2000" b="1" dirty="0">
                <a:solidFill>
                  <a:srgbClr val="FFFFFF"/>
                </a:solidFill>
                <a:latin typeface="Arial"/>
                <a:cs typeface="Arial"/>
              </a:rPr>
              <a:t>}</a:t>
            </a:r>
            <a:endParaRPr sz="2000">
              <a:latin typeface="Arial"/>
              <a:cs typeface="Arial"/>
            </a:endParaRPr>
          </a:p>
          <a:p>
            <a:pPr marL="12700" marR="805815">
              <a:lnSpc>
                <a:spcPct val="120000"/>
              </a:lnSpc>
            </a:pPr>
            <a:r>
              <a:rPr sz="2000" b="1" spc="-5" dirty="0">
                <a:solidFill>
                  <a:srgbClr val="FFFFFF"/>
                </a:solidFill>
                <a:latin typeface="Arial"/>
                <a:cs typeface="Arial"/>
              </a:rPr>
              <a:t>b</a:t>
            </a:r>
            <a:r>
              <a:rPr sz="2000" b="1" spc="-10" dirty="0">
                <a:solidFill>
                  <a:srgbClr val="FFFFFF"/>
                </a:solidFill>
                <a:latin typeface="Arial"/>
                <a:cs typeface="Arial"/>
              </a:rPr>
              <a:t>l</a:t>
            </a:r>
            <a:r>
              <a:rPr sz="2000" b="1" dirty="0">
                <a:solidFill>
                  <a:srgbClr val="FFFFFF"/>
                </a:solidFill>
                <a:latin typeface="Arial"/>
                <a:cs typeface="Arial"/>
              </a:rPr>
              <a:t>ah  </a:t>
            </a:r>
            <a:r>
              <a:rPr sz="2000" b="1" spc="-5" dirty="0">
                <a:solidFill>
                  <a:srgbClr val="FFFFFF"/>
                </a:solidFill>
                <a:latin typeface="Arial"/>
                <a:cs typeface="Arial"/>
              </a:rPr>
              <a:t>b</a:t>
            </a:r>
            <a:r>
              <a:rPr sz="2000" b="1" spc="-10" dirty="0">
                <a:solidFill>
                  <a:srgbClr val="FFFFFF"/>
                </a:solidFill>
                <a:latin typeface="Arial"/>
                <a:cs typeface="Arial"/>
              </a:rPr>
              <a:t>l</a:t>
            </a:r>
            <a:r>
              <a:rPr sz="2000" b="1" dirty="0">
                <a:solidFill>
                  <a:srgbClr val="FFFFFF"/>
                </a:solidFill>
                <a:latin typeface="Arial"/>
                <a:cs typeface="Arial"/>
              </a:rPr>
              <a:t>ah</a:t>
            </a:r>
            <a:endParaRPr sz="2000">
              <a:latin typeface="Arial"/>
              <a:cs typeface="Arial"/>
            </a:endParaRPr>
          </a:p>
        </p:txBody>
      </p:sp>
      <p:sp>
        <p:nvSpPr>
          <p:cNvPr id="17" name="object 17"/>
          <p:cNvSpPr/>
          <p:nvPr/>
        </p:nvSpPr>
        <p:spPr>
          <a:xfrm>
            <a:off x="3886200" y="3886199"/>
            <a:ext cx="4876800" cy="1489075"/>
          </a:xfrm>
          <a:custGeom>
            <a:avLst/>
            <a:gdLst/>
            <a:ahLst/>
            <a:cxnLst/>
            <a:rect l="l" t="t" r="r" b="b"/>
            <a:pathLst>
              <a:path w="4876800" h="1489075">
                <a:moveTo>
                  <a:pt x="4876800" y="0"/>
                </a:moveTo>
                <a:lnTo>
                  <a:pt x="0" y="0"/>
                </a:lnTo>
                <a:lnTo>
                  <a:pt x="0" y="1488948"/>
                </a:lnTo>
                <a:lnTo>
                  <a:pt x="4876800" y="1488948"/>
                </a:lnTo>
                <a:lnTo>
                  <a:pt x="4876800" y="0"/>
                </a:lnTo>
                <a:close/>
              </a:path>
            </a:pathLst>
          </a:custGeom>
          <a:solidFill>
            <a:srgbClr val="004993"/>
          </a:solidFill>
        </p:spPr>
        <p:txBody>
          <a:bodyPr wrap="square" lIns="0" tIns="0" rIns="0" bIns="0" rtlCol="0"/>
          <a:lstStyle/>
          <a:p>
            <a:endParaRPr/>
          </a:p>
        </p:txBody>
      </p:sp>
      <p:sp>
        <p:nvSpPr>
          <p:cNvPr id="18" name="object 18"/>
          <p:cNvSpPr txBox="1">
            <a:spLocks noGrp="1"/>
          </p:cNvSpPr>
          <p:nvPr>
            <p:ph type="body" idx="1"/>
          </p:nvPr>
        </p:nvSpPr>
        <p:spPr>
          <a:xfrm>
            <a:off x="1686561" y="2296768"/>
            <a:ext cx="6685276" cy="2782813"/>
          </a:xfrm>
          <a:prstGeom prst="rect">
            <a:avLst/>
          </a:prstGeom>
        </p:spPr>
        <p:txBody>
          <a:bodyPr vert="horz" wrap="square" lIns="0" tIns="12700" rIns="0" bIns="0" rtlCol="0">
            <a:spAutoFit/>
          </a:bodyPr>
          <a:lstStyle/>
          <a:p>
            <a:pPr marL="2290445" marR="5080">
              <a:lnSpc>
                <a:spcPct val="150000"/>
              </a:lnSpc>
              <a:spcBef>
                <a:spcPts val="100"/>
              </a:spcBef>
              <a:tabLst>
                <a:tab pos="5206365" algn="l"/>
                <a:tab pos="5610225" algn="l"/>
              </a:tabLst>
            </a:pPr>
            <a:r>
              <a:rPr dirty="0">
                <a:solidFill>
                  <a:schemeClr val="bg1"/>
                </a:solidFill>
              </a:rPr>
              <a:t>When the </a:t>
            </a:r>
            <a:r>
              <a:rPr spc="-5" dirty="0">
                <a:solidFill>
                  <a:schemeClr val="bg1"/>
                </a:solidFill>
              </a:rPr>
              <a:t>computer </a:t>
            </a:r>
            <a:r>
              <a:rPr dirty="0">
                <a:solidFill>
                  <a:schemeClr val="bg1"/>
                </a:solidFill>
              </a:rPr>
              <a:t>reaches while  </a:t>
            </a:r>
            <a:r>
              <a:rPr spc="-5" dirty="0">
                <a:solidFill>
                  <a:schemeClr val="bg1"/>
                </a:solidFill>
              </a:rPr>
              <a:t>statement, it </a:t>
            </a:r>
            <a:r>
              <a:rPr dirty="0">
                <a:solidFill>
                  <a:schemeClr val="bg1"/>
                </a:solidFill>
              </a:rPr>
              <a:t>tests to</a:t>
            </a:r>
            <a:r>
              <a:rPr spc="-65" dirty="0">
                <a:solidFill>
                  <a:schemeClr val="bg1"/>
                </a:solidFill>
              </a:rPr>
              <a:t> </a:t>
            </a:r>
            <a:r>
              <a:rPr dirty="0">
                <a:solidFill>
                  <a:schemeClr val="bg1"/>
                </a:solidFill>
              </a:rPr>
              <a:t>see</a:t>
            </a:r>
            <a:r>
              <a:rPr spc="-15" dirty="0">
                <a:solidFill>
                  <a:schemeClr val="bg1"/>
                </a:solidFill>
              </a:rPr>
              <a:t> </a:t>
            </a:r>
            <a:r>
              <a:rPr spc="-5" dirty="0">
                <a:solidFill>
                  <a:schemeClr val="bg1"/>
                </a:solidFill>
              </a:rPr>
              <a:t>if	</a:t>
            </a:r>
            <a:r>
              <a:rPr dirty="0">
                <a:solidFill>
                  <a:schemeClr val="bg1"/>
                </a:solidFill>
              </a:rPr>
              <a:t>the  Boolean expression </a:t>
            </a:r>
            <a:r>
              <a:rPr spc="-5" dirty="0">
                <a:solidFill>
                  <a:schemeClr val="bg1"/>
                </a:solidFill>
              </a:rPr>
              <a:t>is </a:t>
            </a:r>
            <a:r>
              <a:rPr dirty="0">
                <a:solidFill>
                  <a:schemeClr val="bg1"/>
                </a:solidFill>
              </a:rPr>
              <a:t>true. </a:t>
            </a:r>
            <a:r>
              <a:rPr spc="-5" dirty="0">
                <a:solidFill>
                  <a:schemeClr val="bg1"/>
                </a:solidFill>
              </a:rPr>
              <a:t>If </a:t>
            </a:r>
            <a:r>
              <a:rPr dirty="0">
                <a:solidFill>
                  <a:schemeClr val="bg1"/>
                </a:solidFill>
              </a:rPr>
              <a:t>true,</a:t>
            </a:r>
            <a:r>
              <a:rPr spc="-220" dirty="0">
                <a:solidFill>
                  <a:schemeClr val="bg1"/>
                </a:solidFill>
              </a:rPr>
              <a:t> </a:t>
            </a:r>
            <a:r>
              <a:rPr spc="-5" dirty="0">
                <a:solidFill>
                  <a:schemeClr val="bg1"/>
                </a:solidFill>
              </a:rPr>
              <a:t>it  jumps into </a:t>
            </a:r>
            <a:r>
              <a:rPr dirty="0">
                <a:solidFill>
                  <a:schemeClr val="bg1"/>
                </a:solidFill>
              </a:rPr>
              <a:t>the</a:t>
            </a:r>
            <a:r>
              <a:rPr spc="-35" dirty="0">
                <a:solidFill>
                  <a:schemeClr val="bg1"/>
                </a:solidFill>
              </a:rPr>
              <a:t> </a:t>
            </a:r>
            <a:r>
              <a:rPr spc="-5" dirty="0">
                <a:solidFill>
                  <a:schemeClr val="bg1"/>
                </a:solidFill>
              </a:rPr>
              <a:t>block</a:t>
            </a:r>
            <a:r>
              <a:rPr spc="5" dirty="0">
                <a:solidFill>
                  <a:schemeClr val="bg1"/>
                </a:solidFill>
              </a:rPr>
              <a:t> </a:t>
            </a:r>
            <a:r>
              <a:rPr spc="-5" dirty="0">
                <a:solidFill>
                  <a:schemeClr val="bg1"/>
                </a:solidFill>
              </a:rPr>
              <a:t>of	code  immediately below </a:t>
            </a:r>
            <a:r>
              <a:rPr dirty="0">
                <a:solidFill>
                  <a:schemeClr val="bg1"/>
                </a:solidFill>
              </a:rPr>
              <a:t>the</a:t>
            </a:r>
            <a:r>
              <a:rPr spc="-70" dirty="0">
                <a:solidFill>
                  <a:schemeClr val="bg1"/>
                </a:solidFill>
              </a:rPr>
              <a:t> </a:t>
            </a:r>
            <a:r>
              <a:rPr dirty="0" smtClean="0">
                <a:solidFill>
                  <a:schemeClr val="bg1"/>
                </a:solidFill>
              </a:rPr>
              <a:t>while</a:t>
            </a:r>
            <a:r>
              <a:rPr lang="en-US" dirty="0" smtClean="0">
                <a:solidFill>
                  <a:schemeClr val="bg1"/>
                </a:solidFill>
              </a:rPr>
              <a:t> statement</a:t>
            </a:r>
            <a:endParaRPr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887" y="939799"/>
            <a:ext cx="6769734" cy="696595"/>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Arial"/>
                <a:cs typeface="Arial"/>
              </a:rPr>
              <a:t>Understanding </a:t>
            </a:r>
            <a:r>
              <a:rPr sz="4400" b="0" dirty="0">
                <a:latin typeface="Arial"/>
                <a:cs typeface="Arial"/>
              </a:rPr>
              <a:t>a while</a:t>
            </a:r>
            <a:r>
              <a:rPr sz="4400" b="0" spc="-55" dirty="0">
                <a:latin typeface="Arial"/>
                <a:cs typeface="Arial"/>
              </a:rPr>
              <a:t> </a:t>
            </a:r>
            <a:r>
              <a:rPr sz="4400" b="0" spc="-5" dirty="0">
                <a:latin typeface="Arial"/>
                <a:cs typeface="Arial"/>
              </a:rPr>
              <a:t>loop</a:t>
            </a:r>
            <a:endParaRPr sz="4400">
              <a:latin typeface="Arial"/>
              <a:cs typeface="Arial"/>
            </a:endParaRPr>
          </a:p>
        </p:txBody>
      </p:sp>
      <p:sp>
        <p:nvSpPr>
          <p:cNvPr id="3" name="object 3"/>
          <p:cNvSpPr/>
          <p:nvPr/>
        </p:nvSpPr>
        <p:spPr>
          <a:xfrm>
            <a:off x="1295393" y="2286000"/>
            <a:ext cx="7696200" cy="1600200"/>
          </a:xfrm>
          <a:custGeom>
            <a:avLst/>
            <a:gdLst/>
            <a:ahLst/>
            <a:cxnLst/>
            <a:rect l="l" t="t" r="r" b="b"/>
            <a:pathLst>
              <a:path w="7696200" h="1600200">
                <a:moveTo>
                  <a:pt x="0" y="0"/>
                </a:moveTo>
                <a:lnTo>
                  <a:pt x="0" y="1600199"/>
                </a:lnTo>
                <a:lnTo>
                  <a:pt x="7696200" y="1600199"/>
                </a:lnTo>
                <a:lnTo>
                  <a:pt x="7696200"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289297" y="2279904"/>
            <a:ext cx="7710170" cy="1606550"/>
          </a:xfrm>
          <a:custGeom>
            <a:avLst/>
            <a:gdLst/>
            <a:ahLst/>
            <a:cxnLst/>
            <a:rect l="l" t="t" r="r" b="b"/>
            <a:pathLst>
              <a:path w="7710170" h="1606550">
                <a:moveTo>
                  <a:pt x="7709922" y="1606295"/>
                </a:moveTo>
                <a:lnTo>
                  <a:pt x="7709922" y="0"/>
                </a:lnTo>
                <a:lnTo>
                  <a:pt x="0" y="0"/>
                </a:lnTo>
                <a:lnTo>
                  <a:pt x="0" y="1606295"/>
                </a:lnTo>
                <a:lnTo>
                  <a:pt x="6096" y="1606295"/>
                </a:lnTo>
                <a:lnTo>
                  <a:pt x="6096" y="13716"/>
                </a:lnTo>
                <a:lnTo>
                  <a:pt x="13716" y="6096"/>
                </a:lnTo>
                <a:lnTo>
                  <a:pt x="13716" y="13716"/>
                </a:lnTo>
                <a:lnTo>
                  <a:pt x="7696206" y="13716"/>
                </a:lnTo>
                <a:lnTo>
                  <a:pt x="7696206" y="6096"/>
                </a:lnTo>
                <a:lnTo>
                  <a:pt x="7702302" y="13716"/>
                </a:lnTo>
                <a:lnTo>
                  <a:pt x="7702302" y="1606295"/>
                </a:lnTo>
                <a:lnTo>
                  <a:pt x="7709922" y="1606295"/>
                </a:lnTo>
                <a:close/>
              </a:path>
              <a:path w="7710170" h="1606550">
                <a:moveTo>
                  <a:pt x="13716" y="13716"/>
                </a:moveTo>
                <a:lnTo>
                  <a:pt x="13716" y="6096"/>
                </a:lnTo>
                <a:lnTo>
                  <a:pt x="6096" y="13716"/>
                </a:lnTo>
                <a:lnTo>
                  <a:pt x="13716" y="13716"/>
                </a:lnTo>
                <a:close/>
              </a:path>
              <a:path w="7710170" h="1606550">
                <a:moveTo>
                  <a:pt x="13716" y="1606295"/>
                </a:moveTo>
                <a:lnTo>
                  <a:pt x="13716" y="13716"/>
                </a:lnTo>
                <a:lnTo>
                  <a:pt x="6096" y="13716"/>
                </a:lnTo>
                <a:lnTo>
                  <a:pt x="6096" y="1606295"/>
                </a:lnTo>
                <a:lnTo>
                  <a:pt x="13716" y="1606295"/>
                </a:lnTo>
                <a:close/>
              </a:path>
              <a:path w="7710170" h="1606550">
                <a:moveTo>
                  <a:pt x="7702302" y="13716"/>
                </a:moveTo>
                <a:lnTo>
                  <a:pt x="7696206" y="6096"/>
                </a:lnTo>
                <a:lnTo>
                  <a:pt x="7696206" y="13716"/>
                </a:lnTo>
                <a:lnTo>
                  <a:pt x="7702302" y="13716"/>
                </a:lnTo>
                <a:close/>
              </a:path>
              <a:path w="7710170" h="1606550">
                <a:moveTo>
                  <a:pt x="7702302" y="1606295"/>
                </a:moveTo>
                <a:lnTo>
                  <a:pt x="7702302" y="13716"/>
                </a:lnTo>
                <a:lnTo>
                  <a:pt x="7696206" y="13716"/>
                </a:lnTo>
                <a:lnTo>
                  <a:pt x="7696206" y="1606295"/>
                </a:lnTo>
                <a:lnTo>
                  <a:pt x="7702302" y="1606295"/>
                </a:lnTo>
                <a:close/>
              </a:path>
            </a:pathLst>
          </a:custGeom>
          <a:solidFill>
            <a:srgbClr val="000000"/>
          </a:solidFill>
        </p:spPr>
        <p:txBody>
          <a:bodyPr wrap="square" lIns="0" tIns="0" rIns="0" bIns="0" rtlCol="0"/>
          <a:lstStyle/>
          <a:p>
            <a:endParaRPr/>
          </a:p>
        </p:txBody>
      </p:sp>
      <p:sp>
        <p:nvSpPr>
          <p:cNvPr id="5" name="object 5"/>
          <p:cNvSpPr/>
          <p:nvPr/>
        </p:nvSpPr>
        <p:spPr>
          <a:xfrm>
            <a:off x="1371593" y="2362200"/>
            <a:ext cx="2514600" cy="1524000"/>
          </a:xfrm>
          <a:custGeom>
            <a:avLst/>
            <a:gdLst/>
            <a:ahLst/>
            <a:cxnLst/>
            <a:rect l="l" t="t" r="r" b="b"/>
            <a:pathLst>
              <a:path w="2514600" h="1524000">
                <a:moveTo>
                  <a:pt x="0" y="0"/>
                </a:moveTo>
                <a:lnTo>
                  <a:pt x="0" y="1523999"/>
                </a:lnTo>
                <a:lnTo>
                  <a:pt x="2514600" y="1523999"/>
                </a:lnTo>
                <a:lnTo>
                  <a:pt x="2514600" y="0"/>
                </a:lnTo>
                <a:lnTo>
                  <a:pt x="0" y="0"/>
                </a:lnTo>
                <a:close/>
              </a:path>
            </a:pathLst>
          </a:custGeom>
          <a:solidFill>
            <a:srgbClr val="004993"/>
          </a:solidFill>
        </p:spPr>
        <p:txBody>
          <a:bodyPr wrap="square" lIns="0" tIns="0" rIns="0" bIns="0" rtlCol="0"/>
          <a:lstStyle/>
          <a:p>
            <a:endParaRPr/>
          </a:p>
        </p:txBody>
      </p:sp>
      <p:sp>
        <p:nvSpPr>
          <p:cNvPr id="6" name="object 6"/>
          <p:cNvSpPr/>
          <p:nvPr/>
        </p:nvSpPr>
        <p:spPr>
          <a:xfrm>
            <a:off x="1365497" y="2356104"/>
            <a:ext cx="2528570" cy="1530350"/>
          </a:xfrm>
          <a:custGeom>
            <a:avLst/>
            <a:gdLst/>
            <a:ahLst/>
            <a:cxnLst/>
            <a:rect l="l" t="t" r="r" b="b"/>
            <a:pathLst>
              <a:path w="2528570" h="1530350">
                <a:moveTo>
                  <a:pt x="2528322" y="1530095"/>
                </a:moveTo>
                <a:lnTo>
                  <a:pt x="2528322" y="0"/>
                </a:lnTo>
                <a:lnTo>
                  <a:pt x="0" y="0"/>
                </a:lnTo>
                <a:lnTo>
                  <a:pt x="0" y="1530095"/>
                </a:lnTo>
                <a:lnTo>
                  <a:pt x="6096" y="1530095"/>
                </a:lnTo>
                <a:lnTo>
                  <a:pt x="6096" y="13716"/>
                </a:lnTo>
                <a:lnTo>
                  <a:pt x="13716" y="6096"/>
                </a:lnTo>
                <a:lnTo>
                  <a:pt x="13716" y="13716"/>
                </a:lnTo>
                <a:lnTo>
                  <a:pt x="2514606" y="13716"/>
                </a:lnTo>
                <a:lnTo>
                  <a:pt x="2514606" y="6096"/>
                </a:lnTo>
                <a:lnTo>
                  <a:pt x="2520702" y="13716"/>
                </a:lnTo>
                <a:lnTo>
                  <a:pt x="2520702" y="1530095"/>
                </a:lnTo>
                <a:lnTo>
                  <a:pt x="2528322" y="1530095"/>
                </a:lnTo>
                <a:close/>
              </a:path>
              <a:path w="2528570" h="1530350">
                <a:moveTo>
                  <a:pt x="13716" y="13716"/>
                </a:moveTo>
                <a:lnTo>
                  <a:pt x="13716" y="6096"/>
                </a:lnTo>
                <a:lnTo>
                  <a:pt x="6096" y="13716"/>
                </a:lnTo>
                <a:lnTo>
                  <a:pt x="13716" y="13716"/>
                </a:lnTo>
                <a:close/>
              </a:path>
              <a:path w="2528570" h="1530350">
                <a:moveTo>
                  <a:pt x="13716" y="1530095"/>
                </a:moveTo>
                <a:lnTo>
                  <a:pt x="13716" y="13716"/>
                </a:lnTo>
                <a:lnTo>
                  <a:pt x="6096" y="13716"/>
                </a:lnTo>
                <a:lnTo>
                  <a:pt x="6096" y="1530095"/>
                </a:lnTo>
                <a:lnTo>
                  <a:pt x="13716" y="1530095"/>
                </a:lnTo>
                <a:close/>
              </a:path>
              <a:path w="2528570" h="1530350">
                <a:moveTo>
                  <a:pt x="2520702" y="13716"/>
                </a:moveTo>
                <a:lnTo>
                  <a:pt x="2514606" y="6096"/>
                </a:lnTo>
                <a:lnTo>
                  <a:pt x="2514606" y="13716"/>
                </a:lnTo>
                <a:lnTo>
                  <a:pt x="2520702" y="13716"/>
                </a:lnTo>
                <a:close/>
              </a:path>
              <a:path w="2528570" h="1530350">
                <a:moveTo>
                  <a:pt x="2520702" y="1530095"/>
                </a:moveTo>
                <a:lnTo>
                  <a:pt x="2520702" y="13716"/>
                </a:lnTo>
                <a:lnTo>
                  <a:pt x="2514606" y="13716"/>
                </a:lnTo>
                <a:lnTo>
                  <a:pt x="2514606" y="1530095"/>
                </a:lnTo>
                <a:lnTo>
                  <a:pt x="2520702" y="1530095"/>
                </a:lnTo>
                <a:close/>
              </a:path>
            </a:pathLst>
          </a:custGeom>
          <a:solidFill>
            <a:srgbClr val="000000"/>
          </a:solidFill>
        </p:spPr>
        <p:txBody>
          <a:bodyPr wrap="square" lIns="0" tIns="0" rIns="0" bIns="0" rtlCol="0"/>
          <a:lstStyle/>
          <a:p>
            <a:endParaRPr/>
          </a:p>
        </p:txBody>
      </p:sp>
      <p:sp>
        <p:nvSpPr>
          <p:cNvPr id="7" name="object 7"/>
          <p:cNvSpPr txBox="1"/>
          <p:nvPr/>
        </p:nvSpPr>
        <p:spPr>
          <a:xfrm>
            <a:off x="4038600" y="2404872"/>
            <a:ext cx="4876800" cy="1443985"/>
          </a:xfrm>
          <a:prstGeom prst="rect">
            <a:avLst/>
          </a:prstGeom>
          <a:solidFill>
            <a:srgbClr val="004993"/>
          </a:solidFill>
        </p:spPr>
        <p:txBody>
          <a:bodyPr vert="horz" wrap="square" lIns="0" tIns="20320" rIns="0" bIns="0" rtlCol="0">
            <a:spAutoFit/>
          </a:bodyPr>
          <a:lstStyle/>
          <a:p>
            <a:pPr marL="90805" marR="88900">
              <a:lnSpc>
                <a:spcPts val="3740"/>
              </a:lnSpc>
              <a:spcBef>
                <a:spcPts val="160"/>
              </a:spcBef>
            </a:pPr>
            <a:r>
              <a:rPr sz="2400" b="1" spc="-5" dirty="0">
                <a:solidFill>
                  <a:schemeClr val="bg1"/>
                </a:solidFill>
                <a:latin typeface="Arial"/>
                <a:cs typeface="Arial"/>
              </a:rPr>
              <a:t>When the computer reaches last  line </a:t>
            </a:r>
            <a:r>
              <a:rPr sz="2400" b="1" dirty="0">
                <a:solidFill>
                  <a:schemeClr val="bg1"/>
                </a:solidFill>
                <a:latin typeface="Arial"/>
                <a:cs typeface="Arial"/>
              </a:rPr>
              <a:t>in </a:t>
            </a:r>
            <a:r>
              <a:rPr sz="2400" b="1" spc="-5" dirty="0">
                <a:solidFill>
                  <a:schemeClr val="bg1"/>
                </a:solidFill>
                <a:latin typeface="Arial"/>
                <a:cs typeface="Arial"/>
              </a:rPr>
              <a:t>the </a:t>
            </a:r>
            <a:r>
              <a:rPr sz="2400" b="1" dirty="0">
                <a:solidFill>
                  <a:schemeClr val="bg1"/>
                </a:solidFill>
                <a:latin typeface="Arial"/>
                <a:cs typeface="Arial"/>
              </a:rPr>
              <a:t>while </a:t>
            </a:r>
            <a:r>
              <a:rPr sz="2400" b="1" spc="-20" dirty="0">
                <a:solidFill>
                  <a:schemeClr val="bg1"/>
                </a:solidFill>
                <a:latin typeface="Arial"/>
                <a:cs typeface="Arial"/>
              </a:rPr>
              <a:t>loop’s </a:t>
            </a:r>
            <a:r>
              <a:rPr sz="2400" b="1" spc="-5" dirty="0">
                <a:solidFill>
                  <a:schemeClr val="bg1"/>
                </a:solidFill>
                <a:latin typeface="Arial"/>
                <a:cs typeface="Arial"/>
              </a:rPr>
              <a:t>block of  code, </a:t>
            </a:r>
            <a:r>
              <a:rPr sz="2400" b="1" dirty="0">
                <a:solidFill>
                  <a:schemeClr val="bg1"/>
                </a:solidFill>
                <a:latin typeface="Arial"/>
                <a:cs typeface="Arial"/>
              </a:rPr>
              <a:t>it </a:t>
            </a:r>
            <a:r>
              <a:rPr sz="2400" b="1" spc="-5" dirty="0">
                <a:solidFill>
                  <a:schemeClr val="bg1"/>
                </a:solidFill>
                <a:latin typeface="Arial"/>
                <a:cs typeface="Arial"/>
              </a:rPr>
              <a:t>jumps back up </a:t>
            </a:r>
            <a:r>
              <a:rPr sz="2400" b="1" dirty="0">
                <a:solidFill>
                  <a:schemeClr val="bg1"/>
                </a:solidFill>
                <a:latin typeface="Arial"/>
                <a:cs typeface="Arial"/>
              </a:rPr>
              <a:t>to</a:t>
            </a:r>
            <a:r>
              <a:rPr sz="2400" b="1" spc="-70" dirty="0">
                <a:solidFill>
                  <a:schemeClr val="bg1"/>
                </a:solidFill>
                <a:latin typeface="Arial"/>
                <a:cs typeface="Arial"/>
              </a:rPr>
              <a:t> </a:t>
            </a:r>
            <a:r>
              <a:rPr sz="2400" b="1" spc="-5" dirty="0">
                <a:solidFill>
                  <a:schemeClr val="bg1"/>
                </a:solidFill>
                <a:latin typeface="Arial"/>
                <a:cs typeface="Arial"/>
              </a:rPr>
              <a:t>the</a:t>
            </a:r>
            <a:endParaRPr sz="2400" dirty="0">
              <a:solidFill>
                <a:schemeClr val="bg1"/>
              </a:solidFill>
              <a:latin typeface="Arial"/>
              <a:cs typeface="Arial"/>
            </a:endParaRPr>
          </a:p>
        </p:txBody>
      </p:sp>
      <p:sp>
        <p:nvSpPr>
          <p:cNvPr id="8" name="object 8"/>
          <p:cNvSpPr/>
          <p:nvPr/>
        </p:nvSpPr>
        <p:spPr>
          <a:xfrm>
            <a:off x="1652016" y="2566416"/>
            <a:ext cx="285115" cy="431800"/>
          </a:xfrm>
          <a:custGeom>
            <a:avLst/>
            <a:gdLst/>
            <a:ahLst/>
            <a:cxnLst/>
            <a:rect l="l" t="t" r="r" b="b"/>
            <a:pathLst>
              <a:path w="285114" h="431800">
                <a:moveTo>
                  <a:pt x="284988" y="1524"/>
                </a:moveTo>
                <a:lnTo>
                  <a:pt x="269748" y="0"/>
                </a:lnTo>
                <a:lnTo>
                  <a:pt x="228600" y="0"/>
                </a:lnTo>
                <a:lnTo>
                  <a:pt x="179832" y="9144"/>
                </a:lnTo>
                <a:lnTo>
                  <a:pt x="135636" y="24384"/>
                </a:lnTo>
                <a:lnTo>
                  <a:pt x="94488" y="47244"/>
                </a:lnTo>
                <a:lnTo>
                  <a:pt x="59436" y="76200"/>
                </a:lnTo>
                <a:lnTo>
                  <a:pt x="32004" y="109728"/>
                </a:lnTo>
                <a:lnTo>
                  <a:pt x="12192" y="149352"/>
                </a:lnTo>
                <a:lnTo>
                  <a:pt x="1524" y="192024"/>
                </a:lnTo>
                <a:lnTo>
                  <a:pt x="0" y="204216"/>
                </a:lnTo>
                <a:lnTo>
                  <a:pt x="0" y="225552"/>
                </a:lnTo>
                <a:lnTo>
                  <a:pt x="10668" y="280416"/>
                </a:lnTo>
                <a:lnTo>
                  <a:pt x="30480" y="318516"/>
                </a:lnTo>
                <a:lnTo>
                  <a:pt x="50292" y="344254"/>
                </a:lnTo>
                <a:lnTo>
                  <a:pt x="50292" y="208788"/>
                </a:lnTo>
                <a:lnTo>
                  <a:pt x="51816" y="201168"/>
                </a:lnTo>
                <a:lnTo>
                  <a:pt x="65532" y="153924"/>
                </a:lnTo>
                <a:lnTo>
                  <a:pt x="94488" y="112776"/>
                </a:lnTo>
                <a:lnTo>
                  <a:pt x="137160" y="80772"/>
                </a:lnTo>
                <a:lnTo>
                  <a:pt x="172212" y="64008"/>
                </a:lnTo>
                <a:lnTo>
                  <a:pt x="210312" y="54864"/>
                </a:lnTo>
                <a:lnTo>
                  <a:pt x="252984" y="50292"/>
                </a:lnTo>
                <a:lnTo>
                  <a:pt x="265176" y="50292"/>
                </a:lnTo>
                <a:lnTo>
                  <a:pt x="280416" y="51816"/>
                </a:lnTo>
                <a:lnTo>
                  <a:pt x="284988" y="1524"/>
                </a:lnTo>
                <a:close/>
              </a:path>
              <a:path w="285114" h="431800">
                <a:moveTo>
                  <a:pt x="283464" y="429768"/>
                </a:moveTo>
                <a:lnTo>
                  <a:pt x="280416" y="379476"/>
                </a:lnTo>
                <a:lnTo>
                  <a:pt x="268224" y="380830"/>
                </a:lnTo>
                <a:lnTo>
                  <a:pt x="252984" y="380891"/>
                </a:lnTo>
                <a:lnTo>
                  <a:pt x="213360" y="377952"/>
                </a:lnTo>
                <a:lnTo>
                  <a:pt x="173736" y="367284"/>
                </a:lnTo>
                <a:lnTo>
                  <a:pt x="138684" y="352044"/>
                </a:lnTo>
                <a:lnTo>
                  <a:pt x="96012" y="320040"/>
                </a:lnTo>
                <a:lnTo>
                  <a:pt x="85344" y="306324"/>
                </a:lnTo>
                <a:lnTo>
                  <a:pt x="74676" y="294132"/>
                </a:lnTo>
                <a:lnTo>
                  <a:pt x="54864" y="249936"/>
                </a:lnTo>
                <a:lnTo>
                  <a:pt x="50292" y="224028"/>
                </a:lnTo>
                <a:lnTo>
                  <a:pt x="50292" y="344254"/>
                </a:lnTo>
                <a:lnTo>
                  <a:pt x="92964" y="382524"/>
                </a:lnTo>
                <a:lnTo>
                  <a:pt x="132588" y="405384"/>
                </a:lnTo>
                <a:lnTo>
                  <a:pt x="178308" y="422148"/>
                </a:lnTo>
                <a:lnTo>
                  <a:pt x="227076" y="429768"/>
                </a:lnTo>
                <a:lnTo>
                  <a:pt x="252984" y="431292"/>
                </a:lnTo>
                <a:lnTo>
                  <a:pt x="268224" y="431292"/>
                </a:lnTo>
                <a:lnTo>
                  <a:pt x="283464" y="429768"/>
                </a:lnTo>
                <a:close/>
              </a:path>
            </a:pathLst>
          </a:custGeom>
          <a:solidFill>
            <a:srgbClr val="BAE0E3"/>
          </a:solidFill>
        </p:spPr>
        <p:txBody>
          <a:bodyPr wrap="square" lIns="0" tIns="0" rIns="0" bIns="0" rtlCol="0"/>
          <a:lstStyle/>
          <a:p>
            <a:endParaRPr/>
          </a:p>
        </p:txBody>
      </p:sp>
      <p:sp>
        <p:nvSpPr>
          <p:cNvPr id="9" name="object 9"/>
          <p:cNvSpPr/>
          <p:nvPr/>
        </p:nvSpPr>
        <p:spPr>
          <a:xfrm>
            <a:off x="1652016" y="2947416"/>
            <a:ext cx="287020" cy="736600"/>
          </a:xfrm>
          <a:custGeom>
            <a:avLst/>
            <a:gdLst/>
            <a:ahLst/>
            <a:cxnLst/>
            <a:rect l="l" t="t" r="r" b="b"/>
            <a:pathLst>
              <a:path w="287019" h="736600">
                <a:moveTo>
                  <a:pt x="286512" y="3048"/>
                </a:moveTo>
                <a:lnTo>
                  <a:pt x="271272" y="0"/>
                </a:lnTo>
                <a:lnTo>
                  <a:pt x="240792" y="0"/>
                </a:lnTo>
                <a:lnTo>
                  <a:pt x="227076" y="1524"/>
                </a:lnTo>
                <a:lnTo>
                  <a:pt x="214884" y="4572"/>
                </a:lnTo>
                <a:lnTo>
                  <a:pt x="201168" y="7620"/>
                </a:lnTo>
                <a:lnTo>
                  <a:pt x="163068" y="22860"/>
                </a:lnTo>
                <a:lnTo>
                  <a:pt x="129540" y="45720"/>
                </a:lnTo>
                <a:lnTo>
                  <a:pt x="99060" y="76200"/>
                </a:lnTo>
                <a:lnTo>
                  <a:pt x="88392" y="86868"/>
                </a:lnTo>
                <a:lnTo>
                  <a:pt x="79248" y="99060"/>
                </a:lnTo>
                <a:lnTo>
                  <a:pt x="71628" y="111252"/>
                </a:lnTo>
                <a:lnTo>
                  <a:pt x="54864" y="137160"/>
                </a:lnTo>
                <a:lnTo>
                  <a:pt x="28956" y="195072"/>
                </a:lnTo>
                <a:lnTo>
                  <a:pt x="10668" y="260604"/>
                </a:lnTo>
                <a:lnTo>
                  <a:pt x="0" y="348996"/>
                </a:lnTo>
                <a:lnTo>
                  <a:pt x="0" y="385572"/>
                </a:lnTo>
                <a:lnTo>
                  <a:pt x="4572" y="440436"/>
                </a:lnTo>
                <a:lnTo>
                  <a:pt x="18288" y="507492"/>
                </a:lnTo>
                <a:lnTo>
                  <a:pt x="41148" y="569976"/>
                </a:lnTo>
                <a:lnTo>
                  <a:pt x="50292" y="588264"/>
                </a:lnTo>
                <a:lnTo>
                  <a:pt x="50292" y="352044"/>
                </a:lnTo>
                <a:lnTo>
                  <a:pt x="54864" y="303276"/>
                </a:lnTo>
                <a:lnTo>
                  <a:pt x="67056" y="242316"/>
                </a:lnTo>
                <a:lnTo>
                  <a:pt x="86868" y="187452"/>
                </a:lnTo>
                <a:lnTo>
                  <a:pt x="112776" y="140208"/>
                </a:lnTo>
                <a:lnTo>
                  <a:pt x="143256" y="102108"/>
                </a:lnTo>
                <a:lnTo>
                  <a:pt x="152400" y="94488"/>
                </a:lnTo>
                <a:lnTo>
                  <a:pt x="160020" y="86868"/>
                </a:lnTo>
                <a:lnTo>
                  <a:pt x="204216" y="59436"/>
                </a:lnTo>
                <a:lnTo>
                  <a:pt x="214884" y="56388"/>
                </a:lnTo>
                <a:lnTo>
                  <a:pt x="224028" y="53340"/>
                </a:lnTo>
                <a:lnTo>
                  <a:pt x="242316" y="50292"/>
                </a:lnTo>
                <a:lnTo>
                  <a:pt x="263652" y="50292"/>
                </a:lnTo>
                <a:lnTo>
                  <a:pt x="278892" y="53340"/>
                </a:lnTo>
                <a:lnTo>
                  <a:pt x="286512" y="3048"/>
                </a:lnTo>
                <a:close/>
              </a:path>
              <a:path w="287019" h="736600">
                <a:moveTo>
                  <a:pt x="284988" y="733044"/>
                </a:moveTo>
                <a:lnTo>
                  <a:pt x="278892" y="682752"/>
                </a:lnTo>
                <a:lnTo>
                  <a:pt x="254508" y="685800"/>
                </a:lnTo>
                <a:lnTo>
                  <a:pt x="245364" y="685800"/>
                </a:lnTo>
                <a:lnTo>
                  <a:pt x="234696" y="684276"/>
                </a:lnTo>
                <a:lnTo>
                  <a:pt x="225552" y="682752"/>
                </a:lnTo>
                <a:lnTo>
                  <a:pt x="216408" y="679704"/>
                </a:lnTo>
                <a:lnTo>
                  <a:pt x="205740" y="676656"/>
                </a:lnTo>
                <a:lnTo>
                  <a:pt x="196596" y="673608"/>
                </a:lnTo>
                <a:lnTo>
                  <a:pt x="187452" y="667512"/>
                </a:lnTo>
                <a:lnTo>
                  <a:pt x="178308" y="662940"/>
                </a:lnTo>
                <a:lnTo>
                  <a:pt x="135636" y="626364"/>
                </a:lnTo>
                <a:lnTo>
                  <a:pt x="100584" y="574548"/>
                </a:lnTo>
                <a:lnTo>
                  <a:pt x="76200" y="524256"/>
                </a:lnTo>
                <a:lnTo>
                  <a:pt x="60960" y="466344"/>
                </a:lnTo>
                <a:lnTo>
                  <a:pt x="50292" y="385572"/>
                </a:lnTo>
                <a:lnTo>
                  <a:pt x="50292" y="588264"/>
                </a:lnTo>
                <a:lnTo>
                  <a:pt x="54864" y="597408"/>
                </a:lnTo>
                <a:lnTo>
                  <a:pt x="70104" y="623316"/>
                </a:lnTo>
                <a:lnTo>
                  <a:pt x="79248" y="637032"/>
                </a:lnTo>
                <a:lnTo>
                  <a:pt x="88392" y="647700"/>
                </a:lnTo>
                <a:lnTo>
                  <a:pt x="97536" y="659892"/>
                </a:lnTo>
                <a:lnTo>
                  <a:pt x="138684" y="697992"/>
                </a:lnTo>
                <a:lnTo>
                  <a:pt x="185928" y="723900"/>
                </a:lnTo>
                <a:lnTo>
                  <a:pt x="225552" y="734568"/>
                </a:lnTo>
                <a:lnTo>
                  <a:pt x="239268" y="736092"/>
                </a:lnTo>
                <a:lnTo>
                  <a:pt x="268224" y="736092"/>
                </a:lnTo>
                <a:lnTo>
                  <a:pt x="284988" y="733044"/>
                </a:lnTo>
                <a:close/>
              </a:path>
            </a:pathLst>
          </a:custGeom>
          <a:solidFill>
            <a:srgbClr val="BAE0E3"/>
          </a:solidFill>
        </p:spPr>
        <p:txBody>
          <a:bodyPr wrap="square" lIns="0" tIns="0" rIns="0" bIns="0" rtlCol="0"/>
          <a:lstStyle/>
          <a:p>
            <a:endParaRPr/>
          </a:p>
        </p:txBody>
      </p:sp>
      <p:sp>
        <p:nvSpPr>
          <p:cNvPr id="10" name="object 10"/>
          <p:cNvSpPr/>
          <p:nvPr/>
        </p:nvSpPr>
        <p:spPr>
          <a:xfrm>
            <a:off x="1901952" y="3633216"/>
            <a:ext cx="464820" cy="127000"/>
          </a:xfrm>
          <a:custGeom>
            <a:avLst/>
            <a:gdLst/>
            <a:ahLst/>
            <a:cxnLst/>
            <a:rect l="l" t="t" r="r" b="b"/>
            <a:pathLst>
              <a:path w="464819" h="127000">
                <a:moveTo>
                  <a:pt x="464820" y="76200"/>
                </a:moveTo>
                <a:lnTo>
                  <a:pt x="7620" y="0"/>
                </a:lnTo>
                <a:lnTo>
                  <a:pt x="0" y="50292"/>
                </a:lnTo>
                <a:lnTo>
                  <a:pt x="457200" y="126492"/>
                </a:lnTo>
                <a:lnTo>
                  <a:pt x="464820" y="76200"/>
                </a:lnTo>
                <a:close/>
              </a:path>
            </a:pathLst>
          </a:custGeom>
          <a:solidFill>
            <a:srgbClr val="BAE0E3"/>
          </a:solidFill>
        </p:spPr>
        <p:txBody>
          <a:bodyPr wrap="square" lIns="0" tIns="0" rIns="0" bIns="0" rtlCol="0"/>
          <a:lstStyle/>
          <a:p>
            <a:endParaRPr/>
          </a:p>
        </p:txBody>
      </p:sp>
      <p:sp>
        <p:nvSpPr>
          <p:cNvPr id="11" name="object 11"/>
          <p:cNvSpPr/>
          <p:nvPr/>
        </p:nvSpPr>
        <p:spPr>
          <a:xfrm>
            <a:off x="1804416" y="2424684"/>
            <a:ext cx="109728" cy="18897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037588" y="3709416"/>
            <a:ext cx="280670" cy="177165"/>
          </a:xfrm>
          <a:custGeom>
            <a:avLst/>
            <a:gdLst/>
            <a:ahLst/>
            <a:cxnLst/>
            <a:rect l="l" t="t" r="r" b="b"/>
            <a:pathLst>
              <a:path w="280669" h="177164">
                <a:moveTo>
                  <a:pt x="280415" y="1524"/>
                </a:moveTo>
                <a:lnTo>
                  <a:pt x="265175" y="0"/>
                </a:lnTo>
                <a:lnTo>
                  <a:pt x="224027" y="0"/>
                </a:lnTo>
                <a:lnTo>
                  <a:pt x="175259" y="9144"/>
                </a:lnTo>
                <a:lnTo>
                  <a:pt x="131063" y="24384"/>
                </a:lnTo>
                <a:lnTo>
                  <a:pt x="89915" y="47244"/>
                </a:lnTo>
                <a:lnTo>
                  <a:pt x="54863" y="76200"/>
                </a:lnTo>
                <a:lnTo>
                  <a:pt x="27431" y="109728"/>
                </a:lnTo>
                <a:lnTo>
                  <a:pt x="7619" y="149352"/>
                </a:lnTo>
                <a:lnTo>
                  <a:pt x="0" y="176783"/>
                </a:lnTo>
                <a:lnTo>
                  <a:pt x="51054" y="176783"/>
                </a:lnTo>
                <a:lnTo>
                  <a:pt x="53339" y="169164"/>
                </a:lnTo>
                <a:lnTo>
                  <a:pt x="60959" y="153924"/>
                </a:lnTo>
                <a:lnTo>
                  <a:pt x="89915" y="112776"/>
                </a:lnTo>
                <a:lnTo>
                  <a:pt x="132587" y="80772"/>
                </a:lnTo>
                <a:lnTo>
                  <a:pt x="167639" y="64008"/>
                </a:lnTo>
                <a:lnTo>
                  <a:pt x="205739" y="54864"/>
                </a:lnTo>
                <a:lnTo>
                  <a:pt x="248411" y="50292"/>
                </a:lnTo>
                <a:lnTo>
                  <a:pt x="260603" y="50292"/>
                </a:lnTo>
                <a:lnTo>
                  <a:pt x="275843" y="51816"/>
                </a:lnTo>
                <a:lnTo>
                  <a:pt x="280415" y="1524"/>
                </a:lnTo>
                <a:close/>
              </a:path>
            </a:pathLst>
          </a:custGeom>
          <a:solidFill>
            <a:srgbClr val="BAE0E3"/>
          </a:solidFill>
        </p:spPr>
        <p:txBody>
          <a:bodyPr wrap="square" lIns="0" tIns="0" rIns="0" bIns="0" rtlCol="0"/>
          <a:lstStyle/>
          <a:p>
            <a:endParaRPr/>
          </a:p>
        </p:txBody>
      </p:sp>
      <p:sp>
        <p:nvSpPr>
          <p:cNvPr id="13" name="object 13"/>
          <p:cNvSpPr/>
          <p:nvPr/>
        </p:nvSpPr>
        <p:spPr>
          <a:xfrm>
            <a:off x="1347209" y="2971800"/>
            <a:ext cx="414655" cy="914400"/>
          </a:xfrm>
          <a:custGeom>
            <a:avLst/>
            <a:gdLst/>
            <a:ahLst/>
            <a:cxnLst/>
            <a:rect l="l" t="t" r="r" b="b"/>
            <a:pathLst>
              <a:path w="414655" h="914400">
                <a:moveTo>
                  <a:pt x="307901" y="113347"/>
                </a:moveTo>
                <a:lnTo>
                  <a:pt x="277435" y="72725"/>
                </a:lnTo>
                <a:lnTo>
                  <a:pt x="272802" y="76200"/>
                </a:lnTo>
                <a:lnTo>
                  <a:pt x="233178" y="115824"/>
                </a:lnTo>
                <a:lnTo>
                  <a:pt x="214890" y="135636"/>
                </a:lnTo>
                <a:lnTo>
                  <a:pt x="198126" y="156972"/>
                </a:lnTo>
                <a:lnTo>
                  <a:pt x="181362" y="176784"/>
                </a:lnTo>
                <a:lnTo>
                  <a:pt x="164592" y="199644"/>
                </a:lnTo>
                <a:lnTo>
                  <a:pt x="149352" y="220980"/>
                </a:lnTo>
                <a:lnTo>
                  <a:pt x="134112" y="243840"/>
                </a:lnTo>
                <a:lnTo>
                  <a:pt x="120396" y="268224"/>
                </a:lnTo>
                <a:lnTo>
                  <a:pt x="106680" y="291084"/>
                </a:lnTo>
                <a:lnTo>
                  <a:pt x="82296" y="341376"/>
                </a:lnTo>
                <a:lnTo>
                  <a:pt x="60960" y="391668"/>
                </a:lnTo>
                <a:lnTo>
                  <a:pt x="42672" y="443484"/>
                </a:lnTo>
                <a:lnTo>
                  <a:pt x="27432" y="496824"/>
                </a:lnTo>
                <a:lnTo>
                  <a:pt x="15240" y="551688"/>
                </a:lnTo>
                <a:lnTo>
                  <a:pt x="6096" y="606552"/>
                </a:lnTo>
                <a:lnTo>
                  <a:pt x="0" y="691896"/>
                </a:lnTo>
                <a:lnTo>
                  <a:pt x="0" y="765048"/>
                </a:lnTo>
                <a:lnTo>
                  <a:pt x="3048" y="807720"/>
                </a:lnTo>
                <a:lnTo>
                  <a:pt x="15240" y="893064"/>
                </a:lnTo>
                <a:lnTo>
                  <a:pt x="19981" y="914399"/>
                </a:lnTo>
                <a:lnTo>
                  <a:pt x="50292" y="914399"/>
                </a:lnTo>
                <a:lnTo>
                  <a:pt x="50292" y="694944"/>
                </a:lnTo>
                <a:lnTo>
                  <a:pt x="51816" y="667512"/>
                </a:lnTo>
                <a:lnTo>
                  <a:pt x="54864" y="641604"/>
                </a:lnTo>
                <a:lnTo>
                  <a:pt x="56388" y="614172"/>
                </a:lnTo>
                <a:lnTo>
                  <a:pt x="70104" y="536448"/>
                </a:lnTo>
                <a:lnTo>
                  <a:pt x="76200" y="510540"/>
                </a:lnTo>
                <a:lnTo>
                  <a:pt x="83820" y="484632"/>
                </a:lnTo>
                <a:lnTo>
                  <a:pt x="91440" y="460248"/>
                </a:lnTo>
                <a:lnTo>
                  <a:pt x="99060" y="434340"/>
                </a:lnTo>
                <a:lnTo>
                  <a:pt x="108204" y="409956"/>
                </a:lnTo>
                <a:lnTo>
                  <a:pt x="118872" y="385572"/>
                </a:lnTo>
                <a:lnTo>
                  <a:pt x="128016" y="362712"/>
                </a:lnTo>
                <a:lnTo>
                  <a:pt x="140208" y="339852"/>
                </a:lnTo>
                <a:lnTo>
                  <a:pt x="150876" y="316992"/>
                </a:lnTo>
                <a:lnTo>
                  <a:pt x="164592" y="294132"/>
                </a:lnTo>
                <a:lnTo>
                  <a:pt x="176784" y="271272"/>
                </a:lnTo>
                <a:lnTo>
                  <a:pt x="190506" y="249936"/>
                </a:lnTo>
                <a:lnTo>
                  <a:pt x="205746" y="230124"/>
                </a:lnTo>
                <a:lnTo>
                  <a:pt x="220986" y="208788"/>
                </a:lnTo>
                <a:lnTo>
                  <a:pt x="236226" y="188976"/>
                </a:lnTo>
                <a:lnTo>
                  <a:pt x="252990" y="169164"/>
                </a:lnTo>
                <a:lnTo>
                  <a:pt x="269754" y="150876"/>
                </a:lnTo>
                <a:lnTo>
                  <a:pt x="304806" y="115824"/>
                </a:lnTo>
                <a:lnTo>
                  <a:pt x="307901" y="113347"/>
                </a:lnTo>
                <a:close/>
              </a:path>
              <a:path w="414655" h="914400">
                <a:moveTo>
                  <a:pt x="72565" y="914399"/>
                </a:moveTo>
                <a:lnTo>
                  <a:pt x="59436" y="844296"/>
                </a:lnTo>
                <a:lnTo>
                  <a:pt x="54864" y="804672"/>
                </a:lnTo>
                <a:lnTo>
                  <a:pt x="51816" y="763524"/>
                </a:lnTo>
                <a:lnTo>
                  <a:pt x="50292" y="722376"/>
                </a:lnTo>
                <a:lnTo>
                  <a:pt x="50292" y="914399"/>
                </a:lnTo>
                <a:lnTo>
                  <a:pt x="72565" y="914399"/>
                </a:lnTo>
                <a:close/>
              </a:path>
              <a:path w="414655" h="914400">
                <a:moveTo>
                  <a:pt x="414534" y="0"/>
                </a:moveTo>
                <a:lnTo>
                  <a:pt x="246894" y="32004"/>
                </a:lnTo>
                <a:lnTo>
                  <a:pt x="277435" y="72725"/>
                </a:lnTo>
                <a:lnTo>
                  <a:pt x="297186" y="57912"/>
                </a:lnTo>
                <a:lnTo>
                  <a:pt x="327666" y="97536"/>
                </a:lnTo>
                <a:lnTo>
                  <a:pt x="327666" y="139700"/>
                </a:lnTo>
                <a:lnTo>
                  <a:pt x="338334" y="153924"/>
                </a:lnTo>
                <a:lnTo>
                  <a:pt x="414534" y="0"/>
                </a:lnTo>
                <a:close/>
              </a:path>
              <a:path w="414655" h="914400">
                <a:moveTo>
                  <a:pt x="327666" y="97536"/>
                </a:moveTo>
                <a:lnTo>
                  <a:pt x="297186" y="57912"/>
                </a:lnTo>
                <a:lnTo>
                  <a:pt x="277435" y="72725"/>
                </a:lnTo>
                <a:lnTo>
                  <a:pt x="307901" y="113347"/>
                </a:lnTo>
                <a:lnTo>
                  <a:pt x="327666" y="97536"/>
                </a:lnTo>
                <a:close/>
              </a:path>
              <a:path w="414655" h="914400">
                <a:moveTo>
                  <a:pt x="327666" y="139700"/>
                </a:moveTo>
                <a:lnTo>
                  <a:pt x="327666" y="97536"/>
                </a:lnTo>
                <a:lnTo>
                  <a:pt x="307901" y="113347"/>
                </a:lnTo>
                <a:lnTo>
                  <a:pt x="327666" y="139700"/>
                </a:lnTo>
                <a:close/>
              </a:path>
            </a:pathLst>
          </a:custGeom>
          <a:solidFill>
            <a:srgbClr val="98CCFF"/>
          </a:solidFill>
        </p:spPr>
        <p:txBody>
          <a:bodyPr wrap="square" lIns="0" tIns="0" rIns="0" bIns="0" rtlCol="0"/>
          <a:lstStyle/>
          <a:p>
            <a:endParaRPr/>
          </a:p>
        </p:txBody>
      </p:sp>
      <p:sp>
        <p:nvSpPr>
          <p:cNvPr id="14" name="object 14"/>
          <p:cNvSpPr/>
          <p:nvPr/>
        </p:nvSpPr>
        <p:spPr>
          <a:xfrm>
            <a:off x="1295393" y="3886199"/>
            <a:ext cx="7696200" cy="1981200"/>
          </a:xfrm>
          <a:custGeom>
            <a:avLst/>
            <a:gdLst/>
            <a:ahLst/>
            <a:cxnLst/>
            <a:rect l="l" t="t" r="r" b="b"/>
            <a:pathLst>
              <a:path w="7696200" h="1981200">
                <a:moveTo>
                  <a:pt x="7696200" y="0"/>
                </a:moveTo>
                <a:lnTo>
                  <a:pt x="0" y="0"/>
                </a:lnTo>
                <a:lnTo>
                  <a:pt x="0" y="1981200"/>
                </a:lnTo>
                <a:lnTo>
                  <a:pt x="7696200" y="1981200"/>
                </a:lnTo>
                <a:lnTo>
                  <a:pt x="7696200" y="0"/>
                </a:lnTo>
                <a:close/>
              </a:path>
            </a:pathLst>
          </a:custGeom>
          <a:solidFill>
            <a:srgbClr val="000000"/>
          </a:solidFill>
        </p:spPr>
        <p:txBody>
          <a:bodyPr wrap="square" lIns="0" tIns="0" rIns="0" bIns="0" rtlCol="0"/>
          <a:lstStyle/>
          <a:p>
            <a:endParaRPr/>
          </a:p>
        </p:txBody>
      </p:sp>
      <p:sp>
        <p:nvSpPr>
          <p:cNvPr id="15" name="object 15"/>
          <p:cNvSpPr/>
          <p:nvPr/>
        </p:nvSpPr>
        <p:spPr>
          <a:xfrm>
            <a:off x="1289297" y="3886199"/>
            <a:ext cx="7710170" cy="1988820"/>
          </a:xfrm>
          <a:custGeom>
            <a:avLst/>
            <a:gdLst/>
            <a:ahLst/>
            <a:cxnLst/>
            <a:rect l="l" t="t" r="r" b="b"/>
            <a:pathLst>
              <a:path w="7710170" h="1988820">
                <a:moveTo>
                  <a:pt x="13716" y="1975104"/>
                </a:moveTo>
                <a:lnTo>
                  <a:pt x="13716" y="0"/>
                </a:lnTo>
                <a:lnTo>
                  <a:pt x="0" y="0"/>
                </a:lnTo>
                <a:lnTo>
                  <a:pt x="0" y="1988820"/>
                </a:lnTo>
                <a:lnTo>
                  <a:pt x="6096" y="1988820"/>
                </a:lnTo>
                <a:lnTo>
                  <a:pt x="6096" y="1975104"/>
                </a:lnTo>
                <a:lnTo>
                  <a:pt x="13716" y="1975104"/>
                </a:lnTo>
                <a:close/>
              </a:path>
              <a:path w="7710170" h="1988820">
                <a:moveTo>
                  <a:pt x="7702302" y="1975104"/>
                </a:moveTo>
                <a:lnTo>
                  <a:pt x="6096" y="1975104"/>
                </a:lnTo>
                <a:lnTo>
                  <a:pt x="13716" y="1981200"/>
                </a:lnTo>
                <a:lnTo>
                  <a:pt x="13716" y="1988820"/>
                </a:lnTo>
                <a:lnTo>
                  <a:pt x="7696206" y="1988820"/>
                </a:lnTo>
                <a:lnTo>
                  <a:pt x="7696206" y="1981200"/>
                </a:lnTo>
                <a:lnTo>
                  <a:pt x="7702302" y="1975104"/>
                </a:lnTo>
                <a:close/>
              </a:path>
              <a:path w="7710170" h="1988820">
                <a:moveTo>
                  <a:pt x="13716" y="1988820"/>
                </a:moveTo>
                <a:lnTo>
                  <a:pt x="13716" y="1981200"/>
                </a:lnTo>
                <a:lnTo>
                  <a:pt x="6096" y="1975104"/>
                </a:lnTo>
                <a:lnTo>
                  <a:pt x="6096" y="1988820"/>
                </a:lnTo>
                <a:lnTo>
                  <a:pt x="13716" y="1988820"/>
                </a:lnTo>
                <a:close/>
              </a:path>
              <a:path w="7710170" h="1988820">
                <a:moveTo>
                  <a:pt x="7709922" y="1988820"/>
                </a:moveTo>
                <a:lnTo>
                  <a:pt x="7709922" y="0"/>
                </a:lnTo>
                <a:lnTo>
                  <a:pt x="7696206" y="0"/>
                </a:lnTo>
                <a:lnTo>
                  <a:pt x="7696206" y="1975104"/>
                </a:lnTo>
                <a:lnTo>
                  <a:pt x="7702302" y="1975104"/>
                </a:lnTo>
                <a:lnTo>
                  <a:pt x="7702302" y="1988820"/>
                </a:lnTo>
                <a:lnTo>
                  <a:pt x="7709922" y="1988820"/>
                </a:lnTo>
                <a:close/>
              </a:path>
              <a:path w="7710170" h="1988820">
                <a:moveTo>
                  <a:pt x="7702302" y="1988820"/>
                </a:moveTo>
                <a:lnTo>
                  <a:pt x="7702302" y="1975104"/>
                </a:lnTo>
                <a:lnTo>
                  <a:pt x="7696206" y="1981200"/>
                </a:lnTo>
                <a:lnTo>
                  <a:pt x="7696206" y="1988820"/>
                </a:lnTo>
                <a:lnTo>
                  <a:pt x="7702302" y="1988820"/>
                </a:lnTo>
                <a:close/>
              </a:path>
            </a:pathLst>
          </a:custGeom>
          <a:solidFill>
            <a:srgbClr val="000000"/>
          </a:solidFill>
        </p:spPr>
        <p:txBody>
          <a:bodyPr wrap="square" lIns="0" tIns="0" rIns="0" bIns="0" rtlCol="0"/>
          <a:lstStyle/>
          <a:p>
            <a:endParaRPr/>
          </a:p>
        </p:txBody>
      </p:sp>
      <p:sp>
        <p:nvSpPr>
          <p:cNvPr id="16" name="object 16"/>
          <p:cNvSpPr/>
          <p:nvPr/>
        </p:nvSpPr>
        <p:spPr>
          <a:xfrm>
            <a:off x="1371593" y="3886199"/>
            <a:ext cx="2514600" cy="1905000"/>
          </a:xfrm>
          <a:custGeom>
            <a:avLst/>
            <a:gdLst/>
            <a:ahLst/>
            <a:cxnLst/>
            <a:rect l="l" t="t" r="r" b="b"/>
            <a:pathLst>
              <a:path w="2514600" h="1905000">
                <a:moveTo>
                  <a:pt x="2514600" y="0"/>
                </a:moveTo>
                <a:lnTo>
                  <a:pt x="0" y="0"/>
                </a:lnTo>
                <a:lnTo>
                  <a:pt x="0" y="1905000"/>
                </a:lnTo>
                <a:lnTo>
                  <a:pt x="2514600" y="1905000"/>
                </a:lnTo>
                <a:lnTo>
                  <a:pt x="2514600" y="0"/>
                </a:lnTo>
                <a:close/>
              </a:path>
            </a:pathLst>
          </a:custGeom>
          <a:solidFill>
            <a:srgbClr val="004993"/>
          </a:solidFill>
        </p:spPr>
        <p:txBody>
          <a:bodyPr wrap="square" lIns="0" tIns="0" rIns="0" bIns="0" rtlCol="0"/>
          <a:lstStyle/>
          <a:p>
            <a:endParaRPr/>
          </a:p>
        </p:txBody>
      </p:sp>
      <p:sp>
        <p:nvSpPr>
          <p:cNvPr id="17" name="object 17"/>
          <p:cNvSpPr/>
          <p:nvPr/>
        </p:nvSpPr>
        <p:spPr>
          <a:xfrm>
            <a:off x="1365497" y="3886199"/>
            <a:ext cx="2528570" cy="1912620"/>
          </a:xfrm>
          <a:custGeom>
            <a:avLst/>
            <a:gdLst/>
            <a:ahLst/>
            <a:cxnLst/>
            <a:rect l="l" t="t" r="r" b="b"/>
            <a:pathLst>
              <a:path w="2528570" h="1912620">
                <a:moveTo>
                  <a:pt x="13716" y="1898904"/>
                </a:moveTo>
                <a:lnTo>
                  <a:pt x="13716" y="0"/>
                </a:lnTo>
                <a:lnTo>
                  <a:pt x="0" y="0"/>
                </a:lnTo>
                <a:lnTo>
                  <a:pt x="0" y="1912620"/>
                </a:lnTo>
                <a:lnTo>
                  <a:pt x="6096" y="1912620"/>
                </a:lnTo>
                <a:lnTo>
                  <a:pt x="6096" y="1898904"/>
                </a:lnTo>
                <a:lnTo>
                  <a:pt x="13716" y="1898904"/>
                </a:lnTo>
                <a:close/>
              </a:path>
              <a:path w="2528570" h="1912620">
                <a:moveTo>
                  <a:pt x="2520702" y="1898904"/>
                </a:moveTo>
                <a:lnTo>
                  <a:pt x="6096" y="1898904"/>
                </a:lnTo>
                <a:lnTo>
                  <a:pt x="13716" y="1905000"/>
                </a:lnTo>
                <a:lnTo>
                  <a:pt x="13716" y="1912620"/>
                </a:lnTo>
                <a:lnTo>
                  <a:pt x="2514606" y="1912620"/>
                </a:lnTo>
                <a:lnTo>
                  <a:pt x="2514606" y="1905000"/>
                </a:lnTo>
                <a:lnTo>
                  <a:pt x="2520702" y="1898904"/>
                </a:lnTo>
                <a:close/>
              </a:path>
              <a:path w="2528570" h="1912620">
                <a:moveTo>
                  <a:pt x="13716" y="1912620"/>
                </a:moveTo>
                <a:lnTo>
                  <a:pt x="13716" y="1905000"/>
                </a:lnTo>
                <a:lnTo>
                  <a:pt x="6096" y="1898904"/>
                </a:lnTo>
                <a:lnTo>
                  <a:pt x="6096" y="1912620"/>
                </a:lnTo>
                <a:lnTo>
                  <a:pt x="13716" y="1912620"/>
                </a:lnTo>
                <a:close/>
              </a:path>
              <a:path w="2528570" h="1912620">
                <a:moveTo>
                  <a:pt x="2528322" y="1912620"/>
                </a:moveTo>
                <a:lnTo>
                  <a:pt x="2528322" y="0"/>
                </a:lnTo>
                <a:lnTo>
                  <a:pt x="2514606" y="0"/>
                </a:lnTo>
                <a:lnTo>
                  <a:pt x="2514606" y="1898904"/>
                </a:lnTo>
                <a:lnTo>
                  <a:pt x="2520702" y="1898904"/>
                </a:lnTo>
                <a:lnTo>
                  <a:pt x="2520702" y="1912620"/>
                </a:lnTo>
                <a:lnTo>
                  <a:pt x="2528322" y="1912620"/>
                </a:lnTo>
                <a:close/>
              </a:path>
              <a:path w="2528570" h="1912620">
                <a:moveTo>
                  <a:pt x="2520702" y="1912620"/>
                </a:moveTo>
                <a:lnTo>
                  <a:pt x="2520702" y="1898904"/>
                </a:lnTo>
                <a:lnTo>
                  <a:pt x="2514606" y="1905000"/>
                </a:lnTo>
                <a:lnTo>
                  <a:pt x="2514606" y="1912620"/>
                </a:lnTo>
                <a:lnTo>
                  <a:pt x="2520702" y="1912620"/>
                </a:lnTo>
                <a:close/>
              </a:path>
            </a:pathLst>
          </a:custGeom>
          <a:solidFill>
            <a:srgbClr val="000000"/>
          </a:solidFill>
        </p:spPr>
        <p:txBody>
          <a:bodyPr wrap="square" lIns="0" tIns="0" rIns="0" bIns="0" rtlCol="0"/>
          <a:lstStyle/>
          <a:p>
            <a:endParaRPr/>
          </a:p>
        </p:txBody>
      </p:sp>
      <p:sp>
        <p:nvSpPr>
          <p:cNvPr id="18" name="object 18"/>
          <p:cNvSpPr txBox="1"/>
          <p:nvPr/>
        </p:nvSpPr>
        <p:spPr>
          <a:xfrm>
            <a:off x="1960879" y="2354680"/>
            <a:ext cx="1349375" cy="3317240"/>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FFFFFF"/>
                </a:solidFill>
                <a:latin typeface="Arial"/>
                <a:cs typeface="Arial"/>
              </a:rPr>
              <a:t>b=1;</a:t>
            </a:r>
            <a:endParaRPr sz="2000">
              <a:latin typeface="Arial"/>
              <a:cs typeface="Arial"/>
            </a:endParaRPr>
          </a:p>
          <a:p>
            <a:pPr marL="12700">
              <a:lnSpc>
                <a:spcPct val="100000"/>
              </a:lnSpc>
              <a:spcBef>
                <a:spcPts val="480"/>
              </a:spcBef>
            </a:pPr>
            <a:r>
              <a:rPr sz="2000" b="1" spc="-5" dirty="0">
                <a:solidFill>
                  <a:srgbClr val="FFFFFF"/>
                </a:solidFill>
                <a:latin typeface="Arial"/>
                <a:cs typeface="Arial"/>
              </a:rPr>
              <a:t>While(b&lt;2)</a:t>
            </a:r>
            <a:endParaRPr sz="2000">
              <a:latin typeface="Arial"/>
              <a:cs typeface="Arial"/>
            </a:endParaRPr>
          </a:p>
          <a:p>
            <a:pPr marL="12700">
              <a:lnSpc>
                <a:spcPct val="100000"/>
              </a:lnSpc>
              <a:spcBef>
                <a:spcPts val="480"/>
              </a:spcBef>
            </a:pPr>
            <a:r>
              <a:rPr sz="2000" b="1" dirty="0">
                <a:solidFill>
                  <a:srgbClr val="FFFFFF"/>
                </a:solidFill>
                <a:latin typeface="Arial"/>
                <a:cs typeface="Arial"/>
              </a:rPr>
              <a:t>{</a:t>
            </a:r>
            <a:endParaRPr sz="2000">
              <a:latin typeface="Arial"/>
              <a:cs typeface="Arial"/>
            </a:endParaRPr>
          </a:p>
          <a:p>
            <a:pPr marL="499745" marR="5080">
              <a:lnSpc>
                <a:spcPct val="120000"/>
              </a:lnSpc>
            </a:pPr>
            <a:r>
              <a:rPr sz="2000" b="1" spc="-5" dirty="0">
                <a:solidFill>
                  <a:srgbClr val="FFFFFF"/>
                </a:solidFill>
                <a:latin typeface="Arial"/>
                <a:cs typeface="Arial"/>
              </a:rPr>
              <a:t>blah  blah  b</a:t>
            </a:r>
            <a:r>
              <a:rPr sz="2000" b="1" spc="5" dirty="0">
                <a:solidFill>
                  <a:srgbClr val="FFFFFF"/>
                </a:solidFill>
                <a:latin typeface="Arial"/>
                <a:cs typeface="Arial"/>
              </a:rPr>
              <a:t>=</a:t>
            </a:r>
            <a:r>
              <a:rPr sz="2000" b="1" spc="-5" dirty="0">
                <a:solidFill>
                  <a:srgbClr val="FFFFFF"/>
                </a:solidFill>
                <a:latin typeface="Arial"/>
                <a:cs typeface="Arial"/>
              </a:rPr>
              <a:t>b</a:t>
            </a:r>
            <a:r>
              <a:rPr sz="2000" b="1" spc="5" dirty="0">
                <a:solidFill>
                  <a:srgbClr val="FFFFFF"/>
                </a:solidFill>
                <a:latin typeface="Arial"/>
                <a:cs typeface="Arial"/>
              </a:rPr>
              <a:t>+</a:t>
            </a:r>
            <a:r>
              <a:rPr sz="2000" b="1" dirty="0">
                <a:solidFill>
                  <a:srgbClr val="FFFFFF"/>
                </a:solidFill>
                <a:latin typeface="Arial"/>
                <a:cs typeface="Arial"/>
              </a:rPr>
              <a:t>1;</a:t>
            </a:r>
            <a:endParaRPr sz="2000">
              <a:latin typeface="Arial"/>
              <a:cs typeface="Arial"/>
            </a:endParaRPr>
          </a:p>
          <a:p>
            <a:pPr marL="12700">
              <a:lnSpc>
                <a:spcPct val="100000"/>
              </a:lnSpc>
              <a:spcBef>
                <a:spcPts val="480"/>
              </a:spcBef>
            </a:pPr>
            <a:r>
              <a:rPr sz="2000" b="1" dirty="0">
                <a:solidFill>
                  <a:srgbClr val="FFFFFF"/>
                </a:solidFill>
                <a:latin typeface="Arial"/>
                <a:cs typeface="Arial"/>
              </a:rPr>
              <a:t>}</a:t>
            </a:r>
            <a:endParaRPr sz="2000">
              <a:latin typeface="Arial"/>
              <a:cs typeface="Arial"/>
            </a:endParaRPr>
          </a:p>
          <a:p>
            <a:pPr marL="12700" marR="805815">
              <a:lnSpc>
                <a:spcPct val="120000"/>
              </a:lnSpc>
            </a:pPr>
            <a:r>
              <a:rPr sz="2000" b="1" spc="-5" dirty="0">
                <a:solidFill>
                  <a:srgbClr val="FFFFFF"/>
                </a:solidFill>
                <a:latin typeface="Arial"/>
                <a:cs typeface="Arial"/>
              </a:rPr>
              <a:t>b</a:t>
            </a:r>
            <a:r>
              <a:rPr sz="2000" b="1" spc="-10" dirty="0">
                <a:solidFill>
                  <a:srgbClr val="FFFFFF"/>
                </a:solidFill>
                <a:latin typeface="Arial"/>
                <a:cs typeface="Arial"/>
              </a:rPr>
              <a:t>l</a:t>
            </a:r>
            <a:r>
              <a:rPr sz="2000" b="1" dirty="0">
                <a:solidFill>
                  <a:srgbClr val="FFFFFF"/>
                </a:solidFill>
                <a:latin typeface="Arial"/>
                <a:cs typeface="Arial"/>
              </a:rPr>
              <a:t>ah  </a:t>
            </a:r>
            <a:r>
              <a:rPr sz="2000" b="1" spc="-5" dirty="0">
                <a:solidFill>
                  <a:srgbClr val="FFFFFF"/>
                </a:solidFill>
                <a:latin typeface="Arial"/>
                <a:cs typeface="Arial"/>
              </a:rPr>
              <a:t>b</a:t>
            </a:r>
            <a:r>
              <a:rPr sz="2000" b="1" spc="-10" dirty="0">
                <a:solidFill>
                  <a:srgbClr val="FFFFFF"/>
                </a:solidFill>
                <a:latin typeface="Arial"/>
                <a:cs typeface="Arial"/>
              </a:rPr>
              <a:t>l</a:t>
            </a:r>
            <a:r>
              <a:rPr sz="2000" b="1" dirty="0">
                <a:solidFill>
                  <a:srgbClr val="FFFFFF"/>
                </a:solidFill>
                <a:latin typeface="Arial"/>
                <a:cs typeface="Arial"/>
              </a:rPr>
              <a:t>ah</a:t>
            </a:r>
            <a:endParaRPr sz="2000">
              <a:latin typeface="Arial"/>
              <a:cs typeface="Arial"/>
            </a:endParaRPr>
          </a:p>
        </p:txBody>
      </p:sp>
      <p:sp>
        <p:nvSpPr>
          <p:cNvPr id="19" name="object 19"/>
          <p:cNvSpPr txBox="1"/>
          <p:nvPr/>
        </p:nvSpPr>
        <p:spPr>
          <a:xfrm>
            <a:off x="4038600" y="3886199"/>
            <a:ext cx="4876800" cy="1922145"/>
          </a:xfrm>
          <a:prstGeom prst="rect">
            <a:avLst/>
          </a:prstGeom>
          <a:solidFill>
            <a:srgbClr val="004993"/>
          </a:solidFill>
        </p:spPr>
        <p:txBody>
          <a:bodyPr vert="horz" wrap="square" lIns="0" tIns="40640" rIns="0" bIns="0" rtlCol="0">
            <a:spAutoFit/>
          </a:bodyPr>
          <a:lstStyle/>
          <a:p>
            <a:pPr marL="90805">
              <a:lnSpc>
                <a:spcPct val="100000"/>
              </a:lnSpc>
              <a:spcBef>
                <a:spcPts val="320"/>
              </a:spcBef>
            </a:pPr>
            <a:r>
              <a:rPr sz="2400" b="1" dirty="0">
                <a:solidFill>
                  <a:schemeClr val="bg1"/>
                </a:solidFill>
                <a:latin typeface="Arial"/>
                <a:cs typeface="Arial"/>
              </a:rPr>
              <a:t>while </a:t>
            </a:r>
            <a:r>
              <a:rPr sz="2400" b="1" spc="-5" dirty="0">
                <a:solidFill>
                  <a:schemeClr val="bg1"/>
                </a:solidFill>
                <a:latin typeface="Arial"/>
                <a:cs typeface="Arial"/>
              </a:rPr>
              <a:t>statement. </a:t>
            </a:r>
            <a:r>
              <a:rPr sz="2400" b="1" dirty="0">
                <a:solidFill>
                  <a:schemeClr val="bg1"/>
                </a:solidFill>
                <a:latin typeface="Arial"/>
                <a:cs typeface="Arial"/>
              </a:rPr>
              <a:t>It </a:t>
            </a:r>
            <a:r>
              <a:rPr sz="2400" b="1" spc="-5" dirty="0">
                <a:solidFill>
                  <a:schemeClr val="bg1"/>
                </a:solidFill>
                <a:latin typeface="Arial"/>
                <a:cs typeface="Arial"/>
              </a:rPr>
              <a:t>re-tests</a:t>
            </a:r>
            <a:r>
              <a:rPr sz="2400" b="1" spc="-75" dirty="0">
                <a:solidFill>
                  <a:schemeClr val="bg1"/>
                </a:solidFill>
                <a:latin typeface="Arial"/>
                <a:cs typeface="Arial"/>
              </a:rPr>
              <a:t> </a:t>
            </a:r>
            <a:r>
              <a:rPr sz="2400" b="1" spc="-5" dirty="0">
                <a:solidFill>
                  <a:schemeClr val="bg1"/>
                </a:solidFill>
                <a:latin typeface="Arial"/>
                <a:cs typeface="Arial"/>
              </a:rPr>
              <a:t>the</a:t>
            </a:r>
            <a:endParaRPr sz="2400" dirty="0">
              <a:solidFill>
                <a:schemeClr val="bg1"/>
              </a:solidFill>
              <a:latin typeface="Arial"/>
              <a:cs typeface="Arial"/>
            </a:endParaRPr>
          </a:p>
          <a:p>
            <a:pPr marL="90805" marR="177165">
              <a:lnSpc>
                <a:spcPct val="130000"/>
              </a:lnSpc>
            </a:pPr>
            <a:r>
              <a:rPr sz="2400" b="1" spc="-5" dirty="0">
                <a:solidFill>
                  <a:schemeClr val="bg1"/>
                </a:solidFill>
                <a:latin typeface="Arial"/>
                <a:cs typeface="Arial"/>
              </a:rPr>
              <a:t>Boolean expression. </a:t>
            </a:r>
            <a:r>
              <a:rPr sz="2400" b="1" dirty="0">
                <a:solidFill>
                  <a:schemeClr val="bg1"/>
                </a:solidFill>
                <a:latin typeface="Arial"/>
                <a:cs typeface="Arial"/>
              </a:rPr>
              <a:t>If </a:t>
            </a:r>
            <a:r>
              <a:rPr sz="2400" b="1" spc="-5" dirty="0">
                <a:solidFill>
                  <a:schemeClr val="bg1"/>
                </a:solidFill>
                <a:latin typeface="Arial"/>
                <a:cs typeface="Arial"/>
              </a:rPr>
              <a:t>still true,  </a:t>
            </a:r>
            <a:r>
              <a:rPr sz="2400" b="1" dirty="0">
                <a:solidFill>
                  <a:schemeClr val="bg1"/>
                </a:solidFill>
                <a:latin typeface="Arial"/>
                <a:cs typeface="Arial"/>
              </a:rPr>
              <a:t>it </a:t>
            </a:r>
            <a:r>
              <a:rPr sz="2400" b="1" spc="-5" dirty="0">
                <a:solidFill>
                  <a:schemeClr val="bg1"/>
                </a:solidFill>
                <a:latin typeface="Arial"/>
                <a:cs typeface="Arial"/>
              </a:rPr>
              <a:t>enters the block of code  again.</a:t>
            </a:r>
            <a:endParaRPr sz="2400" dirty="0">
              <a:solidFill>
                <a:schemeClr val="bg1"/>
              </a:solidFill>
              <a:latin typeface="Arial"/>
              <a:cs typeface="Arial"/>
            </a:endParaRPr>
          </a:p>
        </p:txBody>
      </p:sp>
      <p:sp>
        <p:nvSpPr>
          <p:cNvPr id="20" name="object 20"/>
          <p:cNvSpPr/>
          <p:nvPr/>
        </p:nvSpPr>
        <p:spPr>
          <a:xfrm>
            <a:off x="2033016" y="3886199"/>
            <a:ext cx="283845" cy="254635"/>
          </a:xfrm>
          <a:custGeom>
            <a:avLst/>
            <a:gdLst/>
            <a:ahLst/>
            <a:cxnLst/>
            <a:rect l="l" t="t" r="r" b="b"/>
            <a:pathLst>
              <a:path w="283844" h="254635">
                <a:moveTo>
                  <a:pt x="55626" y="0"/>
                </a:moveTo>
                <a:lnTo>
                  <a:pt x="4572" y="0"/>
                </a:lnTo>
                <a:lnTo>
                  <a:pt x="1524" y="15240"/>
                </a:lnTo>
                <a:lnTo>
                  <a:pt x="0" y="27432"/>
                </a:lnTo>
                <a:lnTo>
                  <a:pt x="0" y="48768"/>
                </a:lnTo>
                <a:lnTo>
                  <a:pt x="10668" y="103632"/>
                </a:lnTo>
                <a:lnTo>
                  <a:pt x="30480" y="141732"/>
                </a:lnTo>
                <a:lnTo>
                  <a:pt x="50292" y="167471"/>
                </a:lnTo>
                <a:lnTo>
                  <a:pt x="50292" y="32004"/>
                </a:lnTo>
                <a:lnTo>
                  <a:pt x="51816" y="24384"/>
                </a:lnTo>
                <a:lnTo>
                  <a:pt x="53340" y="7620"/>
                </a:lnTo>
                <a:lnTo>
                  <a:pt x="55626" y="0"/>
                </a:lnTo>
                <a:close/>
              </a:path>
              <a:path w="283844" h="254635">
                <a:moveTo>
                  <a:pt x="283464" y="252984"/>
                </a:moveTo>
                <a:lnTo>
                  <a:pt x="280416" y="202692"/>
                </a:lnTo>
                <a:lnTo>
                  <a:pt x="268224" y="204047"/>
                </a:lnTo>
                <a:lnTo>
                  <a:pt x="252984" y="204107"/>
                </a:lnTo>
                <a:lnTo>
                  <a:pt x="213360" y="201168"/>
                </a:lnTo>
                <a:lnTo>
                  <a:pt x="173736" y="190500"/>
                </a:lnTo>
                <a:lnTo>
                  <a:pt x="138684" y="175260"/>
                </a:lnTo>
                <a:lnTo>
                  <a:pt x="96012" y="143256"/>
                </a:lnTo>
                <a:lnTo>
                  <a:pt x="85344" y="129540"/>
                </a:lnTo>
                <a:lnTo>
                  <a:pt x="74676" y="117348"/>
                </a:lnTo>
                <a:lnTo>
                  <a:pt x="54864" y="73152"/>
                </a:lnTo>
                <a:lnTo>
                  <a:pt x="50292" y="47244"/>
                </a:lnTo>
                <a:lnTo>
                  <a:pt x="50292" y="167471"/>
                </a:lnTo>
                <a:lnTo>
                  <a:pt x="92964" y="205740"/>
                </a:lnTo>
                <a:lnTo>
                  <a:pt x="132588" y="228600"/>
                </a:lnTo>
                <a:lnTo>
                  <a:pt x="178308" y="245364"/>
                </a:lnTo>
                <a:lnTo>
                  <a:pt x="227076" y="252984"/>
                </a:lnTo>
                <a:lnTo>
                  <a:pt x="252984" y="254508"/>
                </a:lnTo>
                <a:lnTo>
                  <a:pt x="268224" y="254508"/>
                </a:lnTo>
                <a:lnTo>
                  <a:pt x="283464" y="252984"/>
                </a:lnTo>
                <a:close/>
              </a:path>
            </a:pathLst>
          </a:custGeom>
          <a:solidFill>
            <a:srgbClr val="BAE0E3"/>
          </a:solidFill>
        </p:spPr>
        <p:txBody>
          <a:bodyPr wrap="square" lIns="0" tIns="0" rIns="0" bIns="0" rtlCol="0"/>
          <a:lstStyle/>
          <a:p>
            <a:endParaRPr/>
          </a:p>
        </p:txBody>
      </p:sp>
      <p:sp>
        <p:nvSpPr>
          <p:cNvPr id="21" name="object 21"/>
          <p:cNvSpPr/>
          <p:nvPr/>
        </p:nvSpPr>
        <p:spPr>
          <a:xfrm>
            <a:off x="2033016" y="4090416"/>
            <a:ext cx="285115" cy="431800"/>
          </a:xfrm>
          <a:custGeom>
            <a:avLst/>
            <a:gdLst/>
            <a:ahLst/>
            <a:cxnLst/>
            <a:rect l="l" t="t" r="r" b="b"/>
            <a:pathLst>
              <a:path w="285114" h="431800">
                <a:moveTo>
                  <a:pt x="284988" y="1524"/>
                </a:moveTo>
                <a:lnTo>
                  <a:pt x="269748" y="0"/>
                </a:lnTo>
                <a:lnTo>
                  <a:pt x="228600" y="0"/>
                </a:lnTo>
                <a:lnTo>
                  <a:pt x="179832" y="9144"/>
                </a:lnTo>
                <a:lnTo>
                  <a:pt x="135636" y="24384"/>
                </a:lnTo>
                <a:lnTo>
                  <a:pt x="94488" y="47244"/>
                </a:lnTo>
                <a:lnTo>
                  <a:pt x="59436" y="76200"/>
                </a:lnTo>
                <a:lnTo>
                  <a:pt x="32004" y="109728"/>
                </a:lnTo>
                <a:lnTo>
                  <a:pt x="12192" y="149352"/>
                </a:lnTo>
                <a:lnTo>
                  <a:pt x="1524" y="192024"/>
                </a:lnTo>
                <a:lnTo>
                  <a:pt x="0" y="204216"/>
                </a:lnTo>
                <a:lnTo>
                  <a:pt x="0" y="225552"/>
                </a:lnTo>
                <a:lnTo>
                  <a:pt x="10668" y="280416"/>
                </a:lnTo>
                <a:lnTo>
                  <a:pt x="30480" y="318516"/>
                </a:lnTo>
                <a:lnTo>
                  <a:pt x="50292" y="344254"/>
                </a:lnTo>
                <a:lnTo>
                  <a:pt x="50292" y="208788"/>
                </a:lnTo>
                <a:lnTo>
                  <a:pt x="51816" y="201168"/>
                </a:lnTo>
                <a:lnTo>
                  <a:pt x="65532" y="153924"/>
                </a:lnTo>
                <a:lnTo>
                  <a:pt x="94488" y="112776"/>
                </a:lnTo>
                <a:lnTo>
                  <a:pt x="137160" y="80772"/>
                </a:lnTo>
                <a:lnTo>
                  <a:pt x="172212" y="64008"/>
                </a:lnTo>
                <a:lnTo>
                  <a:pt x="210312" y="54864"/>
                </a:lnTo>
                <a:lnTo>
                  <a:pt x="252984" y="50292"/>
                </a:lnTo>
                <a:lnTo>
                  <a:pt x="265176" y="50292"/>
                </a:lnTo>
                <a:lnTo>
                  <a:pt x="280416" y="51816"/>
                </a:lnTo>
                <a:lnTo>
                  <a:pt x="284988" y="1524"/>
                </a:lnTo>
                <a:close/>
              </a:path>
              <a:path w="285114" h="431800">
                <a:moveTo>
                  <a:pt x="283464" y="429768"/>
                </a:moveTo>
                <a:lnTo>
                  <a:pt x="280416" y="379476"/>
                </a:lnTo>
                <a:lnTo>
                  <a:pt x="268224" y="380830"/>
                </a:lnTo>
                <a:lnTo>
                  <a:pt x="252984" y="380891"/>
                </a:lnTo>
                <a:lnTo>
                  <a:pt x="213360" y="377952"/>
                </a:lnTo>
                <a:lnTo>
                  <a:pt x="173736" y="367284"/>
                </a:lnTo>
                <a:lnTo>
                  <a:pt x="138684" y="352044"/>
                </a:lnTo>
                <a:lnTo>
                  <a:pt x="96012" y="320040"/>
                </a:lnTo>
                <a:lnTo>
                  <a:pt x="85344" y="306324"/>
                </a:lnTo>
                <a:lnTo>
                  <a:pt x="74676" y="294132"/>
                </a:lnTo>
                <a:lnTo>
                  <a:pt x="54864" y="249936"/>
                </a:lnTo>
                <a:lnTo>
                  <a:pt x="50292" y="224028"/>
                </a:lnTo>
                <a:lnTo>
                  <a:pt x="50292" y="344254"/>
                </a:lnTo>
                <a:lnTo>
                  <a:pt x="92964" y="382524"/>
                </a:lnTo>
                <a:lnTo>
                  <a:pt x="132588" y="405384"/>
                </a:lnTo>
                <a:lnTo>
                  <a:pt x="178308" y="422148"/>
                </a:lnTo>
                <a:lnTo>
                  <a:pt x="227076" y="429768"/>
                </a:lnTo>
                <a:lnTo>
                  <a:pt x="252984" y="431292"/>
                </a:lnTo>
                <a:lnTo>
                  <a:pt x="268224" y="431292"/>
                </a:lnTo>
                <a:lnTo>
                  <a:pt x="283464" y="429768"/>
                </a:lnTo>
                <a:close/>
              </a:path>
            </a:pathLst>
          </a:custGeom>
          <a:solidFill>
            <a:srgbClr val="BAE0E3"/>
          </a:solidFill>
        </p:spPr>
        <p:txBody>
          <a:bodyPr wrap="square" lIns="0" tIns="0" rIns="0" bIns="0" rtlCol="0"/>
          <a:lstStyle/>
          <a:p>
            <a:endParaRPr/>
          </a:p>
        </p:txBody>
      </p:sp>
      <p:sp>
        <p:nvSpPr>
          <p:cNvPr id="22" name="object 22"/>
          <p:cNvSpPr/>
          <p:nvPr/>
        </p:nvSpPr>
        <p:spPr>
          <a:xfrm>
            <a:off x="1367191" y="3886199"/>
            <a:ext cx="917575" cy="660400"/>
          </a:xfrm>
          <a:custGeom>
            <a:avLst/>
            <a:gdLst/>
            <a:ahLst/>
            <a:cxnLst/>
            <a:rect l="l" t="t" r="r" b="b"/>
            <a:pathLst>
              <a:path w="917575" h="660400">
                <a:moveTo>
                  <a:pt x="917284" y="643128"/>
                </a:moveTo>
                <a:lnTo>
                  <a:pt x="908140" y="594360"/>
                </a:lnTo>
                <a:lnTo>
                  <a:pt x="873088" y="600456"/>
                </a:lnTo>
                <a:lnTo>
                  <a:pt x="838036" y="605028"/>
                </a:lnTo>
                <a:lnTo>
                  <a:pt x="802984" y="608076"/>
                </a:lnTo>
                <a:lnTo>
                  <a:pt x="729832" y="608076"/>
                </a:lnTo>
                <a:lnTo>
                  <a:pt x="620104" y="592836"/>
                </a:lnTo>
                <a:lnTo>
                  <a:pt x="550000" y="573024"/>
                </a:lnTo>
                <a:lnTo>
                  <a:pt x="481420" y="547116"/>
                </a:lnTo>
                <a:lnTo>
                  <a:pt x="417412" y="512064"/>
                </a:lnTo>
                <a:lnTo>
                  <a:pt x="356452" y="472440"/>
                </a:lnTo>
                <a:lnTo>
                  <a:pt x="272632" y="402336"/>
                </a:lnTo>
                <a:lnTo>
                  <a:pt x="248248" y="374904"/>
                </a:lnTo>
                <a:lnTo>
                  <a:pt x="222340" y="347472"/>
                </a:lnTo>
                <a:lnTo>
                  <a:pt x="178144" y="288036"/>
                </a:lnTo>
                <a:lnTo>
                  <a:pt x="156802" y="256032"/>
                </a:lnTo>
                <a:lnTo>
                  <a:pt x="120226" y="190500"/>
                </a:lnTo>
                <a:lnTo>
                  <a:pt x="103462" y="155448"/>
                </a:lnTo>
                <a:lnTo>
                  <a:pt x="88222" y="120396"/>
                </a:lnTo>
                <a:lnTo>
                  <a:pt x="63838" y="47244"/>
                </a:lnTo>
                <a:lnTo>
                  <a:pt x="52584" y="0"/>
                </a:lnTo>
                <a:lnTo>
                  <a:pt x="0" y="0"/>
                </a:lnTo>
                <a:lnTo>
                  <a:pt x="15070" y="59436"/>
                </a:lnTo>
                <a:lnTo>
                  <a:pt x="27262" y="99060"/>
                </a:lnTo>
                <a:lnTo>
                  <a:pt x="40978" y="137160"/>
                </a:lnTo>
                <a:lnTo>
                  <a:pt x="56218" y="175260"/>
                </a:lnTo>
                <a:lnTo>
                  <a:pt x="92794" y="248412"/>
                </a:lnTo>
                <a:lnTo>
                  <a:pt x="135466" y="315468"/>
                </a:lnTo>
                <a:lnTo>
                  <a:pt x="158332" y="347472"/>
                </a:lnTo>
                <a:lnTo>
                  <a:pt x="182716" y="379476"/>
                </a:lnTo>
                <a:lnTo>
                  <a:pt x="210148" y="408432"/>
                </a:lnTo>
                <a:lnTo>
                  <a:pt x="236056" y="437388"/>
                </a:lnTo>
                <a:lnTo>
                  <a:pt x="265012" y="463296"/>
                </a:lnTo>
                <a:lnTo>
                  <a:pt x="295492" y="489204"/>
                </a:lnTo>
                <a:lnTo>
                  <a:pt x="325972" y="513588"/>
                </a:lnTo>
                <a:lnTo>
                  <a:pt x="389980" y="556260"/>
                </a:lnTo>
                <a:lnTo>
                  <a:pt x="425032" y="574548"/>
                </a:lnTo>
                <a:lnTo>
                  <a:pt x="460084" y="591312"/>
                </a:lnTo>
                <a:lnTo>
                  <a:pt x="495136" y="606552"/>
                </a:lnTo>
                <a:lnTo>
                  <a:pt x="531712" y="620268"/>
                </a:lnTo>
                <a:lnTo>
                  <a:pt x="569812" y="632460"/>
                </a:lnTo>
                <a:lnTo>
                  <a:pt x="607912" y="641604"/>
                </a:lnTo>
                <a:lnTo>
                  <a:pt x="646012" y="649224"/>
                </a:lnTo>
                <a:lnTo>
                  <a:pt x="685636" y="655320"/>
                </a:lnTo>
                <a:lnTo>
                  <a:pt x="726784" y="658368"/>
                </a:lnTo>
                <a:lnTo>
                  <a:pt x="766408" y="659892"/>
                </a:lnTo>
                <a:lnTo>
                  <a:pt x="804508" y="658368"/>
                </a:lnTo>
                <a:lnTo>
                  <a:pt x="842608" y="655320"/>
                </a:lnTo>
                <a:lnTo>
                  <a:pt x="880708" y="650748"/>
                </a:lnTo>
                <a:lnTo>
                  <a:pt x="917284" y="643128"/>
                </a:lnTo>
                <a:close/>
              </a:path>
            </a:pathLst>
          </a:custGeom>
          <a:solidFill>
            <a:srgbClr val="98CC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887" y="939799"/>
            <a:ext cx="6769734" cy="696595"/>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Arial"/>
                <a:cs typeface="Arial"/>
              </a:rPr>
              <a:t>Understanding </a:t>
            </a:r>
            <a:r>
              <a:rPr sz="4400" b="0" dirty="0">
                <a:latin typeface="Arial"/>
                <a:cs typeface="Arial"/>
              </a:rPr>
              <a:t>a while</a:t>
            </a:r>
            <a:r>
              <a:rPr sz="4400" b="0" spc="-55" dirty="0">
                <a:latin typeface="Arial"/>
                <a:cs typeface="Arial"/>
              </a:rPr>
              <a:t> </a:t>
            </a:r>
            <a:r>
              <a:rPr sz="4400" b="0" spc="-5" dirty="0">
                <a:latin typeface="Arial"/>
                <a:cs typeface="Arial"/>
              </a:rPr>
              <a:t>loop</a:t>
            </a:r>
            <a:endParaRPr sz="4400">
              <a:latin typeface="Arial"/>
              <a:cs typeface="Arial"/>
            </a:endParaRPr>
          </a:p>
        </p:txBody>
      </p:sp>
      <p:sp>
        <p:nvSpPr>
          <p:cNvPr id="3" name="object 3"/>
          <p:cNvSpPr/>
          <p:nvPr/>
        </p:nvSpPr>
        <p:spPr>
          <a:xfrm>
            <a:off x="1219193" y="2209800"/>
            <a:ext cx="7391400" cy="1676400"/>
          </a:xfrm>
          <a:custGeom>
            <a:avLst/>
            <a:gdLst/>
            <a:ahLst/>
            <a:cxnLst/>
            <a:rect l="l" t="t" r="r" b="b"/>
            <a:pathLst>
              <a:path w="7391400" h="1676400">
                <a:moveTo>
                  <a:pt x="0" y="0"/>
                </a:moveTo>
                <a:lnTo>
                  <a:pt x="0" y="1676399"/>
                </a:lnTo>
                <a:lnTo>
                  <a:pt x="7391400" y="1676399"/>
                </a:lnTo>
                <a:lnTo>
                  <a:pt x="7391400"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213097" y="2203704"/>
            <a:ext cx="7405370" cy="1682750"/>
          </a:xfrm>
          <a:custGeom>
            <a:avLst/>
            <a:gdLst/>
            <a:ahLst/>
            <a:cxnLst/>
            <a:rect l="l" t="t" r="r" b="b"/>
            <a:pathLst>
              <a:path w="7405370" h="1682750">
                <a:moveTo>
                  <a:pt x="7405122" y="1682495"/>
                </a:moveTo>
                <a:lnTo>
                  <a:pt x="7405122" y="0"/>
                </a:lnTo>
                <a:lnTo>
                  <a:pt x="0" y="0"/>
                </a:lnTo>
                <a:lnTo>
                  <a:pt x="0" y="1682495"/>
                </a:lnTo>
                <a:lnTo>
                  <a:pt x="6096" y="1682495"/>
                </a:lnTo>
                <a:lnTo>
                  <a:pt x="6096" y="13716"/>
                </a:lnTo>
                <a:lnTo>
                  <a:pt x="13716" y="6096"/>
                </a:lnTo>
                <a:lnTo>
                  <a:pt x="13716" y="13716"/>
                </a:lnTo>
                <a:lnTo>
                  <a:pt x="7391406" y="13716"/>
                </a:lnTo>
                <a:lnTo>
                  <a:pt x="7391406" y="6096"/>
                </a:lnTo>
                <a:lnTo>
                  <a:pt x="7397502" y="13716"/>
                </a:lnTo>
                <a:lnTo>
                  <a:pt x="7397502" y="1682495"/>
                </a:lnTo>
                <a:lnTo>
                  <a:pt x="7405122" y="1682495"/>
                </a:lnTo>
                <a:close/>
              </a:path>
              <a:path w="7405370" h="1682750">
                <a:moveTo>
                  <a:pt x="13716" y="13716"/>
                </a:moveTo>
                <a:lnTo>
                  <a:pt x="13716" y="6096"/>
                </a:lnTo>
                <a:lnTo>
                  <a:pt x="6096" y="13716"/>
                </a:lnTo>
                <a:lnTo>
                  <a:pt x="13716" y="13716"/>
                </a:lnTo>
                <a:close/>
              </a:path>
              <a:path w="7405370" h="1682750">
                <a:moveTo>
                  <a:pt x="13716" y="1682495"/>
                </a:moveTo>
                <a:lnTo>
                  <a:pt x="13716" y="13716"/>
                </a:lnTo>
                <a:lnTo>
                  <a:pt x="6096" y="13716"/>
                </a:lnTo>
                <a:lnTo>
                  <a:pt x="6096" y="1682495"/>
                </a:lnTo>
                <a:lnTo>
                  <a:pt x="13716" y="1682495"/>
                </a:lnTo>
                <a:close/>
              </a:path>
              <a:path w="7405370" h="1682750">
                <a:moveTo>
                  <a:pt x="7397502" y="13716"/>
                </a:moveTo>
                <a:lnTo>
                  <a:pt x="7391406" y="6096"/>
                </a:lnTo>
                <a:lnTo>
                  <a:pt x="7391406" y="13716"/>
                </a:lnTo>
                <a:lnTo>
                  <a:pt x="7397502" y="13716"/>
                </a:lnTo>
                <a:close/>
              </a:path>
              <a:path w="7405370" h="1682750">
                <a:moveTo>
                  <a:pt x="7397502" y="1682495"/>
                </a:moveTo>
                <a:lnTo>
                  <a:pt x="7397502" y="13716"/>
                </a:lnTo>
                <a:lnTo>
                  <a:pt x="7391406" y="13716"/>
                </a:lnTo>
                <a:lnTo>
                  <a:pt x="7391406" y="1682495"/>
                </a:lnTo>
                <a:lnTo>
                  <a:pt x="7397502" y="1682495"/>
                </a:lnTo>
                <a:close/>
              </a:path>
            </a:pathLst>
          </a:custGeom>
          <a:solidFill>
            <a:srgbClr val="000000"/>
          </a:solidFill>
        </p:spPr>
        <p:txBody>
          <a:bodyPr wrap="square" lIns="0" tIns="0" rIns="0" bIns="0" rtlCol="0"/>
          <a:lstStyle/>
          <a:p>
            <a:endParaRPr/>
          </a:p>
        </p:txBody>
      </p:sp>
      <p:sp>
        <p:nvSpPr>
          <p:cNvPr id="5" name="object 5"/>
          <p:cNvSpPr/>
          <p:nvPr/>
        </p:nvSpPr>
        <p:spPr>
          <a:xfrm>
            <a:off x="1295393" y="2286000"/>
            <a:ext cx="2514600" cy="1600200"/>
          </a:xfrm>
          <a:custGeom>
            <a:avLst/>
            <a:gdLst/>
            <a:ahLst/>
            <a:cxnLst/>
            <a:rect l="l" t="t" r="r" b="b"/>
            <a:pathLst>
              <a:path w="2514600" h="1600200">
                <a:moveTo>
                  <a:pt x="0" y="0"/>
                </a:moveTo>
                <a:lnTo>
                  <a:pt x="0" y="1600199"/>
                </a:lnTo>
                <a:lnTo>
                  <a:pt x="2514600" y="1600199"/>
                </a:lnTo>
                <a:lnTo>
                  <a:pt x="2514600" y="0"/>
                </a:lnTo>
                <a:lnTo>
                  <a:pt x="0" y="0"/>
                </a:lnTo>
                <a:close/>
              </a:path>
            </a:pathLst>
          </a:custGeom>
          <a:solidFill>
            <a:srgbClr val="004993"/>
          </a:solidFill>
        </p:spPr>
        <p:txBody>
          <a:bodyPr wrap="square" lIns="0" tIns="0" rIns="0" bIns="0" rtlCol="0"/>
          <a:lstStyle/>
          <a:p>
            <a:endParaRPr/>
          </a:p>
        </p:txBody>
      </p:sp>
      <p:sp>
        <p:nvSpPr>
          <p:cNvPr id="6" name="object 6"/>
          <p:cNvSpPr/>
          <p:nvPr/>
        </p:nvSpPr>
        <p:spPr>
          <a:xfrm>
            <a:off x="1289297" y="2279904"/>
            <a:ext cx="2528570" cy="1606550"/>
          </a:xfrm>
          <a:custGeom>
            <a:avLst/>
            <a:gdLst/>
            <a:ahLst/>
            <a:cxnLst/>
            <a:rect l="l" t="t" r="r" b="b"/>
            <a:pathLst>
              <a:path w="2528570" h="1606550">
                <a:moveTo>
                  <a:pt x="2528322" y="1606295"/>
                </a:moveTo>
                <a:lnTo>
                  <a:pt x="2528322" y="0"/>
                </a:lnTo>
                <a:lnTo>
                  <a:pt x="0" y="0"/>
                </a:lnTo>
                <a:lnTo>
                  <a:pt x="0" y="1606295"/>
                </a:lnTo>
                <a:lnTo>
                  <a:pt x="6096" y="1606295"/>
                </a:lnTo>
                <a:lnTo>
                  <a:pt x="6096" y="13716"/>
                </a:lnTo>
                <a:lnTo>
                  <a:pt x="13716" y="6096"/>
                </a:lnTo>
                <a:lnTo>
                  <a:pt x="13716" y="13716"/>
                </a:lnTo>
                <a:lnTo>
                  <a:pt x="2514606" y="13716"/>
                </a:lnTo>
                <a:lnTo>
                  <a:pt x="2514606" y="6096"/>
                </a:lnTo>
                <a:lnTo>
                  <a:pt x="2520702" y="13716"/>
                </a:lnTo>
                <a:lnTo>
                  <a:pt x="2520702" y="1606295"/>
                </a:lnTo>
                <a:lnTo>
                  <a:pt x="2528322" y="1606295"/>
                </a:lnTo>
                <a:close/>
              </a:path>
              <a:path w="2528570" h="1606550">
                <a:moveTo>
                  <a:pt x="13716" y="13716"/>
                </a:moveTo>
                <a:lnTo>
                  <a:pt x="13716" y="6096"/>
                </a:lnTo>
                <a:lnTo>
                  <a:pt x="6096" y="13716"/>
                </a:lnTo>
                <a:lnTo>
                  <a:pt x="13716" y="13716"/>
                </a:lnTo>
                <a:close/>
              </a:path>
              <a:path w="2528570" h="1606550">
                <a:moveTo>
                  <a:pt x="13716" y="1606295"/>
                </a:moveTo>
                <a:lnTo>
                  <a:pt x="13716" y="13716"/>
                </a:lnTo>
                <a:lnTo>
                  <a:pt x="6096" y="13716"/>
                </a:lnTo>
                <a:lnTo>
                  <a:pt x="6096" y="1606295"/>
                </a:lnTo>
                <a:lnTo>
                  <a:pt x="13716" y="1606295"/>
                </a:lnTo>
                <a:close/>
              </a:path>
              <a:path w="2528570" h="1606550">
                <a:moveTo>
                  <a:pt x="2520702" y="13716"/>
                </a:moveTo>
                <a:lnTo>
                  <a:pt x="2514606" y="6096"/>
                </a:lnTo>
                <a:lnTo>
                  <a:pt x="2514606" y="13716"/>
                </a:lnTo>
                <a:lnTo>
                  <a:pt x="2520702" y="13716"/>
                </a:lnTo>
                <a:close/>
              </a:path>
              <a:path w="2528570" h="1606550">
                <a:moveTo>
                  <a:pt x="2520702" y="1606295"/>
                </a:moveTo>
                <a:lnTo>
                  <a:pt x="2520702" y="13716"/>
                </a:lnTo>
                <a:lnTo>
                  <a:pt x="2514606" y="13716"/>
                </a:lnTo>
                <a:lnTo>
                  <a:pt x="2514606" y="1606295"/>
                </a:lnTo>
                <a:lnTo>
                  <a:pt x="2520702" y="1606295"/>
                </a:lnTo>
                <a:close/>
              </a:path>
            </a:pathLst>
          </a:custGeom>
          <a:solidFill>
            <a:srgbClr val="000000"/>
          </a:solidFill>
        </p:spPr>
        <p:txBody>
          <a:bodyPr wrap="square" lIns="0" tIns="0" rIns="0" bIns="0" rtlCol="0"/>
          <a:lstStyle/>
          <a:p>
            <a:endParaRPr/>
          </a:p>
        </p:txBody>
      </p:sp>
      <p:sp>
        <p:nvSpPr>
          <p:cNvPr id="7" name="object 7"/>
          <p:cNvSpPr/>
          <p:nvPr/>
        </p:nvSpPr>
        <p:spPr>
          <a:xfrm>
            <a:off x="3962400" y="2328672"/>
            <a:ext cx="4572000" cy="1557655"/>
          </a:xfrm>
          <a:custGeom>
            <a:avLst/>
            <a:gdLst/>
            <a:ahLst/>
            <a:cxnLst/>
            <a:rect l="l" t="t" r="r" b="b"/>
            <a:pathLst>
              <a:path w="4572000" h="1557654">
                <a:moveTo>
                  <a:pt x="0" y="0"/>
                </a:moveTo>
                <a:lnTo>
                  <a:pt x="0" y="1557527"/>
                </a:lnTo>
                <a:lnTo>
                  <a:pt x="4572000" y="1557527"/>
                </a:lnTo>
                <a:lnTo>
                  <a:pt x="4572000" y="0"/>
                </a:lnTo>
                <a:lnTo>
                  <a:pt x="0" y="0"/>
                </a:lnTo>
                <a:close/>
              </a:path>
            </a:pathLst>
          </a:custGeom>
          <a:solidFill>
            <a:srgbClr val="004993"/>
          </a:solidFill>
        </p:spPr>
        <p:txBody>
          <a:bodyPr wrap="square" lIns="0" tIns="0" rIns="0" bIns="0" rtlCol="0"/>
          <a:lstStyle/>
          <a:p>
            <a:endParaRPr/>
          </a:p>
        </p:txBody>
      </p:sp>
      <p:sp>
        <p:nvSpPr>
          <p:cNvPr id="8" name="object 8"/>
          <p:cNvSpPr/>
          <p:nvPr/>
        </p:nvSpPr>
        <p:spPr>
          <a:xfrm>
            <a:off x="1575816" y="2490216"/>
            <a:ext cx="285115" cy="431800"/>
          </a:xfrm>
          <a:custGeom>
            <a:avLst/>
            <a:gdLst/>
            <a:ahLst/>
            <a:cxnLst/>
            <a:rect l="l" t="t" r="r" b="b"/>
            <a:pathLst>
              <a:path w="285114" h="431800">
                <a:moveTo>
                  <a:pt x="284988" y="1524"/>
                </a:moveTo>
                <a:lnTo>
                  <a:pt x="269748" y="0"/>
                </a:lnTo>
                <a:lnTo>
                  <a:pt x="228600" y="0"/>
                </a:lnTo>
                <a:lnTo>
                  <a:pt x="179832" y="9144"/>
                </a:lnTo>
                <a:lnTo>
                  <a:pt x="135636" y="24384"/>
                </a:lnTo>
                <a:lnTo>
                  <a:pt x="94488" y="47244"/>
                </a:lnTo>
                <a:lnTo>
                  <a:pt x="59436" y="76200"/>
                </a:lnTo>
                <a:lnTo>
                  <a:pt x="32004" y="109728"/>
                </a:lnTo>
                <a:lnTo>
                  <a:pt x="12192" y="149352"/>
                </a:lnTo>
                <a:lnTo>
                  <a:pt x="1524" y="192024"/>
                </a:lnTo>
                <a:lnTo>
                  <a:pt x="0" y="204216"/>
                </a:lnTo>
                <a:lnTo>
                  <a:pt x="0" y="225552"/>
                </a:lnTo>
                <a:lnTo>
                  <a:pt x="10668" y="280416"/>
                </a:lnTo>
                <a:lnTo>
                  <a:pt x="30480" y="318516"/>
                </a:lnTo>
                <a:lnTo>
                  <a:pt x="50292" y="344254"/>
                </a:lnTo>
                <a:lnTo>
                  <a:pt x="50292" y="208788"/>
                </a:lnTo>
                <a:lnTo>
                  <a:pt x="51816" y="201168"/>
                </a:lnTo>
                <a:lnTo>
                  <a:pt x="65532" y="153924"/>
                </a:lnTo>
                <a:lnTo>
                  <a:pt x="94488" y="112776"/>
                </a:lnTo>
                <a:lnTo>
                  <a:pt x="137160" y="80772"/>
                </a:lnTo>
                <a:lnTo>
                  <a:pt x="172212" y="64008"/>
                </a:lnTo>
                <a:lnTo>
                  <a:pt x="210312" y="54864"/>
                </a:lnTo>
                <a:lnTo>
                  <a:pt x="252984" y="50292"/>
                </a:lnTo>
                <a:lnTo>
                  <a:pt x="265176" y="50292"/>
                </a:lnTo>
                <a:lnTo>
                  <a:pt x="280416" y="51816"/>
                </a:lnTo>
                <a:lnTo>
                  <a:pt x="284988" y="1524"/>
                </a:lnTo>
                <a:close/>
              </a:path>
              <a:path w="285114" h="431800">
                <a:moveTo>
                  <a:pt x="283464" y="429768"/>
                </a:moveTo>
                <a:lnTo>
                  <a:pt x="280416" y="379476"/>
                </a:lnTo>
                <a:lnTo>
                  <a:pt x="268224" y="380830"/>
                </a:lnTo>
                <a:lnTo>
                  <a:pt x="252984" y="380891"/>
                </a:lnTo>
                <a:lnTo>
                  <a:pt x="213360" y="377952"/>
                </a:lnTo>
                <a:lnTo>
                  <a:pt x="173736" y="367284"/>
                </a:lnTo>
                <a:lnTo>
                  <a:pt x="138684" y="352044"/>
                </a:lnTo>
                <a:lnTo>
                  <a:pt x="96012" y="320040"/>
                </a:lnTo>
                <a:lnTo>
                  <a:pt x="85344" y="306324"/>
                </a:lnTo>
                <a:lnTo>
                  <a:pt x="74676" y="294132"/>
                </a:lnTo>
                <a:lnTo>
                  <a:pt x="54864" y="249936"/>
                </a:lnTo>
                <a:lnTo>
                  <a:pt x="50292" y="224028"/>
                </a:lnTo>
                <a:lnTo>
                  <a:pt x="50292" y="344254"/>
                </a:lnTo>
                <a:lnTo>
                  <a:pt x="92964" y="382524"/>
                </a:lnTo>
                <a:lnTo>
                  <a:pt x="132588" y="405384"/>
                </a:lnTo>
                <a:lnTo>
                  <a:pt x="178308" y="422148"/>
                </a:lnTo>
                <a:lnTo>
                  <a:pt x="227076" y="429768"/>
                </a:lnTo>
                <a:lnTo>
                  <a:pt x="252984" y="431292"/>
                </a:lnTo>
                <a:lnTo>
                  <a:pt x="268224" y="431292"/>
                </a:lnTo>
                <a:lnTo>
                  <a:pt x="283464" y="429768"/>
                </a:lnTo>
                <a:close/>
              </a:path>
            </a:pathLst>
          </a:custGeom>
          <a:solidFill>
            <a:srgbClr val="BAE0E3"/>
          </a:solidFill>
        </p:spPr>
        <p:txBody>
          <a:bodyPr wrap="square" lIns="0" tIns="0" rIns="0" bIns="0" rtlCol="0"/>
          <a:lstStyle/>
          <a:p>
            <a:endParaRPr/>
          </a:p>
        </p:txBody>
      </p:sp>
      <p:sp>
        <p:nvSpPr>
          <p:cNvPr id="9" name="object 9"/>
          <p:cNvSpPr/>
          <p:nvPr/>
        </p:nvSpPr>
        <p:spPr>
          <a:xfrm>
            <a:off x="1575816" y="2871216"/>
            <a:ext cx="287020" cy="736600"/>
          </a:xfrm>
          <a:custGeom>
            <a:avLst/>
            <a:gdLst/>
            <a:ahLst/>
            <a:cxnLst/>
            <a:rect l="l" t="t" r="r" b="b"/>
            <a:pathLst>
              <a:path w="287019" h="736600">
                <a:moveTo>
                  <a:pt x="286512" y="3048"/>
                </a:moveTo>
                <a:lnTo>
                  <a:pt x="271272" y="0"/>
                </a:lnTo>
                <a:lnTo>
                  <a:pt x="240792" y="0"/>
                </a:lnTo>
                <a:lnTo>
                  <a:pt x="227076" y="1524"/>
                </a:lnTo>
                <a:lnTo>
                  <a:pt x="214884" y="4572"/>
                </a:lnTo>
                <a:lnTo>
                  <a:pt x="201168" y="7620"/>
                </a:lnTo>
                <a:lnTo>
                  <a:pt x="163068" y="22860"/>
                </a:lnTo>
                <a:lnTo>
                  <a:pt x="129540" y="45720"/>
                </a:lnTo>
                <a:lnTo>
                  <a:pt x="99060" y="76200"/>
                </a:lnTo>
                <a:lnTo>
                  <a:pt x="88392" y="86868"/>
                </a:lnTo>
                <a:lnTo>
                  <a:pt x="79248" y="99060"/>
                </a:lnTo>
                <a:lnTo>
                  <a:pt x="71628" y="111252"/>
                </a:lnTo>
                <a:lnTo>
                  <a:pt x="54864" y="137160"/>
                </a:lnTo>
                <a:lnTo>
                  <a:pt x="28956" y="195072"/>
                </a:lnTo>
                <a:lnTo>
                  <a:pt x="10668" y="260604"/>
                </a:lnTo>
                <a:lnTo>
                  <a:pt x="0" y="348996"/>
                </a:lnTo>
                <a:lnTo>
                  <a:pt x="0" y="385572"/>
                </a:lnTo>
                <a:lnTo>
                  <a:pt x="4572" y="440436"/>
                </a:lnTo>
                <a:lnTo>
                  <a:pt x="18288" y="507492"/>
                </a:lnTo>
                <a:lnTo>
                  <a:pt x="41148" y="569976"/>
                </a:lnTo>
                <a:lnTo>
                  <a:pt x="50292" y="588264"/>
                </a:lnTo>
                <a:lnTo>
                  <a:pt x="50292" y="352044"/>
                </a:lnTo>
                <a:lnTo>
                  <a:pt x="54864" y="303276"/>
                </a:lnTo>
                <a:lnTo>
                  <a:pt x="67056" y="242316"/>
                </a:lnTo>
                <a:lnTo>
                  <a:pt x="86868" y="187452"/>
                </a:lnTo>
                <a:lnTo>
                  <a:pt x="112776" y="140208"/>
                </a:lnTo>
                <a:lnTo>
                  <a:pt x="143256" y="102108"/>
                </a:lnTo>
                <a:lnTo>
                  <a:pt x="152400" y="94488"/>
                </a:lnTo>
                <a:lnTo>
                  <a:pt x="160020" y="86868"/>
                </a:lnTo>
                <a:lnTo>
                  <a:pt x="204216" y="59436"/>
                </a:lnTo>
                <a:lnTo>
                  <a:pt x="214884" y="56388"/>
                </a:lnTo>
                <a:lnTo>
                  <a:pt x="224028" y="53340"/>
                </a:lnTo>
                <a:lnTo>
                  <a:pt x="242316" y="50292"/>
                </a:lnTo>
                <a:lnTo>
                  <a:pt x="263652" y="50292"/>
                </a:lnTo>
                <a:lnTo>
                  <a:pt x="278892" y="53340"/>
                </a:lnTo>
                <a:lnTo>
                  <a:pt x="286512" y="3048"/>
                </a:lnTo>
                <a:close/>
              </a:path>
              <a:path w="287019" h="736600">
                <a:moveTo>
                  <a:pt x="284988" y="733044"/>
                </a:moveTo>
                <a:lnTo>
                  <a:pt x="278892" y="682752"/>
                </a:lnTo>
                <a:lnTo>
                  <a:pt x="254508" y="685800"/>
                </a:lnTo>
                <a:lnTo>
                  <a:pt x="245364" y="685800"/>
                </a:lnTo>
                <a:lnTo>
                  <a:pt x="234696" y="684276"/>
                </a:lnTo>
                <a:lnTo>
                  <a:pt x="225552" y="682752"/>
                </a:lnTo>
                <a:lnTo>
                  <a:pt x="216408" y="679704"/>
                </a:lnTo>
                <a:lnTo>
                  <a:pt x="205740" y="676656"/>
                </a:lnTo>
                <a:lnTo>
                  <a:pt x="196596" y="673608"/>
                </a:lnTo>
                <a:lnTo>
                  <a:pt x="187452" y="667512"/>
                </a:lnTo>
                <a:lnTo>
                  <a:pt x="178308" y="662940"/>
                </a:lnTo>
                <a:lnTo>
                  <a:pt x="135636" y="626364"/>
                </a:lnTo>
                <a:lnTo>
                  <a:pt x="100584" y="574548"/>
                </a:lnTo>
                <a:lnTo>
                  <a:pt x="76200" y="524256"/>
                </a:lnTo>
                <a:lnTo>
                  <a:pt x="60960" y="466344"/>
                </a:lnTo>
                <a:lnTo>
                  <a:pt x="50292" y="385572"/>
                </a:lnTo>
                <a:lnTo>
                  <a:pt x="50292" y="588264"/>
                </a:lnTo>
                <a:lnTo>
                  <a:pt x="54864" y="597408"/>
                </a:lnTo>
                <a:lnTo>
                  <a:pt x="70104" y="623316"/>
                </a:lnTo>
                <a:lnTo>
                  <a:pt x="79248" y="637032"/>
                </a:lnTo>
                <a:lnTo>
                  <a:pt x="88392" y="647700"/>
                </a:lnTo>
                <a:lnTo>
                  <a:pt x="97536" y="659892"/>
                </a:lnTo>
                <a:lnTo>
                  <a:pt x="138684" y="697992"/>
                </a:lnTo>
                <a:lnTo>
                  <a:pt x="185928" y="723900"/>
                </a:lnTo>
                <a:lnTo>
                  <a:pt x="225552" y="734568"/>
                </a:lnTo>
                <a:lnTo>
                  <a:pt x="239268" y="736092"/>
                </a:lnTo>
                <a:lnTo>
                  <a:pt x="268224" y="736092"/>
                </a:lnTo>
                <a:lnTo>
                  <a:pt x="284988" y="733044"/>
                </a:lnTo>
                <a:close/>
              </a:path>
            </a:pathLst>
          </a:custGeom>
          <a:solidFill>
            <a:srgbClr val="BAE0E3"/>
          </a:solidFill>
        </p:spPr>
        <p:txBody>
          <a:bodyPr wrap="square" lIns="0" tIns="0" rIns="0" bIns="0" rtlCol="0"/>
          <a:lstStyle/>
          <a:p>
            <a:endParaRPr/>
          </a:p>
        </p:txBody>
      </p:sp>
      <p:sp>
        <p:nvSpPr>
          <p:cNvPr id="10" name="object 10"/>
          <p:cNvSpPr/>
          <p:nvPr/>
        </p:nvSpPr>
        <p:spPr>
          <a:xfrm>
            <a:off x="1825752" y="3557016"/>
            <a:ext cx="464820" cy="127000"/>
          </a:xfrm>
          <a:custGeom>
            <a:avLst/>
            <a:gdLst/>
            <a:ahLst/>
            <a:cxnLst/>
            <a:rect l="l" t="t" r="r" b="b"/>
            <a:pathLst>
              <a:path w="464819" h="127000">
                <a:moveTo>
                  <a:pt x="464820" y="76200"/>
                </a:moveTo>
                <a:lnTo>
                  <a:pt x="7620" y="0"/>
                </a:lnTo>
                <a:lnTo>
                  <a:pt x="0" y="50292"/>
                </a:lnTo>
                <a:lnTo>
                  <a:pt x="457200" y="126492"/>
                </a:lnTo>
                <a:lnTo>
                  <a:pt x="464820" y="76200"/>
                </a:lnTo>
                <a:close/>
              </a:path>
            </a:pathLst>
          </a:custGeom>
          <a:solidFill>
            <a:srgbClr val="BAE0E3"/>
          </a:solidFill>
        </p:spPr>
        <p:txBody>
          <a:bodyPr wrap="square" lIns="0" tIns="0" rIns="0" bIns="0" rtlCol="0"/>
          <a:lstStyle/>
          <a:p>
            <a:endParaRPr/>
          </a:p>
        </p:txBody>
      </p:sp>
      <p:sp>
        <p:nvSpPr>
          <p:cNvPr id="11" name="object 11"/>
          <p:cNvSpPr/>
          <p:nvPr/>
        </p:nvSpPr>
        <p:spPr>
          <a:xfrm>
            <a:off x="1728216" y="2348484"/>
            <a:ext cx="109728" cy="18897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956816" y="3633216"/>
            <a:ext cx="285115" cy="253365"/>
          </a:xfrm>
          <a:custGeom>
            <a:avLst/>
            <a:gdLst/>
            <a:ahLst/>
            <a:cxnLst/>
            <a:rect l="l" t="t" r="r" b="b"/>
            <a:pathLst>
              <a:path w="285114" h="253364">
                <a:moveTo>
                  <a:pt x="284988" y="1524"/>
                </a:moveTo>
                <a:lnTo>
                  <a:pt x="269748" y="0"/>
                </a:lnTo>
                <a:lnTo>
                  <a:pt x="228600" y="0"/>
                </a:lnTo>
                <a:lnTo>
                  <a:pt x="179832" y="9144"/>
                </a:lnTo>
                <a:lnTo>
                  <a:pt x="135636" y="24384"/>
                </a:lnTo>
                <a:lnTo>
                  <a:pt x="94488" y="47244"/>
                </a:lnTo>
                <a:lnTo>
                  <a:pt x="59436" y="76200"/>
                </a:lnTo>
                <a:lnTo>
                  <a:pt x="32004" y="109728"/>
                </a:lnTo>
                <a:lnTo>
                  <a:pt x="12192" y="149352"/>
                </a:lnTo>
                <a:lnTo>
                  <a:pt x="1524" y="192024"/>
                </a:lnTo>
                <a:lnTo>
                  <a:pt x="0" y="204216"/>
                </a:lnTo>
                <a:lnTo>
                  <a:pt x="0" y="225552"/>
                </a:lnTo>
                <a:lnTo>
                  <a:pt x="1524" y="237744"/>
                </a:lnTo>
                <a:lnTo>
                  <a:pt x="3701" y="252983"/>
                </a:lnTo>
                <a:lnTo>
                  <a:pt x="50292" y="252983"/>
                </a:lnTo>
                <a:lnTo>
                  <a:pt x="50292" y="208788"/>
                </a:lnTo>
                <a:lnTo>
                  <a:pt x="51816" y="201168"/>
                </a:lnTo>
                <a:lnTo>
                  <a:pt x="65532" y="153924"/>
                </a:lnTo>
                <a:lnTo>
                  <a:pt x="94488" y="112776"/>
                </a:lnTo>
                <a:lnTo>
                  <a:pt x="137160" y="80772"/>
                </a:lnTo>
                <a:lnTo>
                  <a:pt x="172212" y="64008"/>
                </a:lnTo>
                <a:lnTo>
                  <a:pt x="210312" y="54864"/>
                </a:lnTo>
                <a:lnTo>
                  <a:pt x="252984" y="50292"/>
                </a:lnTo>
                <a:lnTo>
                  <a:pt x="265176" y="50292"/>
                </a:lnTo>
                <a:lnTo>
                  <a:pt x="280416" y="51816"/>
                </a:lnTo>
                <a:lnTo>
                  <a:pt x="284988" y="1524"/>
                </a:lnTo>
                <a:close/>
              </a:path>
              <a:path w="285114" h="253364">
                <a:moveTo>
                  <a:pt x="55778" y="252983"/>
                </a:moveTo>
                <a:lnTo>
                  <a:pt x="54864" y="249936"/>
                </a:lnTo>
                <a:lnTo>
                  <a:pt x="51816" y="233172"/>
                </a:lnTo>
                <a:lnTo>
                  <a:pt x="50292" y="224028"/>
                </a:lnTo>
                <a:lnTo>
                  <a:pt x="50292" y="252983"/>
                </a:lnTo>
                <a:lnTo>
                  <a:pt x="55778" y="252983"/>
                </a:lnTo>
                <a:close/>
              </a:path>
            </a:pathLst>
          </a:custGeom>
          <a:solidFill>
            <a:srgbClr val="BAE0E3"/>
          </a:solidFill>
        </p:spPr>
        <p:txBody>
          <a:bodyPr wrap="square" lIns="0" tIns="0" rIns="0" bIns="0" rtlCol="0"/>
          <a:lstStyle/>
          <a:p>
            <a:endParaRPr/>
          </a:p>
        </p:txBody>
      </p:sp>
      <p:sp>
        <p:nvSpPr>
          <p:cNvPr id="13" name="object 13"/>
          <p:cNvSpPr/>
          <p:nvPr/>
        </p:nvSpPr>
        <p:spPr>
          <a:xfrm>
            <a:off x="1271009" y="2895600"/>
            <a:ext cx="414655" cy="990600"/>
          </a:xfrm>
          <a:custGeom>
            <a:avLst/>
            <a:gdLst/>
            <a:ahLst/>
            <a:cxnLst/>
            <a:rect l="l" t="t" r="r" b="b"/>
            <a:pathLst>
              <a:path w="414655" h="990600">
                <a:moveTo>
                  <a:pt x="307900" y="113348"/>
                </a:moveTo>
                <a:lnTo>
                  <a:pt x="277432" y="72727"/>
                </a:lnTo>
                <a:lnTo>
                  <a:pt x="272802" y="76200"/>
                </a:lnTo>
                <a:lnTo>
                  <a:pt x="233172" y="115824"/>
                </a:lnTo>
                <a:lnTo>
                  <a:pt x="214884" y="135636"/>
                </a:lnTo>
                <a:lnTo>
                  <a:pt x="198120" y="156972"/>
                </a:lnTo>
                <a:lnTo>
                  <a:pt x="181356" y="176784"/>
                </a:lnTo>
                <a:lnTo>
                  <a:pt x="164592" y="199644"/>
                </a:lnTo>
                <a:lnTo>
                  <a:pt x="149352" y="220980"/>
                </a:lnTo>
                <a:lnTo>
                  <a:pt x="134112" y="243840"/>
                </a:lnTo>
                <a:lnTo>
                  <a:pt x="120396" y="268224"/>
                </a:lnTo>
                <a:lnTo>
                  <a:pt x="106680" y="291084"/>
                </a:lnTo>
                <a:lnTo>
                  <a:pt x="82296" y="341376"/>
                </a:lnTo>
                <a:lnTo>
                  <a:pt x="60960" y="391668"/>
                </a:lnTo>
                <a:lnTo>
                  <a:pt x="42672" y="443484"/>
                </a:lnTo>
                <a:lnTo>
                  <a:pt x="27432" y="496824"/>
                </a:lnTo>
                <a:lnTo>
                  <a:pt x="15240" y="551688"/>
                </a:lnTo>
                <a:lnTo>
                  <a:pt x="6096" y="606552"/>
                </a:lnTo>
                <a:lnTo>
                  <a:pt x="0" y="691896"/>
                </a:lnTo>
                <a:lnTo>
                  <a:pt x="0" y="765048"/>
                </a:lnTo>
                <a:lnTo>
                  <a:pt x="3048" y="807720"/>
                </a:lnTo>
                <a:lnTo>
                  <a:pt x="15240" y="893064"/>
                </a:lnTo>
                <a:lnTo>
                  <a:pt x="24384" y="934212"/>
                </a:lnTo>
                <a:lnTo>
                  <a:pt x="35052" y="973836"/>
                </a:lnTo>
                <a:lnTo>
                  <a:pt x="40210" y="990599"/>
                </a:lnTo>
                <a:lnTo>
                  <a:pt x="50292" y="990599"/>
                </a:lnTo>
                <a:lnTo>
                  <a:pt x="50292" y="694944"/>
                </a:lnTo>
                <a:lnTo>
                  <a:pt x="51816" y="667512"/>
                </a:lnTo>
                <a:lnTo>
                  <a:pt x="54864" y="641604"/>
                </a:lnTo>
                <a:lnTo>
                  <a:pt x="56388" y="614172"/>
                </a:lnTo>
                <a:lnTo>
                  <a:pt x="70104" y="536448"/>
                </a:lnTo>
                <a:lnTo>
                  <a:pt x="76200" y="510540"/>
                </a:lnTo>
                <a:lnTo>
                  <a:pt x="83820" y="484632"/>
                </a:lnTo>
                <a:lnTo>
                  <a:pt x="91440" y="460248"/>
                </a:lnTo>
                <a:lnTo>
                  <a:pt x="99060" y="434340"/>
                </a:lnTo>
                <a:lnTo>
                  <a:pt x="108204" y="409956"/>
                </a:lnTo>
                <a:lnTo>
                  <a:pt x="118872" y="385572"/>
                </a:lnTo>
                <a:lnTo>
                  <a:pt x="128016" y="362712"/>
                </a:lnTo>
                <a:lnTo>
                  <a:pt x="140208" y="339852"/>
                </a:lnTo>
                <a:lnTo>
                  <a:pt x="150876" y="316992"/>
                </a:lnTo>
                <a:lnTo>
                  <a:pt x="164592" y="294132"/>
                </a:lnTo>
                <a:lnTo>
                  <a:pt x="176784" y="271272"/>
                </a:lnTo>
                <a:lnTo>
                  <a:pt x="190500" y="249936"/>
                </a:lnTo>
                <a:lnTo>
                  <a:pt x="205740" y="230124"/>
                </a:lnTo>
                <a:lnTo>
                  <a:pt x="220980" y="208788"/>
                </a:lnTo>
                <a:lnTo>
                  <a:pt x="236220" y="188976"/>
                </a:lnTo>
                <a:lnTo>
                  <a:pt x="252984" y="169164"/>
                </a:lnTo>
                <a:lnTo>
                  <a:pt x="269754" y="150876"/>
                </a:lnTo>
                <a:lnTo>
                  <a:pt x="304806" y="115824"/>
                </a:lnTo>
                <a:lnTo>
                  <a:pt x="307900" y="113348"/>
                </a:lnTo>
                <a:close/>
              </a:path>
              <a:path w="414655" h="990600">
                <a:moveTo>
                  <a:pt x="93471" y="990599"/>
                </a:moveTo>
                <a:lnTo>
                  <a:pt x="65532" y="883920"/>
                </a:lnTo>
                <a:lnTo>
                  <a:pt x="59436" y="844296"/>
                </a:lnTo>
                <a:lnTo>
                  <a:pt x="54864" y="804672"/>
                </a:lnTo>
                <a:lnTo>
                  <a:pt x="51816" y="763524"/>
                </a:lnTo>
                <a:lnTo>
                  <a:pt x="50292" y="722376"/>
                </a:lnTo>
                <a:lnTo>
                  <a:pt x="50292" y="990599"/>
                </a:lnTo>
                <a:lnTo>
                  <a:pt x="93471" y="990599"/>
                </a:lnTo>
                <a:close/>
              </a:path>
              <a:path w="414655" h="990600">
                <a:moveTo>
                  <a:pt x="414534" y="0"/>
                </a:moveTo>
                <a:lnTo>
                  <a:pt x="246888" y="32004"/>
                </a:lnTo>
                <a:lnTo>
                  <a:pt x="277432" y="72727"/>
                </a:lnTo>
                <a:lnTo>
                  <a:pt x="297186" y="57912"/>
                </a:lnTo>
                <a:lnTo>
                  <a:pt x="327666" y="97536"/>
                </a:lnTo>
                <a:lnTo>
                  <a:pt x="327666" y="139700"/>
                </a:lnTo>
                <a:lnTo>
                  <a:pt x="338334" y="153924"/>
                </a:lnTo>
                <a:lnTo>
                  <a:pt x="414534" y="0"/>
                </a:lnTo>
                <a:close/>
              </a:path>
              <a:path w="414655" h="990600">
                <a:moveTo>
                  <a:pt x="327666" y="97536"/>
                </a:moveTo>
                <a:lnTo>
                  <a:pt x="297186" y="57912"/>
                </a:lnTo>
                <a:lnTo>
                  <a:pt x="277432" y="72727"/>
                </a:lnTo>
                <a:lnTo>
                  <a:pt x="307900" y="113348"/>
                </a:lnTo>
                <a:lnTo>
                  <a:pt x="327666" y="97536"/>
                </a:lnTo>
                <a:close/>
              </a:path>
              <a:path w="414655" h="990600">
                <a:moveTo>
                  <a:pt x="327666" y="139700"/>
                </a:moveTo>
                <a:lnTo>
                  <a:pt x="327666" y="97536"/>
                </a:lnTo>
                <a:lnTo>
                  <a:pt x="307900" y="113348"/>
                </a:lnTo>
                <a:lnTo>
                  <a:pt x="327666" y="139700"/>
                </a:lnTo>
                <a:close/>
              </a:path>
            </a:pathLst>
          </a:custGeom>
          <a:solidFill>
            <a:srgbClr val="98CCFF"/>
          </a:solidFill>
        </p:spPr>
        <p:txBody>
          <a:bodyPr wrap="square" lIns="0" tIns="0" rIns="0" bIns="0" rtlCol="0"/>
          <a:lstStyle/>
          <a:p>
            <a:endParaRPr/>
          </a:p>
        </p:txBody>
      </p:sp>
      <p:sp>
        <p:nvSpPr>
          <p:cNvPr id="14" name="object 14"/>
          <p:cNvSpPr/>
          <p:nvPr/>
        </p:nvSpPr>
        <p:spPr>
          <a:xfrm>
            <a:off x="1575816" y="2878836"/>
            <a:ext cx="302260" cy="1007744"/>
          </a:xfrm>
          <a:custGeom>
            <a:avLst/>
            <a:gdLst/>
            <a:ahLst/>
            <a:cxnLst/>
            <a:rect l="l" t="t" r="r" b="b"/>
            <a:pathLst>
              <a:path w="302260" h="1007745">
                <a:moveTo>
                  <a:pt x="301751" y="32004"/>
                </a:moveTo>
                <a:lnTo>
                  <a:pt x="262127" y="0"/>
                </a:lnTo>
                <a:lnTo>
                  <a:pt x="246887" y="18288"/>
                </a:lnTo>
                <a:lnTo>
                  <a:pt x="231647" y="39624"/>
                </a:lnTo>
                <a:lnTo>
                  <a:pt x="204215" y="83820"/>
                </a:lnTo>
                <a:lnTo>
                  <a:pt x="176783" y="134112"/>
                </a:lnTo>
                <a:lnTo>
                  <a:pt x="152399" y="185928"/>
                </a:lnTo>
                <a:lnTo>
                  <a:pt x="129539" y="243840"/>
                </a:lnTo>
                <a:lnTo>
                  <a:pt x="117347" y="272796"/>
                </a:lnTo>
                <a:lnTo>
                  <a:pt x="108203" y="303276"/>
                </a:lnTo>
                <a:lnTo>
                  <a:pt x="97535" y="335280"/>
                </a:lnTo>
                <a:lnTo>
                  <a:pt x="79247" y="399288"/>
                </a:lnTo>
                <a:lnTo>
                  <a:pt x="70103" y="434340"/>
                </a:lnTo>
                <a:lnTo>
                  <a:pt x="62483" y="467868"/>
                </a:lnTo>
                <a:lnTo>
                  <a:pt x="53339" y="502920"/>
                </a:lnTo>
                <a:lnTo>
                  <a:pt x="47243" y="539496"/>
                </a:lnTo>
                <a:lnTo>
                  <a:pt x="39623" y="576072"/>
                </a:lnTo>
                <a:lnTo>
                  <a:pt x="27431" y="649224"/>
                </a:lnTo>
                <a:lnTo>
                  <a:pt x="18287" y="725424"/>
                </a:lnTo>
                <a:lnTo>
                  <a:pt x="10667" y="804672"/>
                </a:lnTo>
                <a:lnTo>
                  <a:pt x="4571" y="885444"/>
                </a:lnTo>
                <a:lnTo>
                  <a:pt x="0" y="1007363"/>
                </a:lnTo>
                <a:lnTo>
                  <a:pt x="50348" y="1007363"/>
                </a:lnTo>
                <a:lnTo>
                  <a:pt x="54863" y="888492"/>
                </a:lnTo>
                <a:lnTo>
                  <a:pt x="60959" y="809244"/>
                </a:lnTo>
                <a:lnTo>
                  <a:pt x="68579" y="733044"/>
                </a:lnTo>
                <a:lnTo>
                  <a:pt x="77723" y="656844"/>
                </a:lnTo>
                <a:lnTo>
                  <a:pt x="96011" y="548640"/>
                </a:lnTo>
                <a:lnTo>
                  <a:pt x="118871" y="446532"/>
                </a:lnTo>
                <a:lnTo>
                  <a:pt x="137159" y="381000"/>
                </a:lnTo>
                <a:lnTo>
                  <a:pt x="155447" y="320040"/>
                </a:lnTo>
                <a:lnTo>
                  <a:pt x="176783" y="262128"/>
                </a:lnTo>
                <a:lnTo>
                  <a:pt x="198119" y="207264"/>
                </a:lnTo>
                <a:lnTo>
                  <a:pt x="234695" y="132588"/>
                </a:lnTo>
                <a:lnTo>
                  <a:pt x="274319" y="68580"/>
                </a:lnTo>
                <a:lnTo>
                  <a:pt x="286511" y="50292"/>
                </a:lnTo>
                <a:lnTo>
                  <a:pt x="301751" y="32004"/>
                </a:lnTo>
                <a:close/>
              </a:path>
            </a:pathLst>
          </a:custGeom>
          <a:solidFill>
            <a:srgbClr val="98FF32"/>
          </a:solidFill>
        </p:spPr>
        <p:txBody>
          <a:bodyPr wrap="square" lIns="0" tIns="0" rIns="0" bIns="0" rtlCol="0"/>
          <a:lstStyle/>
          <a:p>
            <a:endParaRPr/>
          </a:p>
        </p:txBody>
      </p:sp>
      <p:sp>
        <p:nvSpPr>
          <p:cNvPr id="15" name="object 15"/>
          <p:cNvSpPr/>
          <p:nvPr/>
        </p:nvSpPr>
        <p:spPr>
          <a:xfrm>
            <a:off x="1219193" y="3886199"/>
            <a:ext cx="7391400" cy="1905000"/>
          </a:xfrm>
          <a:custGeom>
            <a:avLst/>
            <a:gdLst/>
            <a:ahLst/>
            <a:cxnLst/>
            <a:rect l="l" t="t" r="r" b="b"/>
            <a:pathLst>
              <a:path w="7391400" h="1905000">
                <a:moveTo>
                  <a:pt x="7391400" y="0"/>
                </a:moveTo>
                <a:lnTo>
                  <a:pt x="0" y="0"/>
                </a:lnTo>
                <a:lnTo>
                  <a:pt x="0" y="1905000"/>
                </a:lnTo>
                <a:lnTo>
                  <a:pt x="7391400" y="1905000"/>
                </a:lnTo>
                <a:lnTo>
                  <a:pt x="7391400" y="0"/>
                </a:lnTo>
                <a:close/>
              </a:path>
            </a:pathLst>
          </a:custGeom>
          <a:solidFill>
            <a:srgbClr val="000000"/>
          </a:solidFill>
        </p:spPr>
        <p:txBody>
          <a:bodyPr wrap="square" lIns="0" tIns="0" rIns="0" bIns="0" rtlCol="0"/>
          <a:lstStyle/>
          <a:p>
            <a:endParaRPr/>
          </a:p>
        </p:txBody>
      </p:sp>
      <p:sp>
        <p:nvSpPr>
          <p:cNvPr id="16" name="object 16"/>
          <p:cNvSpPr/>
          <p:nvPr/>
        </p:nvSpPr>
        <p:spPr>
          <a:xfrm>
            <a:off x="1213097" y="3886199"/>
            <a:ext cx="7405370" cy="1912620"/>
          </a:xfrm>
          <a:custGeom>
            <a:avLst/>
            <a:gdLst/>
            <a:ahLst/>
            <a:cxnLst/>
            <a:rect l="l" t="t" r="r" b="b"/>
            <a:pathLst>
              <a:path w="7405370" h="1912620">
                <a:moveTo>
                  <a:pt x="13716" y="1898904"/>
                </a:moveTo>
                <a:lnTo>
                  <a:pt x="13716" y="0"/>
                </a:lnTo>
                <a:lnTo>
                  <a:pt x="0" y="0"/>
                </a:lnTo>
                <a:lnTo>
                  <a:pt x="0" y="1912620"/>
                </a:lnTo>
                <a:lnTo>
                  <a:pt x="6096" y="1912620"/>
                </a:lnTo>
                <a:lnTo>
                  <a:pt x="6096" y="1898904"/>
                </a:lnTo>
                <a:lnTo>
                  <a:pt x="13716" y="1898904"/>
                </a:lnTo>
                <a:close/>
              </a:path>
              <a:path w="7405370" h="1912620">
                <a:moveTo>
                  <a:pt x="7397502" y="1898904"/>
                </a:moveTo>
                <a:lnTo>
                  <a:pt x="6096" y="1898904"/>
                </a:lnTo>
                <a:lnTo>
                  <a:pt x="13716" y="1905000"/>
                </a:lnTo>
                <a:lnTo>
                  <a:pt x="13716" y="1912620"/>
                </a:lnTo>
                <a:lnTo>
                  <a:pt x="7391406" y="1912620"/>
                </a:lnTo>
                <a:lnTo>
                  <a:pt x="7391406" y="1905000"/>
                </a:lnTo>
                <a:lnTo>
                  <a:pt x="7397502" y="1898904"/>
                </a:lnTo>
                <a:close/>
              </a:path>
              <a:path w="7405370" h="1912620">
                <a:moveTo>
                  <a:pt x="13716" y="1912620"/>
                </a:moveTo>
                <a:lnTo>
                  <a:pt x="13716" y="1905000"/>
                </a:lnTo>
                <a:lnTo>
                  <a:pt x="6096" y="1898904"/>
                </a:lnTo>
                <a:lnTo>
                  <a:pt x="6096" y="1912620"/>
                </a:lnTo>
                <a:lnTo>
                  <a:pt x="13716" y="1912620"/>
                </a:lnTo>
                <a:close/>
              </a:path>
              <a:path w="7405370" h="1912620">
                <a:moveTo>
                  <a:pt x="7405122" y="1912620"/>
                </a:moveTo>
                <a:lnTo>
                  <a:pt x="7405122" y="0"/>
                </a:lnTo>
                <a:lnTo>
                  <a:pt x="7391406" y="0"/>
                </a:lnTo>
                <a:lnTo>
                  <a:pt x="7391406" y="1898904"/>
                </a:lnTo>
                <a:lnTo>
                  <a:pt x="7397502" y="1898904"/>
                </a:lnTo>
                <a:lnTo>
                  <a:pt x="7397502" y="1912620"/>
                </a:lnTo>
                <a:lnTo>
                  <a:pt x="7405122" y="1912620"/>
                </a:lnTo>
                <a:close/>
              </a:path>
              <a:path w="7405370" h="1912620">
                <a:moveTo>
                  <a:pt x="7397502" y="1912620"/>
                </a:moveTo>
                <a:lnTo>
                  <a:pt x="7397502" y="1898904"/>
                </a:lnTo>
                <a:lnTo>
                  <a:pt x="7391406" y="1905000"/>
                </a:lnTo>
                <a:lnTo>
                  <a:pt x="7391406" y="1912620"/>
                </a:lnTo>
                <a:lnTo>
                  <a:pt x="7397502" y="1912620"/>
                </a:lnTo>
                <a:close/>
              </a:path>
            </a:pathLst>
          </a:custGeom>
          <a:solidFill>
            <a:srgbClr val="000000"/>
          </a:solidFill>
        </p:spPr>
        <p:txBody>
          <a:bodyPr wrap="square" lIns="0" tIns="0" rIns="0" bIns="0" rtlCol="0"/>
          <a:lstStyle/>
          <a:p>
            <a:endParaRPr/>
          </a:p>
        </p:txBody>
      </p:sp>
      <p:sp>
        <p:nvSpPr>
          <p:cNvPr id="17" name="object 17"/>
          <p:cNvSpPr/>
          <p:nvPr/>
        </p:nvSpPr>
        <p:spPr>
          <a:xfrm>
            <a:off x="1295393" y="3886199"/>
            <a:ext cx="2514600" cy="1828800"/>
          </a:xfrm>
          <a:custGeom>
            <a:avLst/>
            <a:gdLst/>
            <a:ahLst/>
            <a:cxnLst/>
            <a:rect l="l" t="t" r="r" b="b"/>
            <a:pathLst>
              <a:path w="2514600" h="1828800">
                <a:moveTo>
                  <a:pt x="2514600" y="0"/>
                </a:moveTo>
                <a:lnTo>
                  <a:pt x="0" y="0"/>
                </a:lnTo>
                <a:lnTo>
                  <a:pt x="0" y="1828800"/>
                </a:lnTo>
                <a:lnTo>
                  <a:pt x="2514600" y="1828800"/>
                </a:lnTo>
                <a:lnTo>
                  <a:pt x="2514600" y="0"/>
                </a:lnTo>
                <a:close/>
              </a:path>
            </a:pathLst>
          </a:custGeom>
          <a:solidFill>
            <a:srgbClr val="004993"/>
          </a:solidFill>
        </p:spPr>
        <p:txBody>
          <a:bodyPr wrap="square" lIns="0" tIns="0" rIns="0" bIns="0" rtlCol="0"/>
          <a:lstStyle/>
          <a:p>
            <a:endParaRPr/>
          </a:p>
        </p:txBody>
      </p:sp>
      <p:sp>
        <p:nvSpPr>
          <p:cNvPr id="18" name="object 18"/>
          <p:cNvSpPr/>
          <p:nvPr/>
        </p:nvSpPr>
        <p:spPr>
          <a:xfrm>
            <a:off x="1289297" y="3886199"/>
            <a:ext cx="2528570" cy="1836420"/>
          </a:xfrm>
          <a:custGeom>
            <a:avLst/>
            <a:gdLst/>
            <a:ahLst/>
            <a:cxnLst/>
            <a:rect l="l" t="t" r="r" b="b"/>
            <a:pathLst>
              <a:path w="2528570" h="1836420">
                <a:moveTo>
                  <a:pt x="13716" y="1822704"/>
                </a:moveTo>
                <a:lnTo>
                  <a:pt x="13716" y="0"/>
                </a:lnTo>
                <a:lnTo>
                  <a:pt x="0" y="0"/>
                </a:lnTo>
                <a:lnTo>
                  <a:pt x="0" y="1836420"/>
                </a:lnTo>
                <a:lnTo>
                  <a:pt x="6096" y="1836420"/>
                </a:lnTo>
                <a:lnTo>
                  <a:pt x="6096" y="1822704"/>
                </a:lnTo>
                <a:lnTo>
                  <a:pt x="13716" y="1822704"/>
                </a:lnTo>
                <a:close/>
              </a:path>
              <a:path w="2528570" h="1836420">
                <a:moveTo>
                  <a:pt x="2520702" y="1822704"/>
                </a:moveTo>
                <a:lnTo>
                  <a:pt x="6096" y="1822704"/>
                </a:lnTo>
                <a:lnTo>
                  <a:pt x="13716" y="1828800"/>
                </a:lnTo>
                <a:lnTo>
                  <a:pt x="13716" y="1836420"/>
                </a:lnTo>
                <a:lnTo>
                  <a:pt x="2514606" y="1836420"/>
                </a:lnTo>
                <a:lnTo>
                  <a:pt x="2514606" y="1828800"/>
                </a:lnTo>
                <a:lnTo>
                  <a:pt x="2520702" y="1822704"/>
                </a:lnTo>
                <a:close/>
              </a:path>
              <a:path w="2528570" h="1836420">
                <a:moveTo>
                  <a:pt x="13716" y="1836420"/>
                </a:moveTo>
                <a:lnTo>
                  <a:pt x="13716" y="1828800"/>
                </a:lnTo>
                <a:lnTo>
                  <a:pt x="6096" y="1822704"/>
                </a:lnTo>
                <a:lnTo>
                  <a:pt x="6096" y="1836420"/>
                </a:lnTo>
                <a:lnTo>
                  <a:pt x="13716" y="1836420"/>
                </a:lnTo>
                <a:close/>
              </a:path>
              <a:path w="2528570" h="1836420">
                <a:moveTo>
                  <a:pt x="2528322" y="1836420"/>
                </a:moveTo>
                <a:lnTo>
                  <a:pt x="2528322" y="0"/>
                </a:lnTo>
                <a:lnTo>
                  <a:pt x="2514606" y="0"/>
                </a:lnTo>
                <a:lnTo>
                  <a:pt x="2514606" y="1822704"/>
                </a:lnTo>
                <a:lnTo>
                  <a:pt x="2520702" y="1822704"/>
                </a:lnTo>
                <a:lnTo>
                  <a:pt x="2520702" y="1836420"/>
                </a:lnTo>
                <a:lnTo>
                  <a:pt x="2528322" y="1836420"/>
                </a:lnTo>
                <a:close/>
              </a:path>
              <a:path w="2528570" h="1836420">
                <a:moveTo>
                  <a:pt x="2520702" y="1836420"/>
                </a:moveTo>
                <a:lnTo>
                  <a:pt x="2520702" y="1822704"/>
                </a:lnTo>
                <a:lnTo>
                  <a:pt x="2514606" y="1828800"/>
                </a:lnTo>
                <a:lnTo>
                  <a:pt x="2514606" y="1836420"/>
                </a:lnTo>
                <a:lnTo>
                  <a:pt x="2520702" y="1836420"/>
                </a:lnTo>
                <a:close/>
              </a:path>
            </a:pathLst>
          </a:custGeom>
          <a:solidFill>
            <a:srgbClr val="000000"/>
          </a:solidFill>
        </p:spPr>
        <p:txBody>
          <a:bodyPr wrap="square" lIns="0" tIns="0" rIns="0" bIns="0" rtlCol="0"/>
          <a:lstStyle/>
          <a:p>
            <a:endParaRPr/>
          </a:p>
        </p:txBody>
      </p:sp>
      <p:sp>
        <p:nvSpPr>
          <p:cNvPr id="19" name="object 19"/>
          <p:cNvSpPr txBox="1"/>
          <p:nvPr/>
        </p:nvSpPr>
        <p:spPr>
          <a:xfrm>
            <a:off x="1884679" y="2278480"/>
            <a:ext cx="1349375" cy="3317240"/>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FFFFFF"/>
                </a:solidFill>
                <a:latin typeface="Arial"/>
                <a:cs typeface="Arial"/>
              </a:rPr>
              <a:t>b=1;</a:t>
            </a:r>
            <a:endParaRPr sz="2000">
              <a:latin typeface="Arial"/>
              <a:cs typeface="Arial"/>
            </a:endParaRPr>
          </a:p>
          <a:p>
            <a:pPr marL="12700">
              <a:lnSpc>
                <a:spcPct val="100000"/>
              </a:lnSpc>
              <a:spcBef>
                <a:spcPts val="480"/>
              </a:spcBef>
            </a:pPr>
            <a:r>
              <a:rPr sz="2000" b="1" spc="-5" dirty="0">
                <a:solidFill>
                  <a:srgbClr val="FFFFFF"/>
                </a:solidFill>
                <a:latin typeface="Arial"/>
                <a:cs typeface="Arial"/>
              </a:rPr>
              <a:t>While(b&lt;2)</a:t>
            </a:r>
            <a:endParaRPr sz="2000">
              <a:latin typeface="Arial"/>
              <a:cs typeface="Arial"/>
            </a:endParaRPr>
          </a:p>
          <a:p>
            <a:pPr marL="12700">
              <a:lnSpc>
                <a:spcPct val="100000"/>
              </a:lnSpc>
              <a:spcBef>
                <a:spcPts val="480"/>
              </a:spcBef>
            </a:pPr>
            <a:r>
              <a:rPr sz="2000" b="1" dirty="0">
                <a:solidFill>
                  <a:srgbClr val="FFFFFF"/>
                </a:solidFill>
                <a:latin typeface="Arial"/>
                <a:cs typeface="Arial"/>
              </a:rPr>
              <a:t>{</a:t>
            </a:r>
            <a:endParaRPr sz="2000">
              <a:latin typeface="Arial"/>
              <a:cs typeface="Arial"/>
            </a:endParaRPr>
          </a:p>
          <a:p>
            <a:pPr marL="499745" marR="5080">
              <a:lnSpc>
                <a:spcPct val="120000"/>
              </a:lnSpc>
            </a:pPr>
            <a:r>
              <a:rPr sz="2000" b="1" spc="-5" dirty="0">
                <a:solidFill>
                  <a:srgbClr val="FFFFFF"/>
                </a:solidFill>
                <a:latin typeface="Arial"/>
                <a:cs typeface="Arial"/>
              </a:rPr>
              <a:t>blah  blah  b</a:t>
            </a:r>
            <a:r>
              <a:rPr sz="2000" b="1" spc="5" dirty="0">
                <a:solidFill>
                  <a:srgbClr val="FFFFFF"/>
                </a:solidFill>
                <a:latin typeface="Arial"/>
                <a:cs typeface="Arial"/>
              </a:rPr>
              <a:t>=</a:t>
            </a:r>
            <a:r>
              <a:rPr sz="2000" b="1" spc="-5" dirty="0">
                <a:solidFill>
                  <a:srgbClr val="FFFFFF"/>
                </a:solidFill>
                <a:latin typeface="Arial"/>
                <a:cs typeface="Arial"/>
              </a:rPr>
              <a:t>b</a:t>
            </a:r>
            <a:r>
              <a:rPr sz="2000" b="1" spc="5" dirty="0">
                <a:solidFill>
                  <a:srgbClr val="FFFFFF"/>
                </a:solidFill>
                <a:latin typeface="Arial"/>
                <a:cs typeface="Arial"/>
              </a:rPr>
              <a:t>+</a:t>
            </a:r>
            <a:r>
              <a:rPr sz="2000" b="1" dirty="0">
                <a:solidFill>
                  <a:srgbClr val="FFFFFF"/>
                </a:solidFill>
                <a:latin typeface="Arial"/>
                <a:cs typeface="Arial"/>
              </a:rPr>
              <a:t>1;</a:t>
            </a:r>
            <a:endParaRPr sz="2000">
              <a:latin typeface="Arial"/>
              <a:cs typeface="Arial"/>
            </a:endParaRPr>
          </a:p>
          <a:p>
            <a:pPr marL="12700">
              <a:lnSpc>
                <a:spcPct val="100000"/>
              </a:lnSpc>
              <a:spcBef>
                <a:spcPts val="480"/>
              </a:spcBef>
            </a:pPr>
            <a:r>
              <a:rPr sz="2000" b="1" dirty="0">
                <a:solidFill>
                  <a:srgbClr val="FFFFFF"/>
                </a:solidFill>
                <a:latin typeface="Arial"/>
                <a:cs typeface="Arial"/>
              </a:rPr>
              <a:t>}</a:t>
            </a:r>
            <a:endParaRPr sz="2000">
              <a:latin typeface="Arial"/>
              <a:cs typeface="Arial"/>
            </a:endParaRPr>
          </a:p>
          <a:p>
            <a:pPr marL="12700" marR="805815">
              <a:lnSpc>
                <a:spcPct val="120000"/>
              </a:lnSpc>
            </a:pPr>
            <a:r>
              <a:rPr sz="2000" b="1" spc="-5" dirty="0">
                <a:solidFill>
                  <a:srgbClr val="FFFFFF"/>
                </a:solidFill>
                <a:latin typeface="Arial"/>
                <a:cs typeface="Arial"/>
              </a:rPr>
              <a:t>b</a:t>
            </a:r>
            <a:r>
              <a:rPr sz="2000" b="1" spc="-10" dirty="0">
                <a:solidFill>
                  <a:srgbClr val="FFFFFF"/>
                </a:solidFill>
                <a:latin typeface="Arial"/>
                <a:cs typeface="Arial"/>
              </a:rPr>
              <a:t>l</a:t>
            </a:r>
            <a:r>
              <a:rPr sz="2000" b="1" dirty="0">
                <a:solidFill>
                  <a:srgbClr val="FFFFFF"/>
                </a:solidFill>
                <a:latin typeface="Arial"/>
                <a:cs typeface="Arial"/>
              </a:rPr>
              <a:t>ah  </a:t>
            </a:r>
            <a:r>
              <a:rPr sz="2000" b="1" spc="-5" dirty="0">
                <a:solidFill>
                  <a:srgbClr val="FFFFFF"/>
                </a:solidFill>
                <a:latin typeface="Arial"/>
                <a:cs typeface="Arial"/>
              </a:rPr>
              <a:t>b</a:t>
            </a:r>
            <a:r>
              <a:rPr sz="2000" b="1" spc="-10" dirty="0">
                <a:solidFill>
                  <a:srgbClr val="FFFFFF"/>
                </a:solidFill>
                <a:latin typeface="Arial"/>
                <a:cs typeface="Arial"/>
              </a:rPr>
              <a:t>l</a:t>
            </a:r>
            <a:r>
              <a:rPr sz="2000" b="1" dirty="0">
                <a:solidFill>
                  <a:srgbClr val="FFFFFF"/>
                </a:solidFill>
                <a:latin typeface="Arial"/>
                <a:cs typeface="Arial"/>
              </a:rPr>
              <a:t>ah</a:t>
            </a:r>
            <a:endParaRPr sz="2000">
              <a:latin typeface="Arial"/>
              <a:cs typeface="Arial"/>
            </a:endParaRPr>
          </a:p>
        </p:txBody>
      </p:sp>
      <p:sp>
        <p:nvSpPr>
          <p:cNvPr id="20" name="object 20"/>
          <p:cNvSpPr/>
          <p:nvPr/>
        </p:nvSpPr>
        <p:spPr>
          <a:xfrm>
            <a:off x="3962400" y="3886199"/>
            <a:ext cx="4572000" cy="784860"/>
          </a:xfrm>
          <a:custGeom>
            <a:avLst/>
            <a:gdLst/>
            <a:ahLst/>
            <a:cxnLst/>
            <a:rect l="l" t="t" r="r" b="b"/>
            <a:pathLst>
              <a:path w="4572000" h="784860">
                <a:moveTo>
                  <a:pt x="4572000" y="0"/>
                </a:moveTo>
                <a:lnTo>
                  <a:pt x="0" y="0"/>
                </a:lnTo>
                <a:lnTo>
                  <a:pt x="0" y="784860"/>
                </a:lnTo>
                <a:lnTo>
                  <a:pt x="4572000" y="784860"/>
                </a:lnTo>
                <a:lnTo>
                  <a:pt x="4572000" y="0"/>
                </a:lnTo>
                <a:close/>
              </a:path>
            </a:pathLst>
          </a:custGeom>
          <a:solidFill>
            <a:srgbClr val="004993"/>
          </a:solidFill>
        </p:spPr>
        <p:txBody>
          <a:bodyPr wrap="square" lIns="0" tIns="0" rIns="0" bIns="0" rtlCol="0"/>
          <a:lstStyle/>
          <a:p>
            <a:endParaRPr/>
          </a:p>
        </p:txBody>
      </p:sp>
      <p:sp>
        <p:nvSpPr>
          <p:cNvPr id="21" name="object 21"/>
          <p:cNvSpPr txBox="1">
            <a:spLocks noGrp="1"/>
          </p:cNvSpPr>
          <p:nvPr>
            <p:ph type="body" idx="1"/>
          </p:nvPr>
        </p:nvSpPr>
        <p:spPr>
          <a:prstGeom prst="rect">
            <a:avLst/>
          </a:prstGeom>
        </p:spPr>
        <p:txBody>
          <a:bodyPr vert="horz" wrap="square" lIns="0" tIns="12700" rIns="0" bIns="0" rtlCol="0">
            <a:spAutoFit/>
          </a:bodyPr>
          <a:lstStyle/>
          <a:p>
            <a:pPr marL="2366645" marR="5080">
              <a:lnSpc>
                <a:spcPct val="150000"/>
              </a:lnSpc>
              <a:spcBef>
                <a:spcPts val="100"/>
              </a:spcBef>
            </a:pPr>
            <a:r>
              <a:rPr dirty="0">
                <a:solidFill>
                  <a:schemeClr val="bg1"/>
                </a:solidFill>
              </a:rPr>
              <a:t>When the Boolean expression  </a:t>
            </a:r>
            <a:r>
              <a:rPr spc="-5" dirty="0">
                <a:solidFill>
                  <a:schemeClr val="bg1"/>
                </a:solidFill>
              </a:rPr>
              <a:t>becomes false </a:t>
            </a:r>
            <a:r>
              <a:rPr dirty="0">
                <a:solidFill>
                  <a:schemeClr val="bg1"/>
                </a:solidFill>
              </a:rPr>
              <a:t>, the </a:t>
            </a:r>
            <a:r>
              <a:rPr spc="-5" dirty="0">
                <a:solidFill>
                  <a:schemeClr val="bg1"/>
                </a:solidFill>
              </a:rPr>
              <a:t>computer</a:t>
            </a:r>
            <a:r>
              <a:rPr spc="-110" dirty="0">
                <a:solidFill>
                  <a:schemeClr val="bg1"/>
                </a:solidFill>
              </a:rPr>
              <a:t> </a:t>
            </a:r>
            <a:r>
              <a:rPr spc="-5" dirty="0">
                <a:solidFill>
                  <a:schemeClr val="bg1"/>
                </a:solidFill>
              </a:rPr>
              <a:t>skips  </a:t>
            </a:r>
            <a:r>
              <a:rPr dirty="0">
                <a:solidFill>
                  <a:schemeClr val="bg1"/>
                </a:solidFill>
              </a:rPr>
              <a:t>the while </a:t>
            </a:r>
            <a:r>
              <a:rPr spc="-5" dirty="0">
                <a:solidFill>
                  <a:schemeClr val="bg1"/>
                </a:solidFill>
              </a:rPr>
              <a:t>loop </a:t>
            </a:r>
            <a:r>
              <a:rPr spc="-10" dirty="0">
                <a:solidFill>
                  <a:schemeClr val="bg1"/>
                </a:solidFill>
              </a:rPr>
              <a:t>statement’s </a:t>
            </a:r>
            <a:r>
              <a:rPr spc="-5" dirty="0">
                <a:solidFill>
                  <a:schemeClr val="bg1"/>
                </a:solidFill>
              </a:rPr>
              <a:t>block of  code </a:t>
            </a:r>
            <a:r>
              <a:rPr dirty="0">
                <a:solidFill>
                  <a:schemeClr val="bg1"/>
                </a:solidFill>
              </a:rPr>
              <a:t>and </a:t>
            </a:r>
            <a:r>
              <a:rPr spc="-5" dirty="0">
                <a:solidFill>
                  <a:schemeClr val="bg1"/>
                </a:solidFill>
              </a:rPr>
              <a:t>continues </a:t>
            </a:r>
            <a:r>
              <a:rPr spc="5" dirty="0">
                <a:solidFill>
                  <a:schemeClr val="bg1"/>
                </a:solidFill>
              </a:rPr>
              <a:t>with </a:t>
            </a:r>
            <a:r>
              <a:rPr dirty="0">
                <a:solidFill>
                  <a:schemeClr val="bg1"/>
                </a:solidFill>
              </a:rPr>
              <a:t>the  </a:t>
            </a:r>
            <a:r>
              <a:rPr spc="-5" dirty="0">
                <a:solidFill>
                  <a:schemeClr val="bg1"/>
                </a:solidFill>
              </a:rPr>
              <a:t>remainder of </a:t>
            </a:r>
            <a:r>
              <a:rPr dirty="0">
                <a:solidFill>
                  <a:schemeClr val="bg1"/>
                </a:solidFill>
              </a:rPr>
              <a:t>the</a:t>
            </a:r>
            <a:r>
              <a:rPr spc="-65" dirty="0">
                <a:solidFill>
                  <a:schemeClr val="bg1"/>
                </a:solidFill>
              </a:rPr>
              <a:t> </a:t>
            </a:r>
            <a:r>
              <a:rPr spc="-5" dirty="0">
                <a:solidFill>
                  <a:schemeClr val="bg1"/>
                </a:solidFill>
              </a:rPr>
              <a:t>program.</a:t>
            </a:r>
          </a:p>
        </p:txBody>
      </p:sp>
      <p:sp>
        <p:nvSpPr>
          <p:cNvPr id="22" name="object 22"/>
          <p:cNvSpPr/>
          <p:nvPr/>
        </p:nvSpPr>
        <p:spPr>
          <a:xfrm>
            <a:off x="1960517" y="3886199"/>
            <a:ext cx="280035" cy="178435"/>
          </a:xfrm>
          <a:custGeom>
            <a:avLst/>
            <a:gdLst/>
            <a:ahLst/>
            <a:cxnLst/>
            <a:rect l="l" t="t" r="r" b="b"/>
            <a:pathLst>
              <a:path w="280035" h="178435">
                <a:moveTo>
                  <a:pt x="279762" y="176784"/>
                </a:moveTo>
                <a:lnTo>
                  <a:pt x="276714" y="126492"/>
                </a:lnTo>
                <a:lnTo>
                  <a:pt x="264522" y="127847"/>
                </a:lnTo>
                <a:lnTo>
                  <a:pt x="249282" y="127907"/>
                </a:lnTo>
                <a:lnTo>
                  <a:pt x="209658" y="124968"/>
                </a:lnTo>
                <a:lnTo>
                  <a:pt x="170034" y="114300"/>
                </a:lnTo>
                <a:lnTo>
                  <a:pt x="134982" y="99060"/>
                </a:lnTo>
                <a:lnTo>
                  <a:pt x="92310" y="67056"/>
                </a:lnTo>
                <a:lnTo>
                  <a:pt x="81642" y="53340"/>
                </a:lnTo>
                <a:lnTo>
                  <a:pt x="70974" y="41148"/>
                </a:lnTo>
                <a:lnTo>
                  <a:pt x="63354" y="27432"/>
                </a:lnTo>
                <a:lnTo>
                  <a:pt x="55734" y="12192"/>
                </a:lnTo>
                <a:lnTo>
                  <a:pt x="52077" y="0"/>
                </a:lnTo>
                <a:lnTo>
                  <a:pt x="0" y="0"/>
                </a:lnTo>
                <a:lnTo>
                  <a:pt x="16110" y="47244"/>
                </a:lnTo>
                <a:lnTo>
                  <a:pt x="40494" y="83820"/>
                </a:lnTo>
                <a:lnTo>
                  <a:pt x="70974" y="115824"/>
                </a:lnTo>
                <a:lnTo>
                  <a:pt x="109074" y="141732"/>
                </a:lnTo>
                <a:lnTo>
                  <a:pt x="151746" y="161544"/>
                </a:lnTo>
                <a:lnTo>
                  <a:pt x="198990" y="173736"/>
                </a:lnTo>
                <a:lnTo>
                  <a:pt x="249282" y="178308"/>
                </a:lnTo>
                <a:lnTo>
                  <a:pt x="264522" y="178308"/>
                </a:lnTo>
                <a:lnTo>
                  <a:pt x="279762" y="176784"/>
                </a:lnTo>
                <a:close/>
              </a:path>
            </a:pathLst>
          </a:custGeom>
          <a:solidFill>
            <a:srgbClr val="BAE0E3"/>
          </a:solidFill>
        </p:spPr>
        <p:txBody>
          <a:bodyPr wrap="square" lIns="0" tIns="0" rIns="0" bIns="0" rtlCol="0"/>
          <a:lstStyle/>
          <a:p>
            <a:endParaRPr/>
          </a:p>
        </p:txBody>
      </p:sp>
      <p:sp>
        <p:nvSpPr>
          <p:cNvPr id="23" name="object 23"/>
          <p:cNvSpPr/>
          <p:nvPr/>
        </p:nvSpPr>
        <p:spPr>
          <a:xfrm>
            <a:off x="1956816" y="4014216"/>
            <a:ext cx="285115" cy="431800"/>
          </a:xfrm>
          <a:custGeom>
            <a:avLst/>
            <a:gdLst/>
            <a:ahLst/>
            <a:cxnLst/>
            <a:rect l="l" t="t" r="r" b="b"/>
            <a:pathLst>
              <a:path w="285114" h="431800">
                <a:moveTo>
                  <a:pt x="284988" y="1524"/>
                </a:moveTo>
                <a:lnTo>
                  <a:pt x="269748" y="0"/>
                </a:lnTo>
                <a:lnTo>
                  <a:pt x="228600" y="0"/>
                </a:lnTo>
                <a:lnTo>
                  <a:pt x="179832" y="9144"/>
                </a:lnTo>
                <a:lnTo>
                  <a:pt x="135636" y="24384"/>
                </a:lnTo>
                <a:lnTo>
                  <a:pt x="94488" y="47244"/>
                </a:lnTo>
                <a:lnTo>
                  <a:pt x="59436" y="76200"/>
                </a:lnTo>
                <a:lnTo>
                  <a:pt x="32004" y="109728"/>
                </a:lnTo>
                <a:lnTo>
                  <a:pt x="12192" y="149352"/>
                </a:lnTo>
                <a:lnTo>
                  <a:pt x="1524" y="192024"/>
                </a:lnTo>
                <a:lnTo>
                  <a:pt x="0" y="204216"/>
                </a:lnTo>
                <a:lnTo>
                  <a:pt x="0" y="225552"/>
                </a:lnTo>
                <a:lnTo>
                  <a:pt x="10668" y="280416"/>
                </a:lnTo>
                <a:lnTo>
                  <a:pt x="30480" y="318516"/>
                </a:lnTo>
                <a:lnTo>
                  <a:pt x="50292" y="344254"/>
                </a:lnTo>
                <a:lnTo>
                  <a:pt x="50292" y="208788"/>
                </a:lnTo>
                <a:lnTo>
                  <a:pt x="51816" y="201168"/>
                </a:lnTo>
                <a:lnTo>
                  <a:pt x="65532" y="153924"/>
                </a:lnTo>
                <a:lnTo>
                  <a:pt x="94488" y="112776"/>
                </a:lnTo>
                <a:lnTo>
                  <a:pt x="137160" y="80772"/>
                </a:lnTo>
                <a:lnTo>
                  <a:pt x="172212" y="64008"/>
                </a:lnTo>
                <a:lnTo>
                  <a:pt x="210312" y="54864"/>
                </a:lnTo>
                <a:lnTo>
                  <a:pt x="252984" y="50292"/>
                </a:lnTo>
                <a:lnTo>
                  <a:pt x="265176" y="50292"/>
                </a:lnTo>
                <a:lnTo>
                  <a:pt x="280416" y="51816"/>
                </a:lnTo>
                <a:lnTo>
                  <a:pt x="284988" y="1524"/>
                </a:lnTo>
                <a:close/>
              </a:path>
              <a:path w="285114" h="431800">
                <a:moveTo>
                  <a:pt x="283464" y="429768"/>
                </a:moveTo>
                <a:lnTo>
                  <a:pt x="280416" y="379476"/>
                </a:lnTo>
                <a:lnTo>
                  <a:pt x="268224" y="380830"/>
                </a:lnTo>
                <a:lnTo>
                  <a:pt x="252984" y="380891"/>
                </a:lnTo>
                <a:lnTo>
                  <a:pt x="213360" y="377952"/>
                </a:lnTo>
                <a:lnTo>
                  <a:pt x="173736" y="367284"/>
                </a:lnTo>
                <a:lnTo>
                  <a:pt x="138684" y="352044"/>
                </a:lnTo>
                <a:lnTo>
                  <a:pt x="96012" y="320040"/>
                </a:lnTo>
                <a:lnTo>
                  <a:pt x="85344" y="306324"/>
                </a:lnTo>
                <a:lnTo>
                  <a:pt x="74676" y="294132"/>
                </a:lnTo>
                <a:lnTo>
                  <a:pt x="54864" y="249936"/>
                </a:lnTo>
                <a:lnTo>
                  <a:pt x="50292" y="224028"/>
                </a:lnTo>
                <a:lnTo>
                  <a:pt x="50292" y="344254"/>
                </a:lnTo>
                <a:lnTo>
                  <a:pt x="92964" y="382524"/>
                </a:lnTo>
                <a:lnTo>
                  <a:pt x="132588" y="405384"/>
                </a:lnTo>
                <a:lnTo>
                  <a:pt x="178308" y="422148"/>
                </a:lnTo>
                <a:lnTo>
                  <a:pt x="227076" y="429768"/>
                </a:lnTo>
                <a:lnTo>
                  <a:pt x="252984" y="431292"/>
                </a:lnTo>
                <a:lnTo>
                  <a:pt x="268224" y="431292"/>
                </a:lnTo>
                <a:lnTo>
                  <a:pt x="283464" y="429768"/>
                </a:lnTo>
                <a:close/>
              </a:path>
            </a:pathLst>
          </a:custGeom>
          <a:solidFill>
            <a:srgbClr val="BAE0E3"/>
          </a:solidFill>
        </p:spPr>
        <p:txBody>
          <a:bodyPr wrap="square" lIns="0" tIns="0" rIns="0" bIns="0" rtlCol="0"/>
          <a:lstStyle/>
          <a:p>
            <a:endParaRPr/>
          </a:p>
        </p:txBody>
      </p:sp>
      <p:sp>
        <p:nvSpPr>
          <p:cNvPr id="24" name="object 24"/>
          <p:cNvSpPr/>
          <p:nvPr/>
        </p:nvSpPr>
        <p:spPr>
          <a:xfrm>
            <a:off x="1311219" y="3886199"/>
            <a:ext cx="897255" cy="584200"/>
          </a:xfrm>
          <a:custGeom>
            <a:avLst/>
            <a:gdLst/>
            <a:ahLst/>
            <a:cxnLst/>
            <a:rect l="l" t="t" r="r" b="b"/>
            <a:pathLst>
              <a:path w="897255" h="584200">
                <a:moveTo>
                  <a:pt x="897056" y="566928"/>
                </a:moveTo>
                <a:lnTo>
                  <a:pt x="887912" y="518160"/>
                </a:lnTo>
                <a:lnTo>
                  <a:pt x="852860" y="524256"/>
                </a:lnTo>
                <a:lnTo>
                  <a:pt x="817808" y="528828"/>
                </a:lnTo>
                <a:lnTo>
                  <a:pt x="782756" y="531876"/>
                </a:lnTo>
                <a:lnTo>
                  <a:pt x="709604" y="531876"/>
                </a:lnTo>
                <a:lnTo>
                  <a:pt x="599876" y="516636"/>
                </a:lnTo>
                <a:lnTo>
                  <a:pt x="529772" y="496824"/>
                </a:lnTo>
                <a:lnTo>
                  <a:pt x="461192" y="470916"/>
                </a:lnTo>
                <a:lnTo>
                  <a:pt x="397184" y="435864"/>
                </a:lnTo>
                <a:lnTo>
                  <a:pt x="336224" y="396240"/>
                </a:lnTo>
                <a:lnTo>
                  <a:pt x="252404" y="326136"/>
                </a:lnTo>
                <a:lnTo>
                  <a:pt x="228020" y="298704"/>
                </a:lnTo>
                <a:lnTo>
                  <a:pt x="202105" y="271272"/>
                </a:lnTo>
                <a:lnTo>
                  <a:pt x="157909" y="211836"/>
                </a:lnTo>
                <a:lnTo>
                  <a:pt x="136573" y="179832"/>
                </a:lnTo>
                <a:lnTo>
                  <a:pt x="99997" y="114300"/>
                </a:lnTo>
                <a:lnTo>
                  <a:pt x="83233" y="79248"/>
                </a:lnTo>
                <a:lnTo>
                  <a:pt x="67993" y="44196"/>
                </a:lnTo>
                <a:lnTo>
                  <a:pt x="53261" y="0"/>
                </a:lnTo>
                <a:lnTo>
                  <a:pt x="0" y="0"/>
                </a:lnTo>
                <a:lnTo>
                  <a:pt x="20749" y="60960"/>
                </a:lnTo>
                <a:lnTo>
                  <a:pt x="35989" y="99060"/>
                </a:lnTo>
                <a:lnTo>
                  <a:pt x="72565" y="172212"/>
                </a:lnTo>
                <a:lnTo>
                  <a:pt x="115237" y="239268"/>
                </a:lnTo>
                <a:lnTo>
                  <a:pt x="138097" y="271272"/>
                </a:lnTo>
                <a:lnTo>
                  <a:pt x="162481" y="303276"/>
                </a:lnTo>
                <a:lnTo>
                  <a:pt x="189913" y="332232"/>
                </a:lnTo>
                <a:lnTo>
                  <a:pt x="215828" y="361188"/>
                </a:lnTo>
                <a:lnTo>
                  <a:pt x="244784" y="387096"/>
                </a:lnTo>
                <a:lnTo>
                  <a:pt x="275264" y="413004"/>
                </a:lnTo>
                <a:lnTo>
                  <a:pt x="305744" y="437388"/>
                </a:lnTo>
                <a:lnTo>
                  <a:pt x="369752" y="480060"/>
                </a:lnTo>
                <a:lnTo>
                  <a:pt x="404804" y="498348"/>
                </a:lnTo>
                <a:lnTo>
                  <a:pt x="439856" y="515112"/>
                </a:lnTo>
                <a:lnTo>
                  <a:pt x="474908" y="530352"/>
                </a:lnTo>
                <a:lnTo>
                  <a:pt x="511484" y="544068"/>
                </a:lnTo>
                <a:lnTo>
                  <a:pt x="549584" y="556260"/>
                </a:lnTo>
                <a:lnTo>
                  <a:pt x="587684" y="565404"/>
                </a:lnTo>
                <a:lnTo>
                  <a:pt x="625784" y="573024"/>
                </a:lnTo>
                <a:lnTo>
                  <a:pt x="665408" y="579120"/>
                </a:lnTo>
                <a:lnTo>
                  <a:pt x="706556" y="582168"/>
                </a:lnTo>
                <a:lnTo>
                  <a:pt x="746180" y="583692"/>
                </a:lnTo>
                <a:lnTo>
                  <a:pt x="784280" y="582168"/>
                </a:lnTo>
                <a:lnTo>
                  <a:pt x="822380" y="579120"/>
                </a:lnTo>
                <a:lnTo>
                  <a:pt x="860480" y="574548"/>
                </a:lnTo>
                <a:lnTo>
                  <a:pt x="897056" y="566928"/>
                </a:lnTo>
                <a:close/>
              </a:path>
            </a:pathLst>
          </a:custGeom>
          <a:solidFill>
            <a:srgbClr val="98CCFF"/>
          </a:solidFill>
        </p:spPr>
        <p:txBody>
          <a:bodyPr wrap="square" lIns="0" tIns="0" rIns="0" bIns="0" rtlCol="0"/>
          <a:lstStyle/>
          <a:p>
            <a:endParaRPr/>
          </a:p>
        </p:txBody>
      </p:sp>
      <p:sp>
        <p:nvSpPr>
          <p:cNvPr id="25" name="object 25"/>
          <p:cNvSpPr/>
          <p:nvPr/>
        </p:nvSpPr>
        <p:spPr>
          <a:xfrm>
            <a:off x="1575816" y="3886199"/>
            <a:ext cx="295910" cy="1083945"/>
          </a:xfrm>
          <a:custGeom>
            <a:avLst/>
            <a:gdLst/>
            <a:ahLst/>
            <a:cxnLst/>
            <a:rect l="l" t="t" r="r" b="b"/>
            <a:pathLst>
              <a:path w="295910" h="1083945">
                <a:moveTo>
                  <a:pt x="50348" y="0"/>
                </a:moveTo>
                <a:lnTo>
                  <a:pt x="0" y="0"/>
                </a:lnTo>
                <a:lnTo>
                  <a:pt x="0" y="41149"/>
                </a:lnTo>
                <a:lnTo>
                  <a:pt x="1523" y="123444"/>
                </a:lnTo>
                <a:lnTo>
                  <a:pt x="4571" y="202692"/>
                </a:lnTo>
                <a:lnTo>
                  <a:pt x="9143" y="281940"/>
                </a:lnTo>
                <a:lnTo>
                  <a:pt x="16763" y="359664"/>
                </a:lnTo>
                <a:lnTo>
                  <a:pt x="27431" y="435864"/>
                </a:lnTo>
                <a:lnTo>
                  <a:pt x="32003" y="472440"/>
                </a:lnTo>
                <a:lnTo>
                  <a:pt x="38099" y="509016"/>
                </a:lnTo>
                <a:lnTo>
                  <a:pt x="45719" y="545592"/>
                </a:lnTo>
                <a:lnTo>
                  <a:pt x="50291" y="571881"/>
                </a:lnTo>
                <a:lnTo>
                  <a:pt x="50291" y="1524"/>
                </a:lnTo>
                <a:lnTo>
                  <a:pt x="50348" y="0"/>
                </a:lnTo>
                <a:close/>
              </a:path>
              <a:path w="295910" h="1083945">
                <a:moveTo>
                  <a:pt x="295655" y="1051560"/>
                </a:moveTo>
                <a:lnTo>
                  <a:pt x="281939" y="1034796"/>
                </a:lnTo>
                <a:lnTo>
                  <a:pt x="268223" y="1014984"/>
                </a:lnTo>
                <a:lnTo>
                  <a:pt x="256031" y="995172"/>
                </a:lnTo>
                <a:lnTo>
                  <a:pt x="243839" y="972312"/>
                </a:lnTo>
                <a:lnTo>
                  <a:pt x="230123" y="949452"/>
                </a:lnTo>
                <a:lnTo>
                  <a:pt x="217931" y="926592"/>
                </a:lnTo>
                <a:lnTo>
                  <a:pt x="207263" y="902208"/>
                </a:lnTo>
                <a:lnTo>
                  <a:pt x="195071" y="876300"/>
                </a:lnTo>
                <a:lnTo>
                  <a:pt x="173735" y="821436"/>
                </a:lnTo>
                <a:lnTo>
                  <a:pt x="152399" y="763524"/>
                </a:lnTo>
                <a:lnTo>
                  <a:pt x="134111" y="702564"/>
                </a:lnTo>
                <a:lnTo>
                  <a:pt x="126491" y="670560"/>
                </a:lnTo>
                <a:lnTo>
                  <a:pt x="117347" y="638556"/>
                </a:lnTo>
                <a:lnTo>
                  <a:pt x="102107" y="571500"/>
                </a:lnTo>
                <a:lnTo>
                  <a:pt x="96011" y="536448"/>
                </a:lnTo>
                <a:lnTo>
                  <a:pt x="88391" y="501396"/>
                </a:lnTo>
                <a:lnTo>
                  <a:pt x="68579" y="355092"/>
                </a:lnTo>
                <a:lnTo>
                  <a:pt x="60959" y="278892"/>
                </a:lnTo>
                <a:lnTo>
                  <a:pt x="54863" y="201168"/>
                </a:lnTo>
                <a:lnTo>
                  <a:pt x="51815" y="121920"/>
                </a:lnTo>
                <a:lnTo>
                  <a:pt x="50291" y="42672"/>
                </a:lnTo>
                <a:lnTo>
                  <a:pt x="50291" y="571881"/>
                </a:lnTo>
                <a:lnTo>
                  <a:pt x="51815" y="580644"/>
                </a:lnTo>
                <a:lnTo>
                  <a:pt x="59435" y="615696"/>
                </a:lnTo>
                <a:lnTo>
                  <a:pt x="68579" y="649224"/>
                </a:lnTo>
                <a:lnTo>
                  <a:pt x="76199" y="682752"/>
                </a:lnTo>
                <a:lnTo>
                  <a:pt x="85343" y="716280"/>
                </a:lnTo>
                <a:lnTo>
                  <a:pt x="94487" y="748284"/>
                </a:lnTo>
                <a:lnTo>
                  <a:pt x="105155" y="778764"/>
                </a:lnTo>
                <a:lnTo>
                  <a:pt x="114299" y="809244"/>
                </a:lnTo>
                <a:lnTo>
                  <a:pt x="124967" y="838200"/>
                </a:lnTo>
                <a:lnTo>
                  <a:pt x="137159" y="867156"/>
                </a:lnTo>
                <a:lnTo>
                  <a:pt x="147827" y="894588"/>
                </a:lnTo>
                <a:lnTo>
                  <a:pt x="172211" y="947928"/>
                </a:lnTo>
                <a:lnTo>
                  <a:pt x="198119" y="996696"/>
                </a:lnTo>
                <a:lnTo>
                  <a:pt x="225551" y="1042416"/>
                </a:lnTo>
                <a:lnTo>
                  <a:pt x="240791" y="1062228"/>
                </a:lnTo>
                <a:lnTo>
                  <a:pt x="256031" y="1083564"/>
                </a:lnTo>
                <a:lnTo>
                  <a:pt x="295655" y="1051560"/>
                </a:lnTo>
                <a:close/>
              </a:path>
            </a:pathLst>
          </a:custGeom>
          <a:solidFill>
            <a:srgbClr val="98FF32"/>
          </a:solidFill>
        </p:spPr>
        <p:txBody>
          <a:bodyPr wrap="square" lIns="0" tIns="0" rIns="0" bIns="0" rtlCol="0"/>
          <a:lstStyle/>
          <a:p>
            <a:endParaRPr/>
          </a:p>
        </p:txBody>
      </p:sp>
      <p:sp>
        <p:nvSpPr>
          <p:cNvPr id="26" name="object 26"/>
          <p:cNvSpPr/>
          <p:nvPr/>
        </p:nvSpPr>
        <p:spPr>
          <a:xfrm>
            <a:off x="1575816" y="4928616"/>
            <a:ext cx="332740" cy="508000"/>
          </a:xfrm>
          <a:custGeom>
            <a:avLst/>
            <a:gdLst/>
            <a:ahLst/>
            <a:cxnLst/>
            <a:rect l="l" t="t" r="r" b="b"/>
            <a:pathLst>
              <a:path w="332739" h="508000">
                <a:moveTo>
                  <a:pt x="320040" y="0"/>
                </a:moveTo>
                <a:lnTo>
                  <a:pt x="281940" y="0"/>
                </a:lnTo>
                <a:lnTo>
                  <a:pt x="266700" y="1524"/>
                </a:lnTo>
                <a:lnTo>
                  <a:pt x="210312" y="10668"/>
                </a:lnTo>
                <a:lnTo>
                  <a:pt x="156972" y="28956"/>
                </a:lnTo>
                <a:lnTo>
                  <a:pt x="109728" y="56388"/>
                </a:lnTo>
                <a:lnTo>
                  <a:pt x="70104" y="89916"/>
                </a:lnTo>
                <a:lnTo>
                  <a:pt x="36576" y="129540"/>
                </a:lnTo>
                <a:lnTo>
                  <a:pt x="30480" y="141732"/>
                </a:lnTo>
                <a:lnTo>
                  <a:pt x="24384" y="152400"/>
                </a:lnTo>
                <a:lnTo>
                  <a:pt x="18288" y="164592"/>
                </a:lnTo>
                <a:lnTo>
                  <a:pt x="9144" y="188976"/>
                </a:lnTo>
                <a:lnTo>
                  <a:pt x="3048" y="213360"/>
                </a:lnTo>
                <a:lnTo>
                  <a:pt x="1524" y="227076"/>
                </a:lnTo>
                <a:lnTo>
                  <a:pt x="0" y="239268"/>
                </a:lnTo>
                <a:lnTo>
                  <a:pt x="0" y="266700"/>
                </a:lnTo>
                <a:lnTo>
                  <a:pt x="1524" y="278892"/>
                </a:lnTo>
                <a:lnTo>
                  <a:pt x="3048" y="292608"/>
                </a:lnTo>
                <a:lnTo>
                  <a:pt x="22860" y="353568"/>
                </a:lnTo>
                <a:lnTo>
                  <a:pt x="50292" y="396240"/>
                </a:lnTo>
                <a:lnTo>
                  <a:pt x="50292" y="243840"/>
                </a:lnTo>
                <a:lnTo>
                  <a:pt x="51816" y="234696"/>
                </a:lnTo>
                <a:lnTo>
                  <a:pt x="64008" y="185928"/>
                </a:lnTo>
                <a:lnTo>
                  <a:pt x="89916" y="143256"/>
                </a:lnTo>
                <a:lnTo>
                  <a:pt x="137160" y="99060"/>
                </a:lnTo>
                <a:lnTo>
                  <a:pt x="176784" y="76200"/>
                </a:lnTo>
                <a:lnTo>
                  <a:pt x="220980" y="60960"/>
                </a:lnTo>
                <a:lnTo>
                  <a:pt x="281940" y="50292"/>
                </a:lnTo>
                <a:lnTo>
                  <a:pt x="297180" y="50400"/>
                </a:lnTo>
                <a:lnTo>
                  <a:pt x="316992" y="51816"/>
                </a:lnTo>
                <a:lnTo>
                  <a:pt x="320040" y="0"/>
                </a:lnTo>
                <a:close/>
              </a:path>
              <a:path w="332739" h="508000">
                <a:moveTo>
                  <a:pt x="332232" y="505968"/>
                </a:moveTo>
                <a:lnTo>
                  <a:pt x="327660" y="455676"/>
                </a:lnTo>
                <a:lnTo>
                  <a:pt x="312420" y="455676"/>
                </a:lnTo>
                <a:lnTo>
                  <a:pt x="297180" y="457200"/>
                </a:lnTo>
                <a:lnTo>
                  <a:pt x="283464" y="457200"/>
                </a:lnTo>
                <a:lnTo>
                  <a:pt x="222504" y="448056"/>
                </a:lnTo>
                <a:lnTo>
                  <a:pt x="178308" y="431292"/>
                </a:lnTo>
                <a:lnTo>
                  <a:pt x="138684" y="409956"/>
                </a:lnTo>
                <a:lnTo>
                  <a:pt x="106680" y="382524"/>
                </a:lnTo>
                <a:lnTo>
                  <a:pt x="79248" y="348996"/>
                </a:lnTo>
                <a:lnTo>
                  <a:pt x="60960" y="313944"/>
                </a:lnTo>
                <a:lnTo>
                  <a:pt x="51816" y="274320"/>
                </a:lnTo>
                <a:lnTo>
                  <a:pt x="50292" y="265176"/>
                </a:lnTo>
                <a:lnTo>
                  <a:pt x="50292" y="396240"/>
                </a:lnTo>
                <a:lnTo>
                  <a:pt x="68580" y="416052"/>
                </a:lnTo>
                <a:lnTo>
                  <a:pt x="108204" y="449580"/>
                </a:lnTo>
                <a:lnTo>
                  <a:pt x="155448" y="477012"/>
                </a:lnTo>
                <a:lnTo>
                  <a:pt x="207264" y="496824"/>
                </a:lnTo>
                <a:lnTo>
                  <a:pt x="265176" y="505968"/>
                </a:lnTo>
                <a:lnTo>
                  <a:pt x="280416" y="507492"/>
                </a:lnTo>
                <a:lnTo>
                  <a:pt x="313944" y="507492"/>
                </a:lnTo>
                <a:lnTo>
                  <a:pt x="332232" y="505968"/>
                </a:lnTo>
                <a:close/>
              </a:path>
            </a:pathLst>
          </a:custGeom>
          <a:solidFill>
            <a:srgbClr val="98FF32"/>
          </a:solidFill>
        </p:spPr>
        <p:txBody>
          <a:bodyPr wrap="square" lIns="0" tIns="0" rIns="0" bIns="0" rtlCol="0"/>
          <a:lstStyle/>
          <a:p>
            <a:endParaRPr/>
          </a:p>
        </p:txBody>
      </p:sp>
      <p:sp>
        <p:nvSpPr>
          <p:cNvPr id="27" name="object 27"/>
          <p:cNvSpPr/>
          <p:nvPr/>
        </p:nvSpPr>
        <p:spPr>
          <a:xfrm>
            <a:off x="1556004" y="5385816"/>
            <a:ext cx="274320" cy="329565"/>
          </a:xfrm>
          <a:custGeom>
            <a:avLst/>
            <a:gdLst/>
            <a:ahLst/>
            <a:cxnLst/>
            <a:rect l="l" t="t" r="r" b="b"/>
            <a:pathLst>
              <a:path w="274319" h="329564">
                <a:moveTo>
                  <a:pt x="52280" y="176252"/>
                </a:moveTo>
                <a:lnTo>
                  <a:pt x="0" y="166116"/>
                </a:lnTo>
                <a:lnTo>
                  <a:pt x="44196" y="329184"/>
                </a:lnTo>
                <a:lnTo>
                  <a:pt x="45720" y="327240"/>
                </a:lnTo>
                <a:lnTo>
                  <a:pt x="45720" y="198120"/>
                </a:lnTo>
                <a:lnTo>
                  <a:pt x="52280" y="176252"/>
                </a:lnTo>
                <a:close/>
              </a:path>
              <a:path w="274319" h="329564">
                <a:moveTo>
                  <a:pt x="102688" y="186025"/>
                </a:moveTo>
                <a:lnTo>
                  <a:pt x="52280" y="176252"/>
                </a:lnTo>
                <a:lnTo>
                  <a:pt x="45720" y="198120"/>
                </a:lnTo>
                <a:lnTo>
                  <a:pt x="94488" y="213360"/>
                </a:lnTo>
                <a:lnTo>
                  <a:pt x="102688" y="186025"/>
                </a:lnTo>
                <a:close/>
              </a:path>
              <a:path w="274319" h="329564">
                <a:moveTo>
                  <a:pt x="149352" y="195072"/>
                </a:moveTo>
                <a:lnTo>
                  <a:pt x="102688" y="186025"/>
                </a:lnTo>
                <a:lnTo>
                  <a:pt x="94488" y="213360"/>
                </a:lnTo>
                <a:lnTo>
                  <a:pt x="45720" y="198120"/>
                </a:lnTo>
                <a:lnTo>
                  <a:pt x="45720" y="327240"/>
                </a:lnTo>
                <a:lnTo>
                  <a:pt x="149352" y="195072"/>
                </a:lnTo>
                <a:close/>
              </a:path>
              <a:path w="274319" h="329564">
                <a:moveTo>
                  <a:pt x="274320" y="50292"/>
                </a:moveTo>
                <a:lnTo>
                  <a:pt x="272796" y="0"/>
                </a:lnTo>
                <a:lnTo>
                  <a:pt x="260604" y="0"/>
                </a:lnTo>
                <a:lnTo>
                  <a:pt x="220980" y="6096"/>
                </a:lnTo>
                <a:lnTo>
                  <a:pt x="184404" y="19812"/>
                </a:lnTo>
                <a:lnTo>
                  <a:pt x="172212" y="27432"/>
                </a:lnTo>
                <a:lnTo>
                  <a:pt x="161544" y="33528"/>
                </a:lnTo>
                <a:lnTo>
                  <a:pt x="129540" y="57912"/>
                </a:lnTo>
                <a:lnTo>
                  <a:pt x="92964" y="97536"/>
                </a:lnTo>
                <a:lnTo>
                  <a:pt x="62484" y="147828"/>
                </a:lnTo>
                <a:lnTo>
                  <a:pt x="60960" y="149352"/>
                </a:lnTo>
                <a:lnTo>
                  <a:pt x="60960" y="150876"/>
                </a:lnTo>
                <a:lnTo>
                  <a:pt x="59436" y="152400"/>
                </a:lnTo>
                <a:lnTo>
                  <a:pt x="52280" y="176252"/>
                </a:lnTo>
                <a:lnTo>
                  <a:pt x="102688" y="186025"/>
                </a:lnTo>
                <a:lnTo>
                  <a:pt x="106680" y="172720"/>
                </a:lnTo>
                <a:lnTo>
                  <a:pt x="106680" y="172212"/>
                </a:lnTo>
                <a:lnTo>
                  <a:pt x="108204" y="167640"/>
                </a:lnTo>
                <a:lnTo>
                  <a:pt x="108204" y="169545"/>
                </a:lnTo>
                <a:lnTo>
                  <a:pt x="118872" y="150876"/>
                </a:lnTo>
                <a:lnTo>
                  <a:pt x="131064" y="131064"/>
                </a:lnTo>
                <a:lnTo>
                  <a:pt x="146304" y="112776"/>
                </a:lnTo>
                <a:lnTo>
                  <a:pt x="163068" y="96012"/>
                </a:lnTo>
                <a:lnTo>
                  <a:pt x="170688" y="89916"/>
                </a:lnTo>
                <a:lnTo>
                  <a:pt x="178308" y="82296"/>
                </a:lnTo>
                <a:lnTo>
                  <a:pt x="187452" y="76200"/>
                </a:lnTo>
                <a:lnTo>
                  <a:pt x="214884" y="62484"/>
                </a:lnTo>
                <a:lnTo>
                  <a:pt x="242316" y="53340"/>
                </a:lnTo>
                <a:lnTo>
                  <a:pt x="252984" y="51816"/>
                </a:lnTo>
                <a:lnTo>
                  <a:pt x="262128" y="50292"/>
                </a:lnTo>
                <a:lnTo>
                  <a:pt x="274320" y="50292"/>
                </a:lnTo>
                <a:close/>
              </a:path>
              <a:path w="274319" h="329564">
                <a:moveTo>
                  <a:pt x="108204" y="167640"/>
                </a:moveTo>
                <a:lnTo>
                  <a:pt x="106680" y="172212"/>
                </a:lnTo>
                <a:lnTo>
                  <a:pt x="107000" y="171650"/>
                </a:lnTo>
                <a:lnTo>
                  <a:pt x="108204" y="167640"/>
                </a:lnTo>
                <a:close/>
              </a:path>
              <a:path w="274319" h="329564">
                <a:moveTo>
                  <a:pt x="107000" y="171650"/>
                </a:moveTo>
                <a:lnTo>
                  <a:pt x="106680" y="172212"/>
                </a:lnTo>
                <a:lnTo>
                  <a:pt x="106680" y="172720"/>
                </a:lnTo>
                <a:lnTo>
                  <a:pt x="107000" y="171650"/>
                </a:lnTo>
                <a:close/>
              </a:path>
              <a:path w="274319" h="329564">
                <a:moveTo>
                  <a:pt x="108204" y="169545"/>
                </a:moveTo>
                <a:lnTo>
                  <a:pt x="108204" y="167640"/>
                </a:lnTo>
                <a:lnTo>
                  <a:pt x="107000" y="171650"/>
                </a:lnTo>
                <a:lnTo>
                  <a:pt x="108204" y="169545"/>
                </a:lnTo>
                <a:close/>
              </a:path>
            </a:pathLst>
          </a:custGeom>
          <a:solidFill>
            <a:srgbClr val="98FF32"/>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02920" y="198120"/>
            <a:ext cx="9052560" cy="677108"/>
          </a:xfrm>
        </p:spPr>
        <p:txBody>
          <a:bodyPr/>
          <a:lstStyle/>
          <a:p>
            <a:pPr eaLnBrk="1" hangingPunct="1"/>
            <a:r>
              <a:rPr lang="en-US" altLang="en-US" sz="4400" b="1">
                <a:solidFill>
                  <a:srgbClr val="C00000"/>
                </a:solidFill>
              </a:rPr>
              <a:t>Acknowledgement</a:t>
            </a:r>
          </a:p>
        </p:txBody>
      </p:sp>
      <p:sp>
        <p:nvSpPr>
          <p:cNvPr id="7" name="TextBox 6">
            <a:extLst/>
          </p:cNvPr>
          <p:cNvSpPr txBox="1"/>
          <p:nvPr/>
        </p:nvSpPr>
        <p:spPr>
          <a:xfrm>
            <a:off x="502920" y="868680"/>
            <a:ext cx="9090978" cy="6186309"/>
          </a:xfrm>
          <a:prstGeom prst="rect">
            <a:avLst/>
          </a:prstGeom>
          <a:noFill/>
        </p:spPr>
        <p:txBody>
          <a:bodyPr>
            <a:spAutoFit/>
          </a:bodyPr>
          <a:lstStyle/>
          <a:p>
            <a:pPr algn="just" eaLnBrk="1" hangingPunct="1">
              <a:defRPr/>
            </a:pPr>
            <a:r>
              <a:rPr lang="en-US" sz="2200" dirty="0">
                <a:solidFill>
                  <a:srgbClr val="0070C0"/>
                </a:solidFill>
              </a:rPr>
              <a:t>The contents (figures, concepts, graphics, texts etc.) of the slides are gathered and utilized from the books mentioned and the corresponding  PPTs available online: </a:t>
            </a:r>
          </a:p>
          <a:p>
            <a:pPr algn="just" eaLnBrk="1" hangingPunct="1">
              <a:defRPr/>
            </a:pPr>
            <a:endParaRPr lang="en-US" sz="2200" dirty="0">
              <a:solidFill>
                <a:srgbClr val="0070C0"/>
              </a:solidFill>
            </a:endParaRPr>
          </a:p>
          <a:p>
            <a:pPr algn="just" eaLnBrk="1" hangingPunct="1">
              <a:defRPr/>
            </a:pPr>
            <a:r>
              <a:rPr lang="en-US" sz="2200" b="1" dirty="0">
                <a:solidFill>
                  <a:srgbClr val="0070C0"/>
                </a:solidFill>
              </a:rPr>
              <a:t>Books: </a:t>
            </a:r>
          </a:p>
          <a:p>
            <a:pPr marL="509905" indent="-509905" algn="just">
              <a:buFontTx/>
              <a:buAutoNum type="arabicPeriod"/>
              <a:defRPr/>
            </a:pPr>
            <a:r>
              <a:rPr lang="en-US" sz="2200" b="1" dirty="0">
                <a:solidFill>
                  <a:srgbClr val="0070C0"/>
                </a:solidFill>
              </a:rPr>
              <a:t>Let Us C, </a:t>
            </a:r>
            <a:r>
              <a:rPr lang="en-US" sz="2200" dirty="0" err="1">
                <a:solidFill>
                  <a:srgbClr val="0070C0"/>
                </a:solidFill>
              </a:rPr>
              <a:t>Yashawant</a:t>
            </a:r>
            <a:r>
              <a:rPr lang="en-US" sz="2200" dirty="0">
                <a:solidFill>
                  <a:srgbClr val="0070C0"/>
                </a:solidFill>
              </a:rPr>
              <a:t> </a:t>
            </a:r>
            <a:r>
              <a:rPr lang="en-US" sz="2200" dirty="0" err="1">
                <a:solidFill>
                  <a:srgbClr val="0070C0"/>
                </a:solidFill>
              </a:rPr>
              <a:t>Kanetkar</a:t>
            </a:r>
            <a:r>
              <a:rPr lang="en-US" sz="2200" dirty="0">
                <a:solidFill>
                  <a:srgbClr val="0070C0"/>
                </a:solidFill>
              </a:rPr>
              <a:t>, BPB Publications.</a:t>
            </a:r>
          </a:p>
          <a:p>
            <a:pPr marL="509905" indent="-509905" algn="just">
              <a:buFontTx/>
              <a:buAutoNum type="arabicPeriod"/>
              <a:defRPr/>
            </a:pPr>
            <a:r>
              <a:rPr lang="en-IN" sz="2200" b="1" dirty="0">
                <a:solidFill>
                  <a:srgbClr val="0070C0"/>
                </a:solidFill>
              </a:rPr>
              <a:t>The C Programming Language, </a:t>
            </a:r>
            <a:r>
              <a:rPr lang="en-IN" sz="2200" dirty="0">
                <a:solidFill>
                  <a:srgbClr val="0070C0"/>
                </a:solidFill>
              </a:rPr>
              <a:t>B. W. Kernighan, D. Ritchie, Pearson Education India.</a:t>
            </a:r>
          </a:p>
          <a:p>
            <a:pPr eaLnBrk="1" hangingPunct="1">
              <a:defRPr/>
            </a:pPr>
            <a:endParaRPr lang="en-US" sz="2200" b="1" dirty="0">
              <a:solidFill>
                <a:srgbClr val="0070C0"/>
              </a:solidFill>
            </a:endParaRPr>
          </a:p>
          <a:p>
            <a:pPr eaLnBrk="1" hangingPunct="1">
              <a:defRPr/>
            </a:pPr>
            <a:r>
              <a:rPr lang="en-US" sz="2200" b="1" dirty="0">
                <a:solidFill>
                  <a:srgbClr val="0070C0"/>
                </a:solidFill>
              </a:rPr>
              <a:t>Web References:</a:t>
            </a:r>
          </a:p>
          <a:p>
            <a:pPr marL="502920" indent="-502920">
              <a:buFont typeface="+mj-lt"/>
              <a:buAutoNum type="arabicPeriod"/>
              <a:defRPr/>
            </a:pPr>
            <a:r>
              <a:rPr lang="en-US" sz="2200" b="1" dirty="0">
                <a:solidFill>
                  <a:srgbClr val="0070C0"/>
                </a:solidFill>
              </a:rPr>
              <a:t>Problem Solving through Programming in C, </a:t>
            </a:r>
            <a:r>
              <a:rPr lang="en-US" sz="2200" dirty="0" err="1">
                <a:solidFill>
                  <a:srgbClr val="0070C0"/>
                </a:solidFill>
              </a:rPr>
              <a:t>Anupam</a:t>
            </a:r>
            <a:r>
              <a:rPr lang="en-US" sz="2200" dirty="0">
                <a:solidFill>
                  <a:srgbClr val="0070C0"/>
                </a:solidFill>
              </a:rPr>
              <a:t> </a:t>
            </a:r>
            <a:r>
              <a:rPr lang="en-US" sz="2200" dirty="0" err="1">
                <a:solidFill>
                  <a:srgbClr val="0070C0"/>
                </a:solidFill>
              </a:rPr>
              <a:t>Basu</a:t>
            </a:r>
            <a:r>
              <a:rPr lang="en-US" sz="2200" dirty="0">
                <a:solidFill>
                  <a:srgbClr val="0070C0"/>
                </a:solidFill>
              </a:rPr>
              <a:t>, NPTEL Video Lectures. Link: </a:t>
            </a:r>
            <a:r>
              <a:rPr lang="en-US" sz="2200" dirty="0">
                <a:solidFill>
                  <a:srgbClr val="0070C0"/>
                </a:solidFill>
                <a:hlinkClick r:id="rId2"/>
              </a:rPr>
              <a:t>https://nptel.ac.in/courses/106/105/106105171/</a:t>
            </a:r>
            <a:endParaRPr lang="en-US" sz="2200" dirty="0">
              <a:solidFill>
                <a:srgbClr val="0070C0"/>
              </a:solidFill>
            </a:endParaRPr>
          </a:p>
          <a:p>
            <a:pPr marL="502920" indent="-502920">
              <a:buFont typeface="+mj-lt"/>
              <a:buAutoNum type="arabicPeriod"/>
              <a:defRPr/>
            </a:pPr>
            <a:r>
              <a:rPr lang="en-US" sz="2200" b="1" dirty="0">
                <a:solidFill>
                  <a:srgbClr val="0070C0"/>
                </a:solidFill>
              </a:rPr>
              <a:t>Compile and Execute C Online (GNU GCC v7.1.1), Link: </a:t>
            </a:r>
            <a:r>
              <a:rPr lang="en-US" sz="2200" dirty="0">
                <a:solidFill>
                  <a:srgbClr val="0070C0"/>
                </a:solidFill>
                <a:hlinkClick r:id="rId3"/>
              </a:rPr>
              <a:t>https://www.tutorialspoint.com/compile_c_online.php</a:t>
            </a:r>
            <a:endParaRPr lang="en-US" sz="2200" dirty="0">
              <a:solidFill>
                <a:srgbClr val="0070C0"/>
              </a:solidFill>
            </a:endParaRPr>
          </a:p>
          <a:p>
            <a:pPr marL="502920" indent="-502920">
              <a:buFont typeface="+mj-lt"/>
              <a:buAutoNum type="arabicPeriod"/>
              <a:defRPr/>
            </a:pPr>
            <a:endParaRPr lang="en-US" sz="2200" dirty="0">
              <a:solidFill>
                <a:srgbClr val="0070C0"/>
              </a:solidFill>
            </a:endParaRPr>
          </a:p>
          <a:p>
            <a:pPr algn="just" eaLnBrk="1" hangingPunct="1">
              <a:defRPr/>
            </a:pPr>
            <a:r>
              <a:rPr lang="en-US" sz="2200" b="1" dirty="0">
                <a:solidFill>
                  <a:srgbClr val="0070C0"/>
                </a:solidFill>
              </a:rPr>
              <a:t>Disclaimer: The study materials/presentations are solely meant for academic purposes and they can be reused, reproduced, modified, and distributed by others for academic purposes only with proper acknowledgements.</a:t>
            </a:r>
          </a:p>
        </p:txBody>
      </p:sp>
    </p:spTree>
    <p:extLst>
      <p:ext uri="{BB962C8B-B14F-4D97-AF65-F5344CB8AC3E}">
        <p14:creationId xmlns:p14="http://schemas.microsoft.com/office/powerpoint/2010/main" val="12534607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9448800" cy="8217634"/>
          </a:xfrm>
          <a:prstGeom prst="rect">
            <a:avLst/>
          </a:prstGeom>
        </p:spPr>
        <p:txBody>
          <a:bodyPr wrap="square">
            <a:spAutoFit/>
          </a:bodyPr>
          <a:lstStyle/>
          <a:p>
            <a:pPr marR="0" algn="just"/>
            <a:r>
              <a:rPr lang="en-US" sz="2400" dirty="0">
                <a:solidFill>
                  <a:srgbClr val="000000"/>
                </a:solidFill>
              </a:rPr>
              <a:t>The general form of </a:t>
            </a:r>
            <a:r>
              <a:rPr lang="en-US" sz="2400" b="1" dirty="0">
                <a:solidFill>
                  <a:srgbClr val="000000"/>
                </a:solidFill>
              </a:rPr>
              <a:t>while </a:t>
            </a:r>
            <a:r>
              <a:rPr lang="en-US" sz="2400" dirty="0">
                <a:solidFill>
                  <a:srgbClr val="000000"/>
                </a:solidFill>
              </a:rPr>
              <a:t>is as shown below: </a:t>
            </a:r>
            <a:endParaRPr lang="en-US" sz="2400" dirty="0" smtClean="0">
              <a:solidFill>
                <a:srgbClr val="000000"/>
              </a:solidFill>
            </a:endParaRPr>
          </a:p>
          <a:p>
            <a:pPr marR="0" algn="just"/>
            <a:endParaRPr lang="en-US" sz="2400" dirty="0">
              <a:solidFill>
                <a:srgbClr val="000000"/>
              </a:solidFill>
            </a:endParaRPr>
          </a:p>
          <a:p>
            <a:pPr marR="0" algn="just"/>
            <a:r>
              <a:rPr lang="en-US" sz="2400" dirty="0" err="1" smtClean="0">
                <a:solidFill>
                  <a:srgbClr val="000000"/>
                </a:solidFill>
              </a:rPr>
              <a:t>initialise</a:t>
            </a:r>
            <a:r>
              <a:rPr lang="en-US" sz="2400" dirty="0" smtClean="0">
                <a:solidFill>
                  <a:srgbClr val="000000"/>
                </a:solidFill>
              </a:rPr>
              <a:t> </a:t>
            </a:r>
            <a:r>
              <a:rPr lang="en-US" sz="2400" dirty="0">
                <a:solidFill>
                  <a:srgbClr val="000000"/>
                </a:solidFill>
              </a:rPr>
              <a:t>loop counter ; </a:t>
            </a:r>
            <a:endParaRPr lang="en-US" sz="2400" dirty="0" smtClean="0">
              <a:solidFill>
                <a:srgbClr val="000000"/>
              </a:solidFill>
            </a:endParaRPr>
          </a:p>
          <a:p>
            <a:pPr algn="just"/>
            <a:r>
              <a:rPr lang="en-US" sz="2400" dirty="0"/>
              <a:t>while ( test loop counter using a condition ) </a:t>
            </a:r>
          </a:p>
          <a:p>
            <a:pPr algn="just"/>
            <a:r>
              <a:rPr lang="en-IN" sz="2400" dirty="0"/>
              <a:t>{ </a:t>
            </a:r>
            <a:endParaRPr lang="en-US" sz="2400" dirty="0" smtClean="0">
              <a:solidFill>
                <a:srgbClr val="000000"/>
              </a:solidFill>
            </a:endParaRPr>
          </a:p>
          <a:p>
            <a:pPr algn="just"/>
            <a:r>
              <a:rPr lang="en-US" sz="2400" dirty="0" smtClean="0">
                <a:solidFill>
                  <a:srgbClr val="000000"/>
                </a:solidFill>
              </a:rPr>
              <a:t>   </a:t>
            </a:r>
            <a:r>
              <a:rPr lang="en-IN" sz="2400" dirty="0"/>
              <a:t>do this ; </a:t>
            </a:r>
          </a:p>
          <a:p>
            <a:pPr algn="just"/>
            <a:r>
              <a:rPr lang="en-IN" sz="2400" dirty="0" smtClean="0"/>
              <a:t>   and </a:t>
            </a:r>
            <a:r>
              <a:rPr lang="en-IN" sz="2400" dirty="0"/>
              <a:t>this ; </a:t>
            </a:r>
            <a:endParaRPr lang="en-IN" sz="2400" dirty="0" smtClean="0"/>
          </a:p>
          <a:p>
            <a:pPr algn="just"/>
            <a:r>
              <a:rPr lang="en-US" sz="2400" dirty="0" smtClean="0">
                <a:solidFill>
                  <a:srgbClr val="000000"/>
                </a:solidFill>
              </a:rPr>
              <a:t>    increment </a:t>
            </a:r>
            <a:r>
              <a:rPr lang="en-US" sz="2400" dirty="0">
                <a:solidFill>
                  <a:srgbClr val="000000"/>
                </a:solidFill>
              </a:rPr>
              <a:t>loop counter ; </a:t>
            </a:r>
            <a:r>
              <a:rPr lang="en-US" sz="2400" dirty="0" smtClean="0">
                <a:solidFill>
                  <a:srgbClr val="000000"/>
                </a:solidFill>
              </a:rPr>
              <a:t> </a:t>
            </a:r>
          </a:p>
          <a:p>
            <a:pPr algn="just"/>
            <a:r>
              <a:rPr lang="en-IN" sz="2400" dirty="0" smtClean="0"/>
              <a:t>}</a:t>
            </a:r>
          </a:p>
          <a:p>
            <a:pPr marL="342900" indent="-342900" algn="just">
              <a:buFont typeface="Arial" panose="020B0604020202020204" pitchFamily="34" charset="0"/>
              <a:buChar char="•"/>
            </a:pPr>
            <a:r>
              <a:rPr lang="en-US" sz="2400" dirty="0"/>
              <a:t>The statements within the </a:t>
            </a:r>
            <a:r>
              <a:rPr lang="en-US" sz="2400" b="1" dirty="0"/>
              <a:t>while </a:t>
            </a:r>
            <a:r>
              <a:rPr lang="en-US" sz="2400" dirty="0"/>
              <a:t>loop would keep on getting </a:t>
            </a:r>
            <a:r>
              <a:rPr lang="en-US" sz="2400" dirty="0" smtClean="0"/>
              <a:t> </a:t>
            </a:r>
            <a:r>
              <a:rPr lang="en-US" sz="2400" dirty="0"/>
              <a:t>executed till the condition being </a:t>
            </a:r>
            <a:r>
              <a:rPr lang="en-US" sz="2400" dirty="0" smtClean="0"/>
              <a:t>tested </a:t>
            </a:r>
            <a:r>
              <a:rPr lang="en-IN" sz="2400" dirty="0"/>
              <a:t>remains true. </a:t>
            </a:r>
            <a:endParaRPr lang="en-IN" sz="2400" dirty="0" smtClean="0"/>
          </a:p>
          <a:p>
            <a:pPr marL="342900" indent="-342900" algn="just">
              <a:buFont typeface="Arial" panose="020B0604020202020204" pitchFamily="34" charset="0"/>
              <a:buChar char="•"/>
            </a:pPr>
            <a:r>
              <a:rPr lang="en-IN" sz="2400" dirty="0" smtClean="0"/>
              <a:t>When </a:t>
            </a:r>
            <a:r>
              <a:rPr lang="en-IN" sz="2400" dirty="0"/>
              <a:t>the </a:t>
            </a:r>
            <a:r>
              <a:rPr lang="en-US" sz="2400" dirty="0" smtClean="0"/>
              <a:t>condition </a:t>
            </a:r>
            <a:r>
              <a:rPr lang="en-US" sz="2400" dirty="0"/>
              <a:t>becomes false, the control passes to the first </a:t>
            </a:r>
            <a:r>
              <a:rPr lang="en-US" sz="2400" dirty="0" smtClean="0"/>
              <a:t>statement </a:t>
            </a:r>
            <a:r>
              <a:rPr lang="en-US" sz="2400" dirty="0"/>
              <a:t>that follows the body of the </a:t>
            </a:r>
            <a:r>
              <a:rPr lang="en-US" sz="2400" b="1" dirty="0"/>
              <a:t>while </a:t>
            </a:r>
            <a:r>
              <a:rPr lang="en-US" sz="2400" dirty="0"/>
              <a:t>loop. </a:t>
            </a:r>
            <a:endParaRPr lang="en-US" sz="2400" dirty="0" smtClean="0"/>
          </a:p>
          <a:p>
            <a:pPr marL="342900" indent="-342900" algn="just">
              <a:buFont typeface="Arial" panose="020B0604020202020204" pitchFamily="34" charset="0"/>
              <a:buChar char="•"/>
            </a:pPr>
            <a:r>
              <a:rPr lang="en-US" sz="2400" dirty="0" smtClean="0"/>
              <a:t>In </a:t>
            </a:r>
            <a:r>
              <a:rPr lang="en-US" sz="2400" dirty="0"/>
              <a:t>place of the condition there can be any other valid expression. So long as the expression evaluates to a non-zero value the statements within the loop would get executed. </a:t>
            </a:r>
            <a:endParaRPr lang="en-US" sz="2400" dirty="0" smtClean="0"/>
          </a:p>
          <a:p>
            <a:pPr marL="342900" indent="-342900" algn="just">
              <a:buFont typeface="Arial" panose="020B0604020202020204" pitchFamily="34" charset="0"/>
              <a:buChar char="•"/>
            </a:pPr>
            <a:r>
              <a:rPr lang="en-US" sz="2400" dirty="0" smtClean="0"/>
              <a:t>The </a:t>
            </a:r>
            <a:r>
              <a:rPr lang="en-US" sz="2400" dirty="0"/>
              <a:t>condition being tested may use relational or logical operators as shown in the following examples: </a:t>
            </a:r>
            <a:endParaRPr lang="en-US" sz="2400" dirty="0" smtClean="0"/>
          </a:p>
          <a:p>
            <a:r>
              <a:rPr lang="en-US" sz="2400" dirty="0" smtClean="0"/>
              <a:t>	while </a:t>
            </a:r>
            <a:r>
              <a:rPr lang="en-US" sz="2400" dirty="0"/>
              <a:t>( </a:t>
            </a:r>
            <a:r>
              <a:rPr lang="en-US" sz="2400" dirty="0" err="1"/>
              <a:t>i</a:t>
            </a:r>
            <a:r>
              <a:rPr lang="en-US" sz="2400" dirty="0"/>
              <a:t> &lt;= 10 </a:t>
            </a:r>
            <a:r>
              <a:rPr lang="en-US" sz="2400" dirty="0" smtClean="0"/>
              <a:t>)</a:t>
            </a:r>
          </a:p>
          <a:p>
            <a:r>
              <a:rPr lang="en-US" sz="2400" dirty="0" smtClean="0"/>
              <a:t>	while </a:t>
            </a:r>
            <a:r>
              <a:rPr lang="en-US" sz="2400" dirty="0"/>
              <a:t>( </a:t>
            </a:r>
            <a:r>
              <a:rPr lang="en-US" sz="2400" dirty="0" err="1"/>
              <a:t>i</a:t>
            </a:r>
            <a:r>
              <a:rPr lang="en-US" sz="2400" dirty="0"/>
              <a:t> &gt;= 10 &amp;&amp; j &lt;= </a:t>
            </a:r>
            <a:r>
              <a:rPr lang="en-US" sz="2400" dirty="0" smtClean="0"/>
              <a:t>15)     </a:t>
            </a:r>
            <a:endParaRPr lang="en-US" sz="2400" dirty="0"/>
          </a:p>
          <a:p>
            <a:pPr marL="342900" indent="-342900" algn="just">
              <a:buFont typeface="Arial" panose="020B0604020202020204" pitchFamily="34" charset="0"/>
              <a:buChar char="•"/>
            </a:pPr>
            <a:endParaRPr lang="en-US" sz="2400" dirty="0"/>
          </a:p>
          <a:p>
            <a:pPr algn="just"/>
            <a:endParaRPr lang="en-IN" sz="2400" dirty="0"/>
          </a:p>
        </p:txBody>
      </p:sp>
    </p:spTree>
    <p:extLst>
      <p:ext uri="{BB962C8B-B14F-4D97-AF65-F5344CB8AC3E}">
        <p14:creationId xmlns:p14="http://schemas.microsoft.com/office/powerpoint/2010/main" val="139136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9296400" cy="7848302"/>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latin typeface="Times New Roman" panose="02020603050405020304" pitchFamily="18" charset="0"/>
              </a:rPr>
              <a:t>As a rule the while must test a condition that will eventually become false, otherwise the loop would be executed </a:t>
            </a:r>
            <a:r>
              <a:rPr lang="en-US" sz="2400" dirty="0" smtClean="0">
                <a:solidFill>
                  <a:srgbClr val="000000"/>
                </a:solidFill>
                <a:latin typeface="Times New Roman" panose="02020603050405020304" pitchFamily="18" charset="0"/>
              </a:rPr>
              <a:t>forever.</a:t>
            </a:r>
          </a:p>
          <a:p>
            <a:endParaRPr lang="en-IN" sz="2400" dirty="0"/>
          </a:p>
          <a:p>
            <a:r>
              <a:rPr lang="en-US" sz="2400" dirty="0">
                <a:solidFill>
                  <a:srgbClr val="FF0000"/>
                </a:solidFill>
              </a:rPr>
              <a:t>main( ) </a:t>
            </a:r>
            <a:endParaRPr lang="en-US" sz="2400" dirty="0" smtClean="0">
              <a:solidFill>
                <a:srgbClr val="FF0000"/>
              </a:solidFill>
            </a:endParaRPr>
          </a:p>
          <a:p>
            <a:r>
              <a:rPr lang="en-US" sz="2400" dirty="0" smtClean="0">
                <a:solidFill>
                  <a:srgbClr val="FF0000"/>
                </a:solidFill>
              </a:rPr>
              <a:t>{ </a:t>
            </a:r>
            <a:r>
              <a:rPr lang="en-US" sz="2400" dirty="0" err="1">
                <a:solidFill>
                  <a:srgbClr val="FF0000"/>
                </a:solidFill>
              </a:rPr>
              <a:t>int</a:t>
            </a:r>
            <a:r>
              <a:rPr lang="en-US" sz="2400" dirty="0">
                <a:solidFill>
                  <a:srgbClr val="FF0000"/>
                </a:solidFill>
              </a:rPr>
              <a:t> </a:t>
            </a:r>
            <a:r>
              <a:rPr lang="en-US" sz="2400" dirty="0" err="1">
                <a:solidFill>
                  <a:srgbClr val="FF0000"/>
                </a:solidFill>
              </a:rPr>
              <a:t>i</a:t>
            </a:r>
            <a:r>
              <a:rPr lang="en-US" sz="2400" dirty="0">
                <a:solidFill>
                  <a:srgbClr val="FF0000"/>
                </a:solidFill>
              </a:rPr>
              <a:t> = 1 ; </a:t>
            </a:r>
            <a:endParaRPr lang="en-US" sz="2400" dirty="0" smtClean="0">
              <a:solidFill>
                <a:srgbClr val="FF0000"/>
              </a:solidFill>
            </a:endParaRPr>
          </a:p>
          <a:p>
            <a:r>
              <a:rPr lang="en-US" sz="2400" dirty="0">
                <a:solidFill>
                  <a:srgbClr val="FF0000"/>
                </a:solidFill>
              </a:rPr>
              <a:t> </a:t>
            </a:r>
            <a:r>
              <a:rPr lang="en-US" sz="2400" dirty="0" smtClean="0">
                <a:solidFill>
                  <a:srgbClr val="FF0000"/>
                </a:solidFill>
              </a:rPr>
              <a:t>while </a:t>
            </a:r>
            <a:r>
              <a:rPr lang="en-US" sz="2400" dirty="0">
                <a:solidFill>
                  <a:srgbClr val="FF0000"/>
                </a:solidFill>
              </a:rPr>
              <a:t>( </a:t>
            </a:r>
            <a:r>
              <a:rPr lang="en-US" sz="2400" dirty="0" err="1" smtClean="0">
                <a:solidFill>
                  <a:srgbClr val="FF0000"/>
                </a:solidFill>
              </a:rPr>
              <a:t>i</a:t>
            </a:r>
            <a:r>
              <a:rPr lang="en-US" sz="2400" dirty="0" smtClean="0">
                <a:solidFill>
                  <a:srgbClr val="FF0000"/>
                </a:solidFill>
              </a:rPr>
              <a:t>&lt;=10)</a:t>
            </a:r>
          </a:p>
          <a:p>
            <a:r>
              <a:rPr lang="en-IN" sz="2400" dirty="0" smtClean="0">
                <a:solidFill>
                  <a:srgbClr val="FF0000"/>
                </a:solidFill>
              </a:rPr>
              <a:t> {</a:t>
            </a:r>
          </a:p>
          <a:p>
            <a:r>
              <a:rPr lang="en-IN" sz="2400" dirty="0">
                <a:solidFill>
                  <a:srgbClr val="FF0000"/>
                </a:solidFill>
              </a:rPr>
              <a:t> </a:t>
            </a:r>
            <a:r>
              <a:rPr lang="en-IN" sz="2400" dirty="0" smtClean="0">
                <a:solidFill>
                  <a:srgbClr val="FF0000"/>
                </a:solidFill>
              </a:rPr>
              <a:t> </a:t>
            </a:r>
            <a:r>
              <a:rPr lang="en-IN" sz="2400" dirty="0" err="1" smtClean="0">
                <a:solidFill>
                  <a:srgbClr val="FF0000"/>
                </a:solidFill>
              </a:rPr>
              <a:t>printf</a:t>
            </a:r>
            <a:r>
              <a:rPr lang="en-IN" sz="2400" dirty="0" smtClean="0">
                <a:solidFill>
                  <a:srgbClr val="FF0000"/>
                </a:solidFill>
              </a:rPr>
              <a:t> </a:t>
            </a:r>
            <a:r>
              <a:rPr lang="en-IN" sz="2400" dirty="0">
                <a:solidFill>
                  <a:srgbClr val="FF0000"/>
                </a:solidFill>
              </a:rPr>
              <a:t>( </a:t>
            </a:r>
            <a:r>
              <a:rPr lang="en-IN" sz="2400" dirty="0" smtClean="0">
                <a:solidFill>
                  <a:srgbClr val="FF0000"/>
                </a:solidFill>
              </a:rPr>
              <a:t>“%</a:t>
            </a:r>
            <a:r>
              <a:rPr lang="en-IN" sz="2400" dirty="0">
                <a:solidFill>
                  <a:srgbClr val="FF0000"/>
                </a:solidFill>
              </a:rPr>
              <a:t>d\n", </a:t>
            </a:r>
            <a:r>
              <a:rPr lang="en-IN" sz="2400" dirty="0" err="1">
                <a:solidFill>
                  <a:srgbClr val="FF0000"/>
                </a:solidFill>
              </a:rPr>
              <a:t>i</a:t>
            </a:r>
            <a:r>
              <a:rPr lang="en-IN" sz="2400" dirty="0">
                <a:solidFill>
                  <a:srgbClr val="FF0000"/>
                </a:solidFill>
              </a:rPr>
              <a:t> ) ; </a:t>
            </a:r>
            <a:endParaRPr lang="en-IN" sz="2400" dirty="0" smtClean="0">
              <a:solidFill>
                <a:srgbClr val="FF0000"/>
              </a:solidFill>
            </a:endParaRPr>
          </a:p>
          <a:p>
            <a:r>
              <a:rPr lang="en-IN" sz="2400" dirty="0">
                <a:solidFill>
                  <a:srgbClr val="FF0000"/>
                </a:solidFill>
              </a:rPr>
              <a:t> </a:t>
            </a:r>
            <a:r>
              <a:rPr lang="en-IN" sz="2400" dirty="0" smtClean="0">
                <a:solidFill>
                  <a:srgbClr val="FF0000"/>
                </a:solidFill>
              </a:rPr>
              <a:t> }  </a:t>
            </a:r>
            <a:endParaRPr lang="en-IN" sz="2400" dirty="0">
              <a:solidFill>
                <a:srgbClr val="FF0000"/>
              </a:solidFill>
            </a:endParaRPr>
          </a:p>
          <a:p>
            <a:pPr algn="just"/>
            <a:r>
              <a:rPr lang="en-US" sz="2400" dirty="0" smtClean="0">
                <a:solidFill>
                  <a:srgbClr val="FF0000"/>
                </a:solidFill>
              </a:rPr>
              <a:t>}</a:t>
            </a:r>
          </a:p>
          <a:p>
            <a:pPr algn="just"/>
            <a:endParaRPr lang="en-US" sz="2400" dirty="0"/>
          </a:p>
          <a:p>
            <a:pPr algn="just"/>
            <a:r>
              <a:rPr lang="en-US" sz="2400" dirty="0" smtClean="0"/>
              <a:t>The correct form:</a:t>
            </a:r>
          </a:p>
          <a:p>
            <a:r>
              <a:rPr lang="en-US" sz="2400" dirty="0"/>
              <a:t>main( ) </a:t>
            </a:r>
          </a:p>
          <a:p>
            <a:r>
              <a:rPr lang="en-US" sz="2400" dirty="0"/>
              <a:t>{ </a:t>
            </a:r>
            <a:r>
              <a:rPr lang="en-US" sz="2400" dirty="0" err="1"/>
              <a:t>int</a:t>
            </a:r>
            <a:r>
              <a:rPr lang="en-US" sz="2400" dirty="0"/>
              <a:t> </a:t>
            </a:r>
            <a:r>
              <a:rPr lang="en-US" sz="2400" dirty="0" err="1"/>
              <a:t>i</a:t>
            </a:r>
            <a:r>
              <a:rPr lang="en-US" sz="2400" dirty="0"/>
              <a:t> = 1 ; </a:t>
            </a:r>
          </a:p>
          <a:p>
            <a:r>
              <a:rPr lang="en-US" sz="2400" dirty="0"/>
              <a:t> while ( </a:t>
            </a:r>
            <a:r>
              <a:rPr lang="en-US" sz="2400" dirty="0" err="1"/>
              <a:t>i</a:t>
            </a:r>
            <a:r>
              <a:rPr lang="en-US" sz="2400" dirty="0"/>
              <a:t>&lt;=10)</a:t>
            </a:r>
          </a:p>
          <a:p>
            <a:r>
              <a:rPr lang="en-IN" sz="2400" dirty="0"/>
              <a:t> {</a:t>
            </a:r>
          </a:p>
          <a:p>
            <a:r>
              <a:rPr lang="en-IN" sz="2400" dirty="0"/>
              <a:t>  </a:t>
            </a:r>
            <a:r>
              <a:rPr lang="en-IN" sz="2400" dirty="0" err="1"/>
              <a:t>printf</a:t>
            </a:r>
            <a:r>
              <a:rPr lang="en-IN" sz="2400" dirty="0"/>
              <a:t> ( “%d\n", </a:t>
            </a:r>
            <a:r>
              <a:rPr lang="en-IN" sz="2400" dirty="0" err="1"/>
              <a:t>i</a:t>
            </a:r>
            <a:r>
              <a:rPr lang="en-IN" sz="2400" dirty="0"/>
              <a:t> ) ; </a:t>
            </a:r>
          </a:p>
          <a:p>
            <a:r>
              <a:rPr lang="en-IN" sz="2400" dirty="0" smtClean="0"/>
              <a:t>  </a:t>
            </a:r>
            <a:r>
              <a:rPr lang="en-IN" sz="2400" dirty="0" err="1" smtClean="0"/>
              <a:t>i</a:t>
            </a:r>
            <a:r>
              <a:rPr lang="en-IN" sz="2400" dirty="0" smtClean="0"/>
              <a:t>=i+1;  </a:t>
            </a:r>
          </a:p>
          <a:p>
            <a:r>
              <a:rPr lang="en-IN" sz="2400" dirty="0" smtClean="0"/>
              <a:t> </a:t>
            </a:r>
            <a:r>
              <a:rPr lang="en-IN" sz="2400" dirty="0"/>
              <a:t>}  </a:t>
            </a:r>
          </a:p>
          <a:p>
            <a:pPr algn="just"/>
            <a:r>
              <a:rPr lang="en-US" sz="2400" dirty="0"/>
              <a:t>}</a:t>
            </a:r>
            <a:endParaRPr lang="en-IN" sz="2400" dirty="0"/>
          </a:p>
          <a:p>
            <a:pPr algn="just"/>
            <a:endParaRPr lang="en-IN" sz="2400" dirty="0"/>
          </a:p>
        </p:txBody>
      </p:sp>
    </p:spTree>
    <p:extLst>
      <p:ext uri="{BB962C8B-B14F-4D97-AF65-F5344CB8AC3E}">
        <p14:creationId xmlns:p14="http://schemas.microsoft.com/office/powerpoint/2010/main" val="2090276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9296400" cy="830997"/>
          </a:xfrm>
          <a:prstGeom prst="rect">
            <a:avLst/>
          </a:prstGeom>
        </p:spPr>
        <p:txBody>
          <a:bodyPr wrap="square">
            <a:spAutoFit/>
          </a:bodyPr>
          <a:lstStyle/>
          <a:p>
            <a:pPr marL="285750" indent="-285750" algn="just">
              <a:buFont typeface="Arial" panose="020B0604020202020204" pitchFamily="34" charset="0"/>
              <a:buChar char="•"/>
            </a:pPr>
            <a:r>
              <a:rPr lang="en-US" sz="2400" dirty="0" smtClean="0">
                <a:solidFill>
                  <a:srgbClr val="000000"/>
                </a:solidFill>
                <a:latin typeface="Times New Roman" panose="02020603050405020304" pitchFamily="18" charset="0"/>
              </a:rPr>
              <a:t>loop </a:t>
            </a:r>
            <a:r>
              <a:rPr lang="en-US" sz="2400" dirty="0">
                <a:solidFill>
                  <a:srgbClr val="000000"/>
                </a:solidFill>
                <a:latin typeface="Times New Roman" panose="02020603050405020304" pitchFamily="18" charset="0"/>
              </a:rPr>
              <a:t>counter, </a:t>
            </a:r>
            <a:r>
              <a:rPr lang="en-US" sz="2400" dirty="0" smtClean="0">
                <a:solidFill>
                  <a:srgbClr val="000000"/>
                </a:solidFill>
                <a:latin typeface="Times New Roman" panose="02020603050405020304" pitchFamily="18" charset="0"/>
              </a:rPr>
              <a:t>can </a:t>
            </a:r>
            <a:r>
              <a:rPr lang="en-US" sz="2400" dirty="0">
                <a:solidFill>
                  <a:srgbClr val="000000"/>
                </a:solidFill>
                <a:latin typeface="Times New Roman" panose="02020603050405020304" pitchFamily="18" charset="0"/>
              </a:rPr>
              <a:t>even </a:t>
            </a:r>
            <a:r>
              <a:rPr lang="en-US" sz="2400" dirty="0" smtClean="0">
                <a:solidFill>
                  <a:srgbClr val="000000"/>
                </a:solidFill>
                <a:latin typeface="Times New Roman" panose="02020603050405020304" pitchFamily="18" charset="0"/>
              </a:rPr>
              <a:t>be decremented.</a:t>
            </a:r>
          </a:p>
          <a:p>
            <a:pPr marL="285750" indent="-285750" algn="just">
              <a:buFont typeface="Arial" panose="020B0604020202020204" pitchFamily="34" charset="0"/>
              <a:buChar char="•"/>
            </a:pPr>
            <a:endParaRPr lang="en-IN" sz="2400" dirty="0"/>
          </a:p>
        </p:txBody>
      </p:sp>
      <p:sp>
        <p:nvSpPr>
          <p:cNvPr id="2" name="Rectangle 1"/>
          <p:cNvSpPr/>
          <p:nvPr/>
        </p:nvSpPr>
        <p:spPr>
          <a:xfrm>
            <a:off x="838200" y="999726"/>
            <a:ext cx="5029200" cy="2308324"/>
          </a:xfrm>
          <a:prstGeom prst="rect">
            <a:avLst/>
          </a:prstGeom>
        </p:spPr>
        <p:txBody>
          <a:bodyPr>
            <a:spAutoFit/>
          </a:bodyPr>
          <a:lstStyle/>
          <a:p>
            <a:r>
              <a:rPr lang="en-US" dirty="0"/>
              <a:t>main( ) </a:t>
            </a:r>
          </a:p>
          <a:p>
            <a:r>
              <a:rPr lang="en-US" dirty="0"/>
              <a:t>{ </a:t>
            </a:r>
            <a:r>
              <a:rPr lang="en-US" dirty="0" err="1"/>
              <a:t>int</a:t>
            </a:r>
            <a:r>
              <a:rPr lang="en-US" dirty="0"/>
              <a:t> </a:t>
            </a:r>
            <a:r>
              <a:rPr lang="en-US" dirty="0" err="1"/>
              <a:t>i</a:t>
            </a:r>
            <a:r>
              <a:rPr lang="en-US" dirty="0"/>
              <a:t> = </a:t>
            </a:r>
            <a:r>
              <a:rPr lang="en-US" dirty="0" smtClean="0"/>
              <a:t>10 </a:t>
            </a:r>
            <a:r>
              <a:rPr lang="en-US" dirty="0"/>
              <a:t>; </a:t>
            </a:r>
          </a:p>
          <a:p>
            <a:r>
              <a:rPr lang="en-US" dirty="0"/>
              <a:t> while ( </a:t>
            </a:r>
            <a:r>
              <a:rPr lang="en-US" dirty="0" err="1" smtClean="0"/>
              <a:t>i</a:t>
            </a:r>
            <a:r>
              <a:rPr lang="en-US" dirty="0" smtClean="0"/>
              <a:t>&gt;5)</a:t>
            </a:r>
            <a:endParaRPr lang="en-US" dirty="0"/>
          </a:p>
          <a:p>
            <a:r>
              <a:rPr lang="en-IN" dirty="0"/>
              <a:t> {</a:t>
            </a:r>
          </a:p>
          <a:p>
            <a:r>
              <a:rPr lang="en-IN" dirty="0"/>
              <a:t>  </a:t>
            </a:r>
            <a:r>
              <a:rPr lang="en-IN" dirty="0" err="1"/>
              <a:t>printf</a:t>
            </a:r>
            <a:r>
              <a:rPr lang="en-IN" dirty="0"/>
              <a:t> ( “%d\n", </a:t>
            </a:r>
            <a:r>
              <a:rPr lang="en-IN" dirty="0" err="1"/>
              <a:t>i</a:t>
            </a:r>
            <a:r>
              <a:rPr lang="en-IN" dirty="0"/>
              <a:t> ) ; </a:t>
            </a:r>
          </a:p>
          <a:p>
            <a:r>
              <a:rPr lang="en-IN" dirty="0"/>
              <a:t>  </a:t>
            </a:r>
            <a:r>
              <a:rPr lang="en-IN" dirty="0" err="1" smtClean="0"/>
              <a:t>i</a:t>
            </a:r>
            <a:r>
              <a:rPr lang="en-IN" dirty="0" smtClean="0"/>
              <a:t>=i-1</a:t>
            </a:r>
            <a:r>
              <a:rPr lang="en-IN" dirty="0"/>
              <a:t>;  </a:t>
            </a:r>
          </a:p>
          <a:p>
            <a:r>
              <a:rPr lang="en-IN" dirty="0"/>
              <a:t> }  </a:t>
            </a:r>
          </a:p>
          <a:p>
            <a:pPr algn="just"/>
            <a:r>
              <a:rPr lang="en-US" dirty="0"/>
              <a:t>}</a:t>
            </a:r>
            <a:endParaRPr lang="en-IN" dirty="0"/>
          </a:p>
        </p:txBody>
      </p:sp>
      <p:sp>
        <p:nvSpPr>
          <p:cNvPr id="5" name="Rectangle 4"/>
          <p:cNvSpPr/>
          <p:nvPr/>
        </p:nvSpPr>
        <p:spPr>
          <a:xfrm>
            <a:off x="457200" y="3324379"/>
            <a:ext cx="9296400" cy="461665"/>
          </a:xfrm>
          <a:prstGeom prst="rect">
            <a:avLst/>
          </a:prstGeom>
        </p:spPr>
        <p:txBody>
          <a:bodyPr wrap="square">
            <a:spAutoFit/>
          </a:bodyPr>
          <a:lstStyle/>
          <a:p>
            <a:pPr marL="285750" indent="-285750" algn="just">
              <a:buFont typeface="Arial" panose="020B0604020202020204" pitchFamily="34" charset="0"/>
              <a:buChar char="•"/>
            </a:pPr>
            <a:r>
              <a:rPr lang="en-US" sz="2400" dirty="0" smtClean="0">
                <a:solidFill>
                  <a:srgbClr val="000000"/>
                </a:solidFill>
                <a:latin typeface="Times New Roman" panose="02020603050405020304" pitchFamily="18" charset="0"/>
              </a:rPr>
              <a:t>loop </a:t>
            </a:r>
            <a:r>
              <a:rPr lang="en-US" sz="2400" dirty="0">
                <a:solidFill>
                  <a:srgbClr val="000000"/>
                </a:solidFill>
                <a:latin typeface="Times New Roman" panose="02020603050405020304" pitchFamily="18" charset="0"/>
              </a:rPr>
              <a:t>counter, </a:t>
            </a:r>
            <a:r>
              <a:rPr lang="en-US" sz="2400" dirty="0" smtClean="0">
                <a:solidFill>
                  <a:srgbClr val="000000"/>
                </a:solidFill>
                <a:latin typeface="Times New Roman" panose="02020603050405020304" pitchFamily="18" charset="0"/>
              </a:rPr>
              <a:t>can be float also.</a:t>
            </a:r>
            <a:endParaRPr lang="en-IN" sz="2400" dirty="0"/>
          </a:p>
        </p:txBody>
      </p:sp>
    </p:spTree>
    <p:extLst>
      <p:ext uri="{BB962C8B-B14F-4D97-AF65-F5344CB8AC3E}">
        <p14:creationId xmlns:p14="http://schemas.microsoft.com/office/powerpoint/2010/main" val="178306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8771" y="817879"/>
            <a:ext cx="6337935" cy="696595"/>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Arial"/>
                <a:cs typeface="Arial"/>
              </a:rPr>
              <a:t>Looping: </a:t>
            </a:r>
            <a:r>
              <a:rPr sz="4400" b="0" dirty="0">
                <a:latin typeface="Arial"/>
                <a:cs typeface="Arial"/>
              </a:rPr>
              <a:t>A </a:t>
            </a:r>
            <a:r>
              <a:rPr sz="4400" b="0" spc="-5" dirty="0">
                <a:latin typeface="Arial"/>
                <a:cs typeface="Arial"/>
              </a:rPr>
              <a:t>Real</a:t>
            </a:r>
            <a:r>
              <a:rPr sz="4400" b="0" spc="-50" dirty="0">
                <a:latin typeface="Arial"/>
                <a:cs typeface="Arial"/>
              </a:rPr>
              <a:t> </a:t>
            </a:r>
            <a:r>
              <a:rPr sz="4400" b="0" dirty="0">
                <a:latin typeface="Arial"/>
                <a:cs typeface="Arial"/>
              </a:rPr>
              <a:t>Example</a:t>
            </a:r>
            <a:endParaRPr sz="4400">
              <a:latin typeface="Arial"/>
              <a:cs typeface="Arial"/>
            </a:endParaRPr>
          </a:p>
        </p:txBody>
      </p:sp>
      <p:sp>
        <p:nvSpPr>
          <p:cNvPr id="3" name="object 3"/>
          <p:cNvSpPr txBox="1"/>
          <p:nvPr/>
        </p:nvSpPr>
        <p:spPr>
          <a:xfrm>
            <a:off x="843781" y="1703323"/>
            <a:ext cx="8370570" cy="467550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a:buChar char="•"/>
              <a:tabLst>
                <a:tab pos="355600" algn="l"/>
              </a:tabLst>
            </a:pPr>
            <a:r>
              <a:rPr sz="2400" b="1" spc="-5" dirty="0">
                <a:latin typeface="Arial"/>
                <a:cs typeface="Arial"/>
              </a:rPr>
              <a:t>Let's say </a:t>
            </a:r>
            <a:r>
              <a:rPr sz="2400" b="1" dirty="0">
                <a:latin typeface="Arial"/>
                <a:cs typeface="Arial"/>
              </a:rPr>
              <a:t>that </a:t>
            </a:r>
            <a:r>
              <a:rPr sz="2400" b="1" spc="-15" dirty="0">
                <a:latin typeface="Arial"/>
                <a:cs typeface="Arial"/>
              </a:rPr>
              <a:t>you </a:t>
            </a:r>
            <a:r>
              <a:rPr sz="2400" b="1" dirty="0">
                <a:latin typeface="Arial"/>
                <a:cs typeface="Arial"/>
              </a:rPr>
              <a:t>would </a:t>
            </a:r>
            <a:r>
              <a:rPr sz="2400" b="1" spc="-5" dirty="0">
                <a:latin typeface="Arial"/>
                <a:cs typeface="Arial"/>
              </a:rPr>
              <a:t>like to create a program that  prints a Fahrenheit-to-Celsius conversion table. This </a:t>
            </a:r>
            <a:r>
              <a:rPr sz="2400" b="1" dirty="0">
                <a:latin typeface="Arial"/>
                <a:cs typeface="Arial"/>
              </a:rPr>
              <a:t>is  </a:t>
            </a:r>
            <a:r>
              <a:rPr sz="2400" b="1" spc="-5" dirty="0">
                <a:latin typeface="Arial"/>
                <a:cs typeface="Arial"/>
              </a:rPr>
              <a:t>easily accomplished </a:t>
            </a:r>
            <a:r>
              <a:rPr sz="2400" b="1" spc="5" dirty="0">
                <a:latin typeface="Arial"/>
                <a:cs typeface="Arial"/>
              </a:rPr>
              <a:t>with </a:t>
            </a:r>
            <a:r>
              <a:rPr sz="2400" b="1" spc="-5" dirty="0">
                <a:latin typeface="Arial"/>
                <a:cs typeface="Arial"/>
              </a:rPr>
              <a:t>a for loop or a </a:t>
            </a:r>
            <a:r>
              <a:rPr sz="2400" b="1" dirty="0">
                <a:latin typeface="Arial"/>
                <a:cs typeface="Arial"/>
              </a:rPr>
              <a:t>while</a:t>
            </a:r>
            <a:r>
              <a:rPr sz="2400" b="1" spc="-145" dirty="0">
                <a:latin typeface="Arial"/>
                <a:cs typeface="Arial"/>
              </a:rPr>
              <a:t> </a:t>
            </a:r>
            <a:r>
              <a:rPr sz="2400" b="1" spc="-5" dirty="0">
                <a:latin typeface="Arial"/>
                <a:cs typeface="Arial"/>
              </a:rPr>
              <a:t>loop:</a:t>
            </a:r>
            <a:endParaRPr sz="2400" dirty="0">
              <a:latin typeface="Arial"/>
              <a:cs typeface="Arial"/>
            </a:endParaRPr>
          </a:p>
          <a:p>
            <a:pPr marL="12700">
              <a:lnSpc>
                <a:spcPts val="2485"/>
              </a:lnSpc>
            </a:pPr>
            <a:r>
              <a:rPr sz="2400" b="1" spc="-5" dirty="0">
                <a:solidFill>
                  <a:srgbClr val="FF0000"/>
                </a:solidFill>
                <a:latin typeface="Arial"/>
                <a:cs typeface="Arial"/>
              </a:rPr>
              <a:t>main()</a:t>
            </a:r>
            <a:endParaRPr sz="2400" dirty="0">
              <a:latin typeface="Arial"/>
              <a:cs typeface="Arial"/>
            </a:endParaRPr>
          </a:p>
          <a:p>
            <a:pPr marL="12700">
              <a:lnSpc>
                <a:spcPts val="2590"/>
              </a:lnSpc>
            </a:pPr>
            <a:r>
              <a:rPr sz="2400" b="1" spc="-5" dirty="0">
                <a:solidFill>
                  <a:srgbClr val="FF0000"/>
                </a:solidFill>
                <a:latin typeface="Arial"/>
                <a:cs typeface="Arial"/>
              </a:rPr>
              <a:t>{</a:t>
            </a:r>
            <a:endParaRPr sz="2400" dirty="0">
              <a:latin typeface="Arial"/>
              <a:cs typeface="Arial"/>
            </a:endParaRPr>
          </a:p>
          <a:p>
            <a:pPr marL="469900" marR="7107555">
              <a:lnSpc>
                <a:spcPts val="2590"/>
              </a:lnSpc>
              <a:spcBef>
                <a:spcPts val="180"/>
              </a:spcBef>
            </a:pPr>
            <a:r>
              <a:rPr sz="2400" b="1" spc="-5" dirty="0">
                <a:solidFill>
                  <a:srgbClr val="FF0000"/>
                </a:solidFill>
                <a:latin typeface="Arial"/>
                <a:cs typeface="Arial"/>
              </a:rPr>
              <a:t>int a;  a </a:t>
            </a:r>
            <a:r>
              <a:rPr sz="2400" b="1" dirty="0">
                <a:solidFill>
                  <a:srgbClr val="FF0000"/>
                </a:solidFill>
                <a:latin typeface="Arial"/>
                <a:cs typeface="Arial"/>
              </a:rPr>
              <a:t>=</a:t>
            </a:r>
            <a:r>
              <a:rPr sz="2400" b="1" spc="-100" dirty="0">
                <a:solidFill>
                  <a:srgbClr val="FF0000"/>
                </a:solidFill>
                <a:latin typeface="Arial"/>
                <a:cs typeface="Arial"/>
              </a:rPr>
              <a:t> </a:t>
            </a:r>
            <a:r>
              <a:rPr sz="2400" b="1" spc="-5" dirty="0">
                <a:solidFill>
                  <a:srgbClr val="FF0000"/>
                </a:solidFill>
                <a:latin typeface="Arial"/>
                <a:cs typeface="Arial"/>
              </a:rPr>
              <a:t>0;</a:t>
            </a:r>
            <a:endParaRPr sz="2400" dirty="0">
              <a:latin typeface="Arial"/>
              <a:cs typeface="Arial"/>
            </a:endParaRPr>
          </a:p>
          <a:p>
            <a:pPr marL="469900">
              <a:lnSpc>
                <a:spcPts val="2410"/>
              </a:lnSpc>
            </a:pPr>
            <a:r>
              <a:rPr sz="2400" b="1" dirty="0">
                <a:solidFill>
                  <a:srgbClr val="FF0000"/>
                </a:solidFill>
                <a:latin typeface="Arial"/>
                <a:cs typeface="Arial"/>
              </a:rPr>
              <a:t>while </a:t>
            </a:r>
            <a:r>
              <a:rPr sz="2400" b="1" spc="-5" dirty="0">
                <a:solidFill>
                  <a:srgbClr val="FF0000"/>
                </a:solidFill>
                <a:latin typeface="Arial"/>
                <a:cs typeface="Arial"/>
              </a:rPr>
              <a:t>(a </a:t>
            </a:r>
            <a:r>
              <a:rPr sz="2400" b="1" dirty="0">
                <a:solidFill>
                  <a:srgbClr val="FF0000"/>
                </a:solidFill>
                <a:latin typeface="Arial"/>
                <a:cs typeface="Arial"/>
              </a:rPr>
              <a:t>&lt;=</a:t>
            </a:r>
            <a:r>
              <a:rPr sz="2400" b="1" spc="-65" dirty="0">
                <a:solidFill>
                  <a:srgbClr val="FF0000"/>
                </a:solidFill>
                <a:latin typeface="Arial"/>
                <a:cs typeface="Arial"/>
              </a:rPr>
              <a:t> </a:t>
            </a:r>
            <a:r>
              <a:rPr sz="2400" b="1" spc="-5" dirty="0">
                <a:solidFill>
                  <a:srgbClr val="FF0000"/>
                </a:solidFill>
                <a:latin typeface="Arial"/>
                <a:cs typeface="Arial"/>
              </a:rPr>
              <a:t>100)</a:t>
            </a:r>
            <a:endParaRPr sz="2400" dirty="0">
              <a:latin typeface="Arial"/>
              <a:cs typeface="Arial"/>
            </a:endParaRPr>
          </a:p>
          <a:p>
            <a:pPr marL="469900">
              <a:lnSpc>
                <a:spcPts val="2590"/>
              </a:lnSpc>
            </a:pPr>
            <a:r>
              <a:rPr sz="2400" b="1" spc="-5" dirty="0">
                <a:solidFill>
                  <a:srgbClr val="FF0000"/>
                </a:solidFill>
                <a:latin typeface="Arial"/>
                <a:cs typeface="Arial"/>
              </a:rPr>
              <a:t>{</a:t>
            </a:r>
            <a:endParaRPr sz="2400" dirty="0">
              <a:latin typeface="Arial"/>
              <a:cs typeface="Arial"/>
            </a:endParaRPr>
          </a:p>
          <a:p>
            <a:pPr marL="927100">
              <a:lnSpc>
                <a:spcPts val="2305"/>
              </a:lnSpc>
            </a:pPr>
            <a:r>
              <a:rPr sz="2400" b="1" spc="-10" dirty="0">
                <a:solidFill>
                  <a:srgbClr val="FF0000"/>
                </a:solidFill>
                <a:latin typeface="Arial"/>
                <a:cs typeface="Arial"/>
              </a:rPr>
              <a:t>printf(“%d </a:t>
            </a:r>
            <a:r>
              <a:rPr sz="2400" b="1" spc="-5" dirty="0">
                <a:solidFill>
                  <a:srgbClr val="FF0000"/>
                </a:solidFill>
                <a:latin typeface="Arial"/>
                <a:cs typeface="Arial"/>
              </a:rPr>
              <a:t>degrees </a:t>
            </a:r>
            <a:r>
              <a:rPr sz="2400" b="1" dirty="0">
                <a:solidFill>
                  <a:srgbClr val="FF0000"/>
                </a:solidFill>
                <a:latin typeface="Arial"/>
                <a:cs typeface="Arial"/>
              </a:rPr>
              <a:t>F = </a:t>
            </a:r>
            <a:r>
              <a:rPr sz="2400" b="1" spc="-25" dirty="0">
                <a:solidFill>
                  <a:srgbClr val="FF0000"/>
                </a:solidFill>
                <a:latin typeface="Arial"/>
                <a:cs typeface="Arial"/>
              </a:rPr>
              <a:t>%d </a:t>
            </a:r>
            <a:r>
              <a:rPr sz="2400" b="1" spc="-5" dirty="0">
                <a:solidFill>
                  <a:srgbClr val="FF0000"/>
                </a:solidFill>
                <a:latin typeface="Arial"/>
                <a:cs typeface="Arial"/>
              </a:rPr>
              <a:t>degrees C\n", a, (a </a:t>
            </a:r>
            <a:r>
              <a:rPr sz="2400" b="1" dirty="0">
                <a:solidFill>
                  <a:srgbClr val="FF0000"/>
                </a:solidFill>
                <a:latin typeface="Arial"/>
                <a:cs typeface="Arial"/>
              </a:rPr>
              <a:t>-</a:t>
            </a:r>
            <a:r>
              <a:rPr sz="2400" b="1" spc="55" dirty="0">
                <a:solidFill>
                  <a:srgbClr val="FF0000"/>
                </a:solidFill>
                <a:latin typeface="Arial"/>
                <a:cs typeface="Arial"/>
              </a:rPr>
              <a:t> </a:t>
            </a:r>
            <a:r>
              <a:rPr sz="2400" b="1" spc="-5" dirty="0">
                <a:solidFill>
                  <a:srgbClr val="FF0000"/>
                </a:solidFill>
                <a:latin typeface="Arial"/>
                <a:cs typeface="Arial"/>
              </a:rPr>
              <a:t>32)</a:t>
            </a:r>
            <a:endParaRPr sz="2400" dirty="0">
              <a:latin typeface="Arial"/>
              <a:cs typeface="Arial"/>
            </a:endParaRPr>
          </a:p>
          <a:p>
            <a:pPr marR="5054600" algn="ctr">
              <a:lnSpc>
                <a:spcPts val="2305"/>
              </a:lnSpc>
            </a:pPr>
            <a:r>
              <a:rPr sz="2400" b="1" spc="-5" dirty="0">
                <a:solidFill>
                  <a:srgbClr val="FF0000"/>
                </a:solidFill>
                <a:latin typeface="Arial"/>
                <a:cs typeface="Arial"/>
              </a:rPr>
              <a:t>* 5 </a:t>
            </a:r>
            <a:r>
              <a:rPr sz="2400" b="1" dirty="0">
                <a:solidFill>
                  <a:srgbClr val="FF0000"/>
                </a:solidFill>
                <a:latin typeface="Arial"/>
                <a:cs typeface="Arial"/>
              </a:rPr>
              <a:t>/</a:t>
            </a:r>
            <a:r>
              <a:rPr sz="2400" b="1" spc="-40" dirty="0">
                <a:solidFill>
                  <a:srgbClr val="FF0000"/>
                </a:solidFill>
                <a:latin typeface="Arial"/>
                <a:cs typeface="Arial"/>
              </a:rPr>
              <a:t> </a:t>
            </a:r>
            <a:r>
              <a:rPr sz="2400" b="1" spc="-5" dirty="0">
                <a:solidFill>
                  <a:srgbClr val="FF0000"/>
                </a:solidFill>
                <a:latin typeface="Arial"/>
                <a:cs typeface="Arial"/>
              </a:rPr>
              <a:t>9);</a:t>
            </a:r>
            <a:endParaRPr sz="2400" dirty="0">
              <a:latin typeface="Arial"/>
              <a:cs typeface="Arial"/>
            </a:endParaRPr>
          </a:p>
          <a:p>
            <a:pPr marR="5038090" algn="ctr">
              <a:lnSpc>
                <a:spcPts val="2590"/>
              </a:lnSpc>
            </a:pPr>
            <a:r>
              <a:rPr sz="2400" b="1" spc="-5" dirty="0">
                <a:solidFill>
                  <a:srgbClr val="FF0000"/>
                </a:solidFill>
                <a:latin typeface="Arial"/>
                <a:cs typeface="Arial"/>
              </a:rPr>
              <a:t>a </a:t>
            </a:r>
            <a:r>
              <a:rPr sz="2400" b="1" dirty="0">
                <a:solidFill>
                  <a:srgbClr val="FF0000"/>
                </a:solidFill>
                <a:latin typeface="Arial"/>
                <a:cs typeface="Arial"/>
              </a:rPr>
              <a:t>= </a:t>
            </a:r>
            <a:r>
              <a:rPr sz="2400" b="1" spc="-5" dirty="0">
                <a:solidFill>
                  <a:srgbClr val="FF0000"/>
                </a:solidFill>
                <a:latin typeface="Arial"/>
                <a:cs typeface="Arial"/>
              </a:rPr>
              <a:t>a </a:t>
            </a:r>
            <a:r>
              <a:rPr sz="2400" b="1" dirty="0">
                <a:solidFill>
                  <a:srgbClr val="FF0000"/>
                </a:solidFill>
                <a:latin typeface="Arial"/>
                <a:cs typeface="Arial"/>
              </a:rPr>
              <a:t>+</a:t>
            </a:r>
            <a:r>
              <a:rPr sz="2400" b="1" spc="-45" dirty="0">
                <a:solidFill>
                  <a:srgbClr val="FF0000"/>
                </a:solidFill>
                <a:latin typeface="Arial"/>
                <a:cs typeface="Arial"/>
              </a:rPr>
              <a:t> </a:t>
            </a:r>
            <a:r>
              <a:rPr sz="2400" b="1" spc="-5" dirty="0">
                <a:solidFill>
                  <a:srgbClr val="FF0000"/>
                </a:solidFill>
                <a:latin typeface="Arial"/>
                <a:cs typeface="Arial"/>
              </a:rPr>
              <a:t>10;</a:t>
            </a:r>
            <a:endParaRPr sz="2400" dirty="0">
              <a:latin typeface="Arial"/>
              <a:cs typeface="Arial"/>
            </a:endParaRPr>
          </a:p>
          <a:p>
            <a:pPr marR="7303770" algn="ctr">
              <a:lnSpc>
                <a:spcPts val="2590"/>
              </a:lnSpc>
            </a:pPr>
            <a:r>
              <a:rPr sz="2400" b="1" spc="-5" dirty="0">
                <a:solidFill>
                  <a:srgbClr val="FF0000"/>
                </a:solidFill>
                <a:latin typeface="Arial"/>
                <a:cs typeface="Arial"/>
              </a:rPr>
              <a:t>}</a:t>
            </a:r>
            <a:endParaRPr sz="2400" dirty="0">
              <a:latin typeface="Arial"/>
              <a:cs typeface="Arial"/>
            </a:endParaRPr>
          </a:p>
          <a:p>
            <a:pPr marR="8218170" algn="ctr">
              <a:lnSpc>
                <a:spcPts val="2735"/>
              </a:lnSpc>
            </a:pPr>
            <a:r>
              <a:rPr sz="2400" b="1" spc="-5" dirty="0">
                <a:solidFill>
                  <a:srgbClr val="FF0000"/>
                </a:solidFill>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133" y="1785612"/>
            <a:ext cx="10928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Courier New"/>
                <a:cs typeface="Courier New"/>
              </a:rPr>
              <a:t>while(</a:t>
            </a:r>
            <a:r>
              <a:rPr sz="2000" dirty="0">
                <a:solidFill>
                  <a:srgbClr val="FF0000"/>
                </a:solidFill>
                <a:latin typeface="Courier New"/>
                <a:cs typeface="Courier New"/>
              </a:rPr>
              <a:t>i</a:t>
            </a:r>
            <a:endParaRPr sz="2000">
              <a:latin typeface="Courier New"/>
              <a:cs typeface="Courier New"/>
            </a:endParaRPr>
          </a:p>
        </p:txBody>
      </p:sp>
      <p:sp>
        <p:nvSpPr>
          <p:cNvPr id="3" name="object 3"/>
          <p:cNvSpPr txBox="1"/>
          <p:nvPr/>
        </p:nvSpPr>
        <p:spPr>
          <a:xfrm>
            <a:off x="993133" y="627982"/>
            <a:ext cx="2463165" cy="148844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FF0000"/>
                </a:solidFill>
                <a:latin typeface="Courier New"/>
                <a:cs typeface="Courier New"/>
              </a:rPr>
              <a:t>main(</a:t>
            </a:r>
            <a:r>
              <a:rPr sz="2000" spc="-25" dirty="0">
                <a:solidFill>
                  <a:srgbClr val="FF0000"/>
                </a:solidFill>
                <a:latin typeface="Courier New"/>
                <a:cs typeface="Courier New"/>
              </a:rPr>
              <a:t> </a:t>
            </a:r>
            <a:r>
              <a:rPr sz="2000" dirty="0">
                <a:solidFill>
                  <a:srgbClr val="FF0000"/>
                </a:solidFill>
                <a:latin typeface="Courier New"/>
                <a:cs typeface="Courier New"/>
              </a:rPr>
              <a:t>)</a:t>
            </a:r>
            <a:endParaRPr sz="2000" dirty="0">
              <a:latin typeface="Courier New"/>
              <a:cs typeface="Courier New"/>
            </a:endParaRPr>
          </a:p>
          <a:p>
            <a:pPr marL="12700">
              <a:lnSpc>
                <a:spcPct val="100000"/>
              </a:lnSpc>
              <a:spcBef>
                <a:spcPts val="480"/>
              </a:spcBef>
            </a:pPr>
            <a:r>
              <a:rPr sz="2000" dirty="0">
                <a:solidFill>
                  <a:srgbClr val="FF0000"/>
                </a:solidFill>
                <a:latin typeface="Courier New"/>
                <a:cs typeface="Courier New"/>
              </a:rPr>
              <a:t>{</a:t>
            </a:r>
            <a:endParaRPr sz="2000" dirty="0">
              <a:latin typeface="Courier New"/>
              <a:cs typeface="Courier New"/>
            </a:endParaRPr>
          </a:p>
          <a:p>
            <a:pPr marL="12700">
              <a:lnSpc>
                <a:spcPct val="100000"/>
              </a:lnSpc>
              <a:spcBef>
                <a:spcPts val="480"/>
              </a:spcBef>
            </a:pPr>
            <a:r>
              <a:rPr sz="2000" spc="-5" dirty="0">
                <a:solidFill>
                  <a:srgbClr val="FF0000"/>
                </a:solidFill>
                <a:latin typeface="Courier New"/>
                <a:cs typeface="Courier New"/>
              </a:rPr>
              <a:t>int </a:t>
            </a:r>
            <a:r>
              <a:rPr sz="2000" dirty="0">
                <a:solidFill>
                  <a:srgbClr val="FF0000"/>
                </a:solidFill>
                <a:latin typeface="Courier New"/>
                <a:cs typeface="Courier New"/>
              </a:rPr>
              <a:t>i =</a:t>
            </a:r>
            <a:r>
              <a:rPr sz="2000" spc="-85" dirty="0">
                <a:solidFill>
                  <a:srgbClr val="FF0000"/>
                </a:solidFill>
                <a:latin typeface="Courier New"/>
                <a:cs typeface="Courier New"/>
              </a:rPr>
              <a:t> </a:t>
            </a:r>
            <a:r>
              <a:rPr sz="2000" spc="-5" dirty="0">
                <a:solidFill>
                  <a:srgbClr val="FF0000"/>
                </a:solidFill>
                <a:latin typeface="Courier New"/>
                <a:cs typeface="Courier New"/>
              </a:rPr>
              <a:t>1,sum=0;</a:t>
            </a:r>
            <a:endParaRPr sz="2000" dirty="0">
              <a:latin typeface="Courier New"/>
              <a:cs typeface="Courier New"/>
            </a:endParaRPr>
          </a:p>
          <a:p>
            <a:pPr marL="1229995">
              <a:lnSpc>
                <a:spcPct val="100000"/>
              </a:lnSpc>
              <a:spcBef>
                <a:spcPts val="480"/>
              </a:spcBef>
            </a:pPr>
            <a:r>
              <a:rPr sz="2000" spc="-5" dirty="0">
                <a:solidFill>
                  <a:srgbClr val="FF0000"/>
                </a:solidFill>
                <a:latin typeface="Courier New"/>
                <a:cs typeface="Courier New"/>
              </a:rPr>
              <a:t>&lt;=100</a:t>
            </a:r>
            <a:r>
              <a:rPr sz="2000" spc="-80" dirty="0">
                <a:solidFill>
                  <a:srgbClr val="FF0000"/>
                </a:solidFill>
                <a:latin typeface="Courier New"/>
                <a:cs typeface="Courier New"/>
              </a:rPr>
              <a:t> </a:t>
            </a:r>
            <a:r>
              <a:rPr sz="2000" spc="-5" dirty="0">
                <a:solidFill>
                  <a:srgbClr val="FF0000"/>
                </a:solidFill>
                <a:latin typeface="Courier New"/>
                <a:cs typeface="Courier New"/>
              </a:rPr>
              <a:t>){</a:t>
            </a:r>
            <a:endParaRPr sz="2000" dirty="0">
              <a:latin typeface="Courier New"/>
              <a:cs typeface="Courier New"/>
            </a:endParaRPr>
          </a:p>
        </p:txBody>
      </p:sp>
      <p:sp>
        <p:nvSpPr>
          <p:cNvPr id="4" name="object 4"/>
          <p:cNvSpPr txBox="1"/>
          <p:nvPr/>
        </p:nvSpPr>
        <p:spPr>
          <a:xfrm>
            <a:off x="993133" y="2091022"/>
            <a:ext cx="2920365" cy="756920"/>
          </a:xfrm>
          <a:prstGeom prst="rect">
            <a:avLst/>
          </a:prstGeom>
        </p:spPr>
        <p:txBody>
          <a:bodyPr vert="horz" wrap="square" lIns="0" tIns="12700" rIns="0" bIns="0" rtlCol="0">
            <a:spAutoFit/>
          </a:bodyPr>
          <a:lstStyle/>
          <a:p>
            <a:pPr marL="12700" marR="5080" indent="607695">
              <a:lnSpc>
                <a:spcPct val="120000"/>
              </a:lnSpc>
              <a:spcBef>
                <a:spcPts val="100"/>
              </a:spcBef>
            </a:pPr>
            <a:r>
              <a:rPr sz="2000" spc="-5" dirty="0">
                <a:solidFill>
                  <a:srgbClr val="FF0000"/>
                </a:solidFill>
                <a:latin typeface="Courier New"/>
                <a:cs typeface="Courier New"/>
              </a:rPr>
              <a:t>sum=sum+i;  printf(“Sum=%d \t</a:t>
            </a:r>
            <a:r>
              <a:rPr sz="2000" spc="-70" dirty="0">
                <a:solidFill>
                  <a:srgbClr val="FF0000"/>
                </a:solidFill>
                <a:latin typeface="Courier New"/>
                <a:cs typeface="Courier New"/>
              </a:rPr>
              <a:t> </a:t>
            </a:r>
            <a:r>
              <a:rPr sz="2000" dirty="0">
                <a:solidFill>
                  <a:srgbClr val="FF0000"/>
                </a:solidFill>
                <a:latin typeface="Courier New"/>
                <a:cs typeface="Courier New"/>
              </a:rPr>
              <a:t>&amp;</a:t>
            </a:r>
            <a:endParaRPr sz="2000" dirty="0">
              <a:latin typeface="Courier New"/>
              <a:cs typeface="Courier New"/>
            </a:endParaRPr>
          </a:p>
        </p:txBody>
      </p:sp>
      <p:sp>
        <p:nvSpPr>
          <p:cNvPr id="5" name="object 5"/>
          <p:cNvSpPr txBox="1"/>
          <p:nvPr/>
        </p:nvSpPr>
        <p:spPr>
          <a:xfrm>
            <a:off x="1336033" y="2821932"/>
            <a:ext cx="26168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Courier New"/>
                <a:cs typeface="Courier New"/>
              </a:rPr>
              <a:t>i=%d\n”,sum,i++);</a:t>
            </a:r>
            <a:endParaRPr sz="2000" dirty="0">
              <a:latin typeface="Courier New"/>
              <a:cs typeface="Courier New"/>
            </a:endParaRPr>
          </a:p>
        </p:txBody>
      </p:sp>
      <p:sp>
        <p:nvSpPr>
          <p:cNvPr id="6" name="object 6"/>
          <p:cNvSpPr txBox="1"/>
          <p:nvPr/>
        </p:nvSpPr>
        <p:spPr>
          <a:xfrm>
            <a:off x="993133" y="3193788"/>
            <a:ext cx="3308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Courier New"/>
                <a:cs typeface="Courier New"/>
              </a:rPr>
              <a:t>}</a:t>
            </a:r>
            <a:r>
              <a:rPr sz="2000" dirty="0">
                <a:solidFill>
                  <a:srgbClr val="FF0000"/>
                </a:solidFill>
                <a:latin typeface="Courier New"/>
                <a:cs typeface="Courier New"/>
              </a:rPr>
              <a:t>}</a:t>
            </a:r>
            <a:endParaRPr sz="2000" dirty="0">
              <a:latin typeface="Courier New"/>
              <a:cs typeface="Courier New"/>
            </a:endParaRPr>
          </a:p>
        </p:txBody>
      </p:sp>
      <p:sp>
        <p:nvSpPr>
          <p:cNvPr id="7" name="object 7"/>
          <p:cNvSpPr txBox="1"/>
          <p:nvPr/>
        </p:nvSpPr>
        <p:spPr>
          <a:xfrm>
            <a:off x="5184137" y="627982"/>
            <a:ext cx="2959735" cy="289687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323299"/>
                </a:solidFill>
                <a:latin typeface="Courier New"/>
                <a:cs typeface="Courier New"/>
              </a:rPr>
              <a:t>main(</a:t>
            </a:r>
            <a:r>
              <a:rPr sz="2000" spc="-25" dirty="0">
                <a:solidFill>
                  <a:srgbClr val="323299"/>
                </a:solidFill>
                <a:latin typeface="Courier New"/>
                <a:cs typeface="Courier New"/>
              </a:rPr>
              <a:t> </a:t>
            </a:r>
            <a:r>
              <a:rPr sz="2000" dirty="0">
                <a:solidFill>
                  <a:srgbClr val="323299"/>
                </a:solidFill>
                <a:latin typeface="Courier New"/>
                <a:cs typeface="Courier New"/>
              </a:rPr>
              <a:t>)</a:t>
            </a:r>
            <a:endParaRPr sz="2000" dirty="0">
              <a:latin typeface="Courier New"/>
              <a:cs typeface="Courier New"/>
            </a:endParaRPr>
          </a:p>
          <a:p>
            <a:pPr marL="12700">
              <a:lnSpc>
                <a:spcPct val="100000"/>
              </a:lnSpc>
              <a:spcBef>
                <a:spcPts val="480"/>
              </a:spcBef>
            </a:pPr>
            <a:r>
              <a:rPr sz="2000" dirty="0">
                <a:solidFill>
                  <a:srgbClr val="323299"/>
                </a:solidFill>
                <a:latin typeface="Courier New"/>
                <a:cs typeface="Courier New"/>
              </a:rPr>
              <a:t>{</a:t>
            </a:r>
            <a:endParaRPr sz="2000" dirty="0">
              <a:latin typeface="Courier New"/>
              <a:cs typeface="Courier New"/>
            </a:endParaRPr>
          </a:p>
          <a:p>
            <a:pPr marL="12700" marR="196850">
              <a:lnSpc>
                <a:spcPct val="120000"/>
              </a:lnSpc>
            </a:pPr>
            <a:r>
              <a:rPr sz="2000" spc="-5" dirty="0">
                <a:solidFill>
                  <a:srgbClr val="323299"/>
                </a:solidFill>
                <a:latin typeface="Courier New"/>
                <a:cs typeface="Courier New"/>
              </a:rPr>
              <a:t>int </a:t>
            </a:r>
            <a:r>
              <a:rPr sz="2000" dirty="0">
                <a:solidFill>
                  <a:srgbClr val="323299"/>
                </a:solidFill>
                <a:latin typeface="Courier New"/>
                <a:cs typeface="Courier New"/>
              </a:rPr>
              <a:t>i =</a:t>
            </a:r>
            <a:r>
              <a:rPr sz="2000" spc="-80" dirty="0">
                <a:solidFill>
                  <a:srgbClr val="323299"/>
                </a:solidFill>
                <a:latin typeface="Courier New"/>
                <a:cs typeface="Courier New"/>
              </a:rPr>
              <a:t> </a:t>
            </a:r>
            <a:r>
              <a:rPr sz="2000" spc="-5" dirty="0">
                <a:solidFill>
                  <a:srgbClr val="323299"/>
                </a:solidFill>
                <a:latin typeface="Courier New"/>
                <a:cs typeface="Courier New"/>
              </a:rPr>
              <a:t>100,sum=0;  while(i &gt;=1</a:t>
            </a:r>
            <a:r>
              <a:rPr sz="2000" spc="-35" dirty="0">
                <a:solidFill>
                  <a:srgbClr val="323299"/>
                </a:solidFill>
                <a:latin typeface="Courier New"/>
                <a:cs typeface="Courier New"/>
              </a:rPr>
              <a:t> </a:t>
            </a:r>
            <a:r>
              <a:rPr sz="2000" spc="-5" dirty="0">
                <a:solidFill>
                  <a:srgbClr val="323299"/>
                </a:solidFill>
                <a:latin typeface="Courier New"/>
                <a:cs typeface="Courier New"/>
              </a:rPr>
              <a:t>){</a:t>
            </a:r>
            <a:endParaRPr sz="2000" dirty="0">
              <a:latin typeface="Courier New"/>
              <a:cs typeface="Courier New"/>
            </a:endParaRPr>
          </a:p>
          <a:p>
            <a:pPr marL="12700" marR="44450" indent="607695">
              <a:lnSpc>
                <a:spcPct val="120000"/>
              </a:lnSpc>
            </a:pPr>
            <a:r>
              <a:rPr sz="2000" spc="-5" dirty="0">
                <a:solidFill>
                  <a:srgbClr val="323299"/>
                </a:solidFill>
                <a:latin typeface="Courier New"/>
                <a:cs typeface="Courier New"/>
              </a:rPr>
              <a:t>sum=sum+i;  printf(“Sum=%d \t</a:t>
            </a:r>
            <a:r>
              <a:rPr sz="2000" spc="-70" dirty="0">
                <a:solidFill>
                  <a:srgbClr val="323299"/>
                </a:solidFill>
                <a:latin typeface="Courier New"/>
                <a:cs typeface="Courier New"/>
              </a:rPr>
              <a:t> </a:t>
            </a:r>
            <a:r>
              <a:rPr sz="2000" dirty="0">
                <a:solidFill>
                  <a:srgbClr val="323299"/>
                </a:solidFill>
                <a:latin typeface="Courier New"/>
                <a:cs typeface="Courier New"/>
              </a:rPr>
              <a:t>&amp;</a:t>
            </a:r>
            <a:endParaRPr sz="2000" dirty="0">
              <a:latin typeface="Courier New"/>
              <a:cs typeface="Courier New"/>
            </a:endParaRPr>
          </a:p>
          <a:p>
            <a:pPr marL="354965">
              <a:lnSpc>
                <a:spcPct val="100000"/>
              </a:lnSpc>
            </a:pPr>
            <a:r>
              <a:rPr sz="2000" spc="-5" dirty="0">
                <a:solidFill>
                  <a:srgbClr val="323299"/>
                </a:solidFill>
                <a:latin typeface="Courier New"/>
                <a:cs typeface="Courier New"/>
              </a:rPr>
              <a:t>i=%d\n”,sum,i--);</a:t>
            </a:r>
            <a:endParaRPr sz="2000" dirty="0">
              <a:latin typeface="Courier New"/>
              <a:cs typeface="Courier New"/>
            </a:endParaRPr>
          </a:p>
          <a:p>
            <a:pPr marL="12700">
              <a:lnSpc>
                <a:spcPct val="100000"/>
              </a:lnSpc>
              <a:spcBef>
                <a:spcPts val="525"/>
              </a:spcBef>
            </a:pPr>
            <a:r>
              <a:rPr sz="2000" spc="-5" dirty="0">
                <a:solidFill>
                  <a:srgbClr val="323299"/>
                </a:solidFill>
                <a:latin typeface="Courier New"/>
                <a:cs typeface="Courier New"/>
              </a:rPr>
              <a:t>}}</a:t>
            </a:r>
            <a:endParaRPr sz="2000" dirty="0">
              <a:latin typeface="Courier New"/>
              <a:cs typeface="Courier New"/>
            </a:endParaRPr>
          </a:p>
        </p:txBody>
      </p:sp>
      <p:sp>
        <p:nvSpPr>
          <p:cNvPr id="8" name="object 8"/>
          <p:cNvSpPr txBox="1"/>
          <p:nvPr/>
        </p:nvSpPr>
        <p:spPr>
          <a:xfrm>
            <a:off x="5336537" y="3752188"/>
            <a:ext cx="2920365" cy="320167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FF0000"/>
                </a:solidFill>
                <a:latin typeface="Courier New"/>
                <a:cs typeface="Courier New"/>
              </a:rPr>
              <a:t>main(</a:t>
            </a:r>
            <a:r>
              <a:rPr sz="2000" spc="-25" dirty="0">
                <a:solidFill>
                  <a:srgbClr val="FF0000"/>
                </a:solidFill>
                <a:latin typeface="Courier New"/>
                <a:cs typeface="Courier New"/>
              </a:rPr>
              <a:t> </a:t>
            </a:r>
            <a:r>
              <a:rPr sz="2000" dirty="0">
                <a:solidFill>
                  <a:srgbClr val="FF0000"/>
                </a:solidFill>
                <a:latin typeface="Courier New"/>
                <a:cs typeface="Courier New"/>
              </a:rPr>
              <a:t>)</a:t>
            </a:r>
            <a:endParaRPr sz="2000" dirty="0">
              <a:latin typeface="Courier New"/>
              <a:cs typeface="Courier New"/>
            </a:endParaRPr>
          </a:p>
          <a:p>
            <a:pPr marL="12700">
              <a:lnSpc>
                <a:spcPct val="100000"/>
              </a:lnSpc>
              <a:spcBef>
                <a:spcPts val="480"/>
              </a:spcBef>
            </a:pPr>
            <a:r>
              <a:rPr sz="2000" dirty="0">
                <a:solidFill>
                  <a:srgbClr val="FF0000"/>
                </a:solidFill>
                <a:latin typeface="Courier New"/>
                <a:cs typeface="Courier New"/>
              </a:rPr>
              <a:t>{</a:t>
            </a:r>
            <a:endParaRPr sz="2000" dirty="0">
              <a:latin typeface="Courier New"/>
              <a:cs typeface="Courier New"/>
            </a:endParaRPr>
          </a:p>
          <a:p>
            <a:pPr marL="12700" marR="158115">
              <a:lnSpc>
                <a:spcPct val="120000"/>
              </a:lnSpc>
            </a:pPr>
            <a:r>
              <a:rPr sz="2000" spc="-5" dirty="0">
                <a:solidFill>
                  <a:srgbClr val="FF0000"/>
                </a:solidFill>
                <a:latin typeface="Courier New"/>
                <a:cs typeface="Courier New"/>
              </a:rPr>
              <a:t>int </a:t>
            </a:r>
            <a:r>
              <a:rPr sz="2000" dirty="0">
                <a:solidFill>
                  <a:srgbClr val="FF0000"/>
                </a:solidFill>
                <a:latin typeface="Courier New"/>
                <a:cs typeface="Courier New"/>
              </a:rPr>
              <a:t>i =</a:t>
            </a:r>
            <a:r>
              <a:rPr sz="2000" spc="-80" dirty="0">
                <a:solidFill>
                  <a:srgbClr val="FF0000"/>
                </a:solidFill>
                <a:latin typeface="Courier New"/>
                <a:cs typeface="Courier New"/>
              </a:rPr>
              <a:t> </a:t>
            </a:r>
            <a:r>
              <a:rPr sz="2000" spc="-5" dirty="0">
                <a:solidFill>
                  <a:srgbClr val="FF0000"/>
                </a:solidFill>
                <a:latin typeface="Courier New"/>
                <a:cs typeface="Courier New"/>
              </a:rPr>
              <a:t>100,sum=0;  while(i &gt;=1</a:t>
            </a:r>
            <a:r>
              <a:rPr sz="2000" spc="-35" dirty="0">
                <a:solidFill>
                  <a:srgbClr val="FF0000"/>
                </a:solidFill>
                <a:latin typeface="Courier New"/>
                <a:cs typeface="Courier New"/>
              </a:rPr>
              <a:t> </a:t>
            </a:r>
            <a:r>
              <a:rPr sz="2000" spc="-5" dirty="0">
                <a:solidFill>
                  <a:srgbClr val="FF0000"/>
                </a:solidFill>
                <a:latin typeface="Courier New"/>
                <a:cs typeface="Courier New"/>
              </a:rPr>
              <a:t>){</a:t>
            </a:r>
            <a:endParaRPr sz="2000" dirty="0">
              <a:latin typeface="Courier New"/>
              <a:cs typeface="Courier New"/>
            </a:endParaRPr>
          </a:p>
          <a:p>
            <a:pPr marL="12700" marR="5080" indent="607695">
              <a:lnSpc>
                <a:spcPct val="120000"/>
              </a:lnSpc>
            </a:pPr>
            <a:r>
              <a:rPr sz="2000" spc="-5" dirty="0">
                <a:solidFill>
                  <a:srgbClr val="FF0000"/>
                </a:solidFill>
                <a:latin typeface="Courier New"/>
                <a:cs typeface="Courier New"/>
              </a:rPr>
              <a:t>sum=sum+i;  printf(“Sum=%d \t</a:t>
            </a:r>
            <a:r>
              <a:rPr sz="2000" spc="-70" dirty="0">
                <a:solidFill>
                  <a:srgbClr val="FF0000"/>
                </a:solidFill>
                <a:latin typeface="Courier New"/>
                <a:cs typeface="Courier New"/>
              </a:rPr>
              <a:t> </a:t>
            </a:r>
            <a:r>
              <a:rPr sz="2000" dirty="0">
                <a:solidFill>
                  <a:srgbClr val="FF0000"/>
                </a:solidFill>
                <a:latin typeface="Courier New"/>
                <a:cs typeface="Courier New"/>
              </a:rPr>
              <a:t>&amp;</a:t>
            </a:r>
            <a:endParaRPr sz="2000" dirty="0">
              <a:latin typeface="Courier New"/>
              <a:cs typeface="Courier New"/>
            </a:endParaRPr>
          </a:p>
          <a:p>
            <a:pPr marL="354965" marR="117475">
              <a:lnSpc>
                <a:spcPct val="100000"/>
              </a:lnSpc>
            </a:pPr>
            <a:r>
              <a:rPr sz="2000" spc="-5" dirty="0">
                <a:solidFill>
                  <a:srgbClr val="FF0000"/>
                </a:solidFill>
                <a:latin typeface="Courier New"/>
                <a:cs typeface="Courier New"/>
              </a:rPr>
              <a:t>i=%d\n”,sum,i=i</a:t>
            </a:r>
            <a:r>
              <a:rPr sz="2000" dirty="0">
                <a:solidFill>
                  <a:srgbClr val="FF0000"/>
                </a:solidFill>
                <a:latin typeface="Courier New"/>
                <a:cs typeface="Courier New"/>
              </a:rPr>
              <a:t>-  </a:t>
            </a:r>
            <a:r>
              <a:rPr sz="2000" spc="-5" dirty="0">
                <a:solidFill>
                  <a:srgbClr val="FF0000"/>
                </a:solidFill>
                <a:latin typeface="Courier New"/>
                <a:cs typeface="Courier New"/>
              </a:rPr>
              <a:t>5);</a:t>
            </a:r>
            <a:endParaRPr sz="2000" dirty="0">
              <a:latin typeface="Courier New"/>
              <a:cs typeface="Courier New"/>
            </a:endParaRPr>
          </a:p>
          <a:p>
            <a:pPr marL="12700">
              <a:lnSpc>
                <a:spcPct val="100000"/>
              </a:lnSpc>
              <a:spcBef>
                <a:spcPts val="525"/>
              </a:spcBef>
            </a:pPr>
            <a:r>
              <a:rPr sz="2000" spc="-5" dirty="0">
                <a:solidFill>
                  <a:srgbClr val="FF0000"/>
                </a:solidFill>
                <a:latin typeface="Courier New"/>
                <a:cs typeface="Courier New"/>
              </a:rPr>
              <a:t>}}</a:t>
            </a:r>
            <a:endParaRPr sz="2000" dirty="0">
              <a:latin typeface="Courier New"/>
              <a:cs typeface="Courier New"/>
            </a:endParaRPr>
          </a:p>
        </p:txBody>
      </p:sp>
      <p:sp>
        <p:nvSpPr>
          <p:cNvPr id="9" name="object 9"/>
          <p:cNvSpPr txBox="1"/>
          <p:nvPr/>
        </p:nvSpPr>
        <p:spPr>
          <a:xfrm>
            <a:off x="916933" y="3828388"/>
            <a:ext cx="2463165" cy="112268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323299"/>
                </a:solidFill>
                <a:latin typeface="Courier New"/>
                <a:cs typeface="Courier New"/>
              </a:rPr>
              <a:t>main(</a:t>
            </a:r>
            <a:r>
              <a:rPr sz="2000" spc="-25" dirty="0">
                <a:solidFill>
                  <a:srgbClr val="323299"/>
                </a:solidFill>
                <a:latin typeface="Courier New"/>
                <a:cs typeface="Courier New"/>
              </a:rPr>
              <a:t> </a:t>
            </a:r>
            <a:r>
              <a:rPr sz="2000" dirty="0">
                <a:solidFill>
                  <a:srgbClr val="323299"/>
                </a:solidFill>
                <a:latin typeface="Courier New"/>
                <a:cs typeface="Courier New"/>
              </a:rPr>
              <a:t>)</a:t>
            </a:r>
            <a:endParaRPr sz="2000" dirty="0">
              <a:latin typeface="Courier New"/>
              <a:cs typeface="Courier New"/>
            </a:endParaRPr>
          </a:p>
          <a:p>
            <a:pPr marL="12700">
              <a:lnSpc>
                <a:spcPct val="100000"/>
              </a:lnSpc>
              <a:spcBef>
                <a:spcPts val="480"/>
              </a:spcBef>
            </a:pPr>
            <a:r>
              <a:rPr sz="2000" dirty="0">
                <a:solidFill>
                  <a:srgbClr val="323299"/>
                </a:solidFill>
                <a:latin typeface="Courier New"/>
                <a:cs typeface="Courier New"/>
              </a:rPr>
              <a:t>{</a:t>
            </a:r>
            <a:endParaRPr sz="2000" dirty="0">
              <a:latin typeface="Courier New"/>
              <a:cs typeface="Courier New"/>
            </a:endParaRPr>
          </a:p>
          <a:p>
            <a:pPr marL="12700">
              <a:lnSpc>
                <a:spcPct val="100000"/>
              </a:lnSpc>
              <a:spcBef>
                <a:spcPts val="480"/>
              </a:spcBef>
            </a:pPr>
            <a:r>
              <a:rPr sz="2000" spc="-5" dirty="0">
                <a:solidFill>
                  <a:srgbClr val="323299"/>
                </a:solidFill>
                <a:latin typeface="Courier New"/>
                <a:cs typeface="Courier New"/>
              </a:rPr>
              <a:t>int </a:t>
            </a:r>
            <a:r>
              <a:rPr sz="2000" dirty="0">
                <a:solidFill>
                  <a:srgbClr val="323299"/>
                </a:solidFill>
                <a:latin typeface="Courier New"/>
                <a:cs typeface="Courier New"/>
              </a:rPr>
              <a:t>i =</a:t>
            </a:r>
            <a:r>
              <a:rPr sz="2000" spc="-80" dirty="0">
                <a:solidFill>
                  <a:srgbClr val="323299"/>
                </a:solidFill>
                <a:latin typeface="Courier New"/>
                <a:cs typeface="Courier New"/>
              </a:rPr>
              <a:t> </a:t>
            </a:r>
            <a:r>
              <a:rPr sz="2000" spc="-5" dirty="0">
                <a:solidFill>
                  <a:srgbClr val="323299"/>
                </a:solidFill>
                <a:latin typeface="Courier New"/>
                <a:cs typeface="Courier New"/>
              </a:rPr>
              <a:t>1,sum=0;</a:t>
            </a:r>
            <a:endParaRPr sz="2000" dirty="0">
              <a:latin typeface="Courier New"/>
              <a:cs typeface="Courier New"/>
            </a:endParaRPr>
          </a:p>
        </p:txBody>
      </p:sp>
      <p:sp>
        <p:nvSpPr>
          <p:cNvPr id="10" name="object 10"/>
          <p:cNvSpPr txBox="1"/>
          <p:nvPr/>
        </p:nvSpPr>
        <p:spPr>
          <a:xfrm>
            <a:off x="916933" y="4925667"/>
            <a:ext cx="2959735" cy="2104390"/>
          </a:xfrm>
          <a:prstGeom prst="rect">
            <a:avLst/>
          </a:prstGeom>
        </p:spPr>
        <p:txBody>
          <a:bodyPr vert="horz" wrap="square" lIns="0" tIns="12700" rIns="0" bIns="0" rtlCol="0">
            <a:spAutoFit/>
          </a:bodyPr>
          <a:lstStyle/>
          <a:p>
            <a:pPr marL="620395" marR="501650" indent="-608330">
              <a:lnSpc>
                <a:spcPct val="120000"/>
              </a:lnSpc>
              <a:spcBef>
                <a:spcPts val="100"/>
              </a:spcBef>
            </a:pPr>
            <a:r>
              <a:rPr sz="2000" spc="-5" dirty="0">
                <a:solidFill>
                  <a:srgbClr val="323299"/>
                </a:solidFill>
                <a:latin typeface="Courier New"/>
                <a:cs typeface="Courier New"/>
              </a:rPr>
              <a:t>while(i &lt;=100</a:t>
            </a:r>
            <a:r>
              <a:rPr sz="2000" spc="-70" dirty="0">
                <a:solidFill>
                  <a:srgbClr val="323299"/>
                </a:solidFill>
                <a:latin typeface="Courier New"/>
                <a:cs typeface="Courier New"/>
              </a:rPr>
              <a:t> </a:t>
            </a:r>
            <a:r>
              <a:rPr sz="2000" spc="-5" dirty="0">
                <a:solidFill>
                  <a:srgbClr val="323299"/>
                </a:solidFill>
                <a:latin typeface="Courier New"/>
                <a:cs typeface="Courier New"/>
              </a:rPr>
              <a:t>){  sum=sum+i;</a:t>
            </a:r>
            <a:endParaRPr sz="2000" dirty="0">
              <a:latin typeface="Courier New"/>
              <a:cs typeface="Courier New"/>
            </a:endParaRPr>
          </a:p>
          <a:p>
            <a:pPr marL="354965" marR="5080" indent="-342900">
              <a:lnSpc>
                <a:spcPct val="100000"/>
              </a:lnSpc>
              <a:spcBef>
                <a:spcPts val="480"/>
              </a:spcBef>
            </a:pPr>
            <a:r>
              <a:rPr sz="2000" spc="-5" dirty="0">
                <a:solidFill>
                  <a:srgbClr val="323299"/>
                </a:solidFill>
                <a:latin typeface="Courier New"/>
                <a:cs typeface="Courier New"/>
              </a:rPr>
              <a:t>printf(“Sum=%d \t </a:t>
            </a:r>
            <a:r>
              <a:rPr sz="2000" dirty="0">
                <a:solidFill>
                  <a:srgbClr val="323299"/>
                </a:solidFill>
                <a:latin typeface="Courier New"/>
                <a:cs typeface="Courier New"/>
              </a:rPr>
              <a:t>&amp;  </a:t>
            </a:r>
            <a:r>
              <a:rPr sz="2000" spc="-5" dirty="0">
                <a:solidFill>
                  <a:srgbClr val="323299"/>
                </a:solidFill>
                <a:latin typeface="Courier New"/>
                <a:cs typeface="Courier New"/>
              </a:rPr>
              <a:t>i=%d\n”,sum,i=i+</a:t>
            </a:r>
            <a:r>
              <a:rPr sz="2000" dirty="0">
                <a:solidFill>
                  <a:srgbClr val="323299"/>
                </a:solidFill>
                <a:latin typeface="Courier New"/>
                <a:cs typeface="Courier New"/>
              </a:rPr>
              <a:t>5</a:t>
            </a:r>
            <a:endParaRPr sz="2000" dirty="0">
              <a:latin typeface="Courier New"/>
              <a:cs typeface="Courier New"/>
            </a:endParaRPr>
          </a:p>
          <a:p>
            <a:pPr marL="354965">
              <a:lnSpc>
                <a:spcPct val="100000"/>
              </a:lnSpc>
            </a:pPr>
            <a:r>
              <a:rPr sz="2000" spc="-5" dirty="0">
                <a:solidFill>
                  <a:srgbClr val="323299"/>
                </a:solidFill>
                <a:latin typeface="Courier New"/>
                <a:cs typeface="Courier New"/>
              </a:rPr>
              <a:t>);</a:t>
            </a:r>
            <a:endParaRPr sz="2000" dirty="0">
              <a:latin typeface="Courier New"/>
              <a:cs typeface="Courier New"/>
            </a:endParaRPr>
          </a:p>
          <a:p>
            <a:pPr marL="12700">
              <a:lnSpc>
                <a:spcPct val="100000"/>
              </a:lnSpc>
              <a:spcBef>
                <a:spcPts val="525"/>
              </a:spcBef>
            </a:pPr>
            <a:r>
              <a:rPr sz="2000" spc="-5" dirty="0">
                <a:solidFill>
                  <a:srgbClr val="323299"/>
                </a:solidFill>
                <a:latin typeface="Courier New"/>
                <a:cs typeface="Courier New"/>
              </a:rPr>
              <a:t>}}</a:t>
            </a:r>
            <a:endParaRPr sz="2000" dirty="0">
              <a:latin typeface="Courier New"/>
              <a:cs typeface="Courier New"/>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3" y="840732"/>
            <a:ext cx="1091565" cy="330835"/>
          </a:xfrm>
          <a:prstGeom prst="rect">
            <a:avLst/>
          </a:prstGeom>
        </p:spPr>
        <p:txBody>
          <a:bodyPr vert="horz" wrap="square" lIns="0" tIns="12700" rIns="0" bIns="0" rtlCol="0">
            <a:spAutoFit/>
          </a:bodyPr>
          <a:lstStyle/>
          <a:p>
            <a:pPr marL="12700">
              <a:lnSpc>
                <a:spcPct val="100000"/>
              </a:lnSpc>
              <a:spcBef>
                <a:spcPts val="100"/>
              </a:spcBef>
            </a:pPr>
            <a:r>
              <a:rPr b="0" spc="-5" dirty="0">
                <a:solidFill>
                  <a:srgbClr val="FF0000"/>
                </a:solidFill>
                <a:latin typeface="Courier New"/>
                <a:cs typeface="Courier New"/>
              </a:rPr>
              <a:t>main(</a:t>
            </a:r>
            <a:r>
              <a:rPr b="0" spc="-90" dirty="0">
                <a:solidFill>
                  <a:srgbClr val="FF0000"/>
                </a:solidFill>
                <a:latin typeface="Courier New"/>
                <a:cs typeface="Courier New"/>
              </a:rPr>
              <a:t> </a:t>
            </a:r>
            <a:r>
              <a:rPr b="0" dirty="0">
                <a:solidFill>
                  <a:srgbClr val="FF0000"/>
                </a:solidFill>
                <a:latin typeface="Courier New"/>
                <a:cs typeface="Courier New"/>
              </a:rPr>
              <a:t>)</a:t>
            </a:r>
          </a:p>
        </p:txBody>
      </p:sp>
      <p:sp>
        <p:nvSpPr>
          <p:cNvPr id="3" name="object 3"/>
          <p:cNvSpPr txBox="1"/>
          <p:nvPr/>
        </p:nvSpPr>
        <p:spPr>
          <a:xfrm>
            <a:off x="993133" y="1146142"/>
            <a:ext cx="2463165" cy="756920"/>
          </a:xfrm>
          <a:prstGeom prst="rect">
            <a:avLst/>
          </a:prstGeom>
        </p:spPr>
        <p:txBody>
          <a:bodyPr vert="horz" wrap="square" lIns="0" tIns="73660" rIns="0" bIns="0" rtlCol="0">
            <a:spAutoFit/>
          </a:bodyPr>
          <a:lstStyle/>
          <a:p>
            <a:pPr marL="12700">
              <a:lnSpc>
                <a:spcPct val="100000"/>
              </a:lnSpc>
              <a:spcBef>
                <a:spcPts val="580"/>
              </a:spcBef>
            </a:pPr>
            <a:r>
              <a:rPr sz="2000" dirty="0">
                <a:solidFill>
                  <a:srgbClr val="FF0000"/>
                </a:solidFill>
                <a:latin typeface="Courier New"/>
                <a:cs typeface="Courier New"/>
              </a:rPr>
              <a:t>{</a:t>
            </a:r>
            <a:endParaRPr sz="2000">
              <a:latin typeface="Courier New"/>
              <a:cs typeface="Courier New"/>
            </a:endParaRPr>
          </a:p>
          <a:p>
            <a:pPr marL="12700">
              <a:lnSpc>
                <a:spcPct val="100000"/>
              </a:lnSpc>
              <a:spcBef>
                <a:spcPts val="480"/>
              </a:spcBef>
            </a:pPr>
            <a:r>
              <a:rPr sz="2000" spc="-5" dirty="0">
                <a:solidFill>
                  <a:srgbClr val="FF0000"/>
                </a:solidFill>
                <a:latin typeface="Courier New"/>
                <a:cs typeface="Courier New"/>
              </a:rPr>
              <a:t>int </a:t>
            </a:r>
            <a:r>
              <a:rPr sz="2000" dirty="0">
                <a:solidFill>
                  <a:srgbClr val="FF0000"/>
                </a:solidFill>
                <a:latin typeface="Courier New"/>
                <a:cs typeface="Courier New"/>
              </a:rPr>
              <a:t>i =</a:t>
            </a:r>
            <a:r>
              <a:rPr sz="2000" spc="-80" dirty="0">
                <a:solidFill>
                  <a:srgbClr val="FF0000"/>
                </a:solidFill>
                <a:latin typeface="Courier New"/>
                <a:cs typeface="Courier New"/>
              </a:rPr>
              <a:t> </a:t>
            </a:r>
            <a:r>
              <a:rPr sz="2000" spc="-5" dirty="0">
                <a:solidFill>
                  <a:srgbClr val="FF0000"/>
                </a:solidFill>
                <a:latin typeface="Courier New"/>
                <a:cs typeface="Courier New"/>
              </a:rPr>
              <a:t>1,sum=0;</a:t>
            </a:r>
            <a:endParaRPr sz="2000">
              <a:latin typeface="Courier New"/>
              <a:cs typeface="Courier New"/>
            </a:endParaRPr>
          </a:p>
        </p:txBody>
      </p:sp>
      <p:sp>
        <p:nvSpPr>
          <p:cNvPr id="4" name="object 4"/>
          <p:cNvSpPr txBox="1"/>
          <p:nvPr/>
        </p:nvSpPr>
        <p:spPr>
          <a:xfrm>
            <a:off x="993133" y="1938012"/>
            <a:ext cx="246316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Courier New"/>
                <a:cs typeface="Courier New"/>
              </a:rPr>
              <a:t>while(i &lt;=100</a:t>
            </a:r>
            <a:r>
              <a:rPr sz="2000" spc="-70" dirty="0">
                <a:solidFill>
                  <a:srgbClr val="FF0000"/>
                </a:solidFill>
                <a:latin typeface="Courier New"/>
                <a:cs typeface="Courier New"/>
              </a:rPr>
              <a:t> </a:t>
            </a:r>
            <a:r>
              <a:rPr sz="2000" spc="-5" dirty="0">
                <a:solidFill>
                  <a:srgbClr val="FF0000"/>
                </a:solidFill>
                <a:latin typeface="Courier New"/>
                <a:cs typeface="Courier New"/>
              </a:rPr>
              <a:t>){</a:t>
            </a:r>
            <a:endParaRPr sz="2000">
              <a:latin typeface="Courier New"/>
              <a:cs typeface="Courier New"/>
            </a:endParaRPr>
          </a:p>
        </p:txBody>
      </p:sp>
      <p:sp>
        <p:nvSpPr>
          <p:cNvPr id="5" name="object 5"/>
          <p:cNvSpPr txBox="1"/>
          <p:nvPr/>
        </p:nvSpPr>
        <p:spPr>
          <a:xfrm>
            <a:off x="993133" y="2243422"/>
            <a:ext cx="2920365" cy="185420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FF0000"/>
                </a:solidFill>
                <a:latin typeface="Courier New"/>
                <a:cs typeface="Courier New"/>
              </a:rPr>
              <a:t>if(i%2==0)</a:t>
            </a:r>
            <a:endParaRPr sz="2000" dirty="0">
              <a:latin typeface="Courier New"/>
              <a:cs typeface="Courier New"/>
            </a:endParaRPr>
          </a:p>
          <a:p>
            <a:pPr marL="12700">
              <a:lnSpc>
                <a:spcPct val="100000"/>
              </a:lnSpc>
              <a:spcBef>
                <a:spcPts val="480"/>
              </a:spcBef>
            </a:pPr>
            <a:r>
              <a:rPr sz="2000" dirty="0">
                <a:solidFill>
                  <a:srgbClr val="FF0000"/>
                </a:solidFill>
                <a:latin typeface="Courier New"/>
                <a:cs typeface="Courier New"/>
              </a:rPr>
              <a:t>{</a:t>
            </a:r>
            <a:endParaRPr sz="2000" dirty="0">
              <a:latin typeface="Courier New"/>
              <a:cs typeface="Courier New"/>
            </a:endParaRPr>
          </a:p>
          <a:p>
            <a:pPr marL="12700">
              <a:lnSpc>
                <a:spcPct val="100000"/>
              </a:lnSpc>
              <a:spcBef>
                <a:spcPts val="480"/>
              </a:spcBef>
            </a:pPr>
            <a:r>
              <a:rPr sz="2000" spc="-5" dirty="0">
                <a:solidFill>
                  <a:srgbClr val="FF0000"/>
                </a:solidFill>
                <a:latin typeface="Courier New"/>
                <a:cs typeface="Courier New"/>
              </a:rPr>
              <a:t>sum=sum+i;</a:t>
            </a:r>
            <a:endParaRPr sz="2000" dirty="0">
              <a:latin typeface="Courier New"/>
              <a:cs typeface="Courier New"/>
            </a:endParaRPr>
          </a:p>
          <a:p>
            <a:pPr marL="12700">
              <a:lnSpc>
                <a:spcPct val="100000"/>
              </a:lnSpc>
              <a:spcBef>
                <a:spcPts val="480"/>
              </a:spcBef>
            </a:pPr>
            <a:r>
              <a:rPr sz="2000" dirty="0">
                <a:solidFill>
                  <a:srgbClr val="FF0000"/>
                </a:solidFill>
                <a:latin typeface="Courier New"/>
                <a:cs typeface="Courier New"/>
              </a:rPr>
              <a:t>}</a:t>
            </a:r>
            <a:endParaRPr sz="2000" dirty="0">
              <a:latin typeface="Courier New"/>
              <a:cs typeface="Courier New"/>
            </a:endParaRPr>
          </a:p>
          <a:p>
            <a:pPr marL="12700">
              <a:lnSpc>
                <a:spcPct val="100000"/>
              </a:lnSpc>
              <a:spcBef>
                <a:spcPts val="480"/>
              </a:spcBef>
            </a:pPr>
            <a:r>
              <a:rPr sz="2000" spc="-5" dirty="0">
                <a:solidFill>
                  <a:srgbClr val="FF0000"/>
                </a:solidFill>
                <a:latin typeface="Courier New"/>
                <a:cs typeface="Courier New"/>
              </a:rPr>
              <a:t>printf(“Sum=%d \t</a:t>
            </a:r>
            <a:r>
              <a:rPr sz="2000" spc="-65" dirty="0">
                <a:solidFill>
                  <a:srgbClr val="FF0000"/>
                </a:solidFill>
                <a:latin typeface="Courier New"/>
                <a:cs typeface="Courier New"/>
              </a:rPr>
              <a:t> </a:t>
            </a:r>
            <a:r>
              <a:rPr sz="2000" dirty="0">
                <a:solidFill>
                  <a:srgbClr val="FF0000"/>
                </a:solidFill>
                <a:latin typeface="Courier New"/>
                <a:cs typeface="Courier New"/>
              </a:rPr>
              <a:t>&amp;</a:t>
            </a:r>
            <a:endParaRPr sz="2000" dirty="0">
              <a:latin typeface="Courier New"/>
              <a:cs typeface="Courier New"/>
            </a:endParaRPr>
          </a:p>
        </p:txBody>
      </p:sp>
      <p:sp>
        <p:nvSpPr>
          <p:cNvPr id="6" name="object 6"/>
          <p:cNvSpPr txBox="1"/>
          <p:nvPr/>
        </p:nvSpPr>
        <p:spPr>
          <a:xfrm>
            <a:off x="1336039" y="4071618"/>
            <a:ext cx="26168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Courier New"/>
                <a:cs typeface="Courier New"/>
              </a:rPr>
              <a:t>i=%d\n”,sum,i++);</a:t>
            </a:r>
            <a:endParaRPr sz="2000">
              <a:latin typeface="Courier New"/>
              <a:cs typeface="Courier New"/>
            </a:endParaRPr>
          </a:p>
        </p:txBody>
      </p:sp>
      <p:sp>
        <p:nvSpPr>
          <p:cNvPr id="7" name="object 7"/>
          <p:cNvSpPr txBox="1"/>
          <p:nvPr/>
        </p:nvSpPr>
        <p:spPr>
          <a:xfrm>
            <a:off x="993139" y="4370932"/>
            <a:ext cx="178435" cy="769620"/>
          </a:xfrm>
          <a:prstGeom prst="rect">
            <a:avLst/>
          </a:prstGeom>
        </p:spPr>
        <p:txBody>
          <a:bodyPr vert="horz" wrap="square" lIns="0" tIns="79375" rIns="0" bIns="0" rtlCol="0">
            <a:spAutoFit/>
          </a:bodyPr>
          <a:lstStyle/>
          <a:p>
            <a:pPr marL="12700">
              <a:lnSpc>
                <a:spcPct val="100000"/>
              </a:lnSpc>
              <a:spcBef>
                <a:spcPts val="625"/>
              </a:spcBef>
            </a:pPr>
            <a:r>
              <a:rPr sz="2000" dirty="0">
                <a:solidFill>
                  <a:srgbClr val="FF0000"/>
                </a:solidFill>
                <a:latin typeface="Courier New"/>
                <a:cs typeface="Courier New"/>
              </a:rPr>
              <a:t>}</a:t>
            </a:r>
            <a:endParaRPr sz="2000">
              <a:latin typeface="Courier New"/>
              <a:cs typeface="Courier New"/>
            </a:endParaRPr>
          </a:p>
          <a:p>
            <a:pPr marL="12700">
              <a:lnSpc>
                <a:spcPct val="100000"/>
              </a:lnSpc>
              <a:spcBef>
                <a:spcPts val="530"/>
              </a:spcBef>
            </a:pPr>
            <a:r>
              <a:rPr sz="2000" dirty="0">
                <a:solidFill>
                  <a:srgbClr val="FF0000"/>
                </a:solidFill>
                <a:latin typeface="Courier New"/>
                <a:cs typeface="Courier New"/>
              </a:rPr>
              <a:t>}</a:t>
            </a:r>
            <a:endParaRPr sz="2000">
              <a:latin typeface="Courier New"/>
              <a:cs typeface="Courier New"/>
            </a:endParaRPr>
          </a:p>
        </p:txBody>
      </p:sp>
      <p:sp>
        <p:nvSpPr>
          <p:cNvPr id="8" name="object 8"/>
          <p:cNvSpPr txBox="1"/>
          <p:nvPr/>
        </p:nvSpPr>
        <p:spPr>
          <a:xfrm>
            <a:off x="5260337" y="780382"/>
            <a:ext cx="2959735" cy="435991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323299"/>
                </a:solidFill>
                <a:latin typeface="Courier New"/>
                <a:cs typeface="Courier New"/>
              </a:rPr>
              <a:t>main(</a:t>
            </a:r>
            <a:r>
              <a:rPr sz="2000" spc="-25" dirty="0">
                <a:solidFill>
                  <a:srgbClr val="323299"/>
                </a:solidFill>
                <a:latin typeface="Courier New"/>
                <a:cs typeface="Courier New"/>
              </a:rPr>
              <a:t> </a:t>
            </a:r>
            <a:r>
              <a:rPr sz="2000" dirty="0">
                <a:solidFill>
                  <a:srgbClr val="323299"/>
                </a:solidFill>
                <a:latin typeface="Courier New"/>
                <a:cs typeface="Courier New"/>
              </a:rPr>
              <a:t>)</a:t>
            </a:r>
            <a:endParaRPr sz="2000">
              <a:latin typeface="Courier New"/>
              <a:cs typeface="Courier New"/>
            </a:endParaRPr>
          </a:p>
          <a:p>
            <a:pPr marL="12700">
              <a:lnSpc>
                <a:spcPct val="100000"/>
              </a:lnSpc>
              <a:spcBef>
                <a:spcPts val="480"/>
              </a:spcBef>
            </a:pPr>
            <a:r>
              <a:rPr sz="2000" dirty="0">
                <a:solidFill>
                  <a:srgbClr val="323299"/>
                </a:solidFill>
                <a:latin typeface="Courier New"/>
                <a:cs typeface="Courier New"/>
              </a:rPr>
              <a:t>{</a:t>
            </a:r>
            <a:endParaRPr sz="2000">
              <a:latin typeface="Courier New"/>
              <a:cs typeface="Courier New"/>
            </a:endParaRPr>
          </a:p>
          <a:p>
            <a:pPr marL="12700" marR="501650" algn="just">
              <a:lnSpc>
                <a:spcPct val="120000"/>
              </a:lnSpc>
            </a:pPr>
            <a:r>
              <a:rPr sz="2000" spc="-5" dirty="0">
                <a:solidFill>
                  <a:srgbClr val="323299"/>
                </a:solidFill>
                <a:latin typeface="Courier New"/>
                <a:cs typeface="Courier New"/>
              </a:rPr>
              <a:t>int </a:t>
            </a:r>
            <a:r>
              <a:rPr sz="2000" dirty="0">
                <a:solidFill>
                  <a:srgbClr val="323299"/>
                </a:solidFill>
                <a:latin typeface="Courier New"/>
                <a:cs typeface="Courier New"/>
              </a:rPr>
              <a:t>i =</a:t>
            </a:r>
            <a:r>
              <a:rPr sz="2000" spc="-85" dirty="0">
                <a:solidFill>
                  <a:srgbClr val="323299"/>
                </a:solidFill>
                <a:latin typeface="Courier New"/>
                <a:cs typeface="Courier New"/>
              </a:rPr>
              <a:t> </a:t>
            </a:r>
            <a:r>
              <a:rPr sz="2000" spc="-5" dirty="0">
                <a:solidFill>
                  <a:srgbClr val="323299"/>
                </a:solidFill>
                <a:latin typeface="Courier New"/>
                <a:cs typeface="Courier New"/>
              </a:rPr>
              <a:t>1,sum=0;  while(i &lt;=100</a:t>
            </a:r>
            <a:r>
              <a:rPr sz="2000" spc="-70" dirty="0">
                <a:solidFill>
                  <a:srgbClr val="323299"/>
                </a:solidFill>
                <a:latin typeface="Courier New"/>
                <a:cs typeface="Courier New"/>
              </a:rPr>
              <a:t> </a:t>
            </a:r>
            <a:r>
              <a:rPr sz="2000" spc="-5" dirty="0">
                <a:solidFill>
                  <a:srgbClr val="323299"/>
                </a:solidFill>
                <a:latin typeface="Courier New"/>
                <a:cs typeface="Courier New"/>
              </a:rPr>
              <a:t>){  if(i%2==1)</a:t>
            </a:r>
            <a:endParaRPr sz="2000">
              <a:latin typeface="Courier New"/>
              <a:cs typeface="Courier New"/>
            </a:endParaRPr>
          </a:p>
          <a:p>
            <a:pPr marL="12700">
              <a:lnSpc>
                <a:spcPct val="100000"/>
              </a:lnSpc>
              <a:spcBef>
                <a:spcPts val="480"/>
              </a:spcBef>
            </a:pPr>
            <a:r>
              <a:rPr sz="2000" dirty="0">
                <a:solidFill>
                  <a:srgbClr val="323299"/>
                </a:solidFill>
                <a:latin typeface="Courier New"/>
                <a:cs typeface="Courier New"/>
              </a:rPr>
              <a:t>{</a:t>
            </a:r>
            <a:endParaRPr sz="2000">
              <a:latin typeface="Courier New"/>
              <a:cs typeface="Courier New"/>
            </a:endParaRPr>
          </a:p>
          <a:p>
            <a:pPr marL="12700">
              <a:lnSpc>
                <a:spcPct val="100000"/>
              </a:lnSpc>
              <a:spcBef>
                <a:spcPts val="480"/>
              </a:spcBef>
            </a:pPr>
            <a:r>
              <a:rPr sz="2000" spc="-5" dirty="0">
                <a:solidFill>
                  <a:srgbClr val="323299"/>
                </a:solidFill>
                <a:latin typeface="Courier New"/>
                <a:cs typeface="Courier New"/>
              </a:rPr>
              <a:t>sum=sum+i;</a:t>
            </a:r>
            <a:endParaRPr sz="2000">
              <a:latin typeface="Courier New"/>
              <a:cs typeface="Courier New"/>
            </a:endParaRPr>
          </a:p>
          <a:p>
            <a:pPr marL="12700">
              <a:lnSpc>
                <a:spcPct val="100000"/>
              </a:lnSpc>
              <a:spcBef>
                <a:spcPts val="480"/>
              </a:spcBef>
            </a:pPr>
            <a:r>
              <a:rPr sz="2000" dirty="0">
                <a:solidFill>
                  <a:srgbClr val="323299"/>
                </a:solidFill>
                <a:latin typeface="Courier New"/>
                <a:cs typeface="Courier New"/>
              </a:rPr>
              <a:t>}</a:t>
            </a:r>
            <a:endParaRPr sz="2000">
              <a:latin typeface="Courier New"/>
              <a:cs typeface="Courier New"/>
            </a:endParaRPr>
          </a:p>
          <a:p>
            <a:pPr marL="354965" marR="5080" indent="-342900">
              <a:lnSpc>
                <a:spcPct val="100000"/>
              </a:lnSpc>
              <a:spcBef>
                <a:spcPts val="480"/>
              </a:spcBef>
            </a:pPr>
            <a:r>
              <a:rPr sz="2000" spc="-5" dirty="0">
                <a:solidFill>
                  <a:srgbClr val="323299"/>
                </a:solidFill>
                <a:latin typeface="Courier New"/>
                <a:cs typeface="Courier New"/>
              </a:rPr>
              <a:t>printf(“Sum=%d \t </a:t>
            </a:r>
            <a:r>
              <a:rPr sz="2000" dirty="0">
                <a:solidFill>
                  <a:srgbClr val="323299"/>
                </a:solidFill>
                <a:latin typeface="Courier New"/>
                <a:cs typeface="Courier New"/>
              </a:rPr>
              <a:t>&amp;  </a:t>
            </a:r>
            <a:r>
              <a:rPr sz="2000" spc="-5" dirty="0">
                <a:solidFill>
                  <a:srgbClr val="323299"/>
                </a:solidFill>
                <a:latin typeface="Courier New"/>
                <a:cs typeface="Courier New"/>
              </a:rPr>
              <a:t>i=%d\n”,sum,i++)</a:t>
            </a:r>
            <a:r>
              <a:rPr sz="2000" dirty="0">
                <a:solidFill>
                  <a:srgbClr val="323299"/>
                </a:solidFill>
                <a:latin typeface="Courier New"/>
                <a:cs typeface="Courier New"/>
              </a:rPr>
              <a:t>;</a:t>
            </a:r>
            <a:endParaRPr sz="2000">
              <a:latin typeface="Courier New"/>
              <a:cs typeface="Courier New"/>
            </a:endParaRPr>
          </a:p>
          <a:p>
            <a:pPr marL="12700">
              <a:lnSpc>
                <a:spcPct val="100000"/>
              </a:lnSpc>
              <a:spcBef>
                <a:spcPts val="480"/>
              </a:spcBef>
            </a:pPr>
            <a:r>
              <a:rPr sz="2000" dirty="0">
                <a:solidFill>
                  <a:srgbClr val="323299"/>
                </a:solidFill>
                <a:latin typeface="Courier New"/>
                <a:cs typeface="Courier New"/>
              </a:rPr>
              <a:t>}</a:t>
            </a:r>
            <a:endParaRPr sz="2000">
              <a:latin typeface="Courier New"/>
              <a:cs typeface="Courier New"/>
            </a:endParaRPr>
          </a:p>
          <a:p>
            <a:pPr marL="12700">
              <a:lnSpc>
                <a:spcPct val="100000"/>
              </a:lnSpc>
              <a:spcBef>
                <a:spcPts val="525"/>
              </a:spcBef>
            </a:pPr>
            <a:r>
              <a:rPr sz="2000" dirty="0">
                <a:solidFill>
                  <a:srgbClr val="323299"/>
                </a:solidFill>
                <a:latin typeface="Courier New"/>
                <a:cs typeface="Courier New"/>
              </a:rPr>
              <a:t>}</a:t>
            </a:r>
            <a:endParaRPr sz="2000">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74083" y="908929"/>
          <a:ext cx="8183241" cy="4588760"/>
        </p:xfrm>
        <a:graphic>
          <a:graphicData uri="http://schemas.openxmlformats.org/drawingml/2006/table">
            <a:tbl>
              <a:tblPr firstRow="1" bandRow="1">
                <a:tableStyleId>{2D5ABB26-0587-4C30-8999-92F81FD0307C}</a:tableStyleId>
              </a:tblPr>
              <a:tblGrid>
                <a:gridCol w="2697480">
                  <a:extLst>
                    <a:ext uri="{9D8B030D-6E8A-4147-A177-3AD203B41FA5}">
                      <a16:colId xmlns:a16="http://schemas.microsoft.com/office/drawing/2014/main" val="20000"/>
                    </a:ext>
                  </a:extLst>
                </a:gridCol>
                <a:gridCol w="807719">
                  <a:extLst>
                    <a:ext uri="{9D8B030D-6E8A-4147-A177-3AD203B41FA5}">
                      <a16:colId xmlns:a16="http://schemas.microsoft.com/office/drawing/2014/main" val="20001"/>
                    </a:ext>
                  </a:extLst>
                </a:gridCol>
                <a:gridCol w="1631314">
                  <a:extLst>
                    <a:ext uri="{9D8B030D-6E8A-4147-A177-3AD203B41FA5}">
                      <a16:colId xmlns:a16="http://schemas.microsoft.com/office/drawing/2014/main" val="20002"/>
                    </a:ext>
                  </a:extLst>
                </a:gridCol>
                <a:gridCol w="608964">
                  <a:extLst>
                    <a:ext uri="{9D8B030D-6E8A-4147-A177-3AD203B41FA5}">
                      <a16:colId xmlns:a16="http://schemas.microsoft.com/office/drawing/2014/main" val="20003"/>
                    </a:ext>
                  </a:extLst>
                </a:gridCol>
                <a:gridCol w="2437764">
                  <a:extLst>
                    <a:ext uri="{9D8B030D-6E8A-4147-A177-3AD203B41FA5}">
                      <a16:colId xmlns:a16="http://schemas.microsoft.com/office/drawing/2014/main" val="20004"/>
                    </a:ext>
                  </a:extLst>
                </a:gridCol>
              </a:tblGrid>
              <a:tr h="310133">
                <a:tc>
                  <a:txBody>
                    <a:bodyPr/>
                    <a:lstStyle/>
                    <a:p>
                      <a:pPr marL="31750">
                        <a:lnSpc>
                          <a:spcPts val="1964"/>
                        </a:lnSpc>
                      </a:pPr>
                      <a:r>
                        <a:rPr sz="2000" spc="-5" dirty="0">
                          <a:solidFill>
                            <a:srgbClr val="FF0000"/>
                          </a:solidFill>
                          <a:latin typeface="Courier New"/>
                          <a:cs typeface="Courier New"/>
                        </a:rPr>
                        <a:t>main(</a:t>
                      </a:r>
                      <a:r>
                        <a:rPr sz="2000" spc="-25" dirty="0">
                          <a:solidFill>
                            <a:srgbClr val="FF0000"/>
                          </a:solidFill>
                          <a:latin typeface="Courier New"/>
                          <a:cs typeface="Courier New"/>
                        </a:rPr>
                        <a:t> </a:t>
                      </a:r>
                      <a:r>
                        <a:rPr sz="2000" dirty="0">
                          <a:solidFill>
                            <a:srgbClr val="FF0000"/>
                          </a:solidFill>
                          <a:latin typeface="Courier New"/>
                          <a:cs typeface="Courier New"/>
                        </a:rPr>
                        <a:t>)</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3">
                  <a:txBody>
                    <a:bodyPr/>
                    <a:lstStyle/>
                    <a:p>
                      <a:pPr marL="31750">
                        <a:lnSpc>
                          <a:spcPts val="1964"/>
                        </a:lnSpc>
                      </a:pPr>
                      <a:r>
                        <a:rPr sz="2000" spc="-5" dirty="0">
                          <a:solidFill>
                            <a:srgbClr val="323299"/>
                          </a:solidFill>
                          <a:latin typeface="Courier New"/>
                          <a:cs typeface="Courier New"/>
                        </a:rPr>
                        <a:t>main(</a:t>
                      </a:r>
                      <a:r>
                        <a:rPr sz="2000" spc="-20" dirty="0">
                          <a:solidFill>
                            <a:srgbClr val="323299"/>
                          </a:solidFill>
                          <a:latin typeface="Courier New"/>
                          <a:cs typeface="Courier New"/>
                        </a:rPr>
                        <a:t> </a:t>
                      </a:r>
                      <a:r>
                        <a:rPr sz="2000" dirty="0">
                          <a:solidFill>
                            <a:srgbClr val="323299"/>
                          </a:solidFill>
                          <a:latin typeface="Courier New"/>
                          <a:cs typeface="Courier New"/>
                        </a:rPr>
                        <a:t>)</a:t>
                      </a:r>
                      <a:endParaRPr sz="20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65759">
                <a:tc>
                  <a:txBody>
                    <a:bodyPr/>
                    <a:lstStyle/>
                    <a:p>
                      <a:pPr marL="31750">
                        <a:lnSpc>
                          <a:spcPct val="100000"/>
                        </a:lnSpc>
                        <a:spcBef>
                          <a:spcPts val="5"/>
                        </a:spcBef>
                      </a:pPr>
                      <a:r>
                        <a:rPr sz="2000" dirty="0">
                          <a:solidFill>
                            <a:srgbClr val="FF0000"/>
                          </a:solidFill>
                          <a:latin typeface="Courier New"/>
                          <a:cs typeface="Courier New"/>
                        </a:rPr>
                        <a:t>{</a:t>
                      </a:r>
                      <a:endParaRPr sz="200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1750">
                        <a:lnSpc>
                          <a:spcPct val="100000"/>
                        </a:lnSpc>
                        <a:spcBef>
                          <a:spcPts val="5"/>
                        </a:spcBef>
                      </a:pPr>
                      <a:r>
                        <a:rPr sz="2000" dirty="0">
                          <a:solidFill>
                            <a:srgbClr val="323299"/>
                          </a:solidFill>
                          <a:latin typeface="Courier New"/>
                          <a:cs typeface="Courier New"/>
                        </a:rPr>
                        <a:t>{</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65759">
                <a:tc>
                  <a:txBody>
                    <a:bodyPr/>
                    <a:lstStyle/>
                    <a:p>
                      <a:pPr marL="31750">
                        <a:lnSpc>
                          <a:spcPct val="100000"/>
                        </a:lnSpc>
                        <a:spcBef>
                          <a:spcPts val="5"/>
                        </a:spcBef>
                      </a:pPr>
                      <a:r>
                        <a:rPr sz="2000" spc="-5" dirty="0">
                          <a:solidFill>
                            <a:srgbClr val="FF0000"/>
                          </a:solidFill>
                          <a:latin typeface="Courier New"/>
                          <a:cs typeface="Courier New"/>
                        </a:rPr>
                        <a:t>int </a:t>
                      </a:r>
                      <a:r>
                        <a:rPr sz="2000" dirty="0">
                          <a:solidFill>
                            <a:srgbClr val="FF0000"/>
                          </a:solidFill>
                          <a:latin typeface="Courier New"/>
                          <a:cs typeface="Courier New"/>
                        </a:rPr>
                        <a:t>i =</a:t>
                      </a:r>
                      <a:r>
                        <a:rPr sz="2000" spc="-65" dirty="0">
                          <a:solidFill>
                            <a:srgbClr val="FF0000"/>
                          </a:solidFill>
                          <a:latin typeface="Courier New"/>
                          <a:cs typeface="Courier New"/>
                        </a:rPr>
                        <a:t> </a:t>
                      </a:r>
                      <a:r>
                        <a:rPr sz="2000" spc="-5" dirty="0">
                          <a:solidFill>
                            <a:srgbClr val="FF0000"/>
                          </a:solidFill>
                          <a:latin typeface="Courier New"/>
                          <a:cs typeface="Courier New"/>
                        </a:rPr>
                        <a:t>1,sum=0;</a:t>
                      </a:r>
                      <a:endParaRPr sz="200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1750">
                        <a:lnSpc>
                          <a:spcPct val="100000"/>
                        </a:lnSpc>
                        <a:spcBef>
                          <a:spcPts val="5"/>
                        </a:spcBef>
                      </a:pPr>
                      <a:r>
                        <a:rPr sz="2000" spc="-5" dirty="0">
                          <a:solidFill>
                            <a:srgbClr val="323299"/>
                          </a:solidFill>
                          <a:latin typeface="Courier New"/>
                          <a:cs typeface="Courier New"/>
                        </a:rPr>
                        <a:t>int </a:t>
                      </a:r>
                      <a:r>
                        <a:rPr sz="2000" dirty="0">
                          <a:solidFill>
                            <a:srgbClr val="323299"/>
                          </a:solidFill>
                          <a:latin typeface="Courier New"/>
                          <a:cs typeface="Courier New"/>
                        </a:rPr>
                        <a:t>i =</a:t>
                      </a:r>
                      <a:r>
                        <a:rPr sz="2000" spc="-35" dirty="0">
                          <a:solidFill>
                            <a:srgbClr val="323299"/>
                          </a:solidFill>
                          <a:latin typeface="Courier New"/>
                          <a:cs typeface="Courier New"/>
                        </a:rPr>
                        <a:t> </a:t>
                      </a:r>
                      <a:r>
                        <a:rPr sz="2000" spc="-5" dirty="0">
                          <a:solidFill>
                            <a:srgbClr val="323299"/>
                          </a:solidFill>
                          <a:latin typeface="Courier New"/>
                          <a:cs typeface="Courier New"/>
                        </a:rPr>
                        <a:t>100,sum=0;</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365759">
                <a:tc>
                  <a:txBody>
                    <a:bodyPr/>
                    <a:lstStyle/>
                    <a:p>
                      <a:pPr marL="31750">
                        <a:lnSpc>
                          <a:spcPct val="100000"/>
                        </a:lnSpc>
                        <a:spcBef>
                          <a:spcPts val="5"/>
                        </a:spcBef>
                      </a:pPr>
                      <a:r>
                        <a:rPr sz="2000" spc="-5" dirty="0">
                          <a:solidFill>
                            <a:srgbClr val="FF0000"/>
                          </a:solidFill>
                          <a:latin typeface="Courier New"/>
                          <a:cs typeface="Courier New"/>
                        </a:rPr>
                        <a:t>while(i &lt;=100</a:t>
                      </a:r>
                      <a:r>
                        <a:rPr sz="2000" spc="-50" dirty="0">
                          <a:solidFill>
                            <a:srgbClr val="FF0000"/>
                          </a:solidFill>
                          <a:latin typeface="Courier New"/>
                          <a:cs typeface="Courier New"/>
                        </a:rPr>
                        <a:t> </a:t>
                      </a:r>
                      <a:r>
                        <a:rPr sz="2000" spc="-5" dirty="0">
                          <a:solidFill>
                            <a:srgbClr val="FF0000"/>
                          </a:solidFill>
                          <a:latin typeface="Courier New"/>
                          <a:cs typeface="Courier New"/>
                        </a:rPr>
                        <a:t>){</a:t>
                      </a:r>
                      <a:endParaRPr sz="200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1750">
                        <a:lnSpc>
                          <a:spcPct val="100000"/>
                        </a:lnSpc>
                        <a:spcBef>
                          <a:spcPts val="5"/>
                        </a:spcBef>
                      </a:pPr>
                      <a:r>
                        <a:rPr sz="2000" spc="-5" dirty="0">
                          <a:solidFill>
                            <a:srgbClr val="323299"/>
                          </a:solidFill>
                          <a:latin typeface="Courier New"/>
                          <a:cs typeface="Courier New"/>
                        </a:rPr>
                        <a:t>while(i</a:t>
                      </a:r>
                      <a:r>
                        <a:rPr sz="2000" spc="-20" dirty="0">
                          <a:solidFill>
                            <a:srgbClr val="323299"/>
                          </a:solidFill>
                          <a:latin typeface="Courier New"/>
                          <a:cs typeface="Courier New"/>
                        </a:rPr>
                        <a:t> </a:t>
                      </a:r>
                      <a:r>
                        <a:rPr sz="2000" spc="-5" dirty="0">
                          <a:solidFill>
                            <a:srgbClr val="323299"/>
                          </a:solidFill>
                          <a:latin typeface="Courier New"/>
                          <a:cs typeface="Courier New"/>
                        </a:rPr>
                        <a:t>&gt;=1){</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670559">
                <a:tc>
                  <a:txBody>
                    <a:bodyPr/>
                    <a:lstStyle/>
                    <a:p>
                      <a:pPr marL="374015" marR="829944" indent="-342900">
                        <a:lnSpc>
                          <a:spcPct val="100000"/>
                        </a:lnSpc>
                        <a:spcBef>
                          <a:spcPts val="5"/>
                        </a:spcBef>
                      </a:pPr>
                      <a:r>
                        <a:rPr sz="2000" spc="-5" dirty="0">
                          <a:solidFill>
                            <a:srgbClr val="FF0000"/>
                          </a:solidFill>
                          <a:latin typeface="Courier New"/>
                          <a:cs typeface="Courier New"/>
                        </a:rPr>
                        <a:t>if(i%2==0</a:t>
                      </a:r>
                      <a:r>
                        <a:rPr sz="2000" spc="-80" dirty="0">
                          <a:solidFill>
                            <a:srgbClr val="FF0000"/>
                          </a:solidFill>
                          <a:latin typeface="Courier New"/>
                          <a:cs typeface="Courier New"/>
                        </a:rPr>
                        <a:t> </a:t>
                      </a:r>
                      <a:r>
                        <a:rPr sz="2000" spc="-5" dirty="0">
                          <a:solidFill>
                            <a:srgbClr val="FF0000"/>
                          </a:solidFill>
                          <a:latin typeface="Courier New"/>
                          <a:cs typeface="Courier New"/>
                        </a:rPr>
                        <a:t>&amp;&amp;  i%5==0)</a:t>
                      </a:r>
                      <a:endParaRPr sz="2000" dirty="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74015" marR="943610">
                        <a:lnSpc>
                          <a:spcPct val="100000"/>
                        </a:lnSpc>
                        <a:spcBef>
                          <a:spcPts val="5"/>
                        </a:spcBef>
                      </a:pPr>
                      <a:r>
                        <a:rPr sz="2000" spc="-5" dirty="0">
                          <a:solidFill>
                            <a:srgbClr val="323299"/>
                          </a:solidFill>
                          <a:latin typeface="Courier New"/>
                          <a:cs typeface="Courier New"/>
                        </a:rPr>
                        <a:t>if(i%2==0 &amp;&amp; i%5==0 &amp;&amp;  i%10==0)</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365759">
                <a:tc>
                  <a:txBody>
                    <a:bodyPr/>
                    <a:lstStyle/>
                    <a:p>
                      <a:pPr marL="31750">
                        <a:lnSpc>
                          <a:spcPct val="100000"/>
                        </a:lnSpc>
                        <a:spcBef>
                          <a:spcPts val="5"/>
                        </a:spcBef>
                      </a:pPr>
                      <a:r>
                        <a:rPr sz="2000" dirty="0">
                          <a:solidFill>
                            <a:srgbClr val="FF0000"/>
                          </a:solidFill>
                          <a:latin typeface="Courier New"/>
                          <a:cs typeface="Courier New"/>
                        </a:rPr>
                        <a:t>{</a:t>
                      </a:r>
                      <a:endParaRPr sz="200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74015">
                        <a:lnSpc>
                          <a:spcPct val="100000"/>
                        </a:lnSpc>
                        <a:spcBef>
                          <a:spcPts val="5"/>
                        </a:spcBef>
                      </a:pPr>
                      <a:r>
                        <a:rPr sz="2000" dirty="0">
                          <a:solidFill>
                            <a:srgbClr val="323299"/>
                          </a:solidFill>
                          <a:latin typeface="Courier New"/>
                          <a:cs typeface="Courier New"/>
                        </a:rPr>
                        <a:t>{</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65763">
                <a:tc>
                  <a:txBody>
                    <a:bodyPr/>
                    <a:lstStyle/>
                    <a:p>
                      <a:pPr marL="31750">
                        <a:lnSpc>
                          <a:spcPct val="100000"/>
                        </a:lnSpc>
                        <a:spcBef>
                          <a:spcPts val="5"/>
                        </a:spcBef>
                      </a:pPr>
                      <a:r>
                        <a:rPr sz="2000" spc="-5" dirty="0">
                          <a:solidFill>
                            <a:srgbClr val="FF0000"/>
                          </a:solidFill>
                          <a:latin typeface="Courier New"/>
                          <a:cs typeface="Courier New"/>
                        </a:rPr>
                        <a:t>sum=sum+i;</a:t>
                      </a:r>
                      <a:endParaRPr sz="200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74015">
                        <a:lnSpc>
                          <a:spcPct val="100000"/>
                        </a:lnSpc>
                        <a:spcBef>
                          <a:spcPts val="5"/>
                        </a:spcBef>
                      </a:pPr>
                      <a:r>
                        <a:rPr sz="2000" spc="-5" dirty="0">
                          <a:solidFill>
                            <a:srgbClr val="323299"/>
                          </a:solidFill>
                          <a:latin typeface="Courier New"/>
                          <a:cs typeface="Courier New"/>
                        </a:rPr>
                        <a:t>sum=sum+i;</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365763">
                <a:tc>
                  <a:txBody>
                    <a:bodyPr/>
                    <a:lstStyle/>
                    <a:p>
                      <a:pPr marL="31750">
                        <a:lnSpc>
                          <a:spcPct val="100000"/>
                        </a:lnSpc>
                        <a:spcBef>
                          <a:spcPts val="5"/>
                        </a:spcBef>
                      </a:pPr>
                      <a:r>
                        <a:rPr sz="2000" dirty="0">
                          <a:solidFill>
                            <a:srgbClr val="FF0000"/>
                          </a:solidFill>
                          <a:latin typeface="Courier New"/>
                          <a:cs typeface="Courier New"/>
                        </a:rPr>
                        <a:t>}</a:t>
                      </a:r>
                      <a:endParaRPr sz="2000">
                        <a:latin typeface="Courier New"/>
                        <a:cs typeface="Courier New"/>
                      </a:endParaRPr>
                    </a:p>
                  </a:txBody>
                  <a:tcPr marL="0" marR="0" marT="635" marB="0"/>
                </a:tc>
                <a:tc>
                  <a:txBody>
                    <a:bodyPr/>
                    <a:lstStyle/>
                    <a:p>
                      <a:pPr>
                        <a:lnSpc>
                          <a:spcPct val="100000"/>
                        </a:lnSpc>
                      </a:pPr>
                      <a:endParaRPr sz="1900">
                        <a:latin typeface="Times New Roman"/>
                        <a:cs typeface="Times New Roman"/>
                      </a:endParaRPr>
                    </a:p>
                  </a:txBody>
                  <a:tcPr marL="0" marR="0" marT="0" marB="0"/>
                </a:tc>
                <a:tc gridSpan="3">
                  <a:txBody>
                    <a:bodyPr/>
                    <a:lstStyle/>
                    <a:p>
                      <a:pPr marL="374015">
                        <a:lnSpc>
                          <a:spcPct val="100000"/>
                        </a:lnSpc>
                        <a:spcBef>
                          <a:spcPts val="405"/>
                        </a:spcBef>
                      </a:pPr>
                      <a:r>
                        <a:rPr sz="1600" spc="-5" dirty="0">
                          <a:solidFill>
                            <a:srgbClr val="323299"/>
                          </a:solidFill>
                          <a:latin typeface="Courier New"/>
                          <a:cs typeface="Courier New"/>
                        </a:rPr>
                        <a:t>printf("Sum=%d \t &amp;</a:t>
                      </a:r>
                      <a:r>
                        <a:rPr sz="1600" spc="25" dirty="0">
                          <a:solidFill>
                            <a:srgbClr val="323299"/>
                          </a:solidFill>
                          <a:latin typeface="Courier New"/>
                          <a:cs typeface="Courier New"/>
                        </a:rPr>
                        <a:t> </a:t>
                      </a:r>
                      <a:r>
                        <a:rPr sz="1600" spc="-5" dirty="0">
                          <a:solidFill>
                            <a:srgbClr val="323299"/>
                          </a:solidFill>
                          <a:latin typeface="Courier New"/>
                          <a:cs typeface="Courier New"/>
                        </a:rPr>
                        <a:t>i=%d\n",sum,i);</a:t>
                      </a:r>
                      <a:endParaRPr sz="1600">
                        <a:latin typeface="Courier New"/>
                        <a:cs typeface="Courier New"/>
                      </a:endParaRPr>
                    </a:p>
                  </a:txBody>
                  <a:tcPr marL="0" marR="0" marT="514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65759">
                <a:tc>
                  <a:txBody>
                    <a:bodyPr/>
                    <a:lstStyle/>
                    <a:p>
                      <a:pPr marL="31750">
                        <a:lnSpc>
                          <a:spcPct val="100000"/>
                        </a:lnSpc>
                        <a:spcBef>
                          <a:spcPts val="5"/>
                        </a:spcBef>
                      </a:pPr>
                      <a:r>
                        <a:rPr sz="2000" spc="-5" dirty="0">
                          <a:solidFill>
                            <a:srgbClr val="FF0000"/>
                          </a:solidFill>
                          <a:latin typeface="Courier New"/>
                          <a:cs typeface="Courier New"/>
                        </a:rPr>
                        <a:t>printf(“Sum=%d</a:t>
                      </a:r>
                      <a:r>
                        <a:rPr sz="2000" spc="-55" dirty="0">
                          <a:solidFill>
                            <a:srgbClr val="FF0000"/>
                          </a:solidFill>
                          <a:latin typeface="Courier New"/>
                          <a:cs typeface="Courier New"/>
                        </a:rPr>
                        <a:t> </a:t>
                      </a:r>
                      <a:r>
                        <a:rPr sz="2000" spc="-5" dirty="0">
                          <a:solidFill>
                            <a:srgbClr val="FF0000"/>
                          </a:solidFill>
                          <a:latin typeface="Courier New"/>
                          <a:cs typeface="Courier New"/>
                        </a:rPr>
                        <a:t>\t</a:t>
                      </a:r>
                      <a:endParaRPr sz="2000">
                        <a:latin typeface="Courier New"/>
                        <a:cs typeface="Courier New"/>
                      </a:endParaRPr>
                    </a:p>
                  </a:txBody>
                  <a:tcPr marL="0" marR="0" marT="635" marB="0"/>
                </a:tc>
                <a:tc>
                  <a:txBody>
                    <a:bodyPr/>
                    <a:lstStyle/>
                    <a:p>
                      <a:pPr marL="75565">
                        <a:lnSpc>
                          <a:spcPct val="100000"/>
                        </a:lnSpc>
                        <a:spcBef>
                          <a:spcPts val="5"/>
                        </a:spcBef>
                      </a:pPr>
                      <a:r>
                        <a:rPr sz="2000" dirty="0">
                          <a:solidFill>
                            <a:srgbClr val="FF0000"/>
                          </a:solidFill>
                          <a:latin typeface="Courier New"/>
                          <a:cs typeface="Courier New"/>
                        </a:rPr>
                        <a:t>&amp;</a:t>
                      </a:r>
                      <a:endParaRPr sz="2000">
                        <a:latin typeface="Courier New"/>
                        <a:cs typeface="Courier New"/>
                      </a:endParaRPr>
                    </a:p>
                  </a:txBody>
                  <a:tcPr marL="0" marR="0" marT="635" marB="0"/>
                </a:tc>
                <a:tc gridSpan="3">
                  <a:txBody>
                    <a:bodyPr/>
                    <a:lstStyle/>
                    <a:p>
                      <a:pPr marL="31750">
                        <a:lnSpc>
                          <a:spcPct val="100000"/>
                        </a:lnSpc>
                        <a:spcBef>
                          <a:spcPts val="5"/>
                        </a:spcBef>
                      </a:pPr>
                      <a:r>
                        <a:rPr sz="2000" spc="-5" dirty="0">
                          <a:solidFill>
                            <a:srgbClr val="323299"/>
                          </a:solidFill>
                          <a:latin typeface="Courier New"/>
                          <a:cs typeface="Courier New"/>
                        </a:rPr>
                        <a:t>}//bracket for</a:t>
                      </a:r>
                      <a:r>
                        <a:rPr sz="2000" spc="-25" dirty="0">
                          <a:solidFill>
                            <a:srgbClr val="323299"/>
                          </a:solidFill>
                          <a:latin typeface="Courier New"/>
                          <a:cs typeface="Courier New"/>
                        </a:rPr>
                        <a:t> </a:t>
                      </a:r>
                      <a:r>
                        <a:rPr sz="2000" spc="-5" dirty="0">
                          <a:solidFill>
                            <a:srgbClr val="323299"/>
                          </a:solidFill>
                          <a:latin typeface="Courier New"/>
                          <a:cs typeface="Courier New"/>
                        </a:rPr>
                        <a:t>if</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365759">
                <a:tc gridSpan="3">
                  <a:txBody>
                    <a:bodyPr/>
                    <a:lstStyle/>
                    <a:p>
                      <a:pPr marL="374015">
                        <a:lnSpc>
                          <a:spcPts val="1925"/>
                        </a:lnSpc>
                        <a:tabLst>
                          <a:tab pos="3879215" algn="l"/>
                        </a:tabLst>
                      </a:pPr>
                      <a:r>
                        <a:rPr sz="2000" spc="-5" dirty="0">
                          <a:solidFill>
                            <a:srgbClr val="FF0000"/>
                          </a:solidFill>
                          <a:latin typeface="Courier New"/>
                          <a:cs typeface="Courier New"/>
                        </a:rPr>
                        <a:t>i=%d\n”,sum,i++);	</a:t>
                      </a:r>
                      <a:r>
                        <a:rPr sz="3000" spc="-7" baseline="-13888" dirty="0">
                          <a:solidFill>
                            <a:srgbClr val="323299"/>
                          </a:solidFill>
                          <a:latin typeface="Courier New"/>
                          <a:cs typeface="Courier New"/>
                        </a:rPr>
                        <a:t>i=i-1;</a:t>
                      </a:r>
                      <a:endParaRPr sz="3000" baseline="-13888">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9"/>
                  </a:ext>
                </a:extLst>
              </a:tr>
              <a:tr h="368807">
                <a:tc gridSpan="3">
                  <a:txBody>
                    <a:bodyPr/>
                    <a:lstStyle/>
                    <a:p>
                      <a:pPr marL="31750">
                        <a:lnSpc>
                          <a:spcPct val="100000"/>
                        </a:lnSpc>
                        <a:spcBef>
                          <a:spcPts val="5"/>
                        </a:spcBef>
                        <a:tabLst>
                          <a:tab pos="3536315" algn="l"/>
                        </a:tabLst>
                      </a:pPr>
                      <a:r>
                        <a:rPr sz="3000" baseline="13888" dirty="0">
                          <a:solidFill>
                            <a:srgbClr val="FF0000"/>
                          </a:solidFill>
                          <a:latin typeface="Courier New"/>
                          <a:cs typeface="Courier New"/>
                        </a:rPr>
                        <a:t>}	</a:t>
                      </a:r>
                      <a:r>
                        <a:rPr sz="2000" spc="-5" dirty="0">
                          <a:solidFill>
                            <a:srgbClr val="323299"/>
                          </a:solidFill>
                          <a:latin typeface="Courier New"/>
                          <a:cs typeface="Courier New"/>
                        </a:rPr>
                        <a:t>}//bracket</a:t>
                      </a:r>
                      <a:endParaRPr sz="2000">
                        <a:latin typeface="Courier New"/>
                        <a:cs typeface="Courier New"/>
                      </a:endParaRPr>
                    </a:p>
                  </a:txBody>
                  <a:tcPr marL="0" marR="0" marT="635" marB="0"/>
                </a:tc>
                <a:tc hMerge="1">
                  <a:txBody>
                    <a:bodyPr/>
                    <a:lstStyle/>
                    <a:p>
                      <a:endParaRPr/>
                    </a:p>
                  </a:txBody>
                  <a:tcPr marL="0" marR="0" marT="0" marB="0"/>
                </a:tc>
                <a:tc hMerge="1">
                  <a:txBody>
                    <a:bodyPr/>
                    <a:lstStyle/>
                    <a:p>
                      <a:endParaRPr/>
                    </a:p>
                  </a:txBody>
                  <a:tcPr marL="0" marR="0" marT="0" marB="0"/>
                </a:tc>
                <a:tc>
                  <a:txBody>
                    <a:bodyPr/>
                    <a:lstStyle/>
                    <a:p>
                      <a:pPr marR="67945" algn="r">
                        <a:lnSpc>
                          <a:spcPct val="100000"/>
                        </a:lnSpc>
                        <a:spcBef>
                          <a:spcPts val="5"/>
                        </a:spcBef>
                      </a:pPr>
                      <a:r>
                        <a:rPr sz="2000" spc="-5" dirty="0">
                          <a:solidFill>
                            <a:srgbClr val="323299"/>
                          </a:solidFill>
                          <a:latin typeface="Courier New"/>
                          <a:cs typeface="Courier New"/>
                        </a:rPr>
                        <a:t>fo</a:t>
                      </a:r>
                      <a:r>
                        <a:rPr sz="2000" dirty="0">
                          <a:solidFill>
                            <a:srgbClr val="323299"/>
                          </a:solidFill>
                          <a:latin typeface="Courier New"/>
                          <a:cs typeface="Courier New"/>
                        </a:rPr>
                        <a:t>r</a:t>
                      </a:r>
                      <a:endParaRPr sz="2000">
                        <a:latin typeface="Courier New"/>
                        <a:cs typeface="Courier New"/>
                      </a:endParaRPr>
                    </a:p>
                  </a:txBody>
                  <a:tcPr marL="0" marR="0" marT="635" marB="0"/>
                </a:tc>
                <a:tc>
                  <a:txBody>
                    <a:bodyPr/>
                    <a:lstStyle/>
                    <a:p>
                      <a:pPr marL="75565">
                        <a:lnSpc>
                          <a:spcPct val="100000"/>
                        </a:lnSpc>
                        <a:spcBef>
                          <a:spcPts val="5"/>
                        </a:spcBef>
                      </a:pPr>
                      <a:r>
                        <a:rPr sz="2000" spc="-5" dirty="0">
                          <a:solidFill>
                            <a:srgbClr val="323299"/>
                          </a:solidFill>
                          <a:latin typeface="Courier New"/>
                          <a:cs typeface="Courier New"/>
                        </a:rPr>
                        <a:t>while</a:t>
                      </a:r>
                      <a:endParaRPr sz="2000">
                        <a:latin typeface="Courier New"/>
                        <a:cs typeface="Courier New"/>
                      </a:endParaRPr>
                    </a:p>
                  </a:txBody>
                  <a:tcPr marL="0" marR="0" marT="635" marB="0"/>
                </a:tc>
                <a:extLst>
                  <a:ext uri="{0D108BD9-81ED-4DB2-BD59-A6C34878D82A}">
                    <a16:rowId xmlns:a16="http://schemas.microsoft.com/office/drawing/2014/main" val="10010"/>
                  </a:ext>
                </a:extLst>
              </a:tr>
              <a:tr h="313181">
                <a:tc gridSpan="3">
                  <a:txBody>
                    <a:bodyPr/>
                    <a:lstStyle/>
                    <a:p>
                      <a:pPr marL="31750">
                        <a:lnSpc>
                          <a:spcPts val="2335"/>
                        </a:lnSpc>
                        <a:spcBef>
                          <a:spcPts val="30"/>
                        </a:spcBef>
                        <a:tabLst>
                          <a:tab pos="3536315" algn="l"/>
                        </a:tabLst>
                      </a:pPr>
                      <a:r>
                        <a:rPr sz="3000" baseline="13888" dirty="0">
                          <a:solidFill>
                            <a:srgbClr val="FF0000"/>
                          </a:solidFill>
                          <a:latin typeface="Courier New"/>
                          <a:cs typeface="Courier New"/>
                        </a:rPr>
                        <a:t>}	</a:t>
                      </a:r>
                      <a:r>
                        <a:rPr sz="2000" spc="-5" dirty="0">
                          <a:solidFill>
                            <a:srgbClr val="323299"/>
                          </a:solidFill>
                          <a:latin typeface="Courier New"/>
                          <a:cs typeface="Courier New"/>
                        </a:rPr>
                        <a:t>}//bracket</a:t>
                      </a:r>
                      <a:endParaRPr sz="2000">
                        <a:latin typeface="Courier New"/>
                        <a:cs typeface="Courier New"/>
                      </a:endParaRPr>
                    </a:p>
                  </a:txBody>
                  <a:tcPr marL="0" marR="0" marT="3810" marB="0"/>
                </a:tc>
                <a:tc hMerge="1">
                  <a:txBody>
                    <a:bodyPr/>
                    <a:lstStyle/>
                    <a:p>
                      <a:endParaRPr/>
                    </a:p>
                  </a:txBody>
                  <a:tcPr marL="0" marR="0" marT="0" marB="0"/>
                </a:tc>
                <a:tc hMerge="1">
                  <a:txBody>
                    <a:bodyPr/>
                    <a:lstStyle/>
                    <a:p>
                      <a:endParaRPr/>
                    </a:p>
                  </a:txBody>
                  <a:tcPr marL="0" marR="0" marT="0" marB="0"/>
                </a:tc>
                <a:tc>
                  <a:txBody>
                    <a:bodyPr/>
                    <a:lstStyle/>
                    <a:p>
                      <a:pPr marR="67945" algn="r">
                        <a:lnSpc>
                          <a:spcPts val="2335"/>
                        </a:lnSpc>
                        <a:spcBef>
                          <a:spcPts val="30"/>
                        </a:spcBef>
                      </a:pPr>
                      <a:r>
                        <a:rPr sz="2000" spc="-5" dirty="0">
                          <a:solidFill>
                            <a:srgbClr val="323299"/>
                          </a:solidFill>
                          <a:latin typeface="Courier New"/>
                          <a:cs typeface="Courier New"/>
                        </a:rPr>
                        <a:t>fo</a:t>
                      </a:r>
                      <a:r>
                        <a:rPr sz="2000" dirty="0">
                          <a:solidFill>
                            <a:srgbClr val="323299"/>
                          </a:solidFill>
                          <a:latin typeface="Courier New"/>
                          <a:cs typeface="Courier New"/>
                        </a:rPr>
                        <a:t>r</a:t>
                      </a:r>
                      <a:endParaRPr sz="2000">
                        <a:latin typeface="Courier New"/>
                        <a:cs typeface="Courier New"/>
                      </a:endParaRPr>
                    </a:p>
                  </a:txBody>
                  <a:tcPr marL="0" marR="0" marT="3810" marB="0"/>
                </a:tc>
                <a:tc>
                  <a:txBody>
                    <a:bodyPr/>
                    <a:lstStyle/>
                    <a:p>
                      <a:pPr marL="75565">
                        <a:lnSpc>
                          <a:spcPts val="2335"/>
                        </a:lnSpc>
                        <a:spcBef>
                          <a:spcPts val="30"/>
                        </a:spcBef>
                      </a:pPr>
                      <a:r>
                        <a:rPr sz="2000" spc="-5" dirty="0">
                          <a:solidFill>
                            <a:srgbClr val="323299"/>
                          </a:solidFill>
                          <a:latin typeface="Courier New"/>
                          <a:cs typeface="Courier New"/>
                        </a:rPr>
                        <a:t>main</a:t>
                      </a:r>
                      <a:endParaRPr sz="2000" dirty="0">
                        <a:latin typeface="Courier New"/>
                        <a:cs typeface="Courier New"/>
                      </a:endParaRPr>
                    </a:p>
                  </a:txBody>
                  <a:tcPr marL="0" marR="0" marT="3810" marB="0"/>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339" y="837685"/>
            <a:ext cx="1155700" cy="330835"/>
          </a:xfrm>
          <a:prstGeom prst="rect">
            <a:avLst/>
          </a:prstGeom>
        </p:spPr>
        <p:txBody>
          <a:bodyPr vert="horz" wrap="square" lIns="0" tIns="12700" rIns="0" bIns="0" rtlCol="0">
            <a:spAutoFit/>
          </a:bodyPr>
          <a:lstStyle/>
          <a:p>
            <a:pPr marL="12700">
              <a:lnSpc>
                <a:spcPct val="100000"/>
              </a:lnSpc>
              <a:spcBef>
                <a:spcPts val="100"/>
              </a:spcBef>
            </a:pPr>
            <a:r>
              <a:rPr u="heavy" spc="-5" dirty="0">
                <a:uFill>
                  <a:solidFill>
                    <a:srgbClr val="000000"/>
                  </a:solidFill>
                </a:uFill>
                <a:latin typeface="Arial"/>
                <a:cs typeface="Arial"/>
              </a:rPr>
              <a:t>Example:</a:t>
            </a:r>
          </a:p>
        </p:txBody>
      </p:sp>
      <p:sp>
        <p:nvSpPr>
          <p:cNvPr id="4" name="object 4"/>
          <p:cNvSpPr/>
          <p:nvPr/>
        </p:nvSpPr>
        <p:spPr>
          <a:xfrm>
            <a:off x="984497" y="1670304"/>
            <a:ext cx="8167370" cy="2216150"/>
          </a:xfrm>
          <a:custGeom>
            <a:avLst/>
            <a:gdLst/>
            <a:ahLst/>
            <a:cxnLst/>
            <a:rect l="l" t="t" r="r" b="b"/>
            <a:pathLst>
              <a:path w="8167370" h="2216150">
                <a:moveTo>
                  <a:pt x="8167122" y="2215895"/>
                </a:moveTo>
                <a:lnTo>
                  <a:pt x="8167122" y="0"/>
                </a:lnTo>
                <a:lnTo>
                  <a:pt x="0" y="0"/>
                </a:lnTo>
                <a:lnTo>
                  <a:pt x="0" y="2215895"/>
                </a:lnTo>
                <a:lnTo>
                  <a:pt x="6096" y="2215895"/>
                </a:lnTo>
                <a:lnTo>
                  <a:pt x="6096" y="13716"/>
                </a:lnTo>
                <a:lnTo>
                  <a:pt x="13716" y="6096"/>
                </a:lnTo>
                <a:lnTo>
                  <a:pt x="13716" y="13716"/>
                </a:lnTo>
                <a:lnTo>
                  <a:pt x="8153406" y="13716"/>
                </a:lnTo>
                <a:lnTo>
                  <a:pt x="8153406" y="6096"/>
                </a:lnTo>
                <a:lnTo>
                  <a:pt x="8159502" y="13716"/>
                </a:lnTo>
                <a:lnTo>
                  <a:pt x="8159502" y="2215895"/>
                </a:lnTo>
                <a:lnTo>
                  <a:pt x="8167122" y="2215895"/>
                </a:lnTo>
                <a:close/>
              </a:path>
              <a:path w="8167370" h="2216150">
                <a:moveTo>
                  <a:pt x="13716" y="13716"/>
                </a:moveTo>
                <a:lnTo>
                  <a:pt x="13716" y="6096"/>
                </a:lnTo>
                <a:lnTo>
                  <a:pt x="6096" y="13716"/>
                </a:lnTo>
                <a:lnTo>
                  <a:pt x="13716" y="13716"/>
                </a:lnTo>
                <a:close/>
              </a:path>
              <a:path w="8167370" h="2216150">
                <a:moveTo>
                  <a:pt x="13716" y="2215895"/>
                </a:moveTo>
                <a:lnTo>
                  <a:pt x="13716" y="13716"/>
                </a:lnTo>
                <a:lnTo>
                  <a:pt x="6096" y="13716"/>
                </a:lnTo>
                <a:lnTo>
                  <a:pt x="6096" y="2215895"/>
                </a:lnTo>
                <a:lnTo>
                  <a:pt x="13716" y="2215895"/>
                </a:lnTo>
                <a:close/>
              </a:path>
              <a:path w="8167370" h="2216150">
                <a:moveTo>
                  <a:pt x="8159502" y="13716"/>
                </a:moveTo>
                <a:lnTo>
                  <a:pt x="8153406" y="6096"/>
                </a:lnTo>
                <a:lnTo>
                  <a:pt x="8153406" y="13716"/>
                </a:lnTo>
                <a:lnTo>
                  <a:pt x="8159502" y="13716"/>
                </a:lnTo>
                <a:close/>
              </a:path>
              <a:path w="8167370" h="2216150">
                <a:moveTo>
                  <a:pt x="8159502" y="2215895"/>
                </a:moveTo>
                <a:lnTo>
                  <a:pt x="8159502" y="13716"/>
                </a:lnTo>
                <a:lnTo>
                  <a:pt x="8153406" y="13716"/>
                </a:lnTo>
                <a:lnTo>
                  <a:pt x="8153406" y="2215895"/>
                </a:lnTo>
                <a:lnTo>
                  <a:pt x="8159502" y="2215895"/>
                </a:lnTo>
                <a:close/>
              </a:path>
            </a:pathLst>
          </a:custGeom>
          <a:solidFill>
            <a:srgbClr val="000000"/>
          </a:solidFill>
        </p:spPr>
        <p:txBody>
          <a:bodyPr wrap="square" lIns="0" tIns="0" rIns="0" bIns="0" rtlCol="0"/>
          <a:lstStyle/>
          <a:p>
            <a:endParaRPr/>
          </a:p>
        </p:txBody>
      </p:sp>
      <p:sp>
        <p:nvSpPr>
          <p:cNvPr id="5" name="object 5"/>
          <p:cNvSpPr txBox="1"/>
          <p:nvPr/>
        </p:nvSpPr>
        <p:spPr>
          <a:xfrm>
            <a:off x="1082033" y="1214119"/>
            <a:ext cx="7336790" cy="5684377"/>
          </a:xfrm>
          <a:prstGeom prst="rect">
            <a:avLst/>
          </a:prstGeom>
        </p:spPr>
        <p:txBody>
          <a:bodyPr vert="horz" wrap="square" lIns="0" tIns="12700" rIns="0" bIns="0" rtlCol="0">
            <a:spAutoFit/>
          </a:bodyPr>
          <a:lstStyle/>
          <a:p>
            <a:pPr marL="381000">
              <a:lnSpc>
                <a:spcPct val="100000"/>
              </a:lnSpc>
              <a:spcBef>
                <a:spcPts val="100"/>
              </a:spcBef>
            </a:pPr>
            <a:r>
              <a:rPr sz="2000" i="1" dirty="0">
                <a:latin typeface="Arial"/>
                <a:cs typeface="Arial"/>
              </a:rPr>
              <a:t>Calculating a </a:t>
            </a:r>
            <a:r>
              <a:rPr sz="2000" i="1" spc="-5" dirty="0">
                <a:latin typeface="Arial"/>
                <a:cs typeface="Arial"/>
              </a:rPr>
              <a:t>factorial 5!. </a:t>
            </a:r>
            <a:r>
              <a:rPr sz="2000" i="1" dirty="0">
                <a:latin typeface="Arial"/>
                <a:cs typeface="Arial"/>
              </a:rPr>
              <a:t>The </a:t>
            </a:r>
            <a:r>
              <a:rPr sz="2000" i="1" spc="-5" dirty="0">
                <a:latin typeface="Arial"/>
                <a:cs typeface="Arial"/>
              </a:rPr>
              <a:t>factorial </a:t>
            </a:r>
            <a:r>
              <a:rPr sz="2000" i="1" dirty="0">
                <a:latin typeface="Arial"/>
                <a:cs typeface="Arial"/>
              </a:rPr>
              <a:t>n! </a:t>
            </a:r>
            <a:r>
              <a:rPr sz="2000" i="1" spc="-5" dirty="0">
                <a:latin typeface="Arial"/>
                <a:cs typeface="Arial"/>
              </a:rPr>
              <a:t>is defined </a:t>
            </a:r>
            <a:r>
              <a:rPr sz="2000" i="1" dirty="0">
                <a:latin typeface="Arial"/>
                <a:cs typeface="Arial"/>
              </a:rPr>
              <a:t>as</a:t>
            </a:r>
            <a:r>
              <a:rPr sz="2000" i="1" spc="-110" dirty="0">
                <a:latin typeface="Arial"/>
                <a:cs typeface="Arial"/>
              </a:rPr>
              <a:t> </a:t>
            </a:r>
            <a:r>
              <a:rPr sz="2000" i="1" dirty="0">
                <a:latin typeface="Arial"/>
                <a:cs typeface="Arial"/>
              </a:rPr>
              <a:t>n*(n-1)!</a:t>
            </a:r>
            <a:endParaRPr sz="2000" dirty="0">
              <a:latin typeface="Arial"/>
              <a:cs typeface="Arial"/>
            </a:endParaRPr>
          </a:p>
          <a:p>
            <a:pPr>
              <a:lnSpc>
                <a:spcPct val="100000"/>
              </a:lnSpc>
              <a:spcBef>
                <a:spcPts val="1280"/>
              </a:spcBef>
            </a:pPr>
            <a:r>
              <a:rPr sz="1800" b="1" spc="-5" dirty="0" smtClean="0">
                <a:solidFill>
                  <a:srgbClr val="C00000"/>
                </a:solidFill>
                <a:latin typeface="Courier New"/>
                <a:cs typeface="Courier New"/>
              </a:rPr>
              <a:t>main()</a:t>
            </a:r>
            <a:r>
              <a:rPr sz="1800" b="1" spc="-55" dirty="0" smtClean="0">
                <a:solidFill>
                  <a:srgbClr val="C00000"/>
                </a:solidFill>
                <a:latin typeface="Courier New"/>
                <a:cs typeface="Courier New"/>
              </a:rPr>
              <a:t> </a:t>
            </a:r>
            <a:r>
              <a:rPr sz="1800" b="1" spc="-5" dirty="0" smtClean="0">
                <a:solidFill>
                  <a:srgbClr val="C00000"/>
                </a:solidFill>
                <a:latin typeface="Courier New"/>
                <a:cs typeface="Courier New"/>
              </a:rPr>
              <a:t>{</a:t>
            </a:r>
            <a:endParaRPr sz="1800" dirty="0" smtClean="0">
              <a:latin typeface="Courier New"/>
              <a:cs typeface="Courier New"/>
            </a:endParaRPr>
          </a:p>
          <a:p>
            <a:pPr marL="913765" marR="4461510" indent="-368935">
              <a:lnSpc>
                <a:spcPct val="100000"/>
              </a:lnSpc>
            </a:pPr>
            <a:r>
              <a:rPr sz="1800" b="1" spc="-5" dirty="0" smtClean="0">
                <a:solidFill>
                  <a:srgbClr val="C00000"/>
                </a:solidFill>
                <a:latin typeface="Courier New"/>
                <a:cs typeface="Courier New"/>
              </a:rPr>
              <a:t>/* declaration</a:t>
            </a:r>
            <a:r>
              <a:rPr sz="1800" b="1" spc="-114" dirty="0" smtClean="0">
                <a:solidFill>
                  <a:srgbClr val="C00000"/>
                </a:solidFill>
                <a:latin typeface="Courier New"/>
                <a:cs typeface="Courier New"/>
              </a:rPr>
              <a:t> </a:t>
            </a:r>
            <a:r>
              <a:rPr sz="1800" b="1" spc="-5" dirty="0" smtClean="0">
                <a:solidFill>
                  <a:srgbClr val="C00000"/>
                </a:solidFill>
                <a:latin typeface="Courier New"/>
                <a:cs typeface="Courier New"/>
              </a:rPr>
              <a:t>*/  </a:t>
            </a:r>
            <a:r>
              <a:rPr sz="1800" b="1" spc="-5" dirty="0" err="1" smtClean="0">
                <a:solidFill>
                  <a:srgbClr val="C00000"/>
                </a:solidFill>
                <a:latin typeface="Courier New"/>
                <a:cs typeface="Courier New"/>
              </a:rPr>
              <a:t>int</a:t>
            </a:r>
            <a:r>
              <a:rPr sz="1800" b="1" spc="-5" dirty="0" smtClean="0">
                <a:solidFill>
                  <a:srgbClr val="C00000"/>
                </a:solidFill>
                <a:latin typeface="Courier New"/>
                <a:cs typeface="Courier New"/>
              </a:rPr>
              <a:t> </a:t>
            </a:r>
            <a:r>
              <a:rPr sz="1800" b="1" spc="-5" dirty="0" err="1" smtClean="0">
                <a:solidFill>
                  <a:srgbClr val="C00000"/>
                </a:solidFill>
                <a:latin typeface="Courier New"/>
                <a:cs typeface="Courier New"/>
              </a:rPr>
              <a:t>i</a:t>
            </a:r>
            <a:r>
              <a:rPr sz="1800" b="1" spc="-5" dirty="0" smtClean="0">
                <a:solidFill>
                  <a:srgbClr val="C00000"/>
                </a:solidFill>
                <a:latin typeface="Courier New"/>
                <a:cs typeface="Courier New"/>
              </a:rPr>
              <a:t>, f,</a:t>
            </a:r>
            <a:r>
              <a:rPr sz="1800" b="1" spc="-95" dirty="0" smtClean="0">
                <a:solidFill>
                  <a:srgbClr val="C00000"/>
                </a:solidFill>
                <a:latin typeface="Courier New"/>
                <a:cs typeface="Courier New"/>
              </a:rPr>
              <a:t> </a:t>
            </a:r>
            <a:r>
              <a:rPr sz="1800" b="1" spc="-5" dirty="0" smtClean="0">
                <a:solidFill>
                  <a:srgbClr val="C00000"/>
                </a:solidFill>
                <a:latin typeface="Courier New"/>
                <a:cs typeface="Courier New"/>
              </a:rPr>
              <a:t>n;</a:t>
            </a:r>
            <a:endParaRPr sz="1800" dirty="0" smtClean="0">
              <a:latin typeface="Courier New"/>
              <a:cs typeface="Courier New"/>
            </a:endParaRPr>
          </a:p>
          <a:p>
            <a:pPr marL="545465" marR="4051935">
              <a:lnSpc>
                <a:spcPct val="100000"/>
              </a:lnSpc>
            </a:pPr>
            <a:r>
              <a:rPr sz="1800" b="1" spc="-5" dirty="0" smtClean="0">
                <a:solidFill>
                  <a:srgbClr val="C00000"/>
                </a:solidFill>
                <a:latin typeface="Courier New"/>
                <a:cs typeface="Courier New"/>
              </a:rPr>
              <a:t>/* initialization</a:t>
            </a:r>
            <a:r>
              <a:rPr sz="1800" b="1" spc="-114" dirty="0" smtClean="0">
                <a:solidFill>
                  <a:srgbClr val="C00000"/>
                </a:solidFill>
                <a:latin typeface="Courier New"/>
                <a:cs typeface="Courier New"/>
              </a:rPr>
              <a:t> </a:t>
            </a:r>
            <a:r>
              <a:rPr sz="1800" b="1" spc="-5" dirty="0" smtClean="0">
                <a:solidFill>
                  <a:srgbClr val="C00000"/>
                </a:solidFill>
                <a:latin typeface="Courier New"/>
                <a:cs typeface="Courier New"/>
              </a:rPr>
              <a:t>*/  </a:t>
            </a:r>
            <a:r>
              <a:rPr sz="1800" b="1" dirty="0" smtClean="0">
                <a:solidFill>
                  <a:srgbClr val="C00000"/>
                </a:solidFill>
                <a:latin typeface="Courier New"/>
                <a:cs typeface="Courier New"/>
              </a:rPr>
              <a:t> </a:t>
            </a:r>
            <a:r>
              <a:rPr sz="1800" b="1" spc="-5" dirty="0" err="1" smtClean="0">
                <a:solidFill>
                  <a:srgbClr val="C00000"/>
                </a:solidFill>
                <a:latin typeface="Courier New"/>
                <a:cs typeface="Courier New"/>
              </a:rPr>
              <a:t>i</a:t>
            </a:r>
            <a:r>
              <a:rPr sz="1800" b="1" spc="-5" dirty="0" smtClean="0">
                <a:solidFill>
                  <a:srgbClr val="C00000"/>
                </a:solidFill>
                <a:latin typeface="Courier New"/>
                <a:cs typeface="Courier New"/>
              </a:rPr>
              <a:t> =</a:t>
            </a:r>
            <a:r>
              <a:rPr sz="1800" b="1" spc="-35" dirty="0" smtClean="0">
                <a:solidFill>
                  <a:srgbClr val="C00000"/>
                </a:solidFill>
                <a:latin typeface="Courier New"/>
                <a:cs typeface="Courier New"/>
              </a:rPr>
              <a:t> </a:t>
            </a:r>
            <a:r>
              <a:rPr sz="1800" b="1" spc="-5" dirty="0" smtClean="0">
                <a:solidFill>
                  <a:srgbClr val="C00000"/>
                </a:solidFill>
                <a:latin typeface="Courier New"/>
                <a:cs typeface="Courier New"/>
              </a:rPr>
              <a:t>1;</a:t>
            </a:r>
            <a:endParaRPr sz="1800" dirty="0" smtClean="0">
              <a:latin typeface="Courier New"/>
              <a:cs typeface="Courier New"/>
            </a:endParaRPr>
          </a:p>
          <a:p>
            <a:pPr marL="545465">
              <a:lnSpc>
                <a:spcPct val="100000"/>
              </a:lnSpc>
            </a:pPr>
            <a:r>
              <a:rPr sz="1800" b="1" spc="-5" dirty="0" smtClean="0">
                <a:solidFill>
                  <a:srgbClr val="C00000"/>
                </a:solidFill>
                <a:latin typeface="Courier New"/>
                <a:cs typeface="Courier New"/>
              </a:rPr>
              <a:t>f =</a:t>
            </a:r>
            <a:r>
              <a:rPr sz="1800" b="1" spc="-110" dirty="0" smtClean="0">
                <a:solidFill>
                  <a:srgbClr val="C00000"/>
                </a:solidFill>
                <a:latin typeface="Courier New"/>
                <a:cs typeface="Courier New"/>
              </a:rPr>
              <a:t> </a:t>
            </a:r>
            <a:r>
              <a:rPr sz="1800" b="1" spc="-5" dirty="0" smtClean="0">
                <a:solidFill>
                  <a:srgbClr val="C00000"/>
                </a:solidFill>
                <a:latin typeface="Courier New"/>
                <a:cs typeface="Courier New"/>
              </a:rPr>
              <a:t>1;</a:t>
            </a:r>
            <a:endParaRPr lang="en-IN" sz="1800" b="1" spc="-5" dirty="0" smtClean="0">
              <a:solidFill>
                <a:srgbClr val="C00000"/>
              </a:solidFill>
              <a:latin typeface="Courier New"/>
              <a:cs typeface="Courier New"/>
            </a:endParaRPr>
          </a:p>
          <a:p>
            <a:pPr marL="39370" marR="5080" indent="-40005">
              <a:lnSpc>
                <a:spcPct val="103699"/>
              </a:lnSpc>
              <a:spcBef>
                <a:spcPts val="260"/>
              </a:spcBef>
            </a:pPr>
            <a:r>
              <a:rPr lang="en-US" b="1" spc="-5" dirty="0" smtClean="0">
                <a:solidFill>
                  <a:srgbClr val="C00000"/>
                </a:solidFill>
                <a:latin typeface="Courier New"/>
                <a:cs typeface="Courier New"/>
              </a:rPr>
              <a:t>/* processing */  </a:t>
            </a:r>
          </a:p>
          <a:p>
            <a:pPr marL="39370" marR="5080" indent="-40005">
              <a:lnSpc>
                <a:spcPct val="103699"/>
              </a:lnSpc>
              <a:spcBef>
                <a:spcPts val="260"/>
              </a:spcBef>
            </a:pPr>
            <a:r>
              <a:rPr lang="en-US" b="1" spc="-5" dirty="0" smtClean="0">
                <a:solidFill>
                  <a:srgbClr val="C00000"/>
                </a:solidFill>
                <a:latin typeface="Courier New"/>
                <a:cs typeface="Courier New"/>
              </a:rPr>
              <a:t>	    </a:t>
            </a:r>
            <a:r>
              <a:rPr lang="en-US" b="1" spc="-5" dirty="0" err="1" smtClean="0">
                <a:solidFill>
                  <a:srgbClr val="C00000"/>
                </a:solidFill>
                <a:latin typeface="Courier New"/>
                <a:cs typeface="Courier New"/>
              </a:rPr>
              <a:t>printf</a:t>
            </a:r>
            <a:r>
              <a:rPr lang="en-US" b="1" spc="-5" dirty="0" smtClean="0">
                <a:solidFill>
                  <a:srgbClr val="C00000"/>
                </a:solidFill>
                <a:latin typeface="Courier New"/>
                <a:cs typeface="Courier New"/>
              </a:rPr>
              <a:t>(“Please</a:t>
            </a:r>
            <a:r>
              <a:rPr lang="en-US" b="1" spc="-105" dirty="0" smtClean="0">
                <a:solidFill>
                  <a:srgbClr val="C00000"/>
                </a:solidFill>
                <a:latin typeface="Courier New"/>
                <a:cs typeface="Courier New"/>
              </a:rPr>
              <a:t> </a:t>
            </a:r>
            <a:r>
              <a:rPr lang="en-US" b="1" spc="-5" dirty="0" smtClean="0">
                <a:solidFill>
                  <a:srgbClr val="C00000"/>
                </a:solidFill>
                <a:latin typeface="Courier New"/>
                <a:cs typeface="Courier New"/>
              </a:rPr>
              <a:t>input </a:t>
            </a:r>
            <a:r>
              <a:rPr lang="en-IN" b="1" spc="-5" dirty="0" smtClean="0">
                <a:solidFill>
                  <a:srgbClr val="C00000"/>
                </a:solidFill>
                <a:latin typeface="Courier New"/>
                <a:cs typeface="Courier New"/>
              </a:rPr>
              <a:t>a</a:t>
            </a:r>
            <a:r>
              <a:rPr lang="en-IN" b="1" spc="-55" dirty="0" smtClean="0">
                <a:solidFill>
                  <a:srgbClr val="C00000"/>
                </a:solidFill>
                <a:latin typeface="Courier New"/>
                <a:cs typeface="Courier New"/>
              </a:rPr>
              <a:t> </a:t>
            </a:r>
            <a:r>
              <a:rPr lang="en-IN" b="1" spc="-5" dirty="0" smtClean="0">
                <a:solidFill>
                  <a:srgbClr val="C00000"/>
                </a:solidFill>
                <a:latin typeface="Courier New"/>
                <a:cs typeface="Courier New"/>
              </a:rPr>
              <a:t>number\n”);   </a:t>
            </a:r>
            <a:endParaRPr lang="en-IN" dirty="0" smtClean="0">
              <a:latin typeface="Courier New"/>
              <a:cs typeface="Courier New"/>
            </a:endParaRPr>
          </a:p>
          <a:p>
            <a:pPr marL="39370" marR="5080" indent="-40005">
              <a:lnSpc>
                <a:spcPct val="103699"/>
              </a:lnSpc>
              <a:spcBef>
                <a:spcPts val="260"/>
              </a:spcBef>
            </a:pPr>
            <a:r>
              <a:rPr lang="en-US" b="1" spc="-5" dirty="0" smtClean="0">
                <a:solidFill>
                  <a:srgbClr val="C00000"/>
                </a:solidFill>
                <a:latin typeface="Courier New"/>
                <a:cs typeface="Courier New"/>
              </a:rPr>
              <a:t>    </a:t>
            </a:r>
            <a:r>
              <a:rPr lang="en-US" b="1" spc="-5" dirty="0" err="1" smtClean="0">
                <a:solidFill>
                  <a:srgbClr val="C00000"/>
                </a:solidFill>
                <a:latin typeface="Courier New"/>
                <a:cs typeface="Courier New"/>
              </a:rPr>
              <a:t>scanf</a:t>
            </a:r>
            <a:r>
              <a:rPr lang="en-US" b="1" spc="-5" dirty="0" smtClean="0">
                <a:solidFill>
                  <a:srgbClr val="C00000"/>
                </a:solidFill>
                <a:latin typeface="Courier New"/>
                <a:cs typeface="Courier New"/>
              </a:rPr>
              <a:t>(“%d”, &amp;n);  </a:t>
            </a:r>
          </a:p>
          <a:p>
            <a:pPr marL="39370" marR="5080" indent="-40005">
              <a:lnSpc>
                <a:spcPct val="103699"/>
              </a:lnSpc>
              <a:spcBef>
                <a:spcPts val="260"/>
              </a:spcBef>
            </a:pPr>
            <a:r>
              <a:rPr lang="en-US" b="1" spc="-5" dirty="0" smtClean="0">
                <a:solidFill>
                  <a:srgbClr val="C00000"/>
                </a:solidFill>
                <a:latin typeface="Courier New"/>
                <a:cs typeface="Courier New"/>
              </a:rPr>
              <a:t>    while (</a:t>
            </a:r>
            <a:r>
              <a:rPr lang="en-US" b="1" spc="-5" dirty="0" err="1" smtClean="0">
                <a:solidFill>
                  <a:srgbClr val="C00000"/>
                </a:solidFill>
                <a:latin typeface="Courier New"/>
                <a:cs typeface="Courier New"/>
              </a:rPr>
              <a:t>i</a:t>
            </a:r>
            <a:r>
              <a:rPr lang="en-US" b="1" spc="-5" dirty="0" smtClean="0">
                <a:solidFill>
                  <a:srgbClr val="C00000"/>
                </a:solidFill>
                <a:latin typeface="Courier New"/>
                <a:cs typeface="Courier New"/>
              </a:rPr>
              <a:t> &lt;= n)</a:t>
            </a:r>
            <a:r>
              <a:rPr lang="en-US" b="1" spc="-105" dirty="0" smtClean="0">
                <a:solidFill>
                  <a:srgbClr val="C00000"/>
                </a:solidFill>
                <a:latin typeface="Courier New"/>
                <a:cs typeface="Courier New"/>
              </a:rPr>
              <a:t> </a:t>
            </a:r>
            <a:r>
              <a:rPr lang="en-US" b="1" spc="-5" dirty="0" smtClean="0">
                <a:solidFill>
                  <a:srgbClr val="C00000"/>
                </a:solidFill>
                <a:latin typeface="Courier New"/>
                <a:cs typeface="Courier New"/>
              </a:rPr>
              <a:t>{</a:t>
            </a:r>
            <a:endParaRPr lang="en-US" dirty="0" smtClean="0">
              <a:latin typeface="Courier New"/>
              <a:cs typeface="Courier New"/>
            </a:endParaRPr>
          </a:p>
          <a:p>
            <a:pPr marL="447675" marR="1371600">
              <a:lnSpc>
                <a:spcPct val="100000"/>
              </a:lnSpc>
            </a:pPr>
            <a:r>
              <a:rPr lang="en-US" b="1" spc="-5" dirty="0" smtClean="0">
                <a:solidFill>
                  <a:srgbClr val="C00000"/>
                </a:solidFill>
                <a:latin typeface="Courier New"/>
                <a:cs typeface="Courier New"/>
              </a:rPr>
              <a:t>  f=f*</a:t>
            </a:r>
            <a:r>
              <a:rPr lang="en-US" b="1" spc="-5" dirty="0" err="1" smtClean="0">
                <a:solidFill>
                  <a:srgbClr val="C00000"/>
                </a:solidFill>
                <a:latin typeface="Courier New"/>
                <a:cs typeface="Courier New"/>
              </a:rPr>
              <a:t>i</a:t>
            </a:r>
            <a:r>
              <a:rPr lang="en-US" b="1" spc="-5" dirty="0" smtClean="0">
                <a:solidFill>
                  <a:srgbClr val="C00000"/>
                </a:solidFill>
                <a:latin typeface="Courier New"/>
                <a:cs typeface="Courier New"/>
              </a:rPr>
              <a:t>;  </a:t>
            </a:r>
          </a:p>
          <a:p>
            <a:pPr marL="447675" marR="1371600">
              <a:lnSpc>
                <a:spcPct val="100000"/>
              </a:lnSpc>
            </a:pPr>
            <a:r>
              <a:rPr lang="en-US" b="1" spc="-5" dirty="0" smtClean="0">
                <a:solidFill>
                  <a:srgbClr val="C00000"/>
                </a:solidFill>
                <a:latin typeface="Courier New"/>
                <a:cs typeface="Courier New"/>
              </a:rPr>
              <a:t>  </a:t>
            </a:r>
            <a:r>
              <a:rPr lang="en-US" b="1" spc="-5" dirty="0" err="1" smtClean="0">
                <a:solidFill>
                  <a:srgbClr val="C00000"/>
                </a:solidFill>
                <a:latin typeface="Courier New"/>
                <a:cs typeface="Courier New"/>
              </a:rPr>
              <a:t>i</a:t>
            </a:r>
            <a:r>
              <a:rPr lang="en-US" b="1" spc="-5" dirty="0" smtClean="0">
                <a:solidFill>
                  <a:srgbClr val="C00000"/>
                </a:solidFill>
                <a:latin typeface="Courier New"/>
                <a:cs typeface="Courier New"/>
              </a:rPr>
              <a:t>++;</a:t>
            </a:r>
            <a:endParaRPr lang="en-US" dirty="0" smtClean="0">
              <a:latin typeface="Courier New"/>
              <a:cs typeface="Courier New"/>
            </a:endParaRPr>
          </a:p>
          <a:p>
            <a:pPr marL="545465">
              <a:lnSpc>
                <a:spcPct val="100000"/>
              </a:lnSpc>
            </a:pPr>
            <a:r>
              <a:rPr lang="en-IN" sz="1800" b="1" spc="-5" dirty="0" smtClean="0">
                <a:solidFill>
                  <a:srgbClr val="C00000"/>
                </a:solidFill>
                <a:latin typeface="Courier New"/>
                <a:cs typeface="Courier New"/>
              </a:rPr>
              <a:t>}.</a:t>
            </a:r>
          </a:p>
          <a:p>
            <a:pPr marL="545465">
              <a:lnSpc>
                <a:spcPct val="100000"/>
              </a:lnSpc>
              <a:spcBef>
                <a:spcPts val="100"/>
              </a:spcBef>
            </a:pPr>
            <a:r>
              <a:rPr lang="pt-BR" b="1" spc="-5" dirty="0" smtClean="0">
                <a:solidFill>
                  <a:srgbClr val="C00000"/>
                </a:solidFill>
                <a:latin typeface="Courier New"/>
                <a:cs typeface="Courier New"/>
              </a:rPr>
              <a:t>/* termination</a:t>
            </a:r>
            <a:r>
              <a:rPr lang="pt-BR" b="1" spc="-90" dirty="0" smtClean="0">
                <a:solidFill>
                  <a:srgbClr val="C00000"/>
                </a:solidFill>
                <a:latin typeface="Courier New"/>
                <a:cs typeface="Courier New"/>
              </a:rPr>
              <a:t> </a:t>
            </a:r>
            <a:r>
              <a:rPr lang="pt-BR" b="1" spc="-5" dirty="0" smtClean="0">
                <a:solidFill>
                  <a:srgbClr val="C00000"/>
                </a:solidFill>
                <a:latin typeface="Courier New"/>
                <a:cs typeface="Courier New"/>
              </a:rPr>
              <a:t>*/</a:t>
            </a:r>
            <a:endParaRPr lang="pt-BR" dirty="0" smtClean="0">
              <a:latin typeface="Courier New"/>
              <a:cs typeface="Courier New"/>
            </a:endParaRPr>
          </a:p>
          <a:p>
            <a:pPr marL="545465">
              <a:lnSpc>
                <a:spcPct val="100000"/>
              </a:lnSpc>
            </a:pPr>
            <a:r>
              <a:rPr lang="pt-BR" b="1" spc="-5" dirty="0" smtClean="0">
                <a:solidFill>
                  <a:srgbClr val="C00000"/>
                </a:solidFill>
                <a:latin typeface="Courier New"/>
                <a:cs typeface="Courier New"/>
              </a:rPr>
              <a:t>printf(“factorial %d! = %d\n", n,</a:t>
            </a:r>
            <a:r>
              <a:rPr lang="pt-BR" b="1" spc="-135" dirty="0" smtClean="0">
                <a:solidFill>
                  <a:srgbClr val="C00000"/>
                </a:solidFill>
                <a:latin typeface="Courier New"/>
                <a:cs typeface="Courier New"/>
              </a:rPr>
              <a:t> </a:t>
            </a:r>
            <a:r>
              <a:rPr lang="pt-BR" b="1" spc="-5" dirty="0" smtClean="0">
                <a:solidFill>
                  <a:srgbClr val="C00000"/>
                </a:solidFill>
                <a:latin typeface="Courier New"/>
                <a:cs typeface="Courier New"/>
              </a:rPr>
              <a:t>f);</a:t>
            </a:r>
            <a:endParaRPr lang="pt-BR" dirty="0" smtClean="0">
              <a:latin typeface="Courier New"/>
              <a:cs typeface="Courier New"/>
            </a:endParaRPr>
          </a:p>
          <a:p>
            <a:pPr>
              <a:lnSpc>
                <a:spcPct val="100000"/>
              </a:lnSpc>
            </a:pPr>
            <a:r>
              <a:rPr lang="pt-BR" b="1" spc="-5" dirty="0" smtClean="0">
                <a:solidFill>
                  <a:srgbClr val="C00000"/>
                </a:solidFill>
                <a:latin typeface="Courier New"/>
                <a:cs typeface="Courier New"/>
              </a:rPr>
              <a:t>}</a:t>
            </a:r>
            <a:endParaRPr lang="pt-BR" dirty="0" smtClean="0">
              <a:latin typeface="Courier New"/>
              <a:cs typeface="Courier New"/>
            </a:endParaRPr>
          </a:p>
          <a:p>
            <a:pPr marL="545465">
              <a:lnSpc>
                <a:spcPct val="100000"/>
              </a:lnSpc>
            </a:pPr>
            <a:endParaRPr lang="en-IN" sz="1800" b="1" spc="-5" dirty="0" smtClean="0">
              <a:solidFill>
                <a:srgbClr val="C00000"/>
              </a:solidFill>
              <a:latin typeface="Courier New"/>
              <a:cs typeface="Courier New"/>
            </a:endParaRPr>
          </a:p>
          <a:p>
            <a:pPr marL="545465">
              <a:lnSpc>
                <a:spcPct val="100000"/>
              </a:lnSpc>
            </a:pPr>
            <a:endParaRPr sz="1800" dirty="0">
              <a:latin typeface="Courier New"/>
              <a:cs typeface="Courier New"/>
            </a:endParaRPr>
          </a:p>
        </p:txBody>
      </p:sp>
      <p:sp>
        <p:nvSpPr>
          <p:cNvPr id="7" name="object 7"/>
          <p:cNvSpPr/>
          <p:nvPr/>
        </p:nvSpPr>
        <p:spPr>
          <a:xfrm>
            <a:off x="984497" y="3886199"/>
            <a:ext cx="8167370" cy="2875915"/>
          </a:xfrm>
          <a:custGeom>
            <a:avLst/>
            <a:gdLst/>
            <a:ahLst/>
            <a:cxnLst/>
            <a:rect l="l" t="t" r="r" b="b"/>
            <a:pathLst>
              <a:path w="8167370" h="2875915">
                <a:moveTo>
                  <a:pt x="13716" y="2863596"/>
                </a:moveTo>
                <a:lnTo>
                  <a:pt x="13716" y="0"/>
                </a:lnTo>
                <a:lnTo>
                  <a:pt x="0" y="0"/>
                </a:lnTo>
                <a:lnTo>
                  <a:pt x="0" y="2875788"/>
                </a:lnTo>
                <a:lnTo>
                  <a:pt x="6096" y="2875788"/>
                </a:lnTo>
                <a:lnTo>
                  <a:pt x="6096" y="2863596"/>
                </a:lnTo>
                <a:lnTo>
                  <a:pt x="13716" y="2863596"/>
                </a:lnTo>
                <a:close/>
              </a:path>
              <a:path w="8167370" h="2875915">
                <a:moveTo>
                  <a:pt x="8159502" y="2863596"/>
                </a:moveTo>
                <a:lnTo>
                  <a:pt x="6096" y="2863596"/>
                </a:lnTo>
                <a:lnTo>
                  <a:pt x="13716" y="2869692"/>
                </a:lnTo>
                <a:lnTo>
                  <a:pt x="13716" y="2875788"/>
                </a:lnTo>
                <a:lnTo>
                  <a:pt x="8153406" y="2875788"/>
                </a:lnTo>
                <a:lnTo>
                  <a:pt x="8153406" y="2869692"/>
                </a:lnTo>
                <a:lnTo>
                  <a:pt x="8159502" y="2863596"/>
                </a:lnTo>
                <a:close/>
              </a:path>
              <a:path w="8167370" h="2875915">
                <a:moveTo>
                  <a:pt x="13716" y="2875788"/>
                </a:moveTo>
                <a:lnTo>
                  <a:pt x="13716" y="2869692"/>
                </a:lnTo>
                <a:lnTo>
                  <a:pt x="6096" y="2863596"/>
                </a:lnTo>
                <a:lnTo>
                  <a:pt x="6096" y="2875788"/>
                </a:lnTo>
                <a:lnTo>
                  <a:pt x="13716" y="2875788"/>
                </a:lnTo>
                <a:close/>
              </a:path>
              <a:path w="8167370" h="2875915">
                <a:moveTo>
                  <a:pt x="8167122" y="2875788"/>
                </a:moveTo>
                <a:lnTo>
                  <a:pt x="8167122" y="0"/>
                </a:lnTo>
                <a:lnTo>
                  <a:pt x="8153406" y="0"/>
                </a:lnTo>
                <a:lnTo>
                  <a:pt x="8153406" y="2863596"/>
                </a:lnTo>
                <a:lnTo>
                  <a:pt x="8159502" y="2863596"/>
                </a:lnTo>
                <a:lnTo>
                  <a:pt x="8159502" y="2875788"/>
                </a:lnTo>
                <a:lnTo>
                  <a:pt x="8167122" y="2875788"/>
                </a:lnTo>
                <a:close/>
              </a:path>
              <a:path w="8167370" h="2875915">
                <a:moveTo>
                  <a:pt x="8159502" y="2875788"/>
                </a:moveTo>
                <a:lnTo>
                  <a:pt x="8159502" y="2863596"/>
                </a:lnTo>
                <a:lnTo>
                  <a:pt x="8153406" y="2869692"/>
                </a:lnTo>
                <a:lnTo>
                  <a:pt x="8153406" y="2875788"/>
                </a:lnTo>
                <a:lnTo>
                  <a:pt x="8159502" y="2875788"/>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9144000" cy="2677656"/>
          </a:xfrm>
          <a:prstGeom prst="rect">
            <a:avLst/>
          </a:prstGeom>
        </p:spPr>
        <p:txBody>
          <a:bodyPr wrap="square">
            <a:spAutoFit/>
          </a:bodyPr>
          <a:lstStyle/>
          <a:p>
            <a:pPr marL="342900" indent="-342900" algn="just">
              <a:spcAft>
                <a:spcPts val="0"/>
              </a:spcAf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rPr>
              <a:t>A </a:t>
            </a:r>
            <a:r>
              <a:rPr lang="en-US" sz="2400" dirty="0">
                <a:latin typeface="Times New Roman" panose="02020603050405020304" pitchFamily="18" charset="0"/>
                <a:ea typeface="Times New Roman" panose="02020603050405020304" pitchFamily="18" charset="0"/>
              </a:rPr>
              <a:t>do while loop is another type of repetition statement. </a:t>
            </a:r>
            <a:endParaRPr lang="en-US"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rPr>
              <a:t>It </a:t>
            </a:r>
            <a:r>
              <a:rPr lang="en-US" sz="2400" dirty="0">
                <a:latin typeface="Times New Roman" panose="02020603050405020304" pitchFamily="18" charset="0"/>
                <a:ea typeface="Times New Roman" panose="02020603050405020304" pitchFamily="18" charset="0"/>
              </a:rPr>
              <a:t>is exactly the same as the while loop except it initially performs operations and then evaluates the logical expression of the loop to determine what should happen next. </a:t>
            </a:r>
            <a:endParaRPr lang="en-US"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rPr>
              <a:t>This </a:t>
            </a:r>
            <a:r>
              <a:rPr lang="en-US" sz="2400" dirty="0">
                <a:latin typeface="Times New Roman" panose="02020603050405020304" pitchFamily="18" charset="0"/>
                <a:ea typeface="Times New Roman" panose="02020603050405020304" pitchFamily="18" charset="0"/>
              </a:rPr>
              <a:t>type of loop is referred to as an exit condition loop sequence. Normally with a while loop, some part of the logical expression in the loop must be initialized before execution of the loop. </a:t>
            </a:r>
            <a:endParaRPr lang="en-US" sz="2400" dirty="0" smtClean="0">
              <a:latin typeface="Times New Roman" panose="02020603050405020304" pitchFamily="18" charset="0"/>
              <a:ea typeface="Times New Roman" panose="02020603050405020304" pitchFamily="18" charset="0"/>
            </a:endParaRPr>
          </a:p>
        </p:txBody>
      </p:sp>
      <p:sp>
        <p:nvSpPr>
          <p:cNvPr id="3" name="Rectangle 2"/>
          <p:cNvSpPr/>
          <p:nvPr/>
        </p:nvSpPr>
        <p:spPr>
          <a:xfrm>
            <a:off x="3450985" y="208776"/>
            <a:ext cx="2622193" cy="523220"/>
          </a:xfrm>
          <a:prstGeom prst="rect">
            <a:avLst/>
          </a:prstGeom>
        </p:spPr>
        <p:txBody>
          <a:bodyPr wrap="none">
            <a:spAutoFit/>
          </a:bodyPr>
          <a:lstStyle/>
          <a:p>
            <a:pPr marL="12700" algn="ctr">
              <a:lnSpc>
                <a:spcPct val="100000"/>
              </a:lnSpc>
              <a:spcBef>
                <a:spcPts val="434"/>
              </a:spcBef>
              <a:tabLst>
                <a:tab pos="354965" algn="l"/>
                <a:tab pos="355600" algn="l"/>
              </a:tabLst>
            </a:pPr>
            <a:r>
              <a:rPr lang="en-IN" sz="2800" b="1" spc="-5" dirty="0">
                <a:latin typeface="Arial"/>
                <a:cs typeface="Arial"/>
              </a:rPr>
              <a:t>do-while</a:t>
            </a:r>
            <a:r>
              <a:rPr lang="en-IN" sz="2800" b="1" dirty="0">
                <a:latin typeface="Arial"/>
                <a:cs typeface="Arial"/>
              </a:rPr>
              <a:t> </a:t>
            </a:r>
            <a:r>
              <a:rPr lang="en-IN" sz="2800" b="1" spc="-10" dirty="0">
                <a:latin typeface="Arial"/>
                <a:cs typeface="Arial"/>
              </a:rPr>
              <a:t>Loop</a:t>
            </a:r>
            <a:endParaRPr lang="en-IN" sz="2800" dirty="0">
              <a:latin typeface="Arial"/>
              <a:cs typeface="Arial"/>
            </a:endParaRPr>
          </a:p>
        </p:txBody>
      </p:sp>
    </p:spTree>
    <p:extLst>
      <p:ext uri="{BB962C8B-B14F-4D97-AF65-F5344CB8AC3E}">
        <p14:creationId xmlns:p14="http://schemas.microsoft.com/office/powerpoint/2010/main" val="1890523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43200" y="2743200"/>
            <a:ext cx="4114800" cy="1143000"/>
          </a:xfrm>
          <a:custGeom>
            <a:avLst/>
            <a:gdLst/>
            <a:ahLst/>
            <a:cxnLst/>
            <a:rect l="l" t="t" r="r" b="b"/>
            <a:pathLst>
              <a:path w="4114800" h="1143000">
                <a:moveTo>
                  <a:pt x="0" y="0"/>
                </a:moveTo>
                <a:lnTo>
                  <a:pt x="0" y="1142999"/>
                </a:lnTo>
                <a:lnTo>
                  <a:pt x="4114800" y="1142999"/>
                </a:lnTo>
                <a:lnTo>
                  <a:pt x="4114800" y="0"/>
                </a:lnTo>
                <a:lnTo>
                  <a:pt x="0" y="0"/>
                </a:lnTo>
                <a:close/>
              </a:path>
            </a:pathLst>
          </a:custGeom>
          <a:solidFill>
            <a:srgbClr val="FFFF98"/>
          </a:solidFill>
        </p:spPr>
        <p:txBody>
          <a:bodyPr wrap="square" lIns="0" tIns="0" rIns="0" bIns="0" rtlCol="0"/>
          <a:lstStyle/>
          <a:p>
            <a:endParaRPr/>
          </a:p>
        </p:txBody>
      </p:sp>
      <p:sp>
        <p:nvSpPr>
          <p:cNvPr id="3" name="object 3"/>
          <p:cNvSpPr/>
          <p:nvPr/>
        </p:nvSpPr>
        <p:spPr>
          <a:xfrm>
            <a:off x="2737104" y="2737104"/>
            <a:ext cx="4128770" cy="1149350"/>
          </a:xfrm>
          <a:custGeom>
            <a:avLst/>
            <a:gdLst/>
            <a:ahLst/>
            <a:cxnLst/>
            <a:rect l="l" t="t" r="r" b="b"/>
            <a:pathLst>
              <a:path w="4128770" h="1149350">
                <a:moveTo>
                  <a:pt x="4128516" y="1149095"/>
                </a:moveTo>
                <a:lnTo>
                  <a:pt x="4128516" y="0"/>
                </a:lnTo>
                <a:lnTo>
                  <a:pt x="0" y="0"/>
                </a:lnTo>
                <a:lnTo>
                  <a:pt x="0" y="1149095"/>
                </a:lnTo>
                <a:lnTo>
                  <a:pt x="6096" y="1149095"/>
                </a:lnTo>
                <a:lnTo>
                  <a:pt x="6096" y="13716"/>
                </a:lnTo>
                <a:lnTo>
                  <a:pt x="13716" y="6096"/>
                </a:lnTo>
                <a:lnTo>
                  <a:pt x="13716" y="13716"/>
                </a:lnTo>
                <a:lnTo>
                  <a:pt x="4114800" y="13716"/>
                </a:lnTo>
                <a:lnTo>
                  <a:pt x="4114800" y="6096"/>
                </a:lnTo>
                <a:lnTo>
                  <a:pt x="4120896" y="13716"/>
                </a:lnTo>
                <a:lnTo>
                  <a:pt x="4120896" y="1149095"/>
                </a:lnTo>
                <a:lnTo>
                  <a:pt x="4128516" y="1149095"/>
                </a:lnTo>
                <a:close/>
              </a:path>
              <a:path w="4128770" h="1149350">
                <a:moveTo>
                  <a:pt x="13716" y="13716"/>
                </a:moveTo>
                <a:lnTo>
                  <a:pt x="13716" y="6096"/>
                </a:lnTo>
                <a:lnTo>
                  <a:pt x="6096" y="13716"/>
                </a:lnTo>
                <a:lnTo>
                  <a:pt x="13716" y="13716"/>
                </a:lnTo>
                <a:close/>
              </a:path>
              <a:path w="4128770" h="1149350">
                <a:moveTo>
                  <a:pt x="13716" y="1149095"/>
                </a:moveTo>
                <a:lnTo>
                  <a:pt x="13716" y="13716"/>
                </a:lnTo>
                <a:lnTo>
                  <a:pt x="6096" y="13716"/>
                </a:lnTo>
                <a:lnTo>
                  <a:pt x="6096" y="1149095"/>
                </a:lnTo>
                <a:lnTo>
                  <a:pt x="13716" y="1149095"/>
                </a:lnTo>
                <a:close/>
              </a:path>
              <a:path w="4128770" h="1149350">
                <a:moveTo>
                  <a:pt x="4120896" y="13716"/>
                </a:moveTo>
                <a:lnTo>
                  <a:pt x="4114800" y="6096"/>
                </a:lnTo>
                <a:lnTo>
                  <a:pt x="4114800" y="13716"/>
                </a:lnTo>
                <a:lnTo>
                  <a:pt x="4120896" y="13716"/>
                </a:lnTo>
                <a:close/>
              </a:path>
              <a:path w="4128770" h="1149350">
                <a:moveTo>
                  <a:pt x="4120896" y="1149095"/>
                </a:moveTo>
                <a:lnTo>
                  <a:pt x="4120896" y="13716"/>
                </a:lnTo>
                <a:lnTo>
                  <a:pt x="4114800" y="13716"/>
                </a:lnTo>
                <a:lnTo>
                  <a:pt x="4114800" y="1149095"/>
                </a:lnTo>
                <a:lnTo>
                  <a:pt x="4120896" y="1149095"/>
                </a:lnTo>
                <a:close/>
              </a:path>
            </a:pathLst>
          </a:custGeom>
          <a:solidFill>
            <a:srgbClr val="000000"/>
          </a:solidFill>
        </p:spPr>
        <p:txBody>
          <a:bodyPr wrap="square" lIns="0" tIns="0" rIns="0" bIns="0" rtlCol="0"/>
          <a:lstStyle/>
          <a:p>
            <a:endParaRPr/>
          </a:p>
        </p:txBody>
      </p:sp>
      <p:sp>
        <p:nvSpPr>
          <p:cNvPr id="4" name="object 4"/>
          <p:cNvSpPr/>
          <p:nvPr/>
        </p:nvSpPr>
        <p:spPr>
          <a:xfrm>
            <a:off x="2743200" y="3886199"/>
            <a:ext cx="4114800" cy="428625"/>
          </a:xfrm>
          <a:custGeom>
            <a:avLst/>
            <a:gdLst/>
            <a:ahLst/>
            <a:cxnLst/>
            <a:rect l="l" t="t" r="r" b="b"/>
            <a:pathLst>
              <a:path w="4114800" h="428625">
                <a:moveTo>
                  <a:pt x="4114800" y="0"/>
                </a:moveTo>
                <a:lnTo>
                  <a:pt x="0" y="0"/>
                </a:lnTo>
                <a:lnTo>
                  <a:pt x="0" y="428244"/>
                </a:lnTo>
                <a:lnTo>
                  <a:pt x="4114800" y="428244"/>
                </a:lnTo>
                <a:lnTo>
                  <a:pt x="4114800" y="0"/>
                </a:lnTo>
                <a:close/>
              </a:path>
            </a:pathLst>
          </a:custGeom>
          <a:solidFill>
            <a:srgbClr val="FFFF98"/>
          </a:solidFill>
        </p:spPr>
        <p:txBody>
          <a:bodyPr wrap="square" lIns="0" tIns="0" rIns="0" bIns="0" rtlCol="0"/>
          <a:lstStyle/>
          <a:p>
            <a:endParaRPr/>
          </a:p>
        </p:txBody>
      </p:sp>
      <p:sp>
        <p:nvSpPr>
          <p:cNvPr id="5" name="object 5"/>
          <p:cNvSpPr/>
          <p:nvPr/>
        </p:nvSpPr>
        <p:spPr>
          <a:xfrm>
            <a:off x="2737104" y="3886199"/>
            <a:ext cx="4128770" cy="434340"/>
          </a:xfrm>
          <a:custGeom>
            <a:avLst/>
            <a:gdLst/>
            <a:ahLst/>
            <a:cxnLst/>
            <a:rect l="l" t="t" r="r" b="b"/>
            <a:pathLst>
              <a:path w="4128770" h="434339">
                <a:moveTo>
                  <a:pt x="13716" y="422148"/>
                </a:moveTo>
                <a:lnTo>
                  <a:pt x="13716" y="0"/>
                </a:lnTo>
                <a:lnTo>
                  <a:pt x="0" y="0"/>
                </a:lnTo>
                <a:lnTo>
                  <a:pt x="0" y="434340"/>
                </a:lnTo>
                <a:lnTo>
                  <a:pt x="6096" y="434340"/>
                </a:lnTo>
                <a:lnTo>
                  <a:pt x="6096" y="422148"/>
                </a:lnTo>
                <a:lnTo>
                  <a:pt x="13716" y="422148"/>
                </a:lnTo>
                <a:close/>
              </a:path>
              <a:path w="4128770" h="434339">
                <a:moveTo>
                  <a:pt x="4120896" y="422148"/>
                </a:moveTo>
                <a:lnTo>
                  <a:pt x="6096" y="422148"/>
                </a:lnTo>
                <a:lnTo>
                  <a:pt x="13716" y="428244"/>
                </a:lnTo>
                <a:lnTo>
                  <a:pt x="13716" y="434340"/>
                </a:lnTo>
                <a:lnTo>
                  <a:pt x="4114800" y="434340"/>
                </a:lnTo>
                <a:lnTo>
                  <a:pt x="4114800" y="428244"/>
                </a:lnTo>
                <a:lnTo>
                  <a:pt x="4120896" y="422148"/>
                </a:lnTo>
                <a:close/>
              </a:path>
              <a:path w="4128770" h="434339">
                <a:moveTo>
                  <a:pt x="13716" y="434340"/>
                </a:moveTo>
                <a:lnTo>
                  <a:pt x="13716" y="428244"/>
                </a:lnTo>
                <a:lnTo>
                  <a:pt x="6096" y="422148"/>
                </a:lnTo>
                <a:lnTo>
                  <a:pt x="6096" y="434340"/>
                </a:lnTo>
                <a:lnTo>
                  <a:pt x="13716" y="434340"/>
                </a:lnTo>
                <a:close/>
              </a:path>
              <a:path w="4128770" h="434339">
                <a:moveTo>
                  <a:pt x="4128516" y="434340"/>
                </a:moveTo>
                <a:lnTo>
                  <a:pt x="4128516" y="0"/>
                </a:lnTo>
                <a:lnTo>
                  <a:pt x="4114800" y="0"/>
                </a:lnTo>
                <a:lnTo>
                  <a:pt x="4114800" y="422148"/>
                </a:lnTo>
                <a:lnTo>
                  <a:pt x="4120896" y="422148"/>
                </a:lnTo>
                <a:lnTo>
                  <a:pt x="4120896" y="434340"/>
                </a:lnTo>
                <a:lnTo>
                  <a:pt x="4128516" y="434340"/>
                </a:lnTo>
                <a:close/>
              </a:path>
              <a:path w="4128770" h="434339">
                <a:moveTo>
                  <a:pt x="4120896" y="434340"/>
                </a:moveTo>
                <a:lnTo>
                  <a:pt x="4120896" y="422148"/>
                </a:lnTo>
                <a:lnTo>
                  <a:pt x="4114800" y="428244"/>
                </a:lnTo>
                <a:lnTo>
                  <a:pt x="4114800" y="434340"/>
                </a:lnTo>
                <a:lnTo>
                  <a:pt x="4120896" y="434340"/>
                </a:lnTo>
                <a:close/>
              </a:path>
            </a:pathLst>
          </a:custGeom>
          <a:solidFill>
            <a:srgbClr val="000000"/>
          </a:solidFill>
        </p:spPr>
        <p:txBody>
          <a:bodyPr wrap="square" lIns="0" tIns="0" rIns="0" bIns="0" rtlCol="0"/>
          <a:lstStyle/>
          <a:p>
            <a:endParaRPr/>
          </a:p>
        </p:txBody>
      </p:sp>
      <p:sp>
        <p:nvSpPr>
          <p:cNvPr id="6" name="object 6"/>
          <p:cNvSpPr txBox="1"/>
          <p:nvPr/>
        </p:nvSpPr>
        <p:spPr>
          <a:xfrm>
            <a:off x="1145533" y="1080921"/>
            <a:ext cx="7120890" cy="5734685"/>
          </a:xfrm>
          <a:prstGeom prst="rect">
            <a:avLst/>
          </a:prstGeom>
        </p:spPr>
        <p:txBody>
          <a:bodyPr vert="horz" wrap="square" lIns="0" tIns="55244" rIns="0" bIns="0" rtlCol="0">
            <a:spAutoFit/>
          </a:bodyPr>
          <a:lstStyle/>
          <a:p>
            <a:pPr marL="12700" algn="ctr">
              <a:lnSpc>
                <a:spcPct val="100000"/>
              </a:lnSpc>
              <a:spcBef>
                <a:spcPts val="434"/>
              </a:spcBef>
              <a:tabLst>
                <a:tab pos="354965" algn="l"/>
                <a:tab pos="355600" algn="l"/>
              </a:tabLst>
            </a:pPr>
            <a:r>
              <a:rPr sz="2800" b="1" spc="-5" dirty="0">
                <a:latin typeface="Arial"/>
                <a:cs typeface="Arial"/>
              </a:rPr>
              <a:t>do-while</a:t>
            </a:r>
            <a:r>
              <a:rPr sz="2800" b="1" dirty="0">
                <a:latin typeface="Arial"/>
                <a:cs typeface="Arial"/>
              </a:rPr>
              <a:t> </a:t>
            </a:r>
            <a:r>
              <a:rPr sz="2800" b="1" spc="-10" dirty="0">
                <a:latin typeface="Arial"/>
                <a:cs typeface="Arial"/>
              </a:rPr>
              <a:t>Loop</a:t>
            </a:r>
            <a:endParaRPr sz="2800" dirty="0">
              <a:latin typeface="Arial"/>
              <a:cs typeface="Arial"/>
            </a:endParaRPr>
          </a:p>
          <a:p>
            <a:pPr marL="756285" marR="5080" lvl="1" indent="-287020">
              <a:lnSpc>
                <a:spcPts val="3020"/>
              </a:lnSpc>
              <a:spcBef>
                <a:spcPts val="720"/>
              </a:spcBef>
              <a:buChar char="–"/>
              <a:tabLst>
                <a:tab pos="756920" algn="l"/>
              </a:tabLst>
            </a:pPr>
            <a:r>
              <a:rPr sz="2800" spc="-5" dirty="0">
                <a:latin typeface="Arial"/>
                <a:cs typeface="Arial"/>
              </a:rPr>
              <a:t>The </a:t>
            </a:r>
            <a:r>
              <a:rPr sz="2800" dirty="0">
                <a:latin typeface="Arial"/>
                <a:cs typeface="Arial"/>
              </a:rPr>
              <a:t>syntax of </a:t>
            </a:r>
            <a:r>
              <a:rPr sz="2800" spc="-5" dirty="0">
                <a:latin typeface="Arial"/>
                <a:cs typeface="Arial"/>
              </a:rPr>
              <a:t>a do-while </a:t>
            </a:r>
            <a:r>
              <a:rPr sz="2800" dirty="0">
                <a:latin typeface="Arial"/>
                <a:cs typeface="Arial"/>
              </a:rPr>
              <a:t>statement </a:t>
            </a:r>
            <a:r>
              <a:rPr sz="2800" spc="-5" dirty="0">
                <a:latin typeface="Arial"/>
                <a:cs typeface="Arial"/>
              </a:rPr>
              <a:t>is </a:t>
            </a:r>
            <a:r>
              <a:rPr sz="2800" dirty="0">
                <a:latin typeface="Arial"/>
                <a:cs typeface="Arial"/>
              </a:rPr>
              <a:t>as  </a:t>
            </a:r>
            <a:r>
              <a:rPr sz="2800" spc="-5" dirty="0">
                <a:latin typeface="Arial"/>
                <a:cs typeface="Arial"/>
              </a:rPr>
              <a:t>follows:</a:t>
            </a:r>
            <a:endParaRPr sz="2800" dirty="0">
              <a:latin typeface="Arial"/>
              <a:cs typeface="Arial"/>
            </a:endParaRPr>
          </a:p>
          <a:p>
            <a:pPr lvl="1">
              <a:lnSpc>
                <a:spcPct val="100000"/>
              </a:lnSpc>
              <a:spcBef>
                <a:spcPts val="15"/>
              </a:spcBef>
              <a:buFont typeface="Arial"/>
              <a:buChar char="–"/>
            </a:pPr>
            <a:endParaRPr sz="2250" dirty="0">
              <a:latin typeface="Times New Roman"/>
              <a:cs typeface="Times New Roman"/>
            </a:endParaRPr>
          </a:p>
          <a:p>
            <a:pPr marL="1689100">
              <a:lnSpc>
                <a:spcPct val="100000"/>
              </a:lnSpc>
            </a:pPr>
            <a:r>
              <a:rPr sz="2400" b="1" spc="-5" dirty="0">
                <a:latin typeface="Courier New"/>
                <a:cs typeface="Courier New"/>
              </a:rPr>
              <a:t>do</a:t>
            </a:r>
            <a:endParaRPr sz="2400" dirty="0">
              <a:latin typeface="Courier New"/>
              <a:cs typeface="Courier New"/>
            </a:endParaRPr>
          </a:p>
          <a:p>
            <a:pPr marL="1689100" marR="2132965" indent="363855">
              <a:lnSpc>
                <a:spcPct val="150000"/>
              </a:lnSpc>
            </a:pPr>
            <a:r>
              <a:rPr sz="2400" b="1" spc="-5" dirty="0">
                <a:latin typeface="Courier New"/>
                <a:cs typeface="Courier New"/>
              </a:rPr>
              <a:t>statement  while(expression</a:t>
            </a:r>
            <a:r>
              <a:rPr sz="2400" b="1" spc="-20" dirty="0">
                <a:latin typeface="Courier New"/>
                <a:cs typeface="Courier New"/>
              </a:rPr>
              <a:t>)</a:t>
            </a:r>
            <a:r>
              <a:rPr sz="2400" b="1" spc="-5" dirty="0">
                <a:latin typeface="Courier New"/>
                <a:cs typeface="Courier New"/>
              </a:rPr>
              <a:t>;</a:t>
            </a:r>
            <a:endParaRPr sz="2400" dirty="0">
              <a:latin typeface="Courier New"/>
              <a:cs typeface="Courier New"/>
            </a:endParaRPr>
          </a:p>
          <a:p>
            <a:pPr marL="756285" marR="1051560" lvl="1" indent="-287020">
              <a:lnSpc>
                <a:spcPts val="3020"/>
              </a:lnSpc>
              <a:spcBef>
                <a:spcPts val="1605"/>
              </a:spcBef>
              <a:buChar char="–"/>
              <a:tabLst>
                <a:tab pos="756920" algn="l"/>
              </a:tabLst>
            </a:pPr>
            <a:r>
              <a:rPr sz="2800" spc="-5" dirty="0">
                <a:latin typeface="Arial"/>
                <a:cs typeface="Arial"/>
              </a:rPr>
              <a:t>The </a:t>
            </a:r>
            <a:r>
              <a:rPr sz="2800" dirty="0">
                <a:latin typeface="Arial"/>
                <a:cs typeface="Arial"/>
              </a:rPr>
              <a:t>evaluation of </a:t>
            </a:r>
            <a:r>
              <a:rPr sz="2800" spc="-5" dirty="0">
                <a:latin typeface="Arial"/>
                <a:cs typeface="Arial"/>
              </a:rPr>
              <a:t>the </a:t>
            </a:r>
            <a:r>
              <a:rPr sz="2800" dirty="0">
                <a:latin typeface="Arial"/>
                <a:cs typeface="Arial"/>
              </a:rPr>
              <a:t>controlling  expression takes place after</a:t>
            </a:r>
            <a:r>
              <a:rPr sz="2800" spc="-80" dirty="0">
                <a:latin typeface="Arial"/>
                <a:cs typeface="Arial"/>
              </a:rPr>
              <a:t> </a:t>
            </a:r>
            <a:r>
              <a:rPr sz="2800" dirty="0">
                <a:latin typeface="Arial"/>
                <a:cs typeface="Arial"/>
              </a:rPr>
              <a:t>each  execution of </a:t>
            </a:r>
            <a:r>
              <a:rPr sz="2800" spc="-5" dirty="0">
                <a:latin typeface="Arial"/>
                <a:cs typeface="Arial"/>
              </a:rPr>
              <a:t>the </a:t>
            </a:r>
            <a:r>
              <a:rPr sz="2800" dirty="0">
                <a:latin typeface="Arial"/>
                <a:cs typeface="Arial"/>
              </a:rPr>
              <a:t>loop</a:t>
            </a:r>
            <a:r>
              <a:rPr sz="2800" spc="-20" dirty="0">
                <a:latin typeface="Arial"/>
                <a:cs typeface="Arial"/>
              </a:rPr>
              <a:t> </a:t>
            </a:r>
            <a:r>
              <a:rPr sz="2800" dirty="0">
                <a:latin typeface="Arial"/>
                <a:cs typeface="Arial"/>
              </a:rPr>
              <a:t>body.</a:t>
            </a:r>
          </a:p>
          <a:p>
            <a:pPr marL="756285" marR="417830" lvl="1" indent="-287020" algn="just">
              <a:lnSpc>
                <a:spcPts val="3020"/>
              </a:lnSpc>
              <a:spcBef>
                <a:spcPts val="685"/>
              </a:spcBef>
              <a:buChar char="–"/>
              <a:tabLst>
                <a:tab pos="756920" algn="l"/>
              </a:tabLst>
            </a:pPr>
            <a:r>
              <a:rPr sz="2800" spc="-5" dirty="0">
                <a:latin typeface="Arial"/>
                <a:cs typeface="Arial"/>
              </a:rPr>
              <a:t>The </a:t>
            </a:r>
            <a:r>
              <a:rPr sz="2800" dirty="0">
                <a:latin typeface="Arial"/>
                <a:cs typeface="Arial"/>
              </a:rPr>
              <a:t>loop body </a:t>
            </a:r>
            <a:r>
              <a:rPr sz="2800" spc="-5" dirty="0">
                <a:latin typeface="Arial"/>
                <a:cs typeface="Arial"/>
              </a:rPr>
              <a:t>is </a:t>
            </a:r>
            <a:r>
              <a:rPr sz="2800" dirty="0">
                <a:latin typeface="Arial"/>
                <a:cs typeface="Arial"/>
              </a:rPr>
              <a:t>executed repeatedly  until </a:t>
            </a:r>
            <a:r>
              <a:rPr sz="2800" spc="-5" dirty="0">
                <a:latin typeface="Arial"/>
                <a:cs typeface="Arial"/>
              </a:rPr>
              <a:t>the return </a:t>
            </a:r>
            <a:r>
              <a:rPr sz="2800" dirty="0">
                <a:latin typeface="Arial"/>
                <a:cs typeface="Arial"/>
              </a:rPr>
              <a:t>value of </a:t>
            </a:r>
            <a:r>
              <a:rPr sz="2800" spc="-5" dirty="0">
                <a:latin typeface="Arial"/>
                <a:cs typeface="Arial"/>
              </a:rPr>
              <a:t>the </a:t>
            </a:r>
            <a:r>
              <a:rPr sz="2800" dirty="0">
                <a:latin typeface="Arial"/>
                <a:cs typeface="Arial"/>
              </a:rPr>
              <a:t>controlling  expression </a:t>
            </a:r>
            <a:r>
              <a:rPr sz="2800" spc="-5" dirty="0">
                <a:latin typeface="Arial"/>
                <a:cs typeface="Arial"/>
              </a:rPr>
              <a:t>is </a:t>
            </a:r>
            <a:r>
              <a:rPr sz="2800" dirty="0">
                <a:latin typeface="Arial"/>
                <a:cs typeface="Arial"/>
              </a:rPr>
              <a:t>equal </a:t>
            </a:r>
            <a:r>
              <a:rPr sz="2800" spc="-5" dirty="0">
                <a:latin typeface="Arial"/>
                <a:cs typeface="Arial"/>
              </a:rPr>
              <a:t>to</a:t>
            </a:r>
            <a:r>
              <a:rPr sz="2800" spc="-10" dirty="0">
                <a:latin typeface="Arial"/>
                <a:cs typeface="Arial"/>
              </a:rPr>
              <a:t> </a:t>
            </a:r>
            <a:r>
              <a:rPr sz="2800" dirty="0">
                <a:latin typeface="Arial"/>
                <a:cs typeface="Arial"/>
              </a:rPr>
              <a:t>0.</a:t>
            </a:r>
          </a:p>
        </p:txBody>
      </p:sp>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8686749" y="3625097"/>
              <a:ext cx="360" cy="360"/>
            </p14:xfrm>
          </p:contentPart>
        </mc:Choice>
        <mc:Fallback xmlns="">
          <p:pic>
            <p:nvPicPr>
              <p:cNvPr id="11" name="Ink 10"/>
              <p:cNvPicPr/>
              <p:nvPr/>
            </p:nvPicPr>
            <p:blipFill>
              <a:blip r:embed="rId3"/>
              <a:stretch>
                <a:fillRect/>
              </a:stretch>
            </p:blipFill>
            <p:spPr>
              <a:xfrm>
                <a:off x="8674869" y="3613217"/>
                <a:ext cx="24120" cy="2412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7742" y="939799"/>
            <a:ext cx="4501515" cy="696595"/>
          </a:xfrm>
          <a:prstGeom prst="rect">
            <a:avLst/>
          </a:prstGeom>
        </p:spPr>
        <p:txBody>
          <a:bodyPr vert="horz" wrap="square" lIns="0" tIns="12700" rIns="0" bIns="0" rtlCol="0">
            <a:spAutoFit/>
          </a:bodyPr>
          <a:lstStyle/>
          <a:p>
            <a:pPr marL="12700">
              <a:lnSpc>
                <a:spcPct val="100000"/>
              </a:lnSpc>
              <a:spcBef>
                <a:spcPts val="100"/>
              </a:spcBef>
            </a:pPr>
            <a:r>
              <a:rPr lang="en-US" sz="4400" b="0" dirty="0" smtClean="0">
                <a:latin typeface="Arial"/>
                <a:cs typeface="Arial"/>
              </a:rPr>
              <a:t>Chapter</a:t>
            </a:r>
            <a:r>
              <a:rPr sz="4400" b="0" spc="-110" dirty="0" smtClean="0">
                <a:latin typeface="Arial"/>
                <a:cs typeface="Arial"/>
              </a:rPr>
              <a:t> </a:t>
            </a:r>
            <a:r>
              <a:rPr sz="4400" b="0" dirty="0">
                <a:latin typeface="Arial"/>
                <a:cs typeface="Arial"/>
              </a:rPr>
              <a:t>Objective</a:t>
            </a:r>
            <a:endParaRPr sz="4400" dirty="0">
              <a:latin typeface="Arial"/>
              <a:cs typeface="Arial"/>
            </a:endParaRPr>
          </a:p>
        </p:txBody>
      </p:sp>
      <p:sp>
        <p:nvSpPr>
          <p:cNvPr id="3" name="object 3"/>
          <p:cNvSpPr txBox="1"/>
          <p:nvPr/>
        </p:nvSpPr>
        <p:spPr>
          <a:xfrm>
            <a:off x="1678939" y="2539999"/>
            <a:ext cx="5736590" cy="75692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4965" algn="l"/>
                <a:tab pos="355600" algn="l"/>
              </a:tabLst>
            </a:pPr>
            <a:r>
              <a:rPr sz="2400" spc="-5" dirty="0">
                <a:latin typeface="Arial"/>
                <a:cs typeface="Arial"/>
              </a:rPr>
              <a:t>To learn about different types of Control  Statements</a:t>
            </a:r>
            <a:endParaRPr sz="24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014" y="927607"/>
            <a:ext cx="4719955" cy="559435"/>
          </a:xfrm>
          <a:prstGeom prst="rect">
            <a:avLst/>
          </a:prstGeom>
        </p:spPr>
        <p:txBody>
          <a:bodyPr vert="horz" wrap="square" lIns="0" tIns="12700" rIns="0" bIns="0" rtlCol="0">
            <a:spAutoFit/>
          </a:bodyPr>
          <a:lstStyle/>
          <a:p>
            <a:pPr marL="12700">
              <a:lnSpc>
                <a:spcPct val="100000"/>
              </a:lnSpc>
              <a:spcBef>
                <a:spcPts val="100"/>
              </a:spcBef>
            </a:pPr>
            <a:r>
              <a:rPr sz="3500" b="0" spc="-5" dirty="0">
                <a:latin typeface="Arial"/>
                <a:cs typeface="Arial"/>
              </a:rPr>
              <a:t>The do-while</a:t>
            </a:r>
            <a:r>
              <a:rPr sz="3500" b="0" spc="-25" dirty="0">
                <a:latin typeface="Arial"/>
                <a:cs typeface="Arial"/>
              </a:rPr>
              <a:t> </a:t>
            </a:r>
            <a:r>
              <a:rPr sz="3500" b="0" spc="-5" dirty="0">
                <a:latin typeface="Arial"/>
                <a:cs typeface="Arial"/>
              </a:rPr>
              <a:t>Statement</a:t>
            </a:r>
            <a:endParaRPr sz="3500">
              <a:latin typeface="Arial"/>
              <a:cs typeface="Arial"/>
            </a:endParaRPr>
          </a:p>
        </p:txBody>
      </p:sp>
      <p:sp>
        <p:nvSpPr>
          <p:cNvPr id="3" name="object 3"/>
          <p:cNvSpPr txBox="1"/>
          <p:nvPr/>
        </p:nvSpPr>
        <p:spPr>
          <a:xfrm>
            <a:off x="996187" y="1532396"/>
            <a:ext cx="4452620" cy="2009139"/>
          </a:xfrm>
          <a:prstGeom prst="rect">
            <a:avLst/>
          </a:prstGeom>
        </p:spPr>
        <p:txBody>
          <a:bodyPr vert="horz" wrap="square" lIns="0" tIns="102235" rIns="0" bIns="0" rtlCol="0">
            <a:spAutoFit/>
          </a:bodyPr>
          <a:lstStyle/>
          <a:p>
            <a:pPr marL="306705" indent="-294640">
              <a:lnSpc>
                <a:spcPct val="100000"/>
              </a:lnSpc>
              <a:spcBef>
                <a:spcPts val="805"/>
              </a:spcBef>
              <a:buFont typeface="Trebuchet MS"/>
              <a:buChar char="•"/>
              <a:tabLst>
                <a:tab pos="307340" algn="l"/>
              </a:tabLst>
            </a:pPr>
            <a:r>
              <a:rPr sz="2800" b="0" spc="80" dirty="0">
                <a:latin typeface="Bookman Old Style"/>
                <a:cs typeface="Bookman Old Style"/>
              </a:rPr>
              <a:t>Structure</a:t>
            </a:r>
            <a:endParaRPr sz="2800">
              <a:latin typeface="Bookman Old Style"/>
              <a:cs typeface="Bookman Old Style"/>
            </a:endParaRPr>
          </a:p>
          <a:p>
            <a:pPr marL="1840864">
              <a:lnSpc>
                <a:spcPct val="100000"/>
              </a:lnSpc>
              <a:spcBef>
                <a:spcPts val="509"/>
              </a:spcBef>
            </a:pPr>
            <a:r>
              <a:rPr sz="2000" b="0" i="1" spc="100" dirty="0">
                <a:latin typeface="Bookman Old Style"/>
                <a:cs typeface="Bookman Old Style"/>
              </a:rPr>
              <a:t>do</a:t>
            </a:r>
            <a:endParaRPr sz="2000">
              <a:latin typeface="Bookman Old Style"/>
              <a:cs typeface="Bookman Old Style"/>
            </a:endParaRPr>
          </a:p>
          <a:p>
            <a:pPr marL="1891664">
              <a:lnSpc>
                <a:spcPct val="100000"/>
              </a:lnSpc>
              <a:spcBef>
                <a:spcPts val="480"/>
              </a:spcBef>
            </a:pPr>
            <a:r>
              <a:rPr sz="2000" b="0" i="1" spc="-120" dirty="0">
                <a:latin typeface="Bookman Old Style"/>
                <a:cs typeface="Bookman Old Style"/>
              </a:rPr>
              <a:t>{</a:t>
            </a:r>
            <a:endParaRPr sz="2000">
              <a:latin typeface="Bookman Old Style"/>
              <a:cs typeface="Bookman Old Style"/>
            </a:endParaRPr>
          </a:p>
          <a:p>
            <a:pPr marL="1891664">
              <a:lnSpc>
                <a:spcPct val="100000"/>
              </a:lnSpc>
              <a:spcBef>
                <a:spcPts val="480"/>
              </a:spcBef>
            </a:pPr>
            <a:r>
              <a:rPr sz="2000" b="0" i="1" spc="114" dirty="0">
                <a:latin typeface="Bookman Old Style"/>
                <a:cs typeface="Bookman Old Style"/>
              </a:rPr>
              <a:t>statement;</a:t>
            </a:r>
            <a:endParaRPr sz="2000">
              <a:latin typeface="Bookman Old Style"/>
              <a:cs typeface="Bookman Old Style"/>
            </a:endParaRPr>
          </a:p>
          <a:p>
            <a:pPr marL="1891664">
              <a:lnSpc>
                <a:spcPct val="100000"/>
              </a:lnSpc>
              <a:spcBef>
                <a:spcPts val="480"/>
              </a:spcBef>
            </a:pPr>
            <a:r>
              <a:rPr sz="2000" b="0" i="1" spc="-160" dirty="0">
                <a:latin typeface="Bookman Old Style"/>
                <a:cs typeface="Bookman Old Style"/>
              </a:rPr>
              <a:t>}</a:t>
            </a:r>
            <a:r>
              <a:rPr sz="2000" b="0" i="1" spc="5" dirty="0">
                <a:latin typeface="Bookman Old Style"/>
                <a:cs typeface="Bookman Old Style"/>
              </a:rPr>
              <a:t> </a:t>
            </a:r>
            <a:r>
              <a:rPr sz="2000" b="0" i="1" spc="85" dirty="0">
                <a:latin typeface="Bookman Old Style"/>
                <a:cs typeface="Bookman Old Style"/>
              </a:rPr>
              <a:t>while(expression);</a:t>
            </a:r>
            <a:endParaRPr sz="2000">
              <a:latin typeface="Bookman Old Style"/>
              <a:cs typeface="Bookman Old Style"/>
            </a:endParaRPr>
          </a:p>
        </p:txBody>
      </p:sp>
      <p:sp>
        <p:nvSpPr>
          <p:cNvPr id="4" name="object 4"/>
          <p:cNvSpPr txBox="1"/>
          <p:nvPr/>
        </p:nvSpPr>
        <p:spPr>
          <a:xfrm>
            <a:off x="5717537" y="1541779"/>
            <a:ext cx="7543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3200"/>
                </a:solidFill>
                <a:latin typeface="Courier New"/>
                <a:cs typeface="Courier New"/>
              </a:rPr>
              <a:t>do</a:t>
            </a:r>
            <a:r>
              <a:rPr sz="2400" b="1" spc="-105" dirty="0">
                <a:solidFill>
                  <a:srgbClr val="FF3200"/>
                </a:solidFill>
                <a:latin typeface="Courier New"/>
                <a:cs typeface="Courier New"/>
              </a:rPr>
              <a:t> </a:t>
            </a:r>
            <a:r>
              <a:rPr sz="2400" b="1" spc="-5" dirty="0">
                <a:solidFill>
                  <a:srgbClr val="FF3200"/>
                </a:solidFill>
                <a:latin typeface="Courier New"/>
                <a:cs typeface="Courier New"/>
              </a:rPr>
              <a:t>{</a:t>
            </a:r>
            <a:endParaRPr sz="2400" dirty="0">
              <a:latin typeface="Courier New"/>
              <a:cs typeface="Courier New"/>
            </a:endParaRPr>
          </a:p>
        </p:txBody>
      </p:sp>
      <p:sp>
        <p:nvSpPr>
          <p:cNvPr id="5" name="object 5"/>
          <p:cNvSpPr txBox="1"/>
          <p:nvPr/>
        </p:nvSpPr>
        <p:spPr>
          <a:xfrm>
            <a:off x="5867400" y="2016758"/>
            <a:ext cx="33127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3200"/>
                </a:solidFill>
                <a:latin typeface="Courier New"/>
                <a:cs typeface="Courier New"/>
              </a:rPr>
              <a:t>printf("%d\n",</a:t>
            </a:r>
            <a:r>
              <a:rPr sz="2400" b="1" spc="-60" dirty="0">
                <a:solidFill>
                  <a:srgbClr val="FF3200"/>
                </a:solidFill>
                <a:latin typeface="Courier New"/>
                <a:cs typeface="Courier New"/>
              </a:rPr>
              <a:t> </a:t>
            </a:r>
            <a:r>
              <a:rPr sz="2400" b="1" spc="-5" dirty="0">
                <a:solidFill>
                  <a:srgbClr val="FF3200"/>
                </a:solidFill>
                <a:latin typeface="Courier New"/>
                <a:cs typeface="Courier New"/>
              </a:rPr>
              <a:t>a);</a:t>
            </a:r>
            <a:endParaRPr sz="2400" dirty="0">
              <a:latin typeface="Courier New"/>
              <a:cs typeface="Courier New"/>
            </a:endParaRPr>
          </a:p>
        </p:txBody>
      </p:sp>
      <p:sp>
        <p:nvSpPr>
          <p:cNvPr id="6" name="object 6"/>
          <p:cNvSpPr txBox="1"/>
          <p:nvPr/>
        </p:nvSpPr>
        <p:spPr>
          <a:xfrm>
            <a:off x="5717537" y="2383026"/>
            <a:ext cx="2945765" cy="976630"/>
          </a:xfrm>
          <a:prstGeom prst="rect">
            <a:avLst/>
          </a:prstGeom>
        </p:spPr>
        <p:txBody>
          <a:bodyPr vert="horz" wrap="square" lIns="0" tIns="122555" rIns="0" bIns="0" rtlCol="0">
            <a:spAutoFit/>
          </a:bodyPr>
          <a:lstStyle/>
          <a:p>
            <a:pPr marL="12700">
              <a:lnSpc>
                <a:spcPct val="100000"/>
              </a:lnSpc>
              <a:spcBef>
                <a:spcPts val="965"/>
              </a:spcBef>
            </a:pPr>
            <a:r>
              <a:rPr sz="2400" b="1" spc="-5" dirty="0">
                <a:solidFill>
                  <a:srgbClr val="FF3200"/>
                </a:solidFill>
                <a:latin typeface="Courier New"/>
                <a:cs typeface="Courier New"/>
              </a:rPr>
              <a:t>a = a +</a:t>
            </a:r>
            <a:r>
              <a:rPr sz="2400" b="1" spc="-65" dirty="0">
                <a:solidFill>
                  <a:srgbClr val="FF3200"/>
                </a:solidFill>
                <a:latin typeface="Courier New"/>
                <a:cs typeface="Courier New"/>
              </a:rPr>
              <a:t> </a:t>
            </a:r>
            <a:r>
              <a:rPr sz="2400" b="1" spc="-5" dirty="0">
                <a:solidFill>
                  <a:srgbClr val="FF3200"/>
                </a:solidFill>
                <a:latin typeface="Courier New"/>
                <a:cs typeface="Courier New"/>
              </a:rPr>
              <a:t>1;</a:t>
            </a:r>
            <a:endParaRPr sz="2400" dirty="0">
              <a:latin typeface="Courier New"/>
              <a:cs typeface="Courier New"/>
            </a:endParaRPr>
          </a:p>
          <a:p>
            <a:pPr marL="12700">
              <a:lnSpc>
                <a:spcPct val="100000"/>
              </a:lnSpc>
              <a:spcBef>
                <a:spcPts val="860"/>
              </a:spcBef>
            </a:pPr>
            <a:r>
              <a:rPr sz="2400" b="1" spc="-5" dirty="0">
                <a:solidFill>
                  <a:srgbClr val="FF3200"/>
                </a:solidFill>
                <a:latin typeface="Courier New"/>
                <a:cs typeface="Courier New"/>
              </a:rPr>
              <a:t>} while (a &lt;</a:t>
            </a:r>
            <a:r>
              <a:rPr sz="2400" b="1" spc="-90" dirty="0">
                <a:solidFill>
                  <a:srgbClr val="FF3200"/>
                </a:solidFill>
                <a:latin typeface="Courier New"/>
                <a:cs typeface="Courier New"/>
              </a:rPr>
              <a:t> </a:t>
            </a:r>
            <a:r>
              <a:rPr sz="2400" b="1" spc="-5" dirty="0">
                <a:solidFill>
                  <a:srgbClr val="FF3200"/>
                </a:solidFill>
                <a:latin typeface="Courier New"/>
                <a:cs typeface="Courier New"/>
              </a:rPr>
              <a:t>b);</a:t>
            </a:r>
            <a:endParaRPr sz="2400" dirty="0">
              <a:latin typeface="Courier New"/>
              <a:cs typeface="Courier New"/>
            </a:endParaRPr>
          </a:p>
        </p:txBody>
      </p:sp>
      <p:sp>
        <p:nvSpPr>
          <p:cNvPr id="7" name="object 7"/>
          <p:cNvSpPr txBox="1"/>
          <p:nvPr/>
        </p:nvSpPr>
        <p:spPr>
          <a:xfrm>
            <a:off x="996181" y="4276444"/>
            <a:ext cx="8065770" cy="1488440"/>
          </a:xfrm>
          <a:prstGeom prst="rect">
            <a:avLst/>
          </a:prstGeom>
        </p:spPr>
        <p:txBody>
          <a:bodyPr vert="horz" wrap="square" lIns="0" tIns="12700" rIns="0" bIns="0" rtlCol="0">
            <a:spAutoFit/>
          </a:bodyPr>
          <a:lstStyle/>
          <a:p>
            <a:pPr marL="306705" marR="5080" indent="-294640" algn="just">
              <a:lnSpc>
                <a:spcPct val="120000"/>
              </a:lnSpc>
              <a:spcBef>
                <a:spcPts val="100"/>
              </a:spcBef>
              <a:buFont typeface="Trebuchet MS"/>
              <a:buChar char="•"/>
              <a:tabLst>
                <a:tab pos="307340" algn="l"/>
              </a:tabLst>
            </a:pPr>
            <a:r>
              <a:rPr sz="2000" b="0" spc="65" dirty="0">
                <a:latin typeface="Bookman Old Style"/>
                <a:cs typeface="Bookman Old Style"/>
              </a:rPr>
              <a:t>Operation: Similar </a:t>
            </a:r>
            <a:r>
              <a:rPr sz="2000" b="0" spc="135" dirty="0">
                <a:latin typeface="Bookman Old Style"/>
                <a:cs typeface="Bookman Old Style"/>
              </a:rPr>
              <a:t>to </a:t>
            </a:r>
            <a:r>
              <a:rPr sz="2000" b="0" spc="105" dirty="0">
                <a:latin typeface="Bookman Old Style"/>
                <a:cs typeface="Bookman Old Style"/>
              </a:rPr>
              <a:t>the </a:t>
            </a:r>
            <a:r>
              <a:rPr sz="2000" b="0" i="1" spc="110" dirty="0">
                <a:latin typeface="Bookman Old Style"/>
                <a:cs typeface="Bookman Old Style"/>
              </a:rPr>
              <a:t>while </a:t>
            </a:r>
            <a:r>
              <a:rPr sz="2000" b="0" spc="95" dirty="0">
                <a:latin typeface="Bookman Old Style"/>
                <a:cs typeface="Bookman Old Style"/>
              </a:rPr>
              <a:t>control </a:t>
            </a:r>
            <a:r>
              <a:rPr sz="2000" b="0" spc="105" dirty="0">
                <a:latin typeface="Bookman Old Style"/>
                <a:cs typeface="Bookman Old Style"/>
              </a:rPr>
              <a:t>except </a:t>
            </a:r>
            <a:r>
              <a:rPr sz="2000" b="0" spc="85" dirty="0">
                <a:latin typeface="Bookman Old Style"/>
                <a:cs typeface="Bookman Old Style"/>
              </a:rPr>
              <a:t>that </a:t>
            </a:r>
            <a:r>
              <a:rPr sz="2000" b="0" spc="805" dirty="0">
                <a:latin typeface="Bookman Old Style"/>
                <a:cs typeface="Bookman Old Style"/>
              </a:rPr>
              <a:t> </a:t>
            </a:r>
            <a:r>
              <a:rPr sz="2000" b="0" i="1" spc="114" dirty="0">
                <a:latin typeface="Bookman Old Style"/>
                <a:cs typeface="Bookman Old Style"/>
              </a:rPr>
              <a:t>statement </a:t>
            </a:r>
            <a:r>
              <a:rPr sz="2000" b="0" spc="50" dirty="0">
                <a:latin typeface="Bookman Old Style"/>
                <a:cs typeface="Bookman Old Style"/>
              </a:rPr>
              <a:t>is </a:t>
            </a:r>
            <a:r>
              <a:rPr sz="2000" b="0" spc="85" dirty="0">
                <a:latin typeface="Bookman Old Style"/>
                <a:cs typeface="Bookman Old Style"/>
              </a:rPr>
              <a:t>executed </a:t>
            </a:r>
            <a:r>
              <a:rPr sz="2000" b="0" spc="80" dirty="0">
                <a:latin typeface="Bookman Old Style"/>
                <a:cs typeface="Bookman Old Style"/>
              </a:rPr>
              <a:t>before </a:t>
            </a:r>
            <a:r>
              <a:rPr sz="2000" b="0" spc="105" dirty="0">
                <a:latin typeface="Bookman Old Style"/>
                <a:cs typeface="Bookman Old Style"/>
              </a:rPr>
              <a:t>the </a:t>
            </a:r>
            <a:r>
              <a:rPr sz="2000" b="0" i="1" spc="95" dirty="0">
                <a:latin typeface="Bookman Old Style"/>
                <a:cs typeface="Bookman Old Style"/>
              </a:rPr>
              <a:t>expression </a:t>
            </a:r>
            <a:r>
              <a:rPr sz="2000" b="0" spc="55" dirty="0">
                <a:latin typeface="Bookman Old Style"/>
                <a:cs typeface="Bookman Old Style"/>
              </a:rPr>
              <a:t>is </a:t>
            </a:r>
            <a:r>
              <a:rPr sz="2000" b="0" spc="60" dirty="0">
                <a:latin typeface="Bookman Old Style"/>
                <a:cs typeface="Bookman Old Style"/>
              </a:rPr>
              <a:t>evaluated.  </a:t>
            </a:r>
            <a:r>
              <a:rPr sz="2000" b="0" spc="80" dirty="0">
                <a:latin typeface="Bookman Old Style"/>
                <a:cs typeface="Bookman Old Style"/>
              </a:rPr>
              <a:t>This </a:t>
            </a:r>
            <a:r>
              <a:rPr sz="2000" b="0" spc="50" dirty="0">
                <a:latin typeface="Bookman Old Style"/>
                <a:cs typeface="Bookman Old Style"/>
              </a:rPr>
              <a:t>guarantees </a:t>
            </a:r>
            <a:r>
              <a:rPr sz="2000" b="0" spc="85" dirty="0">
                <a:latin typeface="Bookman Old Style"/>
                <a:cs typeface="Bookman Old Style"/>
              </a:rPr>
              <a:t>that </a:t>
            </a:r>
            <a:r>
              <a:rPr sz="2000" b="0" i="1" spc="114" dirty="0">
                <a:latin typeface="Bookman Old Style"/>
                <a:cs typeface="Bookman Old Style"/>
              </a:rPr>
              <a:t>statement </a:t>
            </a:r>
            <a:r>
              <a:rPr sz="2000" b="0" spc="55" dirty="0">
                <a:latin typeface="Bookman Old Style"/>
                <a:cs typeface="Bookman Old Style"/>
              </a:rPr>
              <a:t>is </a:t>
            </a:r>
            <a:r>
              <a:rPr sz="2000" b="0" spc="40" dirty="0">
                <a:latin typeface="Bookman Old Style"/>
                <a:cs typeface="Bookman Old Style"/>
              </a:rPr>
              <a:t>always </a:t>
            </a:r>
            <a:r>
              <a:rPr sz="2000" b="0" spc="85" dirty="0">
                <a:latin typeface="Bookman Old Style"/>
                <a:cs typeface="Bookman Old Style"/>
              </a:rPr>
              <a:t>executed </a:t>
            </a:r>
            <a:r>
              <a:rPr sz="2000" b="0" spc="80" dirty="0">
                <a:latin typeface="Bookman Old Style"/>
                <a:cs typeface="Bookman Old Style"/>
              </a:rPr>
              <a:t>at  </a:t>
            </a:r>
            <a:r>
              <a:rPr sz="2000" b="0" spc="70" dirty="0">
                <a:latin typeface="Bookman Old Style"/>
                <a:cs typeface="Bookman Old Style"/>
              </a:rPr>
              <a:t>least </a:t>
            </a:r>
            <a:r>
              <a:rPr sz="2000" b="0" spc="95" dirty="0">
                <a:latin typeface="Bookman Old Style"/>
                <a:cs typeface="Bookman Old Style"/>
              </a:rPr>
              <a:t>one </a:t>
            </a:r>
            <a:r>
              <a:rPr sz="2000" b="0" spc="130" dirty="0">
                <a:latin typeface="Bookman Old Style"/>
                <a:cs typeface="Bookman Old Style"/>
              </a:rPr>
              <a:t>time </a:t>
            </a:r>
            <a:r>
              <a:rPr sz="2000" b="0" spc="110" dirty="0">
                <a:latin typeface="Bookman Old Style"/>
                <a:cs typeface="Bookman Old Style"/>
              </a:rPr>
              <a:t>even </a:t>
            </a:r>
            <a:r>
              <a:rPr sz="2000" b="0" spc="114" dirty="0">
                <a:latin typeface="Bookman Old Style"/>
                <a:cs typeface="Bookman Old Style"/>
              </a:rPr>
              <a:t>if </a:t>
            </a:r>
            <a:r>
              <a:rPr sz="2000" b="0" i="1" spc="100" dirty="0">
                <a:latin typeface="Bookman Old Style"/>
                <a:cs typeface="Bookman Old Style"/>
              </a:rPr>
              <a:t>expression </a:t>
            </a:r>
            <a:r>
              <a:rPr sz="2000" b="0" spc="55" dirty="0">
                <a:latin typeface="Bookman Old Style"/>
                <a:cs typeface="Bookman Old Style"/>
              </a:rPr>
              <a:t>is</a:t>
            </a:r>
            <a:r>
              <a:rPr sz="2000" b="0" spc="-420" dirty="0">
                <a:latin typeface="Bookman Old Style"/>
                <a:cs typeface="Bookman Old Style"/>
              </a:rPr>
              <a:t> </a:t>
            </a:r>
            <a:r>
              <a:rPr sz="2000" b="0" i="1" spc="80" dirty="0">
                <a:latin typeface="Bookman Old Style"/>
                <a:cs typeface="Bookman Old Style"/>
              </a:rPr>
              <a:t>FALSE</a:t>
            </a:r>
            <a:r>
              <a:rPr sz="2000" b="0" spc="80" dirty="0" smtClean="0">
                <a:latin typeface="Bookman Old Style"/>
                <a:cs typeface="Bookman Old Style"/>
              </a:rPr>
              <a:t>.</a:t>
            </a:r>
            <a:endParaRPr sz="2000" dirty="0">
              <a:latin typeface="Bookman Old Style"/>
              <a:cs typeface="Bookman Old Style"/>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6199" y="1067815"/>
            <a:ext cx="482536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Flowchart of a do-while</a:t>
            </a:r>
            <a:r>
              <a:rPr sz="2800" spc="-15" dirty="0">
                <a:latin typeface="Arial"/>
                <a:cs typeface="Arial"/>
              </a:rPr>
              <a:t> </a:t>
            </a:r>
            <a:r>
              <a:rPr sz="2800" spc="-5" dirty="0">
                <a:latin typeface="Arial"/>
                <a:cs typeface="Arial"/>
              </a:rPr>
              <a:t>loop</a:t>
            </a:r>
            <a:endParaRPr sz="2800">
              <a:latin typeface="Arial"/>
              <a:cs typeface="Arial"/>
            </a:endParaRPr>
          </a:p>
        </p:txBody>
      </p:sp>
      <p:sp>
        <p:nvSpPr>
          <p:cNvPr id="3" name="object 3"/>
          <p:cNvSpPr/>
          <p:nvPr/>
        </p:nvSpPr>
        <p:spPr>
          <a:xfrm>
            <a:off x="990593" y="2971800"/>
            <a:ext cx="4052570" cy="914400"/>
          </a:xfrm>
          <a:custGeom>
            <a:avLst/>
            <a:gdLst/>
            <a:ahLst/>
            <a:cxnLst/>
            <a:rect l="l" t="t" r="r" b="b"/>
            <a:pathLst>
              <a:path w="4052570" h="914400">
                <a:moveTo>
                  <a:pt x="0" y="0"/>
                </a:moveTo>
                <a:lnTo>
                  <a:pt x="0" y="914399"/>
                </a:lnTo>
                <a:lnTo>
                  <a:pt x="4052316" y="914399"/>
                </a:lnTo>
                <a:lnTo>
                  <a:pt x="4052316" y="0"/>
                </a:lnTo>
                <a:lnTo>
                  <a:pt x="0" y="0"/>
                </a:lnTo>
                <a:close/>
              </a:path>
            </a:pathLst>
          </a:custGeom>
          <a:solidFill>
            <a:srgbClr val="FFFF98"/>
          </a:solidFill>
        </p:spPr>
        <p:txBody>
          <a:bodyPr wrap="square" lIns="0" tIns="0" rIns="0" bIns="0" rtlCol="0"/>
          <a:lstStyle/>
          <a:p>
            <a:endParaRPr/>
          </a:p>
        </p:txBody>
      </p:sp>
      <p:sp>
        <p:nvSpPr>
          <p:cNvPr id="4" name="object 4"/>
          <p:cNvSpPr/>
          <p:nvPr/>
        </p:nvSpPr>
        <p:spPr>
          <a:xfrm>
            <a:off x="984497" y="2965704"/>
            <a:ext cx="4064635" cy="920750"/>
          </a:xfrm>
          <a:custGeom>
            <a:avLst/>
            <a:gdLst/>
            <a:ahLst/>
            <a:cxnLst/>
            <a:rect l="l" t="t" r="r" b="b"/>
            <a:pathLst>
              <a:path w="4064635" h="920750">
                <a:moveTo>
                  <a:pt x="4064514" y="920495"/>
                </a:moveTo>
                <a:lnTo>
                  <a:pt x="4064514" y="0"/>
                </a:lnTo>
                <a:lnTo>
                  <a:pt x="0" y="0"/>
                </a:lnTo>
                <a:lnTo>
                  <a:pt x="0" y="920495"/>
                </a:lnTo>
                <a:lnTo>
                  <a:pt x="6096" y="920495"/>
                </a:lnTo>
                <a:lnTo>
                  <a:pt x="6096" y="13716"/>
                </a:lnTo>
                <a:lnTo>
                  <a:pt x="13716" y="6096"/>
                </a:lnTo>
                <a:lnTo>
                  <a:pt x="13716" y="13716"/>
                </a:lnTo>
                <a:lnTo>
                  <a:pt x="4052322" y="13716"/>
                </a:lnTo>
                <a:lnTo>
                  <a:pt x="4052322" y="6096"/>
                </a:lnTo>
                <a:lnTo>
                  <a:pt x="4058418" y="13716"/>
                </a:lnTo>
                <a:lnTo>
                  <a:pt x="4058418" y="920495"/>
                </a:lnTo>
                <a:lnTo>
                  <a:pt x="4064514" y="920495"/>
                </a:lnTo>
                <a:close/>
              </a:path>
              <a:path w="4064635" h="920750">
                <a:moveTo>
                  <a:pt x="13716" y="13716"/>
                </a:moveTo>
                <a:lnTo>
                  <a:pt x="13716" y="6096"/>
                </a:lnTo>
                <a:lnTo>
                  <a:pt x="6096" y="13716"/>
                </a:lnTo>
                <a:lnTo>
                  <a:pt x="13716" y="13716"/>
                </a:lnTo>
                <a:close/>
              </a:path>
              <a:path w="4064635" h="920750">
                <a:moveTo>
                  <a:pt x="13716" y="920495"/>
                </a:moveTo>
                <a:lnTo>
                  <a:pt x="13716" y="13716"/>
                </a:lnTo>
                <a:lnTo>
                  <a:pt x="6096" y="13716"/>
                </a:lnTo>
                <a:lnTo>
                  <a:pt x="6096" y="920495"/>
                </a:lnTo>
                <a:lnTo>
                  <a:pt x="13716" y="920495"/>
                </a:lnTo>
                <a:close/>
              </a:path>
              <a:path w="4064635" h="920750">
                <a:moveTo>
                  <a:pt x="4058418" y="13716"/>
                </a:moveTo>
                <a:lnTo>
                  <a:pt x="4052322" y="6096"/>
                </a:lnTo>
                <a:lnTo>
                  <a:pt x="4052322" y="13716"/>
                </a:lnTo>
                <a:lnTo>
                  <a:pt x="4058418" y="13716"/>
                </a:lnTo>
                <a:close/>
              </a:path>
              <a:path w="4064635" h="920750">
                <a:moveTo>
                  <a:pt x="4058418" y="920495"/>
                </a:moveTo>
                <a:lnTo>
                  <a:pt x="4058418" y="13716"/>
                </a:lnTo>
                <a:lnTo>
                  <a:pt x="4052322" y="13716"/>
                </a:lnTo>
                <a:lnTo>
                  <a:pt x="4052322" y="920495"/>
                </a:lnTo>
                <a:lnTo>
                  <a:pt x="4058418" y="920495"/>
                </a:lnTo>
                <a:close/>
              </a:path>
            </a:pathLst>
          </a:custGeom>
          <a:solidFill>
            <a:srgbClr val="000000"/>
          </a:solidFill>
        </p:spPr>
        <p:txBody>
          <a:bodyPr wrap="square" lIns="0" tIns="0" rIns="0" bIns="0" rtlCol="0"/>
          <a:lstStyle/>
          <a:p>
            <a:endParaRPr/>
          </a:p>
        </p:txBody>
      </p:sp>
      <p:sp>
        <p:nvSpPr>
          <p:cNvPr id="5" name="object 5"/>
          <p:cNvSpPr/>
          <p:nvPr/>
        </p:nvSpPr>
        <p:spPr>
          <a:xfrm>
            <a:off x="5539352" y="2291486"/>
            <a:ext cx="3616271" cy="15947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7" name="object 7"/>
          <p:cNvSpPr/>
          <p:nvPr/>
        </p:nvSpPr>
        <p:spPr>
          <a:xfrm>
            <a:off x="990593" y="3886199"/>
            <a:ext cx="4052570" cy="643255"/>
          </a:xfrm>
          <a:custGeom>
            <a:avLst/>
            <a:gdLst/>
            <a:ahLst/>
            <a:cxnLst/>
            <a:rect l="l" t="t" r="r" b="b"/>
            <a:pathLst>
              <a:path w="4052570" h="643254">
                <a:moveTo>
                  <a:pt x="4052316" y="0"/>
                </a:moveTo>
                <a:lnTo>
                  <a:pt x="0" y="0"/>
                </a:lnTo>
                <a:lnTo>
                  <a:pt x="0" y="643128"/>
                </a:lnTo>
                <a:lnTo>
                  <a:pt x="4052316" y="643128"/>
                </a:lnTo>
                <a:lnTo>
                  <a:pt x="4052316" y="0"/>
                </a:lnTo>
                <a:close/>
              </a:path>
            </a:pathLst>
          </a:custGeom>
          <a:solidFill>
            <a:srgbClr val="FFFF98"/>
          </a:solidFill>
        </p:spPr>
        <p:txBody>
          <a:bodyPr wrap="square" lIns="0" tIns="0" rIns="0" bIns="0" rtlCol="0"/>
          <a:lstStyle/>
          <a:p>
            <a:endParaRPr/>
          </a:p>
        </p:txBody>
      </p:sp>
      <p:sp>
        <p:nvSpPr>
          <p:cNvPr id="8" name="object 8"/>
          <p:cNvSpPr/>
          <p:nvPr/>
        </p:nvSpPr>
        <p:spPr>
          <a:xfrm>
            <a:off x="984497" y="3886199"/>
            <a:ext cx="4064635" cy="650875"/>
          </a:xfrm>
          <a:custGeom>
            <a:avLst/>
            <a:gdLst/>
            <a:ahLst/>
            <a:cxnLst/>
            <a:rect l="l" t="t" r="r" b="b"/>
            <a:pathLst>
              <a:path w="4064635" h="650875">
                <a:moveTo>
                  <a:pt x="13716" y="637032"/>
                </a:moveTo>
                <a:lnTo>
                  <a:pt x="13716" y="0"/>
                </a:lnTo>
                <a:lnTo>
                  <a:pt x="0" y="0"/>
                </a:lnTo>
                <a:lnTo>
                  <a:pt x="0" y="650748"/>
                </a:lnTo>
                <a:lnTo>
                  <a:pt x="6096" y="650748"/>
                </a:lnTo>
                <a:lnTo>
                  <a:pt x="6096" y="637032"/>
                </a:lnTo>
                <a:lnTo>
                  <a:pt x="13716" y="637032"/>
                </a:lnTo>
                <a:close/>
              </a:path>
              <a:path w="4064635" h="650875">
                <a:moveTo>
                  <a:pt x="4058418" y="637032"/>
                </a:moveTo>
                <a:lnTo>
                  <a:pt x="6096" y="637032"/>
                </a:lnTo>
                <a:lnTo>
                  <a:pt x="13716" y="643128"/>
                </a:lnTo>
                <a:lnTo>
                  <a:pt x="13716" y="650748"/>
                </a:lnTo>
                <a:lnTo>
                  <a:pt x="4052322" y="650748"/>
                </a:lnTo>
                <a:lnTo>
                  <a:pt x="4052322" y="643128"/>
                </a:lnTo>
                <a:lnTo>
                  <a:pt x="4058418" y="637032"/>
                </a:lnTo>
                <a:close/>
              </a:path>
              <a:path w="4064635" h="650875">
                <a:moveTo>
                  <a:pt x="13716" y="650748"/>
                </a:moveTo>
                <a:lnTo>
                  <a:pt x="13716" y="643128"/>
                </a:lnTo>
                <a:lnTo>
                  <a:pt x="6096" y="637032"/>
                </a:lnTo>
                <a:lnTo>
                  <a:pt x="6096" y="650748"/>
                </a:lnTo>
                <a:lnTo>
                  <a:pt x="13716" y="650748"/>
                </a:lnTo>
                <a:close/>
              </a:path>
              <a:path w="4064635" h="650875">
                <a:moveTo>
                  <a:pt x="4064514" y="650748"/>
                </a:moveTo>
                <a:lnTo>
                  <a:pt x="4064514" y="0"/>
                </a:lnTo>
                <a:lnTo>
                  <a:pt x="4052322" y="0"/>
                </a:lnTo>
                <a:lnTo>
                  <a:pt x="4052322" y="637032"/>
                </a:lnTo>
                <a:lnTo>
                  <a:pt x="4058418" y="637032"/>
                </a:lnTo>
                <a:lnTo>
                  <a:pt x="4058418" y="650748"/>
                </a:lnTo>
                <a:lnTo>
                  <a:pt x="4064514" y="650748"/>
                </a:lnTo>
                <a:close/>
              </a:path>
              <a:path w="4064635" h="650875">
                <a:moveTo>
                  <a:pt x="4058418" y="650748"/>
                </a:moveTo>
                <a:lnTo>
                  <a:pt x="4058418" y="637032"/>
                </a:lnTo>
                <a:lnTo>
                  <a:pt x="4052322" y="643128"/>
                </a:lnTo>
                <a:lnTo>
                  <a:pt x="4052322" y="650748"/>
                </a:lnTo>
                <a:lnTo>
                  <a:pt x="4058418" y="650748"/>
                </a:lnTo>
                <a:close/>
              </a:path>
            </a:pathLst>
          </a:custGeom>
          <a:solidFill>
            <a:srgbClr val="000000"/>
          </a:solidFill>
        </p:spPr>
        <p:txBody>
          <a:bodyPr wrap="square" lIns="0" tIns="0" rIns="0" bIns="0" rtlCol="0"/>
          <a:lstStyle/>
          <a:p>
            <a:endParaRPr/>
          </a:p>
        </p:txBody>
      </p:sp>
      <p:sp>
        <p:nvSpPr>
          <p:cNvPr id="9" name="object 9"/>
          <p:cNvSpPr txBox="1"/>
          <p:nvPr/>
        </p:nvSpPr>
        <p:spPr>
          <a:xfrm>
            <a:off x="688339" y="2158999"/>
            <a:ext cx="4354830" cy="2280920"/>
          </a:xfrm>
          <a:prstGeom prst="rect">
            <a:avLst/>
          </a:prstGeom>
        </p:spPr>
        <p:txBody>
          <a:bodyPr vert="horz" wrap="square" lIns="0" tIns="12700" rIns="0" bIns="0" rtlCol="0">
            <a:spAutoFit/>
          </a:bodyPr>
          <a:lstStyle/>
          <a:p>
            <a:pPr marL="354965" marR="692785" indent="-342900">
              <a:lnSpc>
                <a:spcPct val="100000"/>
              </a:lnSpc>
              <a:spcBef>
                <a:spcPts val="100"/>
              </a:spcBef>
              <a:buChar char="•"/>
              <a:tabLst>
                <a:tab pos="354965" algn="l"/>
                <a:tab pos="355600" algn="l"/>
              </a:tabLst>
            </a:pPr>
            <a:r>
              <a:rPr sz="2400" spc="-5" dirty="0">
                <a:latin typeface="Arial"/>
                <a:cs typeface="Arial"/>
              </a:rPr>
              <a:t>The syntax of a</a:t>
            </a:r>
            <a:r>
              <a:rPr sz="2400" spc="-70" dirty="0">
                <a:latin typeface="Arial"/>
                <a:cs typeface="Arial"/>
              </a:rPr>
              <a:t> </a:t>
            </a:r>
            <a:r>
              <a:rPr sz="2400" spc="-5" dirty="0">
                <a:latin typeface="Arial"/>
                <a:cs typeface="Arial"/>
              </a:rPr>
              <a:t>do-while  statement is as</a:t>
            </a:r>
            <a:r>
              <a:rPr sz="2400" spc="-45" dirty="0">
                <a:latin typeface="Arial"/>
                <a:cs typeface="Arial"/>
              </a:rPr>
              <a:t> </a:t>
            </a:r>
            <a:r>
              <a:rPr sz="2400" spc="-5" dirty="0">
                <a:latin typeface="Arial"/>
                <a:cs typeface="Arial"/>
              </a:rPr>
              <a:t>follows:</a:t>
            </a:r>
            <a:endParaRPr sz="2400">
              <a:latin typeface="Arial"/>
              <a:cs typeface="Arial"/>
            </a:endParaRPr>
          </a:p>
          <a:p>
            <a:pPr marL="393065">
              <a:lnSpc>
                <a:spcPct val="100000"/>
              </a:lnSpc>
              <a:spcBef>
                <a:spcPts val="570"/>
              </a:spcBef>
            </a:pPr>
            <a:r>
              <a:rPr sz="2800" b="1" spc="-5" dirty="0">
                <a:latin typeface="Courier New"/>
                <a:cs typeface="Courier New"/>
              </a:rPr>
              <a:t>do</a:t>
            </a:r>
            <a:endParaRPr sz="2800">
              <a:latin typeface="Courier New"/>
              <a:cs typeface="Courier New"/>
            </a:endParaRPr>
          </a:p>
          <a:p>
            <a:pPr marL="393065" marR="118745" indent="636905">
              <a:lnSpc>
                <a:spcPct val="120000"/>
              </a:lnSpc>
            </a:pPr>
            <a:r>
              <a:rPr sz="2800" b="1" spc="-5" dirty="0">
                <a:latin typeface="Courier New"/>
                <a:cs typeface="Courier New"/>
              </a:rPr>
              <a:t>statement  while(ex</a:t>
            </a:r>
            <a:r>
              <a:rPr sz="2800" b="1" spc="-15" dirty="0">
                <a:latin typeface="Courier New"/>
                <a:cs typeface="Courier New"/>
              </a:rPr>
              <a:t>p</a:t>
            </a:r>
            <a:r>
              <a:rPr sz="2800" b="1" spc="-5" dirty="0">
                <a:latin typeface="Courier New"/>
                <a:cs typeface="Courier New"/>
              </a:rPr>
              <a:t>r</a:t>
            </a:r>
            <a:r>
              <a:rPr sz="2800" b="1" spc="-15" dirty="0">
                <a:latin typeface="Courier New"/>
                <a:cs typeface="Courier New"/>
              </a:rPr>
              <a:t>e</a:t>
            </a:r>
            <a:r>
              <a:rPr sz="2800" b="1" spc="-5" dirty="0">
                <a:latin typeface="Courier New"/>
                <a:cs typeface="Courier New"/>
              </a:rPr>
              <a:t>ss</a:t>
            </a:r>
            <a:r>
              <a:rPr sz="2800" b="1" spc="-15" dirty="0">
                <a:latin typeface="Courier New"/>
                <a:cs typeface="Courier New"/>
              </a:rPr>
              <a:t>i</a:t>
            </a:r>
            <a:r>
              <a:rPr sz="2800" b="1" spc="-5" dirty="0">
                <a:latin typeface="Courier New"/>
                <a:cs typeface="Courier New"/>
              </a:rPr>
              <a:t>o</a:t>
            </a:r>
            <a:r>
              <a:rPr sz="2800" b="1" spc="-15" dirty="0">
                <a:latin typeface="Courier New"/>
                <a:cs typeface="Courier New"/>
              </a:rPr>
              <a:t>n</a:t>
            </a:r>
            <a:r>
              <a:rPr sz="2800" b="1" spc="-5" dirty="0">
                <a:latin typeface="Courier New"/>
                <a:cs typeface="Courier New"/>
              </a:rPr>
              <a:t>);</a:t>
            </a:r>
            <a:endParaRPr sz="2800">
              <a:latin typeface="Courier New"/>
              <a:cs typeface="Courier New"/>
            </a:endParaRPr>
          </a:p>
        </p:txBody>
      </p:sp>
      <p:sp>
        <p:nvSpPr>
          <p:cNvPr id="10" name="object 10"/>
          <p:cNvSpPr/>
          <p:nvPr/>
        </p:nvSpPr>
        <p:spPr>
          <a:xfrm>
            <a:off x="5105400" y="3884676"/>
            <a:ext cx="4267199" cy="23347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971800"/>
            <a:ext cx="7315200" cy="830997"/>
          </a:xfrm>
          <a:prstGeom prst="rect">
            <a:avLst/>
          </a:prstGeom>
        </p:spPr>
        <p:txBody>
          <a:bodyPr wrap="square">
            <a:spAutoFit/>
          </a:bodyPr>
          <a:lstStyle/>
          <a:p>
            <a:r>
              <a:rPr lang="en-US" sz="2400" dirty="0" smtClean="0">
                <a:solidFill>
                  <a:schemeClr val="tx2"/>
                </a:solidFill>
              </a:rPr>
              <a:t>WAP </a:t>
            </a:r>
            <a:r>
              <a:rPr lang="en-US" sz="2400" dirty="0">
                <a:solidFill>
                  <a:schemeClr val="tx2"/>
                </a:solidFill>
              </a:rPr>
              <a:t>to </a:t>
            </a:r>
            <a:r>
              <a:rPr lang="en-US" sz="2400" dirty="0" err="1">
                <a:solidFill>
                  <a:schemeClr val="tx2"/>
                </a:solidFill>
              </a:rPr>
              <a:t>to</a:t>
            </a:r>
            <a:r>
              <a:rPr lang="en-US" sz="2400" dirty="0">
                <a:solidFill>
                  <a:schemeClr val="tx2"/>
                </a:solidFill>
              </a:rPr>
              <a:t> calculate the square of a number until the user enters </a:t>
            </a:r>
            <a:r>
              <a:rPr lang="en-US" sz="2400" dirty="0" smtClean="0">
                <a:solidFill>
                  <a:schemeClr val="tx2"/>
                </a:solidFill>
              </a:rPr>
              <a:t>No</a:t>
            </a:r>
            <a:endParaRPr lang="en-IN" sz="2400" dirty="0">
              <a:solidFill>
                <a:schemeClr val="tx2"/>
              </a:solidFill>
            </a:endParaRPr>
          </a:p>
        </p:txBody>
      </p:sp>
    </p:spTree>
    <p:extLst>
      <p:ext uri="{BB962C8B-B14F-4D97-AF65-F5344CB8AC3E}">
        <p14:creationId xmlns:p14="http://schemas.microsoft.com/office/powerpoint/2010/main" val="26234155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7315200" cy="7478970"/>
          </a:xfrm>
          <a:prstGeom prst="rect">
            <a:avLst/>
          </a:prstGeom>
        </p:spPr>
        <p:txBody>
          <a:bodyPr wrap="square">
            <a:spAutoFit/>
          </a:bodyPr>
          <a:lstStyle/>
          <a:p>
            <a:r>
              <a:rPr lang="en-US" sz="2400" dirty="0">
                <a:solidFill>
                  <a:schemeClr val="tx2"/>
                </a:solidFill>
              </a:rPr>
              <a:t>/* Execution of a loop an unknown number of times */ </a:t>
            </a:r>
            <a:endParaRPr lang="en-US" sz="2400" dirty="0" smtClean="0">
              <a:solidFill>
                <a:schemeClr val="tx2"/>
              </a:solidFill>
            </a:endParaRPr>
          </a:p>
          <a:p>
            <a:endParaRPr lang="en-US" sz="2400" dirty="0" smtClean="0">
              <a:solidFill>
                <a:schemeClr val="tx2"/>
              </a:solidFill>
            </a:endParaRPr>
          </a:p>
          <a:p>
            <a:r>
              <a:rPr lang="en-US" sz="2400" dirty="0" smtClean="0">
                <a:solidFill>
                  <a:schemeClr val="tx2"/>
                </a:solidFill>
              </a:rPr>
              <a:t>main</a:t>
            </a:r>
            <a:r>
              <a:rPr lang="en-US" sz="2400" dirty="0">
                <a:solidFill>
                  <a:schemeClr val="tx2"/>
                </a:solidFill>
              </a:rPr>
              <a:t>( ) { </a:t>
            </a:r>
            <a:endParaRPr lang="en-US" sz="2400" dirty="0" smtClean="0">
              <a:solidFill>
                <a:schemeClr val="tx2"/>
              </a:solidFill>
            </a:endParaRPr>
          </a:p>
          <a:p>
            <a:r>
              <a:rPr lang="en-US" sz="2400" dirty="0" smtClean="0">
                <a:solidFill>
                  <a:schemeClr val="tx2"/>
                </a:solidFill>
              </a:rPr>
              <a:t>char </a:t>
            </a:r>
            <a:r>
              <a:rPr lang="en-US" sz="2400" dirty="0">
                <a:solidFill>
                  <a:schemeClr val="tx2"/>
                </a:solidFill>
              </a:rPr>
              <a:t>another ; </a:t>
            </a:r>
            <a:r>
              <a:rPr lang="en-US" sz="2400" dirty="0" err="1">
                <a:solidFill>
                  <a:schemeClr val="tx2"/>
                </a:solidFill>
              </a:rPr>
              <a:t>int</a:t>
            </a:r>
            <a:r>
              <a:rPr lang="en-US" sz="2400" dirty="0">
                <a:solidFill>
                  <a:schemeClr val="tx2"/>
                </a:solidFill>
              </a:rPr>
              <a:t> </a:t>
            </a:r>
            <a:r>
              <a:rPr lang="en-US" sz="2400" dirty="0" err="1">
                <a:solidFill>
                  <a:schemeClr val="tx2"/>
                </a:solidFill>
              </a:rPr>
              <a:t>num</a:t>
            </a:r>
            <a:r>
              <a:rPr lang="en-US" sz="2400" dirty="0">
                <a:solidFill>
                  <a:schemeClr val="tx2"/>
                </a:solidFill>
              </a:rPr>
              <a:t> ; </a:t>
            </a:r>
            <a:endParaRPr lang="en-US" sz="2400" dirty="0" smtClean="0">
              <a:solidFill>
                <a:schemeClr val="tx2"/>
              </a:solidFill>
            </a:endParaRPr>
          </a:p>
          <a:p>
            <a:r>
              <a:rPr lang="en-US" sz="2400" dirty="0" smtClean="0">
                <a:solidFill>
                  <a:schemeClr val="tx2"/>
                </a:solidFill>
              </a:rPr>
              <a:t>do </a:t>
            </a:r>
            <a:endParaRPr lang="en-US" sz="2400" dirty="0">
              <a:solidFill>
                <a:schemeClr val="tx2"/>
              </a:solidFill>
            </a:endParaRPr>
          </a:p>
          <a:p>
            <a:pPr indent="182563"/>
            <a:r>
              <a:rPr lang="en-IN" sz="2400" dirty="0">
                <a:solidFill>
                  <a:schemeClr val="tx2"/>
                </a:solidFill>
              </a:rPr>
              <a:t>{ </a:t>
            </a:r>
          </a:p>
          <a:p>
            <a:pPr indent="182563"/>
            <a:r>
              <a:rPr lang="en-IN" sz="2400" dirty="0" err="1">
                <a:solidFill>
                  <a:schemeClr val="tx2"/>
                </a:solidFill>
              </a:rPr>
              <a:t>printf</a:t>
            </a:r>
            <a:r>
              <a:rPr lang="en-IN" sz="2400" dirty="0">
                <a:solidFill>
                  <a:schemeClr val="tx2"/>
                </a:solidFill>
              </a:rPr>
              <a:t> ( "Enter a number " ) ; </a:t>
            </a:r>
          </a:p>
          <a:p>
            <a:pPr indent="182563"/>
            <a:r>
              <a:rPr lang="en-IN" sz="2400" dirty="0" err="1">
                <a:solidFill>
                  <a:schemeClr val="tx2"/>
                </a:solidFill>
              </a:rPr>
              <a:t>scanf</a:t>
            </a:r>
            <a:r>
              <a:rPr lang="en-IN" sz="2400" dirty="0">
                <a:solidFill>
                  <a:schemeClr val="tx2"/>
                </a:solidFill>
              </a:rPr>
              <a:t> ( "%d", &amp;</a:t>
            </a:r>
            <a:r>
              <a:rPr lang="en-IN" sz="2400" dirty="0" err="1">
                <a:solidFill>
                  <a:schemeClr val="tx2"/>
                </a:solidFill>
              </a:rPr>
              <a:t>num</a:t>
            </a:r>
            <a:r>
              <a:rPr lang="en-IN" sz="2400" dirty="0">
                <a:solidFill>
                  <a:schemeClr val="tx2"/>
                </a:solidFill>
              </a:rPr>
              <a:t> ) ; </a:t>
            </a:r>
          </a:p>
          <a:p>
            <a:pPr indent="182563"/>
            <a:r>
              <a:rPr lang="pt-BR" sz="2400" dirty="0">
                <a:solidFill>
                  <a:schemeClr val="tx2"/>
                </a:solidFill>
              </a:rPr>
              <a:t>printf ( "square of %d is %d", num, num * num ) ; </a:t>
            </a:r>
          </a:p>
          <a:p>
            <a:pPr indent="182563"/>
            <a:r>
              <a:rPr lang="en-US" sz="2400" dirty="0" err="1">
                <a:solidFill>
                  <a:schemeClr val="tx2"/>
                </a:solidFill>
              </a:rPr>
              <a:t>printf</a:t>
            </a:r>
            <a:r>
              <a:rPr lang="en-US" sz="2400" dirty="0">
                <a:solidFill>
                  <a:schemeClr val="tx2"/>
                </a:solidFill>
              </a:rPr>
              <a:t> ( "\</a:t>
            </a:r>
            <a:r>
              <a:rPr lang="en-US" sz="2400" dirty="0" err="1">
                <a:solidFill>
                  <a:schemeClr val="tx2"/>
                </a:solidFill>
              </a:rPr>
              <a:t>nWant</a:t>
            </a:r>
            <a:r>
              <a:rPr lang="en-US" sz="2400" dirty="0">
                <a:solidFill>
                  <a:schemeClr val="tx2"/>
                </a:solidFill>
              </a:rPr>
              <a:t> to enter another number y/n " ) ; </a:t>
            </a:r>
          </a:p>
          <a:p>
            <a:pPr indent="182563"/>
            <a:r>
              <a:rPr lang="en-IN" sz="2400" dirty="0" err="1">
                <a:solidFill>
                  <a:schemeClr val="tx2"/>
                </a:solidFill>
              </a:rPr>
              <a:t>scanf</a:t>
            </a:r>
            <a:r>
              <a:rPr lang="en-IN" sz="2400" dirty="0">
                <a:solidFill>
                  <a:schemeClr val="tx2"/>
                </a:solidFill>
              </a:rPr>
              <a:t> ( " %c", &amp;another ) ; </a:t>
            </a:r>
          </a:p>
          <a:p>
            <a:pPr indent="182563"/>
            <a:r>
              <a:rPr lang="en-IN" sz="2400" dirty="0">
                <a:solidFill>
                  <a:schemeClr val="tx2"/>
                </a:solidFill>
              </a:rPr>
              <a:t>} while ( another == 'y' ) ; </a:t>
            </a:r>
          </a:p>
          <a:p>
            <a:r>
              <a:rPr lang="en-IN" sz="2400" dirty="0">
                <a:solidFill>
                  <a:schemeClr val="tx2"/>
                </a:solidFill>
              </a:rPr>
              <a:t>} </a:t>
            </a:r>
          </a:p>
          <a:p>
            <a:pPr marR="0" algn="just"/>
            <a:r>
              <a:rPr lang="en-US" sz="2400" dirty="0">
                <a:solidFill>
                  <a:schemeClr val="tx2"/>
                </a:solidFill>
              </a:rPr>
              <a:t>And here is the sample output... </a:t>
            </a:r>
          </a:p>
          <a:p>
            <a:r>
              <a:rPr lang="en-IN" sz="2400" dirty="0">
                <a:solidFill>
                  <a:schemeClr val="tx2"/>
                </a:solidFill>
              </a:rPr>
              <a:t>Enter a number 5 </a:t>
            </a:r>
          </a:p>
          <a:p>
            <a:r>
              <a:rPr lang="en-US" sz="2400" dirty="0">
                <a:solidFill>
                  <a:schemeClr val="tx2"/>
                </a:solidFill>
              </a:rPr>
              <a:t>square of 5 is 25 </a:t>
            </a:r>
            <a:endParaRPr lang="en-US" sz="2400" dirty="0" smtClean="0">
              <a:solidFill>
                <a:schemeClr val="tx2"/>
              </a:solidFill>
            </a:endParaRPr>
          </a:p>
          <a:p>
            <a:r>
              <a:rPr lang="en-US" sz="2400" dirty="0" smtClean="0">
                <a:solidFill>
                  <a:schemeClr val="tx2"/>
                </a:solidFill>
              </a:rPr>
              <a:t>Want </a:t>
            </a:r>
            <a:r>
              <a:rPr lang="en-US" sz="2400" dirty="0">
                <a:solidFill>
                  <a:schemeClr val="tx2"/>
                </a:solidFill>
              </a:rPr>
              <a:t>to enter another number y/n y </a:t>
            </a:r>
            <a:endParaRPr lang="en-US" sz="2400" dirty="0" smtClean="0">
              <a:solidFill>
                <a:schemeClr val="tx2"/>
              </a:solidFill>
            </a:endParaRPr>
          </a:p>
          <a:p>
            <a:r>
              <a:rPr lang="en-US" sz="2400" dirty="0" smtClean="0">
                <a:solidFill>
                  <a:schemeClr val="tx2"/>
                </a:solidFill>
              </a:rPr>
              <a:t>Enter </a:t>
            </a:r>
            <a:r>
              <a:rPr lang="en-US" sz="2400" dirty="0">
                <a:solidFill>
                  <a:schemeClr val="tx2"/>
                </a:solidFill>
              </a:rPr>
              <a:t>a number 7 </a:t>
            </a:r>
            <a:endParaRPr lang="en-US" sz="2400" dirty="0" smtClean="0">
              <a:solidFill>
                <a:schemeClr val="tx2"/>
              </a:solidFill>
            </a:endParaRPr>
          </a:p>
          <a:p>
            <a:r>
              <a:rPr lang="en-US" sz="2400" dirty="0" smtClean="0">
                <a:solidFill>
                  <a:schemeClr val="tx2"/>
                </a:solidFill>
              </a:rPr>
              <a:t>square </a:t>
            </a:r>
            <a:r>
              <a:rPr lang="en-US" sz="2400" dirty="0">
                <a:solidFill>
                  <a:schemeClr val="tx2"/>
                </a:solidFill>
              </a:rPr>
              <a:t>of 7 is 49 </a:t>
            </a:r>
            <a:endParaRPr lang="en-US" sz="2400" dirty="0" smtClean="0">
              <a:solidFill>
                <a:schemeClr val="tx2"/>
              </a:solidFill>
            </a:endParaRPr>
          </a:p>
          <a:p>
            <a:r>
              <a:rPr lang="en-US" sz="2400" dirty="0" smtClean="0">
                <a:solidFill>
                  <a:schemeClr val="tx2"/>
                </a:solidFill>
              </a:rPr>
              <a:t>Want </a:t>
            </a:r>
            <a:r>
              <a:rPr lang="en-US" sz="2400" dirty="0">
                <a:solidFill>
                  <a:schemeClr val="tx2"/>
                </a:solidFill>
              </a:rPr>
              <a:t>to enter another number y/n </a:t>
            </a:r>
            <a:r>
              <a:rPr lang="en-US" sz="2400" dirty="0" err="1">
                <a:solidFill>
                  <a:schemeClr val="tx2"/>
                </a:solidFill>
              </a:rPr>
              <a:t>n</a:t>
            </a:r>
            <a:r>
              <a:rPr lang="en-US" sz="2400" dirty="0">
                <a:solidFill>
                  <a:schemeClr val="tx2"/>
                </a:solidFill>
              </a:rPr>
              <a:t> </a:t>
            </a:r>
            <a:endParaRPr lang="en-IN" sz="2400" dirty="0">
              <a:solidFill>
                <a:schemeClr val="tx2"/>
              </a:solidFill>
            </a:endParaRPr>
          </a:p>
        </p:txBody>
      </p:sp>
    </p:spTree>
    <p:extLst>
      <p:ext uri="{BB962C8B-B14F-4D97-AF65-F5344CB8AC3E}">
        <p14:creationId xmlns:p14="http://schemas.microsoft.com/office/powerpoint/2010/main" val="1998903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3739" y="903217"/>
            <a:ext cx="13798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E</a:t>
            </a:r>
            <a:r>
              <a:rPr sz="2400" spc="-10" dirty="0">
                <a:latin typeface="Arial"/>
                <a:cs typeface="Arial"/>
              </a:rPr>
              <a:t>xa</a:t>
            </a:r>
            <a:r>
              <a:rPr sz="2400" spc="-5" dirty="0">
                <a:latin typeface="Arial"/>
                <a:cs typeface="Arial"/>
              </a:rPr>
              <a:t>mp</a:t>
            </a:r>
            <a:r>
              <a:rPr sz="2400" dirty="0">
                <a:latin typeface="Arial"/>
                <a:cs typeface="Arial"/>
              </a:rPr>
              <a:t>l</a:t>
            </a:r>
            <a:r>
              <a:rPr sz="2400" spc="-10" dirty="0">
                <a:latin typeface="Arial"/>
                <a:cs typeface="Arial"/>
              </a:rPr>
              <a:t>e</a:t>
            </a:r>
            <a:r>
              <a:rPr sz="2400" dirty="0">
                <a:latin typeface="Arial"/>
                <a:cs typeface="Arial"/>
              </a:rPr>
              <a:t>:</a:t>
            </a:r>
            <a:endParaRPr sz="2400">
              <a:latin typeface="Arial"/>
              <a:cs typeface="Arial"/>
            </a:endParaRPr>
          </a:p>
        </p:txBody>
      </p:sp>
      <p:sp>
        <p:nvSpPr>
          <p:cNvPr id="3" name="object 3"/>
          <p:cNvSpPr/>
          <p:nvPr/>
        </p:nvSpPr>
        <p:spPr>
          <a:xfrm>
            <a:off x="1786127" y="1685544"/>
            <a:ext cx="6285230" cy="2200910"/>
          </a:xfrm>
          <a:custGeom>
            <a:avLst/>
            <a:gdLst/>
            <a:ahLst/>
            <a:cxnLst/>
            <a:rect l="l" t="t" r="r" b="b"/>
            <a:pathLst>
              <a:path w="6285230" h="2200910">
                <a:moveTo>
                  <a:pt x="0" y="0"/>
                </a:moveTo>
                <a:lnTo>
                  <a:pt x="0" y="2200655"/>
                </a:lnTo>
                <a:lnTo>
                  <a:pt x="6284976" y="2200655"/>
                </a:lnTo>
                <a:lnTo>
                  <a:pt x="6284976" y="0"/>
                </a:lnTo>
                <a:lnTo>
                  <a:pt x="0" y="0"/>
                </a:lnTo>
                <a:close/>
              </a:path>
            </a:pathLst>
          </a:custGeom>
          <a:solidFill>
            <a:srgbClr val="FFFF98"/>
          </a:solidFill>
        </p:spPr>
        <p:txBody>
          <a:bodyPr wrap="square" lIns="0" tIns="0" rIns="0" bIns="0" rtlCol="0"/>
          <a:lstStyle/>
          <a:p>
            <a:endParaRPr/>
          </a:p>
        </p:txBody>
      </p:sp>
      <p:sp>
        <p:nvSpPr>
          <p:cNvPr id="4" name="object 4"/>
          <p:cNvSpPr/>
          <p:nvPr/>
        </p:nvSpPr>
        <p:spPr>
          <a:xfrm>
            <a:off x="1780032" y="1679448"/>
            <a:ext cx="6297295" cy="2207260"/>
          </a:xfrm>
          <a:custGeom>
            <a:avLst/>
            <a:gdLst/>
            <a:ahLst/>
            <a:cxnLst/>
            <a:rect l="l" t="t" r="r" b="b"/>
            <a:pathLst>
              <a:path w="6297295" h="2207260">
                <a:moveTo>
                  <a:pt x="6297168" y="2206751"/>
                </a:moveTo>
                <a:lnTo>
                  <a:pt x="6297168" y="0"/>
                </a:lnTo>
                <a:lnTo>
                  <a:pt x="0" y="0"/>
                </a:lnTo>
                <a:lnTo>
                  <a:pt x="0" y="2206751"/>
                </a:lnTo>
                <a:lnTo>
                  <a:pt x="6096" y="2206751"/>
                </a:lnTo>
                <a:lnTo>
                  <a:pt x="6096" y="12192"/>
                </a:lnTo>
                <a:lnTo>
                  <a:pt x="13716" y="6096"/>
                </a:lnTo>
                <a:lnTo>
                  <a:pt x="13716" y="12192"/>
                </a:lnTo>
                <a:lnTo>
                  <a:pt x="6284976" y="12192"/>
                </a:lnTo>
                <a:lnTo>
                  <a:pt x="6284976" y="6096"/>
                </a:lnTo>
                <a:lnTo>
                  <a:pt x="6291072" y="12192"/>
                </a:lnTo>
                <a:lnTo>
                  <a:pt x="6291072" y="2206751"/>
                </a:lnTo>
                <a:lnTo>
                  <a:pt x="6297168" y="2206751"/>
                </a:lnTo>
                <a:close/>
              </a:path>
              <a:path w="6297295" h="2207260">
                <a:moveTo>
                  <a:pt x="13716" y="12192"/>
                </a:moveTo>
                <a:lnTo>
                  <a:pt x="13716" y="6096"/>
                </a:lnTo>
                <a:lnTo>
                  <a:pt x="6096" y="12192"/>
                </a:lnTo>
                <a:lnTo>
                  <a:pt x="13716" y="12192"/>
                </a:lnTo>
                <a:close/>
              </a:path>
              <a:path w="6297295" h="2207260">
                <a:moveTo>
                  <a:pt x="13716" y="2206751"/>
                </a:moveTo>
                <a:lnTo>
                  <a:pt x="13716" y="12192"/>
                </a:lnTo>
                <a:lnTo>
                  <a:pt x="6096" y="12192"/>
                </a:lnTo>
                <a:lnTo>
                  <a:pt x="6096" y="2206751"/>
                </a:lnTo>
                <a:lnTo>
                  <a:pt x="13716" y="2206751"/>
                </a:lnTo>
                <a:close/>
              </a:path>
              <a:path w="6297295" h="2207260">
                <a:moveTo>
                  <a:pt x="6291072" y="12192"/>
                </a:moveTo>
                <a:lnTo>
                  <a:pt x="6284976" y="6096"/>
                </a:lnTo>
                <a:lnTo>
                  <a:pt x="6284976" y="12192"/>
                </a:lnTo>
                <a:lnTo>
                  <a:pt x="6291072" y="12192"/>
                </a:lnTo>
                <a:close/>
              </a:path>
              <a:path w="6297295" h="2207260">
                <a:moveTo>
                  <a:pt x="6291072" y="2206751"/>
                </a:moveTo>
                <a:lnTo>
                  <a:pt x="6291072" y="12192"/>
                </a:lnTo>
                <a:lnTo>
                  <a:pt x="6284976" y="12192"/>
                </a:lnTo>
                <a:lnTo>
                  <a:pt x="6284976" y="2206751"/>
                </a:lnTo>
                <a:lnTo>
                  <a:pt x="6291072" y="2206751"/>
                </a:lnTo>
                <a:close/>
              </a:path>
            </a:pathLst>
          </a:custGeom>
          <a:solidFill>
            <a:srgbClr val="000000"/>
          </a:solidFill>
        </p:spPr>
        <p:txBody>
          <a:bodyPr wrap="square" lIns="0" tIns="0" rIns="0" bIns="0" rtlCol="0"/>
          <a:lstStyle/>
          <a:p>
            <a:endParaRPr/>
          </a:p>
        </p:txBody>
      </p:sp>
      <p:sp>
        <p:nvSpPr>
          <p:cNvPr id="5" name="object 5"/>
          <p:cNvSpPr txBox="1"/>
          <p:nvPr/>
        </p:nvSpPr>
        <p:spPr>
          <a:xfrm>
            <a:off x="5995413" y="2980434"/>
            <a:ext cx="1660525" cy="574040"/>
          </a:xfrm>
          <a:prstGeom prst="rect">
            <a:avLst/>
          </a:prstGeom>
        </p:spPr>
        <p:txBody>
          <a:bodyPr vert="horz" wrap="square" lIns="0" tIns="12700" rIns="0" bIns="0" rtlCol="0">
            <a:spAutoFit/>
          </a:bodyPr>
          <a:lstStyle/>
          <a:p>
            <a:pPr>
              <a:lnSpc>
                <a:spcPct val="100000"/>
              </a:lnSpc>
              <a:spcBef>
                <a:spcPts val="100"/>
              </a:spcBef>
            </a:pPr>
            <a:r>
              <a:rPr sz="3600" b="1" spc="-5" dirty="0">
                <a:latin typeface="Courier New"/>
                <a:cs typeface="Courier New"/>
              </a:rPr>
              <a:t>”,</a:t>
            </a:r>
            <a:r>
              <a:rPr sz="3600" b="1" spc="-65" dirty="0">
                <a:latin typeface="Courier New"/>
                <a:cs typeface="Courier New"/>
              </a:rPr>
              <a:t> </a:t>
            </a:r>
            <a:r>
              <a:rPr sz="3600" b="1" spc="-5" dirty="0">
                <a:latin typeface="Courier New"/>
                <a:cs typeface="Courier New"/>
              </a:rPr>
              <a:t>i);</a:t>
            </a:r>
            <a:endParaRPr sz="3600">
              <a:latin typeface="Courier New"/>
              <a:cs typeface="Courier New"/>
            </a:endParaRPr>
          </a:p>
        </p:txBody>
      </p:sp>
      <p:sp>
        <p:nvSpPr>
          <p:cNvPr id="6" name="object 6"/>
          <p:cNvSpPr/>
          <p:nvPr/>
        </p:nvSpPr>
        <p:spPr>
          <a:xfrm>
            <a:off x="1786127" y="3886199"/>
            <a:ext cx="6285230" cy="1103630"/>
          </a:xfrm>
          <a:custGeom>
            <a:avLst/>
            <a:gdLst/>
            <a:ahLst/>
            <a:cxnLst/>
            <a:rect l="l" t="t" r="r" b="b"/>
            <a:pathLst>
              <a:path w="6285230" h="1103629">
                <a:moveTo>
                  <a:pt x="6284976" y="0"/>
                </a:moveTo>
                <a:lnTo>
                  <a:pt x="0" y="0"/>
                </a:lnTo>
                <a:lnTo>
                  <a:pt x="0" y="1103376"/>
                </a:lnTo>
                <a:lnTo>
                  <a:pt x="6284976" y="1103376"/>
                </a:lnTo>
                <a:lnTo>
                  <a:pt x="6284976" y="0"/>
                </a:lnTo>
                <a:close/>
              </a:path>
            </a:pathLst>
          </a:custGeom>
          <a:solidFill>
            <a:srgbClr val="FFFF98"/>
          </a:solidFill>
        </p:spPr>
        <p:txBody>
          <a:bodyPr wrap="square" lIns="0" tIns="0" rIns="0" bIns="0" rtlCol="0"/>
          <a:lstStyle/>
          <a:p>
            <a:endParaRPr/>
          </a:p>
        </p:txBody>
      </p:sp>
      <p:sp>
        <p:nvSpPr>
          <p:cNvPr id="7" name="object 7"/>
          <p:cNvSpPr/>
          <p:nvPr/>
        </p:nvSpPr>
        <p:spPr>
          <a:xfrm>
            <a:off x="1780032" y="3886199"/>
            <a:ext cx="6297295" cy="1111250"/>
          </a:xfrm>
          <a:custGeom>
            <a:avLst/>
            <a:gdLst/>
            <a:ahLst/>
            <a:cxnLst/>
            <a:rect l="l" t="t" r="r" b="b"/>
            <a:pathLst>
              <a:path w="6297295" h="1111250">
                <a:moveTo>
                  <a:pt x="13716" y="1097280"/>
                </a:moveTo>
                <a:lnTo>
                  <a:pt x="13716" y="0"/>
                </a:lnTo>
                <a:lnTo>
                  <a:pt x="0" y="0"/>
                </a:lnTo>
                <a:lnTo>
                  <a:pt x="0" y="1110996"/>
                </a:lnTo>
                <a:lnTo>
                  <a:pt x="6096" y="1110996"/>
                </a:lnTo>
                <a:lnTo>
                  <a:pt x="6096" y="1097280"/>
                </a:lnTo>
                <a:lnTo>
                  <a:pt x="13716" y="1097280"/>
                </a:lnTo>
                <a:close/>
              </a:path>
              <a:path w="6297295" h="1111250">
                <a:moveTo>
                  <a:pt x="6291072" y="1097280"/>
                </a:moveTo>
                <a:lnTo>
                  <a:pt x="6096" y="1097280"/>
                </a:lnTo>
                <a:lnTo>
                  <a:pt x="13716" y="1103376"/>
                </a:lnTo>
                <a:lnTo>
                  <a:pt x="13716" y="1110996"/>
                </a:lnTo>
                <a:lnTo>
                  <a:pt x="6284976" y="1110996"/>
                </a:lnTo>
                <a:lnTo>
                  <a:pt x="6284976" y="1103376"/>
                </a:lnTo>
                <a:lnTo>
                  <a:pt x="6291072" y="1097280"/>
                </a:lnTo>
                <a:close/>
              </a:path>
              <a:path w="6297295" h="1111250">
                <a:moveTo>
                  <a:pt x="13716" y="1110996"/>
                </a:moveTo>
                <a:lnTo>
                  <a:pt x="13716" y="1103376"/>
                </a:lnTo>
                <a:lnTo>
                  <a:pt x="6096" y="1097280"/>
                </a:lnTo>
                <a:lnTo>
                  <a:pt x="6096" y="1110996"/>
                </a:lnTo>
                <a:lnTo>
                  <a:pt x="13716" y="1110996"/>
                </a:lnTo>
                <a:close/>
              </a:path>
              <a:path w="6297295" h="1111250">
                <a:moveTo>
                  <a:pt x="6297168" y="1110996"/>
                </a:moveTo>
                <a:lnTo>
                  <a:pt x="6297168" y="0"/>
                </a:lnTo>
                <a:lnTo>
                  <a:pt x="6284976" y="0"/>
                </a:lnTo>
                <a:lnTo>
                  <a:pt x="6284976" y="1097280"/>
                </a:lnTo>
                <a:lnTo>
                  <a:pt x="6291072" y="1097280"/>
                </a:lnTo>
                <a:lnTo>
                  <a:pt x="6291072" y="1110996"/>
                </a:lnTo>
                <a:lnTo>
                  <a:pt x="6297168" y="1110996"/>
                </a:lnTo>
                <a:close/>
              </a:path>
              <a:path w="6297295" h="1111250">
                <a:moveTo>
                  <a:pt x="6291072" y="1110996"/>
                </a:moveTo>
                <a:lnTo>
                  <a:pt x="6291072" y="1097280"/>
                </a:lnTo>
                <a:lnTo>
                  <a:pt x="6284976" y="1103376"/>
                </a:lnTo>
                <a:lnTo>
                  <a:pt x="6284976" y="1110996"/>
                </a:lnTo>
                <a:lnTo>
                  <a:pt x="6291072" y="1110996"/>
                </a:lnTo>
                <a:close/>
              </a:path>
            </a:pathLst>
          </a:custGeom>
          <a:solidFill>
            <a:srgbClr val="000000"/>
          </a:solidFill>
        </p:spPr>
        <p:txBody>
          <a:bodyPr wrap="square" lIns="0" tIns="0" rIns="0" bIns="0" rtlCol="0"/>
          <a:lstStyle/>
          <a:p>
            <a:endParaRPr/>
          </a:p>
        </p:txBody>
      </p:sp>
      <p:sp>
        <p:nvSpPr>
          <p:cNvPr id="8" name="object 8"/>
          <p:cNvSpPr txBox="1"/>
          <p:nvPr/>
        </p:nvSpPr>
        <p:spPr>
          <a:xfrm>
            <a:off x="1877567" y="1553971"/>
            <a:ext cx="4130675" cy="3317240"/>
          </a:xfrm>
          <a:prstGeom prst="rect">
            <a:avLst/>
          </a:prstGeom>
        </p:spPr>
        <p:txBody>
          <a:bodyPr vert="horz" wrap="square" lIns="0" tIns="12700" rIns="0" bIns="0" rtlCol="0">
            <a:spAutoFit/>
          </a:bodyPr>
          <a:lstStyle/>
          <a:p>
            <a:pPr marR="1377950">
              <a:lnSpc>
                <a:spcPct val="120000"/>
              </a:lnSpc>
              <a:spcBef>
                <a:spcPts val="100"/>
              </a:spcBef>
            </a:pPr>
            <a:r>
              <a:rPr sz="3600" b="1" spc="-5" dirty="0">
                <a:latin typeface="Courier New"/>
                <a:cs typeface="Courier New"/>
              </a:rPr>
              <a:t>int i =</a:t>
            </a:r>
            <a:r>
              <a:rPr sz="3600" b="1" spc="-60" dirty="0">
                <a:latin typeface="Courier New"/>
                <a:cs typeface="Courier New"/>
              </a:rPr>
              <a:t> </a:t>
            </a:r>
            <a:r>
              <a:rPr sz="3600" b="1" spc="-5" dirty="0">
                <a:latin typeface="Courier New"/>
                <a:cs typeface="Courier New"/>
              </a:rPr>
              <a:t>0;  do</a:t>
            </a:r>
            <a:r>
              <a:rPr sz="3600" b="1" spc="-20" dirty="0">
                <a:latin typeface="Courier New"/>
                <a:cs typeface="Courier New"/>
              </a:rPr>
              <a:t> </a:t>
            </a:r>
            <a:r>
              <a:rPr sz="3600" b="1" spc="-5" dirty="0">
                <a:latin typeface="Courier New"/>
                <a:cs typeface="Courier New"/>
              </a:rPr>
              <a:t>{</a:t>
            </a:r>
            <a:endParaRPr sz="3600">
              <a:latin typeface="Courier New"/>
              <a:cs typeface="Courier New"/>
            </a:endParaRPr>
          </a:p>
          <a:p>
            <a:pPr marL="1096645" marR="281940">
              <a:lnSpc>
                <a:spcPct val="120000"/>
              </a:lnSpc>
            </a:pPr>
            <a:r>
              <a:rPr sz="3600" b="1" spc="-5" dirty="0">
                <a:latin typeface="Courier New"/>
                <a:cs typeface="Courier New"/>
              </a:rPr>
              <a:t>printf(“%d  i++;</a:t>
            </a:r>
            <a:endParaRPr sz="3600">
              <a:latin typeface="Courier New"/>
              <a:cs typeface="Courier New"/>
            </a:endParaRPr>
          </a:p>
          <a:p>
            <a:pPr>
              <a:lnSpc>
                <a:spcPct val="100000"/>
              </a:lnSpc>
              <a:spcBef>
                <a:spcPts val="860"/>
              </a:spcBef>
            </a:pPr>
            <a:r>
              <a:rPr sz="3600" b="1" spc="-5" dirty="0">
                <a:latin typeface="Courier New"/>
                <a:cs typeface="Courier New"/>
              </a:rPr>
              <a:t>} while(i &lt;</a:t>
            </a:r>
            <a:r>
              <a:rPr sz="3600" b="1" spc="-20" dirty="0">
                <a:latin typeface="Courier New"/>
                <a:cs typeface="Courier New"/>
              </a:rPr>
              <a:t> </a:t>
            </a:r>
            <a:r>
              <a:rPr sz="3600" b="1" spc="-5" dirty="0">
                <a:latin typeface="Courier New"/>
                <a:cs typeface="Courier New"/>
              </a:rPr>
              <a:t>5);</a:t>
            </a:r>
            <a:endParaRPr sz="3600">
              <a:latin typeface="Courier New"/>
              <a:cs typeface="Courier New"/>
            </a:endParaRPr>
          </a:p>
        </p:txBody>
      </p:sp>
      <p:sp>
        <p:nvSpPr>
          <p:cNvPr id="9" name="object 9"/>
          <p:cNvSpPr txBox="1"/>
          <p:nvPr/>
        </p:nvSpPr>
        <p:spPr>
          <a:xfrm>
            <a:off x="2960622" y="5345681"/>
            <a:ext cx="1254125" cy="756920"/>
          </a:xfrm>
          <a:prstGeom prst="rect">
            <a:avLst/>
          </a:prstGeom>
        </p:spPr>
        <p:txBody>
          <a:bodyPr vert="horz" wrap="square" lIns="0" tIns="104140" rIns="0" bIns="0" rtlCol="0">
            <a:spAutoFit/>
          </a:bodyPr>
          <a:lstStyle/>
          <a:p>
            <a:pPr marL="26034">
              <a:lnSpc>
                <a:spcPct val="100000"/>
              </a:lnSpc>
              <a:spcBef>
                <a:spcPts val="820"/>
              </a:spcBef>
            </a:pPr>
            <a:r>
              <a:rPr sz="1800" b="1" dirty="0">
                <a:latin typeface="Arial"/>
                <a:cs typeface="Arial"/>
              </a:rPr>
              <a:t>Output:</a:t>
            </a:r>
            <a:endParaRPr sz="1800">
              <a:latin typeface="Arial"/>
              <a:cs typeface="Arial"/>
            </a:endParaRPr>
          </a:p>
          <a:p>
            <a:pPr marL="12700">
              <a:lnSpc>
                <a:spcPct val="100000"/>
              </a:lnSpc>
              <a:spcBef>
                <a:spcPts val="720"/>
              </a:spcBef>
            </a:pPr>
            <a:r>
              <a:rPr sz="1800" b="1" spc="-5" dirty="0">
                <a:latin typeface="Courier New"/>
                <a:cs typeface="Courier New"/>
              </a:rPr>
              <a:t>0 1 2 3</a:t>
            </a:r>
            <a:r>
              <a:rPr sz="1800" b="1" spc="-120" dirty="0">
                <a:latin typeface="Courier New"/>
                <a:cs typeface="Courier New"/>
              </a:rPr>
              <a:t> </a:t>
            </a:r>
            <a:r>
              <a:rPr sz="1800" b="1" spc="-5" dirty="0">
                <a:latin typeface="Courier New"/>
                <a:cs typeface="Courier New"/>
              </a:rPr>
              <a:t>4</a:t>
            </a:r>
            <a:endParaRPr sz="1800">
              <a:latin typeface="Courier New"/>
              <a:cs typeface="Courier New"/>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1200" y="2209800"/>
            <a:ext cx="6629400" cy="1676400"/>
          </a:xfrm>
          <a:custGeom>
            <a:avLst/>
            <a:gdLst/>
            <a:ahLst/>
            <a:cxnLst/>
            <a:rect l="l" t="t" r="r" b="b"/>
            <a:pathLst>
              <a:path w="6629400" h="1676400">
                <a:moveTo>
                  <a:pt x="0" y="0"/>
                </a:moveTo>
                <a:lnTo>
                  <a:pt x="0" y="1676399"/>
                </a:lnTo>
                <a:lnTo>
                  <a:pt x="6629400" y="1676399"/>
                </a:lnTo>
                <a:lnTo>
                  <a:pt x="6629400" y="0"/>
                </a:lnTo>
                <a:lnTo>
                  <a:pt x="0" y="0"/>
                </a:lnTo>
                <a:close/>
              </a:path>
            </a:pathLst>
          </a:custGeom>
          <a:solidFill>
            <a:srgbClr val="FFFF98"/>
          </a:solidFill>
        </p:spPr>
        <p:txBody>
          <a:bodyPr wrap="square" lIns="0" tIns="0" rIns="0" bIns="0" rtlCol="0"/>
          <a:lstStyle/>
          <a:p>
            <a:endParaRPr/>
          </a:p>
        </p:txBody>
      </p:sp>
      <p:sp>
        <p:nvSpPr>
          <p:cNvPr id="3" name="object 3"/>
          <p:cNvSpPr/>
          <p:nvPr/>
        </p:nvSpPr>
        <p:spPr>
          <a:xfrm>
            <a:off x="1975104" y="2203704"/>
            <a:ext cx="6643370" cy="1682750"/>
          </a:xfrm>
          <a:custGeom>
            <a:avLst/>
            <a:gdLst/>
            <a:ahLst/>
            <a:cxnLst/>
            <a:rect l="l" t="t" r="r" b="b"/>
            <a:pathLst>
              <a:path w="6643370" h="1682750">
                <a:moveTo>
                  <a:pt x="6643116" y="1682495"/>
                </a:moveTo>
                <a:lnTo>
                  <a:pt x="6643116" y="0"/>
                </a:lnTo>
                <a:lnTo>
                  <a:pt x="0" y="0"/>
                </a:lnTo>
                <a:lnTo>
                  <a:pt x="0" y="1682495"/>
                </a:lnTo>
                <a:lnTo>
                  <a:pt x="6096" y="1682495"/>
                </a:lnTo>
                <a:lnTo>
                  <a:pt x="6096" y="13716"/>
                </a:lnTo>
                <a:lnTo>
                  <a:pt x="13716" y="6096"/>
                </a:lnTo>
                <a:lnTo>
                  <a:pt x="13716" y="13716"/>
                </a:lnTo>
                <a:lnTo>
                  <a:pt x="6629400" y="13716"/>
                </a:lnTo>
                <a:lnTo>
                  <a:pt x="6629400" y="6096"/>
                </a:lnTo>
                <a:lnTo>
                  <a:pt x="6635496" y="13716"/>
                </a:lnTo>
                <a:lnTo>
                  <a:pt x="6635496" y="1682495"/>
                </a:lnTo>
                <a:lnTo>
                  <a:pt x="6643116" y="1682495"/>
                </a:lnTo>
                <a:close/>
              </a:path>
              <a:path w="6643370" h="1682750">
                <a:moveTo>
                  <a:pt x="13716" y="13716"/>
                </a:moveTo>
                <a:lnTo>
                  <a:pt x="13716" y="6096"/>
                </a:lnTo>
                <a:lnTo>
                  <a:pt x="6096" y="13716"/>
                </a:lnTo>
                <a:lnTo>
                  <a:pt x="13716" y="13716"/>
                </a:lnTo>
                <a:close/>
              </a:path>
              <a:path w="6643370" h="1682750">
                <a:moveTo>
                  <a:pt x="13716" y="1682495"/>
                </a:moveTo>
                <a:lnTo>
                  <a:pt x="13716" y="13716"/>
                </a:lnTo>
                <a:lnTo>
                  <a:pt x="6096" y="13716"/>
                </a:lnTo>
                <a:lnTo>
                  <a:pt x="6096" y="1682495"/>
                </a:lnTo>
                <a:lnTo>
                  <a:pt x="13716" y="1682495"/>
                </a:lnTo>
                <a:close/>
              </a:path>
              <a:path w="6643370" h="1682750">
                <a:moveTo>
                  <a:pt x="6635496" y="13716"/>
                </a:moveTo>
                <a:lnTo>
                  <a:pt x="6629400" y="6096"/>
                </a:lnTo>
                <a:lnTo>
                  <a:pt x="6629400" y="13716"/>
                </a:lnTo>
                <a:lnTo>
                  <a:pt x="6635496" y="13716"/>
                </a:lnTo>
                <a:close/>
              </a:path>
              <a:path w="6643370" h="1682750">
                <a:moveTo>
                  <a:pt x="6635496" y="1682495"/>
                </a:moveTo>
                <a:lnTo>
                  <a:pt x="6635496" y="13716"/>
                </a:lnTo>
                <a:lnTo>
                  <a:pt x="6629400" y="13716"/>
                </a:lnTo>
                <a:lnTo>
                  <a:pt x="6629400" y="1682495"/>
                </a:lnTo>
                <a:lnTo>
                  <a:pt x="6635496" y="1682495"/>
                </a:lnTo>
                <a:close/>
              </a:path>
            </a:pathLst>
          </a:custGeom>
          <a:solidFill>
            <a:srgbClr val="000000"/>
          </a:solidFill>
        </p:spPr>
        <p:txBody>
          <a:bodyPr wrap="square" lIns="0" tIns="0" rIns="0" bIns="0" rtlCol="0"/>
          <a:lstStyle/>
          <a:p>
            <a:endParaRPr/>
          </a:p>
        </p:txBody>
      </p:sp>
      <p:sp>
        <p:nvSpPr>
          <p:cNvPr id="4" name="object 4"/>
          <p:cNvSpPr/>
          <p:nvPr/>
        </p:nvSpPr>
        <p:spPr>
          <a:xfrm>
            <a:off x="1981200" y="3886199"/>
            <a:ext cx="6629400" cy="1905000"/>
          </a:xfrm>
          <a:custGeom>
            <a:avLst/>
            <a:gdLst/>
            <a:ahLst/>
            <a:cxnLst/>
            <a:rect l="l" t="t" r="r" b="b"/>
            <a:pathLst>
              <a:path w="6629400" h="1905000">
                <a:moveTo>
                  <a:pt x="6629400" y="0"/>
                </a:moveTo>
                <a:lnTo>
                  <a:pt x="0" y="0"/>
                </a:lnTo>
                <a:lnTo>
                  <a:pt x="0" y="1905000"/>
                </a:lnTo>
                <a:lnTo>
                  <a:pt x="6629400" y="1905000"/>
                </a:lnTo>
                <a:lnTo>
                  <a:pt x="6629400" y="0"/>
                </a:lnTo>
                <a:close/>
              </a:path>
            </a:pathLst>
          </a:custGeom>
          <a:solidFill>
            <a:srgbClr val="FFFF98"/>
          </a:solidFill>
        </p:spPr>
        <p:txBody>
          <a:bodyPr wrap="square" lIns="0" tIns="0" rIns="0" bIns="0" rtlCol="0"/>
          <a:lstStyle/>
          <a:p>
            <a:endParaRPr/>
          </a:p>
        </p:txBody>
      </p:sp>
      <p:sp>
        <p:nvSpPr>
          <p:cNvPr id="5" name="object 5"/>
          <p:cNvSpPr/>
          <p:nvPr/>
        </p:nvSpPr>
        <p:spPr>
          <a:xfrm>
            <a:off x="1975104" y="3886199"/>
            <a:ext cx="6643370" cy="1912620"/>
          </a:xfrm>
          <a:custGeom>
            <a:avLst/>
            <a:gdLst/>
            <a:ahLst/>
            <a:cxnLst/>
            <a:rect l="l" t="t" r="r" b="b"/>
            <a:pathLst>
              <a:path w="6643370" h="1912620">
                <a:moveTo>
                  <a:pt x="13716" y="1898904"/>
                </a:moveTo>
                <a:lnTo>
                  <a:pt x="13716" y="0"/>
                </a:lnTo>
                <a:lnTo>
                  <a:pt x="0" y="0"/>
                </a:lnTo>
                <a:lnTo>
                  <a:pt x="0" y="1912620"/>
                </a:lnTo>
                <a:lnTo>
                  <a:pt x="6096" y="1912620"/>
                </a:lnTo>
                <a:lnTo>
                  <a:pt x="6096" y="1898904"/>
                </a:lnTo>
                <a:lnTo>
                  <a:pt x="13716" y="1898904"/>
                </a:lnTo>
                <a:close/>
              </a:path>
              <a:path w="6643370" h="1912620">
                <a:moveTo>
                  <a:pt x="6635496" y="1898904"/>
                </a:moveTo>
                <a:lnTo>
                  <a:pt x="6096" y="1898904"/>
                </a:lnTo>
                <a:lnTo>
                  <a:pt x="13716" y="1905000"/>
                </a:lnTo>
                <a:lnTo>
                  <a:pt x="13716" y="1912620"/>
                </a:lnTo>
                <a:lnTo>
                  <a:pt x="6629400" y="1912620"/>
                </a:lnTo>
                <a:lnTo>
                  <a:pt x="6629400" y="1905000"/>
                </a:lnTo>
                <a:lnTo>
                  <a:pt x="6635496" y="1898904"/>
                </a:lnTo>
                <a:close/>
              </a:path>
              <a:path w="6643370" h="1912620">
                <a:moveTo>
                  <a:pt x="13716" y="1912620"/>
                </a:moveTo>
                <a:lnTo>
                  <a:pt x="13716" y="1905000"/>
                </a:lnTo>
                <a:lnTo>
                  <a:pt x="6096" y="1898904"/>
                </a:lnTo>
                <a:lnTo>
                  <a:pt x="6096" y="1912620"/>
                </a:lnTo>
                <a:lnTo>
                  <a:pt x="13716" y="1912620"/>
                </a:lnTo>
                <a:close/>
              </a:path>
              <a:path w="6643370" h="1912620">
                <a:moveTo>
                  <a:pt x="6643116" y="1912620"/>
                </a:moveTo>
                <a:lnTo>
                  <a:pt x="6643116" y="0"/>
                </a:lnTo>
                <a:lnTo>
                  <a:pt x="6629400" y="0"/>
                </a:lnTo>
                <a:lnTo>
                  <a:pt x="6629400" y="1898904"/>
                </a:lnTo>
                <a:lnTo>
                  <a:pt x="6635496" y="1898904"/>
                </a:lnTo>
                <a:lnTo>
                  <a:pt x="6635496" y="1912620"/>
                </a:lnTo>
                <a:lnTo>
                  <a:pt x="6643116" y="1912620"/>
                </a:lnTo>
                <a:close/>
              </a:path>
              <a:path w="6643370" h="1912620">
                <a:moveTo>
                  <a:pt x="6635496" y="1912620"/>
                </a:moveTo>
                <a:lnTo>
                  <a:pt x="6635496" y="1898904"/>
                </a:lnTo>
                <a:lnTo>
                  <a:pt x="6629400" y="1905000"/>
                </a:lnTo>
                <a:lnTo>
                  <a:pt x="6629400" y="1912620"/>
                </a:lnTo>
                <a:lnTo>
                  <a:pt x="6635496" y="1912620"/>
                </a:lnTo>
                <a:close/>
              </a:path>
            </a:pathLst>
          </a:custGeom>
          <a:solidFill>
            <a:srgbClr val="000000"/>
          </a:solidFill>
        </p:spPr>
        <p:txBody>
          <a:bodyPr wrap="square" lIns="0" tIns="0" rIns="0" bIns="0" rtlCol="0"/>
          <a:lstStyle/>
          <a:p>
            <a:endParaRPr/>
          </a:p>
        </p:txBody>
      </p:sp>
      <p:sp>
        <p:nvSpPr>
          <p:cNvPr id="6" name="object 6"/>
          <p:cNvSpPr txBox="1"/>
          <p:nvPr/>
        </p:nvSpPr>
        <p:spPr>
          <a:xfrm>
            <a:off x="2218435" y="1549399"/>
            <a:ext cx="6097905" cy="4456092"/>
          </a:xfrm>
          <a:prstGeom prst="rect">
            <a:avLst/>
          </a:prstGeom>
        </p:spPr>
        <p:txBody>
          <a:bodyPr vert="horz" wrap="square" lIns="0" tIns="12700" rIns="0" bIns="0" rtlCol="0">
            <a:spAutoFit/>
          </a:bodyPr>
          <a:lstStyle/>
          <a:p>
            <a:pPr marL="387350">
              <a:lnSpc>
                <a:spcPct val="100000"/>
              </a:lnSpc>
              <a:spcBef>
                <a:spcPts val="100"/>
              </a:spcBef>
              <a:tabLst>
                <a:tab pos="673735" algn="l"/>
              </a:tabLst>
            </a:pPr>
            <a:r>
              <a:rPr sz="2000" dirty="0">
                <a:latin typeface="Arial"/>
                <a:cs typeface="Arial"/>
              </a:rPr>
              <a:t>–	</a:t>
            </a:r>
            <a:r>
              <a:rPr sz="2000" b="1" dirty="0">
                <a:latin typeface="Arial"/>
                <a:cs typeface="Arial"/>
              </a:rPr>
              <a:t>What </a:t>
            </a:r>
            <a:r>
              <a:rPr sz="2000" b="1" spc="-5" dirty="0">
                <a:latin typeface="Arial"/>
                <a:cs typeface="Arial"/>
              </a:rPr>
              <a:t>is </a:t>
            </a:r>
            <a:r>
              <a:rPr sz="2000" b="1" dirty="0">
                <a:latin typeface="Arial"/>
                <a:cs typeface="Arial"/>
              </a:rPr>
              <a:t>the </a:t>
            </a:r>
            <a:r>
              <a:rPr sz="2000" b="1" spc="-5" dirty="0">
                <a:latin typeface="Arial"/>
                <a:cs typeface="Arial"/>
              </a:rPr>
              <a:t>output of </a:t>
            </a:r>
            <a:r>
              <a:rPr sz="2000" b="1" dirty="0">
                <a:latin typeface="Arial"/>
                <a:cs typeface="Arial"/>
              </a:rPr>
              <a:t>the following</a:t>
            </a:r>
            <a:r>
              <a:rPr sz="2000" b="1" spc="-175" dirty="0">
                <a:latin typeface="Arial"/>
                <a:cs typeface="Arial"/>
              </a:rPr>
              <a:t> </a:t>
            </a:r>
            <a:r>
              <a:rPr sz="2000" b="1" spc="-5" dirty="0">
                <a:latin typeface="Arial"/>
                <a:cs typeface="Arial"/>
              </a:rPr>
              <a:t>example?</a:t>
            </a:r>
            <a:endParaRPr sz="2000" dirty="0">
              <a:latin typeface="Arial"/>
              <a:cs typeface="Arial"/>
            </a:endParaRPr>
          </a:p>
          <a:p>
            <a:pPr>
              <a:lnSpc>
                <a:spcPct val="100000"/>
              </a:lnSpc>
              <a:spcBef>
                <a:spcPts val="45"/>
              </a:spcBef>
            </a:pPr>
            <a:endParaRPr sz="2600" dirty="0">
              <a:latin typeface="Times New Roman"/>
              <a:cs typeface="Times New Roman"/>
            </a:endParaRPr>
          </a:p>
          <a:p>
            <a:pPr marL="373380">
              <a:lnSpc>
                <a:spcPct val="100000"/>
              </a:lnSpc>
            </a:pPr>
            <a:r>
              <a:rPr sz="1800" b="1" spc="-5" dirty="0">
                <a:latin typeface="Arial"/>
                <a:cs typeface="Arial"/>
              </a:rPr>
              <a:t>Example:</a:t>
            </a:r>
            <a:endParaRPr sz="1800" dirty="0">
              <a:latin typeface="Arial"/>
              <a:cs typeface="Arial"/>
            </a:endParaRPr>
          </a:p>
          <a:p>
            <a:pPr>
              <a:lnSpc>
                <a:spcPct val="100000"/>
              </a:lnSpc>
              <a:spcBef>
                <a:spcPts val="10"/>
              </a:spcBef>
            </a:pPr>
            <a:endParaRPr sz="2000" dirty="0">
              <a:latin typeface="Times New Roman"/>
              <a:cs typeface="Times New Roman"/>
            </a:endParaRPr>
          </a:p>
          <a:p>
            <a:pPr marL="844550" marR="2904490">
              <a:lnSpc>
                <a:spcPct val="120000"/>
              </a:lnSpc>
            </a:pPr>
            <a:r>
              <a:rPr sz="2800" b="1" spc="-5" dirty="0">
                <a:latin typeface="Courier New"/>
                <a:cs typeface="Courier New"/>
              </a:rPr>
              <a:t>int i =</a:t>
            </a:r>
            <a:r>
              <a:rPr sz="2800" b="1" spc="-120" dirty="0">
                <a:latin typeface="Courier New"/>
                <a:cs typeface="Courier New"/>
              </a:rPr>
              <a:t> </a:t>
            </a:r>
            <a:r>
              <a:rPr sz="2800" b="1" spc="-5" dirty="0">
                <a:latin typeface="Courier New"/>
                <a:cs typeface="Courier New"/>
              </a:rPr>
              <a:t>10;  do</a:t>
            </a:r>
            <a:r>
              <a:rPr sz="2800" b="1" spc="-40" dirty="0">
                <a:latin typeface="Courier New"/>
                <a:cs typeface="Courier New"/>
              </a:rPr>
              <a:t> </a:t>
            </a:r>
            <a:r>
              <a:rPr sz="2800" b="1" spc="-5" dirty="0">
                <a:latin typeface="Courier New"/>
                <a:cs typeface="Courier New"/>
              </a:rPr>
              <a:t>{</a:t>
            </a:r>
            <a:endParaRPr sz="2800" dirty="0">
              <a:latin typeface="Courier New"/>
              <a:cs typeface="Courier New"/>
            </a:endParaRPr>
          </a:p>
          <a:p>
            <a:pPr marL="1481455" marR="989965">
              <a:lnSpc>
                <a:spcPct val="120000"/>
              </a:lnSpc>
            </a:pPr>
            <a:r>
              <a:rPr sz="2800" b="1" spc="-5" dirty="0">
                <a:latin typeface="Courier New"/>
                <a:cs typeface="Courier New"/>
              </a:rPr>
              <a:t>printf(“%d ”,</a:t>
            </a:r>
            <a:r>
              <a:rPr sz="2800" b="1" spc="-130" dirty="0">
                <a:latin typeface="Courier New"/>
                <a:cs typeface="Courier New"/>
              </a:rPr>
              <a:t> </a:t>
            </a:r>
            <a:r>
              <a:rPr sz="2800" b="1" spc="-5" dirty="0">
                <a:latin typeface="Courier New"/>
                <a:cs typeface="Courier New"/>
              </a:rPr>
              <a:t>i);  i++;</a:t>
            </a:r>
            <a:endParaRPr sz="2800" dirty="0">
              <a:latin typeface="Courier New"/>
              <a:cs typeface="Courier New"/>
            </a:endParaRPr>
          </a:p>
          <a:p>
            <a:pPr marL="844550">
              <a:lnSpc>
                <a:spcPct val="100000"/>
              </a:lnSpc>
              <a:spcBef>
                <a:spcPts val="675"/>
              </a:spcBef>
            </a:pPr>
            <a:r>
              <a:rPr sz="2800" b="1" spc="-5" dirty="0">
                <a:latin typeface="Courier New"/>
                <a:cs typeface="Courier New"/>
              </a:rPr>
              <a:t>} while(i &lt;</a:t>
            </a:r>
            <a:r>
              <a:rPr sz="2800" b="1" spc="-80" dirty="0">
                <a:latin typeface="Courier New"/>
                <a:cs typeface="Courier New"/>
              </a:rPr>
              <a:t> </a:t>
            </a:r>
            <a:r>
              <a:rPr sz="2800" b="1" spc="-5" dirty="0">
                <a:latin typeface="Courier New"/>
                <a:cs typeface="Courier New"/>
              </a:rPr>
              <a:t>5);</a:t>
            </a:r>
            <a:endParaRPr sz="2800" dirty="0">
              <a:latin typeface="Courier New"/>
              <a:cs typeface="Courier New"/>
            </a:endParaRPr>
          </a:p>
          <a:p>
            <a:pPr>
              <a:lnSpc>
                <a:spcPct val="100000"/>
              </a:lnSpc>
              <a:spcBef>
                <a:spcPts val="35"/>
              </a:spcBef>
            </a:pPr>
            <a:endParaRPr sz="3650" dirty="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3009037"/>
            <a:ext cx="5029200" cy="2246769"/>
          </a:xfrm>
          <a:prstGeom prst="rect">
            <a:avLst/>
          </a:prstGeom>
        </p:spPr>
        <p:txBody>
          <a:bodyPr>
            <a:spAutoFit/>
          </a:bodyPr>
          <a:lstStyle/>
          <a:p>
            <a:r>
              <a:rPr lang="en-US" sz="2000" b="1" dirty="0" smtClean="0"/>
              <a:t>Output</a:t>
            </a:r>
          </a:p>
          <a:p>
            <a:r>
              <a:rPr lang="en-US" sz="2000" dirty="0" smtClean="0"/>
              <a:t>Enter </a:t>
            </a:r>
            <a:r>
              <a:rPr lang="en-US" sz="2000" dirty="0"/>
              <a:t>n0: 2</a:t>
            </a:r>
          </a:p>
          <a:p>
            <a:r>
              <a:rPr lang="en-US" sz="2000" dirty="0"/>
              <a:t>Enter n1: 3</a:t>
            </a:r>
          </a:p>
          <a:p>
            <a:r>
              <a:rPr lang="en-US" sz="2000" dirty="0"/>
              <a:t>Enter n2: 5</a:t>
            </a:r>
          </a:p>
          <a:p>
            <a:r>
              <a:rPr lang="en-US" sz="2000" dirty="0"/>
              <a:t>Enter n3: 7</a:t>
            </a:r>
          </a:p>
          <a:p>
            <a:r>
              <a:rPr lang="en-US" sz="2000" dirty="0"/>
              <a:t>Enter n4: -3</a:t>
            </a:r>
          </a:p>
          <a:p>
            <a:r>
              <a:rPr lang="en-US" sz="2000" dirty="0"/>
              <a:t>Sum = 17.00</a:t>
            </a:r>
          </a:p>
        </p:txBody>
      </p:sp>
      <p:sp>
        <p:nvSpPr>
          <p:cNvPr id="4" name="Rectangle 3"/>
          <p:cNvSpPr/>
          <p:nvPr/>
        </p:nvSpPr>
        <p:spPr>
          <a:xfrm>
            <a:off x="762000" y="914400"/>
            <a:ext cx="8839200" cy="830997"/>
          </a:xfrm>
          <a:prstGeom prst="rect">
            <a:avLst/>
          </a:prstGeom>
        </p:spPr>
        <p:txBody>
          <a:bodyPr wrap="square">
            <a:spAutoFit/>
          </a:bodyPr>
          <a:lstStyle/>
          <a:p>
            <a:r>
              <a:rPr lang="en-US" sz="2400" dirty="0" smtClean="0"/>
              <a:t>WAP </a:t>
            </a:r>
            <a:r>
              <a:rPr lang="en-US" sz="2400" dirty="0"/>
              <a:t>to calculate the sum of </a:t>
            </a:r>
            <a:r>
              <a:rPr lang="en-US" sz="2400" dirty="0" smtClean="0"/>
              <a:t>integer </a:t>
            </a:r>
            <a:r>
              <a:rPr lang="en-US" sz="2400" dirty="0"/>
              <a:t>(10 numbers max)</a:t>
            </a:r>
          </a:p>
          <a:p>
            <a:r>
              <a:rPr lang="en-US" sz="2400" dirty="0" smtClean="0"/>
              <a:t>If </a:t>
            </a:r>
            <a:r>
              <a:rPr lang="en-US" sz="2400" dirty="0"/>
              <a:t>the user enters a negative number, the loop terminates</a:t>
            </a:r>
          </a:p>
        </p:txBody>
      </p:sp>
    </p:spTree>
    <p:extLst>
      <p:ext uri="{BB962C8B-B14F-4D97-AF65-F5344CB8AC3E}">
        <p14:creationId xmlns:p14="http://schemas.microsoft.com/office/powerpoint/2010/main" val="1300275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14400"/>
            <a:ext cx="8839200" cy="461665"/>
          </a:xfrm>
          <a:prstGeom prst="rect">
            <a:avLst/>
          </a:prstGeom>
        </p:spPr>
        <p:txBody>
          <a:bodyPr wrap="square">
            <a:spAutoFit/>
          </a:bodyPr>
          <a:lstStyle/>
          <a:p>
            <a:r>
              <a:rPr lang="en-US" sz="2400" dirty="0"/>
              <a:t>How break statement works?</a:t>
            </a:r>
          </a:p>
        </p:txBody>
      </p:sp>
      <p:pic>
        <p:nvPicPr>
          <p:cNvPr id="6146" name="Picture 2" descr="Working of break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1905000"/>
            <a:ext cx="7162801"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555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24800" y="5490071"/>
            <a:ext cx="5029200" cy="2246769"/>
          </a:xfrm>
          <a:prstGeom prst="rect">
            <a:avLst/>
          </a:prstGeom>
        </p:spPr>
        <p:txBody>
          <a:bodyPr>
            <a:spAutoFit/>
          </a:bodyPr>
          <a:lstStyle/>
          <a:p>
            <a:r>
              <a:rPr lang="en-US" sz="2000" b="1" dirty="0" smtClean="0"/>
              <a:t>Output</a:t>
            </a:r>
          </a:p>
          <a:p>
            <a:r>
              <a:rPr lang="en-US" sz="2000" dirty="0" smtClean="0"/>
              <a:t>Enter </a:t>
            </a:r>
            <a:r>
              <a:rPr lang="en-US" sz="2000" dirty="0"/>
              <a:t>n0: 2</a:t>
            </a:r>
          </a:p>
          <a:p>
            <a:r>
              <a:rPr lang="en-US" sz="2000" dirty="0"/>
              <a:t>Enter n1: 3</a:t>
            </a:r>
          </a:p>
          <a:p>
            <a:r>
              <a:rPr lang="en-US" sz="2000" dirty="0"/>
              <a:t>Enter n2: 5</a:t>
            </a:r>
          </a:p>
          <a:p>
            <a:r>
              <a:rPr lang="en-US" sz="2000" dirty="0"/>
              <a:t>Enter n3: 7</a:t>
            </a:r>
          </a:p>
          <a:p>
            <a:r>
              <a:rPr lang="en-US" sz="2000" dirty="0"/>
              <a:t>Enter n4: -3</a:t>
            </a:r>
          </a:p>
          <a:p>
            <a:r>
              <a:rPr lang="en-US" sz="2000" dirty="0"/>
              <a:t>Sum = 17.00</a:t>
            </a:r>
          </a:p>
        </p:txBody>
      </p:sp>
      <p:sp>
        <p:nvSpPr>
          <p:cNvPr id="4" name="Rectangle 3"/>
          <p:cNvSpPr/>
          <p:nvPr/>
        </p:nvSpPr>
        <p:spPr>
          <a:xfrm>
            <a:off x="762000" y="457200"/>
            <a:ext cx="8839200" cy="830997"/>
          </a:xfrm>
          <a:prstGeom prst="rect">
            <a:avLst/>
          </a:prstGeom>
        </p:spPr>
        <p:txBody>
          <a:bodyPr wrap="square">
            <a:spAutoFit/>
          </a:bodyPr>
          <a:lstStyle/>
          <a:p>
            <a:r>
              <a:rPr lang="en-US" sz="2400" b="1" dirty="0" smtClean="0"/>
              <a:t>WAP </a:t>
            </a:r>
            <a:r>
              <a:rPr lang="en-US" sz="2400" b="1" dirty="0"/>
              <a:t>to calculate the sum of </a:t>
            </a:r>
            <a:r>
              <a:rPr lang="en-US" sz="2400" b="1" dirty="0" smtClean="0"/>
              <a:t>integer </a:t>
            </a:r>
            <a:r>
              <a:rPr lang="en-US" sz="2400" b="1" dirty="0"/>
              <a:t>(10 numbers max)</a:t>
            </a:r>
          </a:p>
          <a:p>
            <a:r>
              <a:rPr lang="en-US" sz="2400" b="1" dirty="0" smtClean="0"/>
              <a:t>If </a:t>
            </a:r>
            <a:r>
              <a:rPr lang="en-US" sz="2400" b="1" dirty="0"/>
              <a:t>the user enters a negative number, the loop terminates</a:t>
            </a:r>
          </a:p>
        </p:txBody>
      </p:sp>
      <p:sp>
        <p:nvSpPr>
          <p:cNvPr id="5" name="Rectangle 4"/>
          <p:cNvSpPr/>
          <p:nvPr/>
        </p:nvSpPr>
        <p:spPr>
          <a:xfrm>
            <a:off x="457200" y="1371600"/>
            <a:ext cx="9372600" cy="6370975"/>
          </a:xfrm>
          <a:prstGeom prst="rect">
            <a:avLst/>
          </a:prstGeom>
        </p:spPr>
        <p:txBody>
          <a:bodyPr wrap="square">
            <a:spAutoFit/>
          </a:bodyPr>
          <a:lstStyle/>
          <a:p>
            <a:r>
              <a:rPr lang="en-US" sz="2400" dirty="0"/>
              <a:t>#include &lt;</a:t>
            </a:r>
            <a:r>
              <a:rPr lang="en-US" sz="2400" dirty="0" err="1"/>
              <a:t>stdio.h</a:t>
            </a:r>
            <a:r>
              <a:rPr lang="en-US" sz="2400" dirty="0" smtClean="0"/>
              <a:t>&gt;</a:t>
            </a:r>
          </a:p>
          <a:p>
            <a:r>
              <a:rPr lang="en-US" sz="2400" dirty="0" err="1" smtClean="0"/>
              <a:t>int</a:t>
            </a:r>
            <a:r>
              <a:rPr lang="en-US" sz="2400" dirty="0" smtClean="0"/>
              <a:t> </a:t>
            </a:r>
            <a:r>
              <a:rPr lang="en-US" sz="2400" dirty="0"/>
              <a:t>main() </a:t>
            </a:r>
            <a:endParaRPr lang="en-US" sz="2400" dirty="0" smtClean="0"/>
          </a:p>
          <a:p>
            <a:r>
              <a:rPr lang="en-US" sz="2400" dirty="0" smtClean="0"/>
              <a:t>{  </a:t>
            </a:r>
          </a:p>
          <a:p>
            <a:r>
              <a:rPr lang="en-US" sz="2400" dirty="0" smtClean="0"/>
              <a:t> </a:t>
            </a:r>
            <a:r>
              <a:rPr lang="en-US" sz="2400" dirty="0" err="1"/>
              <a:t>int</a:t>
            </a:r>
            <a:r>
              <a:rPr lang="en-US" sz="2400" dirty="0"/>
              <a:t> </a:t>
            </a:r>
            <a:r>
              <a:rPr lang="en-US" sz="2400" dirty="0" err="1"/>
              <a:t>i</a:t>
            </a:r>
            <a:r>
              <a:rPr lang="en-US" sz="2400" dirty="0"/>
              <a:t>=0;   </a:t>
            </a:r>
            <a:r>
              <a:rPr lang="en-US" sz="2400" dirty="0" smtClean="0"/>
              <a:t>float </a:t>
            </a:r>
            <a:r>
              <a:rPr lang="en-US" sz="2400" dirty="0"/>
              <a:t>number, sum = 0.0;  </a:t>
            </a:r>
            <a:endParaRPr lang="en-US" sz="2400" dirty="0" smtClean="0"/>
          </a:p>
          <a:p>
            <a:r>
              <a:rPr lang="en-US" sz="2400" dirty="0" smtClean="0"/>
              <a:t> </a:t>
            </a:r>
            <a:r>
              <a:rPr lang="en-US" sz="2400" dirty="0"/>
              <a:t>while(</a:t>
            </a:r>
            <a:r>
              <a:rPr lang="en-US" sz="2400" dirty="0" err="1"/>
              <a:t>i</a:t>
            </a:r>
            <a:r>
              <a:rPr lang="en-US" sz="2400" dirty="0"/>
              <a:t>&lt;10) </a:t>
            </a:r>
            <a:endParaRPr lang="en-US" sz="2400" dirty="0" smtClean="0"/>
          </a:p>
          <a:p>
            <a:r>
              <a:rPr lang="en-US" sz="2400" dirty="0" smtClean="0"/>
              <a:t>  </a:t>
            </a:r>
            <a:r>
              <a:rPr lang="en-US" sz="2400" dirty="0"/>
              <a:t>{  </a:t>
            </a:r>
            <a:endParaRPr lang="en-US" sz="2400" dirty="0" smtClean="0"/>
          </a:p>
          <a:p>
            <a:r>
              <a:rPr lang="en-US" sz="2400" dirty="0" smtClean="0"/>
              <a:t>    </a:t>
            </a:r>
            <a:r>
              <a:rPr lang="en-US" sz="2400" dirty="0" err="1"/>
              <a:t>printf</a:t>
            </a:r>
            <a:r>
              <a:rPr lang="en-US" sz="2400" dirty="0"/>
              <a:t>("Enter </a:t>
            </a:r>
            <a:r>
              <a:rPr lang="en-US" sz="2400" dirty="0" err="1"/>
              <a:t>n%d</a:t>
            </a:r>
            <a:r>
              <a:rPr lang="en-US" sz="2400" dirty="0"/>
              <a:t>: ", </a:t>
            </a:r>
            <a:r>
              <a:rPr lang="en-US" sz="2400" dirty="0" err="1"/>
              <a:t>i</a:t>
            </a:r>
            <a:r>
              <a:rPr lang="en-US" sz="2400" dirty="0"/>
              <a:t>);   </a:t>
            </a:r>
            <a:endParaRPr lang="en-US" sz="2400" dirty="0" smtClean="0"/>
          </a:p>
          <a:p>
            <a:r>
              <a:rPr lang="en-US" sz="2400" dirty="0" smtClean="0"/>
              <a:t>   </a:t>
            </a:r>
            <a:r>
              <a:rPr lang="en-US" sz="2400" dirty="0" err="1"/>
              <a:t>scanf</a:t>
            </a:r>
            <a:r>
              <a:rPr lang="en-US" sz="2400" dirty="0" smtClean="0"/>
              <a:t>("%f</a:t>
            </a:r>
            <a:r>
              <a:rPr lang="en-US" sz="2400" dirty="0"/>
              <a:t>", &amp;number);     </a:t>
            </a:r>
            <a:r>
              <a:rPr lang="en-US" sz="2000" dirty="0"/>
              <a:t> // if the user enters a negative number, break the loop   </a:t>
            </a:r>
            <a:endParaRPr lang="en-US" sz="2000" dirty="0" smtClean="0"/>
          </a:p>
          <a:p>
            <a:r>
              <a:rPr lang="en-US" sz="2400" dirty="0" smtClean="0"/>
              <a:t>   </a:t>
            </a:r>
            <a:r>
              <a:rPr lang="en-US" sz="2400" dirty="0"/>
              <a:t>if (number &lt; 0.0</a:t>
            </a:r>
            <a:r>
              <a:rPr lang="en-US" sz="2400" dirty="0" smtClean="0"/>
              <a:t>)</a:t>
            </a:r>
          </a:p>
          <a:p>
            <a:r>
              <a:rPr lang="en-US" sz="2400" dirty="0" smtClean="0"/>
              <a:t> </a:t>
            </a:r>
            <a:r>
              <a:rPr lang="en-US" sz="2400" dirty="0"/>
              <a:t>{       </a:t>
            </a:r>
            <a:endParaRPr lang="en-US" sz="2400" dirty="0" smtClean="0"/>
          </a:p>
          <a:p>
            <a:r>
              <a:rPr lang="en-US" sz="2400" dirty="0" smtClean="0"/>
              <a:t>  </a:t>
            </a:r>
            <a:r>
              <a:rPr lang="en-US" sz="2400" dirty="0"/>
              <a:t>break;  </a:t>
            </a:r>
            <a:endParaRPr lang="en-US" sz="2400" dirty="0" smtClean="0"/>
          </a:p>
          <a:p>
            <a:r>
              <a:rPr lang="en-US" sz="2400" dirty="0" smtClean="0"/>
              <a:t>    </a:t>
            </a:r>
            <a:r>
              <a:rPr lang="en-US" sz="2400" dirty="0"/>
              <a:t>}    </a:t>
            </a:r>
            <a:endParaRPr lang="en-US" sz="2400" dirty="0" smtClean="0"/>
          </a:p>
          <a:p>
            <a:r>
              <a:rPr lang="en-US" sz="2400" dirty="0" smtClean="0"/>
              <a:t>  </a:t>
            </a:r>
            <a:r>
              <a:rPr lang="en-US" sz="2400" dirty="0"/>
              <a:t>sum += number; // sum = sum + number;    </a:t>
            </a:r>
            <a:endParaRPr lang="en-US" sz="2400" dirty="0" smtClean="0"/>
          </a:p>
          <a:p>
            <a:r>
              <a:rPr lang="en-US" sz="2400" dirty="0" smtClean="0"/>
              <a:t>  </a:t>
            </a:r>
            <a:r>
              <a:rPr lang="en-US" sz="2400" dirty="0" err="1"/>
              <a:t>i</a:t>
            </a:r>
            <a:r>
              <a:rPr lang="en-US" sz="2400" dirty="0"/>
              <a:t>++;   }  </a:t>
            </a:r>
            <a:endParaRPr lang="en-US" sz="2400" dirty="0" smtClean="0"/>
          </a:p>
          <a:p>
            <a:r>
              <a:rPr lang="en-US" sz="2400" dirty="0" smtClean="0"/>
              <a:t> </a:t>
            </a:r>
            <a:r>
              <a:rPr lang="en-US" sz="2400" dirty="0" err="1"/>
              <a:t>printf</a:t>
            </a:r>
            <a:r>
              <a:rPr lang="en-US" sz="2400" dirty="0"/>
              <a:t>("Sum = </a:t>
            </a:r>
            <a:r>
              <a:rPr lang="en-US" sz="2400" dirty="0" smtClean="0"/>
              <a:t>%f</a:t>
            </a:r>
            <a:r>
              <a:rPr lang="en-US" sz="2400" dirty="0"/>
              <a:t>", sum);  </a:t>
            </a:r>
            <a:endParaRPr lang="en-US" sz="2400" dirty="0" smtClean="0"/>
          </a:p>
          <a:p>
            <a:r>
              <a:rPr lang="en-US" sz="2400" dirty="0" smtClean="0"/>
              <a:t> </a:t>
            </a:r>
            <a:r>
              <a:rPr lang="en-US" sz="2400" dirty="0"/>
              <a:t>return 0</a:t>
            </a:r>
            <a:r>
              <a:rPr lang="en-US" sz="2400" dirty="0" smtClean="0"/>
              <a:t>;</a:t>
            </a:r>
          </a:p>
          <a:p>
            <a:r>
              <a:rPr lang="en-US" sz="2400" dirty="0" smtClean="0"/>
              <a:t>}</a:t>
            </a:r>
            <a:endParaRPr lang="en-US" sz="2400" dirty="0"/>
          </a:p>
        </p:txBody>
      </p:sp>
    </p:spTree>
    <p:extLst>
      <p:ext uri="{BB962C8B-B14F-4D97-AF65-F5344CB8AC3E}">
        <p14:creationId xmlns:p14="http://schemas.microsoft.com/office/powerpoint/2010/main" val="511731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57200"/>
            <a:ext cx="8839200" cy="830997"/>
          </a:xfrm>
          <a:prstGeom prst="rect">
            <a:avLst/>
          </a:prstGeom>
        </p:spPr>
        <p:txBody>
          <a:bodyPr wrap="square">
            <a:spAutoFit/>
          </a:bodyPr>
          <a:lstStyle/>
          <a:p>
            <a:r>
              <a:rPr lang="en-US" sz="2400" b="1" dirty="0" smtClean="0"/>
              <a:t>WAP to </a:t>
            </a:r>
            <a:r>
              <a:rPr lang="en-US" sz="2400" b="1" dirty="0"/>
              <a:t>calculate the sum of numbers (10 numbers max)</a:t>
            </a:r>
          </a:p>
          <a:p>
            <a:r>
              <a:rPr lang="en-US" sz="2400" b="1" dirty="0" smtClean="0"/>
              <a:t>If </a:t>
            </a:r>
            <a:r>
              <a:rPr lang="en-US" sz="2400" b="1" dirty="0"/>
              <a:t>the user enters a negative number, it's not added to the result</a:t>
            </a:r>
          </a:p>
        </p:txBody>
      </p:sp>
      <p:sp>
        <p:nvSpPr>
          <p:cNvPr id="5" name="Rectangle 4"/>
          <p:cNvSpPr/>
          <p:nvPr/>
        </p:nvSpPr>
        <p:spPr>
          <a:xfrm>
            <a:off x="457200" y="2286000"/>
            <a:ext cx="9372600" cy="4893647"/>
          </a:xfrm>
          <a:prstGeom prst="rect">
            <a:avLst/>
          </a:prstGeom>
        </p:spPr>
        <p:txBody>
          <a:bodyPr wrap="square">
            <a:spAutoFit/>
          </a:bodyPr>
          <a:lstStyle/>
          <a:p>
            <a:r>
              <a:rPr lang="pt-BR" sz="2400" b="1" dirty="0" smtClean="0"/>
              <a:t>Output</a:t>
            </a:r>
          </a:p>
          <a:p>
            <a:r>
              <a:rPr lang="pt-BR" sz="2400" dirty="0" smtClean="0"/>
              <a:t>Enter </a:t>
            </a:r>
            <a:r>
              <a:rPr lang="pt-BR" sz="2400" dirty="0"/>
              <a:t>n0: 1</a:t>
            </a:r>
          </a:p>
          <a:p>
            <a:r>
              <a:rPr lang="pt-BR" sz="2400" dirty="0"/>
              <a:t>Enter n1: 1</a:t>
            </a:r>
          </a:p>
          <a:p>
            <a:r>
              <a:rPr lang="pt-BR" sz="2400" dirty="0"/>
              <a:t>Enter n2: 1</a:t>
            </a:r>
          </a:p>
          <a:p>
            <a:r>
              <a:rPr lang="pt-BR" sz="2400" dirty="0"/>
              <a:t>Enter n3: -1</a:t>
            </a:r>
          </a:p>
          <a:p>
            <a:r>
              <a:rPr lang="pt-BR" sz="2400" dirty="0"/>
              <a:t>Enter n3: 1</a:t>
            </a:r>
          </a:p>
          <a:p>
            <a:r>
              <a:rPr lang="pt-BR" sz="2400" dirty="0"/>
              <a:t>Enter n4: 1</a:t>
            </a:r>
          </a:p>
          <a:p>
            <a:r>
              <a:rPr lang="pt-BR" sz="2400" dirty="0"/>
              <a:t>Enter n5: 1</a:t>
            </a:r>
          </a:p>
          <a:p>
            <a:r>
              <a:rPr lang="pt-BR" sz="2400" dirty="0"/>
              <a:t>Enter n6: 1</a:t>
            </a:r>
          </a:p>
          <a:p>
            <a:r>
              <a:rPr lang="pt-BR" sz="2400" dirty="0"/>
              <a:t>Enter n7: 1</a:t>
            </a:r>
          </a:p>
          <a:p>
            <a:r>
              <a:rPr lang="pt-BR" sz="2400" dirty="0"/>
              <a:t>Enter n8: 1</a:t>
            </a:r>
          </a:p>
          <a:p>
            <a:r>
              <a:rPr lang="pt-BR" sz="2400" dirty="0"/>
              <a:t>Enter n9: 1</a:t>
            </a:r>
          </a:p>
          <a:p>
            <a:r>
              <a:rPr lang="pt-BR" sz="2400" dirty="0"/>
              <a:t>Sum = 10.00</a:t>
            </a:r>
            <a:endParaRPr lang="en-US" sz="2400" dirty="0"/>
          </a:p>
        </p:txBody>
      </p:sp>
    </p:spTree>
    <p:extLst>
      <p:ext uri="{BB962C8B-B14F-4D97-AF65-F5344CB8AC3E}">
        <p14:creationId xmlns:p14="http://schemas.microsoft.com/office/powerpoint/2010/main" val="1283540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9118" y="970279"/>
            <a:ext cx="3816350" cy="696595"/>
          </a:xfrm>
          <a:prstGeom prst="rect">
            <a:avLst/>
          </a:prstGeom>
        </p:spPr>
        <p:txBody>
          <a:bodyPr vert="horz" wrap="square" lIns="0" tIns="12700" rIns="0" bIns="0" rtlCol="0">
            <a:spAutoFit/>
          </a:bodyPr>
          <a:lstStyle/>
          <a:p>
            <a:pPr marL="12700">
              <a:lnSpc>
                <a:spcPct val="100000"/>
              </a:lnSpc>
              <a:spcBef>
                <a:spcPts val="100"/>
              </a:spcBef>
            </a:pPr>
            <a:r>
              <a:rPr lang="en-US" sz="4400" b="0" dirty="0" smtClean="0">
                <a:latin typeface="Arial"/>
                <a:cs typeface="Arial"/>
              </a:rPr>
              <a:t>Chapter</a:t>
            </a:r>
            <a:r>
              <a:rPr sz="4400" b="0" spc="-114" dirty="0" smtClean="0">
                <a:latin typeface="Arial"/>
                <a:cs typeface="Arial"/>
              </a:rPr>
              <a:t> </a:t>
            </a:r>
            <a:r>
              <a:rPr sz="4400" b="0" dirty="0">
                <a:latin typeface="Arial"/>
                <a:cs typeface="Arial"/>
              </a:rPr>
              <a:t>Topics</a:t>
            </a:r>
            <a:endParaRPr sz="4400" dirty="0">
              <a:latin typeface="Arial"/>
              <a:cs typeface="Arial"/>
            </a:endParaRPr>
          </a:p>
        </p:txBody>
      </p:sp>
      <p:sp>
        <p:nvSpPr>
          <p:cNvPr id="3" name="object 3"/>
          <p:cNvSpPr txBox="1"/>
          <p:nvPr/>
        </p:nvSpPr>
        <p:spPr>
          <a:xfrm>
            <a:off x="993139" y="1928875"/>
            <a:ext cx="7750809" cy="878840"/>
          </a:xfrm>
          <a:prstGeom prst="rect">
            <a:avLst/>
          </a:prstGeom>
        </p:spPr>
        <p:txBody>
          <a:bodyPr vert="horz" wrap="square" lIns="0" tIns="12065" rIns="0" bIns="0" rtlCol="0">
            <a:spAutoFit/>
          </a:bodyPr>
          <a:lstStyle/>
          <a:p>
            <a:pPr marL="354965" marR="5080" indent="-342900">
              <a:lnSpc>
                <a:spcPct val="100000"/>
              </a:lnSpc>
              <a:spcBef>
                <a:spcPts val="95"/>
              </a:spcBef>
              <a:buChar char="•"/>
              <a:tabLst>
                <a:tab pos="354965" algn="l"/>
                <a:tab pos="355600" algn="l"/>
              </a:tabLst>
            </a:pPr>
            <a:r>
              <a:rPr sz="2800" spc="-5" dirty="0" smtClean="0">
                <a:latin typeface="Arial"/>
                <a:cs typeface="Arial"/>
              </a:rPr>
              <a:t>Repetition </a:t>
            </a:r>
            <a:r>
              <a:rPr sz="2800" dirty="0" smtClean="0">
                <a:latin typeface="Arial"/>
                <a:cs typeface="Arial"/>
              </a:rPr>
              <a:t>or Iteration structure </a:t>
            </a:r>
            <a:r>
              <a:rPr sz="2800" spc="-5" dirty="0" smtClean="0">
                <a:latin typeface="Arial"/>
                <a:cs typeface="Arial"/>
              </a:rPr>
              <a:t>- </a:t>
            </a:r>
            <a:r>
              <a:rPr sz="2800" dirty="0" smtClean="0">
                <a:latin typeface="Arial"/>
                <a:cs typeface="Arial"/>
              </a:rPr>
              <a:t>for statement,  continue statement, nested loop, </a:t>
            </a:r>
            <a:r>
              <a:rPr sz="2800" spc="-5" dirty="0" smtClean="0">
                <a:latin typeface="Arial"/>
                <a:cs typeface="Arial"/>
              </a:rPr>
              <a:t>while</a:t>
            </a:r>
            <a:r>
              <a:rPr sz="2800" spc="-30" dirty="0" smtClean="0">
                <a:latin typeface="Arial"/>
                <a:cs typeface="Arial"/>
              </a:rPr>
              <a:t> </a:t>
            </a:r>
            <a:r>
              <a:rPr sz="2800" dirty="0" smtClean="0">
                <a:latin typeface="Arial"/>
                <a:cs typeface="Arial"/>
              </a:rPr>
              <a:t>loop</a:t>
            </a:r>
            <a:endParaRPr sz="2800" dirty="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57200"/>
            <a:ext cx="8839200" cy="461665"/>
          </a:xfrm>
          <a:prstGeom prst="rect">
            <a:avLst/>
          </a:prstGeom>
        </p:spPr>
        <p:txBody>
          <a:bodyPr wrap="square">
            <a:spAutoFit/>
          </a:bodyPr>
          <a:lstStyle/>
          <a:p>
            <a:r>
              <a:rPr lang="en-US" sz="2400" b="1" dirty="0"/>
              <a:t>How continue statement works?</a:t>
            </a:r>
          </a:p>
        </p:txBody>
      </p:sp>
      <p:pic>
        <p:nvPicPr>
          <p:cNvPr id="9218" name="Picture 2" descr="Working of continue statement in C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653942"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192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04800"/>
            <a:ext cx="8839200" cy="830997"/>
          </a:xfrm>
          <a:prstGeom prst="rect">
            <a:avLst/>
          </a:prstGeom>
        </p:spPr>
        <p:txBody>
          <a:bodyPr wrap="square">
            <a:spAutoFit/>
          </a:bodyPr>
          <a:lstStyle/>
          <a:p>
            <a:r>
              <a:rPr lang="en-US" sz="2400" b="1" dirty="0" smtClean="0"/>
              <a:t>WAP to </a:t>
            </a:r>
            <a:r>
              <a:rPr lang="en-US" sz="2400" b="1" dirty="0"/>
              <a:t>calculate the sum of numbers (10 numbers max)</a:t>
            </a:r>
          </a:p>
          <a:p>
            <a:r>
              <a:rPr lang="en-US" sz="2400" b="1" dirty="0" smtClean="0"/>
              <a:t>If </a:t>
            </a:r>
            <a:r>
              <a:rPr lang="en-US" sz="2400" b="1" dirty="0"/>
              <a:t>the user enters a negative number, it's not added to the result</a:t>
            </a:r>
          </a:p>
        </p:txBody>
      </p:sp>
      <p:sp>
        <p:nvSpPr>
          <p:cNvPr id="5" name="Rectangle 4"/>
          <p:cNvSpPr/>
          <p:nvPr/>
        </p:nvSpPr>
        <p:spPr>
          <a:xfrm>
            <a:off x="228600" y="1219200"/>
            <a:ext cx="9372600" cy="6986528"/>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 </a:t>
            </a:r>
          </a:p>
          <a:p>
            <a:r>
              <a:rPr lang="en-US" sz="2400" dirty="0"/>
              <a:t>{  </a:t>
            </a:r>
          </a:p>
          <a:p>
            <a:r>
              <a:rPr lang="en-US" sz="2400" dirty="0"/>
              <a:t> </a:t>
            </a:r>
            <a:r>
              <a:rPr lang="en-US" sz="2400" dirty="0" err="1"/>
              <a:t>int</a:t>
            </a:r>
            <a:r>
              <a:rPr lang="en-US" sz="2400" dirty="0"/>
              <a:t> </a:t>
            </a:r>
            <a:r>
              <a:rPr lang="en-US" sz="2400" dirty="0" err="1"/>
              <a:t>i</a:t>
            </a:r>
            <a:r>
              <a:rPr lang="en-US" sz="2400" dirty="0"/>
              <a:t>=0;   float number, sum = 0.0;  </a:t>
            </a:r>
          </a:p>
          <a:p>
            <a:r>
              <a:rPr lang="en-US" sz="2400" dirty="0"/>
              <a:t> while(</a:t>
            </a:r>
            <a:r>
              <a:rPr lang="en-US" sz="2400" dirty="0" err="1"/>
              <a:t>i</a:t>
            </a:r>
            <a:r>
              <a:rPr lang="en-US" sz="2400" dirty="0"/>
              <a:t>&lt;10) </a:t>
            </a:r>
          </a:p>
          <a:p>
            <a:r>
              <a:rPr lang="en-US" sz="2400" dirty="0"/>
              <a:t>  {  </a:t>
            </a:r>
          </a:p>
          <a:p>
            <a:r>
              <a:rPr lang="en-US" sz="2400" dirty="0"/>
              <a:t>    </a:t>
            </a:r>
            <a:r>
              <a:rPr lang="en-US" sz="2400" dirty="0" err="1"/>
              <a:t>printf</a:t>
            </a:r>
            <a:r>
              <a:rPr lang="en-US" sz="2400" dirty="0"/>
              <a:t>("Enter </a:t>
            </a:r>
            <a:r>
              <a:rPr lang="en-US" sz="2400" dirty="0" err="1"/>
              <a:t>n%d</a:t>
            </a:r>
            <a:r>
              <a:rPr lang="en-US" sz="2400" dirty="0"/>
              <a:t>: ", </a:t>
            </a:r>
            <a:r>
              <a:rPr lang="en-US" sz="2400" dirty="0" err="1"/>
              <a:t>i</a:t>
            </a:r>
            <a:r>
              <a:rPr lang="en-US" sz="2400" dirty="0"/>
              <a:t>);   </a:t>
            </a:r>
          </a:p>
          <a:p>
            <a:r>
              <a:rPr lang="en-US" sz="2400" dirty="0" smtClean="0"/>
              <a:t>   </a:t>
            </a:r>
            <a:r>
              <a:rPr lang="en-US" sz="2400" dirty="0" err="1" smtClean="0"/>
              <a:t>scanf</a:t>
            </a:r>
            <a:r>
              <a:rPr lang="en-US" sz="2400" dirty="0" smtClean="0"/>
              <a:t>("%f", &amp;number);     </a:t>
            </a:r>
            <a:r>
              <a:rPr lang="en-US" sz="2000" dirty="0" smtClean="0"/>
              <a:t>// </a:t>
            </a:r>
            <a:r>
              <a:rPr lang="en-US" sz="2000" dirty="0"/>
              <a:t>if the user enters a negative number, it's not added to the result</a:t>
            </a:r>
          </a:p>
          <a:p>
            <a:r>
              <a:rPr lang="en-US" sz="2000" dirty="0" smtClean="0"/>
              <a:t>   </a:t>
            </a:r>
          </a:p>
          <a:p>
            <a:r>
              <a:rPr lang="en-US" sz="2400" dirty="0" smtClean="0"/>
              <a:t>   </a:t>
            </a:r>
            <a:r>
              <a:rPr lang="en-US" sz="2400" dirty="0"/>
              <a:t>if (number &lt; 0.0)</a:t>
            </a:r>
          </a:p>
          <a:p>
            <a:r>
              <a:rPr lang="en-US" sz="2400" dirty="0"/>
              <a:t> {       </a:t>
            </a:r>
          </a:p>
          <a:p>
            <a:r>
              <a:rPr lang="en-US" sz="2400" dirty="0"/>
              <a:t>   continue</a:t>
            </a:r>
            <a:r>
              <a:rPr lang="en-US" sz="2400" dirty="0" smtClean="0"/>
              <a:t>;</a:t>
            </a:r>
          </a:p>
          <a:p>
            <a:r>
              <a:rPr lang="en-US" sz="2400" dirty="0" smtClean="0"/>
              <a:t>    </a:t>
            </a:r>
            <a:r>
              <a:rPr lang="en-US" sz="2400" dirty="0"/>
              <a:t>}    </a:t>
            </a:r>
          </a:p>
          <a:p>
            <a:r>
              <a:rPr lang="en-US" sz="2400" dirty="0"/>
              <a:t>  sum += number; // sum = sum + number;    </a:t>
            </a:r>
          </a:p>
          <a:p>
            <a:r>
              <a:rPr lang="en-US" sz="2400" dirty="0"/>
              <a:t>  </a:t>
            </a:r>
            <a:r>
              <a:rPr lang="en-US" sz="2400" dirty="0" err="1"/>
              <a:t>i</a:t>
            </a:r>
            <a:r>
              <a:rPr lang="en-US" sz="2400" dirty="0"/>
              <a:t>++;   }  </a:t>
            </a:r>
          </a:p>
          <a:p>
            <a:r>
              <a:rPr lang="en-US" sz="2400" dirty="0"/>
              <a:t> </a:t>
            </a:r>
            <a:r>
              <a:rPr lang="en-US" sz="2400" dirty="0" err="1"/>
              <a:t>printf</a:t>
            </a:r>
            <a:r>
              <a:rPr lang="en-US" sz="2400" dirty="0"/>
              <a:t>("Sum = %f", sum);  </a:t>
            </a:r>
          </a:p>
          <a:p>
            <a:r>
              <a:rPr lang="en-US" sz="2400" dirty="0"/>
              <a:t> return 0;</a:t>
            </a:r>
          </a:p>
          <a:p>
            <a:r>
              <a:rPr lang="en-US" sz="2400" dirty="0"/>
              <a:t>}</a:t>
            </a:r>
          </a:p>
        </p:txBody>
      </p:sp>
    </p:spTree>
    <p:extLst>
      <p:ext uri="{BB962C8B-B14F-4D97-AF65-F5344CB8AC3E}">
        <p14:creationId xmlns:p14="http://schemas.microsoft.com/office/powerpoint/2010/main" val="25407613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6858000" cy="3416320"/>
          </a:xfrm>
          <a:prstGeom prst="rect">
            <a:avLst/>
          </a:prstGeom>
        </p:spPr>
        <p:txBody>
          <a:bodyPr wrap="square">
            <a:spAutoFit/>
          </a:bodyPr>
          <a:lstStyle/>
          <a:p>
            <a:r>
              <a:rPr lang="en-US" sz="2400" dirty="0">
                <a:solidFill>
                  <a:srgbClr val="000000"/>
                </a:solidFill>
                <a:latin typeface="Arial Narrow" panose="020B0606020202030204" pitchFamily="34" charset="0"/>
              </a:rPr>
              <a:t># include &lt;</a:t>
            </a:r>
            <a:r>
              <a:rPr lang="en-US" sz="2400" dirty="0" err="1">
                <a:solidFill>
                  <a:srgbClr val="000000"/>
                </a:solidFill>
                <a:latin typeface="Arial Narrow" panose="020B0606020202030204" pitchFamily="34" charset="0"/>
              </a:rPr>
              <a:t>stdio.h</a:t>
            </a:r>
            <a:r>
              <a:rPr lang="en-US" sz="2400" dirty="0">
                <a:solidFill>
                  <a:srgbClr val="000000"/>
                </a:solidFill>
                <a:latin typeface="Arial Narrow" panose="020B0606020202030204" pitchFamily="34" charset="0"/>
              </a:rPr>
              <a:t>&gt;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main( )</a:t>
            </a:r>
          </a:p>
          <a:p>
            <a:r>
              <a:rPr lang="en-US" sz="2400" dirty="0">
                <a:solidFill>
                  <a:srgbClr val="000000"/>
                </a:solidFill>
                <a:latin typeface="Arial Narrow" panose="020B0606020202030204" pitchFamily="34" charset="0"/>
              </a:rPr>
              <a: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x = 4, y, z ;</a:t>
            </a:r>
          </a:p>
          <a:p>
            <a:r>
              <a:rPr lang="en-US" sz="2400" dirty="0">
                <a:solidFill>
                  <a:srgbClr val="000000"/>
                </a:solidFill>
                <a:latin typeface="Arial Narrow" panose="020B0606020202030204" pitchFamily="34" charset="0"/>
              </a:rPr>
              <a:t>y = --x ;</a:t>
            </a:r>
          </a:p>
          <a:p>
            <a:r>
              <a:rPr lang="en-US" sz="2400" dirty="0">
                <a:solidFill>
                  <a:srgbClr val="000000"/>
                </a:solidFill>
                <a:latin typeface="Arial Narrow" panose="020B0606020202030204" pitchFamily="34" charset="0"/>
              </a:rPr>
              <a:t>z = x-- ;</a:t>
            </a:r>
          </a:p>
          <a:p>
            <a:r>
              <a:rPr lang="en-US" sz="2400" dirty="0" err="1">
                <a:solidFill>
                  <a:srgbClr val="000000"/>
                </a:solidFill>
                <a:latin typeface="Arial Narrow" panose="020B0606020202030204" pitchFamily="34" charset="0"/>
              </a:rPr>
              <a:t>printf</a:t>
            </a:r>
            <a:r>
              <a:rPr lang="en-US" sz="2400" dirty="0">
                <a:solidFill>
                  <a:srgbClr val="000000"/>
                </a:solidFill>
                <a:latin typeface="Arial Narrow" panose="020B0606020202030204" pitchFamily="34" charset="0"/>
              </a:rPr>
              <a:t> ( "%d %d %d\n", x, y, z ) ;</a:t>
            </a:r>
          </a:p>
          <a:p>
            <a:r>
              <a:rPr lang="en-US" sz="2400" dirty="0">
                <a:solidFill>
                  <a:srgbClr val="000000"/>
                </a:solidFill>
                <a:latin typeface="Arial Narrow" panose="020B0606020202030204" pitchFamily="34" charset="0"/>
              </a:rPr>
              <a:t>return 0 ;</a:t>
            </a:r>
          </a:p>
          <a:p>
            <a:r>
              <a:rPr lang="en-US" sz="2400" dirty="0">
                <a:solidFill>
                  <a:srgbClr val="000000"/>
                </a:solidFill>
                <a:latin typeface="Arial Narrow" panose="020B0606020202030204" pitchFamily="34" charset="0"/>
              </a:rPr>
              <a:t>}</a:t>
            </a:r>
            <a:endParaRPr lang="en-IN" sz="2400" dirty="0"/>
          </a:p>
        </p:txBody>
      </p:sp>
      <p:sp>
        <p:nvSpPr>
          <p:cNvPr id="3" name="Rectangle 2"/>
          <p:cNvSpPr/>
          <p:nvPr/>
        </p:nvSpPr>
        <p:spPr>
          <a:xfrm>
            <a:off x="3788695" y="609600"/>
            <a:ext cx="1566839" cy="584775"/>
          </a:xfrm>
          <a:prstGeom prst="rect">
            <a:avLst/>
          </a:prstGeom>
        </p:spPr>
        <p:txBody>
          <a:bodyPr wrap="none">
            <a:spAutoFit/>
          </a:bodyPr>
          <a:lstStyle/>
          <a:p>
            <a:pPr marL="12700" algn="ctr">
              <a:lnSpc>
                <a:spcPct val="100000"/>
              </a:lnSpc>
              <a:spcBef>
                <a:spcPts val="434"/>
              </a:spcBef>
              <a:tabLst>
                <a:tab pos="354965" algn="l"/>
                <a:tab pos="355600" algn="l"/>
              </a:tabLst>
            </a:pPr>
            <a:r>
              <a:rPr lang="en-US" sz="3200" b="1" dirty="0" smtClean="0"/>
              <a:t>Exercise</a:t>
            </a:r>
            <a:endParaRPr lang="en-IN" sz="3200" b="1" dirty="0">
              <a:latin typeface="Arial"/>
              <a:cs typeface="Arial"/>
            </a:endParaRPr>
          </a:p>
        </p:txBody>
      </p:sp>
      <p:sp>
        <p:nvSpPr>
          <p:cNvPr id="5" name="Rectangle 4"/>
          <p:cNvSpPr/>
          <p:nvPr/>
        </p:nvSpPr>
        <p:spPr>
          <a:xfrm>
            <a:off x="833120" y="6868160"/>
            <a:ext cx="1681480" cy="461665"/>
          </a:xfrm>
          <a:prstGeom prst="rect">
            <a:avLst/>
          </a:prstGeom>
        </p:spPr>
        <p:txBody>
          <a:bodyPr wrap="square">
            <a:spAutoFit/>
          </a:bodyPr>
          <a:lstStyle/>
          <a:p>
            <a:r>
              <a:rPr lang="en-US" sz="2400" dirty="0"/>
              <a:t>2 3 3</a:t>
            </a:r>
          </a:p>
        </p:txBody>
      </p:sp>
    </p:spTree>
    <p:extLst>
      <p:ext uri="{BB962C8B-B14F-4D97-AF65-F5344CB8AC3E}">
        <p14:creationId xmlns:p14="http://schemas.microsoft.com/office/powerpoint/2010/main" val="2665009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6858000" cy="3046988"/>
          </a:xfrm>
          <a:prstGeom prst="rect">
            <a:avLst/>
          </a:prstGeom>
        </p:spPr>
        <p:txBody>
          <a:bodyPr wrap="square">
            <a:spAutoFit/>
          </a:bodyPr>
          <a:lstStyle/>
          <a:p>
            <a:r>
              <a:rPr lang="en-US" sz="2400" dirty="0">
                <a:solidFill>
                  <a:srgbClr val="000000"/>
                </a:solidFill>
                <a:latin typeface="Arial Narrow" panose="020B0606020202030204" pitchFamily="34" charset="0"/>
              </a:rPr>
              <a:t># include &lt;</a:t>
            </a:r>
            <a:r>
              <a:rPr lang="en-US" sz="2400" dirty="0" err="1">
                <a:solidFill>
                  <a:srgbClr val="000000"/>
                </a:solidFill>
                <a:latin typeface="Arial Narrow" panose="020B0606020202030204" pitchFamily="34" charset="0"/>
              </a:rPr>
              <a:t>stdio.h</a:t>
            </a:r>
            <a:r>
              <a:rPr lang="en-US" sz="2400" dirty="0">
                <a:solidFill>
                  <a:srgbClr val="000000"/>
                </a:solidFill>
                <a:latin typeface="Arial Narrow" panose="020B0606020202030204" pitchFamily="34" charset="0"/>
              </a:rPr>
              <a:t>&gt;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main( )</a:t>
            </a:r>
          </a:p>
          <a:p>
            <a:r>
              <a:rPr lang="en-US" sz="2400" dirty="0">
                <a:solidFill>
                  <a:srgbClr val="000000"/>
                </a:solidFill>
                <a:latin typeface="Arial Narrow" panose="020B0606020202030204" pitchFamily="34" charset="0"/>
              </a:rPr>
              <a: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x = 4, y = 3, z ;</a:t>
            </a:r>
          </a:p>
          <a:p>
            <a:r>
              <a:rPr lang="en-US" sz="2400" dirty="0">
                <a:solidFill>
                  <a:srgbClr val="000000"/>
                </a:solidFill>
                <a:latin typeface="Arial Narrow" panose="020B0606020202030204" pitchFamily="34" charset="0"/>
              </a:rPr>
              <a:t>z = x-- - y ;</a:t>
            </a:r>
          </a:p>
          <a:p>
            <a:r>
              <a:rPr lang="en-US" sz="2400" dirty="0" err="1">
                <a:solidFill>
                  <a:srgbClr val="000000"/>
                </a:solidFill>
                <a:latin typeface="Arial Narrow" panose="020B0606020202030204" pitchFamily="34" charset="0"/>
              </a:rPr>
              <a:t>printf</a:t>
            </a:r>
            <a:r>
              <a:rPr lang="en-US" sz="2400" dirty="0">
                <a:solidFill>
                  <a:srgbClr val="000000"/>
                </a:solidFill>
                <a:latin typeface="Arial Narrow" panose="020B0606020202030204" pitchFamily="34" charset="0"/>
              </a:rPr>
              <a:t> ( "%d %d %d\n", x, y, z ) ;</a:t>
            </a:r>
          </a:p>
          <a:p>
            <a:r>
              <a:rPr lang="en-US" sz="2400" dirty="0">
                <a:solidFill>
                  <a:srgbClr val="000000"/>
                </a:solidFill>
                <a:latin typeface="Arial Narrow" panose="020B0606020202030204" pitchFamily="34" charset="0"/>
              </a:rPr>
              <a:t>return 0 ;</a:t>
            </a:r>
          </a:p>
          <a:p>
            <a:r>
              <a:rPr lang="en-US" sz="2400" dirty="0">
                <a:solidFill>
                  <a:srgbClr val="000000"/>
                </a:solidFill>
                <a:latin typeface="Arial Narrow" panose="020B0606020202030204" pitchFamily="34" charset="0"/>
              </a:rPr>
              <a:t>}</a:t>
            </a:r>
          </a:p>
        </p:txBody>
      </p:sp>
      <p:sp>
        <p:nvSpPr>
          <p:cNvPr id="3" name="Rectangle 2"/>
          <p:cNvSpPr/>
          <p:nvPr/>
        </p:nvSpPr>
        <p:spPr>
          <a:xfrm>
            <a:off x="3788695" y="609600"/>
            <a:ext cx="1566839" cy="584775"/>
          </a:xfrm>
          <a:prstGeom prst="rect">
            <a:avLst/>
          </a:prstGeom>
        </p:spPr>
        <p:txBody>
          <a:bodyPr wrap="none">
            <a:spAutoFit/>
          </a:bodyPr>
          <a:lstStyle/>
          <a:p>
            <a:pPr marL="12700" algn="ctr">
              <a:lnSpc>
                <a:spcPct val="100000"/>
              </a:lnSpc>
              <a:spcBef>
                <a:spcPts val="434"/>
              </a:spcBef>
              <a:tabLst>
                <a:tab pos="354965" algn="l"/>
                <a:tab pos="355600" algn="l"/>
              </a:tabLst>
            </a:pPr>
            <a:r>
              <a:rPr lang="en-US" sz="3200" b="1" dirty="0" smtClean="0"/>
              <a:t>Exercise</a:t>
            </a:r>
            <a:endParaRPr lang="en-IN" sz="3200" b="1" dirty="0">
              <a:latin typeface="Arial"/>
              <a:cs typeface="Arial"/>
            </a:endParaRPr>
          </a:p>
        </p:txBody>
      </p:sp>
      <p:sp>
        <p:nvSpPr>
          <p:cNvPr id="5" name="Rectangle 4"/>
          <p:cNvSpPr/>
          <p:nvPr/>
        </p:nvSpPr>
        <p:spPr>
          <a:xfrm>
            <a:off x="833120" y="6868160"/>
            <a:ext cx="1681480" cy="461665"/>
          </a:xfrm>
          <a:prstGeom prst="rect">
            <a:avLst/>
          </a:prstGeom>
        </p:spPr>
        <p:txBody>
          <a:bodyPr wrap="square">
            <a:spAutoFit/>
          </a:bodyPr>
          <a:lstStyle/>
          <a:p>
            <a:r>
              <a:rPr lang="en-US" sz="2400" dirty="0" smtClean="0"/>
              <a:t>3 3 1</a:t>
            </a:r>
            <a:endParaRPr lang="en-US" sz="2400" dirty="0"/>
          </a:p>
        </p:txBody>
      </p:sp>
    </p:spTree>
    <p:extLst>
      <p:ext uri="{BB962C8B-B14F-4D97-AF65-F5344CB8AC3E}">
        <p14:creationId xmlns:p14="http://schemas.microsoft.com/office/powerpoint/2010/main" val="19186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6858000" cy="4154984"/>
          </a:xfrm>
          <a:prstGeom prst="rect">
            <a:avLst/>
          </a:prstGeom>
        </p:spPr>
        <p:txBody>
          <a:bodyPr wrap="square">
            <a:spAutoFit/>
          </a:bodyPr>
          <a:lstStyle/>
          <a:p>
            <a:r>
              <a:rPr lang="en-US" sz="2400" dirty="0">
                <a:solidFill>
                  <a:srgbClr val="000000"/>
                </a:solidFill>
                <a:latin typeface="Arial Narrow" panose="020B0606020202030204" pitchFamily="34" charset="0"/>
              </a:rPr>
              <a:t># include &lt;</a:t>
            </a:r>
            <a:r>
              <a:rPr lang="en-US" sz="2400" dirty="0" err="1">
                <a:solidFill>
                  <a:srgbClr val="000000"/>
                </a:solidFill>
                <a:latin typeface="Arial Narrow" panose="020B0606020202030204" pitchFamily="34" charset="0"/>
              </a:rPr>
              <a:t>stdio.h</a:t>
            </a:r>
            <a:r>
              <a:rPr lang="en-US" sz="2400" dirty="0">
                <a:solidFill>
                  <a:srgbClr val="000000"/>
                </a:solidFill>
                <a:latin typeface="Arial Narrow" panose="020B0606020202030204" pitchFamily="34" charset="0"/>
              </a:rPr>
              <a:t>&gt;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main( )</a:t>
            </a:r>
          </a:p>
          <a:p>
            <a:r>
              <a:rPr lang="en-US" sz="2400" dirty="0">
                <a:solidFill>
                  <a:srgbClr val="000000"/>
                </a:solidFill>
                <a:latin typeface="Arial Narrow" panose="020B0606020202030204" pitchFamily="34" charset="0"/>
              </a:rPr>
              <a: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i</a:t>
            </a:r>
            <a:r>
              <a:rPr lang="en-US" sz="2400" dirty="0">
                <a:solidFill>
                  <a:srgbClr val="000000"/>
                </a:solidFill>
                <a:latin typeface="Arial Narrow" panose="020B0606020202030204" pitchFamily="34" charset="0"/>
              </a:rPr>
              <a:t> ;</a:t>
            </a:r>
          </a:p>
          <a:p>
            <a:r>
              <a:rPr lang="en-US" sz="2400" dirty="0">
                <a:solidFill>
                  <a:srgbClr val="000000"/>
                </a:solidFill>
                <a:latin typeface="Arial Narrow" panose="020B0606020202030204" pitchFamily="34" charset="0"/>
              </a:rPr>
              <a:t>while ( </a:t>
            </a:r>
            <a:r>
              <a:rPr lang="en-US" sz="2400" dirty="0" err="1">
                <a:solidFill>
                  <a:srgbClr val="000000"/>
                </a:solidFill>
                <a:latin typeface="Arial Narrow" panose="020B0606020202030204" pitchFamily="34" charset="0"/>
              </a:rPr>
              <a:t>i</a:t>
            </a:r>
            <a:r>
              <a:rPr lang="en-US" sz="2400" dirty="0">
                <a:solidFill>
                  <a:srgbClr val="000000"/>
                </a:solidFill>
                <a:latin typeface="Arial Narrow" panose="020B0606020202030204" pitchFamily="34" charset="0"/>
              </a:rPr>
              <a:t> = 10 )</a:t>
            </a:r>
          </a:p>
          <a:p>
            <a:r>
              <a:rPr lang="en-US" sz="2400" dirty="0">
                <a:solidFill>
                  <a:srgbClr val="000000"/>
                </a:solidFill>
                <a:latin typeface="Arial Narrow" panose="020B0606020202030204" pitchFamily="34" charset="0"/>
              </a:rPr>
              <a:t>{</a:t>
            </a:r>
          </a:p>
          <a:p>
            <a:r>
              <a:rPr lang="en-US" sz="2400" dirty="0" err="1">
                <a:solidFill>
                  <a:srgbClr val="000000"/>
                </a:solidFill>
                <a:latin typeface="Arial Narrow" panose="020B0606020202030204" pitchFamily="34" charset="0"/>
              </a:rPr>
              <a:t>printf</a:t>
            </a:r>
            <a:r>
              <a:rPr lang="en-US" sz="2400" dirty="0">
                <a:solidFill>
                  <a:srgbClr val="000000"/>
                </a:solidFill>
                <a:latin typeface="Arial Narrow" panose="020B0606020202030204" pitchFamily="34" charset="0"/>
              </a:rPr>
              <a:t> ( "%d\n", </a:t>
            </a:r>
            <a:r>
              <a:rPr lang="en-US" sz="2400" dirty="0" err="1">
                <a:solidFill>
                  <a:srgbClr val="000000"/>
                </a:solidFill>
                <a:latin typeface="Arial Narrow" panose="020B0606020202030204" pitchFamily="34" charset="0"/>
              </a:rPr>
              <a:t>i</a:t>
            </a:r>
            <a:r>
              <a:rPr lang="en-US" sz="2400" dirty="0">
                <a:solidFill>
                  <a:srgbClr val="000000"/>
                </a:solidFill>
                <a:latin typeface="Arial Narrow" panose="020B0606020202030204" pitchFamily="34" charset="0"/>
              </a:rPr>
              <a:t> ) ;</a:t>
            </a:r>
          </a:p>
          <a:p>
            <a:r>
              <a:rPr lang="en-US" sz="2400" dirty="0" err="1">
                <a:solidFill>
                  <a:srgbClr val="000000"/>
                </a:solidFill>
                <a:latin typeface="Arial Narrow" panose="020B0606020202030204" pitchFamily="34" charset="0"/>
              </a:rPr>
              <a:t>i</a:t>
            </a:r>
            <a:r>
              <a:rPr lang="en-US" sz="2400" dirty="0">
                <a:solidFill>
                  <a:srgbClr val="000000"/>
                </a:solidFill>
                <a:latin typeface="Arial Narrow" panose="020B0606020202030204" pitchFamily="34" charset="0"/>
              </a:rPr>
              <a:t> = </a:t>
            </a:r>
            <a:r>
              <a:rPr lang="en-US" sz="2400" dirty="0" err="1">
                <a:solidFill>
                  <a:srgbClr val="000000"/>
                </a:solidFill>
                <a:latin typeface="Arial Narrow" panose="020B0606020202030204" pitchFamily="34" charset="0"/>
              </a:rPr>
              <a:t>i</a:t>
            </a:r>
            <a:r>
              <a:rPr lang="en-US" sz="2400" dirty="0">
                <a:solidFill>
                  <a:srgbClr val="000000"/>
                </a:solidFill>
                <a:latin typeface="Arial Narrow" panose="020B0606020202030204" pitchFamily="34" charset="0"/>
              </a:rPr>
              <a:t> + 1 ;</a:t>
            </a:r>
          </a:p>
          <a:p>
            <a:r>
              <a:rPr lang="en-US" sz="2400" dirty="0">
                <a:solidFill>
                  <a:srgbClr val="000000"/>
                </a:solidFill>
                <a:latin typeface="Arial Narrow" panose="020B0606020202030204" pitchFamily="34" charset="0"/>
              </a:rPr>
              <a:t>}</a:t>
            </a:r>
          </a:p>
          <a:p>
            <a:r>
              <a:rPr lang="en-US" sz="2400" dirty="0">
                <a:solidFill>
                  <a:srgbClr val="000000"/>
                </a:solidFill>
                <a:latin typeface="Arial Narrow" panose="020B0606020202030204" pitchFamily="34" charset="0"/>
              </a:rPr>
              <a:t>return 0 ;</a:t>
            </a:r>
          </a:p>
          <a:p>
            <a:r>
              <a:rPr lang="en-US" sz="2400" dirty="0">
                <a:solidFill>
                  <a:srgbClr val="000000"/>
                </a:solidFill>
                <a:latin typeface="Arial Narrow" panose="020B0606020202030204" pitchFamily="34" charset="0"/>
              </a:rPr>
              <a:t>}</a:t>
            </a:r>
          </a:p>
        </p:txBody>
      </p:sp>
      <p:sp>
        <p:nvSpPr>
          <p:cNvPr id="3" name="Rectangle 2"/>
          <p:cNvSpPr/>
          <p:nvPr/>
        </p:nvSpPr>
        <p:spPr>
          <a:xfrm>
            <a:off x="3788695" y="609600"/>
            <a:ext cx="1566839" cy="584775"/>
          </a:xfrm>
          <a:prstGeom prst="rect">
            <a:avLst/>
          </a:prstGeom>
        </p:spPr>
        <p:txBody>
          <a:bodyPr wrap="none">
            <a:spAutoFit/>
          </a:bodyPr>
          <a:lstStyle/>
          <a:p>
            <a:pPr marL="12700" algn="ctr">
              <a:lnSpc>
                <a:spcPct val="100000"/>
              </a:lnSpc>
              <a:spcBef>
                <a:spcPts val="434"/>
              </a:spcBef>
              <a:tabLst>
                <a:tab pos="354965" algn="l"/>
                <a:tab pos="355600" algn="l"/>
              </a:tabLst>
            </a:pPr>
            <a:r>
              <a:rPr lang="en-US" sz="3200" b="1" dirty="0" smtClean="0"/>
              <a:t>Exercise</a:t>
            </a:r>
            <a:endParaRPr lang="en-IN" sz="3200" b="1" dirty="0">
              <a:latin typeface="Arial"/>
              <a:cs typeface="Arial"/>
            </a:endParaRPr>
          </a:p>
        </p:txBody>
      </p:sp>
      <p:sp>
        <p:nvSpPr>
          <p:cNvPr id="5" name="Rectangle 4"/>
          <p:cNvSpPr/>
          <p:nvPr/>
        </p:nvSpPr>
        <p:spPr>
          <a:xfrm>
            <a:off x="7391400" y="5257800"/>
            <a:ext cx="1681480" cy="2308324"/>
          </a:xfrm>
          <a:prstGeom prst="rect">
            <a:avLst/>
          </a:prstGeom>
        </p:spPr>
        <p:txBody>
          <a:bodyPr wrap="square">
            <a:spAutoFit/>
          </a:bodyPr>
          <a:lstStyle/>
          <a:p>
            <a:r>
              <a:rPr lang="en-US" sz="2400" dirty="0" smtClean="0"/>
              <a:t>10</a:t>
            </a:r>
          </a:p>
          <a:p>
            <a:r>
              <a:rPr lang="en-US" sz="2400" dirty="0" smtClean="0"/>
              <a:t>10</a:t>
            </a:r>
          </a:p>
          <a:p>
            <a:r>
              <a:rPr lang="en-US" sz="2400" dirty="0" smtClean="0"/>
              <a:t>.</a:t>
            </a:r>
          </a:p>
          <a:p>
            <a:r>
              <a:rPr lang="en-US" sz="2400" dirty="0" smtClean="0"/>
              <a:t>.</a:t>
            </a:r>
          </a:p>
          <a:p>
            <a:r>
              <a:rPr lang="en-US" sz="2400" dirty="0" smtClean="0"/>
              <a:t>.</a:t>
            </a:r>
          </a:p>
          <a:p>
            <a:r>
              <a:rPr lang="en-US" sz="2400" dirty="0"/>
              <a:t>.</a:t>
            </a:r>
          </a:p>
        </p:txBody>
      </p:sp>
    </p:spTree>
    <p:extLst>
      <p:ext uri="{BB962C8B-B14F-4D97-AF65-F5344CB8AC3E}">
        <p14:creationId xmlns:p14="http://schemas.microsoft.com/office/powerpoint/2010/main" val="2052773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6858000" cy="4154984"/>
          </a:xfrm>
          <a:prstGeom prst="rect">
            <a:avLst/>
          </a:prstGeom>
        </p:spPr>
        <p:txBody>
          <a:bodyPr wrap="square">
            <a:spAutoFit/>
          </a:bodyPr>
          <a:lstStyle/>
          <a:p>
            <a:r>
              <a:rPr lang="en-US" sz="2400" dirty="0">
                <a:solidFill>
                  <a:srgbClr val="000000"/>
                </a:solidFill>
                <a:latin typeface="Arial Narrow" panose="020B0606020202030204" pitchFamily="34" charset="0"/>
              </a:rPr>
              <a:t># include &lt;</a:t>
            </a:r>
            <a:r>
              <a:rPr lang="en-US" sz="2400" dirty="0" err="1">
                <a:solidFill>
                  <a:srgbClr val="000000"/>
                </a:solidFill>
                <a:latin typeface="Arial Narrow" panose="020B0606020202030204" pitchFamily="34" charset="0"/>
              </a:rPr>
              <a:t>stdio.h</a:t>
            </a:r>
            <a:r>
              <a:rPr lang="en-US" sz="2400" dirty="0">
                <a:solidFill>
                  <a:srgbClr val="000000"/>
                </a:solidFill>
                <a:latin typeface="Arial Narrow" panose="020B0606020202030204" pitchFamily="34" charset="0"/>
              </a:rPr>
              <a:t>&gt;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main( )</a:t>
            </a:r>
          </a:p>
          <a:p>
            <a:r>
              <a:rPr lang="en-US" sz="2400" dirty="0">
                <a:solidFill>
                  <a:srgbClr val="000000"/>
                </a:solidFill>
                <a:latin typeface="Arial Narrow" panose="020B0606020202030204" pitchFamily="34" charset="0"/>
              </a:rPr>
              <a: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j = 1 ;</a:t>
            </a:r>
          </a:p>
          <a:p>
            <a:r>
              <a:rPr lang="en-US" sz="2400" dirty="0">
                <a:solidFill>
                  <a:srgbClr val="000000"/>
                </a:solidFill>
                <a:latin typeface="Arial Narrow" panose="020B0606020202030204" pitchFamily="34" charset="0"/>
              </a:rPr>
              <a:t>while ( j &lt;= 255 ) ;</a:t>
            </a:r>
          </a:p>
          <a:p>
            <a:r>
              <a:rPr lang="en-US" sz="2400" dirty="0">
                <a:solidFill>
                  <a:srgbClr val="000000"/>
                </a:solidFill>
                <a:latin typeface="Arial Narrow" panose="020B0606020202030204" pitchFamily="34" charset="0"/>
              </a:rPr>
              <a:t>{</a:t>
            </a:r>
          </a:p>
          <a:p>
            <a:r>
              <a:rPr lang="en-US" sz="2400" dirty="0" err="1">
                <a:solidFill>
                  <a:srgbClr val="000000"/>
                </a:solidFill>
                <a:latin typeface="Arial Narrow" panose="020B0606020202030204" pitchFamily="34" charset="0"/>
              </a:rPr>
              <a:t>printf</a:t>
            </a:r>
            <a:r>
              <a:rPr lang="en-US" sz="2400" dirty="0">
                <a:solidFill>
                  <a:srgbClr val="000000"/>
                </a:solidFill>
                <a:latin typeface="Arial Narrow" panose="020B0606020202030204" pitchFamily="34" charset="0"/>
              </a:rPr>
              <a:t> ( "%c %d ", j, j ) ;</a:t>
            </a:r>
          </a:p>
          <a:p>
            <a:r>
              <a:rPr lang="en-US" sz="2400" dirty="0" err="1">
                <a:solidFill>
                  <a:srgbClr val="000000"/>
                </a:solidFill>
                <a:latin typeface="Arial Narrow" panose="020B0606020202030204" pitchFamily="34" charset="0"/>
              </a:rPr>
              <a:t>j++</a:t>
            </a:r>
            <a:r>
              <a:rPr lang="en-US" sz="2400" dirty="0">
                <a:solidFill>
                  <a:srgbClr val="000000"/>
                </a:solidFill>
                <a:latin typeface="Arial Narrow" panose="020B0606020202030204" pitchFamily="34" charset="0"/>
              </a:rPr>
              <a:t>;</a:t>
            </a:r>
          </a:p>
          <a:p>
            <a:r>
              <a:rPr lang="en-US" sz="2400" dirty="0">
                <a:solidFill>
                  <a:srgbClr val="000000"/>
                </a:solidFill>
                <a:latin typeface="Arial Narrow" panose="020B0606020202030204" pitchFamily="34" charset="0"/>
              </a:rPr>
              <a:t>}</a:t>
            </a:r>
          </a:p>
          <a:p>
            <a:r>
              <a:rPr lang="en-US" sz="2400" dirty="0">
                <a:solidFill>
                  <a:srgbClr val="000000"/>
                </a:solidFill>
                <a:latin typeface="Arial Narrow" panose="020B0606020202030204" pitchFamily="34" charset="0"/>
              </a:rPr>
              <a:t>return 0 ;</a:t>
            </a:r>
          </a:p>
          <a:p>
            <a:r>
              <a:rPr lang="en-US" sz="2400" dirty="0">
                <a:solidFill>
                  <a:srgbClr val="000000"/>
                </a:solidFill>
                <a:latin typeface="Arial Narrow" panose="020B0606020202030204" pitchFamily="34" charset="0"/>
              </a:rPr>
              <a:t>}</a:t>
            </a:r>
          </a:p>
        </p:txBody>
      </p:sp>
      <p:sp>
        <p:nvSpPr>
          <p:cNvPr id="3" name="Rectangle 2"/>
          <p:cNvSpPr/>
          <p:nvPr/>
        </p:nvSpPr>
        <p:spPr>
          <a:xfrm>
            <a:off x="3788695" y="609600"/>
            <a:ext cx="1566839" cy="584775"/>
          </a:xfrm>
          <a:prstGeom prst="rect">
            <a:avLst/>
          </a:prstGeom>
        </p:spPr>
        <p:txBody>
          <a:bodyPr wrap="none">
            <a:spAutoFit/>
          </a:bodyPr>
          <a:lstStyle/>
          <a:p>
            <a:pPr marL="12700" algn="ctr">
              <a:lnSpc>
                <a:spcPct val="100000"/>
              </a:lnSpc>
              <a:spcBef>
                <a:spcPts val="434"/>
              </a:spcBef>
              <a:tabLst>
                <a:tab pos="354965" algn="l"/>
                <a:tab pos="355600" algn="l"/>
              </a:tabLst>
            </a:pPr>
            <a:r>
              <a:rPr lang="en-US" sz="3200" b="1" dirty="0" smtClean="0"/>
              <a:t>Exercise</a:t>
            </a:r>
            <a:endParaRPr lang="en-IN" sz="3200" b="1" dirty="0">
              <a:latin typeface="Arial"/>
              <a:cs typeface="Arial"/>
            </a:endParaRPr>
          </a:p>
        </p:txBody>
      </p:sp>
      <p:sp>
        <p:nvSpPr>
          <p:cNvPr id="5" name="Rectangle 4"/>
          <p:cNvSpPr/>
          <p:nvPr/>
        </p:nvSpPr>
        <p:spPr>
          <a:xfrm>
            <a:off x="1066800" y="6934200"/>
            <a:ext cx="1681480" cy="461665"/>
          </a:xfrm>
          <a:prstGeom prst="rect">
            <a:avLst/>
          </a:prstGeom>
        </p:spPr>
        <p:txBody>
          <a:bodyPr wrap="square">
            <a:spAutoFit/>
          </a:bodyPr>
          <a:lstStyle/>
          <a:p>
            <a:r>
              <a:rPr lang="en-US" sz="2400" dirty="0" smtClean="0"/>
              <a:t>No output</a:t>
            </a:r>
            <a:endParaRPr lang="en-US" sz="2400" dirty="0"/>
          </a:p>
        </p:txBody>
      </p:sp>
    </p:spTree>
    <p:extLst>
      <p:ext uri="{BB962C8B-B14F-4D97-AF65-F5344CB8AC3E}">
        <p14:creationId xmlns:p14="http://schemas.microsoft.com/office/powerpoint/2010/main" val="631044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6858000" cy="4154984"/>
          </a:xfrm>
          <a:prstGeom prst="rect">
            <a:avLst/>
          </a:prstGeom>
        </p:spPr>
        <p:txBody>
          <a:bodyPr wrap="square">
            <a:spAutoFit/>
          </a:bodyPr>
          <a:lstStyle/>
          <a:p>
            <a:r>
              <a:rPr lang="en-US" sz="2400" dirty="0">
                <a:solidFill>
                  <a:srgbClr val="000000"/>
                </a:solidFill>
                <a:latin typeface="Arial Narrow" panose="020B0606020202030204" pitchFamily="34" charset="0"/>
              </a:rPr>
              <a:t>#include&lt;</a:t>
            </a:r>
            <a:r>
              <a:rPr lang="en-US" sz="2400" dirty="0" err="1">
                <a:solidFill>
                  <a:srgbClr val="000000"/>
                </a:solidFill>
                <a:latin typeface="Arial Narrow" panose="020B0606020202030204" pitchFamily="34" charset="0"/>
              </a:rPr>
              <a:t>stdio.h</a:t>
            </a:r>
            <a:r>
              <a:rPr lang="en-US" sz="2400" dirty="0">
                <a:solidFill>
                  <a:srgbClr val="000000"/>
                </a:solidFill>
                <a:latin typeface="Arial Narrow" panose="020B0606020202030204" pitchFamily="34" charset="0"/>
              </a:rPr>
              <a:t>&gt;</a:t>
            </a:r>
          </a:p>
          <a:p>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main()</a:t>
            </a:r>
          </a:p>
          <a:p>
            <a:r>
              <a:rPr lang="en-US" sz="2400" dirty="0">
                <a:solidFill>
                  <a:srgbClr val="000000"/>
                </a:solidFill>
                <a:latin typeface="Arial Narrow" panose="020B0606020202030204" pitchFamily="34" charset="0"/>
              </a:rPr>
              <a:t>{</a:t>
            </a:r>
          </a:p>
          <a:p>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int</a:t>
            </a:r>
            <a:r>
              <a:rPr lang="en-US" sz="2400" dirty="0">
                <a:solidFill>
                  <a:srgbClr val="000000"/>
                </a:solidFill>
                <a:latin typeface="Arial Narrow" panose="020B0606020202030204" pitchFamily="34" charset="0"/>
              </a:rPr>
              <a:t> a = 0;</a:t>
            </a:r>
          </a:p>
          <a:p>
            <a:r>
              <a:rPr lang="en-US" sz="2400" dirty="0">
                <a:solidFill>
                  <a:srgbClr val="000000"/>
                </a:solidFill>
                <a:latin typeface="Arial Narrow" panose="020B0606020202030204" pitchFamily="34" charset="0"/>
              </a:rPr>
              <a:t>  do</a:t>
            </a:r>
          </a:p>
          <a:p>
            <a:r>
              <a:rPr lang="en-US" sz="2400" dirty="0">
                <a:solidFill>
                  <a:srgbClr val="000000"/>
                </a:solidFill>
                <a:latin typeface="Arial Narrow" panose="020B0606020202030204" pitchFamily="34" charset="0"/>
              </a:rPr>
              <a:t>  {</a:t>
            </a:r>
          </a:p>
          <a:p>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printf</a:t>
            </a:r>
            <a:r>
              <a:rPr lang="en-US" sz="2400" dirty="0">
                <a:solidFill>
                  <a:srgbClr val="000000"/>
                </a:solidFill>
                <a:latin typeface="Arial Narrow" panose="020B0606020202030204" pitchFamily="34" charset="0"/>
              </a:rPr>
              <a:t>("Know Program");</a:t>
            </a:r>
          </a:p>
          <a:p>
            <a:r>
              <a:rPr lang="en-US" sz="2400" dirty="0">
                <a:solidFill>
                  <a:srgbClr val="000000"/>
                </a:solidFill>
                <a:latin typeface="Arial Narrow" panose="020B0606020202030204" pitchFamily="34" charset="0"/>
              </a:rPr>
              <a:t>  } while(a);</a:t>
            </a:r>
          </a:p>
          <a:p>
            <a:r>
              <a:rPr lang="en-US" sz="2400" dirty="0">
                <a:solidFill>
                  <a:srgbClr val="000000"/>
                </a:solidFill>
                <a:latin typeface="Arial Narrow" panose="020B0606020202030204" pitchFamily="34" charset="0"/>
              </a:rPr>
              <a:t>  </a:t>
            </a:r>
          </a:p>
          <a:p>
            <a:r>
              <a:rPr lang="en-US" sz="2400" dirty="0">
                <a:solidFill>
                  <a:srgbClr val="000000"/>
                </a:solidFill>
                <a:latin typeface="Arial Narrow" panose="020B0606020202030204" pitchFamily="34" charset="0"/>
              </a:rPr>
              <a:t>  return 0;</a:t>
            </a:r>
          </a:p>
          <a:p>
            <a:r>
              <a:rPr lang="en-US" sz="2400" dirty="0">
                <a:solidFill>
                  <a:srgbClr val="000000"/>
                </a:solidFill>
                <a:latin typeface="Arial Narrow" panose="020B0606020202030204" pitchFamily="34" charset="0"/>
              </a:rPr>
              <a:t>}</a:t>
            </a:r>
          </a:p>
        </p:txBody>
      </p:sp>
      <p:sp>
        <p:nvSpPr>
          <p:cNvPr id="3" name="Rectangle 2"/>
          <p:cNvSpPr/>
          <p:nvPr/>
        </p:nvSpPr>
        <p:spPr>
          <a:xfrm>
            <a:off x="3788695" y="609600"/>
            <a:ext cx="1566839" cy="584775"/>
          </a:xfrm>
          <a:prstGeom prst="rect">
            <a:avLst/>
          </a:prstGeom>
        </p:spPr>
        <p:txBody>
          <a:bodyPr wrap="none">
            <a:spAutoFit/>
          </a:bodyPr>
          <a:lstStyle/>
          <a:p>
            <a:pPr marL="12700" algn="ctr">
              <a:lnSpc>
                <a:spcPct val="100000"/>
              </a:lnSpc>
              <a:spcBef>
                <a:spcPts val="434"/>
              </a:spcBef>
              <a:tabLst>
                <a:tab pos="354965" algn="l"/>
                <a:tab pos="355600" algn="l"/>
              </a:tabLst>
            </a:pPr>
            <a:r>
              <a:rPr lang="en-US" sz="3200" b="1" dirty="0" smtClean="0"/>
              <a:t>Exercise</a:t>
            </a:r>
            <a:endParaRPr lang="en-IN" sz="3200" b="1" dirty="0">
              <a:latin typeface="Arial"/>
              <a:cs typeface="Arial"/>
            </a:endParaRPr>
          </a:p>
        </p:txBody>
      </p:sp>
      <p:sp>
        <p:nvSpPr>
          <p:cNvPr id="5" name="Rectangle 4"/>
          <p:cNvSpPr/>
          <p:nvPr/>
        </p:nvSpPr>
        <p:spPr>
          <a:xfrm>
            <a:off x="1066800" y="6934200"/>
            <a:ext cx="2895600" cy="461665"/>
          </a:xfrm>
          <a:prstGeom prst="rect">
            <a:avLst/>
          </a:prstGeom>
        </p:spPr>
        <p:txBody>
          <a:bodyPr wrap="square">
            <a:spAutoFit/>
          </a:bodyPr>
          <a:lstStyle/>
          <a:p>
            <a:r>
              <a:rPr lang="en-US" sz="2400" dirty="0"/>
              <a:t>Know Program</a:t>
            </a:r>
          </a:p>
        </p:txBody>
      </p:sp>
    </p:spTree>
    <p:extLst>
      <p:ext uri="{BB962C8B-B14F-4D97-AF65-F5344CB8AC3E}">
        <p14:creationId xmlns:p14="http://schemas.microsoft.com/office/powerpoint/2010/main" val="1621424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59435"/>
            <a:ext cx="9448800" cy="3416320"/>
          </a:xfrm>
          <a:prstGeom prst="rect">
            <a:avLst/>
          </a:prstGeom>
        </p:spPr>
        <p:txBody>
          <a:bodyPr wrap="square">
            <a:spAutoFit/>
          </a:bodyPr>
          <a:lstStyle/>
          <a:p>
            <a:pPr marL="342900" indent="-342900" algn="just">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A for loop is another way to execute instructions that need to be repeated in </a:t>
            </a:r>
            <a:r>
              <a:rPr lang="en-US" sz="2400" dirty="0" smtClean="0">
                <a:latin typeface="Times New Roman" panose="02020603050405020304" pitchFamily="18" charset="0"/>
                <a:ea typeface="Times New Roman" panose="02020603050405020304" pitchFamily="18" charset="0"/>
              </a:rPr>
              <a:t>C </a:t>
            </a:r>
            <a:r>
              <a:rPr lang="en-US" sz="2400" dirty="0">
                <a:latin typeface="Times New Roman" panose="02020603050405020304" pitchFamily="18" charset="0"/>
                <a:ea typeface="Times New Roman" panose="02020603050405020304" pitchFamily="18" charset="0"/>
              </a:rPr>
              <a:t>(repetition structure). </a:t>
            </a:r>
            <a:endParaRPr lang="en-US" sz="2400" dirty="0" smtClean="0">
              <a:latin typeface="Times New Roman" panose="02020603050405020304" pitchFamily="18" charset="0"/>
              <a:ea typeface="Times New Roman" panose="02020603050405020304" pitchFamily="18" charset="0"/>
            </a:endParaRPr>
          </a:p>
          <a:p>
            <a:pPr marL="342900" indent="-342900" algn="just">
              <a:spcAft>
                <a:spcPts val="0"/>
              </a:spcAft>
              <a:buFont typeface="Arial" panose="020B0604020202020204" pitchFamily="34" charset="0"/>
              <a:buChar char="•"/>
            </a:pPr>
            <a:r>
              <a:rPr lang="en-US" sz="2400" dirty="0" smtClean="0"/>
              <a:t>The </a:t>
            </a:r>
            <a:r>
              <a:rPr lang="en-US" sz="2400" b="1" dirty="0"/>
              <a:t>for </a:t>
            </a:r>
            <a:r>
              <a:rPr lang="en-US" sz="2400" dirty="0"/>
              <a:t>allows us to specify three things about </a:t>
            </a:r>
            <a:r>
              <a:rPr lang="en-US" sz="2400" dirty="0" smtClean="0"/>
              <a:t>a </a:t>
            </a:r>
            <a:r>
              <a:rPr lang="en-US" sz="2400" dirty="0"/>
              <a:t>loop in a single line: </a:t>
            </a:r>
            <a:endParaRPr lang="en-US" sz="2400" dirty="0" smtClean="0"/>
          </a:p>
          <a:p>
            <a:pPr marL="914400" lvl="1" indent="-457200" algn="just">
              <a:buFont typeface="+mj-lt"/>
              <a:buAutoNum type="arabicPeriod"/>
            </a:pPr>
            <a:r>
              <a:rPr lang="en-US" sz="2400" dirty="0"/>
              <a:t>Setting a loop counter to an initial value. </a:t>
            </a:r>
            <a:endParaRPr lang="en-US" sz="2400" dirty="0" smtClean="0"/>
          </a:p>
          <a:p>
            <a:pPr marL="914400" lvl="1" indent="-457200" algn="just">
              <a:buFont typeface="+mj-lt"/>
              <a:buAutoNum type="arabicPeriod"/>
            </a:pPr>
            <a:r>
              <a:rPr lang="en-IN" sz="2400" dirty="0"/>
              <a:t>Testing the loop </a:t>
            </a:r>
            <a:r>
              <a:rPr lang="en-IN" sz="2400" dirty="0" smtClean="0"/>
              <a:t>co</a:t>
            </a:r>
            <a:r>
              <a:rPr lang="en-US" sz="2400" dirty="0" err="1" smtClean="0"/>
              <a:t>unter</a:t>
            </a:r>
            <a:r>
              <a:rPr lang="en-US" sz="2400" dirty="0" smtClean="0"/>
              <a:t> </a:t>
            </a:r>
            <a:r>
              <a:rPr lang="en-US" sz="2400" dirty="0"/>
              <a:t>to determine whether its value has </a:t>
            </a:r>
            <a:r>
              <a:rPr lang="en-US" sz="2400" dirty="0" smtClean="0"/>
              <a:t>reached </a:t>
            </a:r>
            <a:r>
              <a:rPr lang="en-US" sz="2400" dirty="0"/>
              <a:t>the number of repetitions desired. </a:t>
            </a:r>
            <a:endParaRPr lang="en-US" sz="2400" dirty="0" smtClean="0"/>
          </a:p>
          <a:p>
            <a:pPr marL="914400" lvl="1" indent="-457200" algn="just">
              <a:buFont typeface="+mj-lt"/>
              <a:buAutoNum type="arabicPeriod"/>
            </a:pPr>
            <a:r>
              <a:rPr lang="en-US" sz="2400" dirty="0" smtClean="0"/>
              <a:t>Increasing </a:t>
            </a:r>
            <a:r>
              <a:rPr lang="en-US" sz="2400" dirty="0"/>
              <a:t>the value of loop counter </a:t>
            </a:r>
            <a:r>
              <a:rPr lang="en-US" sz="2400" dirty="0" smtClean="0"/>
              <a:t>each time the program segment </a:t>
            </a:r>
            <a:r>
              <a:rPr lang="en-US" sz="2400" dirty="0"/>
              <a:t>within the loop has been executed. </a:t>
            </a:r>
          </a:p>
          <a:p>
            <a:pPr marL="914400" lvl="1" indent="-457200" algn="just">
              <a:buFont typeface="+mj-lt"/>
              <a:buAutoNum type="arabicPeriod"/>
            </a:pPr>
            <a:endParaRPr lang="en-IN" sz="2400" dirty="0">
              <a:effectLst/>
              <a:latin typeface="Times New Roman" panose="02020603050405020304" pitchFamily="18" charset="0"/>
              <a:ea typeface="Times New Roman" panose="02020603050405020304" pitchFamily="18" charset="0"/>
            </a:endParaRPr>
          </a:p>
        </p:txBody>
      </p:sp>
      <p:sp>
        <p:nvSpPr>
          <p:cNvPr id="3" name="object 2"/>
          <p:cNvSpPr txBox="1">
            <a:spLocks/>
          </p:cNvSpPr>
          <p:nvPr/>
        </p:nvSpPr>
        <p:spPr>
          <a:xfrm>
            <a:off x="3313748" y="0"/>
            <a:ext cx="3583304" cy="559435"/>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500" kern="0" spc="-5" dirty="0" smtClean="0">
                <a:solidFill>
                  <a:sysClr val="windowText" lastClr="000000"/>
                </a:solidFill>
                <a:latin typeface="Arial"/>
                <a:cs typeface="Arial"/>
              </a:rPr>
              <a:t>The for</a:t>
            </a:r>
            <a:r>
              <a:rPr lang="en-IN" sz="3500" kern="0" spc="-45" dirty="0" smtClean="0">
                <a:solidFill>
                  <a:sysClr val="windowText" lastClr="000000"/>
                </a:solidFill>
                <a:latin typeface="Arial"/>
                <a:cs typeface="Arial"/>
              </a:rPr>
              <a:t> </a:t>
            </a:r>
            <a:r>
              <a:rPr lang="en-IN" sz="3500" kern="0" spc="-5" dirty="0" smtClean="0">
                <a:solidFill>
                  <a:sysClr val="windowText" lastClr="000000"/>
                </a:solidFill>
                <a:latin typeface="Arial"/>
                <a:cs typeface="Arial"/>
              </a:rPr>
              <a:t>Loop</a:t>
            </a:r>
            <a:endParaRPr lang="en-IN" sz="3500" kern="0" dirty="0">
              <a:solidFill>
                <a:sysClr val="windowText" lastClr="000000"/>
              </a:solidFill>
              <a:latin typeface="Arial"/>
              <a:cs typeface="Arial"/>
            </a:endParaRPr>
          </a:p>
        </p:txBody>
      </p:sp>
      <p:sp>
        <p:nvSpPr>
          <p:cNvPr id="4" name="Rectangle 3"/>
          <p:cNvSpPr/>
          <p:nvPr/>
        </p:nvSpPr>
        <p:spPr>
          <a:xfrm>
            <a:off x="592319" y="4419600"/>
            <a:ext cx="9220200" cy="2677656"/>
          </a:xfrm>
          <a:prstGeom prst="rect">
            <a:avLst/>
          </a:prstGeom>
        </p:spPr>
        <p:txBody>
          <a:bodyPr wrap="square">
            <a:spAutoFit/>
          </a:bodyPr>
          <a:lstStyle/>
          <a:p>
            <a:pPr>
              <a:spcAft>
                <a:spcPts val="0"/>
              </a:spcAft>
            </a:pPr>
            <a:r>
              <a:rPr lang="en-US" sz="2400" dirty="0">
                <a:latin typeface="Times New Roman" panose="02020603050405020304" pitchFamily="18" charset="0"/>
                <a:ea typeface="Times New Roman" panose="02020603050405020304" pitchFamily="18" charset="0"/>
              </a:rPr>
              <a:t>Ex: </a:t>
            </a:r>
            <a:endParaRPr lang="en-IN" sz="2400" dirty="0">
              <a:latin typeface="Times New Roman" panose="02020603050405020304" pitchFamily="18" charset="0"/>
              <a:ea typeface="Times New Roman" panose="02020603050405020304" pitchFamily="18" charset="0"/>
            </a:endParaRPr>
          </a:p>
          <a:p>
            <a:pPr indent="457200">
              <a:spcAft>
                <a:spcPts val="0"/>
              </a:spcAft>
            </a:pPr>
            <a:r>
              <a:rPr lang="en-US" sz="2400" dirty="0">
                <a:latin typeface="Times New Roman" panose="02020603050405020304" pitchFamily="18" charset="0"/>
                <a:ea typeface="Times New Roman" panose="02020603050405020304" pitchFamily="18" charset="0"/>
              </a:rPr>
              <a:t>for ( expression1; expression2; expression3 ) </a:t>
            </a:r>
            <a:endParaRPr lang="en-IN" sz="2400" dirty="0">
              <a:latin typeface="Times New Roman" panose="02020603050405020304" pitchFamily="18" charset="0"/>
              <a:ea typeface="Times New Roman" panose="02020603050405020304" pitchFamily="18" charset="0"/>
            </a:endParaRPr>
          </a:p>
          <a:p>
            <a:pPr marL="457200" indent="457200">
              <a:spcAft>
                <a:spcPts val="0"/>
              </a:spcAft>
            </a:pPr>
            <a:r>
              <a:rPr lang="en-US" sz="2400" dirty="0" err="1">
                <a:latin typeface="Times New Roman" panose="02020603050405020304" pitchFamily="18" charset="0"/>
                <a:ea typeface="Times New Roman" panose="02020603050405020304" pitchFamily="18" charset="0"/>
              </a:rPr>
              <a:t>stmt</a:t>
            </a:r>
            <a:r>
              <a:rPr lang="en-US" sz="2400" dirty="0">
                <a:latin typeface="Times New Roman" panose="02020603050405020304" pitchFamily="18" charset="0"/>
                <a:ea typeface="Times New Roman" panose="02020603050405020304" pitchFamily="18" charset="0"/>
              </a:rPr>
              <a:t>(s); </a:t>
            </a:r>
            <a:endParaRPr lang="en-IN" sz="2400" dirty="0">
              <a:latin typeface="Times New Roman" panose="02020603050405020304" pitchFamily="18" charset="0"/>
              <a:ea typeface="Times New Roman" panose="02020603050405020304" pitchFamily="18" charset="0"/>
            </a:endParaRPr>
          </a:p>
          <a:p>
            <a:pPr algn="just">
              <a:spcAft>
                <a:spcPts val="0"/>
              </a:spcAft>
            </a:pPr>
            <a:r>
              <a:rPr lang="en-US" sz="2400" dirty="0">
                <a:latin typeface="Times New Roman" panose="02020603050405020304" pitchFamily="18" charset="0"/>
                <a:ea typeface="Times New Roman" panose="02020603050405020304" pitchFamily="18" charset="0"/>
              </a:rPr>
              <a:t>where </a:t>
            </a:r>
            <a:r>
              <a:rPr lang="en-US" sz="2400" dirty="0" err="1">
                <a:latin typeface="Times New Roman" panose="02020603050405020304" pitchFamily="18" charset="0"/>
                <a:ea typeface="Times New Roman" panose="02020603050405020304" pitchFamily="18" charset="0"/>
              </a:rPr>
              <a:t>stmt</a:t>
            </a:r>
            <a:r>
              <a:rPr lang="en-US" sz="2400" dirty="0">
                <a:latin typeface="Times New Roman" panose="02020603050405020304" pitchFamily="18" charset="0"/>
                <a:ea typeface="Times New Roman" panose="02020603050405020304" pitchFamily="18" charset="0"/>
              </a:rPr>
              <a:t>(s) is a single or compound statement. expression1 is used to initialize the loop; expression2 is used to determine whether or not the loop will continue; expression3 is evaluated at the end of each iteration or cycle. </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6211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6466" y="927607"/>
            <a:ext cx="3583304" cy="559435"/>
          </a:xfrm>
          <a:prstGeom prst="rect">
            <a:avLst/>
          </a:prstGeom>
        </p:spPr>
        <p:txBody>
          <a:bodyPr vert="horz" wrap="square" lIns="0" tIns="12700" rIns="0" bIns="0" rtlCol="0">
            <a:spAutoFit/>
          </a:bodyPr>
          <a:lstStyle/>
          <a:p>
            <a:pPr marL="12700">
              <a:lnSpc>
                <a:spcPct val="100000"/>
              </a:lnSpc>
              <a:spcBef>
                <a:spcPts val="100"/>
              </a:spcBef>
            </a:pPr>
            <a:r>
              <a:rPr sz="3500" b="0" spc="-5" dirty="0">
                <a:latin typeface="Arial"/>
                <a:cs typeface="Arial"/>
              </a:rPr>
              <a:t>The for</a:t>
            </a:r>
            <a:r>
              <a:rPr sz="3500" b="0" spc="-45" dirty="0">
                <a:latin typeface="Arial"/>
                <a:cs typeface="Arial"/>
              </a:rPr>
              <a:t> </a:t>
            </a:r>
            <a:r>
              <a:rPr sz="3500" b="0" spc="-5" dirty="0">
                <a:latin typeface="Arial"/>
                <a:cs typeface="Arial"/>
              </a:rPr>
              <a:t>Statement</a:t>
            </a:r>
            <a:endParaRPr sz="3500" dirty="0">
              <a:latin typeface="Arial"/>
              <a:cs typeface="Arial"/>
            </a:endParaRPr>
          </a:p>
        </p:txBody>
      </p:sp>
      <p:sp>
        <p:nvSpPr>
          <p:cNvPr id="3" name="object 3"/>
          <p:cNvSpPr txBox="1"/>
          <p:nvPr/>
        </p:nvSpPr>
        <p:spPr>
          <a:xfrm>
            <a:off x="843787" y="1745995"/>
            <a:ext cx="1653539" cy="360680"/>
          </a:xfrm>
          <a:prstGeom prst="rect">
            <a:avLst/>
          </a:prstGeom>
        </p:spPr>
        <p:txBody>
          <a:bodyPr vert="horz" wrap="square" lIns="0" tIns="12065" rIns="0" bIns="0" rtlCol="0">
            <a:spAutoFit/>
          </a:bodyPr>
          <a:lstStyle/>
          <a:p>
            <a:pPr marL="306705" indent="-294640">
              <a:lnSpc>
                <a:spcPct val="100000"/>
              </a:lnSpc>
              <a:spcBef>
                <a:spcPts val="95"/>
              </a:spcBef>
              <a:buFont typeface="Arial"/>
              <a:buChar char="•"/>
              <a:tabLst>
                <a:tab pos="306705" algn="l"/>
                <a:tab pos="307340" algn="l"/>
              </a:tabLst>
            </a:pPr>
            <a:r>
              <a:rPr sz="2200" b="1" spc="-5" dirty="0">
                <a:latin typeface="Arial"/>
                <a:cs typeface="Arial"/>
              </a:rPr>
              <a:t>Structure:</a:t>
            </a:r>
            <a:endParaRPr sz="2200">
              <a:latin typeface="Arial"/>
              <a:cs typeface="Arial"/>
            </a:endParaRPr>
          </a:p>
        </p:txBody>
      </p:sp>
      <p:sp>
        <p:nvSpPr>
          <p:cNvPr id="4" name="object 4"/>
          <p:cNvSpPr txBox="1"/>
          <p:nvPr/>
        </p:nvSpPr>
        <p:spPr>
          <a:xfrm>
            <a:off x="2722878" y="1711857"/>
            <a:ext cx="3163570" cy="1440180"/>
          </a:xfrm>
          <a:prstGeom prst="rect">
            <a:avLst/>
          </a:prstGeom>
        </p:spPr>
        <p:txBody>
          <a:bodyPr vert="horz" wrap="square" lIns="0" tIns="46355" rIns="0" bIns="0" rtlCol="0">
            <a:spAutoFit/>
          </a:bodyPr>
          <a:lstStyle/>
          <a:p>
            <a:pPr marL="12700">
              <a:lnSpc>
                <a:spcPct val="100000"/>
              </a:lnSpc>
              <a:spcBef>
                <a:spcPts val="365"/>
              </a:spcBef>
            </a:pPr>
            <a:r>
              <a:rPr sz="2200" b="1" i="1" spc="-5" dirty="0">
                <a:latin typeface="Arial"/>
                <a:cs typeface="Arial"/>
              </a:rPr>
              <a:t>for(expr1; expr2;</a:t>
            </a:r>
            <a:r>
              <a:rPr sz="2200" b="1" i="1" spc="-25" dirty="0">
                <a:latin typeface="Arial"/>
                <a:cs typeface="Arial"/>
              </a:rPr>
              <a:t> </a:t>
            </a:r>
            <a:r>
              <a:rPr sz="2200" b="1" i="1" spc="-5" dirty="0">
                <a:latin typeface="Arial"/>
                <a:cs typeface="Arial"/>
              </a:rPr>
              <a:t>expr3)</a:t>
            </a:r>
            <a:endParaRPr sz="2200" dirty="0">
              <a:latin typeface="Arial"/>
              <a:cs typeface="Arial"/>
            </a:endParaRPr>
          </a:p>
          <a:p>
            <a:pPr marL="12700">
              <a:lnSpc>
                <a:spcPct val="100000"/>
              </a:lnSpc>
              <a:spcBef>
                <a:spcPts val="260"/>
              </a:spcBef>
            </a:pPr>
            <a:r>
              <a:rPr sz="2200" b="1" i="1" spc="-5" dirty="0">
                <a:latin typeface="Arial"/>
                <a:cs typeface="Arial"/>
              </a:rPr>
              <a:t>{</a:t>
            </a:r>
            <a:endParaRPr sz="2200" dirty="0">
              <a:latin typeface="Arial"/>
              <a:cs typeface="Arial"/>
            </a:endParaRPr>
          </a:p>
          <a:p>
            <a:pPr marL="952500">
              <a:lnSpc>
                <a:spcPts val="2530"/>
              </a:lnSpc>
              <a:spcBef>
                <a:spcPts val="265"/>
              </a:spcBef>
            </a:pPr>
            <a:r>
              <a:rPr sz="2200" b="1" i="1" spc="-5" dirty="0">
                <a:latin typeface="Arial"/>
                <a:cs typeface="Arial"/>
              </a:rPr>
              <a:t>statement;</a:t>
            </a:r>
            <a:endParaRPr sz="2200" dirty="0">
              <a:latin typeface="Arial"/>
              <a:cs typeface="Arial"/>
            </a:endParaRPr>
          </a:p>
          <a:p>
            <a:pPr marL="12700">
              <a:lnSpc>
                <a:spcPts val="2530"/>
              </a:lnSpc>
            </a:pPr>
            <a:r>
              <a:rPr sz="2200" b="1" i="1" spc="-5" dirty="0">
                <a:latin typeface="Arial"/>
                <a:cs typeface="Arial"/>
              </a:rPr>
              <a:t>}</a:t>
            </a:r>
            <a:endParaRPr sz="2200" dirty="0">
              <a:latin typeface="Arial"/>
              <a:cs typeface="Arial"/>
            </a:endParaRPr>
          </a:p>
        </p:txBody>
      </p:sp>
      <p:sp>
        <p:nvSpPr>
          <p:cNvPr id="5" name="object 5"/>
          <p:cNvSpPr txBox="1"/>
          <p:nvPr/>
        </p:nvSpPr>
        <p:spPr>
          <a:xfrm>
            <a:off x="843787" y="3355081"/>
            <a:ext cx="9018670" cy="3030317"/>
          </a:xfrm>
          <a:prstGeom prst="rect">
            <a:avLst/>
          </a:prstGeom>
        </p:spPr>
        <p:txBody>
          <a:bodyPr vert="horz" wrap="square" lIns="0" tIns="49530" rIns="0" bIns="0" rtlCol="0">
            <a:spAutoFit/>
          </a:bodyPr>
          <a:lstStyle/>
          <a:p>
            <a:pPr marL="306705" marR="426720" indent="-294640">
              <a:spcBef>
                <a:spcPts val="390"/>
              </a:spcBef>
              <a:buFont typeface="Arial"/>
              <a:buChar char="•"/>
              <a:tabLst>
                <a:tab pos="306705" algn="l"/>
                <a:tab pos="307340" algn="l"/>
              </a:tabLst>
            </a:pPr>
            <a:r>
              <a:rPr sz="2400" spc="-5" dirty="0">
                <a:cs typeface="Arial"/>
              </a:rPr>
              <a:t>Operation: The for loop in C is simply a shorthand </a:t>
            </a:r>
            <a:r>
              <a:rPr sz="2400" dirty="0">
                <a:cs typeface="Arial"/>
              </a:rPr>
              <a:t>way </a:t>
            </a:r>
            <a:r>
              <a:rPr sz="2400" spc="-5" dirty="0">
                <a:cs typeface="Arial"/>
              </a:rPr>
              <a:t>of  expressing a </a:t>
            </a:r>
            <a:r>
              <a:rPr sz="2400" dirty="0">
                <a:cs typeface="Arial"/>
              </a:rPr>
              <a:t>while</a:t>
            </a:r>
            <a:r>
              <a:rPr sz="2400" spc="10" dirty="0">
                <a:cs typeface="Arial"/>
              </a:rPr>
              <a:t> </a:t>
            </a:r>
            <a:r>
              <a:rPr sz="2400" spc="-5" dirty="0">
                <a:cs typeface="Arial"/>
              </a:rPr>
              <a:t>statement:</a:t>
            </a:r>
            <a:endParaRPr sz="2400" dirty="0">
              <a:cs typeface="Arial"/>
            </a:endParaRPr>
          </a:p>
          <a:p>
            <a:pPr marL="1891664" marR="4834255" indent="76200">
              <a:spcBef>
                <a:spcPts val="40"/>
              </a:spcBef>
            </a:pPr>
            <a:r>
              <a:rPr sz="2400" spc="-5" dirty="0">
                <a:cs typeface="Arial"/>
              </a:rPr>
              <a:t>expr1;  </a:t>
            </a:r>
            <a:r>
              <a:rPr sz="2400" spc="-10" dirty="0">
                <a:cs typeface="Arial"/>
              </a:rPr>
              <a:t>w</a:t>
            </a:r>
            <a:r>
              <a:rPr sz="2400" spc="-5" dirty="0">
                <a:cs typeface="Arial"/>
              </a:rPr>
              <a:t>hile(exp</a:t>
            </a:r>
            <a:r>
              <a:rPr sz="2400" spc="-10" dirty="0">
                <a:cs typeface="Arial"/>
              </a:rPr>
              <a:t>r</a:t>
            </a:r>
            <a:r>
              <a:rPr sz="2400" spc="-5" dirty="0">
                <a:cs typeface="Arial"/>
              </a:rPr>
              <a:t>2)</a:t>
            </a:r>
            <a:endParaRPr sz="2400" dirty="0">
              <a:cs typeface="Arial"/>
            </a:endParaRPr>
          </a:p>
          <a:p>
            <a:pPr marL="1891664"/>
            <a:r>
              <a:rPr sz="2400" spc="-5" dirty="0">
                <a:cs typeface="Arial"/>
              </a:rPr>
              <a:t>{</a:t>
            </a:r>
            <a:endParaRPr sz="2400" dirty="0">
              <a:cs typeface="Arial"/>
            </a:endParaRPr>
          </a:p>
          <a:p>
            <a:pPr marL="2907665" marR="4110354" indent="-76200">
              <a:spcBef>
                <a:spcPts val="165"/>
              </a:spcBef>
            </a:pPr>
            <a:r>
              <a:rPr sz="2400" spc="-5" dirty="0">
                <a:cs typeface="Arial"/>
              </a:rPr>
              <a:t>statement;  expr3</a:t>
            </a:r>
            <a:endParaRPr sz="2400" dirty="0">
              <a:cs typeface="Arial"/>
            </a:endParaRPr>
          </a:p>
          <a:p>
            <a:pPr marL="1891664"/>
            <a:r>
              <a:rPr sz="2400" spc="-5" dirty="0" smtClean="0">
                <a:cs typeface="Arial"/>
              </a:rPr>
              <a:t>}</a:t>
            </a:r>
            <a:endParaRPr sz="2400" dirty="0">
              <a:cs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470" y="1084579"/>
            <a:ext cx="4282440" cy="696595"/>
          </a:xfrm>
          <a:prstGeom prst="rect">
            <a:avLst/>
          </a:prstGeom>
        </p:spPr>
        <p:txBody>
          <a:bodyPr vert="horz" wrap="square" lIns="0" tIns="12700" rIns="0" bIns="0" rtlCol="0">
            <a:spAutoFit/>
          </a:bodyPr>
          <a:lstStyle/>
          <a:p>
            <a:pPr marL="12700">
              <a:lnSpc>
                <a:spcPct val="100000"/>
              </a:lnSpc>
              <a:spcBef>
                <a:spcPts val="100"/>
              </a:spcBef>
            </a:pPr>
            <a:r>
              <a:rPr sz="4400" b="0" dirty="0">
                <a:latin typeface="Arial"/>
                <a:cs typeface="Arial"/>
              </a:rPr>
              <a:t>C </a:t>
            </a:r>
            <a:r>
              <a:rPr sz="4400" b="0" spc="-5" dirty="0">
                <a:latin typeface="Arial"/>
                <a:cs typeface="Arial"/>
              </a:rPr>
              <a:t>Errors to</a:t>
            </a:r>
            <a:r>
              <a:rPr sz="4400" b="0" spc="-70" dirty="0">
                <a:latin typeface="Arial"/>
                <a:cs typeface="Arial"/>
              </a:rPr>
              <a:t> </a:t>
            </a:r>
            <a:r>
              <a:rPr sz="4400" b="0" dirty="0">
                <a:latin typeface="Arial"/>
                <a:cs typeface="Arial"/>
              </a:rPr>
              <a:t>Avoid</a:t>
            </a:r>
            <a:endParaRPr sz="4400">
              <a:latin typeface="Arial"/>
              <a:cs typeface="Arial"/>
            </a:endParaRPr>
          </a:p>
        </p:txBody>
      </p:sp>
      <p:sp>
        <p:nvSpPr>
          <p:cNvPr id="3" name="object 3"/>
          <p:cNvSpPr txBox="1"/>
          <p:nvPr/>
        </p:nvSpPr>
        <p:spPr>
          <a:xfrm>
            <a:off x="919981" y="2321457"/>
            <a:ext cx="8368030" cy="4116070"/>
          </a:xfrm>
          <a:prstGeom prst="rect">
            <a:avLst/>
          </a:prstGeom>
        </p:spPr>
        <p:txBody>
          <a:bodyPr vert="horz" wrap="square" lIns="0" tIns="79375" rIns="0" bIns="0" rtlCol="0">
            <a:spAutoFit/>
          </a:bodyPr>
          <a:lstStyle/>
          <a:p>
            <a:pPr marL="355600" indent="-342900" algn="just">
              <a:lnSpc>
                <a:spcPct val="100000"/>
              </a:lnSpc>
              <a:spcBef>
                <a:spcPts val="625"/>
              </a:spcBef>
              <a:buFont typeface="Arial"/>
              <a:buChar char="•"/>
              <a:tabLst>
                <a:tab pos="355600" algn="l"/>
              </a:tabLst>
            </a:pPr>
            <a:r>
              <a:rPr sz="2200" b="1" spc="-5" dirty="0">
                <a:latin typeface="Arial"/>
                <a:cs typeface="Arial"/>
              </a:rPr>
              <a:t>Putting = </a:t>
            </a:r>
            <a:r>
              <a:rPr sz="2200" b="1" dirty="0">
                <a:latin typeface="Arial"/>
                <a:cs typeface="Arial"/>
              </a:rPr>
              <a:t>when </a:t>
            </a:r>
            <a:r>
              <a:rPr sz="2200" b="1" spc="-15" dirty="0">
                <a:latin typeface="Arial"/>
                <a:cs typeface="Arial"/>
              </a:rPr>
              <a:t>you </a:t>
            </a:r>
            <a:r>
              <a:rPr sz="2200" b="1" spc="-5" dirty="0">
                <a:latin typeface="Arial"/>
                <a:cs typeface="Arial"/>
              </a:rPr>
              <a:t>mean == in an if or </a:t>
            </a:r>
            <a:r>
              <a:rPr sz="2200" b="1" dirty="0">
                <a:latin typeface="Arial"/>
                <a:cs typeface="Arial"/>
              </a:rPr>
              <a:t>while</a:t>
            </a:r>
            <a:r>
              <a:rPr sz="2200" b="1" spc="145" dirty="0">
                <a:latin typeface="Arial"/>
                <a:cs typeface="Arial"/>
              </a:rPr>
              <a:t> </a:t>
            </a:r>
            <a:r>
              <a:rPr sz="2200" b="1" spc="-5" dirty="0">
                <a:latin typeface="Arial"/>
                <a:cs typeface="Arial"/>
              </a:rPr>
              <a:t>statement</a:t>
            </a:r>
            <a:endParaRPr sz="2200" dirty="0">
              <a:latin typeface="Arial"/>
              <a:cs typeface="Arial"/>
            </a:endParaRPr>
          </a:p>
          <a:p>
            <a:pPr marL="355600" marR="5080" indent="-342900" algn="just">
              <a:lnSpc>
                <a:spcPct val="100000"/>
              </a:lnSpc>
              <a:spcBef>
                <a:spcPts val="530"/>
              </a:spcBef>
              <a:buFont typeface="Arial"/>
              <a:buChar char="•"/>
              <a:tabLst>
                <a:tab pos="355600" algn="l"/>
              </a:tabLst>
            </a:pPr>
            <a:r>
              <a:rPr sz="2200" b="1" spc="-5" dirty="0">
                <a:latin typeface="Arial"/>
                <a:cs typeface="Arial"/>
              </a:rPr>
              <a:t>Forgetting to increment the counter inside the </a:t>
            </a:r>
            <a:r>
              <a:rPr sz="2200" b="1" dirty="0">
                <a:latin typeface="Arial"/>
                <a:cs typeface="Arial"/>
              </a:rPr>
              <a:t>while </a:t>
            </a:r>
            <a:r>
              <a:rPr sz="2200" b="1" spc="-5" dirty="0">
                <a:latin typeface="Arial"/>
                <a:cs typeface="Arial"/>
              </a:rPr>
              <a:t>loop - If  </a:t>
            </a:r>
            <a:r>
              <a:rPr sz="2200" b="1" spc="-15" dirty="0">
                <a:latin typeface="Arial"/>
                <a:cs typeface="Arial"/>
              </a:rPr>
              <a:t>you </a:t>
            </a:r>
            <a:r>
              <a:rPr sz="2200" b="1" spc="-5" dirty="0">
                <a:latin typeface="Arial"/>
                <a:cs typeface="Arial"/>
              </a:rPr>
              <a:t>forget to increment the </a:t>
            </a:r>
            <a:r>
              <a:rPr sz="2200" b="1" spc="-20" dirty="0">
                <a:latin typeface="Arial"/>
                <a:cs typeface="Arial"/>
              </a:rPr>
              <a:t>counter, </a:t>
            </a:r>
            <a:r>
              <a:rPr sz="2200" b="1" spc="-15" dirty="0">
                <a:latin typeface="Arial"/>
                <a:cs typeface="Arial"/>
              </a:rPr>
              <a:t>you </a:t>
            </a:r>
            <a:r>
              <a:rPr sz="2200" b="1" spc="-5" dirty="0">
                <a:latin typeface="Arial"/>
                <a:cs typeface="Arial"/>
              </a:rPr>
              <a:t>get an infinite loop  (the loop never</a:t>
            </a:r>
            <a:r>
              <a:rPr sz="2200" b="1" spc="45" dirty="0">
                <a:latin typeface="Arial"/>
                <a:cs typeface="Arial"/>
              </a:rPr>
              <a:t> </a:t>
            </a:r>
            <a:r>
              <a:rPr sz="2200" b="1" spc="-5" dirty="0">
                <a:latin typeface="Arial"/>
                <a:cs typeface="Arial"/>
              </a:rPr>
              <a:t>ends).</a:t>
            </a:r>
            <a:endParaRPr sz="2200" dirty="0">
              <a:latin typeface="Arial"/>
              <a:cs typeface="Arial"/>
            </a:endParaRPr>
          </a:p>
          <a:p>
            <a:pPr marL="354965" marR="1217930" indent="-342900" algn="just">
              <a:lnSpc>
                <a:spcPct val="100000"/>
              </a:lnSpc>
              <a:spcBef>
                <a:spcPts val="530"/>
              </a:spcBef>
              <a:buFont typeface="Arial"/>
              <a:buChar char="•"/>
              <a:tabLst>
                <a:tab pos="355600" algn="l"/>
              </a:tabLst>
            </a:pPr>
            <a:r>
              <a:rPr sz="2200" b="1" spc="-5" dirty="0">
                <a:latin typeface="Arial"/>
                <a:cs typeface="Arial"/>
              </a:rPr>
              <a:t>Accidentally putting a ; at the end of a for loop or if  statement so that the statement has no effect - For  example:</a:t>
            </a:r>
            <a:endParaRPr sz="2200" dirty="0">
              <a:latin typeface="Arial"/>
              <a:cs typeface="Arial"/>
            </a:endParaRPr>
          </a:p>
          <a:p>
            <a:pPr marL="355600" marR="5347335">
              <a:lnSpc>
                <a:spcPct val="120000"/>
              </a:lnSpc>
            </a:pPr>
            <a:r>
              <a:rPr sz="2200" b="1" spc="-5" dirty="0">
                <a:solidFill>
                  <a:srgbClr val="FF3200"/>
                </a:solidFill>
                <a:latin typeface="Arial"/>
                <a:cs typeface="Arial"/>
              </a:rPr>
              <a:t>for (x=1; x&lt;10; x++);  printf("%d\n",x);</a:t>
            </a:r>
            <a:endParaRPr sz="2200" dirty="0">
              <a:latin typeface="Arial"/>
              <a:cs typeface="Arial"/>
            </a:endParaRPr>
          </a:p>
          <a:p>
            <a:pPr marL="354965" marR="381635" indent="-33655">
              <a:lnSpc>
                <a:spcPct val="100000"/>
              </a:lnSpc>
              <a:spcBef>
                <a:spcPts val="525"/>
              </a:spcBef>
            </a:pPr>
            <a:r>
              <a:rPr sz="2200" b="1" spc="-5" dirty="0">
                <a:latin typeface="Arial"/>
                <a:cs typeface="Arial"/>
              </a:rPr>
              <a:t>only prints out one value because the semicolon after the  for statement acts as the one line the for loop</a:t>
            </a:r>
            <a:r>
              <a:rPr sz="2200" b="1" spc="180" dirty="0">
                <a:latin typeface="Arial"/>
                <a:cs typeface="Arial"/>
              </a:rPr>
              <a:t> </a:t>
            </a:r>
            <a:r>
              <a:rPr sz="2200" b="1" spc="-5" dirty="0">
                <a:latin typeface="Arial"/>
                <a:cs typeface="Arial"/>
              </a:rPr>
              <a:t>executes.</a:t>
            </a:r>
            <a:endParaRPr sz="2200" dirty="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609600"/>
            <a:ext cx="9220200" cy="6121548"/>
          </a:xfrm>
          <a:prstGeom prst="rect">
            <a:avLst/>
          </a:prstGeom>
        </p:spPr>
        <p:txBody>
          <a:bodyPr vert="horz" wrap="square" lIns="0" tIns="12065" rIns="0" bIns="0" rtlCol="0">
            <a:spAutoFit/>
          </a:bodyPr>
          <a:lstStyle/>
          <a:p>
            <a:pPr marL="354965" marR="5080" indent="-342900">
              <a:lnSpc>
                <a:spcPct val="100000"/>
              </a:lnSpc>
              <a:spcBef>
                <a:spcPts val="95"/>
              </a:spcBef>
              <a:buChar char="•"/>
              <a:tabLst>
                <a:tab pos="354965" algn="l"/>
                <a:tab pos="355600" algn="l"/>
              </a:tabLst>
            </a:pPr>
            <a:r>
              <a:rPr lang="en-US" sz="2800" dirty="0" smtClean="0"/>
              <a:t>The </a:t>
            </a:r>
            <a:r>
              <a:rPr lang="en-US" sz="2800" dirty="0"/>
              <a:t>programs that we have developed so far used either </a:t>
            </a:r>
            <a:endParaRPr lang="en-US" sz="2800" dirty="0" smtClean="0"/>
          </a:p>
          <a:p>
            <a:pPr marL="812165" marR="5080" lvl="1" indent="-342900">
              <a:spcBef>
                <a:spcPts val="95"/>
              </a:spcBef>
              <a:buChar char="•"/>
              <a:tabLst>
                <a:tab pos="354965" algn="l"/>
                <a:tab pos="355600" algn="l"/>
              </a:tabLst>
            </a:pPr>
            <a:r>
              <a:rPr lang="en-US" sz="2800" dirty="0" smtClean="0"/>
              <a:t>a </a:t>
            </a:r>
            <a:r>
              <a:rPr lang="en-US" sz="2800" dirty="0"/>
              <a:t>sequential </a:t>
            </a:r>
            <a:r>
              <a:rPr lang="en-US" sz="2800" dirty="0" smtClean="0"/>
              <a:t>– </a:t>
            </a:r>
            <a:r>
              <a:rPr lang="en-US" sz="2800" dirty="0"/>
              <a:t>the calculations were carried out in a fixed order</a:t>
            </a:r>
            <a:endParaRPr lang="en-US" sz="2800" dirty="0" smtClean="0"/>
          </a:p>
          <a:p>
            <a:pPr marL="469265" marR="5080" lvl="1">
              <a:spcBef>
                <a:spcPts val="95"/>
              </a:spcBef>
              <a:tabLst>
                <a:tab pos="354965" algn="l"/>
                <a:tab pos="355600" algn="l"/>
              </a:tabLst>
            </a:pPr>
            <a:r>
              <a:rPr lang="en-US" sz="2800" dirty="0" smtClean="0"/>
              <a:t>or</a:t>
            </a:r>
          </a:p>
          <a:p>
            <a:pPr marL="812165" marR="5080" lvl="1" indent="-342900">
              <a:spcBef>
                <a:spcPts val="95"/>
              </a:spcBef>
              <a:buFontTx/>
              <a:buChar char="•"/>
              <a:tabLst>
                <a:tab pos="354965" algn="l"/>
                <a:tab pos="355600" algn="l"/>
              </a:tabLst>
            </a:pPr>
            <a:r>
              <a:rPr lang="en-US" sz="2800" dirty="0" smtClean="0"/>
              <a:t>a </a:t>
            </a:r>
            <a:r>
              <a:rPr lang="en-US" sz="2800" dirty="0"/>
              <a:t>decision control </a:t>
            </a:r>
            <a:r>
              <a:rPr lang="en-US" sz="2800" dirty="0" smtClean="0"/>
              <a:t>instruction- </a:t>
            </a:r>
            <a:r>
              <a:rPr lang="en-US" sz="2800" dirty="0"/>
              <a:t>an appropriate set of instructions were executed depending upon the outcome of the condition being tested (or a logical decision being taken). </a:t>
            </a:r>
            <a:endParaRPr lang="en-US" sz="2800" dirty="0" smtClean="0"/>
          </a:p>
          <a:p>
            <a:pPr marL="354965" marR="5080" indent="-342900">
              <a:spcBef>
                <a:spcPts val="95"/>
              </a:spcBef>
              <a:buFontTx/>
              <a:buChar char="•"/>
              <a:tabLst>
                <a:tab pos="354965" algn="l"/>
                <a:tab pos="355600" algn="l"/>
              </a:tabLst>
            </a:pPr>
            <a:r>
              <a:rPr lang="en-US" sz="2800" dirty="0" smtClean="0"/>
              <a:t>The flexibility </a:t>
            </a:r>
            <a:r>
              <a:rPr lang="en-US" sz="2800" dirty="0"/>
              <a:t>of the computer lies in its ability to perform a set of instructions repeatedly. </a:t>
            </a:r>
            <a:endParaRPr lang="en-US" sz="2800" dirty="0" smtClean="0"/>
          </a:p>
          <a:p>
            <a:pPr marL="354965" marR="5080" indent="-342900">
              <a:spcBef>
                <a:spcPts val="95"/>
              </a:spcBef>
              <a:buFontTx/>
              <a:buChar char="•"/>
              <a:tabLst>
                <a:tab pos="354965" algn="l"/>
                <a:tab pos="355600" algn="l"/>
              </a:tabLst>
            </a:pPr>
            <a:r>
              <a:rPr lang="en-US" sz="2800" dirty="0" smtClean="0"/>
              <a:t>This </a:t>
            </a:r>
            <a:r>
              <a:rPr lang="en-US" sz="2800" dirty="0"/>
              <a:t>involves repeating some portion of the program either a specified number of times or until a particular condition </a:t>
            </a:r>
            <a:r>
              <a:rPr lang="en-IN" sz="2800" dirty="0"/>
              <a:t>is being satisfied </a:t>
            </a:r>
            <a:r>
              <a:rPr lang="en-IN" sz="2800" dirty="0" smtClean="0"/>
              <a:t>.</a:t>
            </a:r>
          </a:p>
          <a:p>
            <a:pPr marL="354965" marR="5080" indent="-342900">
              <a:spcBef>
                <a:spcPts val="95"/>
              </a:spcBef>
              <a:buFontTx/>
              <a:buChar char="•"/>
              <a:tabLst>
                <a:tab pos="354965" algn="l"/>
                <a:tab pos="355600" algn="l"/>
              </a:tabLst>
            </a:pPr>
            <a:r>
              <a:rPr lang="en-US" sz="2800" dirty="0" smtClean="0">
                <a:latin typeface="Arial"/>
                <a:cs typeface="Arial"/>
              </a:rPr>
              <a:t>This is done by loops</a:t>
            </a:r>
            <a:endParaRPr sz="2800" dirty="0">
              <a:latin typeface="Arial"/>
              <a:cs typeface="Arial"/>
            </a:endParaRPr>
          </a:p>
        </p:txBody>
      </p:sp>
    </p:spTree>
    <p:extLst>
      <p:ext uri="{BB962C8B-B14F-4D97-AF65-F5344CB8AC3E}">
        <p14:creationId xmlns:p14="http://schemas.microsoft.com/office/powerpoint/2010/main" val="36708691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14400" y="381000"/>
            <a:ext cx="8363584" cy="6686446"/>
          </a:xfrm>
          <a:prstGeom prst="rect">
            <a:avLst/>
          </a:prstGeom>
        </p:spPr>
        <p:txBody>
          <a:bodyPr vert="horz" wrap="square" lIns="0" tIns="88900" rIns="0" bIns="0" rtlCol="0">
            <a:spAutoFit/>
          </a:bodyPr>
          <a:lstStyle/>
          <a:p>
            <a:pPr marL="355600" indent="-342900">
              <a:lnSpc>
                <a:spcPct val="100000"/>
              </a:lnSpc>
              <a:spcBef>
                <a:spcPts val="700"/>
              </a:spcBef>
              <a:buFont typeface="Arial"/>
              <a:buChar char="•"/>
              <a:tabLst>
                <a:tab pos="354965" algn="l"/>
                <a:tab pos="355600" algn="l"/>
              </a:tabLst>
            </a:pPr>
            <a:r>
              <a:rPr sz="2800" b="1" spc="-10" dirty="0">
                <a:latin typeface="Arial"/>
                <a:cs typeface="Arial"/>
              </a:rPr>
              <a:t>For</a:t>
            </a:r>
            <a:r>
              <a:rPr sz="2800" b="1" dirty="0">
                <a:latin typeface="Arial"/>
                <a:cs typeface="Arial"/>
              </a:rPr>
              <a:t> </a:t>
            </a:r>
            <a:r>
              <a:rPr sz="2800" b="1" spc="-10" dirty="0">
                <a:latin typeface="Arial"/>
                <a:cs typeface="Arial"/>
              </a:rPr>
              <a:t>Loop</a:t>
            </a:r>
            <a:endParaRPr sz="2800" dirty="0">
              <a:latin typeface="Arial"/>
              <a:cs typeface="Arial"/>
            </a:endParaRPr>
          </a:p>
          <a:p>
            <a:pPr marL="756285" lvl="1" indent="-287655">
              <a:lnSpc>
                <a:spcPct val="100000"/>
              </a:lnSpc>
              <a:spcBef>
                <a:spcPts val="520"/>
              </a:spcBef>
              <a:buChar char="–"/>
              <a:tabLst>
                <a:tab pos="756920" algn="l"/>
              </a:tabLst>
            </a:pPr>
            <a:r>
              <a:rPr sz="2400" spc="-5" dirty="0">
                <a:latin typeface="Arial"/>
                <a:cs typeface="Arial"/>
              </a:rPr>
              <a:t>The syntax of a </a:t>
            </a:r>
            <a:r>
              <a:rPr sz="2000" b="1" spc="-5" dirty="0">
                <a:latin typeface="Courier New"/>
                <a:cs typeface="Courier New"/>
              </a:rPr>
              <a:t>for </a:t>
            </a:r>
            <a:r>
              <a:rPr sz="2400" spc="-5" dirty="0">
                <a:latin typeface="Arial"/>
                <a:cs typeface="Arial"/>
              </a:rPr>
              <a:t>statement is as follows:</a:t>
            </a:r>
            <a:endParaRPr sz="2400" dirty="0">
              <a:latin typeface="Arial"/>
              <a:cs typeface="Arial"/>
            </a:endParaRPr>
          </a:p>
          <a:p>
            <a:pPr marL="1382395" marR="1028700" indent="-455930" defTabSz="996950">
              <a:spcBef>
                <a:spcPts val="1480"/>
              </a:spcBef>
            </a:pPr>
            <a:r>
              <a:rPr lang="en-IN" sz="2000" b="1" spc="-5" dirty="0" smtClean="0">
                <a:latin typeface="Courier New"/>
                <a:cs typeface="Courier New"/>
              </a:rPr>
              <a:t> for(</a:t>
            </a:r>
            <a:r>
              <a:rPr lang="en-US" sz="2000" dirty="0" err="1" smtClean="0"/>
              <a:t>initialise</a:t>
            </a:r>
            <a:r>
              <a:rPr lang="en-US" sz="2000" dirty="0" smtClean="0"/>
              <a:t> </a:t>
            </a:r>
            <a:r>
              <a:rPr lang="en-US" sz="2000" dirty="0"/>
              <a:t>counter ; test counter ; increment counter</a:t>
            </a:r>
            <a:r>
              <a:rPr sz="2000" b="1" spc="-5" dirty="0" smtClean="0">
                <a:latin typeface="Courier New"/>
                <a:cs typeface="Courier New"/>
              </a:rPr>
              <a:t>)  </a:t>
            </a:r>
            <a:endParaRPr lang="en-IN" sz="2000" b="1" spc="-5" dirty="0" smtClean="0">
              <a:latin typeface="Courier New"/>
              <a:cs typeface="Courier New"/>
            </a:endParaRPr>
          </a:p>
          <a:p>
            <a:pPr marL="1382395" marR="1028700" indent="-455930" defTabSz="939800">
              <a:tabLst>
                <a:tab pos="5748338" algn="l"/>
              </a:tabLst>
            </a:pPr>
            <a:r>
              <a:rPr lang="en-IN" sz="2000" b="1" spc="-5" dirty="0" smtClean="0">
                <a:latin typeface="Courier New"/>
                <a:cs typeface="Courier New"/>
              </a:rPr>
              <a:t>    {  </a:t>
            </a:r>
          </a:p>
          <a:p>
            <a:pPr marL="1382395" marR="1028700" indent="-455930" defTabSz="939800">
              <a:tabLst>
                <a:tab pos="5748338" algn="l"/>
              </a:tabLst>
            </a:pPr>
            <a:r>
              <a:rPr lang="en-IN" sz="2000" b="1" spc="-5" dirty="0">
                <a:latin typeface="Courier New"/>
                <a:cs typeface="Courier New"/>
              </a:rPr>
              <a:t> </a:t>
            </a:r>
            <a:r>
              <a:rPr lang="en-IN" sz="2000" b="1" spc="-5" dirty="0" smtClean="0">
                <a:latin typeface="Courier New"/>
                <a:cs typeface="Courier New"/>
              </a:rPr>
              <a:t>	    </a:t>
            </a:r>
            <a:r>
              <a:rPr sz="2000" b="1" spc="-5" dirty="0" smtClean="0">
                <a:latin typeface="Courier New"/>
                <a:cs typeface="Courier New"/>
              </a:rPr>
              <a:t>statement</a:t>
            </a:r>
            <a:endParaRPr lang="en-IN" sz="2000" b="1" spc="-5" dirty="0" smtClean="0">
              <a:latin typeface="Courier New"/>
              <a:cs typeface="Courier New"/>
            </a:endParaRPr>
          </a:p>
          <a:p>
            <a:pPr marL="1382395" marR="1028700" indent="-455930" defTabSz="939800">
              <a:tabLst>
                <a:tab pos="5748338" algn="l"/>
              </a:tabLst>
            </a:pPr>
            <a:r>
              <a:rPr lang="en-IN" sz="2000" b="1" spc="-5" dirty="0">
                <a:latin typeface="Courier New"/>
                <a:cs typeface="Courier New"/>
              </a:rPr>
              <a:t> </a:t>
            </a:r>
            <a:r>
              <a:rPr lang="en-IN" sz="2000" b="1" spc="-5" dirty="0" smtClean="0">
                <a:latin typeface="Courier New"/>
                <a:cs typeface="Courier New"/>
              </a:rPr>
              <a:t>    }</a:t>
            </a:r>
          </a:p>
          <a:p>
            <a:pPr marL="1382395" marR="1028700" indent="-455930" defTabSz="939800">
              <a:tabLst>
                <a:tab pos="5748338" algn="l"/>
              </a:tabLst>
            </a:pPr>
            <a:r>
              <a:rPr lang="en-IN" sz="2000" b="1" u="sng" spc="-5" dirty="0" smtClean="0">
                <a:latin typeface="Courier New"/>
                <a:cs typeface="Courier New"/>
              </a:rPr>
              <a:t>Example: factorial of n numbers</a:t>
            </a:r>
          </a:p>
          <a:p>
            <a:pPr marL="1332000" marR="1028700" indent="-455930" defTabSz="939800">
              <a:tabLst>
                <a:tab pos="5748338" algn="l"/>
              </a:tabLst>
            </a:pPr>
            <a:r>
              <a:rPr lang="en-IN" sz="2000" b="1" dirty="0" smtClean="0">
                <a:solidFill>
                  <a:srgbClr val="0070C0"/>
                </a:solidFill>
                <a:latin typeface="Courier New"/>
                <a:cs typeface="Courier New"/>
              </a:rPr>
              <a:t>main</a:t>
            </a:r>
            <a:r>
              <a:rPr lang="en-IN" sz="2000" b="1" dirty="0">
                <a:solidFill>
                  <a:srgbClr val="0070C0"/>
                </a:solidFill>
                <a:latin typeface="Courier New"/>
                <a:cs typeface="Courier New"/>
              </a:rPr>
              <a:t>() </a:t>
            </a:r>
            <a:r>
              <a:rPr lang="en-IN" sz="2000" b="1" dirty="0" smtClean="0">
                <a:solidFill>
                  <a:srgbClr val="0070C0"/>
                </a:solidFill>
                <a:latin typeface="Courier New"/>
                <a:cs typeface="Courier New"/>
              </a:rPr>
              <a:t>{</a:t>
            </a:r>
          </a:p>
          <a:p>
            <a:pPr marL="1332000" marR="1028700" indent="-455930" defTabSz="939800">
              <a:tabLst>
                <a:tab pos="5748338" algn="l"/>
              </a:tabLst>
            </a:pPr>
            <a:r>
              <a:rPr lang="en-IN" sz="2000" b="1" dirty="0" err="1" smtClean="0">
                <a:solidFill>
                  <a:srgbClr val="0070C0"/>
                </a:solidFill>
                <a:latin typeface="Courier New"/>
                <a:cs typeface="Courier New"/>
              </a:rPr>
              <a:t>int</a:t>
            </a:r>
            <a:r>
              <a:rPr lang="en-IN" sz="2000" b="1" dirty="0" smtClean="0">
                <a:solidFill>
                  <a:srgbClr val="0070C0"/>
                </a:solidFill>
                <a:latin typeface="Courier New"/>
                <a:cs typeface="Courier New"/>
              </a:rPr>
              <a:t> </a:t>
            </a:r>
            <a:r>
              <a:rPr lang="en-IN" sz="2000" b="1" dirty="0" err="1">
                <a:solidFill>
                  <a:srgbClr val="0070C0"/>
                </a:solidFill>
                <a:latin typeface="Courier New"/>
                <a:cs typeface="Courier New"/>
              </a:rPr>
              <a:t>i</a:t>
            </a:r>
            <a:r>
              <a:rPr lang="en-IN" sz="2000" b="1" dirty="0">
                <a:solidFill>
                  <a:srgbClr val="0070C0"/>
                </a:solidFill>
                <a:latin typeface="Courier New"/>
                <a:cs typeface="Courier New"/>
              </a:rPr>
              <a:t>, f, n</a:t>
            </a:r>
            <a:r>
              <a:rPr lang="en-IN" sz="2000" b="1" dirty="0" smtClean="0">
                <a:solidFill>
                  <a:srgbClr val="0070C0"/>
                </a:solidFill>
                <a:latin typeface="Courier New"/>
                <a:cs typeface="Courier New"/>
              </a:rPr>
              <a:t>;</a:t>
            </a:r>
          </a:p>
          <a:p>
            <a:pPr marL="1332000" marR="1028700" indent="-455930" defTabSz="939800">
              <a:tabLst>
                <a:tab pos="5748338" algn="l"/>
              </a:tabLst>
            </a:pPr>
            <a:r>
              <a:rPr lang="en-IN" sz="2000" b="1" dirty="0" err="1" smtClean="0">
                <a:solidFill>
                  <a:srgbClr val="0070C0"/>
                </a:solidFill>
                <a:latin typeface="Courier New"/>
                <a:cs typeface="Courier New"/>
              </a:rPr>
              <a:t>i</a:t>
            </a:r>
            <a:r>
              <a:rPr lang="en-IN" sz="2000" b="1" dirty="0" smtClean="0">
                <a:solidFill>
                  <a:srgbClr val="0070C0"/>
                </a:solidFill>
                <a:latin typeface="Courier New"/>
                <a:cs typeface="Courier New"/>
              </a:rPr>
              <a:t> </a:t>
            </a:r>
            <a:r>
              <a:rPr lang="en-IN" sz="2000" b="1" dirty="0">
                <a:solidFill>
                  <a:srgbClr val="0070C0"/>
                </a:solidFill>
                <a:latin typeface="Courier New"/>
                <a:cs typeface="Courier New"/>
              </a:rPr>
              <a:t>= 1</a:t>
            </a:r>
            <a:r>
              <a:rPr lang="en-IN" sz="2000" b="1" dirty="0" smtClean="0">
                <a:solidFill>
                  <a:srgbClr val="0070C0"/>
                </a:solidFill>
                <a:latin typeface="Courier New"/>
                <a:cs typeface="Courier New"/>
              </a:rPr>
              <a:t>;</a:t>
            </a:r>
          </a:p>
          <a:p>
            <a:pPr marL="1332000" marR="1028700" indent="-455930" defTabSz="939800">
              <a:tabLst>
                <a:tab pos="5748338" algn="l"/>
              </a:tabLst>
            </a:pPr>
            <a:r>
              <a:rPr lang="en-IN" sz="2000" b="1" dirty="0" smtClean="0">
                <a:solidFill>
                  <a:srgbClr val="0070C0"/>
                </a:solidFill>
                <a:latin typeface="Courier New"/>
                <a:cs typeface="Courier New"/>
              </a:rPr>
              <a:t>f </a:t>
            </a:r>
            <a:r>
              <a:rPr lang="en-IN" sz="2000" b="1" dirty="0">
                <a:solidFill>
                  <a:srgbClr val="0070C0"/>
                </a:solidFill>
                <a:latin typeface="Courier New"/>
                <a:cs typeface="Courier New"/>
              </a:rPr>
              <a:t>= 1</a:t>
            </a:r>
            <a:r>
              <a:rPr lang="en-IN" sz="2000" b="1" dirty="0" smtClean="0">
                <a:solidFill>
                  <a:srgbClr val="0070C0"/>
                </a:solidFill>
                <a:latin typeface="Courier New"/>
                <a:cs typeface="Courier New"/>
              </a:rPr>
              <a:t>;</a:t>
            </a:r>
          </a:p>
          <a:p>
            <a:pPr marL="1332000" marR="1028700" indent="-455930" defTabSz="939800">
              <a:tabLst>
                <a:tab pos="5748338" algn="l"/>
              </a:tabLst>
            </a:pPr>
            <a:r>
              <a:rPr lang="en-IN" sz="2000" b="1" dirty="0" smtClean="0">
                <a:solidFill>
                  <a:srgbClr val="0070C0"/>
                </a:solidFill>
                <a:latin typeface="Courier New"/>
                <a:cs typeface="Courier New"/>
              </a:rPr>
              <a:t>/* </a:t>
            </a:r>
            <a:r>
              <a:rPr lang="en-IN" sz="2000" b="1" dirty="0">
                <a:solidFill>
                  <a:srgbClr val="0070C0"/>
                </a:solidFill>
                <a:latin typeface="Courier New"/>
                <a:cs typeface="Courier New"/>
              </a:rPr>
              <a:t>processing */  	   </a:t>
            </a:r>
            <a:r>
              <a:rPr lang="en-IN" sz="2000" b="1" dirty="0" err="1" smtClean="0">
                <a:solidFill>
                  <a:srgbClr val="0070C0"/>
                </a:solidFill>
                <a:latin typeface="Courier New"/>
                <a:cs typeface="Courier New"/>
              </a:rPr>
              <a:t>printf</a:t>
            </a:r>
            <a:r>
              <a:rPr lang="en-IN" sz="2000" b="1" dirty="0">
                <a:solidFill>
                  <a:srgbClr val="0070C0"/>
                </a:solidFill>
                <a:latin typeface="Courier New"/>
                <a:cs typeface="Courier New"/>
              </a:rPr>
              <a:t>("Please input a number\n");    </a:t>
            </a:r>
            <a:r>
              <a:rPr lang="en-IN" sz="2000" b="1" dirty="0" err="1">
                <a:solidFill>
                  <a:srgbClr val="0070C0"/>
                </a:solidFill>
                <a:latin typeface="Courier New"/>
                <a:cs typeface="Courier New"/>
              </a:rPr>
              <a:t>scanf</a:t>
            </a:r>
            <a:r>
              <a:rPr lang="en-IN" sz="2000" b="1" dirty="0">
                <a:solidFill>
                  <a:srgbClr val="0070C0"/>
                </a:solidFill>
                <a:latin typeface="Courier New"/>
                <a:cs typeface="Courier New"/>
              </a:rPr>
              <a:t>("%d", &amp;n);    </a:t>
            </a:r>
            <a:endParaRPr lang="en-IN" sz="2000" b="1" dirty="0" smtClean="0">
              <a:solidFill>
                <a:srgbClr val="0070C0"/>
              </a:solidFill>
              <a:latin typeface="Courier New"/>
              <a:cs typeface="Courier New"/>
            </a:endParaRPr>
          </a:p>
          <a:p>
            <a:pPr marL="1332000" marR="1028700" indent="-455930" defTabSz="939800">
              <a:tabLst>
                <a:tab pos="5748338" algn="l"/>
              </a:tabLst>
            </a:pPr>
            <a:r>
              <a:rPr lang="en-IN" sz="2000" b="1" dirty="0" smtClean="0">
                <a:solidFill>
                  <a:srgbClr val="0070C0"/>
                </a:solidFill>
                <a:latin typeface="Courier New"/>
                <a:cs typeface="Courier New"/>
              </a:rPr>
              <a:t>   for </a:t>
            </a:r>
            <a:r>
              <a:rPr lang="en-IN" sz="2000" b="1" dirty="0">
                <a:solidFill>
                  <a:srgbClr val="0070C0"/>
                </a:solidFill>
                <a:latin typeface="Courier New"/>
                <a:cs typeface="Courier New"/>
              </a:rPr>
              <a:t>(</a:t>
            </a:r>
            <a:r>
              <a:rPr lang="en-IN" sz="2000" b="1" dirty="0" err="1">
                <a:solidFill>
                  <a:srgbClr val="0070C0"/>
                </a:solidFill>
                <a:latin typeface="Courier New"/>
                <a:cs typeface="Courier New"/>
              </a:rPr>
              <a:t>i</a:t>
            </a:r>
            <a:r>
              <a:rPr lang="en-IN" sz="2000" b="1" dirty="0">
                <a:solidFill>
                  <a:srgbClr val="0070C0"/>
                </a:solidFill>
                <a:latin typeface="Courier New"/>
                <a:cs typeface="Courier New"/>
              </a:rPr>
              <a:t> = 1; </a:t>
            </a:r>
            <a:r>
              <a:rPr lang="en-IN" sz="2000" b="1" dirty="0" err="1">
                <a:solidFill>
                  <a:srgbClr val="0070C0"/>
                </a:solidFill>
                <a:latin typeface="Courier New"/>
                <a:cs typeface="Courier New"/>
              </a:rPr>
              <a:t>i</a:t>
            </a:r>
            <a:r>
              <a:rPr lang="en-IN" sz="2000" b="1" dirty="0">
                <a:solidFill>
                  <a:srgbClr val="0070C0"/>
                </a:solidFill>
                <a:latin typeface="Courier New"/>
                <a:cs typeface="Courier New"/>
              </a:rPr>
              <a:t> &lt;= n; </a:t>
            </a:r>
            <a:r>
              <a:rPr lang="en-IN" sz="2000" b="1" dirty="0" err="1">
                <a:solidFill>
                  <a:srgbClr val="0070C0"/>
                </a:solidFill>
                <a:latin typeface="Courier New"/>
                <a:cs typeface="Courier New"/>
              </a:rPr>
              <a:t>i</a:t>
            </a:r>
            <a:r>
              <a:rPr lang="en-IN" sz="2000" b="1" dirty="0">
                <a:solidFill>
                  <a:srgbClr val="0070C0"/>
                </a:solidFill>
                <a:latin typeface="Courier New"/>
                <a:cs typeface="Courier New"/>
              </a:rPr>
              <a:t>++) </a:t>
            </a:r>
            <a:endParaRPr lang="en-IN" sz="2000" b="1" dirty="0" smtClean="0">
              <a:solidFill>
                <a:srgbClr val="0070C0"/>
              </a:solidFill>
              <a:latin typeface="Courier New"/>
              <a:cs typeface="Courier New"/>
            </a:endParaRPr>
          </a:p>
          <a:p>
            <a:pPr marL="1332000" marR="1028700" indent="-455930" defTabSz="939800">
              <a:tabLst>
                <a:tab pos="5748338" algn="l"/>
              </a:tabLst>
            </a:pPr>
            <a:r>
              <a:rPr lang="en-IN" sz="2000" b="1" dirty="0">
                <a:solidFill>
                  <a:srgbClr val="0070C0"/>
                </a:solidFill>
                <a:latin typeface="Courier New"/>
                <a:cs typeface="Courier New"/>
              </a:rPr>
              <a:t> </a:t>
            </a:r>
            <a:r>
              <a:rPr lang="en-IN" sz="2000" b="1" dirty="0" smtClean="0">
                <a:solidFill>
                  <a:srgbClr val="0070C0"/>
                </a:solidFill>
                <a:latin typeface="Courier New"/>
                <a:cs typeface="Courier New"/>
              </a:rPr>
              <a:t>  {</a:t>
            </a:r>
          </a:p>
          <a:p>
            <a:pPr marL="1332000" marR="1028700" indent="-455930" defTabSz="939800">
              <a:tabLst>
                <a:tab pos="5748338" algn="l"/>
              </a:tabLst>
            </a:pPr>
            <a:r>
              <a:rPr lang="en-IN" sz="2000" b="1" dirty="0">
                <a:solidFill>
                  <a:srgbClr val="0070C0"/>
                </a:solidFill>
                <a:latin typeface="Courier New"/>
                <a:cs typeface="Courier New"/>
              </a:rPr>
              <a:t> </a:t>
            </a:r>
            <a:r>
              <a:rPr lang="en-IN" sz="2000" b="1" dirty="0" smtClean="0">
                <a:solidFill>
                  <a:srgbClr val="0070C0"/>
                </a:solidFill>
                <a:latin typeface="Courier New"/>
                <a:cs typeface="Courier New"/>
              </a:rPr>
              <a:t>    f </a:t>
            </a:r>
            <a:r>
              <a:rPr lang="en-IN" sz="2000" b="1" dirty="0">
                <a:solidFill>
                  <a:srgbClr val="0070C0"/>
                </a:solidFill>
                <a:latin typeface="Courier New"/>
                <a:cs typeface="Courier New"/>
              </a:rPr>
              <a:t>*= </a:t>
            </a:r>
            <a:r>
              <a:rPr lang="en-IN" sz="2000" b="1" dirty="0" err="1">
                <a:solidFill>
                  <a:srgbClr val="0070C0"/>
                </a:solidFill>
                <a:latin typeface="Courier New"/>
                <a:cs typeface="Courier New"/>
              </a:rPr>
              <a:t>i</a:t>
            </a:r>
            <a:r>
              <a:rPr lang="en-IN" sz="2000" b="1" dirty="0" smtClean="0">
                <a:solidFill>
                  <a:srgbClr val="0070C0"/>
                </a:solidFill>
                <a:latin typeface="Courier New"/>
                <a:cs typeface="Courier New"/>
              </a:rPr>
              <a:t>;</a:t>
            </a:r>
          </a:p>
          <a:p>
            <a:pPr marL="1332000" marR="1028700" indent="-455930" defTabSz="939800">
              <a:tabLst>
                <a:tab pos="5748338" algn="l"/>
              </a:tabLst>
            </a:pPr>
            <a:r>
              <a:rPr lang="en-IN" sz="2000" b="1" dirty="0">
                <a:solidFill>
                  <a:srgbClr val="0070C0"/>
                </a:solidFill>
                <a:latin typeface="Courier New"/>
                <a:cs typeface="Courier New"/>
              </a:rPr>
              <a:t> </a:t>
            </a:r>
            <a:r>
              <a:rPr lang="en-IN" sz="2000" b="1" dirty="0" smtClean="0">
                <a:solidFill>
                  <a:srgbClr val="0070C0"/>
                </a:solidFill>
                <a:latin typeface="Courier New"/>
                <a:cs typeface="Courier New"/>
              </a:rPr>
              <a:t>  }</a:t>
            </a:r>
          </a:p>
          <a:p>
            <a:pPr marL="1332000" marR="1028700" indent="-455930" defTabSz="939800">
              <a:tabLst>
                <a:tab pos="5748338" algn="l"/>
              </a:tabLst>
            </a:pPr>
            <a:r>
              <a:rPr lang="en-IN" sz="2000" b="1" dirty="0" smtClean="0">
                <a:solidFill>
                  <a:srgbClr val="0070C0"/>
                </a:solidFill>
                <a:latin typeface="Courier New"/>
                <a:cs typeface="Courier New"/>
              </a:rPr>
              <a:t> /* </a:t>
            </a:r>
            <a:r>
              <a:rPr lang="en-IN" sz="2000" b="1" dirty="0">
                <a:solidFill>
                  <a:srgbClr val="0070C0"/>
                </a:solidFill>
                <a:latin typeface="Courier New"/>
                <a:cs typeface="Courier New"/>
              </a:rPr>
              <a:t>termination </a:t>
            </a:r>
            <a:r>
              <a:rPr lang="en-IN" sz="2000" b="1" dirty="0" smtClean="0">
                <a:solidFill>
                  <a:srgbClr val="0070C0"/>
                </a:solidFill>
                <a:latin typeface="Courier New"/>
                <a:cs typeface="Courier New"/>
              </a:rPr>
              <a:t> */</a:t>
            </a:r>
          </a:p>
          <a:p>
            <a:pPr marL="1332000" marR="1028700" indent="-455930" defTabSz="939800">
              <a:tabLst>
                <a:tab pos="5748338" algn="l"/>
              </a:tabLst>
            </a:pPr>
            <a:r>
              <a:rPr lang="en-IN" sz="2000" b="1" dirty="0" err="1" smtClean="0">
                <a:solidFill>
                  <a:srgbClr val="0070C0"/>
                </a:solidFill>
                <a:latin typeface="Courier New"/>
                <a:cs typeface="Courier New"/>
              </a:rPr>
              <a:t>printf</a:t>
            </a:r>
            <a:r>
              <a:rPr lang="en-IN" sz="2000" b="1" dirty="0">
                <a:solidFill>
                  <a:srgbClr val="0070C0"/>
                </a:solidFill>
                <a:latin typeface="Courier New"/>
                <a:cs typeface="Courier New"/>
              </a:rPr>
              <a:t>("factorial %d! = %d\n", n, f);}</a:t>
            </a:r>
            <a:endParaRPr sz="2000" b="1" dirty="0">
              <a:solidFill>
                <a:srgbClr val="0070C0"/>
              </a:solidFill>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4736" y="3254326"/>
            <a:ext cx="1839378" cy="63187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41394" y="907795"/>
            <a:ext cx="39751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Flowchart of a for</a:t>
            </a:r>
            <a:r>
              <a:rPr sz="2800" spc="-10" dirty="0">
                <a:latin typeface="Arial"/>
                <a:cs typeface="Arial"/>
              </a:rPr>
              <a:t> Loop</a:t>
            </a:r>
            <a:endParaRPr sz="2800">
              <a:latin typeface="Arial"/>
              <a:cs typeface="Arial"/>
            </a:endParaRPr>
          </a:p>
        </p:txBody>
      </p:sp>
      <p:sp>
        <p:nvSpPr>
          <p:cNvPr id="4" name="object 4"/>
          <p:cNvSpPr/>
          <p:nvPr/>
        </p:nvSpPr>
        <p:spPr>
          <a:xfrm>
            <a:off x="838193" y="2286000"/>
            <a:ext cx="8458200" cy="830580"/>
          </a:xfrm>
          <a:custGeom>
            <a:avLst/>
            <a:gdLst/>
            <a:ahLst/>
            <a:cxnLst/>
            <a:rect l="l" t="t" r="r" b="b"/>
            <a:pathLst>
              <a:path w="8458200" h="830580">
                <a:moveTo>
                  <a:pt x="0" y="0"/>
                </a:moveTo>
                <a:lnTo>
                  <a:pt x="0" y="830580"/>
                </a:lnTo>
                <a:lnTo>
                  <a:pt x="8458200" y="830580"/>
                </a:lnTo>
                <a:lnTo>
                  <a:pt x="8458200" y="0"/>
                </a:lnTo>
                <a:lnTo>
                  <a:pt x="0" y="0"/>
                </a:lnTo>
                <a:close/>
              </a:path>
            </a:pathLst>
          </a:custGeom>
          <a:solidFill>
            <a:srgbClr val="FFFF98"/>
          </a:solidFill>
        </p:spPr>
        <p:txBody>
          <a:bodyPr wrap="square" lIns="0" tIns="0" rIns="0" bIns="0" rtlCol="0"/>
          <a:lstStyle/>
          <a:p>
            <a:endParaRPr/>
          </a:p>
        </p:txBody>
      </p:sp>
      <p:sp>
        <p:nvSpPr>
          <p:cNvPr id="5" name="object 5"/>
          <p:cNvSpPr/>
          <p:nvPr/>
        </p:nvSpPr>
        <p:spPr>
          <a:xfrm>
            <a:off x="832097" y="2279904"/>
            <a:ext cx="8472170" cy="843280"/>
          </a:xfrm>
          <a:custGeom>
            <a:avLst/>
            <a:gdLst/>
            <a:ahLst/>
            <a:cxnLst/>
            <a:rect l="l" t="t" r="r" b="b"/>
            <a:pathLst>
              <a:path w="8472170" h="843280">
                <a:moveTo>
                  <a:pt x="8471922" y="842772"/>
                </a:moveTo>
                <a:lnTo>
                  <a:pt x="8471922" y="0"/>
                </a:lnTo>
                <a:lnTo>
                  <a:pt x="0" y="0"/>
                </a:lnTo>
                <a:lnTo>
                  <a:pt x="0" y="842772"/>
                </a:lnTo>
                <a:lnTo>
                  <a:pt x="6096" y="842772"/>
                </a:lnTo>
                <a:lnTo>
                  <a:pt x="6096" y="13716"/>
                </a:lnTo>
                <a:lnTo>
                  <a:pt x="13716" y="6096"/>
                </a:lnTo>
                <a:lnTo>
                  <a:pt x="13716" y="13716"/>
                </a:lnTo>
                <a:lnTo>
                  <a:pt x="8458206" y="13716"/>
                </a:lnTo>
                <a:lnTo>
                  <a:pt x="8458206" y="6096"/>
                </a:lnTo>
                <a:lnTo>
                  <a:pt x="8464302" y="13716"/>
                </a:lnTo>
                <a:lnTo>
                  <a:pt x="8464302" y="842772"/>
                </a:lnTo>
                <a:lnTo>
                  <a:pt x="8471922" y="842772"/>
                </a:lnTo>
                <a:close/>
              </a:path>
              <a:path w="8472170" h="843280">
                <a:moveTo>
                  <a:pt x="13716" y="13716"/>
                </a:moveTo>
                <a:lnTo>
                  <a:pt x="13716" y="6096"/>
                </a:lnTo>
                <a:lnTo>
                  <a:pt x="6096" y="13716"/>
                </a:lnTo>
                <a:lnTo>
                  <a:pt x="13716" y="13716"/>
                </a:lnTo>
                <a:close/>
              </a:path>
              <a:path w="8472170" h="843280">
                <a:moveTo>
                  <a:pt x="13716" y="830580"/>
                </a:moveTo>
                <a:lnTo>
                  <a:pt x="13716" y="13716"/>
                </a:lnTo>
                <a:lnTo>
                  <a:pt x="6096" y="13716"/>
                </a:lnTo>
                <a:lnTo>
                  <a:pt x="6096" y="830580"/>
                </a:lnTo>
                <a:lnTo>
                  <a:pt x="13716" y="830580"/>
                </a:lnTo>
                <a:close/>
              </a:path>
              <a:path w="8472170" h="843280">
                <a:moveTo>
                  <a:pt x="8464302" y="830580"/>
                </a:moveTo>
                <a:lnTo>
                  <a:pt x="6096" y="830580"/>
                </a:lnTo>
                <a:lnTo>
                  <a:pt x="13716" y="836676"/>
                </a:lnTo>
                <a:lnTo>
                  <a:pt x="13716" y="842772"/>
                </a:lnTo>
                <a:lnTo>
                  <a:pt x="8458206" y="842772"/>
                </a:lnTo>
                <a:lnTo>
                  <a:pt x="8458206" y="836676"/>
                </a:lnTo>
                <a:lnTo>
                  <a:pt x="8464302" y="830580"/>
                </a:lnTo>
                <a:close/>
              </a:path>
              <a:path w="8472170" h="843280">
                <a:moveTo>
                  <a:pt x="13716" y="842772"/>
                </a:moveTo>
                <a:lnTo>
                  <a:pt x="13716" y="836676"/>
                </a:lnTo>
                <a:lnTo>
                  <a:pt x="6096" y="830580"/>
                </a:lnTo>
                <a:lnTo>
                  <a:pt x="6096" y="842772"/>
                </a:lnTo>
                <a:lnTo>
                  <a:pt x="13716" y="842772"/>
                </a:lnTo>
                <a:close/>
              </a:path>
              <a:path w="8472170" h="843280">
                <a:moveTo>
                  <a:pt x="8464302" y="13716"/>
                </a:moveTo>
                <a:lnTo>
                  <a:pt x="8458206" y="6096"/>
                </a:lnTo>
                <a:lnTo>
                  <a:pt x="8458206" y="13716"/>
                </a:lnTo>
                <a:lnTo>
                  <a:pt x="8464302" y="13716"/>
                </a:lnTo>
                <a:close/>
              </a:path>
              <a:path w="8472170" h="843280">
                <a:moveTo>
                  <a:pt x="8464302" y="830580"/>
                </a:moveTo>
                <a:lnTo>
                  <a:pt x="8464302" y="13716"/>
                </a:lnTo>
                <a:lnTo>
                  <a:pt x="8458206" y="13716"/>
                </a:lnTo>
                <a:lnTo>
                  <a:pt x="8458206" y="830580"/>
                </a:lnTo>
                <a:lnTo>
                  <a:pt x="8464302" y="830580"/>
                </a:lnTo>
                <a:close/>
              </a:path>
              <a:path w="8472170" h="843280">
                <a:moveTo>
                  <a:pt x="8464302" y="842772"/>
                </a:moveTo>
                <a:lnTo>
                  <a:pt x="8464302" y="830580"/>
                </a:lnTo>
                <a:lnTo>
                  <a:pt x="8458206" y="836676"/>
                </a:lnTo>
                <a:lnTo>
                  <a:pt x="8458206" y="842772"/>
                </a:lnTo>
                <a:lnTo>
                  <a:pt x="8464302" y="842772"/>
                </a:lnTo>
                <a:close/>
              </a:path>
            </a:pathLst>
          </a:custGeom>
          <a:solidFill>
            <a:srgbClr val="000000"/>
          </a:solidFill>
        </p:spPr>
        <p:txBody>
          <a:bodyPr wrap="square" lIns="0" tIns="0" rIns="0" bIns="0" rtlCol="0"/>
          <a:lstStyle/>
          <a:p>
            <a:endParaRPr/>
          </a:p>
        </p:txBody>
      </p:sp>
      <p:sp>
        <p:nvSpPr>
          <p:cNvPr id="6" name="object 6"/>
          <p:cNvSpPr txBox="1"/>
          <p:nvPr/>
        </p:nvSpPr>
        <p:spPr>
          <a:xfrm>
            <a:off x="838193" y="1625599"/>
            <a:ext cx="8458200" cy="1423035"/>
          </a:xfrm>
          <a:prstGeom prst="rect">
            <a:avLst/>
          </a:prstGeom>
        </p:spPr>
        <p:txBody>
          <a:bodyPr vert="horz" wrap="square" lIns="0" tIns="12700" rIns="0" bIns="0" rtlCol="0">
            <a:spAutoFit/>
          </a:bodyPr>
          <a:lstStyle/>
          <a:p>
            <a:pPr marL="472440">
              <a:lnSpc>
                <a:spcPct val="100000"/>
              </a:lnSpc>
              <a:spcBef>
                <a:spcPts val="100"/>
              </a:spcBef>
            </a:pPr>
            <a:r>
              <a:rPr sz="2400" spc="-5" dirty="0">
                <a:latin typeface="Arial"/>
                <a:cs typeface="Arial"/>
              </a:rPr>
              <a:t>The syntax of a for loop is as</a:t>
            </a:r>
            <a:r>
              <a:rPr sz="2400" spc="5" dirty="0">
                <a:latin typeface="Arial"/>
                <a:cs typeface="Arial"/>
              </a:rPr>
              <a:t> </a:t>
            </a:r>
            <a:r>
              <a:rPr sz="2400" spc="-5" dirty="0">
                <a:latin typeface="Arial"/>
                <a:cs typeface="Arial"/>
              </a:rPr>
              <a:t>follows:</a:t>
            </a:r>
            <a:endParaRPr sz="2400">
              <a:latin typeface="Arial"/>
              <a:cs typeface="Arial"/>
            </a:endParaRPr>
          </a:p>
          <a:p>
            <a:pPr marL="455295" marR="688340" indent="-364490">
              <a:lnSpc>
                <a:spcPct val="110000"/>
              </a:lnSpc>
              <a:spcBef>
                <a:spcPts val="1785"/>
              </a:spcBef>
            </a:pPr>
            <a:r>
              <a:rPr sz="2400" b="1" spc="-5" dirty="0">
                <a:latin typeface="Courier New"/>
                <a:cs typeface="Courier New"/>
              </a:rPr>
              <a:t>for(expression1</a:t>
            </a:r>
            <a:r>
              <a:rPr sz="2400" b="1" spc="-5" dirty="0">
                <a:solidFill>
                  <a:srgbClr val="FF0000"/>
                </a:solidFill>
                <a:latin typeface="Courier New"/>
                <a:cs typeface="Courier New"/>
              </a:rPr>
              <a:t>; </a:t>
            </a:r>
            <a:r>
              <a:rPr sz="2400" b="1" spc="-5" dirty="0">
                <a:latin typeface="Courier New"/>
                <a:cs typeface="Courier New"/>
              </a:rPr>
              <a:t>expression2</a:t>
            </a:r>
            <a:r>
              <a:rPr sz="2400" b="1" spc="-5" dirty="0">
                <a:solidFill>
                  <a:srgbClr val="FF0000"/>
                </a:solidFill>
                <a:latin typeface="Courier New"/>
                <a:cs typeface="Courier New"/>
              </a:rPr>
              <a:t>; </a:t>
            </a:r>
            <a:r>
              <a:rPr sz="2400" b="1" spc="-5" dirty="0">
                <a:latin typeface="Courier New"/>
                <a:cs typeface="Courier New"/>
              </a:rPr>
              <a:t>expression3)  statement</a:t>
            </a:r>
            <a:endParaRPr sz="2400">
              <a:latin typeface="Courier New"/>
              <a:cs typeface="Courier New"/>
            </a:endParaRPr>
          </a:p>
        </p:txBody>
      </p:sp>
      <p:sp>
        <p:nvSpPr>
          <p:cNvPr id="7" name="object 7"/>
          <p:cNvSpPr/>
          <p:nvPr/>
        </p:nvSpPr>
        <p:spPr>
          <a:xfrm>
            <a:off x="1128117" y="3884676"/>
            <a:ext cx="7288753" cy="30089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60931" y="2502577"/>
            <a:ext cx="1015365" cy="228600"/>
          </a:xfrm>
          <a:prstGeom prst="rect">
            <a:avLst/>
          </a:prstGeom>
        </p:spPr>
        <p:txBody>
          <a:bodyPr vert="horz" wrap="square" lIns="0" tIns="0" rIns="0" bIns="0" rtlCol="0">
            <a:spAutoFit/>
          </a:bodyPr>
          <a:lstStyle/>
          <a:p>
            <a:pPr>
              <a:lnSpc>
                <a:spcPts val="1750"/>
              </a:lnSpc>
            </a:pPr>
            <a:r>
              <a:rPr sz="1800" b="1" spc="-5" dirty="0">
                <a:latin typeface="Arial"/>
                <a:cs typeface="Arial"/>
              </a:rPr>
              <a:t>E</a:t>
            </a:r>
            <a:r>
              <a:rPr sz="1800" b="1" spc="-10" dirty="0">
                <a:latin typeface="Arial"/>
                <a:cs typeface="Arial"/>
              </a:rPr>
              <a:t>xam</a:t>
            </a:r>
            <a:r>
              <a:rPr sz="1800" b="1" dirty="0">
                <a:latin typeface="Arial"/>
                <a:cs typeface="Arial"/>
              </a:rPr>
              <a:t>pl</a:t>
            </a:r>
            <a:r>
              <a:rPr sz="1800" b="1" spc="-10" dirty="0">
                <a:latin typeface="Arial"/>
                <a:cs typeface="Arial"/>
              </a:rPr>
              <a:t>e</a:t>
            </a:r>
            <a:r>
              <a:rPr sz="1800" b="1" dirty="0">
                <a:latin typeface="Arial"/>
                <a:cs typeface="Arial"/>
              </a:rPr>
              <a:t>:</a:t>
            </a:r>
            <a:endParaRPr sz="1800">
              <a:latin typeface="Arial"/>
              <a:cs typeface="Arial"/>
            </a:endParaRPr>
          </a:p>
        </p:txBody>
      </p:sp>
      <p:sp>
        <p:nvSpPr>
          <p:cNvPr id="3" name="object 3"/>
          <p:cNvSpPr/>
          <p:nvPr/>
        </p:nvSpPr>
        <p:spPr>
          <a:xfrm>
            <a:off x="685793" y="914393"/>
            <a:ext cx="3962400" cy="1879600"/>
          </a:xfrm>
          <a:custGeom>
            <a:avLst/>
            <a:gdLst/>
            <a:ahLst/>
            <a:cxnLst/>
            <a:rect l="l" t="t" r="r" b="b"/>
            <a:pathLst>
              <a:path w="3962400" h="1879600">
                <a:moveTo>
                  <a:pt x="0" y="0"/>
                </a:moveTo>
                <a:lnTo>
                  <a:pt x="0" y="1879092"/>
                </a:lnTo>
                <a:lnTo>
                  <a:pt x="3962400" y="1879092"/>
                </a:lnTo>
                <a:lnTo>
                  <a:pt x="3962400" y="0"/>
                </a:lnTo>
                <a:lnTo>
                  <a:pt x="0" y="0"/>
                </a:lnTo>
                <a:close/>
              </a:path>
            </a:pathLst>
          </a:custGeom>
          <a:solidFill>
            <a:srgbClr val="FFFF98"/>
          </a:solidFill>
        </p:spPr>
        <p:txBody>
          <a:bodyPr wrap="square" lIns="0" tIns="0" rIns="0" bIns="0" rtlCol="0"/>
          <a:lstStyle/>
          <a:p>
            <a:endParaRPr/>
          </a:p>
        </p:txBody>
      </p:sp>
      <p:sp>
        <p:nvSpPr>
          <p:cNvPr id="4" name="object 4"/>
          <p:cNvSpPr/>
          <p:nvPr/>
        </p:nvSpPr>
        <p:spPr>
          <a:xfrm>
            <a:off x="679697" y="908297"/>
            <a:ext cx="3976370" cy="1891664"/>
          </a:xfrm>
          <a:custGeom>
            <a:avLst/>
            <a:gdLst/>
            <a:ahLst/>
            <a:cxnLst/>
            <a:rect l="l" t="t" r="r" b="b"/>
            <a:pathLst>
              <a:path w="3976370" h="1891664">
                <a:moveTo>
                  <a:pt x="3976122" y="1891290"/>
                </a:moveTo>
                <a:lnTo>
                  <a:pt x="3976122" y="0"/>
                </a:lnTo>
                <a:lnTo>
                  <a:pt x="0" y="0"/>
                </a:lnTo>
                <a:lnTo>
                  <a:pt x="0" y="1891290"/>
                </a:lnTo>
                <a:lnTo>
                  <a:pt x="6096" y="1891290"/>
                </a:lnTo>
                <a:lnTo>
                  <a:pt x="6096" y="13716"/>
                </a:lnTo>
                <a:lnTo>
                  <a:pt x="13716" y="6096"/>
                </a:lnTo>
                <a:lnTo>
                  <a:pt x="13716" y="13716"/>
                </a:lnTo>
                <a:lnTo>
                  <a:pt x="3962406" y="13716"/>
                </a:lnTo>
                <a:lnTo>
                  <a:pt x="3962406" y="6096"/>
                </a:lnTo>
                <a:lnTo>
                  <a:pt x="3968502" y="13716"/>
                </a:lnTo>
                <a:lnTo>
                  <a:pt x="3968502" y="1891290"/>
                </a:lnTo>
                <a:lnTo>
                  <a:pt x="3976122" y="1891290"/>
                </a:lnTo>
                <a:close/>
              </a:path>
              <a:path w="3976370" h="1891664">
                <a:moveTo>
                  <a:pt x="13716" y="13716"/>
                </a:moveTo>
                <a:lnTo>
                  <a:pt x="13716" y="6096"/>
                </a:lnTo>
                <a:lnTo>
                  <a:pt x="6096" y="13716"/>
                </a:lnTo>
                <a:lnTo>
                  <a:pt x="13716" y="13716"/>
                </a:lnTo>
                <a:close/>
              </a:path>
              <a:path w="3976370" h="1891664">
                <a:moveTo>
                  <a:pt x="13716" y="1879098"/>
                </a:moveTo>
                <a:lnTo>
                  <a:pt x="13716" y="13716"/>
                </a:lnTo>
                <a:lnTo>
                  <a:pt x="6096" y="13716"/>
                </a:lnTo>
                <a:lnTo>
                  <a:pt x="6096" y="1879098"/>
                </a:lnTo>
                <a:lnTo>
                  <a:pt x="13716" y="1879098"/>
                </a:lnTo>
                <a:close/>
              </a:path>
              <a:path w="3976370" h="1891664">
                <a:moveTo>
                  <a:pt x="3968502" y="1879098"/>
                </a:moveTo>
                <a:lnTo>
                  <a:pt x="6096" y="1879098"/>
                </a:lnTo>
                <a:lnTo>
                  <a:pt x="13716" y="1885194"/>
                </a:lnTo>
                <a:lnTo>
                  <a:pt x="13716" y="1891290"/>
                </a:lnTo>
                <a:lnTo>
                  <a:pt x="3962406" y="1891290"/>
                </a:lnTo>
                <a:lnTo>
                  <a:pt x="3962406" y="1885194"/>
                </a:lnTo>
                <a:lnTo>
                  <a:pt x="3968502" y="1879098"/>
                </a:lnTo>
                <a:close/>
              </a:path>
              <a:path w="3976370" h="1891664">
                <a:moveTo>
                  <a:pt x="13716" y="1891290"/>
                </a:moveTo>
                <a:lnTo>
                  <a:pt x="13716" y="1885194"/>
                </a:lnTo>
                <a:lnTo>
                  <a:pt x="6096" y="1879098"/>
                </a:lnTo>
                <a:lnTo>
                  <a:pt x="6096" y="1891290"/>
                </a:lnTo>
                <a:lnTo>
                  <a:pt x="13716" y="1891290"/>
                </a:lnTo>
                <a:close/>
              </a:path>
              <a:path w="3976370" h="1891664">
                <a:moveTo>
                  <a:pt x="3968502" y="13716"/>
                </a:moveTo>
                <a:lnTo>
                  <a:pt x="3962406" y="6096"/>
                </a:lnTo>
                <a:lnTo>
                  <a:pt x="3962406" y="13716"/>
                </a:lnTo>
                <a:lnTo>
                  <a:pt x="3968502" y="13716"/>
                </a:lnTo>
                <a:close/>
              </a:path>
              <a:path w="3976370" h="1891664">
                <a:moveTo>
                  <a:pt x="3968502" y="1879098"/>
                </a:moveTo>
                <a:lnTo>
                  <a:pt x="3968502" y="13716"/>
                </a:lnTo>
                <a:lnTo>
                  <a:pt x="3962406" y="13716"/>
                </a:lnTo>
                <a:lnTo>
                  <a:pt x="3962406" y="1879098"/>
                </a:lnTo>
                <a:lnTo>
                  <a:pt x="3968502" y="1879098"/>
                </a:lnTo>
                <a:close/>
              </a:path>
              <a:path w="3976370" h="1891664">
                <a:moveTo>
                  <a:pt x="3968502" y="1891290"/>
                </a:moveTo>
                <a:lnTo>
                  <a:pt x="3968502" y="1879098"/>
                </a:lnTo>
                <a:lnTo>
                  <a:pt x="3962406" y="1885194"/>
                </a:lnTo>
                <a:lnTo>
                  <a:pt x="3962406" y="1891290"/>
                </a:lnTo>
                <a:lnTo>
                  <a:pt x="3968502" y="1891290"/>
                </a:lnTo>
                <a:close/>
              </a:path>
            </a:pathLst>
          </a:custGeom>
          <a:solidFill>
            <a:srgbClr val="000000"/>
          </a:solidFill>
        </p:spPr>
        <p:txBody>
          <a:bodyPr wrap="square" lIns="0" tIns="0" rIns="0" bIns="0" rtlCol="0"/>
          <a:lstStyle/>
          <a:p>
            <a:endParaRPr/>
          </a:p>
        </p:txBody>
      </p:sp>
      <p:sp>
        <p:nvSpPr>
          <p:cNvPr id="5" name="object 5"/>
          <p:cNvSpPr/>
          <p:nvPr/>
        </p:nvSpPr>
        <p:spPr>
          <a:xfrm>
            <a:off x="4724400" y="685799"/>
            <a:ext cx="4648199" cy="3384803"/>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int</a:t>
            </a:r>
            <a:r>
              <a:rPr spc="-90" dirty="0"/>
              <a:t> </a:t>
            </a:r>
            <a:r>
              <a:rPr spc="-5" dirty="0"/>
              <a:t>i;</a:t>
            </a:r>
          </a:p>
        </p:txBody>
      </p:sp>
      <p:sp>
        <p:nvSpPr>
          <p:cNvPr id="7" name="object 7"/>
          <p:cNvSpPr txBox="1"/>
          <p:nvPr/>
        </p:nvSpPr>
        <p:spPr>
          <a:xfrm>
            <a:off x="764533" y="1222342"/>
            <a:ext cx="3377565" cy="1488440"/>
          </a:xfrm>
          <a:prstGeom prst="rect">
            <a:avLst/>
          </a:prstGeom>
        </p:spPr>
        <p:txBody>
          <a:bodyPr vert="horz" wrap="square" lIns="0" tIns="73660" rIns="0" bIns="0" rtlCol="0">
            <a:spAutoFit/>
          </a:bodyPr>
          <a:lstStyle/>
          <a:p>
            <a:pPr marL="12700">
              <a:lnSpc>
                <a:spcPct val="100000"/>
              </a:lnSpc>
              <a:spcBef>
                <a:spcPts val="580"/>
              </a:spcBef>
            </a:pPr>
            <a:r>
              <a:rPr sz="2000" b="1" spc="-5" dirty="0">
                <a:latin typeface="Courier New"/>
                <a:cs typeface="Courier New"/>
              </a:rPr>
              <a:t>for(i </a:t>
            </a:r>
            <a:r>
              <a:rPr sz="2000" b="1" dirty="0">
                <a:latin typeface="Courier New"/>
                <a:cs typeface="Courier New"/>
              </a:rPr>
              <a:t>= </a:t>
            </a:r>
            <a:r>
              <a:rPr sz="2000" b="1" spc="-5" dirty="0">
                <a:latin typeface="Courier New"/>
                <a:cs typeface="Courier New"/>
              </a:rPr>
              <a:t>0; </a:t>
            </a:r>
            <a:r>
              <a:rPr sz="2000" b="1" dirty="0">
                <a:latin typeface="Courier New"/>
                <a:cs typeface="Courier New"/>
              </a:rPr>
              <a:t>i &lt; </a:t>
            </a:r>
            <a:r>
              <a:rPr sz="2000" b="1" spc="-5" dirty="0">
                <a:latin typeface="Courier New"/>
                <a:cs typeface="Courier New"/>
              </a:rPr>
              <a:t>5;</a:t>
            </a:r>
            <a:r>
              <a:rPr sz="2000" b="1" spc="-75" dirty="0">
                <a:latin typeface="Courier New"/>
                <a:cs typeface="Courier New"/>
              </a:rPr>
              <a:t> </a:t>
            </a:r>
            <a:r>
              <a:rPr sz="2000" b="1" spc="-5" dirty="0">
                <a:latin typeface="Courier New"/>
                <a:cs typeface="Courier New"/>
              </a:rPr>
              <a:t>i++)</a:t>
            </a:r>
            <a:endParaRPr sz="2000">
              <a:latin typeface="Courier New"/>
              <a:cs typeface="Courier New"/>
            </a:endParaRPr>
          </a:p>
          <a:p>
            <a:pPr marL="163195">
              <a:lnSpc>
                <a:spcPct val="100000"/>
              </a:lnSpc>
              <a:spcBef>
                <a:spcPts val="480"/>
              </a:spcBef>
            </a:pPr>
            <a:r>
              <a:rPr sz="2000" b="1" dirty="0">
                <a:latin typeface="Courier New"/>
                <a:cs typeface="Courier New"/>
              </a:rPr>
              <a:t>{</a:t>
            </a:r>
            <a:endParaRPr sz="2000">
              <a:latin typeface="Courier New"/>
              <a:cs typeface="Courier New"/>
            </a:endParaRPr>
          </a:p>
          <a:p>
            <a:pPr marL="620395">
              <a:lnSpc>
                <a:spcPct val="100000"/>
              </a:lnSpc>
              <a:spcBef>
                <a:spcPts val="480"/>
              </a:spcBef>
            </a:pPr>
            <a:r>
              <a:rPr sz="2000" b="1" spc="-5" dirty="0">
                <a:latin typeface="Courier New"/>
                <a:cs typeface="Courier New"/>
              </a:rPr>
              <a:t>printf(“%d ”,</a:t>
            </a:r>
            <a:r>
              <a:rPr sz="2000" b="1" spc="-40" dirty="0">
                <a:latin typeface="Courier New"/>
                <a:cs typeface="Courier New"/>
              </a:rPr>
              <a:t> </a:t>
            </a:r>
            <a:r>
              <a:rPr sz="2000" b="1" spc="-5" dirty="0">
                <a:latin typeface="Courier New"/>
                <a:cs typeface="Courier New"/>
              </a:rPr>
              <a:t>i);</a:t>
            </a:r>
            <a:endParaRPr sz="2000">
              <a:latin typeface="Courier New"/>
              <a:cs typeface="Courier New"/>
            </a:endParaRPr>
          </a:p>
          <a:p>
            <a:pPr marL="12700">
              <a:lnSpc>
                <a:spcPct val="100000"/>
              </a:lnSpc>
              <a:spcBef>
                <a:spcPts val="480"/>
              </a:spcBef>
            </a:pPr>
            <a:r>
              <a:rPr sz="2000" b="1" dirty="0">
                <a:latin typeface="Courier New"/>
                <a:cs typeface="Courier New"/>
              </a:rPr>
              <a:t>}</a:t>
            </a:r>
            <a:endParaRPr sz="2000">
              <a:latin typeface="Courier New"/>
              <a:cs typeface="Courier New"/>
            </a:endParaRPr>
          </a:p>
        </p:txBody>
      </p:sp>
      <p:sp>
        <p:nvSpPr>
          <p:cNvPr id="8" name="object 8"/>
          <p:cNvSpPr txBox="1"/>
          <p:nvPr/>
        </p:nvSpPr>
        <p:spPr>
          <a:xfrm>
            <a:off x="6936737" y="4444998"/>
            <a:ext cx="2200275" cy="1224915"/>
          </a:xfrm>
          <a:prstGeom prst="rect">
            <a:avLst/>
          </a:prstGeom>
        </p:spPr>
        <p:txBody>
          <a:bodyPr vert="horz" wrap="square" lIns="0" tIns="12700" rIns="0" bIns="0" rtlCol="0">
            <a:spAutoFit/>
          </a:bodyPr>
          <a:lstStyle/>
          <a:p>
            <a:pPr marL="12700">
              <a:lnSpc>
                <a:spcPct val="100000"/>
              </a:lnSpc>
              <a:spcBef>
                <a:spcPts val="100"/>
              </a:spcBef>
            </a:pPr>
            <a:r>
              <a:rPr sz="2000" b="1" u="heavy" dirty="0">
                <a:uFill>
                  <a:solidFill>
                    <a:srgbClr val="000000"/>
                  </a:solidFill>
                </a:uFill>
                <a:latin typeface="Arial"/>
                <a:cs typeface="Arial"/>
              </a:rPr>
              <a:t>Output:</a:t>
            </a:r>
            <a:endParaRPr sz="2000">
              <a:latin typeface="Arial"/>
              <a:cs typeface="Arial"/>
            </a:endParaRPr>
          </a:p>
          <a:p>
            <a:pPr>
              <a:lnSpc>
                <a:spcPct val="100000"/>
              </a:lnSpc>
            </a:pPr>
            <a:endParaRPr sz="2000">
              <a:latin typeface="Times New Roman"/>
              <a:cs typeface="Times New Roman"/>
            </a:endParaRPr>
          </a:p>
          <a:p>
            <a:pPr>
              <a:lnSpc>
                <a:spcPct val="100000"/>
              </a:lnSpc>
              <a:spcBef>
                <a:spcPts val="20"/>
              </a:spcBef>
            </a:pPr>
            <a:endParaRPr sz="1600">
              <a:latin typeface="Times New Roman"/>
              <a:cs typeface="Times New Roman"/>
            </a:endParaRPr>
          </a:p>
          <a:p>
            <a:pPr marL="544195">
              <a:lnSpc>
                <a:spcPct val="100000"/>
              </a:lnSpc>
              <a:spcBef>
                <a:spcPts val="5"/>
              </a:spcBef>
            </a:pPr>
            <a:r>
              <a:rPr sz="2400" b="1" spc="-5" dirty="0">
                <a:solidFill>
                  <a:srgbClr val="323299"/>
                </a:solidFill>
                <a:latin typeface="Courier New"/>
                <a:cs typeface="Courier New"/>
              </a:rPr>
              <a:t>0 1 2 3</a:t>
            </a:r>
            <a:r>
              <a:rPr sz="2400" b="1" spc="-100" dirty="0">
                <a:solidFill>
                  <a:srgbClr val="323299"/>
                </a:solidFill>
                <a:latin typeface="Courier New"/>
                <a:cs typeface="Courier New"/>
              </a:rPr>
              <a:t> </a:t>
            </a:r>
            <a:r>
              <a:rPr sz="2400" b="1" spc="-5" dirty="0">
                <a:solidFill>
                  <a:srgbClr val="323299"/>
                </a:solidFill>
                <a:latin typeface="Courier New"/>
                <a:cs typeface="Courier New"/>
              </a:rPr>
              <a:t>4</a:t>
            </a:r>
            <a:endParaRPr sz="2400">
              <a:latin typeface="Courier New"/>
              <a:cs typeface="Courier New"/>
            </a:endParaRPr>
          </a:p>
        </p:txBody>
      </p:sp>
      <p:sp>
        <p:nvSpPr>
          <p:cNvPr id="9" name="object 9"/>
          <p:cNvSpPr/>
          <p:nvPr/>
        </p:nvSpPr>
        <p:spPr>
          <a:xfrm>
            <a:off x="776195" y="4572000"/>
            <a:ext cx="5282940" cy="2057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p:nvPr/>
        </p:nvSpPr>
        <p:spPr>
          <a:xfrm>
            <a:off x="1297939" y="712717"/>
            <a:ext cx="1040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E</a:t>
            </a:r>
            <a:r>
              <a:rPr sz="1800" b="1" spc="-10" dirty="0">
                <a:latin typeface="Arial"/>
                <a:cs typeface="Arial"/>
              </a:rPr>
              <a:t>xam</a:t>
            </a:r>
            <a:r>
              <a:rPr sz="1800" b="1" dirty="0">
                <a:latin typeface="Arial"/>
                <a:cs typeface="Arial"/>
              </a:rPr>
              <a:t>pl</a:t>
            </a:r>
            <a:r>
              <a:rPr sz="1800" b="1" spc="-10" dirty="0">
                <a:latin typeface="Arial"/>
                <a:cs typeface="Arial"/>
              </a:rPr>
              <a:t>e</a:t>
            </a:r>
            <a:r>
              <a:rPr sz="1800" b="1" dirty="0">
                <a:latin typeface="Arial"/>
                <a:cs typeface="Arial"/>
              </a:rPr>
              <a:t>:</a:t>
            </a:r>
            <a:endParaRPr sz="1800">
              <a:latin typeface="Arial"/>
              <a:cs typeface="Arial"/>
            </a:endParaRPr>
          </a:p>
        </p:txBody>
      </p:sp>
      <p:sp>
        <p:nvSpPr>
          <p:cNvPr id="3" name="object 3"/>
          <p:cNvSpPr txBox="1">
            <a:spLocks noGrp="1"/>
          </p:cNvSpPr>
          <p:nvPr>
            <p:ph type="title"/>
          </p:nvPr>
        </p:nvSpPr>
        <p:spPr>
          <a:xfrm>
            <a:off x="1297939" y="1046473"/>
            <a:ext cx="6968490" cy="330835"/>
          </a:xfrm>
          <a:prstGeom prst="rect">
            <a:avLst/>
          </a:prstGeom>
        </p:spPr>
        <p:txBody>
          <a:bodyPr vert="horz" wrap="square" lIns="0" tIns="12700" rIns="0" bIns="0" rtlCol="0">
            <a:spAutoFit/>
          </a:bodyPr>
          <a:lstStyle/>
          <a:p>
            <a:pPr marL="12700">
              <a:lnSpc>
                <a:spcPct val="100000"/>
              </a:lnSpc>
              <a:spcBef>
                <a:spcPts val="100"/>
              </a:spcBef>
            </a:pPr>
            <a:r>
              <a:rPr b="0" dirty="0">
                <a:latin typeface="Arial"/>
                <a:cs typeface="Arial"/>
              </a:rPr>
              <a:t>Calculating a </a:t>
            </a:r>
            <a:r>
              <a:rPr b="0" spc="-5" dirty="0">
                <a:latin typeface="Arial"/>
                <a:cs typeface="Arial"/>
              </a:rPr>
              <a:t>factorial 5!. </a:t>
            </a:r>
            <a:r>
              <a:rPr b="0" dirty="0">
                <a:latin typeface="Arial"/>
                <a:cs typeface="Arial"/>
              </a:rPr>
              <a:t>The </a:t>
            </a:r>
            <a:r>
              <a:rPr b="0" spc="-5" dirty="0">
                <a:latin typeface="Arial"/>
                <a:cs typeface="Arial"/>
              </a:rPr>
              <a:t>factorial </a:t>
            </a:r>
            <a:r>
              <a:rPr b="0" dirty="0">
                <a:latin typeface="Arial"/>
                <a:cs typeface="Arial"/>
              </a:rPr>
              <a:t>n! </a:t>
            </a:r>
            <a:r>
              <a:rPr b="0" spc="-5" dirty="0">
                <a:latin typeface="Arial"/>
                <a:cs typeface="Arial"/>
              </a:rPr>
              <a:t>is defined </a:t>
            </a:r>
            <a:r>
              <a:rPr b="0" dirty="0">
                <a:latin typeface="Arial"/>
                <a:cs typeface="Arial"/>
              </a:rPr>
              <a:t>as</a:t>
            </a:r>
            <a:r>
              <a:rPr b="0" spc="-110" dirty="0">
                <a:latin typeface="Arial"/>
                <a:cs typeface="Arial"/>
              </a:rPr>
              <a:t> </a:t>
            </a:r>
            <a:r>
              <a:rPr b="0" dirty="0">
                <a:latin typeface="Arial"/>
                <a:cs typeface="Arial"/>
              </a:rPr>
              <a:t>n*(n-1)!</a:t>
            </a:r>
          </a:p>
        </p:txBody>
      </p:sp>
      <p:sp>
        <p:nvSpPr>
          <p:cNvPr id="4" name="object 4"/>
          <p:cNvSpPr/>
          <p:nvPr/>
        </p:nvSpPr>
        <p:spPr>
          <a:xfrm>
            <a:off x="1066793" y="1523993"/>
            <a:ext cx="7848600" cy="2362200"/>
          </a:xfrm>
          <a:custGeom>
            <a:avLst/>
            <a:gdLst/>
            <a:ahLst/>
            <a:cxnLst/>
            <a:rect l="l" t="t" r="r" b="b"/>
            <a:pathLst>
              <a:path w="7848600" h="2362200">
                <a:moveTo>
                  <a:pt x="0" y="0"/>
                </a:moveTo>
                <a:lnTo>
                  <a:pt x="0" y="2362205"/>
                </a:lnTo>
                <a:lnTo>
                  <a:pt x="7848600" y="2362205"/>
                </a:lnTo>
                <a:lnTo>
                  <a:pt x="7848600" y="0"/>
                </a:lnTo>
                <a:lnTo>
                  <a:pt x="0" y="0"/>
                </a:lnTo>
                <a:close/>
              </a:path>
            </a:pathLst>
          </a:custGeom>
          <a:solidFill>
            <a:srgbClr val="FFFF98"/>
          </a:solidFill>
        </p:spPr>
        <p:txBody>
          <a:bodyPr wrap="square" lIns="0" tIns="0" rIns="0" bIns="0" rtlCol="0"/>
          <a:lstStyle/>
          <a:p>
            <a:endParaRPr/>
          </a:p>
        </p:txBody>
      </p:sp>
      <p:sp>
        <p:nvSpPr>
          <p:cNvPr id="5" name="object 5"/>
          <p:cNvSpPr/>
          <p:nvPr/>
        </p:nvSpPr>
        <p:spPr>
          <a:xfrm>
            <a:off x="1060697" y="1517897"/>
            <a:ext cx="7862570" cy="2368550"/>
          </a:xfrm>
          <a:custGeom>
            <a:avLst/>
            <a:gdLst/>
            <a:ahLst/>
            <a:cxnLst/>
            <a:rect l="l" t="t" r="r" b="b"/>
            <a:pathLst>
              <a:path w="7862570" h="2368550">
                <a:moveTo>
                  <a:pt x="7862322" y="2368301"/>
                </a:moveTo>
                <a:lnTo>
                  <a:pt x="7862322" y="0"/>
                </a:lnTo>
                <a:lnTo>
                  <a:pt x="0" y="0"/>
                </a:lnTo>
                <a:lnTo>
                  <a:pt x="0" y="2368301"/>
                </a:lnTo>
                <a:lnTo>
                  <a:pt x="6096" y="2368301"/>
                </a:lnTo>
                <a:lnTo>
                  <a:pt x="6096" y="13722"/>
                </a:lnTo>
                <a:lnTo>
                  <a:pt x="13716" y="6096"/>
                </a:lnTo>
                <a:lnTo>
                  <a:pt x="13716" y="13722"/>
                </a:lnTo>
                <a:lnTo>
                  <a:pt x="7848606" y="13722"/>
                </a:lnTo>
                <a:lnTo>
                  <a:pt x="7848606" y="6096"/>
                </a:lnTo>
                <a:lnTo>
                  <a:pt x="7854702" y="13722"/>
                </a:lnTo>
                <a:lnTo>
                  <a:pt x="7854702" y="2368301"/>
                </a:lnTo>
                <a:lnTo>
                  <a:pt x="7862322" y="2368301"/>
                </a:lnTo>
                <a:close/>
              </a:path>
              <a:path w="7862570" h="2368550">
                <a:moveTo>
                  <a:pt x="13716" y="13722"/>
                </a:moveTo>
                <a:lnTo>
                  <a:pt x="13716" y="6096"/>
                </a:lnTo>
                <a:lnTo>
                  <a:pt x="6096" y="13722"/>
                </a:lnTo>
                <a:lnTo>
                  <a:pt x="13716" y="13722"/>
                </a:lnTo>
                <a:close/>
              </a:path>
              <a:path w="7862570" h="2368550">
                <a:moveTo>
                  <a:pt x="13716" y="2368301"/>
                </a:moveTo>
                <a:lnTo>
                  <a:pt x="13716" y="13722"/>
                </a:lnTo>
                <a:lnTo>
                  <a:pt x="6096" y="13722"/>
                </a:lnTo>
                <a:lnTo>
                  <a:pt x="6096" y="2368301"/>
                </a:lnTo>
                <a:lnTo>
                  <a:pt x="13716" y="2368301"/>
                </a:lnTo>
                <a:close/>
              </a:path>
              <a:path w="7862570" h="2368550">
                <a:moveTo>
                  <a:pt x="7854702" y="13722"/>
                </a:moveTo>
                <a:lnTo>
                  <a:pt x="7848606" y="6096"/>
                </a:lnTo>
                <a:lnTo>
                  <a:pt x="7848606" y="13722"/>
                </a:lnTo>
                <a:lnTo>
                  <a:pt x="7854702" y="13722"/>
                </a:lnTo>
                <a:close/>
              </a:path>
              <a:path w="7862570" h="2368550">
                <a:moveTo>
                  <a:pt x="7854702" y="2368301"/>
                </a:moveTo>
                <a:lnTo>
                  <a:pt x="7854702" y="13722"/>
                </a:lnTo>
                <a:lnTo>
                  <a:pt x="7848606" y="13722"/>
                </a:lnTo>
                <a:lnTo>
                  <a:pt x="7848606" y="2368301"/>
                </a:lnTo>
                <a:lnTo>
                  <a:pt x="7854702" y="2368301"/>
                </a:lnTo>
                <a:close/>
              </a:path>
            </a:pathLst>
          </a:custGeom>
          <a:solidFill>
            <a:srgbClr val="000000"/>
          </a:solidFill>
        </p:spPr>
        <p:txBody>
          <a:bodyPr wrap="square" lIns="0" tIns="0" rIns="0" bIns="0" rtlCol="0"/>
          <a:lstStyle/>
          <a:p>
            <a:endParaRPr/>
          </a:p>
        </p:txBody>
      </p:sp>
      <p:sp>
        <p:nvSpPr>
          <p:cNvPr id="6" name="object 6"/>
          <p:cNvSpPr/>
          <p:nvPr/>
        </p:nvSpPr>
        <p:spPr>
          <a:xfrm>
            <a:off x="1066793" y="3886199"/>
            <a:ext cx="7848600" cy="1424940"/>
          </a:xfrm>
          <a:custGeom>
            <a:avLst/>
            <a:gdLst/>
            <a:ahLst/>
            <a:cxnLst/>
            <a:rect l="l" t="t" r="r" b="b"/>
            <a:pathLst>
              <a:path w="7848600" h="1424939">
                <a:moveTo>
                  <a:pt x="7848600" y="0"/>
                </a:moveTo>
                <a:lnTo>
                  <a:pt x="0" y="0"/>
                </a:lnTo>
                <a:lnTo>
                  <a:pt x="0" y="1424934"/>
                </a:lnTo>
                <a:lnTo>
                  <a:pt x="7848600" y="1424934"/>
                </a:lnTo>
                <a:lnTo>
                  <a:pt x="7848600" y="0"/>
                </a:lnTo>
                <a:close/>
              </a:path>
            </a:pathLst>
          </a:custGeom>
          <a:solidFill>
            <a:srgbClr val="FFFF98"/>
          </a:solidFill>
        </p:spPr>
        <p:txBody>
          <a:bodyPr wrap="square" lIns="0" tIns="0" rIns="0" bIns="0" rtlCol="0"/>
          <a:lstStyle/>
          <a:p>
            <a:endParaRPr/>
          </a:p>
        </p:txBody>
      </p:sp>
      <p:sp>
        <p:nvSpPr>
          <p:cNvPr id="7" name="object 7"/>
          <p:cNvSpPr/>
          <p:nvPr/>
        </p:nvSpPr>
        <p:spPr>
          <a:xfrm>
            <a:off x="1060697" y="3886199"/>
            <a:ext cx="7862570" cy="1431290"/>
          </a:xfrm>
          <a:custGeom>
            <a:avLst/>
            <a:gdLst/>
            <a:ahLst/>
            <a:cxnLst/>
            <a:rect l="l" t="t" r="r" b="b"/>
            <a:pathLst>
              <a:path w="7862570" h="1431289">
                <a:moveTo>
                  <a:pt x="13716" y="1418844"/>
                </a:moveTo>
                <a:lnTo>
                  <a:pt x="13716" y="0"/>
                </a:lnTo>
                <a:lnTo>
                  <a:pt x="0" y="0"/>
                </a:lnTo>
                <a:lnTo>
                  <a:pt x="0" y="1431036"/>
                </a:lnTo>
                <a:lnTo>
                  <a:pt x="6096" y="1431036"/>
                </a:lnTo>
                <a:lnTo>
                  <a:pt x="6096" y="1418844"/>
                </a:lnTo>
                <a:lnTo>
                  <a:pt x="13716" y="1418844"/>
                </a:lnTo>
                <a:close/>
              </a:path>
              <a:path w="7862570" h="1431289">
                <a:moveTo>
                  <a:pt x="7854702" y="1418844"/>
                </a:moveTo>
                <a:lnTo>
                  <a:pt x="6096" y="1418844"/>
                </a:lnTo>
                <a:lnTo>
                  <a:pt x="13716" y="1424940"/>
                </a:lnTo>
                <a:lnTo>
                  <a:pt x="13716" y="1431036"/>
                </a:lnTo>
                <a:lnTo>
                  <a:pt x="7848606" y="1431036"/>
                </a:lnTo>
                <a:lnTo>
                  <a:pt x="7848606" y="1424940"/>
                </a:lnTo>
                <a:lnTo>
                  <a:pt x="7854702" y="1418844"/>
                </a:lnTo>
                <a:close/>
              </a:path>
              <a:path w="7862570" h="1431289">
                <a:moveTo>
                  <a:pt x="13716" y="1431036"/>
                </a:moveTo>
                <a:lnTo>
                  <a:pt x="13716" y="1424940"/>
                </a:lnTo>
                <a:lnTo>
                  <a:pt x="6096" y="1418844"/>
                </a:lnTo>
                <a:lnTo>
                  <a:pt x="6096" y="1431036"/>
                </a:lnTo>
                <a:lnTo>
                  <a:pt x="13716" y="1431036"/>
                </a:lnTo>
                <a:close/>
              </a:path>
              <a:path w="7862570" h="1431289">
                <a:moveTo>
                  <a:pt x="7862322" y="1431036"/>
                </a:moveTo>
                <a:lnTo>
                  <a:pt x="7862322" y="0"/>
                </a:lnTo>
                <a:lnTo>
                  <a:pt x="7848606" y="0"/>
                </a:lnTo>
                <a:lnTo>
                  <a:pt x="7848606" y="1418844"/>
                </a:lnTo>
                <a:lnTo>
                  <a:pt x="7854702" y="1418844"/>
                </a:lnTo>
                <a:lnTo>
                  <a:pt x="7854702" y="1431036"/>
                </a:lnTo>
                <a:lnTo>
                  <a:pt x="7862322" y="1431036"/>
                </a:lnTo>
                <a:close/>
              </a:path>
              <a:path w="7862570" h="1431289">
                <a:moveTo>
                  <a:pt x="7854702" y="1431036"/>
                </a:moveTo>
                <a:lnTo>
                  <a:pt x="7854702" y="1418844"/>
                </a:lnTo>
                <a:lnTo>
                  <a:pt x="7848606" y="1424940"/>
                </a:lnTo>
                <a:lnTo>
                  <a:pt x="7848606" y="1431036"/>
                </a:lnTo>
                <a:lnTo>
                  <a:pt x="7854702" y="1431036"/>
                </a:lnTo>
                <a:close/>
              </a:path>
            </a:pathLst>
          </a:custGeom>
          <a:solidFill>
            <a:srgbClr val="000000"/>
          </a:solidFill>
        </p:spPr>
        <p:txBody>
          <a:bodyPr wrap="square" lIns="0" tIns="0" rIns="0" bIns="0" rtlCol="0"/>
          <a:lstStyle/>
          <a:p>
            <a:endParaRPr/>
          </a:p>
        </p:txBody>
      </p:sp>
      <p:sp>
        <p:nvSpPr>
          <p:cNvPr id="8" name="object 8"/>
          <p:cNvSpPr txBox="1"/>
          <p:nvPr/>
        </p:nvSpPr>
        <p:spPr>
          <a:xfrm>
            <a:off x="1158233" y="1520443"/>
            <a:ext cx="7555865" cy="5188600"/>
          </a:xfrm>
          <a:prstGeom prst="rect">
            <a:avLst/>
          </a:prstGeom>
        </p:spPr>
        <p:txBody>
          <a:bodyPr vert="horz" wrap="square" lIns="0" tIns="12700" rIns="0" bIns="0" rtlCol="0">
            <a:spAutoFit/>
          </a:bodyPr>
          <a:lstStyle/>
          <a:p>
            <a:pPr>
              <a:lnSpc>
                <a:spcPct val="100000"/>
              </a:lnSpc>
              <a:spcBef>
                <a:spcPts val="100"/>
              </a:spcBef>
            </a:pPr>
            <a:r>
              <a:rPr sz="2400" b="1" spc="-5" dirty="0">
                <a:latin typeface="Courier New"/>
                <a:cs typeface="Courier New"/>
              </a:rPr>
              <a:t>main()</a:t>
            </a:r>
            <a:r>
              <a:rPr sz="2400" b="1" spc="-30" dirty="0">
                <a:latin typeface="Courier New"/>
                <a:cs typeface="Courier New"/>
              </a:rPr>
              <a:t> </a:t>
            </a:r>
            <a:r>
              <a:rPr sz="2400" b="1" spc="-5" dirty="0">
                <a:latin typeface="Courier New"/>
                <a:cs typeface="Courier New"/>
              </a:rPr>
              <a:t>{</a:t>
            </a:r>
            <a:endParaRPr sz="2400" dirty="0">
              <a:latin typeface="Courier New"/>
              <a:cs typeface="Courier New"/>
            </a:endParaRPr>
          </a:p>
          <a:p>
            <a:pPr marL="728345">
              <a:lnSpc>
                <a:spcPct val="100000"/>
              </a:lnSpc>
            </a:pPr>
            <a:r>
              <a:rPr sz="2400" b="1" spc="-5" dirty="0">
                <a:latin typeface="Courier New"/>
                <a:cs typeface="Courier New"/>
              </a:rPr>
              <a:t>int i, </a:t>
            </a:r>
            <a:r>
              <a:rPr sz="2400" b="1" spc="-5" dirty="0" smtClean="0">
                <a:latin typeface="Courier New"/>
                <a:cs typeface="Courier New"/>
              </a:rPr>
              <a:t>f</a:t>
            </a:r>
            <a:r>
              <a:rPr lang="en-US" sz="2400" b="1" spc="-5" dirty="0" smtClean="0">
                <a:latin typeface="Courier New"/>
                <a:cs typeface="Courier New"/>
              </a:rPr>
              <a:t>=1</a:t>
            </a:r>
            <a:r>
              <a:rPr sz="2400" b="1" spc="-5" dirty="0" smtClean="0">
                <a:latin typeface="Courier New"/>
                <a:cs typeface="Courier New"/>
              </a:rPr>
              <a:t>,</a:t>
            </a:r>
            <a:r>
              <a:rPr sz="2400" b="1" spc="-35" dirty="0" smtClean="0">
                <a:latin typeface="Courier New"/>
                <a:cs typeface="Courier New"/>
              </a:rPr>
              <a:t> </a:t>
            </a:r>
            <a:r>
              <a:rPr sz="2400" b="1" spc="-5" dirty="0">
                <a:latin typeface="Courier New"/>
                <a:cs typeface="Courier New"/>
              </a:rPr>
              <a:t>n;</a:t>
            </a:r>
            <a:endParaRPr sz="2400" dirty="0">
              <a:latin typeface="Courier New"/>
              <a:cs typeface="Courier New"/>
            </a:endParaRPr>
          </a:p>
          <a:p>
            <a:pPr marL="728345" marR="608330">
              <a:lnSpc>
                <a:spcPct val="100000"/>
              </a:lnSpc>
            </a:pPr>
            <a:r>
              <a:rPr sz="2400" b="1" spc="-5" dirty="0">
                <a:latin typeface="Courier New"/>
                <a:cs typeface="Courier New"/>
              </a:rPr>
              <a:t>printf(“Please input a number\n”);  scanf(“%d”,</a:t>
            </a:r>
            <a:r>
              <a:rPr sz="2400" b="1" spc="-30" dirty="0">
                <a:latin typeface="Courier New"/>
                <a:cs typeface="Courier New"/>
              </a:rPr>
              <a:t> </a:t>
            </a:r>
            <a:r>
              <a:rPr sz="2400" b="1" spc="-5" dirty="0">
                <a:latin typeface="Courier New"/>
                <a:cs typeface="Courier New"/>
              </a:rPr>
              <a:t>&amp;n);</a:t>
            </a:r>
            <a:endParaRPr sz="2400" dirty="0">
              <a:latin typeface="Courier New"/>
              <a:cs typeface="Courier New"/>
            </a:endParaRPr>
          </a:p>
          <a:p>
            <a:pPr marL="728345">
              <a:lnSpc>
                <a:spcPct val="100000"/>
              </a:lnSpc>
            </a:pPr>
            <a:r>
              <a:rPr sz="2400" b="1" spc="-5" dirty="0" smtClean="0">
                <a:solidFill>
                  <a:srgbClr val="FF0000"/>
                </a:solidFill>
                <a:latin typeface="Courier New"/>
                <a:cs typeface="Courier New"/>
              </a:rPr>
              <a:t>for(</a:t>
            </a:r>
            <a:r>
              <a:rPr sz="2400" b="1" spc="-5" dirty="0" err="1" smtClean="0">
                <a:solidFill>
                  <a:srgbClr val="FF0000"/>
                </a:solidFill>
                <a:latin typeface="Courier New"/>
                <a:cs typeface="Courier New"/>
              </a:rPr>
              <a:t>i</a:t>
            </a:r>
            <a:r>
              <a:rPr sz="2400" b="1" spc="-5" dirty="0" smtClean="0">
                <a:solidFill>
                  <a:srgbClr val="FF0000"/>
                </a:solidFill>
                <a:latin typeface="Courier New"/>
                <a:cs typeface="Courier New"/>
              </a:rPr>
              <a:t>=1</a:t>
            </a:r>
            <a:r>
              <a:rPr sz="2400" b="1" spc="-5" dirty="0" smtClean="0">
                <a:latin typeface="Courier New"/>
                <a:cs typeface="Courier New"/>
              </a:rPr>
              <a:t>; </a:t>
            </a:r>
            <a:r>
              <a:rPr sz="2400" b="1" spc="-5" dirty="0">
                <a:latin typeface="Courier New"/>
                <a:cs typeface="Courier New"/>
              </a:rPr>
              <a:t>i&lt;=n;</a:t>
            </a:r>
            <a:r>
              <a:rPr sz="2400" b="1" spc="-45" dirty="0">
                <a:latin typeface="Courier New"/>
                <a:cs typeface="Courier New"/>
              </a:rPr>
              <a:t> </a:t>
            </a:r>
            <a:r>
              <a:rPr sz="2400" b="1" spc="-5" dirty="0">
                <a:latin typeface="Courier New"/>
                <a:cs typeface="Courier New"/>
              </a:rPr>
              <a:t>i++)</a:t>
            </a:r>
            <a:endParaRPr sz="2400" dirty="0">
              <a:latin typeface="Courier New"/>
              <a:cs typeface="Courier New"/>
            </a:endParaRPr>
          </a:p>
          <a:p>
            <a:pPr marL="728345">
              <a:lnSpc>
                <a:spcPct val="100000"/>
              </a:lnSpc>
            </a:pPr>
            <a:r>
              <a:rPr sz="2400" b="1" spc="-5" dirty="0">
                <a:latin typeface="Courier New"/>
                <a:cs typeface="Courier New"/>
              </a:rPr>
              <a:t>{</a:t>
            </a:r>
            <a:endParaRPr sz="2400" dirty="0">
              <a:latin typeface="Courier New"/>
              <a:cs typeface="Courier New"/>
            </a:endParaRPr>
          </a:p>
          <a:p>
            <a:pPr marL="1276985">
              <a:lnSpc>
                <a:spcPct val="100000"/>
              </a:lnSpc>
            </a:pPr>
            <a:r>
              <a:rPr sz="2400" b="1" spc="-5" dirty="0">
                <a:latin typeface="Courier New"/>
                <a:cs typeface="Courier New"/>
              </a:rPr>
              <a:t>f =</a:t>
            </a:r>
            <a:r>
              <a:rPr sz="2400" b="1" spc="-20" dirty="0">
                <a:latin typeface="Courier New"/>
                <a:cs typeface="Courier New"/>
              </a:rPr>
              <a:t> </a:t>
            </a:r>
            <a:r>
              <a:rPr sz="2400" b="1" spc="-5" dirty="0">
                <a:latin typeface="Courier New"/>
                <a:cs typeface="Courier New"/>
              </a:rPr>
              <a:t>f*i;</a:t>
            </a:r>
            <a:endParaRPr sz="2400" dirty="0">
              <a:latin typeface="Courier New"/>
              <a:cs typeface="Courier New"/>
            </a:endParaRPr>
          </a:p>
          <a:p>
            <a:pPr marL="728345">
              <a:lnSpc>
                <a:spcPct val="100000"/>
              </a:lnSpc>
            </a:pPr>
            <a:r>
              <a:rPr sz="2400" b="1" spc="-5" dirty="0">
                <a:latin typeface="Courier New"/>
                <a:cs typeface="Courier New"/>
              </a:rPr>
              <a:t>}</a:t>
            </a:r>
            <a:endParaRPr sz="2400" dirty="0">
              <a:latin typeface="Courier New"/>
              <a:cs typeface="Courier New"/>
            </a:endParaRPr>
          </a:p>
          <a:p>
            <a:pPr marL="728345">
              <a:lnSpc>
                <a:spcPct val="100000"/>
              </a:lnSpc>
            </a:pPr>
            <a:r>
              <a:rPr sz="2400" b="1" spc="-5" dirty="0">
                <a:latin typeface="Courier New"/>
                <a:cs typeface="Courier New"/>
              </a:rPr>
              <a:t>printf(“factorial %d! = %d\n", n,</a:t>
            </a:r>
            <a:r>
              <a:rPr sz="2400" b="1" spc="-35" dirty="0">
                <a:latin typeface="Courier New"/>
                <a:cs typeface="Courier New"/>
              </a:rPr>
              <a:t> </a:t>
            </a:r>
            <a:r>
              <a:rPr sz="2400" b="1" spc="-5" dirty="0">
                <a:latin typeface="Courier New"/>
                <a:cs typeface="Courier New"/>
              </a:rPr>
              <a:t>f);</a:t>
            </a:r>
            <a:endParaRPr sz="2400" dirty="0">
              <a:latin typeface="Courier New"/>
              <a:cs typeface="Courier New"/>
            </a:endParaRPr>
          </a:p>
          <a:p>
            <a:pPr>
              <a:lnSpc>
                <a:spcPct val="100000"/>
              </a:lnSpc>
            </a:pPr>
            <a:r>
              <a:rPr sz="2400" b="1" spc="-5" dirty="0">
                <a:latin typeface="Courier New"/>
                <a:cs typeface="Courier New"/>
              </a:rPr>
              <a:t>}</a:t>
            </a:r>
            <a:endParaRPr sz="2400" dirty="0">
              <a:latin typeface="Courier New"/>
              <a:cs typeface="Courier New"/>
            </a:endParaRPr>
          </a:p>
          <a:p>
            <a:pPr>
              <a:lnSpc>
                <a:spcPct val="100000"/>
              </a:lnSpc>
              <a:spcBef>
                <a:spcPts val="50"/>
              </a:spcBef>
            </a:pPr>
            <a:endParaRPr sz="2250" dirty="0">
              <a:latin typeface="Times New Roman"/>
              <a:cs typeface="Times New Roman"/>
            </a:endParaRPr>
          </a:p>
          <a:p>
            <a:pPr marL="4267200">
              <a:lnSpc>
                <a:spcPct val="100000"/>
              </a:lnSpc>
            </a:pPr>
            <a:r>
              <a:rPr sz="1800" b="1" spc="-5" dirty="0">
                <a:latin typeface="Arial"/>
                <a:cs typeface="Arial"/>
              </a:rPr>
              <a:t>Execution and</a:t>
            </a:r>
            <a:r>
              <a:rPr sz="1800" b="1" spc="-20" dirty="0">
                <a:latin typeface="Arial"/>
                <a:cs typeface="Arial"/>
              </a:rPr>
              <a:t> </a:t>
            </a:r>
            <a:r>
              <a:rPr sz="1800" b="1" dirty="0">
                <a:latin typeface="Arial"/>
                <a:cs typeface="Arial"/>
              </a:rPr>
              <a:t>Output:</a:t>
            </a:r>
            <a:endParaRPr sz="1800" dirty="0">
              <a:latin typeface="Arial"/>
              <a:cs typeface="Arial"/>
            </a:endParaRPr>
          </a:p>
          <a:p>
            <a:pPr marL="4800600">
              <a:lnSpc>
                <a:spcPct val="100000"/>
              </a:lnSpc>
              <a:spcBef>
                <a:spcPts val="1255"/>
              </a:spcBef>
            </a:pPr>
            <a:r>
              <a:rPr sz="2000" b="1" dirty="0">
                <a:solidFill>
                  <a:srgbClr val="FF0000"/>
                </a:solidFill>
                <a:latin typeface="Courier New"/>
                <a:cs typeface="Courier New"/>
              </a:rPr>
              <a:t>5</a:t>
            </a:r>
            <a:endParaRPr sz="2000" dirty="0">
              <a:latin typeface="Courier New"/>
              <a:cs typeface="Courier New"/>
            </a:endParaRPr>
          </a:p>
          <a:p>
            <a:pPr marL="4800600">
              <a:lnSpc>
                <a:spcPct val="100000"/>
              </a:lnSpc>
              <a:spcBef>
                <a:spcPts val="480"/>
              </a:spcBef>
            </a:pPr>
            <a:r>
              <a:rPr sz="2000" b="1" spc="-5" dirty="0">
                <a:solidFill>
                  <a:srgbClr val="FF0000"/>
                </a:solidFill>
                <a:latin typeface="Courier New"/>
                <a:cs typeface="Courier New"/>
              </a:rPr>
              <a:t>factorial 5! </a:t>
            </a:r>
            <a:r>
              <a:rPr sz="2000" b="1" dirty="0">
                <a:solidFill>
                  <a:srgbClr val="FF0000"/>
                </a:solidFill>
                <a:latin typeface="Courier New"/>
                <a:cs typeface="Courier New"/>
              </a:rPr>
              <a:t>=</a:t>
            </a:r>
            <a:r>
              <a:rPr sz="2000" b="1" spc="-65" dirty="0">
                <a:solidFill>
                  <a:srgbClr val="FF0000"/>
                </a:solidFill>
                <a:latin typeface="Courier New"/>
                <a:cs typeface="Courier New"/>
              </a:rPr>
              <a:t> </a:t>
            </a:r>
            <a:r>
              <a:rPr sz="2000" b="1" spc="-5" dirty="0">
                <a:solidFill>
                  <a:srgbClr val="FF0000"/>
                </a:solidFill>
                <a:latin typeface="Courier New"/>
                <a:cs typeface="Courier New"/>
              </a:rPr>
              <a:t>120</a:t>
            </a:r>
            <a:endParaRPr sz="2000" dirty="0">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2657"/>
            <a:ext cx="4188467" cy="984885"/>
          </a:xfrm>
        </p:spPr>
        <p:txBody>
          <a:bodyPr/>
          <a:lstStyle/>
          <a:p>
            <a:pPr algn="ctr"/>
            <a:r>
              <a:rPr lang="en-IN" sz="3200" dirty="0" smtClean="0">
                <a:latin typeface="+mn-lt"/>
              </a:rPr>
              <a:t>Valid for loops</a:t>
            </a:r>
            <a:br>
              <a:rPr lang="en-IN" sz="3200" dirty="0" smtClean="0">
                <a:latin typeface="+mn-lt"/>
              </a:rPr>
            </a:br>
            <a:endParaRPr lang="en-IN" sz="3200" dirty="0">
              <a:latin typeface="+mn-lt"/>
            </a:endParaRPr>
          </a:p>
        </p:txBody>
      </p:sp>
      <p:sp>
        <p:nvSpPr>
          <p:cNvPr id="3" name="Text Placeholder 2"/>
          <p:cNvSpPr>
            <a:spLocks noGrp="1"/>
          </p:cNvSpPr>
          <p:nvPr>
            <p:ph type="body" idx="1"/>
          </p:nvPr>
        </p:nvSpPr>
        <p:spPr>
          <a:xfrm>
            <a:off x="381000" y="685800"/>
            <a:ext cx="9448800" cy="4431983"/>
          </a:xfrm>
        </p:spPr>
        <p:txBody>
          <a:bodyPr/>
          <a:lstStyle/>
          <a:p>
            <a:pPr marL="342900" indent="-342900">
              <a:buFont typeface="Arial" panose="020B0604020202020204" pitchFamily="34" charset="0"/>
              <a:buChar char="•"/>
            </a:pPr>
            <a:r>
              <a:rPr lang="en-US" sz="2400" b="0" dirty="0">
                <a:latin typeface="+mn-lt"/>
              </a:rPr>
              <a:t>It is important to note that the initialization, testing and </a:t>
            </a:r>
            <a:r>
              <a:rPr lang="en-US" sz="2400" b="0" dirty="0" err="1">
                <a:latin typeface="+mn-lt"/>
              </a:rPr>
              <a:t>incrementation</a:t>
            </a:r>
            <a:r>
              <a:rPr lang="en-US" sz="2400" b="0" dirty="0">
                <a:latin typeface="+mn-lt"/>
              </a:rPr>
              <a:t> part of a </a:t>
            </a:r>
            <a:r>
              <a:rPr lang="en-US" sz="2400" dirty="0">
                <a:latin typeface="+mn-lt"/>
              </a:rPr>
              <a:t>for </a:t>
            </a:r>
            <a:r>
              <a:rPr lang="en-US" sz="2400" b="0" dirty="0">
                <a:latin typeface="+mn-lt"/>
              </a:rPr>
              <a:t>loop can be replaced by any valid expression. </a:t>
            </a:r>
            <a:endParaRPr lang="en-US" sz="2400" b="0" dirty="0" smtClean="0">
              <a:latin typeface="+mn-lt"/>
            </a:endParaRPr>
          </a:p>
          <a:p>
            <a:pPr marL="342900" indent="-342900">
              <a:buFont typeface="Arial" panose="020B0604020202020204" pitchFamily="34" charset="0"/>
              <a:buChar char="•"/>
            </a:pPr>
            <a:r>
              <a:rPr lang="en-US" sz="2400" b="0" dirty="0" smtClean="0">
                <a:latin typeface="+mn-lt"/>
              </a:rPr>
              <a:t>Thus </a:t>
            </a:r>
            <a:r>
              <a:rPr lang="en-US" sz="2400" b="0" dirty="0">
                <a:latin typeface="+mn-lt"/>
              </a:rPr>
              <a:t>the following </a:t>
            </a:r>
            <a:r>
              <a:rPr lang="en-US" sz="2400" dirty="0">
                <a:latin typeface="+mn-lt"/>
              </a:rPr>
              <a:t>for </a:t>
            </a:r>
            <a:r>
              <a:rPr lang="en-US" sz="2400" b="0" dirty="0">
                <a:latin typeface="+mn-lt"/>
              </a:rPr>
              <a:t>loops are perfectly ok. </a:t>
            </a:r>
          </a:p>
          <a:p>
            <a:endParaRPr lang="nn-NO" sz="2400" b="0" dirty="0" smtClean="0">
              <a:latin typeface="+mn-lt"/>
            </a:endParaRPr>
          </a:p>
          <a:p>
            <a:r>
              <a:rPr lang="nn-NO" sz="2400" b="0" dirty="0" smtClean="0">
                <a:latin typeface="+mn-lt"/>
              </a:rPr>
              <a:t>for </a:t>
            </a:r>
            <a:r>
              <a:rPr lang="nn-NO" sz="2400" b="0" dirty="0">
                <a:latin typeface="+mn-lt"/>
              </a:rPr>
              <a:t>( i = 10 ; i ; i -- ) </a:t>
            </a:r>
          </a:p>
          <a:p>
            <a:r>
              <a:rPr lang="en-IN" sz="2400" b="0" dirty="0" err="1">
                <a:latin typeface="+mn-lt"/>
              </a:rPr>
              <a:t>printf</a:t>
            </a:r>
            <a:r>
              <a:rPr lang="en-IN" sz="2400" b="0" dirty="0">
                <a:latin typeface="+mn-lt"/>
              </a:rPr>
              <a:t> ( "%d", </a:t>
            </a:r>
            <a:r>
              <a:rPr lang="en-IN" sz="2400" b="0" dirty="0" err="1">
                <a:latin typeface="+mn-lt"/>
              </a:rPr>
              <a:t>i</a:t>
            </a:r>
            <a:r>
              <a:rPr lang="en-IN" sz="2400" b="0" dirty="0">
                <a:latin typeface="+mn-lt"/>
              </a:rPr>
              <a:t> ) ; </a:t>
            </a:r>
          </a:p>
          <a:p>
            <a:endParaRPr lang="en-IN" sz="2400" b="0" dirty="0" smtClean="0">
              <a:latin typeface="+mn-lt"/>
            </a:endParaRPr>
          </a:p>
          <a:p>
            <a:endParaRPr lang="nn-NO" sz="2400" b="0" dirty="0" smtClean="0">
              <a:latin typeface="+mn-lt"/>
            </a:endParaRPr>
          </a:p>
          <a:p>
            <a:r>
              <a:rPr lang="nn-NO" sz="2400" b="0" dirty="0" smtClean="0">
                <a:latin typeface="+mn-lt"/>
              </a:rPr>
              <a:t>for </a:t>
            </a:r>
            <a:r>
              <a:rPr lang="nn-NO" sz="2400" b="0" dirty="0">
                <a:latin typeface="+mn-lt"/>
              </a:rPr>
              <a:t>( i = 1; i &lt;=10 ; printf ( "%d",i++ </a:t>
            </a:r>
            <a:r>
              <a:rPr lang="nn-NO" sz="2400" b="0" dirty="0" smtClean="0">
                <a:latin typeface="+mn-lt"/>
              </a:rPr>
              <a:t>)) </a:t>
            </a:r>
            <a:r>
              <a:rPr lang="en-IN" sz="2400" b="0" dirty="0" smtClean="0">
                <a:latin typeface="+mn-lt"/>
              </a:rPr>
              <a:t>;</a:t>
            </a:r>
          </a:p>
          <a:p>
            <a:r>
              <a:rPr lang="en-IN" sz="2400" b="0" dirty="0" smtClean="0">
                <a:latin typeface="+mn-lt"/>
              </a:rPr>
              <a:t> </a:t>
            </a:r>
            <a:endParaRPr lang="en-IN" sz="2400" b="0" dirty="0">
              <a:latin typeface="+mn-lt"/>
            </a:endParaRPr>
          </a:p>
          <a:p>
            <a:r>
              <a:rPr lang="nn-NO" sz="2400" b="0" dirty="0">
                <a:latin typeface="+mn-lt"/>
              </a:rPr>
              <a:t>for ( scanf ( "%d", &amp;i ) ; i &lt;= 10 ; i++ ) </a:t>
            </a:r>
          </a:p>
          <a:p>
            <a:r>
              <a:rPr lang="en-IN" sz="2400" b="0" dirty="0" err="1">
                <a:latin typeface="+mn-lt"/>
              </a:rPr>
              <a:t>printf</a:t>
            </a:r>
            <a:r>
              <a:rPr lang="en-IN" sz="2400" b="0" dirty="0">
                <a:latin typeface="+mn-lt"/>
              </a:rPr>
              <a:t> ( "%d", </a:t>
            </a:r>
            <a:r>
              <a:rPr lang="en-IN" sz="2400" b="0" dirty="0" err="1">
                <a:latin typeface="+mn-lt"/>
              </a:rPr>
              <a:t>i</a:t>
            </a:r>
            <a:r>
              <a:rPr lang="en-IN" sz="2400" b="0" dirty="0">
                <a:latin typeface="+mn-lt"/>
              </a:rPr>
              <a:t> ) ; </a:t>
            </a:r>
            <a:endParaRPr lang="en-IN" sz="2400" dirty="0">
              <a:latin typeface="+mn-lt"/>
            </a:endParaRPr>
          </a:p>
        </p:txBody>
      </p:sp>
    </p:spTree>
    <p:extLst>
      <p:ext uri="{BB962C8B-B14F-4D97-AF65-F5344CB8AC3E}">
        <p14:creationId xmlns:p14="http://schemas.microsoft.com/office/powerpoint/2010/main" val="3706521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85800"/>
            <a:ext cx="9144000" cy="738664"/>
          </a:xfrm>
        </p:spPr>
        <p:txBody>
          <a:bodyPr/>
          <a:lstStyle/>
          <a:p>
            <a:pPr algn="just"/>
            <a:r>
              <a:rPr lang="en-US" sz="2400" b="0" dirty="0" smtClean="0">
                <a:latin typeface="+mn-lt"/>
              </a:rPr>
              <a:t>Example shows some  programs to </a:t>
            </a:r>
            <a:r>
              <a:rPr lang="en-US" sz="2400" b="0" dirty="0">
                <a:latin typeface="+mn-lt"/>
              </a:rPr>
              <a:t>print numbers from 1 to 10 in different ways. </a:t>
            </a:r>
            <a:endParaRPr lang="en-IN" sz="2400" dirty="0">
              <a:latin typeface="+mn-lt"/>
            </a:endParaRPr>
          </a:p>
        </p:txBody>
      </p:sp>
      <p:sp>
        <p:nvSpPr>
          <p:cNvPr id="4" name="Title 1"/>
          <p:cNvSpPr txBox="1">
            <a:spLocks/>
          </p:cNvSpPr>
          <p:nvPr/>
        </p:nvSpPr>
        <p:spPr>
          <a:xfrm>
            <a:off x="2667000" y="32657"/>
            <a:ext cx="4188467" cy="984885"/>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smtClean="0">
                <a:latin typeface="+mn-lt"/>
              </a:rPr>
              <a:t>Valid for loops</a:t>
            </a:r>
            <a:br>
              <a:rPr lang="en-IN" sz="3200" kern="0" smtClean="0">
                <a:latin typeface="+mn-lt"/>
              </a:rPr>
            </a:br>
            <a:endParaRPr lang="en-IN" sz="3200" kern="0" dirty="0">
              <a:latin typeface="+mn-lt"/>
            </a:endParaRPr>
          </a:p>
        </p:txBody>
      </p:sp>
      <p:sp>
        <p:nvSpPr>
          <p:cNvPr id="5" name="Rectangle 4"/>
          <p:cNvSpPr/>
          <p:nvPr/>
        </p:nvSpPr>
        <p:spPr>
          <a:xfrm>
            <a:off x="304800" y="1424464"/>
            <a:ext cx="9296400" cy="5262979"/>
          </a:xfrm>
          <a:prstGeom prst="rect">
            <a:avLst/>
          </a:prstGeom>
        </p:spPr>
        <p:txBody>
          <a:bodyPr wrap="square">
            <a:spAutoFit/>
          </a:bodyPr>
          <a:lstStyle/>
          <a:p>
            <a:endParaRPr lang="en-IN" sz="2400" dirty="0">
              <a:solidFill>
                <a:srgbClr val="000000"/>
              </a:solidFill>
            </a:endParaRPr>
          </a:p>
          <a:p>
            <a:pPr marL="457200" indent="-457200">
              <a:buAutoNum type="alphaLcParenBoth"/>
            </a:pPr>
            <a:r>
              <a:rPr lang="en-IN" sz="2400" dirty="0" smtClean="0">
                <a:solidFill>
                  <a:srgbClr val="000000"/>
                </a:solidFill>
              </a:rPr>
              <a:t>main</a:t>
            </a:r>
            <a:r>
              <a:rPr lang="en-IN" sz="2400" dirty="0">
                <a:solidFill>
                  <a:srgbClr val="000000"/>
                </a:solidFill>
              </a:rPr>
              <a:t>( ) </a:t>
            </a: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a:t>
            </a:r>
            <a:r>
              <a:rPr lang="en-IN" sz="2400" dirty="0" err="1" smtClean="0">
                <a:solidFill>
                  <a:srgbClr val="000000"/>
                </a:solidFill>
              </a:rPr>
              <a:t>int</a:t>
            </a:r>
            <a:r>
              <a:rPr lang="en-IN" sz="2400" dirty="0" smtClean="0">
                <a:solidFill>
                  <a:srgbClr val="000000"/>
                </a:solidFill>
              </a:rPr>
              <a:t> </a:t>
            </a:r>
            <a:r>
              <a:rPr lang="en-IN" sz="2400" dirty="0" err="1">
                <a:solidFill>
                  <a:srgbClr val="000000"/>
                </a:solidFill>
              </a:rPr>
              <a:t>i</a:t>
            </a:r>
            <a:r>
              <a:rPr lang="en-IN" sz="2400" dirty="0">
                <a:solidFill>
                  <a:srgbClr val="000000"/>
                </a:solidFill>
              </a:rPr>
              <a:t> ; </a:t>
            </a:r>
          </a:p>
          <a:p>
            <a:r>
              <a:rPr lang="nn-NO" sz="2400" dirty="0" smtClean="0">
                <a:solidFill>
                  <a:srgbClr val="000000"/>
                </a:solidFill>
              </a:rPr>
              <a:t>	for </a:t>
            </a:r>
            <a:r>
              <a:rPr lang="nn-NO" sz="2400" dirty="0">
                <a:solidFill>
                  <a:srgbClr val="000000"/>
                </a:solidFill>
              </a:rPr>
              <a:t>( i = 1 ; i &lt;= 10 ; i = i + 1 ) </a:t>
            </a:r>
          </a:p>
          <a:p>
            <a:r>
              <a:rPr lang="en-IN" sz="2400" dirty="0" smtClean="0">
                <a:solidFill>
                  <a:srgbClr val="000000"/>
                </a:solidFill>
              </a:rPr>
              <a:t>	 </a:t>
            </a:r>
            <a:r>
              <a:rPr lang="en-IN" sz="2400" dirty="0" err="1" smtClean="0">
                <a:solidFill>
                  <a:srgbClr val="000000"/>
                </a:solidFill>
              </a:rPr>
              <a:t>printf</a:t>
            </a:r>
            <a:r>
              <a:rPr lang="en-IN" sz="2400" dirty="0" smtClean="0">
                <a:solidFill>
                  <a:srgbClr val="000000"/>
                </a:solidFill>
              </a:rPr>
              <a:t> </a:t>
            </a:r>
            <a:r>
              <a:rPr lang="en-IN" sz="2400" dirty="0">
                <a:solidFill>
                  <a:srgbClr val="000000"/>
                </a:solidFill>
              </a:rPr>
              <a:t>( "%d\n", </a:t>
            </a:r>
            <a:r>
              <a:rPr lang="en-IN" sz="2400" dirty="0" err="1">
                <a:solidFill>
                  <a:srgbClr val="000000"/>
                </a:solidFill>
              </a:rPr>
              <a:t>i</a:t>
            </a:r>
            <a:r>
              <a:rPr lang="en-IN" sz="2400" dirty="0">
                <a:solidFill>
                  <a:srgbClr val="000000"/>
                </a:solidFill>
              </a:rPr>
              <a:t> ) ; </a:t>
            </a:r>
          </a:p>
          <a:p>
            <a:r>
              <a:rPr lang="en-IN" sz="2400" dirty="0" smtClean="0">
                <a:solidFill>
                  <a:srgbClr val="000000"/>
                </a:solidFill>
              </a:rPr>
              <a:t> }  </a:t>
            </a:r>
            <a:endParaRPr lang="en-IN" sz="2400" dirty="0">
              <a:solidFill>
                <a:srgbClr val="000000"/>
              </a:solidFill>
            </a:endParaRPr>
          </a:p>
          <a:p>
            <a:pPr marL="342900" marR="0" indent="-342900" algn="just">
              <a:buFont typeface="Arial" panose="020B0604020202020204" pitchFamily="34" charset="0"/>
              <a:buChar char="•"/>
            </a:pPr>
            <a:r>
              <a:rPr lang="en-US" sz="2400" dirty="0">
                <a:solidFill>
                  <a:srgbClr val="000000"/>
                </a:solidFill>
              </a:rPr>
              <a:t>Note that the </a:t>
            </a:r>
            <a:r>
              <a:rPr lang="en-US" sz="2400" dirty="0" err="1">
                <a:solidFill>
                  <a:srgbClr val="000000"/>
                </a:solidFill>
              </a:rPr>
              <a:t>initialisation</a:t>
            </a:r>
            <a:r>
              <a:rPr lang="en-US" sz="2400" dirty="0">
                <a:solidFill>
                  <a:srgbClr val="000000"/>
                </a:solidFill>
              </a:rPr>
              <a:t>, testing and </a:t>
            </a:r>
            <a:r>
              <a:rPr lang="en-US" sz="2400" dirty="0" err="1">
                <a:solidFill>
                  <a:srgbClr val="000000"/>
                </a:solidFill>
              </a:rPr>
              <a:t>incrementation</a:t>
            </a:r>
            <a:r>
              <a:rPr lang="en-US" sz="2400" dirty="0">
                <a:solidFill>
                  <a:srgbClr val="000000"/>
                </a:solidFill>
              </a:rPr>
              <a:t> of loop counter is done in the </a:t>
            </a:r>
            <a:r>
              <a:rPr lang="en-US" sz="2400" b="1" dirty="0">
                <a:solidFill>
                  <a:srgbClr val="000000"/>
                </a:solidFill>
              </a:rPr>
              <a:t>for </a:t>
            </a:r>
            <a:r>
              <a:rPr lang="en-US" sz="2400" dirty="0">
                <a:solidFill>
                  <a:srgbClr val="000000"/>
                </a:solidFill>
              </a:rPr>
              <a:t>statement itself. Instead of </a:t>
            </a:r>
            <a:r>
              <a:rPr lang="en-US" sz="2400" b="1" dirty="0" err="1">
                <a:solidFill>
                  <a:srgbClr val="000000"/>
                </a:solidFill>
              </a:rPr>
              <a:t>i</a:t>
            </a:r>
            <a:r>
              <a:rPr lang="en-US" sz="2400" b="1" dirty="0">
                <a:solidFill>
                  <a:srgbClr val="000000"/>
                </a:solidFill>
              </a:rPr>
              <a:t> = </a:t>
            </a:r>
            <a:r>
              <a:rPr lang="en-US" sz="2400" b="1" dirty="0" err="1">
                <a:solidFill>
                  <a:srgbClr val="000000"/>
                </a:solidFill>
              </a:rPr>
              <a:t>i</a:t>
            </a:r>
            <a:r>
              <a:rPr lang="en-US" sz="2400" b="1" dirty="0">
                <a:solidFill>
                  <a:srgbClr val="000000"/>
                </a:solidFill>
              </a:rPr>
              <a:t> + 1</a:t>
            </a:r>
            <a:r>
              <a:rPr lang="en-US" sz="2400" dirty="0">
                <a:solidFill>
                  <a:srgbClr val="000000"/>
                </a:solidFill>
              </a:rPr>
              <a:t>, the statements </a:t>
            </a:r>
            <a:r>
              <a:rPr lang="en-US" sz="2400" b="1" dirty="0" err="1">
                <a:solidFill>
                  <a:srgbClr val="000000"/>
                </a:solidFill>
              </a:rPr>
              <a:t>i</a:t>
            </a:r>
            <a:r>
              <a:rPr lang="en-US" sz="2400" b="1" dirty="0">
                <a:solidFill>
                  <a:srgbClr val="000000"/>
                </a:solidFill>
              </a:rPr>
              <a:t>++ </a:t>
            </a:r>
            <a:r>
              <a:rPr lang="en-US" sz="2400" dirty="0">
                <a:solidFill>
                  <a:srgbClr val="000000"/>
                </a:solidFill>
              </a:rPr>
              <a:t>or </a:t>
            </a:r>
            <a:r>
              <a:rPr lang="en-US" sz="2400" b="1" dirty="0" err="1">
                <a:solidFill>
                  <a:srgbClr val="000000"/>
                </a:solidFill>
              </a:rPr>
              <a:t>i</a:t>
            </a:r>
            <a:r>
              <a:rPr lang="en-US" sz="2400" b="1" dirty="0">
                <a:solidFill>
                  <a:srgbClr val="000000"/>
                </a:solidFill>
              </a:rPr>
              <a:t> += 1 </a:t>
            </a:r>
            <a:r>
              <a:rPr lang="en-US" sz="2400" dirty="0">
                <a:solidFill>
                  <a:srgbClr val="000000"/>
                </a:solidFill>
              </a:rPr>
              <a:t>can also be used. </a:t>
            </a:r>
            <a:endParaRPr lang="en-US" sz="2400" dirty="0" smtClean="0">
              <a:solidFill>
                <a:srgbClr val="000000"/>
              </a:solidFill>
            </a:endParaRPr>
          </a:p>
          <a:p>
            <a:pPr marR="0" algn="just"/>
            <a:endParaRPr lang="en-US" sz="2400" dirty="0">
              <a:solidFill>
                <a:srgbClr val="000000"/>
              </a:solidFill>
            </a:endParaRPr>
          </a:p>
          <a:p>
            <a:pPr marL="342900" marR="0" indent="-342900" algn="just">
              <a:buFont typeface="Arial" panose="020B0604020202020204" pitchFamily="34" charset="0"/>
              <a:buChar char="•"/>
            </a:pPr>
            <a:r>
              <a:rPr lang="en-US" sz="2400" dirty="0">
                <a:solidFill>
                  <a:srgbClr val="000000"/>
                </a:solidFill>
              </a:rPr>
              <a:t>Since there is only one statement in the body of the </a:t>
            </a:r>
            <a:r>
              <a:rPr lang="en-US" sz="2400" b="1" dirty="0">
                <a:solidFill>
                  <a:srgbClr val="000000"/>
                </a:solidFill>
              </a:rPr>
              <a:t>for </a:t>
            </a:r>
            <a:r>
              <a:rPr lang="en-US" sz="2400" dirty="0">
                <a:solidFill>
                  <a:srgbClr val="000000"/>
                </a:solidFill>
              </a:rPr>
              <a:t>loop, the pair of braces have been dropped. As with the </a:t>
            </a:r>
            <a:r>
              <a:rPr lang="en-US" sz="2400" b="1" dirty="0">
                <a:solidFill>
                  <a:srgbClr val="000000"/>
                </a:solidFill>
              </a:rPr>
              <a:t>while</a:t>
            </a:r>
            <a:r>
              <a:rPr lang="en-US" sz="2400" dirty="0">
                <a:solidFill>
                  <a:srgbClr val="000000"/>
                </a:solidFill>
              </a:rPr>
              <a:t>, the default scope of </a:t>
            </a:r>
            <a:r>
              <a:rPr lang="en-US" sz="2400" b="1" dirty="0">
                <a:solidFill>
                  <a:srgbClr val="000000"/>
                </a:solidFill>
              </a:rPr>
              <a:t>for </a:t>
            </a:r>
            <a:r>
              <a:rPr lang="en-US" sz="2400" dirty="0">
                <a:solidFill>
                  <a:srgbClr val="000000"/>
                </a:solidFill>
              </a:rPr>
              <a:t>is the immediately next statement after </a:t>
            </a:r>
            <a:r>
              <a:rPr lang="en-US" sz="2400" b="1" dirty="0">
                <a:solidFill>
                  <a:srgbClr val="000000"/>
                </a:solidFill>
              </a:rPr>
              <a:t>for</a:t>
            </a:r>
            <a:r>
              <a:rPr lang="en-US" sz="2400" dirty="0">
                <a:solidFill>
                  <a:srgbClr val="000000"/>
                </a:solidFill>
              </a:rPr>
              <a:t>. </a:t>
            </a:r>
          </a:p>
        </p:txBody>
      </p:sp>
    </p:spTree>
    <p:extLst>
      <p:ext uri="{BB962C8B-B14F-4D97-AF65-F5344CB8AC3E}">
        <p14:creationId xmlns:p14="http://schemas.microsoft.com/office/powerpoint/2010/main" val="14875111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85800"/>
            <a:ext cx="9144000" cy="738664"/>
          </a:xfrm>
        </p:spPr>
        <p:txBody>
          <a:bodyPr/>
          <a:lstStyle/>
          <a:p>
            <a:pPr algn="just"/>
            <a:r>
              <a:rPr lang="en-US" sz="2400" b="0" dirty="0" smtClean="0">
                <a:latin typeface="+mn-lt"/>
              </a:rPr>
              <a:t>Example shows some  programs to </a:t>
            </a:r>
            <a:r>
              <a:rPr lang="en-US" sz="2400" b="0" dirty="0">
                <a:latin typeface="+mn-lt"/>
              </a:rPr>
              <a:t>print numbers from 1 to 10 in different ways. </a:t>
            </a:r>
            <a:endParaRPr lang="en-IN" sz="2400" dirty="0">
              <a:latin typeface="+mn-lt"/>
            </a:endParaRPr>
          </a:p>
        </p:txBody>
      </p:sp>
      <p:sp>
        <p:nvSpPr>
          <p:cNvPr id="4" name="Title 1"/>
          <p:cNvSpPr txBox="1">
            <a:spLocks/>
          </p:cNvSpPr>
          <p:nvPr/>
        </p:nvSpPr>
        <p:spPr>
          <a:xfrm>
            <a:off x="2667000" y="32657"/>
            <a:ext cx="4188467" cy="984885"/>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smtClean="0">
                <a:latin typeface="+mn-lt"/>
              </a:rPr>
              <a:t>Valid for loops</a:t>
            </a:r>
            <a:br>
              <a:rPr lang="en-IN" sz="3200" kern="0" smtClean="0">
                <a:latin typeface="+mn-lt"/>
              </a:rPr>
            </a:br>
            <a:endParaRPr lang="en-IN" sz="3200" kern="0" dirty="0">
              <a:latin typeface="+mn-lt"/>
            </a:endParaRPr>
          </a:p>
        </p:txBody>
      </p:sp>
      <p:sp>
        <p:nvSpPr>
          <p:cNvPr id="2" name="Rectangle 1"/>
          <p:cNvSpPr/>
          <p:nvPr/>
        </p:nvSpPr>
        <p:spPr>
          <a:xfrm>
            <a:off x="457200" y="1424464"/>
            <a:ext cx="9149443" cy="4893647"/>
          </a:xfrm>
          <a:prstGeom prst="rect">
            <a:avLst/>
          </a:prstGeom>
        </p:spPr>
        <p:txBody>
          <a:bodyPr wrap="square">
            <a:spAutoFit/>
          </a:bodyPr>
          <a:lstStyle/>
          <a:p>
            <a:endParaRPr lang="en-IN" sz="2400" dirty="0">
              <a:solidFill>
                <a:srgbClr val="000000"/>
              </a:solidFill>
            </a:endParaRPr>
          </a:p>
          <a:p>
            <a:r>
              <a:rPr lang="en-IN" sz="2400" dirty="0">
                <a:solidFill>
                  <a:srgbClr val="000000"/>
                </a:solidFill>
              </a:rPr>
              <a:t>(b) main( ) </a:t>
            </a:r>
            <a:endParaRPr lang="en-IN" sz="2400" dirty="0" smtClean="0">
              <a:solidFill>
                <a:srgbClr val="000000"/>
              </a:solidFill>
            </a:endParaRP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a:t>
            </a:r>
            <a:r>
              <a:rPr lang="en-IN" sz="2400" dirty="0" err="1" smtClean="0">
                <a:solidFill>
                  <a:srgbClr val="000000"/>
                </a:solidFill>
              </a:rPr>
              <a:t>int</a:t>
            </a:r>
            <a:r>
              <a:rPr lang="en-IN" sz="2400" dirty="0" smtClean="0">
                <a:solidFill>
                  <a:srgbClr val="000000"/>
                </a:solidFill>
              </a:rPr>
              <a:t> </a:t>
            </a:r>
            <a:r>
              <a:rPr lang="en-IN" sz="2400" dirty="0" err="1">
                <a:solidFill>
                  <a:srgbClr val="000000"/>
                </a:solidFill>
              </a:rPr>
              <a:t>i</a:t>
            </a:r>
            <a:r>
              <a:rPr lang="en-IN" sz="2400" dirty="0">
                <a:solidFill>
                  <a:srgbClr val="000000"/>
                </a:solidFill>
              </a:rPr>
              <a:t> ; </a:t>
            </a:r>
          </a:p>
          <a:p>
            <a:r>
              <a:rPr lang="nn-NO" sz="2400" dirty="0" smtClean="0">
                <a:solidFill>
                  <a:srgbClr val="000000"/>
                </a:solidFill>
              </a:rPr>
              <a:t>	for </a:t>
            </a:r>
            <a:r>
              <a:rPr lang="nn-NO" sz="2400" dirty="0">
                <a:solidFill>
                  <a:srgbClr val="000000"/>
                </a:solidFill>
              </a:rPr>
              <a:t>( i = 1 ; i &lt;= 10 ; ) </a:t>
            </a: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a:t>
            </a:r>
            <a:r>
              <a:rPr lang="en-IN" sz="2400" dirty="0" err="1" smtClean="0">
                <a:solidFill>
                  <a:srgbClr val="000000"/>
                </a:solidFill>
              </a:rPr>
              <a:t>printf</a:t>
            </a:r>
            <a:r>
              <a:rPr lang="en-IN" sz="2400" dirty="0" smtClean="0">
                <a:solidFill>
                  <a:srgbClr val="000000"/>
                </a:solidFill>
              </a:rPr>
              <a:t> </a:t>
            </a:r>
            <a:r>
              <a:rPr lang="en-IN" sz="2400" dirty="0">
                <a:solidFill>
                  <a:srgbClr val="000000"/>
                </a:solidFill>
              </a:rPr>
              <a:t>( "%d\n", </a:t>
            </a:r>
            <a:r>
              <a:rPr lang="en-IN" sz="2400" dirty="0" err="1">
                <a:solidFill>
                  <a:srgbClr val="000000"/>
                </a:solidFill>
              </a:rPr>
              <a:t>i</a:t>
            </a:r>
            <a:r>
              <a:rPr lang="en-IN" sz="2400" dirty="0">
                <a:solidFill>
                  <a:srgbClr val="000000"/>
                </a:solidFill>
              </a:rPr>
              <a:t> ) ; </a:t>
            </a:r>
          </a:p>
          <a:p>
            <a:r>
              <a:rPr lang="en-IN" sz="2400" dirty="0" smtClean="0">
                <a:solidFill>
                  <a:srgbClr val="000000"/>
                </a:solidFill>
              </a:rPr>
              <a:t>	  </a:t>
            </a:r>
            <a:r>
              <a:rPr lang="en-IN" sz="2400" dirty="0" err="1" smtClean="0">
                <a:solidFill>
                  <a:srgbClr val="000000"/>
                </a:solidFill>
              </a:rPr>
              <a:t>i</a:t>
            </a:r>
            <a:r>
              <a:rPr lang="en-IN" sz="2400" dirty="0" smtClean="0">
                <a:solidFill>
                  <a:srgbClr val="000000"/>
                </a:solidFill>
              </a:rPr>
              <a:t> </a:t>
            </a:r>
            <a:r>
              <a:rPr lang="en-IN" sz="2400" dirty="0">
                <a:solidFill>
                  <a:srgbClr val="000000"/>
                </a:solidFill>
              </a:rPr>
              <a:t>= </a:t>
            </a:r>
            <a:r>
              <a:rPr lang="en-IN" sz="2400" dirty="0" err="1">
                <a:solidFill>
                  <a:srgbClr val="000000"/>
                </a:solidFill>
              </a:rPr>
              <a:t>i</a:t>
            </a:r>
            <a:r>
              <a:rPr lang="en-IN" sz="2400" dirty="0">
                <a:solidFill>
                  <a:srgbClr val="000000"/>
                </a:solidFill>
              </a:rPr>
              <a:t> + 1 ; </a:t>
            </a: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 </a:t>
            </a:r>
            <a:endParaRPr lang="en-IN" sz="2400" dirty="0">
              <a:solidFill>
                <a:srgbClr val="000000"/>
              </a:solidFill>
            </a:endParaRPr>
          </a:p>
          <a:p>
            <a:pPr marR="0" algn="just"/>
            <a:r>
              <a:rPr lang="en-US" sz="2400" dirty="0">
                <a:solidFill>
                  <a:srgbClr val="000000"/>
                </a:solidFill>
              </a:rPr>
              <a:t>Here, the </a:t>
            </a:r>
            <a:r>
              <a:rPr lang="en-US" sz="2400" dirty="0" err="1">
                <a:solidFill>
                  <a:srgbClr val="000000"/>
                </a:solidFill>
              </a:rPr>
              <a:t>incrementation</a:t>
            </a:r>
            <a:r>
              <a:rPr lang="en-US" sz="2400" dirty="0">
                <a:solidFill>
                  <a:srgbClr val="000000"/>
                </a:solidFill>
              </a:rPr>
              <a:t> is done within the body of the </a:t>
            </a:r>
            <a:r>
              <a:rPr lang="en-US" sz="2400" b="1" dirty="0">
                <a:solidFill>
                  <a:srgbClr val="000000"/>
                </a:solidFill>
              </a:rPr>
              <a:t>for </a:t>
            </a:r>
            <a:r>
              <a:rPr lang="en-US" sz="2400" dirty="0">
                <a:solidFill>
                  <a:srgbClr val="000000"/>
                </a:solidFill>
              </a:rPr>
              <a:t>loop and not in the </a:t>
            </a:r>
            <a:r>
              <a:rPr lang="en-US" sz="2400" b="1" dirty="0">
                <a:solidFill>
                  <a:srgbClr val="000000"/>
                </a:solidFill>
              </a:rPr>
              <a:t>for </a:t>
            </a:r>
            <a:r>
              <a:rPr lang="en-US" sz="2400" dirty="0">
                <a:solidFill>
                  <a:srgbClr val="000000"/>
                </a:solidFill>
              </a:rPr>
              <a:t>statement. Note that </a:t>
            </a:r>
            <a:r>
              <a:rPr lang="en-US" sz="2400" dirty="0" err="1">
                <a:solidFill>
                  <a:srgbClr val="000000"/>
                </a:solidFill>
              </a:rPr>
              <a:t>inspite</a:t>
            </a:r>
            <a:r>
              <a:rPr lang="en-US" sz="2400" dirty="0">
                <a:solidFill>
                  <a:srgbClr val="000000"/>
                </a:solidFill>
              </a:rPr>
              <a:t> of this the semicolon after the condition is necessary. </a:t>
            </a:r>
          </a:p>
        </p:txBody>
      </p:sp>
    </p:spTree>
    <p:extLst>
      <p:ext uri="{BB962C8B-B14F-4D97-AF65-F5344CB8AC3E}">
        <p14:creationId xmlns:p14="http://schemas.microsoft.com/office/powerpoint/2010/main" val="5470454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85800"/>
            <a:ext cx="9144000" cy="738664"/>
          </a:xfrm>
        </p:spPr>
        <p:txBody>
          <a:bodyPr/>
          <a:lstStyle/>
          <a:p>
            <a:pPr algn="just"/>
            <a:r>
              <a:rPr lang="en-US" sz="2400" b="0" dirty="0" smtClean="0">
                <a:latin typeface="+mn-lt"/>
              </a:rPr>
              <a:t>Example shows some  programs to </a:t>
            </a:r>
            <a:r>
              <a:rPr lang="en-US" sz="2400" b="0" dirty="0">
                <a:latin typeface="+mn-lt"/>
              </a:rPr>
              <a:t>print numbers from 1 to 10 in different ways. </a:t>
            </a:r>
            <a:endParaRPr lang="en-IN" sz="2400" dirty="0">
              <a:latin typeface="+mn-lt"/>
            </a:endParaRPr>
          </a:p>
        </p:txBody>
      </p:sp>
      <p:sp>
        <p:nvSpPr>
          <p:cNvPr id="4" name="Title 1"/>
          <p:cNvSpPr txBox="1">
            <a:spLocks/>
          </p:cNvSpPr>
          <p:nvPr/>
        </p:nvSpPr>
        <p:spPr>
          <a:xfrm>
            <a:off x="2667000" y="32657"/>
            <a:ext cx="4188467" cy="984885"/>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smtClean="0">
                <a:latin typeface="+mn-lt"/>
              </a:rPr>
              <a:t>Valid for loops</a:t>
            </a:r>
            <a:br>
              <a:rPr lang="en-IN" sz="3200" kern="0" smtClean="0">
                <a:latin typeface="+mn-lt"/>
              </a:rPr>
            </a:br>
            <a:endParaRPr lang="en-IN" sz="3200" kern="0" dirty="0">
              <a:latin typeface="+mn-lt"/>
            </a:endParaRPr>
          </a:p>
        </p:txBody>
      </p:sp>
      <p:sp>
        <p:nvSpPr>
          <p:cNvPr id="2" name="Rectangle 1"/>
          <p:cNvSpPr/>
          <p:nvPr/>
        </p:nvSpPr>
        <p:spPr>
          <a:xfrm>
            <a:off x="457200" y="1424464"/>
            <a:ext cx="9149443" cy="6740307"/>
          </a:xfrm>
          <a:prstGeom prst="rect">
            <a:avLst/>
          </a:prstGeom>
        </p:spPr>
        <p:txBody>
          <a:bodyPr wrap="square">
            <a:spAutoFit/>
          </a:bodyPr>
          <a:lstStyle/>
          <a:p>
            <a:pPr marR="0" algn="just"/>
            <a:r>
              <a:rPr lang="en-IN" sz="2400" dirty="0" smtClean="0">
                <a:solidFill>
                  <a:srgbClr val="000000"/>
                </a:solidFill>
              </a:rPr>
              <a:t>(</a:t>
            </a:r>
            <a:r>
              <a:rPr lang="en-IN" sz="2400" dirty="0">
                <a:solidFill>
                  <a:srgbClr val="000000"/>
                </a:solidFill>
              </a:rPr>
              <a:t>c) main( ) </a:t>
            </a:r>
          </a:p>
          <a:p>
            <a:r>
              <a:rPr lang="en-IN" sz="2400" dirty="0">
                <a:solidFill>
                  <a:srgbClr val="000000"/>
                </a:solidFill>
              </a:rPr>
              <a:t>{ </a:t>
            </a:r>
          </a:p>
          <a:p>
            <a:r>
              <a:rPr lang="en-IN" sz="2400" dirty="0" smtClean="0">
                <a:solidFill>
                  <a:srgbClr val="000000"/>
                </a:solidFill>
              </a:rPr>
              <a:t>	</a:t>
            </a:r>
            <a:r>
              <a:rPr lang="en-IN" sz="2400" dirty="0" err="1" smtClean="0">
                <a:solidFill>
                  <a:srgbClr val="000000"/>
                </a:solidFill>
              </a:rPr>
              <a:t>int</a:t>
            </a:r>
            <a:r>
              <a:rPr lang="en-IN" sz="2400" dirty="0" smtClean="0">
                <a:solidFill>
                  <a:srgbClr val="000000"/>
                </a:solidFill>
              </a:rPr>
              <a:t> </a:t>
            </a:r>
            <a:r>
              <a:rPr lang="en-IN" sz="2400" dirty="0" err="1">
                <a:solidFill>
                  <a:srgbClr val="000000"/>
                </a:solidFill>
              </a:rPr>
              <a:t>i</a:t>
            </a:r>
            <a:r>
              <a:rPr lang="en-IN" sz="2400" dirty="0">
                <a:solidFill>
                  <a:srgbClr val="000000"/>
                </a:solidFill>
              </a:rPr>
              <a:t> = 1 ; </a:t>
            </a:r>
          </a:p>
          <a:p>
            <a:r>
              <a:rPr lang="nn-NO" sz="2400" dirty="0" smtClean="0">
                <a:solidFill>
                  <a:srgbClr val="000000"/>
                </a:solidFill>
              </a:rPr>
              <a:t>   	for </a:t>
            </a:r>
            <a:r>
              <a:rPr lang="nn-NO" sz="2400" dirty="0">
                <a:solidFill>
                  <a:srgbClr val="000000"/>
                </a:solidFill>
              </a:rPr>
              <a:t>( ; i &lt;= 10 ; i = i + 1 ) </a:t>
            </a:r>
          </a:p>
          <a:p>
            <a:r>
              <a:rPr lang="en-IN" sz="2400" dirty="0" smtClean="0">
                <a:solidFill>
                  <a:srgbClr val="000000"/>
                </a:solidFill>
              </a:rPr>
              <a:t>		</a:t>
            </a:r>
            <a:r>
              <a:rPr lang="en-IN" sz="2400" dirty="0" err="1" smtClean="0">
                <a:solidFill>
                  <a:srgbClr val="000000"/>
                </a:solidFill>
              </a:rPr>
              <a:t>printf</a:t>
            </a:r>
            <a:r>
              <a:rPr lang="en-IN" sz="2400" dirty="0" smtClean="0">
                <a:solidFill>
                  <a:srgbClr val="000000"/>
                </a:solidFill>
              </a:rPr>
              <a:t> </a:t>
            </a:r>
            <a:r>
              <a:rPr lang="en-IN" sz="2400" dirty="0">
                <a:solidFill>
                  <a:srgbClr val="000000"/>
                </a:solidFill>
              </a:rPr>
              <a:t>( "%d\n", </a:t>
            </a:r>
            <a:r>
              <a:rPr lang="en-IN" sz="2400" dirty="0" err="1">
                <a:solidFill>
                  <a:srgbClr val="000000"/>
                </a:solidFill>
              </a:rPr>
              <a:t>i</a:t>
            </a:r>
            <a:r>
              <a:rPr lang="en-IN" sz="2400" dirty="0">
                <a:solidFill>
                  <a:srgbClr val="000000"/>
                </a:solidFill>
              </a:rPr>
              <a:t> ) ; </a:t>
            </a:r>
          </a:p>
          <a:p>
            <a:r>
              <a:rPr lang="en-IN" sz="2400" dirty="0">
                <a:solidFill>
                  <a:srgbClr val="000000"/>
                </a:solidFill>
              </a:rPr>
              <a:t>} </a:t>
            </a:r>
            <a:endParaRPr lang="en-IN" sz="2400" dirty="0" smtClean="0">
              <a:solidFill>
                <a:srgbClr val="000000"/>
              </a:solidFill>
            </a:endParaRPr>
          </a:p>
          <a:p>
            <a:r>
              <a:rPr lang="en-US" sz="2400" dirty="0" smtClean="0"/>
              <a:t>Here </a:t>
            </a:r>
            <a:r>
              <a:rPr lang="en-US" sz="2400" dirty="0"/>
              <a:t>the </a:t>
            </a:r>
            <a:r>
              <a:rPr lang="en-US" sz="2400" dirty="0" err="1"/>
              <a:t>initialisation</a:t>
            </a:r>
            <a:r>
              <a:rPr lang="en-US" sz="2400" dirty="0"/>
              <a:t> is done in the declaration statement itself, but still the semicolon before the condition is necessary. </a:t>
            </a:r>
          </a:p>
          <a:p>
            <a:r>
              <a:rPr lang="en-IN" sz="2400" dirty="0"/>
              <a:t>(d) main( ) </a:t>
            </a:r>
          </a:p>
          <a:p>
            <a:r>
              <a:rPr lang="en-IN" sz="2400" dirty="0"/>
              <a:t>{ </a:t>
            </a:r>
          </a:p>
          <a:p>
            <a:r>
              <a:rPr lang="en-IN" sz="2400" dirty="0" smtClean="0"/>
              <a:t>	</a:t>
            </a:r>
            <a:r>
              <a:rPr lang="en-IN" sz="2400" dirty="0" err="1" smtClean="0"/>
              <a:t>int</a:t>
            </a:r>
            <a:r>
              <a:rPr lang="en-IN" sz="2400" dirty="0" smtClean="0"/>
              <a:t> </a:t>
            </a:r>
            <a:r>
              <a:rPr lang="en-IN" sz="2400" dirty="0" err="1"/>
              <a:t>i</a:t>
            </a:r>
            <a:r>
              <a:rPr lang="en-IN" sz="2400" dirty="0"/>
              <a:t> = 1 ; </a:t>
            </a:r>
          </a:p>
          <a:p>
            <a:r>
              <a:rPr lang="en-IN" sz="2400" dirty="0" smtClean="0"/>
              <a:t>	for </a:t>
            </a:r>
            <a:r>
              <a:rPr lang="en-IN" sz="2400" dirty="0"/>
              <a:t>( ; </a:t>
            </a:r>
            <a:r>
              <a:rPr lang="en-IN" sz="2400" dirty="0" err="1"/>
              <a:t>i</a:t>
            </a:r>
            <a:r>
              <a:rPr lang="en-IN" sz="2400" dirty="0"/>
              <a:t> &lt;= 10 ; ) </a:t>
            </a:r>
          </a:p>
          <a:p>
            <a:r>
              <a:rPr lang="en-IN" sz="2400" dirty="0" smtClean="0"/>
              <a:t>	{ </a:t>
            </a:r>
          </a:p>
          <a:p>
            <a:r>
              <a:rPr lang="en-IN" sz="2400" dirty="0" smtClean="0"/>
              <a:t>	  </a:t>
            </a:r>
            <a:r>
              <a:rPr lang="en-IN" sz="2400" dirty="0" err="1" smtClean="0"/>
              <a:t>printf</a:t>
            </a:r>
            <a:r>
              <a:rPr lang="en-IN" sz="2400" dirty="0" smtClean="0"/>
              <a:t> </a:t>
            </a:r>
            <a:r>
              <a:rPr lang="en-IN" sz="2400" dirty="0"/>
              <a:t>( "%d\n", </a:t>
            </a:r>
            <a:r>
              <a:rPr lang="en-IN" sz="2400" dirty="0" err="1"/>
              <a:t>i</a:t>
            </a:r>
            <a:r>
              <a:rPr lang="en-IN" sz="2400" dirty="0"/>
              <a:t> ) ; </a:t>
            </a:r>
          </a:p>
          <a:p>
            <a:r>
              <a:rPr lang="en-IN" sz="2400" dirty="0" smtClean="0"/>
              <a:t>	  </a:t>
            </a:r>
            <a:r>
              <a:rPr lang="en-IN" sz="2400" dirty="0" err="1" smtClean="0"/>
              <a:t>i</a:t>
            </a:r>
            <a:r>
              <a:rPr lang="en-IN" sz="2400" dirty="0" smtClean="0"/>
              <a:t> </a:t>
            </a:r>
            <a:r>
              <a:rPr lang="en-IN" sz="2400" dirty="0"/>
              <a:t>= </a:t>
            </a:r>
            <a:r>
              <a:rPr lang="en-IN" sz="2400" dirty="0" err="1"/>
              <a:t>i</a:t>
            </a:r>
            <a:r>
              <a:rPr lang="en-IN" sz="2400" dirty="0"/>
              <a:t> + 1 ; </a:t>
            </a:r>
          </a:p>
          <a:p>
            <a:r>
              <a:rPr lang="en-IN" sz="2400" dirty="0" smtClean="0"/>
              <a:t>	} </a:t>
            </a:r>
            <a:endParaRPr lang="en-IN" sz="2400" dirty="0"/>
          </a:p>
          <a:p>
            <a:r>
              <a:rPr lang="en-IN" sz="2400" dirty="0" smtClean="0"/>
              <a:t>} </a:t>
            </a:r>
            <a:endParaRPr lang="en-IN" sz="2400" dirty="0"/>
          </a:p>
          <a:p>
            <a:endParaRPr lang="en-IN" sz="2400" dirty="0">
              <a:solidFill>
                <a:srgbClr val="000000"/>
              </a:solidFill>
            </a:endParaRPr>
          </a:p>
        </p:txBody>
      </p:sp>
      <p:sp>
        <p:nvSpPr>
          <p:cNvPr id="5" name="Rectangle 4"/>
          <p:cNvSpPr/>
          <p:nvPr/>
        </p:nvSpPr>
        <p:spPr>
          <a:xfrm>
            <a:off x="4750347" y="5029200"/>
            <a:ext cx="5029200" cy="1569660"/>
          </a:xfrm>
          <a:prstGeom prst="rect">
            <a:avLst/>
          </a:prstGeom>
        </p:spPr>
        <p:txBody>
          <a:bodyPr>
            <a:spAutoFit/>
          </a:bodyPr>
          <a:lstStyle/>
          <a:p>
            <a:r>
              <a:rPr lang="en-US" sz="2400" dirty="0"/>
              <a:t>Here, neither the </a:t>
            </a:r>
            <a:r>
              <a:rPr lang="en-US" sz="2400" dirty="0" err="1"/>
              <a:t>initialisation</a:t>
            </a:r>
            <a:r>
              <a:rPr lang="en-US" sz="2400" dirty="0"/>
              <a:t>, nor the </a:t>
            </a:r>
            <a:r>
              <a:rPr lang="en-US" sz="2400" dirty="0" err="1"/>
              <a:t>incrementation</a:t>
            </a:r>
            <a:r>
              <a:rPr lang="en-US" sz="2400" dirty="0"/>
              <a:t> is done in the </a:t>
            </a:r>
            <a:r>
              <a:rPr lang="en-US" sz="2400" b="1" dirty="0"/>
              <a:t>for </a:t>
            </a:r>
            <a:r>
              <a:rPr lang="en-US" sz="2400" dirty="0"/>
              <a:t>statement, but still the two semicolons are necessary. </a:t>
            </a:r>
          </a:p>
        </p:txBody>
      </p:sp>
    </p:spTree>
    <p:extLst>
      <p:ext uri="{BB962C8B-B14F-4D97-AF65-F5344CB8AC3E}">
        <p14:creationId xmlns:p14="http://schemas.microsoft.com/office/powerpoint/2010/main" val="15472199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67000" y="32657"/>
            <a:ext cx="4188467" cy="984885"/>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smtClean="0">
                <a:latin typeface="+mn-lt"/>
              </a:rPr>
              <a:t>Valid for loops</a:t>
            </a:r>
            <a:br>
              <a:rPr lang="en-IN" sz="3200" kern="0" smtClean="0">
                <a:latin typeface="+mn-lt"/>
              </a:rPr>
            </a:br>
            <a:endParaRPr lang="en-IN" sz="3200" kern="0" dirty="0">
              <a:latin typeface="+mn-lt"/>
            </a:endParaRPr>
          </a:p>
        </p:txBody>
      </p:sp>
      <p:sp>
        <p:nvSpPr>
          <p:cNvPr id="2" name="Rectangle 1"/>
          <p:cNvSpPr/>
          <p:nvPr/>
        </p:nvSpPr>
        <p:spPr>
          <a:xfrm>
            <a:off x="457200" y="381000"/>
            <a:ext cx="9149443" cy="7848302"/>
          </a:xfrm>
          <a:prstGeom prst="rect">
            <a:avLst/>
          </a:prstGeom>
        </p:spPr>
        <p:txBody>
          <a:bodyPr wrap="square">
            <a:spAutoFit/>
          </a:bodyPr>
          <a:lstStyle/>
          <a:p>
            <a:r>
              <a:rPr lang="en-IN" sz="2400" dirty="0" smtClean="0"/>
              <a:t>(e) main</a:t>
            </a:r>
            <a:r>
              <a:rPr lang="en-IN" sz="2400" dirty="0"/>
              <a:t>( ) { </a:t>
            </a:r>
          </a:p>
          <a:p>
            <a:r>
              <a:rPr lang="en-IN" sz="2400" dirty="0" smtClean="0"/>
              <a:t>	</a:t>
            </a:r>
            <a:r>
              <a:rPr lang="en-IN" sz="2400" dirty="0" err="1" smtClean="0"/>
              <a:t>int</a:t>
            </a:r>
            <a:r>
              <a:rPr lang="en-IN" sz="2400" dirty="0" smtClean="0"/>
              <a:t> </a:t>
            </a:r>
            <a:r>
              <a:rPr lang="en-IN" sz="2400" dirty="0" err="1"/>
              <a:t>i</a:t>
            </a:r>
            <a:r>
              <a:rPr lang="en-IN" sz="2400" dirty="0"/>
              <a:t> ; </a:t>
            </a:r>
          </a:p>
          <a:p>
            <a:r>
              <a:rPr lang="nn-NO" sz="2400" dirty="0" smtClean="0"/>
              <a:t>	for </a:t>
            </a:r>
            <a:r>
              <a:rPr lang="nn-NO" sz="2400" dirty="0"/>
              <a:t>( i = 0 ; i++ &lt; 10 ; ) </a:t>
            </a:r>
          </a:p>
          <a:p>
            <a:r>
              <a:rPr lang="en-IN" sz="2400" dirty="0" smtClean="0"/>
              <a:t>	 </a:t>
            </a:r>
            <a:r>
              <a:rPr lang="en-IN" sz="2400" dirty="0" err="1" smtClean="0"/>
              <a:t>printf</a:t>
            </a:r>
            <a:r>
              <a:rPr lang="en-IN" sz="2400" dirty="0" smtClean="0"/>
              <a:t> </a:t>
            </a:r>
            <a:r>
              <a:rPr lang="en-IN" sz="2400" dirty="0"/>
              <a:t>( "%d\n", </a:t>
            </a:r>
            <a:r>
              <a:rPr lang="en-IN" sz="2400" dirty="0" err="1"/>
              <a:t>i</a:t>
            </a:r>
            <a:r>
              <a:rPr lang="en-IN" sz="2400" dirty="0"/>
              <a:t> ) ; </a:t>
            </a:r>
          </a:p>
          <a:p>
            <a:r>
              <a:rPr lang="en-IN" sz="2400" dirty="0" smtClean="0"/>
              <a:t> } </a:t>
            </a:r>
            <a:endParaRPr lang="en-IN" sz="2400" dirty="0"/>
          </a:p>
          <a:p>
            <a:pPr algn="just"/>
            <a:r>
              <a:rPr lang="en-US" sz="2400" dirty="0"/>
              <a:t>Here, the comparison as well as the </a:t>
            </a:r>
            <a:r>
              <a:rPr lang="en-US" sz="2400" dirty="0" err="1"/>
              <a:t>incrementation</a:t>
            </a:r>
            <a:r>
              <a:rPr lang="en-US" sz="2400" dirty="0"/>
              <a:t> is done through the same statement, </a:t>
            </a:r>
            <a:r>
              <a:rPr lang="en-US" sz="2400" b="1" dirty="0" err="1"/>
              <a:t>i</a:t>
            </a:r>
            <a:r>
              <a:rPr lang="en-US" sz="2400" b="1" dirty="0"/>
              <a:t>++ &lt; 10</a:t>
            </a:r>
            <a:r>
              <a:rPr lang="en-US" sz="2400" dirty="0"/>
              <a:t>. Since the </a:t>
            </a:r>
            <a:r>
              <a:rPr lang="en-US" sz="2400" b="1" dirty="0"/>
              <a:t>++ </a:t>
            </a:r>
            <a:r>
              <a:rPr lang="en-US" sz="2400" dirty="0"/>
              <a:t>operator comes after </a:t>
            </a:r>
            <a:r>
              <a:rPr lang="en-US" sz="2400" b="1" dirty="0" err="1"/>
              <a:t>i</a:t>
            </a:r>
            <a:r>
              <a:rPr lang="en-US" sz="2400" b="1" dirty="0"/>
              <a:t> </a:t>
            </a:r>
            <a:r>
              <a:rPr lang="en-US" sz="2400" dirty="0"/>
              <a:t>firstly comparison is done, followed by </a:t>
            </a:r>
            <a:r>
              <a:rPr lang="en-US" sz="2400" dirty="0" err="1"/>
              <a:t>incrementation</a:t>
            </a:r>
            <a:r>
              <a:rPr lang="en-US" sz="2400" dirty="0"/>
              <a:t>. Note that it is necessary to initialize </a:t>
            </a:r>
            <a:r>
              <a:rPr lang="en-US" sz="2400" b="1" dirty="0" err="1"/>
              <a:t>i</a:t>
            </a:r>
            <a:r>
              <a:rPr lang="en-US" sz="2400" b="1" dirty="0"/>
              <a:t> </a:t>
            </a:r>
            <a:r>
              <a:rPr lang="en-US" sz="2400" dirty="0"/>
              <a:t>to 0. </a:t>
            </a:r>
          </a:p>
          <a:p>
            <a:endParaRPr lang="en-IN" sz="2400" dirty="0"/>
          </a:p>
          <a:p>
            <a:r>
              <a:rPr lang="en-IN" sz="2400" dirty="0" smtClean="0"/>
              <a:t>(</a:t>
            </a:r>
            <a:r>
              <a:rPr lang="en-IN" sz="2400" dirty="0"/>
              <a:t>f) main( ) </a:t>
            </a:r>
          </a:p>
          <a:p>
            <a:r>
              <a:rPr lang="en-IN" sz="2400" dirty="0" smtClean="0"/>
              <a:t>  { </a:t>
            </a:r>
            <a:endParaRPr lang="en-IN" sz="2400" dirty="0"/>
          </a:p>
          <a:p>
            <a:r>
              <a:rPr lang="en-IN" sz="2400" dirty="0" smtClean="0"/>
              <a:t>	</a:t>
            </a:r>
            <a:r>
              <a:rPr lang="en-IN" sz="2400" dirty="0" err="1" smtClean="0"/>
              <a:t>int</a:t>
            </a:r>
            <a:r>
              <a:rPr lang="en-IN" sz="2400" dirty="0" smtClean="0"/>
              <a:t> </a:t>
            </a:r>
            <a:r>
              <a:rPr lang="en-IN" sz="2400" dirty="0" err="1"/>
              <a:t>i</a:t>
            </a:r>
            <a:r>
              <a:rPr lang="en-IN" sz="2400" dirty="0"/>
              <a:t> ; </a:t>
            </a:r>
          </a:p>
          <a:p>
            <a:r>
              <a:rPr lang="nn-NO" sz="2400" dirty="0" smtClean="0"/>
              <a:t>	for </a:t>
            </a:r>
            <a:r>
              <a:rPr lang="nn-NO" sz="2400" dirty="0"/>
              <a:t>( i = 0 ; ++i &lt;= 10 ; ) </a:t>
            </a:r>
          </a:p>
          <a:p>
            <a:r>
              <a:rPr lang="en-IN" sz="2400" dirty="0" smtClean="0"/>
              <a:t>	  </a:t>
            </a:r>
            <a:r>
              <a:rPr lang="en-IN" sz="2400" dirty="0" err="1" smtClean="0"/>
              <a:t>printf</a:t>
            </a:r>
            <a:r>
              <a:rPr lang="en-IN" sz="2400" dirty="0" smtClean="0"/>
              <a:t> </a:t>
            </a:r>
            <a:r>
              <a:rPr lang="en-IN" sz="2400" dirty="0"/>
              <a:t>( "%d\n", </a:t>
            </a:r>
            <a:r>
              <a:rPr lang="en-IN" sz="2400" dirty="0" err="1"/>
              <a:t>i</a:t>
            </a:r>
            <a:r>
              <a:rPr lang="en-IN" sz="2400" dirty="0"/>
              <a:t> ) ; </a:t>
            </a:r>
          </a:p>
          <a:p>
            <a:r>
              <a:rPr lang="en-IN" sz="2400" dirty="0" smtClean="0"/>
              <a:t> }</a:t>
            </a:r>
          </a:p>
          <a:p>
            <a:pPr algn="just"/>
            <a:r>
              <a:rPr lang="en-US" sz="2400" dirty="0" smtClean="0"/>
              <a:t>Here</a:t>
            </a:r>
            <a:r>
              <a:rPr lang="en-US" sz="2400" dirty="0"/>
              <a:t>, both, the comparison and the </a:t>
            </a:r>
            <a:r>
              <a:rPr lang="en-US" sz="2400" dirty="0" err="1"/>
              <a:t>incrementation</a:t>
            </a:r>
            <a:r>
              <a:rPr lang="en-US" sz="2400" dirty="0"/>
              <a:t> is done through the same statement, </a:t>
            </a:r>
            <a:r>
              <a:rPr lang="en-US" sz="2400" b="1" dirty="0"/>
              <a:t>++</a:t>
            </a:r>
            <a:r>
              <a:rPr lang="en-US" sz="2400" b="1" dirty="0" err="1"/>
              <a:t>i</a:t>
            </a:r>
            <a:r>
              <a:rPr lang="en-US" sz="2400" b="1" dirty="0"/>
              <a:t> &lt;= 10</a:t>
            </a:r>
            <a:r>
              <a:rPr lang="en-US" sz="2400" dirty="0"/>
              <a:t>. Since </a:t>
            </a:r>
            <a:r>
              <a:rPr lang="en-US" sz="2400" b="1" dirty="0"/>
              <a:t>++ </a:t>
            </a:r>
            <a:r>
              <a:rPr lang="en-US" sz="2400" dirty="0"/>
              <a:t>precedes </a:t>
            </a:r>
            <a:r>
              <a:rPr lang="en-US" sz="2400" b="1" dirty="0" err="1"/>
              <a:t>i</a:t>
            </a:r>
            <a:r>
              <a:rPr lang="en-US" sz="2400" b="1" dirty="0"/>
              <a:t> </a:t>
            </a:r>
            <a:r>
              <a:rPr lang="en-US" sz="2400" dirty="0"/>
              <a:t>firstly </a:t>
            </a:r>
            <a:r>
              <a:rPr lang="en-US" sz="2400" dirty="0" err="1"/>
              <a:t>incrementation</a:t>
            </a:r>
            <a:r>
              <a:rPr lang="en-US" sz="2400" dirty="0"/>
              <a:t> is done, followed by comparison. Note that it is necessary to initialize </a:t>
            </a:r>
            <a:r>
              <a:rPr lang="en-US" sz="2400" b="1" dirty="0" err="1"/>
              <a:t>i</a:t>
            </a:r>
            <a:r>
              <a:rPr lang="en-US" sz="2400" b="1" dirty="0"/>
              <a:t> </a:t>
            </a:r>
            <a:r>
              <a:rPr lang="en-US" sz="2400" dirty="0"/>
              <a:t>to 0. </a:t>
            </a:r>
          </a:p>
          <a:p>
            <a:r>
              <a:rPr lang="en-IN" sz="2400" dirty="0" smtClean="0"/>
              <a:t> </a:t>
            </a:r>
            <a:endParaRPr lang="en-IN" sz="2400" dirty="0"/>
          </a:p>
        </p:txBody>
      </p:sp>
    </p:spTree>
    <p:extLst>
      <p:ext uri="{BB962C8B-B14F-4D97-AF65-F5344CB8AC3E}">
        <p14:creationId xmlns:p14="http://schemas.microsoft.com/office/powerpoint/2010/main" val="40349588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67000" y="32657"/>
            <a:ext cx="4188467" cy="492443"/>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dirty="0" smtClean="0">
                <a:latin typeface="+mn-lt"/>
              </a:rPr>
              <a:t>Nesting of Loops</a:t>
            </a:r>
            <a:endParaRPr lang="en-IN" sz="3200" kern="0" dirty="0">
              <a:latin typeface="+mn-lt"/>
            </a:endParaRPr>
          </a:p>
        </p:txBody>
      </p:sp>
      <p:sp>
        <p:nvSpPr>
          <p:cNvPr id="2" name="Rectangle 1"/>
          <p:cNvSpPr/>
          <p:nvPr/>
        </p:nvSpPr>
        <p:spPr>
          <a:xfrm>
            <a:off x="457200" y="381000"/>
            <a:ext cx="9149443" cy="7478970"/>
          </a:xfrm>
          <a:prstGeom prst="rect">
            <a:avLst/>
          </a:prstGeom>
        </p:spPr>
        <p:txBody>
          <a:bodyPr wrap="square">
            <a:spAutoFit/>
          </a:bodyPr>
          <a:lstStyle/>
          <a:p>
            <a:r>
              <a:rPr lang="en-US" sz="2400" dirty="0"/>
              <a:t>The way </a:t>
            </a:r>
            <a:r>
              <a:rPr lang="en-US" sz="2400" b="1" dirty="0"/>
              <a:t>if </a:t>
            </a:r>
            <a:r>
              <a:rPr lang="en-US" sz="2400" dirty="0"/>
              <a:t>statements can be nested, similarly </a:t>
            </a:r>
            <a:r>
              <a:rPr lang="en-US" sz="2400" b="1" dirty="0"/>
              <a:t>while</a:t>
            </a:r>
            <a:r>
              <a:rPr lang="en-US" sz="2400" dirty="0"/>
              <a:t>s and </a:t>
            </a:r>
            <a:r>
              <a:rPr lang="en-US" sz="2400" b="1" dirty="0" err="1"/>
              <a:t>for</a:t>
            </a:r>
            <a:r>
              <a:rPr lang="en-US" sz="2400" dirty="0" err="1"/>
              <a:t>s</a:t>
            </a:r>
            <a:r>
              <a:rPr lang="en-US" sz="2400" dirty="0"/>
              <a:t> can also be nested. To understand how nested loops work, look at the program given below: </a:t>
            </a:r>
          </a:p>
          <a:p>
            <a:r>
              <a:rPr lang="en-IN" sz="2400" dirty="0"/>
              <a:t>/* Demonstration of nested loops */ </a:t>
            </a:r>
            <a:endParaRPr lang="en-IN" sz="2400" dirty="0" smtClean="0"/>
          </a:p>
          <a:p>
            <a:r>
              <a:rPr lang="en-IN" sz="2400" dirty="0" smtClean="0"/>
              <a:t>main</a:t>
            </a:r>
            <a:r>
              <a:rPr lang="en-IN" sz="2400" dirty="0"/>
              <a:t>( ) </a:t>
            </a:r>
            <a:endParaRPr lang="en-IN" sz="2400" dirty="0" smtClean="0"/>
          </a:p>
          <a:p>
            <a:r>
              <a:rPr lang="en-IN" sz="2400" dirty="0" smtClean="0"/>
              <a:t>{ </a:t>
            </a:r>
          </a:p>
          <a:p>
            <a:r>
              <a:rPr lang="en-IN" sz="2400" dirty="0" smtClean="0"/>
              <a:t>   </a:t>
            </a:r>
            <a:r>
              <a:rPr lang="en-IN" sz="2400" dirty="0" err="1" smtClean="0"/>
              <a:t>int</a:t>
            </a:r>
            <a:r>
              <a:rPr lang="en-IN" sz="2400" dirty="0" smtClean="0"/>
              <a:t> </a:t>
            </a:r>
            <a:r>
              <a:rPr lang="en-IN" sz="2400" dirty="0"/>
              <a:t>r, c, sum ; </a:t>
            </a:r>
            <a:endParaRPr lang="en-IN" sz="2400" dirty="0" smtClean="0"/>
          </a:p>
          <a:p>
            <a:r>
              <a:rPr lang="en-IN" sz="2400" dirty="0"/>
              <a:t> </a:t>
            </a:r>
            <a:r>
              <a:rPr lang="en-IN" sz="2400" dirty="0" smtClean="0"/>
              <a:t>  for </a:t>
            </a:r>
            <a:r>
              <a:rPr lang="en-IN" sz="2400" dirty="0"/>
              <a:t>( r = 1 ; r &lt;= 3 ; r++ ) /* outer loop */ </a:t>
            </a:r>
            <a:endParaRPr lang="en-IN" sz="2400" dirty="0" smtClean="0"/>
          </a:p>
          <a:p>
            <a:r>
              <a:rPr lang="en-IN" sz="2400" dirty="0"/>
              <a:t> </a:t>
            </a:r>
            <a:r>
              <a:rPr lang="en-IN" sz="2400" dirty="0" smtClean="0"/>
              <a:t>     { </a:t>
            </a:r>
          </a:p>
          <a:p>
            <a:r>
              <a:rPr lang="en-IN" sz="2400" dirty="0"/>
              <a:t> </a:t>
            </a:r>
            <a:r>
              <a:rPr lang="en-IN" sz="2400" dirty="0" smtClean="0"/>
              <a:t>   	for </a:t>
            </a:r>
            <a:r>
              <a:rPr lang="en-IN" sz="2400" dirty="0"/>
              <a:t>( c = 1 ; c &lt;= 2 ; </a:t>
            </a:r>
            <a:r>
              <a:rPr lang="en-IN" sz="2400" dirty="0" err="1"/>
              <a:t>c++</a:t>
            </a:r>
            <a:r>
              <a:rPr lang="en-IN" sz="2400" dirty="0"/>
              <a:t> ) /* inner loop */ </a:t>
            </a:r>
            <a:endParaRPr lang="en-IN" sz="2400" dirty="0" smtClean="0"/>
          </a:p>
          <a:p>
            <a:r>
              <a:rPr lang="en-IN" sz="2400" dirty="0"/>
              <a:t> </a:t>
            </a:r>
            <a:r>
              <a:rPr lang="en-IN" sz="2400" dirty="0" smtClean="0"/>
              <a:t>            { </a:t>
            </a:r>
          </a:p>
          <a:p>
            <a:r>
              <a:rPr lang="en-IN" sz="2400" dirty="0"/>
              <a:t>	</a:t>
            </a:r>
            <a:r>
              <a:rPr lang="en-IN" sz="2400" dirty="0" smtClean="0"/>
              <a:t>  sum </a:t>
            </a:r>
            <a:r>
              <a:rPr lang="en-IN" sz="2400" dirty="0"/>
              <a:t>= r + c ; </a:t>
            </a:r>
            <a:endParaRPr lang="en-IN" sz="2400" dirty="0" smtClean="0"/>
          </a:p>
          <a:p>
            <a:r>
              <a:rPr lang="en-IN" sz="2400" dirty="0"/>
              <a:t> </a:t>
            </a:r>
            <a:r>
              <a:rPr lang="en-IN" sz="2400" dirty="0" smtClean="0"/>
              <a:t>               </a:t>
            </a:r>
            <a:r>
              <a:rPr lang="en-IN" sz="2400" dirty="0" err="1" smtClean="0"/>
              <a:t>printf</a:t>
            </a:r>
            <a:r>
              <a:rPr lang="en-IN" sz="2400" dirty="0" smtClean="0"/>
              <a:t> </a:t>
            </a:r>
            <a:r>
              <a:rPr lang="en-IN" sz="2400" dirty="0"/>
              <a:t>( "r = %d c = %d sum = %d\n", r, c, sum ) ; </a:t>
            </a:r>
          </a:p>
          <a:p>
            <a:r>
              <a:rPr lang="en-IN" sz="2400" dirty="0" smtClean="0"/>
              <a:t>	} </a:t>
            </a:r>
            <a:endParaRPr lang="en-IN" sz="2400" dirty="0"/>
          </a:p>
          <a:p>
            <a:r>
              <a:rPr lang="en-IN" sz="2400" dirty="0" smtClean="0"/>
              <a:t>       } </a:t>
            </a:r>
            <a:endParaRPr lang="en-IN" sz="2400" dirty="0"/>
          </a:p>
          <a:p>
            <a:r>
              <a:rPr lang="en-IN" sz="2400" dirty="0"/>
              <a:t>} </a:t>
            </a:r>
            <a:endParaRPr lang="en-IN" sz="2400" dirty="0" smtClean="0"/>
          </a:p>
          <a:p>
            <a:r>
              <a:rPr lang="en-US" sz="2400" dirty="0"/>
              <a:t>As you can see, the body of the outer </a:t>
            </a:r>
            <a:r>
              <a:rPr lang="en-US" sz="2400" b="1" dirty="0"/>
              <a:t>for </a:t>
            </a:r>
            <a:r>
              <a:rPr lang="en-US" sz="2400" dirty="0"/>
              <a:t>loop is indented, and the body of the inner </a:t>
            </a:r>
            <a:r>
              <a:rPr lang="en-US" sz="2400" b="1" dirty="0"/>
              <a:t>for </a:t>
            </a:r>
            <a:r>
              <a:rPr lang="en-US" sz="2400" dirty="0"/>
              <a:t>loop is further indented. These multiple indentations make the program easier to understand. </a:t>
            </a:r>
            <a:endParaRPr lang="pt-BR" sz="2400" dirty="0"/>
          </a:p>
          <a:p>
            <a:endParaRPr lang="en-IN" sz="2400" dirty="0"/>
          </a:p>
        </p:txBody>
      </p:sp>
      <p:cxnSp>
        <p:nvCxnSpPr>
          <p:cNvPr id="5" name="Straight Connector 4"/>
          <p:cNvCxnSpPr/>
          <p:nvPr/>
        </p:nvCxnSpPr>
        <p:spPr>
          <a:xfrm>
            <a:off x="1371600" y="41910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4400" y="35052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2438400"/>
            <a:ext cx="0" cy="3657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555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609600"/>
            <a:ext cx="9220200" cy="3374642"/>
          </a:xfrm>
          <a:prstGeom prst="rect">
            <a:avLst/>
          </a:prstGeom>
        </p:spPr>
        <p:txBody>
          <a:bodyPr vert="horz" wrap="square" lIns="0" tIns="12065" rIns="0" bIns="0" rtlCol="0">
            <a:spAutoFit/>
          </a:bodyPr>
          <a:lstStyle/>
          <a:p>
            <a:pPr marL="354965" marR="5080" indent="-342900" algn="just">
              <a:lnSpc>
                <a:spcPct val="100000"/>
              </a:lnSpc>
              <a:spcBef>
                <a:spcPts val="95"/>
              </a:spcBef>
              <a:buChar char="•"/>
              <a:tabLst>
                <a:tab pos="354965" algn="l"/>
                <a:tab pos="355600" algn="l"/>
              </a:tabLst>
            </a:pPr>
            <a:r>
              <a:rPr lang="en-US" sz="2400" dirty="0"/>
              <a:t>There are mainly two types of loops in C Programming:</a:t>
            </a:r>
          </a:p>
          <a:p>
            <a:pPr marL="354965" marR="5080" indent="-342900" algn="just">
              <a:lnSpc>
                <a:spcPct val="100000"/>
              </a:lnSpc>
              <a:spcBef>
                <a:spcPts val="95"/>
              </a:spcBef>
              <a:buChar char="•"/>
              <a:tabLst>
                <a:tab pos="354965" algn="l"/>
                <a:tab pos="355600" algn="l"/>
              </a:tabLst>
            </a:pPr>
            <a:endParaRPr lang="en-US" sz="2400" dirty="0"/>
          </a:p>
          <a:p>
            <a:pPr marL="354965" marR="5080" indent="-342900" algn="just">
              <a:lnSpc>
                <a:spcPct val="100000"/>
              </a:lnSpc>
              <a:spcBef>
                <a:spcPts val="95"/>
              </a:spcBef>
              <a:buChar char="•"/>
              <a:tabLst>
                <a:tab pos="354965" algn="l"/>
                <a:tab pos="355600" algn="l"/>
              </a:tabLst>
            </a:pPr>
            <a:r>
              <a:rPr lang="en-US" sz="2400" b="1" dirty="0"/>
              <a:t>Entry Controlled loops:</a:t>
            </a:r>
            <a:r>
              <a:rPr lang="en-US" sz="2400" dirty="0"/>
              <a:t> In Entry controlled loops the test condition is checked before entering the main body of the loop. For Loop and While Loop is Entry-controlled loops.</a:t>
            </a:r>
          </a:p>
          <a:p>
            <a:pPr marL="354965" marR="5080" indent="-342900" algn="just">
              <a:lnSpc>
                <a:spcPct val="100000"/>
              </a:lnSpc>
              <a:spcBef>
                <a:spcPts val="95"/>
              </a:spcBef>
              <a:buChar char="•"/>
              <a:tabLst>
                <a:tab pos="354965" algn="l"/>
                <a:tab pos="355600" algn="l"/>
              </a:tabLst>
            </a:pPr>
            <a:r>
              <a:rPr lang="en-US" sz="2400" b="1" dirty="0" smtClean="0"/>
              <a:t>Exit Controlled loops:</a:t>
            </a:r>
            <a:r>
              <a:rPr lang="en-US" sz="2400" dirty="0" smtClean="0"/>
              <a:t> In Exit controlled loops the test condition is evaluated at the end of the loop body. The loop body will execute at least once, irrespective of whether the condition is true or false. do-while Loop is Exit Controlled loop.</a:t>
            </a:r>
            <a:endParaRPr sz="2400" dirty="0">
              <a:latin typeface="Arial"/>
              <a:cs typeface="Arial"/>
            </a:endParaRPr>
          </a:p>
        </p:txBody>
      </p:sp>
      <p:pic>
        <p:nvPicPr>
          <p:cNvPr id="2" name="Picture 1"/>
          <p:cNvPicPr>
            <a:picLocks noChangeAspect="1"/>
          </p:cNvPicPr>
          <p:nvPr/>
        </p:nvPicPr>
        <p:blipFill>
          <a:blip r:embed="rId3"/>
          <a:stretch>
            <a:fillRect/>
          </a:stretch>
        </p:blipFill>
        <p:spPr>
          <a:xfrm>
            <a:off x="947737" y="4038600"/>
            <a:ext cx="8162925" cy="3600450"/>
          </a:xfrm>
          <a:prstGeom prst="rect">
            <a:avLst/>
          </a:prstGeom>
        </p:spPr>
      </p:pic>
    </p:spTree>
    <p:extLst>
      <p:ext uri="{BB962C8B-B14F-4D97-AF65-F5344CB8AC3E}">
        <p14:creationId xmlns:p14="http://schemas.microsoft.com/office/powerpoint/2010/main" val="2617966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67000" y="32657"/>
            <a:ext cx="4188467" cy="492443"/>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dirty="0" smtClean="0">
                <a:latin typeface="+mn-lt"/>
              </a:rPr>
              <a:t>Nesting of Loops</a:t>
            </a:r>
            <a:endParaRPr lang="en-IN" sz="3200" kern="0" dirty="0">
              <a:latin typeface="+mn-lt"/>
            </a:endParaRPr>
          </a:p>
        </p:txBody>
      </p:sp>
      <p:sp>
        <p:nvSpPr>
          <p:cNvPr id="2" name="Rectangle 1"/>
          <p:cNvSpPr/>
          <p:nvPr/>
        </p:nvSpPr>
        <p:spPr>
          <a:xfrm>
            <a:off x="457200" y="533698"/>
            <a:ext cx="9149443" cy="7109639"/>
          </a:xfrm>
          <a:prstGeom prst="rect">
            <a:avLst/>
          </a:prstGeom>
        </p:spPr>
        <p:txBody>
          <a:bodyPr wrap="square">
            <a:spAutoFit/>
          </a:bodyPr>
          <a:lstStyle/>
          <a:p>
            <a:r>
              <a:rPr lang="en-IN" sz="2400" dirty="0" smtClean="0"/>
              <a:t>main</a:t>
            </a:r>
            <a:r>
              <a:rPr lang="en-IN" sz="2400" dirty="0"/>
              <a:t>( ) </a:t>
            </a:r>
            <a:endParaRPr lang="en-IN" sz="2400" dirty="0" smtClean="0"/>
          </a:p>
          <a:p>
            <a:r>
              <a:rPr lang="en-IN" sz="2400" dirty="0" smtClean="0"/>
              <a:t>{ </a:t>
            </a:r>
          </a:p>
          <a:p>
            <a:r>
              <a:rPr lang="en-IN" sz="2400" dirty="0" smtClean="0"/>
              <a:t>   </a:t>
            </a:r>
            <a:r>
              <a:rPr lang="en-IN" sz="2400" dirty="0" err="1" smtClean="0"/>
              <a:t>int</a:t>
            </a:r>
            <a:r>
              <a:rPr lang="en-IN" sz="2400" dirty="0" smtClean="0"/>
              <a:t> </a:t>
            </a:r>
            <a:r>
              <a:rPr lang="en-IN" sz="2400" dirty="0"/>
              <a:t>r, c, sum ; </a:t>
            </a:r>
            <a:endParaRPr lang="en-IN" sz="2400" dirty="0" smtClean="0"/>
          </a:p>
          <a:p>
            <a:r>
              <a:rPr lang="en-IN" sz="2400" dirty="0"/>
              <a:t> </a:t>
            </a:r>
            <a:r>
              <a:rPr lang="en-IN" sz="2400" dirty="0" smtClean="0"/>
              <a:t>  for </a:t>
            </a:r>
            <a:r>
              <a:rPr lang="en-IN" sz="2400" dirty="0"/>
              <a:t>( r = 1 ; r &lt;= 3 ; r++ ) /* outer loop */ </a:t>
            </a:r>
            <a:endParaRPr lang="en-IN" sz="2400" dirty="0" smtClean="0"/>
          </a:p>
          <a:p>
            <a:r>
              <a:rPr lang="en-IN" sz="2400" dirty="0"/>
              <a:t> </a:t>
            </a:r>
            <a:r>
              <a:rPr lang="en-IN" sz="2400" dirty="0" smtClean="0"/>
              <a:t>     { </a:t>
            </a:r>
          </a:p>
          <a:p>
            <a:r>
              <a:rPr lang="en-IN" sz="2400" dirty="0"/>
              <a:t> </a:t>
            </a:r>
            <a:r>
              <a:rPr lang="en-IN" sz="2400" dirty="0" smtClean="0"/>
              <a:t>   	for </a:t>
            </a:r>
            <a:r>
              <a:rPr lang="en-IN" sz="2400" dirty="0"/>
              <a:t>( c = 1 ; c &lt;= 2 ; </a:t>
            </a:r>
            <a:r>
              <a:rPr lang="en-IN" sz="2400" dirty="0" err="1"/>
              <a:t>c++</a:t>
            </a:r>
            <a:r>
              <a:rPr lang="en-IN" sz="2400" dirty="0"/>
              <a:t> ) /* inner loop */ </a:t>
            </a:r>
            <a:endParaRPr lang="en-IN" sz="2400" dirty="0" smtClean="0"/>
          </a:p>
          <a:p>
            <a:r>
              <a:rPr lang="en-IN" sz="2400" dirty="0"/>
              <a:t> </a:t>
            </a:r>
            <a:r>
              <a:rPr lang="en-IN" sz="2400" dirty="0" smtClean="0"/>
              <a:t>            { </a:t>
            </a:r>
          </a:p>
          <a:p>
            <a:r>
              <a:rPr lang="en-IN" sz="2400" dirty="0"/>
              <a:t>	</a:t>
            </a:r>
            <a:r>
              <a:rPr lang="en-IN" sz="2400" dirty="0" smtClean="0"/>
              <a:t>  sum </a:t>
            </a:r>
            <a:r>
              <a:rPr lang="en-IN" sz="2400" dirty="0"/>
              <a:t>= r + c ; </a:t>
            </a:r>
            <a:endParaRPr lang="en-IN" sz="2400" dirty="0" smtClean="0"/>
          </a:p>
          <a:p>
            <a:r>
              <a:rPr lang="en-IN" sz="2400" dirty="0"/>
              <a:t> </a:t>
            </a:r>
            <a:r>
              <a:rPr lang="en-IN" sz="2400" dirty="0" smtClean="0"/>
              <a:t>               </a:t>
            </a:r>
            <a:r>
              <a:rPr lang="en-IN" sz="2400" dirty="0" err="1" smtClean="0"/>
              <a:t>printf</a:t>
            </a:r>
            <a:r>
              <a:rPr lang="en-IN" sz="2400" dirty="0" smtClean="0"/>
              <a:t> </a:t>
            </a:r>
            <a:r>
              <a:rPr lang="en-IN" sz="2400" dirty="0"/>
              <a:t>( "r = %d c = %d sum = %d\n", r, c, sum ) ; </a:t>
            </a:r>
          </a:p>
          <a:p>
            <a:r>
              <a:rPr lang="en-IN" sz="2400" dirty="0" smtClean="0"/>
              <a:t>	} </a:t>
            </a:r>
            <a:endParaRPr lang="en-IN" sz="2400" dirty="0"/>
          </a:p>
          <a:p>
            <a:r>
              <a:rPr lang="en-IN" sz="2400" dirty="0" smtClean="0"/>
              <a:t>       } </a:t>
            </a:r>
            <a:endParaRPr lang="en-IN" sz="2400" dirty="0"/>
          </a:p>
          <a:p>
            <a:r>
              <a:rPr lang="en-IN" sz="2400" dirty="0"/>
              <a:t>} </a:t>
            </a:r>
          </a:p>
          <a:p>
            <a:r>
              <a:rPr lang="en-US" sz="2400" dirty="0"/>
              <a:t>When you run this program you will get the following output: </a:t>
            </a:r>
          </a:p>
          <a:p>
            <a:r>
              <a:rPr lang="pt-BR" sz="2400" dirty="0"/>
              <a:t>r = 1 c = 1 sum = 2 </a:t>
            </a:r>
          </a:p>
          <a:p>
            <a:r>
              <a:rPr lang="pt-BR" sz="2400" dirty="0"/>
              <a:t>r = 1 c = 2 sum = 3 </a:t>
            </a:r>
          </a:p>
          <a:p>
            <a:r>
              <a:rPr lang="pt-BR" sz="2400" dirty="0"/>
              <a:t>r = 2 c = 1 sum = 3 </a:t>
            </a:r>
          </a:p>
          <a:p>
            <a:r>
              <a:rPr lang="pt-BR" sz="2400" dirty="0"/>
              <a:t>r = 2 c = 2 sum = 4 </a:t>
            </a:r>
          </a:p>
          <a:p>
            <a:r>
              <a:rPr lang="pt-BR" sz="2400" dirty="0"/>
              <a:t>r = 3 c = 1 sum = 4 </a:t>
            </a:r>
          </a:p>
          <a:p>
            <a:r>
              <a:rPr lang="pt-BR" sz="2400" dirty="0"/>
              <a:t>r = 3 c = 2 sum = 5 </a:t>
            </a:r>
          </a:p>
        </p:txBody>
      </p:sp>
      <p:cxnSp>
        <p:nvCxnSpPr>
          <p:cNvPr id="5" name="Straight Connector 4"/>
          <p:cNvCxnSpPr/>
          <p:nvPr/>
        </p:nvCxnSpPr>
        <p:spPr>
          <a:xfrm>
            <a:off x="1447800" y="2972098"/>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2286298"/>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106680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76601" y="5562600"/>
            <a:ext cx="6553200" cy="1938992"/>
          </a:xfrm>
          <a:prstGeom prst="rect">
            <a:avLst/>
          </a:prstGeom>
        </p:spPr>
        <p:txBody>
          <a:bodyPr wrap="square">
            <a:spAutoFit/>
          </a:bodyPr>
          <a:lstStyle/>
          <a:p>
            <a:pPr algn="just"/>
            <a:r>
              <a:rPr lang="en-US" sz="2400" dirty="0" smtClean="0"/>
              <a:t>Here</a:t>
            </a:r>
            <a:r>
              <a:rPr lang="en-US" sz="2400" dirty="0"/>
              <a:t>, for each value of </a:t>
            </a:r>
            <a:r>
              <a:rPr lang="en-US" sz="2400" b="1" dirty="0"/>
              <a:t>r </a:t>
            </a:r>
            <a:r>
              <a:rPr lang="en-US" sz="2400" dirty="0"/>
              <a:t>the inner loop is cycled through twice, with the variable </a:t>
            </a:r>
            <a:r>
              <a:rPr lang="en-US" sz="2400" b="1" dirty="0"/>
              <a:t>c </a:t>
            </a:r>
            <a:r>
              <a:rPr lang="en-US" sz="2400" dirty="0"/>
              <a:t>taking values from 1 to 2. The inner loop terminates when the value of </a:t>
            </a:r>
            <a:r>
              <a:rPr lang="en-US" sz="2400" b="1" dirty="0"/>
              <a:t>c </a:t>
            </a:r>
            <a:r>
              <a:rPr lang="en-US" sz="2400" dirty="0"/>
              <a:t>exceeds 2, and the outer loop terminates when the value of </a:t>
            </a:r>
            <a:r>
              <a:rPr lang="en-US" sz="2400" b="1" dirty="0"/>
              <a:t>r </a:t>
            </a:r>
            <a:r>
              <a:rPr lang="en-US" sz="2400" dirty="0"/>
              <a:t>exceeds 3. </a:t>
            </a:r>
          </a:p>
        </p:txBody>
      </p:sp>
    </p:spTree>
    <p:extLst>
      <p:ext uri="{BB962C8B-B14F-4D97-AF65-F5344CB8AC3E}">
        <p14:creationId xmlns:p14="http://schemas.microsoft.com/office/powerpoint/2010/main" val="7328883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828800"/>
            <a:ext cx="9372600" cy="1200329"/>
          </a:xfrm>
          <a:prstGeom prst="rect">
            <a:avLst/>
          </a:prstGeom>
        </p:spPr>
        <p:txBody>
          <a:bodyPr wrap="square">
            <a:spAutoFit/>
          </a:bodyPr>
          <a:lstStyle/>
          <a:p>
            <a:pPr algn="just"/>
            <a:r>
              <a:rPr lang="en-US" sz="2400" dirty="0">
                <a:solidFill>
                  <a:srgbClr val="000000"/>
                </a:solidFill>
                <a:ea typeface="Segoe UI Symbol" panose="020B0502040204020203" pitchFamily="34" charset="0"/>
              </a:rPr>
              <a:t>The way </a:t>
            </a:r>
            <a:r>
              <a:rPr lang="en-US" sz="2400" b="1" dirty="0">
                <a:solidFill>
                  <a:srgbClr val="000000"/>
                </a:solidFill>
                <a:ea typeface="Segoe UI Symbol" panose="020B0502040204020203" pitchFamily="34" charset="0"/>
              </a:rPr>
              <a:t>for </a:t>
            </a:r>
            <a:r>
              <a:rPr lang="en-US" sz="2400" dirty="0">
                <a:solidFill>
                  <a:srgbClr val="000000"/>
                </a:solidFill>
                <a:ea typeface="Segoe UI Symbol" panose="020B0502040204020203" pitchFamily="34" charset="0"/>
              </a:rPr>
              <a:t>loops have been nested here, similarly, two </a:t>
            </a:r>
            <a:r>
              <a:rPr lang="en-US" sz="2400" b="1" dirty="0">
                <a:solidFill>
                  <a:srgbClr val="000000"/>
                </a:solidFill>
                <a:ea typeface="Segoe UI Symbol" panose="020B0502040204020203" pitchFamily="34" charset="0"/>
              </a:rPr>
              <a:t>while </a:t>
            </a:r>
            <a:r>
              <a:rPr lang="en-US" sz="2400" dirty="0">
                <a:solidFill>
                  <a:srgbClr val="000000"/>
                </a:solidFill>
                <a:ea typeface="Segoe UI Symbol" panose="020B0502040204020203" pitchFamily="34" charset="0"/>
              </a:rPr>
              <a:t>loops can also be nested. Not only this, a </a:t>
            </a:r>
            <a:r>
              <a:rPr lang="en-US" sz="2400" b="1" dirty="0">
                <a:solidFill>
                  <a:srgbClr val="000000"/>
                </a:solidFill>
                <a:ea typeface="Segoe UI Symbol" panose="020B0502040204020203" pitchFamily="34" charset="0"/>
              </a:rPr>
              <a:t>for </a:t>
            </a:r>
            <a:r>
              <a:rPr lang="en-US" sz="2400" dirty="0">
                <a:solidFill>
                  <a:srgbClr val="000000"/>
                </a:solidFill>
                <a:ea typeface="Segoe UI Symbol" panose="020B0502040204020203" pitchFamily="34" charset="0"/>
              </a:rPr>
              <a:t>loop can occur within a </a:t>
            </a:r>
            <a:r>
              <a:rPr lang="en-US" sz="2400" b="1" dirty="0">
                <a:solidFill>
                  <a:srgbClr val="000000"/>
                </a:solidFill>
                <a:ea typeface="Segoe UI Symbol" panose="020B0502040204020203" pitchFamily="34" charset="0"/>
              </a:rPr>
              <a:t>while </a:t>
            </a:r>
            <a:r>
              <a:rPr lang="en-US" sz="2400" dirty="0">
                <a:solidFill>
                  <a:srgbClr val="000000"/>
                </a:solidFill>
                <a:ea typeface="Segoe UI Symbol" panose="020B0502040204020203" pitchFamily="34" charset="0"/>
              </a:rPr>
              <a:t>loop, or a </a:t>
            </a:r>
            <a:r>
              <a:rPr lang="en-US" sz="2400" b="1" dirty="0">
                <a:solidFill>
                  <a:srgbClr val="000000"/>
                </a:solidFill>
                <a:ea typeface="Segoe UI Symbol" panose="020B0502040204020203" pitchFamily="34" charset="0"/>
              </a:rPr>
              <a:t>while </a:t>
            </a:r>
            <a:r>
              <a:rPr lang="en-US" sz="2400" dirty="0">
                <a:solidFill>
                  <a:srgbClr val="000000"/>
                </a:solidFill>
                <a:ea typeface="Segoe UI Symbol" panose="020B0502040204020203" pitchFamily="34" charset="0"/>
              </a:rPr>
              <a:t>within a </a:t>
            </a:r>
            <a:r>
              <a:rPr lang="en-US" sz="2400" b="1" dirty="0">
                <a:solidFill>
                  <a:srgbClr val="000000"/>
                </a:solidFill>
                <a:ea typeface="Segoe UI Symbol" panose="020B0502040204020203" pitchFamily="34" charset="0"/>
              </a:rPr>
              <a:t>for</a:t>
            </a:r>
            <a:r>
              <a:rPr lang="en-US" sz="2400" dirty="0">
                <a:solidFill>
                  <a:srgbClr val="000000"/>
                </a:solidFill>
                <a:ea typeface="Segoe UI Symbol" panose="020B0502040204020203" pitchFamily="34" charset="0"/>
              </a:rPr>
              <a:t>. </a:t>
            </a:r>
            <a:endParaRPr lang="en-IN" sz="2400" dirty="0">
              <a:ea typeface="Segoe UI Symbol" panose="020B0502040204020203" pitchFamily="34" charset="0"/>
            </a:endParaRPr>
          </a:p>
        </p:txBody>
      </p:sp>
      <p:sp>
        <p:nvSpPr>
          <p:cNvPr id="5" name="Title 1"/>
          <p:cNvSpPr txBox="1">
            <a:spLocks/>
          </p:cNvSpPr>
          <p:nvPr/>
        </p:nvSpPr>
        <p:spPr>
          <a:xfrm>
            <a:off x="2667000" y="32657"/>
            <a:ext cx="4188467" cy="492443"/>
          </a:xfrm>
          <a:prstGeom prst="rect">
            <a:avLst/>
          </a:prstGeom>
        </p:spPr>
        <p:txBody>
          <a:bodyPr wrap="square" lIns="0" tIns="0" rIns="0" bIns="0">
            <a:spAutoFit/>
          </a:bodyPr>
          <a:lstStyle>
            <a:lvl1pPr>
              <a:defRPr sz="2000" b="1" i="0">
                <a:solidFill>
                  <a:schemeClr val="tx1"/>
                </a:solidFill>
                <a:latin typeface="Courier New"/>
                <a:ea typeface="+mj-ea"/>
                <a:cs typeface="Courier New"/>
              </a:defRPr>
            </a:lvl1pPr>
          </a:lstStyle>
          <a:p>
            <a:pPr algn="ctr"/>
            <a:r>
              <a:rPr lang="en-IN" sz="3200" kern="0" dirty="0" smtClean="0">
                <a:latin typeface="+mn-lt"/>
              </a:rPr>
              <a:t>Nesting of Loops</a:t>
            </a:r>
            <a:endParaRPr lang="en-IN" sz="3200" kern="0" dirty="0">
              <a:latin typeface="+mn-lt"/>
            </a:endParaRPr>
          </a:p>
        </p:txBody>
      </p:sp>
    </p:spTree>
    <p:extLst>
      <p:ext uri="{BB962C8B-B14F-4D97-AF65-F5344CB8AC3E}">
        <p14:creationId xmlns:p14="http://schemas.microsoft.com/office/powerpoint/2010/main" val="9307877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8030" y="1217167"/>
            <a:ext cx="2482850" cy="513715"/>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Nested</a:t>
            </a:r>
            <a:r>
              <a:rPr sz="3200" spc="-105" dirty="0">
                <a:latin typeface="Arial"/>
                <a:cs typeface="Arial"/>
              </a:rPr>
              <a:t> </a:t>
            </a:r>
            <a:r>
              <a:rPr sz="3200" spc="-5" dirty="0">
                <a:latin typeface="Arial"/>
                <a:cs typeface="Arial"/>
              </a:rPr>
              <a:t>Loop</a:t>
            </a:r>
            <a:endParaRPr sz="3200">
              <a:latin typeface="Arial"/>
              <a:cs typeface="Arial"/>
            </a:endParaRPr>
          </a:p>
        </p:txBody>
      </p:sp>
      <p:sp>
        <p:nvSpPr>
          <p:cNvPr id="3" name="object 3"/>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4" name="object 4"/>
          <p:cNvSpPr txBox="1"/>
          <p:nvPr/>
        </p:nvSpPr>
        <p:spPr>
          <a:xfrm>
            <a:off x="1450339" y="2081275"/>
            <a:ext cx="6565900" cy="235585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Nested </a:t>
            </a:r>
            <a:r>
              <a:rPr sz="2800" dirty="0">
                <a:latin typeface="Arial"/>
                <a:cs typeface="Arial"/>
              </a:rPr>
              <a:t>loop </a:t>
            </a:r>
            <a:r>
              <a:rPr sz="2800" spc="-5" dirty="0">
                <a:latin typeface="Arial"/>
                <a:cs typeface="Arial"/>
              </a:rPr>
              <a:t>= </a:t>
            </a:r>
            <a:r>
              <a:rPr sz="2800" dirty="0">
                <a:latin typeface="Arial"/>
                <a:cs typeface="Arial"/>
              </a:rPr>
              <a:t>loop inside</a:t>
            </a:r>
            <a:r>
              <a:rPr sz="2800" spc="15" dirty="0">
                <a:latin typeface="Arial"/>
                <a:cs typeface="Arial"/>
              </a:rPr>
              <a:t> </a:t>
            </a:r>
            <a:r>
              <a:rPr sz="2800" dirty="0">
                <a:latin typeface="Arial"/>
                <a:cs typeface="Arial"/>
              </a:rPr>
              <a:t>loop</a:t>
            </a:r>
            <a:endParaRPr sz="2800">
              <a:latin typeface="Arial"/>
              <a:cs typeface="Arial"/>
            </a:endParaRPr>
          </a:p>
          <a:p>
            <a:pPr>
              <a:lnSpc>
                <a:spcPct val="100000"/>
              </a:lnSpc>
              <a:spcBef>
                <a:spcPts val="45"/>
              </a:spcBef>
            </a:pPr>
            <a:endParaRPr sz="4050">
              <a:latin typeface="Times New Roman"/>
              <a:cs typeface="Times New Roman"/>
            </a:endParaRPr>
          </a:p>
          <a:p>
            <a:pPr marL="12700">
              <a:lnSpc>
                <a:spcPct val="100000"/>
              </a:lnSpc>
            </a:pPr>
            <a:r>
              <a:rPr sz="2800" u="heavy" spc="-5" dirty="0">
                <a:uFill>
                  <a:solidFill>
                    <a:srgbClr val="000000"/>
                  </a:solidFill>
                </a:uFill>
                <a:latin typeface="Arial"/>
                <a:cs typeface="Arial"/>
              </a:rPr>
              <a:t>Program flow</a:t>
            </a:r>
            <a:endParaRPr sz="2800">
              <a:latin typeface="Arial"/>
              <a:cs typeface="Arial"/>
            </a:endParaRPr>
          </a:p>
          <a:p>
            <a:pPr marL="12700">
              <a:lnSpc>
                <a:spcPct val="100000"/>
              </a:lnSpc>
              <a:spcBef>
                <a:spcPts val="595"/>
              </a:spcBef>
            </a:pPr>
            <a:r>
              <a:rPr sz="2400" spc="-5" dirty="0">
                <a:latin typeface="Arial"/>
                <a:cs typeface="Arial"/>
              </a:rPr>
              <a:t>The inner loops must</a:t>
            </a:r>
            <a:r>
              <a:rPr sz="2400" spc="25" dirty="0">
                <a:latin typeface="Arial"/>
                <a:cs typeface="Arial"/>
              </a:rPr>
              <a:t> </a:t>
            </a:r>
            <a:r>
              <a:rPr sz="2400" spc="-5" dirty="0">
                <a:latin typeface="Arial"/>
                <a:cs typeface="Arial"/>
              </a:rPr>
              <a:t>be</a:t>
            </a:r>
            <a:endParaRPr sz="2400">
              <a:latin typeface="Arial"/>
              <a:cs typeface="Arial"/>
            </a:endParaRPr>
          </a:p>
          <a:p>
            <a:pPr marL="94615">
              <a:lnSpc>
                <a:spcPct val="100000"/>
              </a:lnSpc>
              <a:spcBef>
                <a:spcPts val="575"/>
              </a:spcBef>
            </a:pPr>
            <a:r>
              <a:rPr sz="2400" spc="-5" dirty="0">
                <a:latin typeface="Arial"/>
                <a:cs typeface="Arial"/>
              </a:rPr>
              <a:t>finished before the outer loop resumes</a:t>
            </a:r>
            <a:r>
              <a:rPr sz="2400" spc="50" dirty="0">
                <a:latin typeface="Arial"/>
                <a:cs typeface="Arial"/>
              </a:rPr>
              <a:t> </a:t>
            </a:r>
            <a:r>
              <a:rPr sz="2400" spc="-5" dirty="0">
                <a:latin typeface="Arial"/>
                <a:cs typeface="Arial"/>
              </a:rPr>
              <a:t>iteration.</a:t>
            </a:r>
            <a:endParaRPr sz="2400">
              <a:latin typeface="Arial"/>
              <a:cs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2487" y="1435099"/>
            <a:ext cx="6157595" cy="391160"/>
          </a:xfrm>
          <a:prstGeom prst="rect">
            <a:avLst/>
          </a:prstGeom>
        </p:spPr>
        <p:txBody>
          <a:bodyPr vert="horz" wrap="square" lIns="0" tIns="12700" rIns="0" bIns="0" rtlCol="0">
            <a:spAutoFit/>
          </a:bodyPr>
          <a:lstStyle/>
          <a:p>
            <a:pPr marL="12700">
              <a:lnSpc>
                <a:spcPct val="100000"/>
              </a:lnSpc>
              <a:spcBef>
                <a:spcPts val="100"/>
              </a:spcBef>
            </a:pPr>
            <a:r>
              <a:rPr sz="2400" b="0" spc="-5" dirty="0">
                <a:latin typeface="Arial"/>
                <a:cs typeface="Arial"/>
              </a:rPr>
              <a:t>Write a program </a:t>
            </a:r>
            <a:r>
              <a:rPr sz="2400" b="0" dirty="0">
                <a:latin typeface="Arial"/>
                <a:cs typeface="Arial"/>
              </a:rPr>
              <a:t>to </a:t>
            </a:r>
            <a:r>
              <a:rPr sz="2400" b="0" spc="-5" dirty="0">
                <a:latin typeface="Arial"/>
                <a:cs typeface="Arial"/>
              </a:rPr>
              <a:t>print a multiplication</a:t>
            </a:r>
            <a:r>
              <a:rPr sz="2400" b="0" spc="10" dirty="0">
                <a:latin typeface="Arial"/>
                <a:cs typeface="Arial"/>
              </a:rPr>
              <a:t> </a:t>
            </a:r>
            <a:r>
              <a:rPr sz="2400" b="0" spc="-5" dirty="0">
                <a:latin typeface="Arial"/>
                <a:cs typeface="Arial"/>
              </a:rPr>
              <a:t>table.</a:t>
            </a:r>
            <a:endParaRPr sz="2400">
              <a:latin typeface="Arial"/>
              <a:cs typeface="Arial"/>
            </a:endParaRPr>
          </a:p>
        </p:txBody>
      </p:sp>
      <p:sp>
        <p:nvSpPr>
          <p:cNvPr id="3" name="object 3"/>
          <p:cNvSpPr txBox="1"/>
          <p:nvPr/>
        </p:nvSpPr>
        <p:spPr>
          <a:xfrm>
            <a:off x="1601215" y="1938019"/>
            <a:ext cx="6426835" cy="635635"/>
          </a:xfrm>
          <a:prstGeom prst="rect">
            <a:avLst/>
          </a:prstGeom>
        </p:spPr>
        <p:txBody>
          <a:bodyPr vert="horz" wrap="square" lIns="0" tIns="12700" rIns="0" bIns="0" rtlCol="0">
            <a:spAutoFit/>
          </a:bodyPr>
          <a:lstStyle/>
          <a:p>
            <a:pPr marL="824865">
              <a:lnSpc>
                <a:spcPct val="100000"/>
              </a:lnSpc>
              <a:spcBef>
                <a:spcPts val="100"/>
              </a:spcBef>
              <a:tabLst>
                <a:tab pos="1282065" algn="l"/>
                <a:tab pos="1891664" algn="l"/>
                <a:tab pos="2501265" algn="l"/>
                <a:tab pos="3110865" algn="l"/>
                <a:tab pos="3720465" algn="l"/>
                <a:tab pos="4330065" algn="l"/>
                <a:tab pos="4939665" algn="l"/>
                <a:tab pos="5549265" algn="l"/>
                <a:tab pos="6006465" algn="l"/>
              </a:tabLst>
            </a:pPr>
            <a:r>
              <a:rPr sz="2000" b="1" dirty="0">
                <a:latin typeface="Courier New"/>
                <a:cs typeface="Courier New"/>
              </a:rPr>
              <a:t>1	2	3	4	5	6	7	8	9	</a:t>
            </a:r>
            <a:r>
              <a:rPr sz="2000" b="1" spc="-5" dirty="0">
                <a:latin typeface="Courier New"/>
                <a:cs typeface="Courier New"/>
              </a:rPr>
              <a:t>10</a:t>
            </a:r>
            <a:endParaRPr sz="2000">
              <a:latin typeface="Courier New"/>
              <a:cs typeface="Courier New"/>
            </a:endParaRPr>
          </a:p>
          <a:p>
            <a:pPr marL="12700">
              <a:lnSpc>
                <a:spcPct val="100000"/>
              </a:lnSpc>
            </a:pPr>
            <a:r>
              <a:rPr sz="2000" b="1" spc="-5" dirty="0">
                <a:latin typeface="Courier New"/>
                <a:cs typeface="Courier New"/>
              </a:rPr>
              <a:t>------------------------------------------</a:t>
            </a:r>
            <a:endParaRPr sz="2000">
              <a:latin typeface="Courier New"/>
              <a:cs typeface="Courier New"/>
            </a:endParaRPr>
          </a:p>
        </p:txBody>
      </p:sp>
      <p:graphicFrame>
        <p:nvGraphicFramePr>
          <p:cNvPr id="4" name="object 4"/>
          <p:cNvGraphicFramePr>
            <a:graphicFrameLocks noGrp="1"/>
          </p:cNvGraphicFramePr>
          <p:nvPr/>
        </p:nvGraphicFramePr>
        <p:xfrm>
          <a:off x="1429765" y="2618290"/>
          <a:ext cx="6616700" cy="2997698"/>
        </p:xfrm>
        <a:graphic>
          <a:graphicData uri="http://schemas.openxmlformats.org/drawingml/2006/table">
            <a:tbl>
              <a:tblPr firstRow="1" bandRow="1">
                <a:tableStyleId>{2D5ABB26-0587-4C30-8999-92F81FD0307C}</a:tableStyleId>
              </a:tblPr>
              <a:tblGrid>
                <a:gridCol w="64135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1098550">
                  <a:extLst>
                    <a:ext uri="{9D8B030D-6E8A-4147-A177-3AD203B41FA5}">
                      <a16:colId xmlns:a16="http://schemas.microsoft.com/office/drawing/2014/main" val="20009"/>
                    </a:ext>
                  </a:extLst>
                </a:gridCol>
              </a:tblGrid>
              <a:tr h="279653">
                <a:tc>
                  <a:txBody>
                    <a:bodyPr/>
                    <a:lstStyle/>
                    <a:p>
                      <a:pPr marR="144145" algn="r">
                        <a:lnSpc>
                          <a:spcPts val="1950"/>
                        </a:lnSpc>
                      </a:pPr>
                      <a:r>
                        <a:rPr sz="2000" b="1" spc="-5" dirty="0">
                          <a:latin typeface="Courier New"/>
                          <a:cs typeface="Courier New"/>
                        </a:rPr>
                        <a:t>1</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1950"/>
                        </a:lnSpc>
                      </a:pPr>
                      <a:r>
                        <a:rPr sz="2000" b="1" dirty="0">
                          <a:latin typeface="Courier New"/>
                          <a:cs typeface="Courier New"/>
                        </a:rPr>
                        <a:t>1</a:t>
                      </a:r>
                      <a:endParaRPr sz="2000">
                        <a:latin typeface="Courier New"/>
                        <a:cs typeface="Courier New"/>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rowSpan="5" gridSpan="4">
                  <a:txBody>
                    <a:bodyPr/>
                    <a:lstStyle/>
                    <a:p>
                      <a:pPr>
                        <a:lnSpc>
                          <a:spcPct val="100000"/>
                        </a:lnSpc>
                      </a:pPr>
                      <a:endParaRPr sz="2000">
                        <a:latin typeface="Times New Roman"/>
                        <a:cs typeface="Times New Roman"/>
                      </a:endParaRPr>
                    </a:p>
                  </a:txBody>
                  <a:tcPr marL="0" marR="0" marT="0" marB="0"/>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extLst>
                  <a:ext uri="{0D108BD9-81ED-4DB2-BD59-A6C34878D82A}">
                    <a16:rowId xmlns:a16="http://schemas.microsoft.com/office/drawing/2014/main" val="10000"/>
                  </a:ext>
                </a:extLst>
              </a:tr>
              <a:tr h="304799">
                <a:tc>
                  <a:txBody>
                    <a:bodyPr/>
                    <a:lstStyle/>
                    <a:p>
                      <a:pPr marR="144145" algn="r">
                        <a:lnSpc>
                          <a:spcPts val="2145"/>
                        </a:lnSpc>
                      </a:pPr>
                      <a:r>
                        <a:rPr sz="2000" b="1" spc="-5" dirty="0">
                          <a:latin typeface="Courier New"/>
                          <a:cs typeface="Courier New"/>
                        </a:rPr>
                        <a:t>2</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2</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4</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304799">
                <a:tc>
                  <a:txBody>
                    <a:bodyPr/>
                    <a:lstStyle/>
                    <a:p>
                      <a:pPr marR="144145" algn="r">
                        <a:lnSpc>
                          <a:spcPts val="2145"/>
                        </a:lnSpc>
                      </a:pPr>
                      <a:r>
                        <a:rPr sz="2000" b="1" spc="-5" dirty="0">
                          <a:latin typeface="Courier New"/>
                          <a:cs typeface="Courier New"/>
                        </a:rPr>
                        <a:t>3</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3</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6</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9</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304799">
                <a:tc>
                  <a:txBody>
                    <a:bodyPr/>
                    <a:lstStyle/>
                    <a:p>
                      <a:pPr marR="144145" algn="r">
                        <a:lnSpc>
                          <a:spcPts val="2145"/>
                        </a:lnSpc>
                      </a:pPr>
                      <a:r>
                        <a:rPr sz="2000" b="1" spc="-5" dirty="0">
                          <a:latin typeface="Courier New"/>
                          <a:cs typeface="Courier New"/>
                        </a:rPr>
                        <a:t>4</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4</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8</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2</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16</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3"/>
                  </a:ext>
                </a:extLst>
              </a:tr>
              <a:tr h="304799">
                <a:tc>
                  <a:txBody>
                    <a:bodyPr/>
                    <a:lstStyle/>
                    <a:p>
                      <a:pPr marR="144145" algn="r">
                        <a:lnSpc>
                          <a:spcPts val="2145"/>
                        </a:lnSpc>
                      </a:pPr>
                      <a:r>
                        <a:rPr sz="2000" b="1" spc="-5" dirty="0">
                          <a:latin typeface="Courier New"/>
                          <a:cs typeface="Courier New"/>
                        </a:rPr>
                        <a:t>5</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5</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0</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5</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20</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25</a:t>
                      </a:r>
                      <a:endParaRPr sz="2000">
                        <a:latin typeface="Courier New"/>
                        <a:cs typeface="Courier New"/>
                      </a:endParaRPr>
                    </a:p>
                  </a:txBody>
                  <a:tcPr marL="0" marR="0" marT="0"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r h="304799">
                <a:tc>
                  <a:txBody>
                    <a:bodyPr/>
                    <a:lstStyle/>
                    <a:p>
                      <a:pPr marR="144145" algn="r">
                        <a:lnSpc>
                          <a:spcPts val="2145"/>
                        </a:lnSpc>
                      </a:pPr>
                      <a:r>
                        <a:rPr sz="2000" b="1" spc="-5" dirty="0">
                          <a:latin typeface="Courier New"/>
                          <a:cs typeface="Courier New"/>
                        </a:rPr>
                        <a:t>6</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6</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2</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8</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24</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30</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36</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5"/>
                  </a:ext>
                </a:extLst>
              </a:tr>
              <a:tr h="304799">
                <a:tc>
                  <a:txBody>
                    <a:bodyPr/>
                    <a:lstStyle/>
                    <a:p>
                      <a:pPr marR="144145" algn="r">
                        <a:lnSpc>
                          <a:spcPts val="2145"/>
                        </a:lnSpc>
                      </a:pPr>
                      <a:r>
                        <a:rPr sz="2000" b="1" spc="-5" dirty="0">
                          <a:latin typeface="Courier New"/>
                          <a:cs typeface="Courier New"/>
                        </a:rPr>
                        <a:t>7</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7</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4</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2</a:t>
                      </a:r>
                      <a:r>
                        <a:rPr sz="2000" b="1" dirty="0">
                          <a:latin typeface="Courier New"/>
                          <a:cs typeface="Courier New"/>
                        </a:rPr>
                        <a:t>1</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28</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35</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42</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49</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6"/>
                  </a:ext>
                </a:extLst>
              </a:tr>
              <a:tr h="304799">
                <a:tc>
                  <a:txBody>
                    <a:bodyPr/>
                    <a:lstStyle/>
                    <a:p>
                      <a:pPr marR="144145" algn="r">
                        <a:lnSpc>
                          <a:spcPts val="2145"/>
                        </a:lnSpc>
                      </a:pPr>
                      <a:r>
                        <a:rPr sz="2000" b="1" spc="-5" dirty="0">
                          <a:latin typeface="Courier New"/>
                          <a:cs typeface="Courier New"/>
                        </a:rPr>
                        <a:t>8</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8</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6</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2</a:t>
                      </a:r>
                      <a:r>
                        <a:rPr sz="2000" b="1" dirty="0">
                          <a:latin typeface="Courier New"/>
                          <a:cs typeface="Courier New"/>
                        </a:rPr>
                        <a:t>4</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32</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40</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48</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56</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64</a:t>
                      </a:r>
                      <a:endParaRPr sz="20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7"/>
                  </a:ext>
                </a:extLst>
              </a:tr>
              <a:tr h="304799">
                <a:tc>
                  <a:txBody>
                    <a:bodyPr/>
                    <a:lstStyle/>
                    <a:p>
                      <a:pPr marR="144145" algn="r">
                        <a:lnSpc>
                          <a:spcPts val="2145"/>
                        </a:lnSpc>
                      </a:pPr>
                      <a:r>
                        <a:rPr sz="2000" b="1" spc="-5" dirty="0">
                          <a:latin typeface="Courier New"/>
                          <a:cs typeface="Courier New"/>
                        </a:rPr>
                        <a:t>9</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45"/>
                        </a:lnSpc>
                      </a:pPr>
                      <a:r>
                        <a:rPr sz="2000" b="1" dirty="0">
                          <a:latin typeface="Courier New"/>
                          <a:cs typeface="Courier New"/>
                        </a:rPr>
                        <a:t>9</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1</a:t>
                      </a:r>
                      <a:r>
                        <a:rPr sz="2000" b="1" dirty="0">
                          <a:latin typeface="Courier New"/>
                          <a:cs typeface="Courier New"/>
                        </a:rPr>
                        <a:t>8</a:t>
                      </a:r>
                      <a:endParaRPr sz="2000">
                        <a:latin typeface="Courier New"/>
                        <a:cs typeface="Courier New"/>
                      </a:endParaRPr>
                    </a:p>
                  </a:txBody>
                  <a:tcPr marL="0" marR="0" marT="0" marB="0"/>
                </a:tc>
                <a:tc>
                  <a:txBody>
                    <a:bodyPr/>
                    <a:lstStyle/>
                    <a:p>
                      <a:pPr marR="144145" algn="r">
                        <a:lnSpc>
                          <a:spcPts val="2145"/>
                        </a:lnSpc>
                      </a:pPr>
                      <a:r>
                        <a:rPr sz="2000" b="1" spc="-5" dirty="0">
                          <a:latin typeface="Courier New"/>
                          <a:cs typeface="Courier New"/>
                        </a:rPr>
                        <a:t>2</a:t>
                      </a:r>
                      <a:r>
                        <a:rPr sz="2000" b="1" dirty="0">
                          <a:latin typeface="Courier New"/>
                          <a:cs typeface="Courier New"/>
                        </a:rPr>
                        <a:t>7</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36</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45</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54</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63</a:t>
                      </a:r>
                      <a:endParaRPr sz="2000">
                        <a:latin typeface="Courier New"/>
                        <a:cs typeface="Courier New"/>
                      </a:endParaRPr>
                    </a:p>
                  </a:txBody>
                  <a:tcPr marL="0" marR="0" marT="0" marB="0"/>
                </a:tc>
                <a:tc>
                  <a:txBody>
                    <a:bodyPr/>
                    <a:lstStyle/>
                    <a:p>
                      <a:pPr algn="ctr">
                        <a:lnSpc>
                          <a:spcPts val="2145"/>
                        </a:lnSpc>
                      </a:pPr>
                      <a:r>
                        <a:rPr sz="2000" b="1" spc="-5" dirty="0">
                          <a:latin typeface="Courier New"/>
                          <a:cs typeface="Courier New"/>
                        </a:rPr>
                        <a:t>72</a:t>
                      </a:r>
                      <a:endParaRPr sz="2000">
                        <a:latin typeface="Courier New"/>
                        <a:cs typeface="Courier New"/>
                      </a:endParaRPr>
                    </a:p>
                  </a:txBody>
                  <a:tcPr marL="0" marR="0" marT="0" marB="0"/>
                </a:tc>
                <a:tc>
                  <a:txBody>
                    <a:bodyPr/>
                    <a:lstStyle/>
                    <a:p>
                      <a:pPr marL="151765">
                        <a:lnSpc>
                          <a:spcPts val="2145"/>
                        </a:lnSpc>
                      </a:pPr>
                      <a:r>
                        <a:rPr sz="2000" b="1" spc="-5" dirty="0">
                          <a:latin typeface="Courier New"/>
                          <a:cs typeface="Courier New"/>
                        </a:rPr>
                        <a:t>81</a:t>
                      </a:r>
                      <a:endParaRPr sz="2000">
                        <a:latin typeface="Courier New"/>
                        <a:cs typeface="Courier New"/>
                      </a:endParaRPr>
                    </a:p>
                  </a:txBody>
                  <a:tcPr marL="0" marR="0" marT="0" marB="0"/>
                </a:tc>
                <a:extLst>
                  <a:ext uri="{0D108BD9-81ED-4DB2-BD59-A6C34878D82A}">
                    <a16:rowId xmlns:a16="http://schemas.microsoft.com/office/drawing/2014/main" val="10008"/>
                  </a:ext>
                </a:extLst>
              </a:tr>
              <a:tr h="279653">
                <a:tc>
                  <a:txBody>
                    <a:bodyPr/>
                    <a:lstStyle/>
                    <a:p>
                      <a:pPr marR="144145" algn="r">
                        <a:lnSpc>
                          <a:spcPts val="2100"/>
                        </a:lnSpc>
                      </a:pPr>
                      <a:r>
                        <a:rPr sz="2000" b="1" spc="-5" dirty="0">
                          <a:latin typeface="Courier New"/>
                          <a:cs typeface="Courier New"/>
                        </a:rPr>
                        <a:t>10</a:t>
                      </a:r>
                      <a:r>
                        <a:rPr sz="2000" b="1" dirty="0">
                          <a:latin typeface="Courier New"/>
                          <a:cs typeface="Courier New"/>
                        </a:rPr>
                        <a:t>|</a:t>
                      </a:r>
                      <a:endParaRPr sz="2000">
                        <a:latin typeface="Courier New"/>
                        <a:cs typeface="Courier New"/>
                      </a:endParaRPr>
                    </a:p>
                  </a:txBody>
                  <a:tcPr marL="0" marR="0" marT="0" marB="0"/>
                </a:tc>
                <a:tc>
                  <a:txBody>
                    <a:bodyPr/>
                    <a:lstStyle/>
                    <a:p>
                      <a:pPr marR="144145" algn="r">
                        <a:lnSpc>
                          <a:spcPts val="2100"/>
                        </a:lnSpc>
                      </a:pPr>
                      <a:r>
                        <a:rPr sz="2000" b="1" spc="-5" dirty="0">
                          <a:latin typeface="Courier New"/>
                          <a:cs typeface="Courier New"/>
                        </a:rPr>
                        <a:t>1</a:t>
                      </a:r>
                      <a:r>
                        <a:rPr sz="2000" b="1" dirty="0">
                          <a:latin typeface="Courier New"/>
                          <a:cs typeface="Courier New"/>
                        </a:rPr>
                        <a:t>0</a:t>
                      </a:r>
                      <a:endParaRPr sz="2000">
                        <a:latin typeface="Courier New"/>
                        <a:cs typeface="Courier New"/>
                      </a:endParaRPr>
                    </a:p>
                  </a:txBody>
                  <a:tcPr marL="0" marR="0" marT="0" marB="0"/>
                </a:tc>
                <a:tc>
                  <a:txBody>
                    <a:bodyPr/>
                    <a:lstStyle/>
                    <a:p>
                      <a:pPr marR="144145" algn="r">
                        <a:lnSpc>
                          <a:spcPts val="2100"/>
                        </a:lnSpc>
                      </a:pPr>
                      <a:r>
                        <a:rPr sz="2000" b="1" spc="-5" dirty="0">
                          <a:latin typeface="Courier New"/>
                          <a:cs typeface="Courier New"/>
                        </a:rPr>
                        <a:t>2</a:t>
                      </a:r>
                      <a:r>
                        <a:rPr sz="2000" b="1" dirty="0">
                          <a:latin typeface="Courier New"/>
                          <a:cs typeface="Courier New"/>
                        </a:rPr>
                        <a:t>0</a:t>
                      </a:r>
                      <a:endParaRPr sz="2000">
                        <a:latin typeface="Courier New"/>
                        <a:cs typeface="Courier New"/>
                      </a:endParaRPr>
                    </a:p>
                  </a:txBody>
                  <a:tcPr marL="0" marR="0" marT="0" marB="0"/>
                </a:tc>
                <a:tc>
                  <a:txBody>
                    <a:bodyPr/>
                    <a:lstStyle/>
                    <a:p>
                      <a:pPr marR="144145" algn="r">
                        <a:lnSpc>
                          <a:spcPts val="2100"/>
                        </a:lnSpc>
                      </a:pPr>
                      <a:r>
                        <a:rPr sz="2000" b="1" spc="-5" dirty="0">
                          <a:latin typeface="Courier New"/>
                          <a:cs typeface="Courier New"/>
                        </a:rPr>
                        <a:t>3</a:t>
                      </a:r>
                      <a:r>
                        <a:rPr sz="2000" b="1" dirty="0">
                          <a:latin typeface="Courier New"/>
                          <a:cs typeface="Courier New"/>
                        </a:rPr>
                        <a:t>0</a:t>
                      </a:r>
                      <a:endParaRPr sz="2000">
                        <a:latin typeface="Courier New"/>
                        <a:cs typeface="Courier New"/>
                      </a:endParaRPr>
                    </a:p>
                  </a:txBody>
                  <a:tcPr marL="0" marR="0" marT="0" marB="0"/>
                </a:tc>
                <a:tc>
                  <a:txBody>
                    <a:bodyPr/>
                    <a:lstStyle/>
                    <a:p>
                      <a:pPr algn="ctr">
                        <a:lnSpc>
                          <a:spcPts val="2100"/>
                        </a:lnSpc>
                      </a:pPr>
                      <a:r>
                        <a:rPr sz="2000" b="1" spc="-5" dirty="0">
                          <a:latin typeface="Courier New"/>
                          <a:cs typeface="Courier New"/>
                        </a:rPr>
                        <a:t>40</a:t>
                      </a:r>
                      <a:endParaRPr sz="2000">
                        <a:latin typeface="Courier New"/>
                        <a:cs typeface="Courier New"/>
                      </a:endParaRPr>
                    </a:p>
                  </a:txBody>
                  <a:tcPr marL="0" marR="0" marT="0" marB="0"/>
                </a:tc>
                <a:tc>
                  <a:txBody>
                    <a:bodyPr/>
                    <a:lstStyle/>
                    <a:p>
                      <a:pPr algn="ctr">
                        <a:lnSpc>
                          <a:spcPts val="2100"/>
                        </a:lnSpc>
                      </a:pPr>
                      <a:r>
                        <a:rPr sz="2000" b="1" spc="-5" dirty="0">
                          <a:latin typeface="Courier New"/>
                          <a:cs typeface="Courier New"/>
                        </a:rPr>
                        <a:t>50</a:t>
                      </a:r>
                      <a:endParaRPr sz="2000">
                        <a:latin typeface="Courier New"/>
                        <a:cs typeface="Courier New"/>
                      </a:endParaRPr>
                    </a:p>
                  </a:txBody>
                  <a:tcPr marL="0" marR="0" marT="0" marB="0"/>
                </a:tc>
                <a:tc>
                  <a:txBody>
                    <a:bodyPr/>
                    <a:lstStyle/>
                    <a:p>
                      <a:pPr algn="ctr">
                        <a:lnSpc>
                          <a:spcPts val="2100"/>
                        </a:lnSpc>
                      </a:pPr>
                      <a:r>
                        <a:rPr sz="2000" b="1" spc="-5" dirty="0">
                          <a:latin typeface="Courier New"/>
                          <a:cs typeface="Courier New"/>
                        </a:rPr>
                        <a:t>60</a:t>
                      </a:r>
                      <a:endParaRPr sz="2000">
                        <a:latin typeface="Courier New"/>
                        <a:cs typeface="Courier New"/>
                      </a:endParaRPr>
                    </a:p>
                  </a:txBody>
                  <a:tcPr marL="0" marR="0" marT="0" marB="0"/>
                </a:tc>
                <a:tc>
                  <a:txBody>
                    <a:bodyPr/>
                    <a:lstStyle/>
                    <a:p>
                      <a:pPr algn="ctr">
                        <a:lnSpc>
                          <a:spcPts val="2100"/>
                        </a:lnSpc>
                      </a:pPr>
                      <a:r>
                        <a:rPr sz="2000" b="1" spc="-5" dirty="0">
                          <a:latin typeface="Courier New"/>
                          <a:cs typeface="Courier New"/>
                        </a:rPr>
                        <a:t>70</a:t>
                      </a:r>
                      <a:endParaRPr sz="2000">
                        <a:latin typeface="Courier New"/>
                        <a:cs typeface="Courier New"/>
                      </a:endParaRPr>
                    </a:p>
                  </a:txBody>
                  <a:tcPr marL="0" marR="0" marT="0" marB="0"/>
                </a:tc>
                <a:tc>
                  <a:txBody>
                    <a:bodyPr/>
                    <a:lstStyle/>
                    <a:p>
                      <a:pPr algn="ctr">
                        <a:lnSpc>
                          <a:spcPts val="2100"/>
                        </a:lnSpc>
                      </a:pPr>
                      <a:r>
                        <a:rPr sz="2000" b="1" spc="-5" dirty="0">
                          <a:latin typeface="Courier New"/>
                          <a:cs typeface="Courier New"/>
                        </a:rPr>
                        <a:t>80</a:t>
                      </a:r>
                      <a:endParaRPr sz="2000">
                        <a:latin typeface="Courier New"/>
                        <a:cs typeface="Courier New"/>
                      </a:endParaRPr>
                    </a:p>
                  </a:txBody>
                  <a:tcPr marL="0" marR="0" marT="0" marB="0"/>
                </a:tc>
                <a:tc>
                  <a:txBody>
                    <a:bodyPr/>
                    <a:lstStyle/>
                    <a:p>
                      <a:pPr marL="151765">
                        <a:lnSpc>
                          <a:spcPts val="2100"/>
                        </a:lnSpc>
                      </a:pPr>
                      <a:r>
                        <a:rPr sz="2000" b="1" spc="-5" dirty="0">
                          <a:latin typeface="Courier New"/>
                          <a:cs typeface="Courier New"/>
                        </a:rPr>
                        <a:t>90</a:t>
                      </a:r>
                      <a:r>
                        <a:rPr sz="2000" b="1" spc="-70" dirty="0">
                          <a:latin typeface="Courier New"/>
                          <a:cs typeface="Courier New"/>
                        </a:rPr>
                        <a:t> </a:t>
                      </a:r>
                      <a:r>
                        <a:rPr sz="2000" b="1" spc="-5" dirty="0">
                          <a:latin typeface="Courier New"/>
                          <a:cs typeface="Courier New"/>
                        </a:rPr>
                        <a:t>100</a:t>
                      </a:r>
                      <a:endParaRPr sz="2000">
                        <a:latin typeface="Courier New"/>
                        <a:cs typeface="Courier New"/>
                      </a:endParaRPr>
                    </a:p>
                  </a:txBody>
                  <a:tcPr marL="0" marR="0" marT="0" marB="0"/>
                </a:tc>
                <a:extLst>
                  <a:ext uri="{0D108BD9-81ED-4DB2-BD59-A6C34878D82A}">
                    <a16:rowId xmlns:a16="http://schemas.microsoft.com/office/drawing/2014/main" val="10009"/>
                  </a:ext>
                </a:extLst>
              </a:tr>
            </a:tbl>
          </a:graphicData>
        </a:graphic>
      </p:graphicFrame>
      <p:sp>
        <p:nvSpPr>
          <p:cNvPr id="5" name="object 5"/>
          <p:cNvSpPr txBox="1"/>
          <p:nvPr/>
        </p:nvSpPr>
        <p:spPr>
          <a:xfrm>
            <a:off x="1601215" y="5595617"/>
            <a:ext cx="6426835"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Courier New"/>
                <a:cs typeface="Courier New"/>
              </a:rPr>
              <a:t>------------------------------------------</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0339" y="711193"/>
            <a:ext cx="5582920" cy="330835"/>
          </a:xfrm>
          <a:prstGeom prst="rect">
            <a:avLst/>
          </a:prstGeom>
        </p:spPr>
        <p:txBody>
          <a:bodyPr vert="horz" wrap="square" lIns="0" tIns="12700" rIns="0" bIns="0" rtlCol="0">
            <a:spAutoFit/>
          </a:bodyPr>
          <a:lstStyle/>
          <a:p>
            <a:pPr marL="12700">
              <a:lnSpc>
                <a:spcPct val="100000"/>
              </a:lnSpc>
              <a:spcBef>
                <a:spcPts val="100"/>
              </a:spcBef>
            </a:pPr>
            <a:r>
              <a:rPr sz="1800" b="1" u="heavy" spc="-5" dirty="0">
                <a:uFill>
                  <a:solidFill>
                    <a:srgbClr val="000000"/>
                  </a:solidFill>
                </a:uFill>
                <a:latin typeface="Arial"/>
                <a:cs typeface="Arial"/>
              </a:rPr>
              <a:t>Example:</a:t>
            </a:r>
            <a:r>
              <a:rPr sz="1800" b="1" spc="-5" dirty="0">
                <a:latin typeface="Arial"/>
                <a:cs typeface="Arial"/>
              </a:rPr>
              <a:t> </a:t>
            </a:r>
            <a:r>
              <a:rPr sz="2000" dirty="0">
                <a:solidFill>
                  <a:srgbClr val="FF0000"/>
                </a:solidFill>
                <a:latin typeface="Arial"/>
                <a:cs typeface="Arial"/>
              </a:rPr>
              <a:t>A program </a:t>
            </a:r>
            <a:r>
              <a:rPr sz="2000" spc="-5" dirty="0">
                <a:solidFill>
                  <a:srgbClr val="FF0000"/>
                </a:solidFill>
                <a:latin typeface="Arial"/>
                <a:cs typeface="Arial"/>
              </a:rPr>
              <a:t>to </a:t>
            </a:r>
            <a:r>
              <a:rPr sz="2000" dirty="0">
                <a:solidFill>
                  <a:srgbClr val="FF0000"/>
                </a:solidFill>
                <a:latin typeface="Arial"/>
                <a:cs typeface="Arial"/>
              </a:rPr>
              <a:t>print a </a:t>
            </a:r>
            <a:r>
              <a:rPr sz="2000" spc="-5" dirty="0">
                <a:solidFill>
                  <a:srgbClr val="FF0000"/>
                </a:solidFill>
                <a:latin typeface="Arial"/>
                <a:cs typeface="Arial"/>
              </a:rPr>
              <a:t>multiplication</a:t>
            </a:r>
            <a:r>
              <a:rPr sz="2000" spc="-50" dirty="0">
                <a:solidFill>
                  <a:srgbClr val="FF0000"/>
                </a:solidFill>
                <a:latin typeface="Arial"/>
                <a:cs typeface="Arial"/>
              </a:rPr>
              <a:t> </a:t>
            </a:r>
            <a:r>
              <a:rPr sz="2000" spc="-5" dirty="0">
                <a:solidFill>
                  <a:srgbClr val="FF0000"/>
                </a:solidFill>
                <a:latin typeface="Arial"/>
                <a:cs typeface="Arial"/>
              </a:rPr>
              <a:t>table.</a:t>
            </a:r>
            <a:endParaRPr sz="2000">
              <a:latin typeface="Arial"/>
              <a:cs typeface="Arial"/>
            </a:endParaRPr>
          </a:p>
        </p:txBody>
      </p:sp>
      <p:sp>
        <p:nvSpPr>
          <p:cNvPr id="3" name="object 3"/>
          <p:cNvSpPr/>
          <p:nvPr/>
        </p:nvSpPr>
        <p:spPr>
          <a:xfrm>
            <a:off x="914393" y="1447793"/>
            <a:ext cx="8458200" cy="2438400"/>
          </a:xfrm>
          <a:custGeom>
            <a:avLst/>
            <a:gdLst/>
            <a:ahLst/>
            <a:cxnLst/>
            <a:rect l="l" t="t" r="r" b="b"/>
            <a:pathLst>
              <a:path w="8458200" h="2438400">
                <a:moveTo>
                  <a:pt x="0" y="0"/>
                </a:moveTo>
                <a:lnTo>
                  <a:pt x="0" y="2438405"/>
                </a:lnTo>
                <a:lnTo>
                  <a:pt x="8458200" y="2438405"/>
                </a:lnTo>
                <a:lnTo>
                  <a:pt x="8458200" y="0"/>
                </a:lnTo>
                <a:lnTo>
                  <a:pt x="0" y="0"/>
                </a:lnTo>
                <a:close/>
              </a:path>
            </a:pathLst>
          </a:custGeom>
          <a:solidFill>
            <a:srgbClr val="FFFF98"/>
          </a:solidFill>
        </p:spPr>
        <p:txBody>
          <a:bodyPr wrap="square" lIns="0" tIns="0" rIns="0" bIns="0" rtlCol="0"/>
          <a:lstStyle/>
          <a:p>
            <a:endParaRPr/>
          </a:p>
        </p:txBody>
      </p:sp>
      <p:sp>
        <p:nvSpPr>
          <p:cNvPr id="4" name="object 4"/>
          <p:cNvSpPr/>
          <p:nvPr/>
        </p:nvSpPr>
        <p:spPr>
          <a:xfrm>
            <a:off x="908297" y="1441697"/>
            <a:ext cx="8472170" cy="2444750"/>
          </a:xfrm>
          <a:custGeom>
            <a:avLst/>
            <a:gdLst/>
            <a:ahLst/>
            <a:cxnLst/>
            <a:rect l="l" t="t" r="r" b="b"/>
            <a:pathLst>
              <a:path w="8472170" h="2444750">
                <a:moveTo>
                  <a:pt x="8471922" y="2444501"/>
                </a:moveTo>
                <a:lnTo>
                  <a:pt x="8471922" y="0"/>
                </a:lnTo>
                <a:lnTo>
                  <a:pt x="0" y="0"/>
                </a:lnTo>
                <a:lnTo>
                  <a:pt x="0" y="2444501"/>
                </a:lnTo>
                <a:lnTo>
                  <a:pt x="6096" y="2444501"/>
                </a:lnTo>
                <a:lnTo>
                  <a:pt x="6096" y="13716"/>
                </a:lnTo>
                <a:lnTo>
                  <a:pt x="13716" y="6096"/>
                </a:lnTo>
                <a:lnTo>
                  <a:pt x="13716" y="13716"/>
                </a:lnTo>
                <a:lnTo>
                  <a:pt x="8458206" y="13716"/>
                </a:lnTo>
                <a:lnTo>
                  <a:pt x="8458206" y="6096"/>
                </a:lnTo>
                <a:lnTo>
                  <a:pt x="8464302" y="13716"/>
                </a:lnTo>
                <a:lnTo>
                  <a:pt x="8464302" y="2444501"/>
                </a:lnTo>
                <a:lnTo>
                  <a:pt x="8471922" y="2444501"/>
                </a:lnTo>
                <a:close/>
              </a:path>
              <a:path w="8472170" h="2444750">
                <a:moveTo>
                  <a:pt x="13716" y="13716"/>
                </a:moveTo>
                <a:lnTo>
                  <a:pt x="13716" y="6096"/>
                </a:lnTo>
                <a:lnTo>
                  <a:pt x="6096" y="13716"/>
                </a:lnTo>
                <a:lnTo>
                  <a:pt x="13716" y="13716"/>
                </a:lnTo>
                <a:close/>
              </a:path>
              <a:path w="8472170" h="2444750">
                <a:moveTo>
                  <a:pt x="13716" y="2444501"/>
                </a:moveTo>
                <a:lnTo>
                  <a:pt x="13716" y="13716"/>
                </a:lnTo>
                <a:lnTo>
                  <a:pt x="6096" y="13716"/>
                </a:lnTo>
                <a:lnTo>
                  <a:pt x="6096" y="2444501"/>
                </a:lnTo>
                <a:lnTo>
                  <a:pt x="13716" y="2444501"/>
                </a:lnTo>
                <a:close/>
              </a:path>
              <a:path w="8472170" h="2444750">
                <a:moveTo>
                  <a:pt x="8464302" y="13716"/>
                </a:moveTo>
                <a:lnTo>
                  <a:pt x="8458206" y="6096"/>
                </a:lnTo>
                <a:lnTo>
                  <a:pt x="8458206" y="13716"/>
                </a:lnTo>
                <a:lnTo>
                  <a:pt x="8464302" y="13716"/>
                </a:lnTo>
                <a:close/>
              </a:path>
              <a:path w="8472170" h="2444750">
                <a:moveTo>
                  <a:pt x="8464302" y="2444501"/>
                </a:moveTo>
                <a:lnTo>
                  <a:pt x="8464302" y="13716"/>
                </a:lnTo>
                <a:lnTo>
                  <a:pt x="8458206" y="13716"/>
                </a:lnTo>
                <a:lnTo>
                  <a:pt x="8458206" y="2444501"/>
                </a:lnTo>
                <a:lnTo>
                  <a:pt x="8464302" y="2444501"/>
                </a:lnTo>
                <a:close/>
              </a:path>
            </a:pathLst>
          </a:custGeom>
          <a:solidFill>
            <a:srgbClr val="000000"/>
          </a:solidFill>
        </p:spPr>
        <p:txBody>
          <a:bodyPr wrap="square" lIns="0" tIns="0" rIns="0" bIns="0" rtlCol="0"/>
          <a:lstStyle/>
          <a:p>
            <a:endParaRPr/>
          </a:p>
        </p:txBody>
      </p:sp>
      <p:sp>
        <p:nvSpPr>
          <p:cNvPr id="5" name="object 5"/>
          <p:cNvSpPr txBox="1"/>
          <p:nvPr/>
        </p:nvSpPr>
        <p:spPr>
          <a:xfrm>
            <a:off x="993133" y="1450339"/>
            <a:ext cx="1397635" cy="12452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Courier New"/>
                <a:cs typeface="Courier New"/>
              </a:rPr>
              <a:t>main()</a:t>
            </a:r>
            <a:endParaRPr sz="2000">
              <a:latin typeface="Courier New"/>
              <a:cs typeface="Courier New"/>
            </a:endParaRPr>
          </a:p>
          <a:p>
            <a:pPr marL="12700">
              <a:lnSpc>
                <a:spcPct val="100000"/>
              </a:lnSpc>
            </a:pPr>
            <a:r>
              <a:rPr sz="2000" b="1" dirty="0">
                <a:latin typeface="Courier New"/>
                <a:cs typeface="Courier New"/>
              </a:rPr>
              <a:t>{</a:t>
            </a:r>
            <a:endParaRPr sz="2000">
              <a:latin typeface="Courier New"/>
              <a:cs typeface="Courier New"/>
            </a:endParaRPr>
          </a:p>
          <a:p>
            <a:pPr marL="12700" marR="5080">
              <a:lnSpc>
                <a:spcPct val="100000"/>
              </a:lnSpc>
            </a:pPr>
            <a:r>
              <a:rPr sz="2000" b="1" spc="-5" dirty="0">
                <a:latin typeface="Courier New"/>
                <a:cs typeface="Courier New"/>
              </a:rPr>
              <a:t>int i,</a:t>
            </a:r>
            <a:r>
              <a:rPr sz="2000" b="1" spc="-85" dirty="0">
                <a:latin typeface="Courier New"/>
                <a:cs typeface="Courier New"/>
              </a:rPr>
              <a:t> </a:t>
            </a:r>
            <a:r>
              <a:rPr sz="2000" b="1" spc="-5" dirty="0">
                <a:latin typeface="Courier New"/>
                <a:cs typeface="Courier New"/>
              </a:rPr>
              <a:t>j;  printf("</a:t>
            </a:r>
            <a:r>
              <a:rPr sz="2000" b="1" dirty="0">
                <a:latin typeface="Courier New"/>
                <a:cs typeface="Courier New"/>
              </a:rPr>
              <a:t>1</a:t>
            </a:r>
            <a:endParaRPr sz="2000">
              <a:latin typeface="Courier New"/>
              <a:cs typeface="Courier New"/>
            </a:endParaRPr>
          </a:p>
        </p:txBody>
      </p:sp>
      <p:sp>
        <p:nvSpPr>
          <p:cNvPr id="6" name="object 6"/>
          <p:cNvSpPr txBox="1"/>
          <p:nvPr/>
        </p:nvSpPr>
        <p:spPr>
          <a:xfrm>
            <a:off x="2668009" y="2364739"/>
            <a:ext cx="4598035" cy="330835"/>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 pos="1840864" algn="l"/>
                <a:tab pos="2298065" algn="l"/>
                <a:tab pos="2755265" algn="l"/>
                <a:tab pos="3212465" algn="l"/>
              </a:tabLst>
            </a:pPr>
            <a:r>
              <a:rPr sz="2000" b="1" dirty="0">
                <a:latin typeface="Courier New"/>
                <a:cs typeface="Courier New"/>
              </a:rPr>
              <a:t>2	3	4	5	6	7	8	9</a:t>
            </a:r>
            <a:r>
              <a:rPr sz="2000" b="1" spc="-75" dirty="0">
                <a:latin typeface="Courier New"/>
                <a:cs typeface="Courier New"/>
              </a:rPr>
              <a:t> </a:t>
            </a:r>
            <a:r>
              <a:rPr sz="2000" b="1" spc="-5" dirty="0">
                <a:latin typeface="Courier New"/>
                <a:cs typeface="Courier New"/>
              </a:rPr>
              <a:t>10\n");</a:t>
            </a:r>
            <a:endParaRPr sz="2000">
              <a:latin typeface="Courier New"/>
              <a:cs typeface="Courier New"/>
            </a:endParaRPr>
          </a:p>
        </p:txBody>
      </p:sp>
      <p:sp>
        <p:nvSpPr>
          <p:cNvPr id="7" name="object 7"/>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8" name="object 8"/>
          <p:cNvSpPr/>
          <p:nvPr/>
        </p:nvSpPr>
        <p:spPr>
          <a:xfrm>
            <a:off x="3651504" y="4565904"/>
            <a:ext cx="3823970" cy="327660"/>
          </a:xfrm>
          <a:custGeom>
            <a:avLst/>
            <a:gdLst/>
            <a:ahLst/>
            <a:cxnLst/>
            <a:rect l="l" t="t" r="r" b="b"/>
            <a:pathLst>
              <a:path w="3823970" h="327660">
                <a:moveTo>
                  <a:pt x="3823716" y="327660"/>
                </a:moveTo>
                <a:lnTo>
                  <a:pt x="3823716" y="0"/>
                </a:lnTo>
                <a:lnTo>
                  <a:pt x="0" y="0"/>
                </a:lnTo>
                <a:lnTo>
                  <a:pt x="0" y="327660"/>
                </a:lnTo>
                <a:lnTo>
                  <a:pt x="6096" y="327660"/>
                </a:lnTo>
                <a:lnTo>
                  <a:pt x="6096" y="13716"/>
                </a:lnTo>
                <a:lnTo>
                  <a:pt x="13716" y="6096"/>
                </a:lnTo>
                <a:lnTo>
                  <a:pt x="13716" y="13716"/>
                </a:lnTo>
                <a:lnTo>
                  <a:pt x="3810000" y="13716"/>
                </a:lnTo>
                <a:lnTo>
                  <a:pt x="3810000" y="6096"/>
                </a:lnTo>
                <a:lnTo>
                  <a:pt x="3816096" y="13716"/>
                </a:lnTo>
                <a:lnTo>
                  <a:pt x="3816096" y="327660"/>
                </a:lnTo>
                <a:lnTo>
                  <a:pt x="3823716" y="327660"/>
                </a:lnTo>
                <a:close/>
              </a:path>
              <a:path w="3823970" h="327660">
                <a:moveTo>
                  <a:pt x="13716" y="13716"/>
                </a:moveTo>
                <a:lnTo>
                  <a:pt x="13716" y="6096"/>
                </a:lnTo>
                <a:lnTo>
                  <a:pt x="6096" y="13716"/>
                </a:lnTo>
                <a:lnTo>
                  <a:pt x="13716" y="13716"/>
                </a:lnTo>
                <a:close/>
              </a:path>
              <a:path w="3823970" h="327660">
                <a:moveTo>
                  <a:pt x="13716" y="315468"/>
                </a:moveTo>
                <a:lnTo>
                  <a:pt x="13716" y="13716"/>
                </a:lnTo>
                <a:lnTo>
                  <a:pt x="6096" y="13716"/>
                </a:lnTo>
                <a:lnTo>
                  <a:pt x="6096" y="315468"/>
                </a:lnTo>
                <a:lnTo>
                  <a:pt x="13716" y="315468"/>
                </a:lnTo>
                <a:close/>
              </a:path>
              <a:path w="3823970" h="327660">
                <a:moveTo>
                  <a:pt x="3816096" y="315468"/>
                </a:moveTo>
                <a:lnTo>
                  <a:pt x="6096" y="315468"/>
                </a:lnTo>
                <a:lnTo>
                  <a:pt x="13716" y="321564"/>
                </a:lnTo>
                <a:lnTo>
                  <a:pt x="13716" y="327660"/>
                </a:lnTo>
                <a:lnTo>
                  <a:pt x="3810000" y="327660"/>
                </a:lnTo>
                <a:lnTo>
                  <a:pt x="3810000" y="321564"/>
                </a:lnTo>
                <a:lnTo>
                  <a:pt x="3816096" y="315468"/>
                </a:lnTo>
                <a:close/>
              </a:path>
              <a:path w="3823970" h="327660">
                <a:moveTo>
                  <a:pt x="13716" y="327660"/>
                </a:moveTo>
                <a:lnTo>
                  <a:pt x="13716" y="321564"/>
                </a:lnTo>
                <a:lnTo>
                  <a:pt x="6096" y="315468"/>
                </a:lnTo>
                <a:lnTo>
                  <a:pt x="6096" y="327660"/>
                </a:lnTo>
                <a:lnTo>
                  <a:pt x="13716" y="327660"/>
                </a:lnTo>
                <a:close/>
              </a:path>
              <a:path w="3823970" h="327660">
                <a:moveTo>
                  <a:pt x="3816096" y="13716"/>
                </a:moveTo>
                <a:lnTo>
                  <a:pt x="3810000" y="6096"/>
                </a:lnTo>
                <a:lnTo>
                  <a:pt x="3810000" y="13716"/>
                </a:lnTo>
                <a:lnTo>
                  <a:pt x="3816096" y="13716"/>
                </a:lnTo>
                <a:close/>
              </a:path>
              <a:path w="3823970" h="327660">
                <a:moveTo>
                  <a:pt x="3816096" y="315468"/>
                </a:moveTo>
                <a:lnTo>
                  <a:pt x="3816096" y="13716"/>
                </a:lnTo>
                <a:lnTo>
                  <a:pt x="3810000" y="13716"/>
                </a:lnTo>
                <a:lnTo>
                  <a:pt x="3810000" y="315468"/>
                </a:lnTo>
                <a:lnTo>
                  <a:pt x="3816096" y="315468"/>
                </a:lnTo>
                <a:close/>
              </a:path>
              <a:path w="3823970" h="327660">
                <a:moveTo>
                  <a:pt x="3816096" y="327660"/>
                </a:moveTo>
                <a:lnTo>
                  <a:pt x="3816096" y="315468"/>
                </a:lnTo>
                <a:lnTo>
                  <a:pt x="3810000" y="321564"/>
                </a:lnTo>
                <a:lnTo>
                  <a:pt x="3810000" y="327660"/>
                </a:lnTo>
                <a:lnTo>
                  <a:pt x="3816096" y="327660"/>
                </a:lnTo>
                <a:close/>
              </a:path>
            </a:pathLst>
          </a:custGeom>
          <a:solidFill>
            <a:srgbClr val="000000"/>
          </a:solidFill>
        </p:spPr>
        <p:txBody>
          <a:bodyPr wrap="square" lIns="0" tIns="0" rIns="0" bIns="0" rtlCol="0"/>
          <a:lstStyle/>
          <a:p>
            <a:endParaRPr/>
          </a:p>
        </p:txBody>
      </p:sp>
      <p:sp>
        <p:nvSpPr>
          <p:cNvPr id="9" name="object 9"/>
          <p:cNvSpPr/>
          <p:nvPr/>
        </p:nvSpPr>
        <p:spPr>
          <a:xfrm>
            <a:off x="914393" y="3886199"/>
            <a:ext cx="8458200" cy="2578735"/>
          </a:xfrm>
          <a:custGeom>
            <a:avLst/>
            <a:gdLst/>
            <a:ahLst/>
            <a:cxnLst/>
            <a:rect l="l" t="t" r="r" b="b"/>
            <a:pathLst>
              <a:path w="8458200" h="2578735">
                <a:moveTo>
                  <a:pt x="8458200" y="0"/>
                </a:moveTo>
                <a:lnTo>
                  <a:pt x="0" y="0"/>
                </a:lnTo>
                <a:lnTo>
                  <a:pt x="0" y="2578602"/>
                </a:lnTo>
                <a:lnTo>
                  <a:pt x="8458200" y="2578602"/>
                </a:lnTo>
                <a:lnTo>
                  <a:pt x="8458200" y="0"/>
                </a:lnTo>
                <a:close/>
              </a:path>
            </a:pathLst>
          </a:custGeom>
          <a:solidFill>
            <a:srgbClr val="FFFF98"/>
          </a:solidFill>
        </p:spPr>
        <p:txBody>
          <a:bodyPr wrap="square" lIns="0" tIns="0" rIns="0" bIns="0" rtlCol="0"/>
          <a:lstStyle/>
          <a:p>
            <a:endParaRPr/>
          </a:p>
        </p:txBody>
      </p:sp>
      <p:sp>
        <p:nvSpPr>
          <p:cNvPr id="10" name="object 10"/>
          <p:cNvSpPr/>
          <p:nvPr/>
        </p:nvSpPr>
        <p:spPr>
          <a:xfrm>
            <a:off x="908297" y="3886199"/>
            <a:ext cx="8472170" cy="2585085"/>
          </a:xfrm>
          <a:custGeom>
            <a:avLst/>
            <a:gdLst/>
            <a:ahLst/>
            <a:cxnLst/>
            <a:rect l="l" t="t" r="r" b="b"/>
            <a:pathLst>
              <a:path w="8472170" h="2585085">
                <a:moveTo>
                  <a:pt x="13716" y="2572512"/>
                </a:moveTo>
                <a:lnTo>
                  <a:pt x="13716" y="0"/>
                </a:lnTo>
                <a:lnTo>
                  <a:pt x="0" y="0"/>
                </a:lnTo>
                <a:lnTo>
                  <a:pt x="0" y="2584704"/>
                </a:lnTo>
                <a:lnTo>
                  <a:pt x="6096" y="2584704"/>
                </a:lnTo>
                <a:lnTo>
                  <a:pt x="6096" y="2572512"/>
                </a:lnTo>
                <a:lnTo>
                  <a:pt x="13716" y="2572512"/>
                </a:lnTo>
                <a:close/>
              </a:path>
              <a:path w="8472170" h="2585085">
                <a:moveTo>
                  <a:pt x="8464302" y="2572512"/>
                </a:moveTo>
                <a:lnTo>
                  <a:pt x="6096" y="2572512"/>
                </a:lnTo>
                <a:lnTo>
                  <a:pt x="13716" y="2578608"/>
                </a:lnTo>
                <a:lnTo>
                  <a:pt x="13716" y="2584704"/>
                </a:lnTo>
                <a:lnTo>
                  <a:pt x="8458206" y="2584704"/>
                </a:lnTo>
                <a:lnTo>
                  <a:pt x="8458206" y="2578608"/>
                </a:lnTo>
                <a:lnTo>
                  <a:pt x="8464302" y="2572512"/>
                </a:lnTo>
                <a:close/>
              </a:path>
              <a:path w="8472170" h="2585085">
                <a:moveTo>
                  <a:pt x="13716" y="2584704"/>
                </a:moveTo>
                <a:lnTo>
                  <a:pt x="13716" y="2578608"/>
                </a:lnTo>
                <a:lnTo>
                  <a:pt x="6096" y="2572512"/>
                </a:lnTo>
                <a:lnTo>
                  <a:pt x="6096" y="2584704"/>
                </a:lnTo>
                <a:lnTo>
                  <a:pt x="13716" y="2584704"/>
                </a:lnTo>
                <a:close/>
              </a:path>
              <a:path w="8472170" h="2585085">
                <a:moveTo>
                  <a:pt x="8471922" y="2584704"/>
                </a:moveTo>
                <a:lnTo>
                  <a:pt x="8471922" y="0"/>
                </a:lnTo>
                <a:lnTo>
                  <a:pt x="8458206" y="0"/>
                </a:lnTo>
                <a:lnTo>
                  <a:pt x="8458206" y="2572512"/>
                </a:lnTo>
                <a:lnTo>
                  <a:pt x="8464302" y="2572512"/>
                </a:lnTo>
                <a:lnTo>
                  <a:pt x="8464302" y="2584704"/>
                </a:lnTo>
                <a:lnTo>
                  <a:pt x="8471922" y="2584704"/>
                </a:lnTo>
                <a:close/>
              </a:path>
              <a:path w="8472170" h="2585085">
                <a:moveTo>
                  <a:pt x="8464302" y="2584704"/>
                </a:moveTo>
                <a:lnTo>
                  <a:pt x="8464302" y="2572512"/>
                </a:lnTo>
                <a:lnTo>
                  <a:pt x="8458206" y="2578608"/>
                </a:lnTo>
                <a:lnTo>
                  <a:pt x="8458206" y="2584704"/>
                </a:lnTo>
                <a:lnTo>
                  <a:pt x="8464302" y="2584704"/>
                </a:lnTo>
                <a:close/>
              </a:path>
            </a:pathLst>
          </a:custGeom>
          <a:solidFill>
            <a:srgbClr val="000000"/>
          </a:solidFill>
        </p:spPr>
        <p:txBody>
          <a:bodyPr wrap="square" lIns="0" tIns="0" rIns="0" bIns="0" rtlCol="0"/>
          <a:lstStyle/>
          <a:p>
            <a:endParaRPr/>
          </a:p>
        </p:txBody>
      </p:sp>
      <p:sp>
        <p:nvSpPr>
          <p:cNvPr id="11" name="object 11"/>
          <p:cNvSpPr txBox="1"/>
          <p:nvPr/>
        </p:nvSpPr>
        <p:spPr>
          <a:xfrm>
            <a:off x="993133" y="2669538"/>
            <a:ext cx="7646034" cy="36836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Courier New"/>
                <a:cs typeface="Courier New"/>
              </a:rPr>
              <a:t>printf("-------------------------------------\n");</a:t>
            </a:r>
            <a:endParaRPr sz="2000" dirty="0">
              <a:latin typeface="Courier New"/>
              <a:cs typeface="Courier New"/>
            </a:endParaRPr>
          </a:p>
          <a:p>
            <a:pPr marL="12700">
              <a:lnSpc>
                <a:spcPct val="100000"/>
              </a:lnSpc>
            </a:pPr>
            <a:r>
              <a:rPr sz="2000" b="1" spc="-5" dirty="0">
                <a:latin typeface="Courier New"/>
                <a:cs typeface="Courier New"/>
              </a:rPr>
              <a:t>for(i=1; i&lt;= 10;</a:t>
            </a:r>
            <a:r>
              <a:rPr sz="2000" b="1" spc="-20" dirty="0">
                <a:latin typeface="Courier New"/>
                <a:cs typeface="Courier New"/>
              </a:rPr>
              <a:t> </a:t>
            </a:r>
            <a:r>
              <a:rPr sz="2000" b="1" spc="-5" dirty="0">
                <a:latin typeface="Courier New"/>
                <a:cs typeface="Courier New"/>
              </a:rPr>
              <a:t>i++)</a:t>
            </a:r>
            <a:endParaRPr sz="2000" dirty="0">
              <a:latin typeface="Courier New"/>
              <a:cs typeface="Courier New"/>
            </a:endParaRPr>
          </a:p>
          <a:p>
            <a:pPr marL="1841500" marR="3054350" indent="-763905">
              <a:lnSpc>
                <a:spcPct val="100000"/>
              </a:lnSpc>
              <a:tabLst>
                <a:tab pos="3668395" algn="l"/>
              </a:tabLst>
            </a:pPr>
            <a:r>
              <a:rPr sz="2000" b="1" dirty="0">
                <a:latin typeface="Courier New"/>
                <a:cs typeface="Courier New"/>
              </a:rPr>
              <a:t>{ </a:t>
            </a:r>
            <a:r>
              <a:rPr sz="2000" b="1" spc="-5" dirty="0">
                <a:latin typeface="Courier New"/>
                <a:cs typeface="Courier New"/>
              </a:rPr>
              <a:t>/* outer loop */  printf("%d	",</a:t>
            </a:r>
            <a:r>
              <a:rPr sz="2000" b="1" spc="-85" dirty="0">
                <a:latin typeface="Courier New"/>
                <a:cs typeface="Courier New"/>
              </a:rPr>
              <a:t> </a:t>
            </a:r>
            <a:r>
              <a:rPr sz="2000" b="1" spc="-5" dirty="0">
                <a:latin typeface="Courier New"/>
                <a:cs typeface="Courier New"/>
              </a:rPr>
              <a:t>i);</a:t>
            </a:r>
            <a:endParaRPr sz="2000" dirty="0">
              <a:latin typeface="Courier New"/>
              <a:cs typeface="Courier New"/>
            </a:endParaRPr>
          </a:p>
          <a:p>
            <a:pPr marL="2755900">
              <a:lnSpc>
                <a:spcPct val="100000"/>
              </a:lnSpc>
            </a:pPr>
            <a:r>
              <a:rPr sz="2000" b="1" spc="-5" dirty="0">
                <a:latin typeface="Courier New"/>
                <a:cs typeface="Courier New"/>
              </a:rPr>
              <a:t>for(j=1; j&lt;=i;</a:t>
            </a:r>
            <a:r>
              <a:rPr sz="2000" b="1" spc="-25" dirty="0">
                <a:latin typeface="Courier New"/>
                <a:cs typeface="Courier New"/>
              </a:rPr>
              <a:t> </a:t>
            </a:r>
            <a:r>
              <a:rPr sz="2000" b="1" spc="-5" dirty="0">
                <a:latin typeface="Courier New"/>
                <a:cs typeface="Courier New"/>
              </a:rPr>
              <a:t>j++)</a:t>
            </a:r>
            <a:endParaRPr sz="2000" dirty="0">
              <a:latin typeface="Courier New"/>
              <a:cs typeface="Courier New"/>
            </a:endParaRPr>
          </a:p>
          <a:p>
            <a:pPr marL="2755900">
              <a:lnSpc>
                <a:spcPct val="100000"/>
              </a:lnSpc>
            </a:pPr>
            <a:r>
              <a:rPr sz="2000" b="1" dirty="0">
                <a:latin typeface="Courier New"/>
                <a:cs typeface="Courier New"/>
              </a:rPr>
              <a:t>{ </a:t>
            </a:r>
            <a:r>
              <a:rPr sz="2000" b="1" spc="-5" dirty="0">
                <a:latin typeface="Courier New"/>
                <a:cs typeface="Courier New"/>
              </a:rPr>
              <a:t>/* inner loop</a:t>
            </a:r>
            <a:r>
              <a:rPr sz="2000" b="1" spc="-35" dirty="0">
                <a:latin typeface="Courier New"/>
                <a:cs typeface="Courier New"/>
              </a:rPr>
              <a:t> </a:t>
            </a:r>
            <a:r>
              <a:rPr sz="2000" b="1" spc="-5" dirty="0">
                <a:latin typeface="Courier New"/>
                <a:cs typeface="Courier New"/>
              </a:rPr>
              <a:t>*/</a:t>
            </a:r>
            <a:endParaRPr sz="2000" dirty="0">
              <a:latin typeface="Courier New"/>
              <a:cs typeface="Courier New"/>
            </a:endParaRPr>
          </a:p>
          <a:p>
            <a:pPr marL="3670300">
              <a:lnSpc>
                <a:spcPct val="100000"/>
              </a:lnSpc>
              <a:tabLst>
                <a:tab pos="5497195" algn="l"/>
              </a:tabLst>
            </a:pPr>
            <a:r>
              <a:rPr sz="2000" b="1" spc="-5" dirty="0">
                <a:latin typeface="Courier New"/>
                <a:cs typeface="Courier New"/>
              </a:rPr>
              <a:t>printf("%d	",</a:t>
            </a:r>
            <a:r>
              <a:rPr sz="2000" b="1" spc="-20" dirty="0">
                <a:latin typeface="Courier New"/>
                <a:cs typeface="Courier New"/>
              </a:rPr>
              <a:t> </a:t>
            </a:r>
            <a:r>
              <a:rPr sz="2000" b="1" spc="-5" dirty="0">
                <a:latin typeface="Courier New"/>
                <a:cs typeface="Courier New"/>
              </a:rPr>
              <a:t>i*j);</a:t>
            </a:r>
            <a:endParaRPr sz="2000" dirty="0">
              <a:latin typeface="Courier New"/>
              <a:cs typeface="Courier New"/>
            </a:endParaRPr>
          </a:p>
          <a:p>
            <a:pPr marR="1972945" algn="ctr">
              <a:lnSpc>
                <a:spcPct val="100000"/>
              </a:lnSpc>
            </a:pPr>
            <a:r>
              <a:rPr sz="2000" b="1" dirty="0">
                <a:latin typeface="Courier New"/>
                <a:cs typeface="Courier New"/>
              </a:rPr>
              <a:t>}</a:t>
            </a:r>
            <a:endParaRPr sz="2000" dirty="0">
              <a:latin typeface="Courier New"/>
              <a:cs typeface="Courier New"/>
            </a:endParaRPr>
          </a:p>
          <a:p>
            <a:pPr marR="1972945" algn="ctr">
              <a:lnSpc>
                <a:spcPct val="100000"/>
              </a:lnSpc>
            </a:pPr>
            <a:r>
              <a:rPr sz="2000" b="1" spc="-5" dirty="0">
                <a:latin typeface="Courier New"/>
                <a:cs typeface="Courier New"/>
              </a:rPr>
              <a:t>printf("\n");</a:t>
            </a:r>
            <a:endParaRPr sz="2000" dirty="0">
              <a:latin typeface="Courier New"/>
              <a:cs typeface="Courier New"/>
            </a:endParaRPr>
          </a:p>
          <a:p>
            <a:pPr marR="6243320" algn="ctr">
              <a:lnSpc>
                <a:spcPct val="100000"/>
              </a:lnSpc>
            </a:pPr>
            <a:r>
              <a:rPr sz="2000" b="1" dirty="0">
                <a:latin typeface="Courier New"/>
                <a:cs typeface="Courier New"/>
              </a:rPr>
              <a:t>}</a:t>
            </a:r>
            <a:endParaRPr sz="2000" dirty="0">
              <a:latin typeface="Courier New"/>
              <a:cs typeface="Courier New"/>
            </a:endParaRPr>
          </a:p>
          <a:p>
            <a:pPr marL="12700">
              <a:lnSpc>
                <a:spcPct val="100000"/>
              </a:lnSpc>
            </a:pPr>
            <a:r>
              <a:rPr sz="2000" b="1" spc="-5" dirty="0">
                <a:latin typeface="Courier New"/>
                <a:cs typeface="Courier New"/>
              </a:rPr>
              <a:t>printf("------------------------------------\n");</a:t>
            </a:r>
            <a:endParaRPr sz="2000" dirty="0">
              <a:latin typeface="Courier New"/>
              <a:cs typeface="Courier New"/>
            </a:endParaRPr>
          </a:p>
          <a:p>
            <a:pPr marL="12700">
              <a:lnSpc>
                <a:spcPct val="100000"/>
              </a:lnSpc>
            </a:pPr>
            <a:r>
              <a:rPr sz="2000" b="1" dirty="0">
                <a:latin typeface="Courier New"/>
                <a:cs typeface="Courier New"/>
              </a:rPr>
              <a:t>}</a:t>
            </a:r>
            <a:endParaRPr sz="2000" dirty="0">
              <a:latin typeface="Courier New"/>
              <a:cs typeface="Courier New"/>
            </a:endParaRPr>
          </a:p>
        </p:txBody>
      </p:sp>
    </p:spTree>
    <p:extLst>
      <p:ext uri="{BB962C8B-B14F-4D97-AF65-F5344CB8AC3E}">
        <p14:creationId xmlns:p14="http://schemas.microsoft.com/office/powerpoint/2010/main" val="1516545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035299" y="228600"/>
            <a:ext cx="383540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Jump</a:t>
            </a:r>
            <a:r>
              <a:rPr sz="3600" spc="-65" dirty="0">
                <a:latin typeface="Arial"/>
                <a:cs typeface="Arial"/>
              </a:rPr>
              <a:t> </a:t>
            </a:r>
            <a:r>
              <a:rPr sz="3600" spc="-5" dirty="0">
                <a:latin typeface="Arial"/>
                <a:cs typeface="Arial"/>
              </a:rPr>
              <a:t>Statements</a:t>
            </a:r>
            <a:endParaRPr sz="3600" dirty="0">
              <a:latin typeface="Arial"/>
              <a:cs typeface="Arial"/>
            </a:endParaRPr>
          </a:p>
        </p:txBody>
      </p:sp>
      <p:sp>
        <p:nvSpPr>
          <p:cNvPr id="5" name="object 5"/>
          <p:cNvSpPr txBox="1"/>
          <p:nvPr/>
        </p:nvSpPr>
        <p:spPr>
          <a:xfrm>
            <a:off x="381000" y="685800"/>
            <a:ext cx="9220200" cy="3667030"/>
          </a:xfrm>
          <a:prstGeom prst="rect">
            <a:avLst/>
          </a:prstGeom>
        </p:spPr>
        <p:txBody>
          <a:bodyPr vert="horz" wrap="square" lIns="0" tIns="85725" rIns="0" bIns="0" rtlCol="0">
            <a:spAutoFit/>
          </a:bodyPr>
          <a:lstStyle/>
          <a:p>
            <a:pPr marL="355600" indent="-342900" algn="just">
              <a:lnSpc>
                <a:spcPct val="100000"/>
              </a:lnSpc>
              <a:spcBef>
                <a:spcPts val="675"/>
              </a:spcBef>
              <a:buFont typeface="Arial"/>
              <a:buChar char="•"/>
              <a:tabLst>
                <a:tab pos="354965" algn="l"/>
                <a:tab pos="355600" algn="l"/>
              </a:tabLst>
            </a:pPr>
            <a:r>
              <a:rPr sz="2400" b="1" spc="-5" dirty="0">
                <a:cs typeface="Arial"/>
              </a:rPr>
              <a:t>Break Statements</a:t>
            </a:r>
            <a:endParaRPr sz="2400" dirty="0">
              <a:cs typeface="Arial"/>
            </a:endParaRPr>
          </a:p>
          <a:p>
            <a:pPr marL="756285" marR="5080" lvl="1" indent="-287020" algn="just">
              <a:lnSpc>
                <a:spcPct val="100000"/>
              </a:lnSpc>
              <a:spcBef>
                <a:spcPts val="480"/>
              </a:spcBef>
              <a:buChar char="–"/>
              <a:tabLst>
                <a:tab pos="756285" algn="l"/>
                <a:tab pos="756920" algn="l"/>
              </a:tabLst>
            </a:pPr>
            <a:r>
              <a:rPr sz="2400" dirty="0">
                <a:cs typeface="Arial"/>
              </a:rPr>
              <a:t>The break </a:t>
            </a:r>
            <a:r>
              <a:rPr sz="2400" spc="-5" dirty="0">
                <a:cs typeface="Arial"/>
              </a:rPr>
              <a:t>statement provides </a:t>
            </a:r>
            <a:r>
              <a:rPr sz="2400" dirty="0">
                <a:cs typeface="Arial"/>
              </a:rPr>
              <a:t>an early </a:t>
            </a:r>
            <a:r>
              <a:rPr sz="2400" spc="-5" dirty="0">
                <a:cs typeface="Arial"/>
              </a:rPr>
              <a:t>exit from the for,</a:t>
            </a:r>
            <a:r>
              <a:rPr sz="2400" spc="-165" dirty="0">
                <a:cs typeface="Arial"/>
              </a:rPr>
              <a:t> </a:t>
            </a:r>
            <a:r>
              <a:rPr sz="2400" dirty="0">
                <a:cs typeface="Arial"/>
              </a:rPr>
              <a:t>while,  do-while, and </a:t>
            </a:r>
            <a:r>
              <a:rPr sz="2400" spc="-5" dirty="0">
                <a:cs typeface="Arial"/>
              </a:rPr>
              <a:t>for </a:t>
            </a:r>
            <a:r>
              <a:rPr sz="2400" dirty="0">
                <a:cs typeface="Arial"/>
              </a:rPr>
              <a:t>each loops as well as switch</a:t>
            </a:r>
            <a:r>
              <a:rPr sz="2400" spc="-150" dirty="0">
                <a:cs typeface="Arial"/>
              </a:rPr>
              <a:t> </a:t>
            </a:r>
            <a:r>
              <a:rPr sz="2400" spc="-5" dirty="0">
                <a:cs typeface="Arial"/>
              </a:rPr>
              <a:t>statement.</a:t>
            </a:r>
            <a:endParaRPr sz="2400" dirty="0">
              <a:cs typeface="Arial"/>
            </a:endParaRPr>
          </a:p>
          <a:p>
            <a:pPr marL="756285" marR="196215" lvl="1" indent="-287020" algn="just">
              <a:lnSpc>
                <a:spcPct val="100000"/>
              </a:lnSpc>
              <a:spcBef>
                <a:spcPts val="480"/>
              </a:spcBef>
              <a:buChar char="–"/>
              <a:tabLst>
                <a:tab pos="756285" algn="l"/>
                <a:tab pos="756920" algn="l"/>
              </a:tabLst>
            </a:pPr>
            <a:r>
              <a:rPr sz="2400" dirty="0">
                <a:cs typeface="Arial"/>
              </a:rPr>
              <a:t>A break causes </a:t>
            </a:r>
            <a:r>
              <a:rPr sz="2400" spc="-5" dirty="0">
                <a:cs typeface="Arial"/>
              </a:rPr>
              <a:t>the </a:t>
            </a:r>
            <a:r>
              <a:rPr sz="2400" dirty="0">
                <a:cs typeface="Arial"/>
              </a:rPr>
              <a:t>innermost enclosing loop or switch </a:t>
            </a:r>
            <a:r>
              <a:rPr sz="2400" spc="-5" dirty="0">
                <a:cs typeface="Arial"/>
              </a:rPr>
              <a:t>to</a:t>
            </a:r>
            <a:r>
              <a:rPr sz="2400" spc="-240" dirty="0">
                <a:cs typeface="Arial"/>
              </a:rPr>
              <a:t> </a:t>
            </a:r>
            <a:r>
              <a:rPr sz="2400" dirty="0">
                <a:cs typeface="Arial"/>
              </a:rPr>
              <a:t>be  </a:t>
            </a:r>
            <a:r>
              <a:rPr sz="2400" spc="-5" dirty="0">
                <a:cs typeface="Arial"/>
              </a:rPr>
              <a:t>exited</a:t>
            </a:r>
            <a:r>
              <a:rPr sz="2400" spc="-20" dirty="0">
                <a:cs typeface="Arial"/>
              </a:rPr>
              <a:t> </a:t>
            </a:r>
            <a:r>
              <a:rPr sz="2400" spc="-5" dirty="0">
                <a:cs typeface="Arial"/>
              </a:rPr>
              <a:t>immediately</a:t>
            </a:r>
            <a:r>
              <a:rPr sz="2400" spc="-5" dirty="0" smtClean="0">
                <a:cs typeface="Arial"/>
              </a:rPr>
              <a:t>.</a:t>
            </a:r>
            <a:r>
              <a:rPr lang="en-IN" sz="2400" spc="-5" dirty="0" smtClean="0">
                <a:cs typeface="Arial"/>
              </a:rPr>
              <a:t> </a:t>
            </a:r>
            <a:r>
              <a:rPr lang="en-US" sz="2400" dirty="0"/>
              <a:t>The keyword </a:t>
            </a:r>
            <a:r>
              <a:rPr lang="en-US" sz="2400" b="1" dirty="0"/>
              <a:t>break</a:t>
            </a:r>
            <a:r>
              <a:rPr lang="en-US" sz="2400" dirty="0"/>
              <a:t>, breaks the control only from the </a:t>
            </a:r>
            <a:r>
              <a:rPr lang="en-US" sz="2400" b="1" dirty="0" smtClean="0"/>
              <a:t>block </a:t>
            </a:r>
            <a:r>
              <a:rPr lang="en-US" sz="2400" dirty="0"/>
              <a:t>in which it is placed. </a:t>
            </a:r>
            <a:endParaRPr lang="en-IN" sz="2400" spc="-5" dirty="0" smtClean="0">
              <a:cs typeface="Arial"/>
            </a:endParaRPr>
          </a:p>
          <a:p>
            <a:pPr marL="756285" marR="196215" lvl="1" indent="-287020" algn="just">
              <a:spcBef>
                <a:spcPts val="480"/>
              </a:spcBef>
              <a:buFontTx/>
              <a:buChar char="–"/>
              <a:tabLst>
                <a:tab pos="756285" algn="l"/>
                <a:tab pos="756920" algn="l"/>
              </a:tabLst>
            </a:pPr>
            <a:r>
              <a:rPr lang="en-US" sz="2400" dirty="0">
                <a:solidFill>
                  <a:srgbClr val="000000"/>
                </a:solidFill>
              </a:rPr>
              <a:t>When </a:t>
            </a:r>
            <a:r>
              <a:rPr lang="en-US" sz="2400" b="1" dirty="0">
                <a:solidFill>
                  <a:srgbClr val="000000"/>
                </a:solidFill>
              </a:rPr>
              <a:t>break </a:t>
            </a:r>
            <a:r>
              <a:rPr lang="en-US" sz="2400" dirty="0">
                <a:solidFill>
                  <a:srgbClr val="000000"/>
                </a:solidFill>
              </a:rPr>
              <a:t>is encountered inside any loop, control automatically passes to the first statement after the loop. </a:t>
            </a:r>
            <a:endParaRPr lang="en-IN" sz="2400" dirty="0"/>
          </a:p>
          <a:p>
            <a:pPr marL="756285" marR="196215" lvl="1" indent="-287020" algn="just">
              <a:lnSpc>
                <a:spcPct val="100000"/>
              </a:lnSpc>
              <a:spcBef>
                <a:spcPts val="480"/>
              </a:spcBef>
              <a:buChar char="–"/>
              <a:tabLst>
                <a:tab pos="756285" algn="l"/>
                <a:tab pos="756920" algn="l"/>
              </a:tabLst>
            </a:pPr>
            <a:endParaRPr sz="2400" dirty="0">
              <a:cs typeface="Arial"/>
            </a:endParaRPr>
          </a:p>
        </p:txBody>
      </p:sp>
      <p:sp>
        <p:nvSpPr>
          <p:cNvPr id="6" name="object 6"/>
          <p:cNvSpPr txBox="1"/>
          <p:nvPr/>
        </p:nvSpPr>
        <p:spPr>
          <a:xfrm>
            <a:off x="687068" y="4099596"/>
            <a:ext cx="1057275"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E</a:t>
            </a:r>
            <a:r>
              <a:rPr sz="1800" b="1" spc="-10" dirty="0">
                <a:latin typeface="Arial"/>
                <a:cs typeface="Arial"/>
              </a:rPr>
              <a:t>xam</a:t>
            </a:r>
            <a:r>
              <a:rPr sz="1800" b="1" dirty="0">
                <a:latin typeface="Arial"/>
                <a:cs typeface="Arial"/>
              </a:rPr>
              <a:t>pl</a:t>
            </a:r>
            <a:r>
              <a:rPr sz="1800" b="1" spc="-10" dirty="0">
                <a:latin typeface="Arial"/>
                <a:cs typeface="Arial"/>
              </a:rPr>
              <a:t>e</a:t>
            </a:r>
            <a:r>
              <a:rPr sz="1800" b="1" dirty="0">
                <a:latin typeface="Arial"/>
                <a:cs typeface="Arial"/>
              </a:rPr>
              <a:t>:</a:t>
            </a:r>
            <a:endParaRPr sz="1800" dirty="0">
              <a:latin typeface="Arial"/>
              <a:cs typeface="Arial"/>
            </a:endParaRPr>
          </a:p>
        </p:txBody>
      </p:sp>
      <p:sp>
        <p:nvSpPr>
          <p:cNvPr id="9" name="object 9"/>
          <p:cNvSpPr txBox="1"/>
          <p:nvPr/>
        </p:nvSpPr>
        <p:spPr>
          <a:xfrm>
            <a:off x="2895600" y="4099596"/>
            <a:ext cx="4800600" cy="3195747"/>
          </a:xfrm>
          <a:prstGeom prst="rect">
            <a:avLst/>
          </a:prstGeom>
        </p:spPr>
        <p:txBody>
          <a:bodyPr vert="horz" wrap="square" lIns="0" tIns="12700" rIns="0" bIns="0" rtlCol="0">
            <a:spAutoFit/>
          </a:bodyPr>
          <a:lstStyle/>
          <a:p>
            <a:pPr marL="159385">
              <a:lnSpc>
                <a:spcPts val="2375"/>
              </a:lnSpc>
              <a:spcBef>
                <a:spcPts val="100"/>
              </a:spcBef>
            </a:pPr>
            <a:r>
              <a:rPr sz="2000" b="1" spc="-5" dirty="0">
                <a:latin typeface="Courier New"/>
                <a:cs typeface="Courier New"/>
              </a:rPr>
              <a:t>int</a:t>
            </a:r>
            <a:r>
              <a:rPr sz="2000" b="1" spc="-10" dirty="0">
                <a:latin typeface="Courier New"/>
                <a:cs typeface="Courier New"/>
              </a:rPr>
              <a:t> </a:t>
            </a:r>
            <a:r>
              <a:rPr sz="2000" b="1" spc="-5" dirty="0">
                <a:latin typeface="Courier New"/>
                <a:cs typeface="Courier New"/>
              </a:rPr>
              <a:t>i;</a:t>
            </a:r>
            <a:endParaRPr sz="2000" dirty="0">
              <a:latin typeface="Courier New"/>
              <a:cs typeface="Courier New"/>
            </a:endParaRPr>
          </a:p>
          <a:p>
            <a:pPr marL="546735">
              <a:lnSpc>
                <a:spcPts val="2375"/>
              </a:lnSpc>
            </a:pPr>
            <a:r>
              <a:rPr sz="2000" b="1" spc="-5" dirty="0">
                <a:latin typeface="Courier New"/>
                <a:cs typeface="Courier New"/>
              </a:rPr>
              <a:t>for(i=0; i&lt;5;</a:t>
            </a:r>
            <a:r>
              <a:rPr sz="2000" b="1" spc="-15" dirty="0">
                <a:latin typeface="Courier New"/>
                <a:cs typeface="Courier New"/>
              </a:rPr>
              <a:t> </a:t>
            </a:r>
            <a:r>
              <a:rPr sz="2000" b="1" spc="-5" dirty="0">
                <a:latin typeface="Courier New"/>
                <a:cs typeface="Courier New"/>
              </a:rPr>
              <a:t>i++)</a:t>
            </a:r>
            <a:endParaRPr sz="2000" dirty="0">
              <a:latin typeface="Courier New"/>
              <a:cs typeface="Courier New"/>
            </a:endParaRPr>
          </a:p>
          <a:p>
            <a:pPr marL="394335">
              <a:lnSpc>
                <a:spcPct val="100000"/>
              </a:lnSpc>
            </a:pPr>
            <a:r>
              <a:rPr sz="2000" b="1" dirty="0">
                <a:latin typeface="Courier New"/>
                <a:cs typeface="Courier New"/>
              </a:rPr>
              <a:t>{</a:t>
            </a:r>
            <a:endParaRPr sz="2000" dirty="0">
              <a:latin typeface="Courier New"/>
              <a:cs typeface="Courier New"/>
            </a:endParaRPr>
          </a:p>
          <a:p>
            <a:pPr marL="851535">
              <a:lnSpc>
                <a:spcPct val="100000"/>
              </a:lnSpc>
            </a:pPr>
            <a:r>
              <a:rPr sz="2000" b="1" spc="-5" dirty="0">
                <a:latin typeface="Courier New"/>
                <a:cs typeface="Courier New"/>
              </a:rPr>
              <a:t>if(i ==</a:t>
            </a:r>
            <a:r>
              <a:rPr sz="2000" b="1" spc="-15" dirty="0">
                <a:latin typeface="Courier New"/>
                <a:cs typeface="Courier New"/>
              </a:rPr>
              <a:t> </a:t>
            </a:r>
            <a:r>
              <a:rPr sz="2000" b="1" spc="-5" dirty="0">
                <a:latin typeface="Courier New"/>
                <a:cs typeface="Courier New"/>
              </a:rPr>
              <a:t>3)</a:t>
            </a:r>
            <a:endParaRPr sz="2000" dirty="0">
              <a:latin typeface="Courier New"/>
              <a:cs typeface="Courier New"/>
            </a:endParaRPr>
          </a:p>
          <a:p>
            <a:pPr marL="1156335">
              <a:lnSpc>
                <a:spcPct val="100000"/>
              </a:lnSpc>
            </a:pPr>
            <a:r>
              <a:rPr sz="2000" b="1" dirty="0">
                <a:latin typeface="Courier New"/>
                <a:cs typeface="Courier New"/>
              </a:rPr>
              <a:t>{</a:t>
            </a:r>
            <a:endParaRPr sz="2000" dirty="0">
              <a:latin typeface="Courier New"/>
              <a:cs typeface="Courier New"/>
            </a:endParaRPr>
          </a:p>
          <a:p>
            <a:pPr marL="1156335">
              <a:lnSpc>
                <a:spcPct val="100000"/>
              </a:lnSpc>
            </a:pPr>
            <a:r>
              <a:rPr sz="2000" b="1" spc="-5" dirty="0">
                <a:latin typeface="Courier New"/>
                <a:cs typeface="Courier New"/>
              </a:rPr>
              <a:t>break;</a:t>
            </a:r>
            <a:endParaRPr sz="2000" dirty="0">
              <a:latin typeface="Courier New"/>
              <a:cs typeface="Courier New"/>
            </a:endParaRPr>
          </a:p>
          <a:p>
            <a:pPr marL="1156335">
              <a:lnSpc>
                <a:spcPct val="100000"/>
              </a:lnSpc>
            </a:pPr>
            <a:r>
              <a:rPr sz="2000" b="1" dirty="0">
                <a:latin typeface="Courier New"/>
                <a:cs typeface="Courier New"/>
              </a:rPr>
              <a:t>}</a:t>
            </a:r>
            <a:endParaRPr sz="2000" dirty="0">
              <a:latin typeface="Courier New"/>
              <a:cs typeface="Courier New"/>
            </a:endParaRPr>
          </a:p>
          <a:p>
            <a:pPr marL="1156335">
              <a:lnSpc>
                <a:spcPct val="100000"/>
              </a:lnSpc>
            </a:pPr>
            <a:r>
              <a:rPr sz="2000" b="1" spc="-5" dirty="0">
                <a:latin typeface="Courier New"/>
                <a:cs typeface="Courier New"/>
              </a:rPr>
              <a:t>printf("%d",</a:t>
            </a:r>
            <a:r>
              <a:rPr sz="2000" b="1" spc="-15" dirty="0">
                <a:latin typeface="Courier New"/>
                <a:cs typeface="Courier New"/>
              </a:rPr>
              <a:t> </a:t>
            </a:r>
            <a:r>
              <a:rPr sz="2000" b="1" spc="-5" dirty="0" err="1">
                <a:latin typeface="Courier New"/>
                <a:cs typeface="Courier New"/>
              </a:rPr>
              <a:t>i</a:t>
            </a:r>
            <a:r>
              <a:rPr sz="2000" b="1" spc="-5" dirty="0" smtClean="0">
                <a:latin typeface="Courier New"/>
                <a:cs typeface="Courier New"/>
              </a:rPr>
              <a:t>);</a:t>
            </a:r>
            <a:endParaRPr sz="2000" dirty="0">
              <a:latin typeface="Times New Roman"/>
              <a:cs typeface="Times New Roman"/>
            </a:endParaRPr>
          </a:p>
          <a:p>
            <a:pPr>
              <a:lnSpc>
                <a:spcPct val="100000"/>
              </a:lnSpc>
              <a:spcBef>
                <a:spcPts val="50"/>
              </a:spcBef>
            </a:pPr>
            <a:r>
              <a:rPr lang="en-US" sz="1800" dirty="0" smtClean="0">
                <a:latin typeface="Times New Roman"/>
                <a:cs typeface="Times New Roman"/>
              </a:rPr>
              <a:t>}</a:t>
            </a:r>
            <a:endParaRPr sz="1800" dirty="0">
              <a:latin typeface="Times New Roman"/>
              <a:cs typeface="Times New Roman"/>
            </a:endParaRPr>
          </a:p>
          <a:p>
            <a:pPr marL="1233805">
              <a:lnSpc>
                <a:spcPct val="100000"/>
              </a:lnSpc>
            </a:pPr>
            <a:r>
              <a:rPr sz="2800" b="1" spc="-5" dirty="0">
                <a:latin typeface="Courier New"/>
                <a:cs typeface="Courier New"/>
              </a:rPr>
              <a:t>Output :0 1</a:t>
            </a:r>
            <a:r>
              <a:rPr sz="2800" b="1" spc="-95" dirty="0">
                <a:latin typeface="Courier New"/>
                <a:cs typeface="Courier New"/>
              </a:rPr>
              <a:t> </a:t>
            </a:r>
            <a:r>
              <a:rPr sz="2800" b="1" spc="-5" dirty="0">
                <a:latin typeface="Courier New"/>
                <a:cs typeface="Courier New"/>
              </a:rPr>
              <a:t>2</a:t>
            </a:r>
            <a:endParaRPr sz="2800" dirty="0">
              <a:latin typeface="Courier New"/>
              <a:cs typeface="Courier New"/>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53560" y="1024200"/>
              <a:ext cx="3960" cy="4320"/>
            </p14:xfrm>
          </p:contentPart>
        </mc:Choice>
        <mc:Fallback xmlns="">
          <p:pic>
            <p:nvPicPr>
              <p:cNvPr id="2" name="Ink 1"/>
              <p:cNvPicPr/>
              <p:nvPr/>
            </p:nvPicPr>
            <p:blipFill>
              <a:blip r:embed="rId3"/>
              <a:stretch>
                <a:fillRect/>
              </a:stretch>
            </p:blipFill>
            <p:spPr>
              <a:xfrm>
                <a:off x="849960" y="1021320"/>
                <a:ext cx="10440" cy="10800"/>
              </a:xfrm>
              <a:prstGeom prst="rect">
                <a:avLst/>
              </a:prstGeom>
            </p:spPr>
          </p:pic>
        </mc:Fallback>
      </mc:AlternateContent>
    </p:spTree>
    <p:extLst>
      <p:ext uri="{BB962C8B-B14F-4D97-AF65-F5344CB8AC3E}">
        <p14:creationId xmlns:p14="http://schemas.microsoft.com/office/powerpoint/2010/main" val="254873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228600"/>
            <a:ext cx="9067800" cy="2525820"/>
          </a:xfrm>
          <a:prstGeom prst="rect">
            <a:avLst/>
          </a:prstGeom>
        </p:spPr>
        <p:txBody>
          <a:bodyPr vert="horz" wrap="square" lIns="0" tIns="88900" rIns="0" bIns="0" rtlCol="0">
            <a:spAutoFit/>
          </a:bodyPr>
          <a:lstStyle/>
          <a:p>
            <a:pPr marL="12700" algn="just">
              <a:lnSpc>
                <a:spcPct val="100000"/>
              </a:lnSpc>
              <a:spcBef>
                <a:spcPts val="700"/>
              </a:spcBef>
              <a:tabLst>
                <a:tab pos="354965" algn="l"/>
                <a:tab pos="355600" algn="l"/>
              </a:tabLst>
            </a:pPr>
            <a:r>
              <a:rPr sz="2400" b="1" spc="-10" dirty="0">
                <a:cs typeface="Arial"/>
              </a:rPr>
              <a:t>Continue</a:t>
            </a:r>
            <a:r>
              <a:rPr sz="2400" b="1" spc="25" dirty="0">
                <a:cs typeface="Arial"/>
              </a:rPr>
              <a:t> </a:t>
            </a:r>
            <a:r>
              <a:rPr sz="2400" b="1" spc="-5" dirty="0">
                <a:cs typeface="Arial"/>
              </a:rPr>
              <a:t>Statements</a:t>
            </a:r>
            <a:endParaRPr sz="2400" dirty="0">
              <a:cs typeface="Arial"/>
            </a:endParaRPr>
          </a:p>
          <a:p>
            <a:pPr marL="756285" marR="5080" lvl="1" indent="-287020" algn="just">
              <a:lnSpc>
                <a:spcPct val="100699"/>
              </a:lnSpc>
              <a:spcBef>
                <a:spcPts val="500"/>
              </a:spcBef>
              <a:buChar char="–"/>
              <a:tabLst>
                <a:tab pos="756920" algn="l"/>
                <a:tab pos="5253355" algn="l"/>
              </a:tabLst>
            </a:pPr>
            <a:r>
              <a:rPr sz="2400" spc="-5" dirty="0">
                <a:cs typeface="Arial"/>
              </a:rPr>
              <a:t>The </a:t>
            </a:r>
            <a:r>
              <a:rPr sz="2400" spc="-5" dirty="0">
                <a:cs typeface="Courier New"/>
              </a:rPr>
              <a:t>continue </a:t>
            </a:r>
            <a:r>
              <a:rPr sz="2400" spc="-5" dirty="0">
                <a:cs typeface="Arial"/>
              </a:rPr>
              <a:t>statement causes the </a:t>
            </a:r>
            <a:r>
              <a:rPr sz="2400" spc="-10" dirty="0">
                <a:cs typeface="Arial"/>
              </a:rPr>
              <a:t>next </a:t>
            </a:r>
            <a:r>
              <a:rPr sz="2400" spc="-5" dirty="0">
                <a:cs typeface="Arial"/>
              </a:rPr>
              <a:t>iteration  of the enclosing </a:t>
            </a:r>
            <a:r>
              <a:rPr sz="2400" spc="-5" dirty="0">
                <a:cs typeface="Courier New"/>
              </a:rPr>
              <a:t>for</a:t>
            </a:r>
            <a:r>
              <a:rPr sz="2400" spc="-5" dirty="0">
                <a:cs typeface="Arial"/>
              </a:rPr>
              <a:t>,</a:t>
            </a:r>
            <a:r>
              <a:rPr sz="2400" spc="50" dirty="0">
                <a:cs typeface="Arial"/>
              </a:rPr>
              <a:t> </a:t>
            </a:r>
            <a:r>
              <a:rPr sz="2400" spc="-5" dirty="0">
                <a:cs typeface="Courier New"/>
              </a:rPr>
              <a:t>while</a:t>
            </a:r>
            <a:r>
              <a:rPr sz="2400" spc="-425" dirty="0">
                <a:cs typeface="Courier New"/>
              </a:rPr>
              <a:t> </a:t>
            </a:r>
            <a:r>
              <a:rPr lang="en-IN" sz="2400" spc="-425" dirty="0" smtClean="0">
                <a:cs typeface="Courier New"/>
              </a:rPr>
              <a:t>  </a:t>
            </a:r>
            <a:r>
              <a:rPr sz="2400" dirty="0" smtClean="0">
                <a:cs typeface="Arial"/>
              </a:rPr>
              <a:t>and</a:t>
            </a:r>
            <a:r>
              <a:rPr lang="en-IN" sz="2400" dirty="0" smtClean="0">
                <a:cs typeface="Arial"/>
              </a:rPr>
              <a:t> </a:t>
            </a:r>
            <a:r>
              <a:rPr sz="2400" spc="-5" dirty="0" smtClean="0">
                <a:cs typeface="Courier New"/>
              </a:rPr>
              <a:t>do-while</a:t>
            </a:r>
            <a:r>
              <a:rPr sz="2400" spc="-85" dirty="0" smtClean="0">
                <a:cs typeface="Courier New"/>
              </a:rPr>
              <a:t> </a:t>
            </a:r>
            <a:r>
              <a:rPr sz="2400" dirty="0" smtClean="0">
                <a:cs typeface="Arial"/>
              </a:rPr>
              <a:t>loop</a:t>
            </a:r>
            <a:r>
              <a:rPr lang="en-IN" sz="2400" dirty="0" smtClean="0">
                <a:cs typeface="Arial"/>
              </a:rPr>
              <a:t> t</a:t>
            </a:r>
            <a:r>
              <a:rPr sz="2400" spc="-5" dirty="0" smtClean="0">
                <a:cs typeface="Arial"/>
              </a:rPr>
              <a:t>o</a:t>
            </a:r>
            <a:r>
              <a:rPr sz="2400" spc="-25" dirty="0" smtClean="0">
                <a:cs typeface="Arial"/>
              </a:rPr>
              <a:t> </a:t>
            </a:r>
            <a:r>
              <a:rPr sz="2400" dirty="0">
                <a:cs typeface="Arial"/>
              </a:rPr>
              <a:t>begin</a:t>
            </a:r>
            <a:r>
              <a:rPr sz="2400" dirty="0" smtClean="0">
                <a:cs typeface="Arial"/>
              </a:rPr>
              <a:t>.</a:t>
            </a:r>
            <a:endParaRPr lang="en-IN" sz="2400" dirty="0" smtClean="0">
              <a:cs typeface="Arial"/>
            </a:endParaRPr>
          </a:p>
          <a:p>
            <a:pPr marL="756285" marR="5080" lvl="1" indent="-287020" algn="just">
              <a:lnSpc>
                <a:spcPct val="100699"/>
              </a:lnSpc>
              <a:spcBef>
                <a:spcPts val="500"/>
              </a:spcBef>
              <a:buChar char="–"/>
              <a:tabLst>
                <a:tab pos="756920" algn="l"/>
                <a:tab pos="5253355" algn="l"/>
              </a:tabLst>
            </a:pPr>
            <a:r>
              <a:rPr lang="en-US" sz="2400" dirty="0"/>
              <a:t>When </a:t>
            </a:r>
            <a:r>
              <a:rPr lang="en-US" sz="2400" b="1" dirty="0"/>
              <a:t>continue </a:t>
            </a:r>
            <a:r>
              <a:rPr lang="en-US" sz="2400" dirty="0"/>
              <a:t>is encountered inside any loop, control automatically passes to the beginning of the loop. </a:t>
            </a:r>
            <a:endParaRPr sz="2400" dirty="0">
              <a:cs typeface="Arial"/>
            </a:endParaRPr>
          </a:p>
          <a:p>
            <a:pPr marL="756285" marR="57150" lvl="1" indent="-287020" algn="just">
              <a:lnSpc>
                <a:spcPct val="100000"/>
              </a:lnSpc>
              <a:spcBef>
                <a:spcPts val="595"/>
              </a:spcBef>
              <a:buChar char="–"/>
              <a:tabLst>
                <a:tab pos="756920" algn="l"/>
              </a:tabLst>
            </a:pPr>
            <a:r>
              <a:rPr sz="2400" dirty="0">
                <a:cs typeface="Arial"/>
              </a:rPr>
              <a:t>A </a:t>
            </a:r>
            <a:r>
              <a:rPr sz="2400" spc="-5" dirty="0">
                <a:cs typeface="Arial"/>
              </a:rPr>
              <a:t>continue statement should only appear in a loop  body.</a:t>
            </a:r>
            <a:endParaRPr sz="2400" dirty="0">
              <a:cs typeface="Arial"/>
            </a:endParaRPr>
          </a:p>
        </p:txBody>
      </p:sp>
      <p:sp>
        <p:nvSpPr>
          <p:cNvPr id="7" name="object 7"/>
          <p:cNvSpPr txBox="1"/>
          <p:nvPr/>
        </p:nvSpPr>
        <p:spPr>
          <a:xfrm>
            <a:off x="1219200" y="2951419"/>
            <a:ext cx="4876800" cy="2884805"/>
          </a:xfrm>
          <a:prstGeom prst="rect">
            <a:avLst/>
          </a:prstGeom>
        </p:spPr>
        <p:txBody>
          <a:bodyPr vert="horz" wrap="square" lIns="0" tIns="70485" rIns="0" bIns="0" rtlCol="0">
            <a:spAutoFit/>
          </a:bodyPr>
          <a:lstStyle/>
          <a:p>
            <a:pPr marL="259079">
              <a:lnSpc>
                <a:spcPct val="100000"/>
              </a:lnSpc>
              <a:spcBef>
                <a:spcPts val="555"/>
              </a:spcBef>
            </a:pPr>
            <a:r>
              <a:rPr lang="en-IN" sz="2000" b="1" spc="-5" dirty="0" smtClean="0">
                <a:latin typeface="Courier New"/>
                <a:cs typeface="Courier New"/>
              </a:rPr>
              <a:t>          </a:t>
            </a:r>
            <a:r>
              <a:rPr sz="2000" b="1" spc="-5" dirty="0" err="1" smtClean="0">
                <a:latin typeface="Courier New"/>
                <a:cs typeface="Courier New"/>
              </a:rPr>
              <a:t>int</a:t>
            </a:r>
            <a:r>
              <a:rPr sz="2000" b="1" spc="-10" dirty="0" smtClean="0">
                <a:latin typeface="Courier New"/>
                <a:cs typeface="Courier New"/>
              </a:rPr>
              <a:t> </a:t>
            </a:r>
            <a:r>
              <a:rPr sz="2000" b="1" spc="-5" dirty="0">
                <a:latin typeface="Courier New"/>
                <a:cs typeface="Courier New"/>
              </a:rPr>
              <a:t>i;</a:t>
            </a:r>
            <a:endParaRPr sz="2000" dirty="0">
              <a:latin typeface="Courier New"/>
              <a:cs typeface="Courier New"/>
            </a:endParaRPr>
          </a:p>
          <a:p>
            <a:pPr marL="1765935">
              <a:lnSpc>
                <a:spcPct val="100000"/>
              </a:lnSpc>
              <a:spcBef>
                <a:spcPts val="455"/>
              </a:spcBef>
            </a:pPr>
            <a:r>
              <a:rPr sz="2000" b="1" spc="-5" dirty="0" smtClean="0">
                <a:latin typeface="Courier New"/>
                <a:cs typeface="Courier New"/>
              </a:rPr>
              <a:t>for(</a:t>
            </a:r>
            <a:r>
              <a:rPr sz="2000" b="1" spc="-5" dirty="0" err="1" smtClean="0">
                <a:latin typeface="Courier New"/>
                <a:cs typeface="Courier New"/>
              </a:rPr>
              <a:t>i</a:t>
            </a:r>
            <a:r>
              <a:rPr sz="2000" b="1" spc="-5" dirty="0" smtClean="0">
                <a:latin typeface="Courier New"/>
                <a:cs typeface="Courier New"/>
              </a:rPr>
              <a:t>=0</a:t>
            </a:r>
            <a:r>
              <a:rPr sz="2000" b="1" spc="-5" dirty="0">
                <a:latin typeface="Courier New"/>
                <a:cs typeface="Courier New"/>
              </a:rPr>
              <a:t>; i&lt;5;</a:t>
            </a:r>
            <a:r>
              <a:rPr sz="2000" b="1" spc="-30" dirty="0">
                <a:latin typeface="Courier New"/>
                <a:cs typeface="Courier New"/>
              </a:rPr>
              <a:t> </a:t>
            </a:r>
            <a:r>
              <a:rPr sz="2000" b="1" spc="-5" dirty="0">
                <a:latin typeface="Courier New"/>
                <a:cs typeface="Courier New"/>
              </a:rPr>
              <a:t>i++)</a:t>
            </a:r>
            <a:endParaRPr sz="2000" dirty="0">
              <a:latin typeface="Courier New"/>
              <a:cs typeface="Courier New"/>
            </a:endParaRPr>
          </a:p>
          <a:p>
            <a:pPr marL="1613535">
              <a:lnSpc>
                <a:spcPct val="100000"/>
              </a:lnSpc>
            </a:pPr>
            <a:r>
              <a:rPr sz="2000" b="1" dirty="0">
                <a:latin typeface="Courier New"/>
                <a:cs typeface="Courier New"/>
              </a:rPr>
              <a:t>{</a:t>
            </a:r>
            <a:endParaRPr sz="2000" dirty="0">
              <a:latin typeface="Courier New"/>
              <a:cs typeface="Courier New"/>
            </a:endParaRPr>
          </a:p>
          <a:p>
            <a:pPr marL="2070735">
              <a:lnSpc>
                <a:spcPct val="100000"/>
              </a:lnSpc>
            </a:pPr>
            <a:r>
              <a:rPr sz="2000" b="1" spc="-5" dirty="0">
                <a:latin typeface="Courier New"/>
                <a:cs typeface="Courier New"/>
              </a:rPr>
              <a:t>if(i ==</a:t>
            </a:r>
            <a:r>
              <a:rPr sz="2000" b="1" spc="-20" dirty="0">
                <a:latin typeface="Courier New"/>
                <a:cs typeface="Courier New"/>
              </a:rPr>
              <a:t> </a:t>
            </a:r>
            <a:r>
              <a:rPr sz="2000" b="1" spc="-5" dirty="0">
                <a:latin typeface="Courier New"/>
                <a:cs typeface="Courier New"/>
              </a:rPr>
              <a:t>3)</a:t>
            </a:r>
            <a:endParaRPr sz="2000" dirty="0">
              <a:latin typeface="Courier New"/>
              <a:cs typeface="Courier New"/>
            </a:endParaRPr>
          </a:p>
          <a:p>
            <a:pPr marL="2070735">
              <a:lnSpc>
                <a:spcPct val="100000"/>
              </a:lnSpc>
            </a:pPr>
            <a:r>
              <a:rPr sz="2000" b="1" dirty="0">
                <a:latin typeface="Courier New"/>
                <a:cs typeface="Courier New"/>
              </a:rPr>
              <a:t>{</a:t>
            </a:r>
            <a:endParaRPr sz="2000" dirty="0">
              <a:latin typeface="Courier New"/>
              <a:cs typeface="Courier New"/>
            </a:endParaRPr>
          </a:p>
          <a:p>
            <a:pPr marL="2375535">
              <a:lnSpc>
                <a:spcPct val="100000"/>
              </a:lnSpc>
            </a:pPr>
            <a:r>
              <a:rPr sz="2000" b="1" spc="-5" dirty="0">
                <a:latin typeface="Courier New"/>
                <a:cs typeface="Courier New"/>
              </a:rPr>
              <a:t>continue;</a:t>
            </a:r>
            <a:endParaRPr sz="2000" dirty="0">
              <a:latin typeface="Courier New"/>
              <a:cs typeface="Courier New"/>
            </a:endParaRPr>
          </a:p>
          <a:p>
            <a:pPr marL="2070735">
              <a:lnSpc>
                <a:spcPct val="100000"/>
              </a:lnSpc>
            </a:pPr>
            <a:r>
              <a:rPr sz="2000" b="1" dirty="0">
                <a:latin typeface="Courier New"/>
                <a:cs typeface="Courier New"/>
              </a:rPr>
              <a:t>}</a:t>
            </a:r>
            <a:endParaRPr sz="2000" dirty="0">
              <a:latin typeface="Courier New"/>
              <a:cs typeface="Courier New"/>
            </a:endParaRPr>
          </a:p>
          <a:p>
            <a:pPr marL="2070735">
              <a:lnSpc>
                <a:spcPct val="100000"/>
              </a:lnSpc>
            </a:pPr>
            <a:r>
              <a:rPr sz="2000" b="1" spc="-5" dirty="0">
                <a:latin typeface="Courier New"/>
                <a:cs typeface="Courier New"/>
              </a:rPr>
              <a:t>printf("%d",</a:t>
            </a:r>
            <a:r>
              <a:rPr sz="2000" b="1" spc="-25" dirty="0">
                <a:latin typeface="Courier New"/>
                <a:cs typeface="Courier New"/>
              </a:rPr>
              <a:t> </a:t>
            </a:r>
            <a:r>
              <a:rPr sz="2000" b="1" spc="-5" dirty="0">
                <a:latin typeface="Courier New"/>
                <a:cs typeface="Courier New"/>
              </a:rPr>
              <a:t>i);</a:t>
            </a:r>
            <a:endParaRPr sz="2000" dirty="0">
              <a:latin typeface="Courier New"/>
              <a:cs typeface="Courier New"/>
            </a:endParaRPr>
          </a:p>
          <a:p>
            <a:pPr marL="1765935">
              <a:lnSpc>
                <a:spcPct val="100000"/>
              </a:lnSpc>
            </a:pPr>
            <a:r>
              <a:rPr sz="2000" b="1" dirty="0">
                <a:latin typeface="Courier New"/>
                <a:cs typeface="Courier New"/>
              </a:rPr>
              <a:t>}</a:t>
            </a:r>
            <a:endParaRPr sz="2000" dirty="0">
              <a:latin typeface="Courier New"/>
              <a:cs typeface="Courier New"/>
            </a:endParaRPr>
          </a:p>
        </p:txBody>
      </p:sp>
      <p:sp>
        <p:nvSpPr>
          <p:cNvPr id="8" name="object 8"/>
          <p:cNvSpPr txBox="1"/>
          <p:nvPr/>
        </p:nvSpPr>
        <p:spPr>
          <a:xfrm>
            <a:off x="6631937" y="6022337"/>
            <a:ext cx="2463165" cy="33083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0000"/>
                </a:solidFill>
                <a:latin typeface="Courier New"/>
                <a:cs typeface="Courier New"/>
              </a:rPr>
              <a:t>Output </a:t>
            </a:r>
            <a:r>
              <a:rPr sz="2000" b="1" dirty="0">
                <a:solidFill>
                  <a:srgbClr val="FF0000"/>
                </a:solidFill>
                <a:latin typeface="Courier New"/>
                <a:cs typeface="Courier New"/>
              </a:rPr>
              <a:t>: 0 1 2</a:t>
            </a:r>
            <a:r>
              <a:rPr sz="2000" b="1" spc="-100" dirty="0">
                <a:solidFill>
                  <a:srgbClr val="FF0000"/>
                </a:solidFill>
                <a:latin typeface="Courier New"/>
                <a:cs typeface="Courier New"/>
              </a:rPr>
              <a:t> </a:t>
            </a:r>
            <a:r>
              <a:rPr sz="2000" b="1" dirty="0">
                <a:solidFill>
                  <a:srgbClr val="FF0000"/>
                </a:solidFill>
                <a:latin typeface="Courier New"/>
                <a:cs typeface="Courier New"/>
              </a:rPr>
              <a:t>4</a:t>
            </a:r>
            <a:endParaRPr sz="2000">
              <a:latin typeface="Courier New"/>
              <a:cs typeface="Courier New"/>
            </a:endParaRPr>
          </a:p>
        </p:txBody>
      </p:sp>
    </p:spTree>
    <p:extLst>
      <p:ext uri="{BB962C8B-B14F-4D97-AF65-F5344CB8AC3E}">
        <p14:creationId xmlns:p14="http://schemas.microsoft.com/office/powerpoint/2010/main" val="41198672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9525000" cy="7109639"/>
          </a:xfrm>
          <a:prstGeom prst="rect">
            <a:avLst/>
          </a:prstGeom>
        </p:spPr>
        <p:txBody>
          <a:bodyPr wrap="square">
            <a:spAutoFit/>
          </a:bodyPr>
          <a:lstStyle/>
          <a:p>
            <a:r>
              <a:rPr lang="en-IN" sz="2400" dirty="0">
                <a:solidFill>
                  <a:srgbClr val="000000"/>
                </a:solidFill>
              </a:rPr>
              <a:t>main( ) </a:t>
            </a:r>
          </a:p>
          <a:p>
            <a:r>
              <a:rPr lang="en-IN" sz="2400" dirty="0">
                <a:solidFill>
                  <a:srgbClr val="000000"/>
                </a:solidFill>
              </a:rPr>
              <a:t>{ </a:t>
            </a:r>
          </a:p>
          <a:p>
            <a:r>
              <a:rPr lang="en-IN" sz="2400" dirty="0" err="1">
                <a:solidFill>
                  <a:srgbClr val="000000"/>
                </a:solidFill>
              </a:rPr>
              <a:t>int</a:t>
            </a:r>
            <a:r>
              <a:rPr lang="en-IN" sz="2400" dirty="0">
                <a:solidFill>
                  <a:srgbClr val="000000"/>
                </a:solidFill>
              </a:rPr>
              <a:t> </a:t>
            </a:r>
            <a:r>
              <a:rPr lang="en-IN" sz="2400" dirty="0" err="1">
                <a:solidFill>
                  <a:srgbClr val="000000"/>
                </a:solidFill>
              </a:rPr>
              <a:t>i</a:t>
            </a:r>
            <a:r>
              <a:rPr lang="en-IN" sz="2400" dirty="0">
                <a:solidFill>
                  <a:srgbClr val="000000"/>
                </a:solidFill>
              </a:rPr>
              <a:t>, j ; </a:t>
            </a:r>
          </a:p>
          <a:p>
            <a:r>
              <a:rPr lang="nn-NO" sz="2400" dirty="0" smtClean="0">
                <a:solidFill>
                  <a:srgbClr val="000000"/>
                </a:solidFill>
              </a:rPr>
              <a:t>    for </a:t>
            </a:r>
            <a:r>
              <a:rPr lang="nn-NO" sz="2400" dirty="0">
                <a:solidFill>
                  <a:srgbClr val="000000"/>
                </a:solidFill>
              </a:rPr>
              <a:t>( i = 1 ; i &lt;= 2 ; i++ ) </a:t>
            </a: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for </a:t>
            </a:r>
            <a:r>
              <a:rPr lang="en-IN" sz="2400" dirty="0">
                <a:solidFill>
                  <a:srgbClr val="000000"/>
                </a:solidFill>
              </a:rPr>
              <a:t>( j = 1 ; j &lt;= 2 ; j++ ) </a:t>
            </a: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if </a:t>
            </a:r>
            <a:r>
              <a:rPr lang="en-IN" sz="2400" dirty="0">
                <a:solidFill>
                  <a:srgbClr val="000000"/>
                </a:solidFill>
              </a:rPr>
              <a:t>( </a:t>
            </a:r>
            <a:r>
              <a:rPr lang="en-IN" sz="2400" dirty="0" err="1">
                <a:solidFill>
                  <a:srgbClr val="000000"/>
                </a:solidFill>
              </a:rPr>
              <a:t>i</a:t>
            </a:r>
            <a:r>
              <a:rPr lang="en-IN" sz="2400" dirty="0">
                <a:solidFill>
                  <a:srgbClr val="000000"/>
                </a:solidFill>
              </a:rPr>
              <a:t> == j ) </a:t>
            </a:r>
          </a:p>
          <a:p>
            <a:r>
              <a:rPr lang="en-IN" sz="2400" dirty="0" smtClean="0">
                <a:solidFill>
                  <a:srgbClr val="000000"/>
                </a:solidFill>
              </a:rPr>
              <a:t>                continue </a:t>
            </a:r>
            <a:r>
              <a:rPr lang="en-IN" sz="2400" dirty="0">
                <a:solidFill>
                  <a:srgbClr val="000000"/>
                </a:solidFill>
              </a:rPr>
              <a:t>; </a:t>
            </a:r>
          </a:p>
          <a:p>
            <a:r>
              <a:rPr lang="pt-BR" sz="2400" dirty="0" smtClean="0">
                <a:solidFill>
                  <a:srgbClr val="000000"/>
                </a:solidFill>
              </a:rPr>
              <a:t>                printf </a:t>
            </a:r>
            <a:r>
              <a:rPr lang="pt-BR" sz="2400" dirty="0">
                <a:solidFill>
                  <a:srgbClr val="000000"/>
                </a:solidFill>
              </a:rPr>
              <a:t>( "\</a:t>
            </a:r>
            <a:r>
              <a:rPr lang="pt-BR" sz="2400" dirty="0" smtClean="0">
                <a:solidFill>
                  <a:srgbClr val="000000"/>
                </a:solidFill>
              </a:rPr>
              <a:t>n i = %d, j=%d\n</a:t>
            </a:r>
            <a:r>
              <a:rPr lang="pt-BR" sz="2400" dirty="0">
                <a:solidFill>
                  <a:srgbClr val="000000"/>
                </a:solidFill>
              </a:rPr>
              <a:t>", i, j ) ; </a:t>
            </a:r>
          </a:p>
          <a:p>
            <a:r>
              <a:rPr lang="en-IN" sz="2400" dirty="0" smtClean="0">
                <a:solidFill>
                  <a:srgbClr val="000000"/>
                </a:solidFill>
              </a:rPr>
              <a:t>             } </a:t>
            </a:r>
            <a:endParaRPr lang="en-IN" sz="2400" dirty="0">
              <a:solidFill>
                <a:srgbClr val="000000"/>
              </a:solidFill>
            </a:endParaRPr>
          </a:p>
          <a:p>
            <a:r>
              <a:rPr lang="en-IN" sz="2400" dirty="0" smtClean="0">
                <a:solidFill>
                  <a:srgbClr val="000000"/>
                </a:solidFill>
              </a:rPr>
              <a:t>      } </a:t>
            </a:r>
            <a:endParaRPr lang="en-IN" sz="2400" dirty="0">
              <a:solidFill>
                <a:srgbClr val="000000"/>
              </a:solidFill>
            </a:endParaRPr>
          </a:p>
          <a:p>
            <a:r>
              <a:rPr lang="en-IN" sz="2400" dirty="0">
                <a:solidFill>
                  <a:srgbClr val="000000"/>
                </a:solidFill>
              </a:rPr>
              <a:t>} </a:t>
            </a:r>
          </a:p>
          <a:p>
            <a:pPr marR="0" algn="just"/>
            <a:r>
              <a:rPr lang="en-US" sz="2400" dirty="0">
                <a:solidFill>
                  <a:srgbClr val="000000"/>
                </a:solidFill>
              </a:rPr>
              <a:t>The output of the above program would be... </a:t>
            </a:r>
          </a:p>
          <a:p>
            <a:r>
              <a:rPr lang="en-IN" sz="2400" dirty="0" err="1">
                <a:solidFill>
                  <a:srgbClr val="000000"/>
                </a:solidFill>
              </a:rPr>
              <a:t>i</a:t>
            </a:r>
            <a:r>
              <a:rPr lang="en-IN" sz="2400" dirty="0" smtClean="0">
                <a:solidFill>
                  <a:srgbClr val="000000"/>
                </a:solidFill>
              </a:rPr>
              <a:t> = 1, j= 2 </a:t>
            </a:r>
          </a:p>
          <a:p>
            <a:r>
              <a:rPr lang="en-IN" sz="2400" dirty="0" err="1" smtClean="0">
                <a:solidFill>
                  <a:srgbClr val="000000"/>
                </a:solidFill>
              </a:rPr>
              <a:t>i</a:t>
            </a:r>
            <a:r>
              <a:rPr lang="en-IN" sz="2400" dirty="0" smtClean="0">
                <a:solidFill>
                  <a:srgbClr val="000000"/>
                </a:solidFill>
              </a:rPr>
              <a:t>=2, j=1  </a:t>
            </a:r>
          </a:p>
          <a:p>
            <a:r>
              <a:rPr lang="en-US" sz="2400" dirty="0" smtClean="0"/>
              <a:t>when the value of </a:t>
            </a:r>
            <a:r>
              <a:rPr lang="en-US" sz="2400" b="1" dirty="0" err="1" smtClean="0"/>
              <a:t>i</a:t>
            </a:r>
            <a:r>
              <a:rPr lang="en-US" sz="2400" b="1" dirty="0" smtClean="0"/>
              <a:t> </a:t>
            </a:r>
            <a:r>
              <a:rPr lang="en-US" sz="2400" dirty="0" smtClean="0"/>
              <a:t>equals that of </a:t>
            </a:r>
            <a:r>
              <a:rPr lang="en-US" sz="2400" b="1" dirty="0" smtClean="0"/>
              <a:t>j</a:t>
            </a:r>
            <a:r>
              <a:rPr lang="en-US" sz="2400" dirty="0" smtClean="0"/>
              <a:t>, the </a:t>
            </a:r>
            <a:r>
              <a:rPr lang="en-US" sz="2400" b="1" dirty="0" smtClean="0"/>
              <a:t>continue </a:t>
            </a:r>
            <a:r>
              <a:rPr lang="en-US" sz="2400" dirty="0" smtClean="0"/>
              <a:t>statement takes the control to the </a:t>
            </a:r>
            <a:r>
              <a:rPr lang="en-US" sz="2400" b="1" dirty="0" smtClean="0"/>
              <a:t>for </a:t>
            </a:r>
            <a:r>
              <a:rPr lang="en-US" sz="2400" dirty="0" smtClean="0"/>
              <a:t>loop (inner) bypassing rest of the statements pending execution in the </a:t>
            </a:r>
            <a:r>
              <a:rPr lang="en-US" sz="2400" b="1" dirty="0" smtClean="0"/>
              <a:t>for </a:t>
            </a:r>
            <a:r>
              <a:rPr lang="en-US" sz="2400" dirty="0" smtClean="0"/>
              <a:t>loop (inner). </a:t>
            </a:r>
            <a:endParaRPr lang="en-IN" sz="2400" dirty="0"/>
          </a:p>
        </p:txBody>
      </p:sp>
    </p:spTree>
    <p:extLst>
      <p:ext uri="{BB962C8B-B14F-4D97-AF65-F5344CB8AC3E}">
        <p14:creationId xmlns:p14="http://schemas.microsoft.com/office/powerpoint/2010/main" val="39500056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8915400" cy="830997"/>
          </a:xfrm>
          <a:prstGeom prst="rect">
            <a:avLst/>
          </a:prstGeom>
        </p:spPr>
        <p:txBody>
          <a:bodyPr wrap="square">
            <a:spAutoFit/>
          </a:bodyPr>
          <a:lstStyle/>
          <a:p>
            <a:r>
              <a:rPr lang="en-US" sz="2400" dirty="0"/>
              <a:t>Write a C- program to generate the 20 numbers in a Fibonacci series </a:t>
            </a:r>
            <a:endParaRPr lang="en-US" sz="2400" dirty="0" smtClean="0"/>
          </a:p>
          <a:p>
            <a:r>
              <a:rPr lang="en-US" sz="2400" dirty="0" smtClean="0"/>
              <a:t>0 </a:t>
            </a:r>
            <a:r>
              <a:rPr lang="en-US" sz="2400" dirty="0"/>
              <a:t>1 1 2 3 5 8 13</a:t>
            </a:r>
          </a:p>
        </p:txBody>
      </p:sp>
    </p:spTree>
    <p:extLst>
      <p:ext uri="{BB962C8B-B14F-4D97-AF65-F5344CB8AC3E}">
        <p14:creationId xmlns:p14="http://schemas.microsoft.com/office/powerpoint/2010/main" val="382723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85800" y="298"/>
            <a:ext cx="8610600" cy="784830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 </a:t>
            </a:r>
            <a:r>
              <a:rPr lang="en-US" sz="2400" dirty="0" smtClean="0"/>
              <a:t>{</a:t>
            </a:r>
            <a:endParaRPr lang="en-US" sz="2400" dirty="0"/>
          </a:p>
          <a:p>
            <a:r>
              <a:rPr lang="en-US" sz="2400" dirty="0"/>
              <a:t>  </a:t>
            </a:r>
            <a:r>
              <a:rPr lang="en-US" sz="2400" dirty="0" err="1"/>
              <a:t>int</a:t>
            </a:r>
            <a:r>
              <a:rPr lang="en-US" sz="2400" dirty="0"/>
              <a:t> </a:t>
            </a:r>
            <a:r>
              <a:rPr lang="en-US" sz="2400" dirty="0" err="1"/>
              <a:t>i</a:t>
            </a:r>
            <a:r>
              <a:rPr lang="en-US" sz="2400" dirty="0"/>
              <a:t>, n</a:t>
            </a:r>
            <a:r>
              <a:rPr lang="en-US" sz="2400" dirty="0" smtClean="0"/>
              <a:t>;</a:t>
            </a:r>
            <a:endParaRPr lang="en-US" sz="2400" dirty="0"/>
          </a:p>
          <a:p>
            <a:r>
              <a:rPr lang="en-US" sz="2400" dirty="0"/>
              <a:t>  // initialize first and second terms</a:t>
            </a:r>
          </a:p>
          <a:p>
            <a:r>
              <a:rPr lang="en-US" sz="2400" dirty="0"/>
              <a:t>  </a:t>
            </a:r>
            <a:r>
              <a:rPr lang="en-US" sz="2400" dirty="0" err="1"/>
              <a:t>int</a:t>
            </a:r>
            <a:r>
              <a:rPr lang="en-US" sz="2400" dirty="0"/>
              <a:t> t1 = 0, t2 = 1</a:t>
            </a:r>
            <a:r>
              <a:rPr lang="en-US" sz="2400" dirty="0" smtClean="0"/>
              <a:t>;</a:t>
            </a:r>
            <a:endParaRPr lang="en-US" sz="2400" dirty="0"/>
          </a:p>
          <a:p>
            <a:r>
              <a:rPr lang="en-US" sz="2400" dirty="0"/>
              <a:t>  // initialize the next term (3rd term)</a:t>
            </a:r>
          </a:p>
          <a:p>
            <a:r>
              <a:rPr lang="en-US" sz="2400" dirty="0"/>
              <a:t>  </a:t>
            </a:r>
            <a:r>
              <a:rPr lang="en-US" sz="2400" dirty="0" err="1"/>
              <a:t>int</a:t>
            </a:r>
            <a:r>
              <a:rPr lang="en-US" sz="2400" dirty="0"/>
              <a:t> </a:t>
            </a:r>
            <a:r>
              <a:rPr lang="en-US" sz="2400" dirty="0" err="1"/>
              <a:t>nextTerm</a:t>
            </a:r>
            <a:r>
              <a:rPr lang="en-US" sz="2400" dirty="0"/>
              <a:t> = t1 + t2</a:t>
            </a:r>
            <a:r>
              <a:rPr lang="en-US" sz="2400" dirty="0" smtClean="0"/>
              <a:t>;</a:t>
            </a:r>
            <a:endParaRPr lang="en-US" sz="2400" dirty="0"/>
          </a:p>
          <a:p>
            <a:r>
              <a:rPr lang="en-US" sz="2400" dirty="0"/>
              <a:t>  // get no. of terms from user</a:t>
            </a:r>
          </a:p>
          <a:p>
            <a:r>
              <a:rPr lang="en-US" sz="2400" dirty="0"/>
              <a:t>  </a:t>
            </a:r>
            <a:r>
              <a:rPr lang="en-US" sz="2400" dirty="0" err="1"/>
              <a:t>printf</a:t>
            </a:r>
            <a:r>
              <a:rPr lang="en-US" sz="2400" dirty="0"/>
              <a:t>("Enter the number of terms: ");</a:t>
            </a:r>
          </a:p>
          <a:p>
            <a:r>
              <a:rPr lang="en-US" sz="2400" dirty="0"/>
              <a:t>  </a:t>
            </a:r>
            <a:r>
              <a:rPr lang="en-US" sz="2400" dirty="0" err="1"/>
              <a:t>scanf</a:t>
            </a:r>
            <a:r>
              <a:rPr lang="en-US" sz="2400" dirty="0"/>
              <a:t>("%d", &amp;n</a:t>
            </a:r>
            <a:r>
              <a:rPr lang="en-US" sz="2400" dirty="0" smtClean="0"/>
              <a:t>);</a:t>
            </a:r>
            <a:endParaRPr lang="en-US" sz="2400" dirty="0"/>
          </a:p>
          <a:p>
            <a:r>
              <a:rPr lang="en-US" sz="2400" dirty="0"/>
              <a:t>  // print the first two terms t1 and t2</a:t>
            </a:r>
          </a:p>
          <a:p>
            <a:r>
              <a:rPr lang="en-US" sz="2400" dirty="0"/>
              <a:t>  </a:t>
            </a:r>
            <a:r>
              <a:rPr lang="en-US" sz="2400" dirty="0" err="1"/>
              <a:t>printf</a:t>
            </a:r>
            <a:r>
              <a:rPr lang="en-US" sz="2400" dirty="0"/>
              <a:t>("Fibonacci Series: %d, %d, ", t1, t2</a:t>
            </a:r>
            <a:r>
              <a:rPr lang="en-US" sz="2400" dirty="0" smtClean="0"/>
              <a:t>);</a:t>
            </a:r>
            <a:endParaRPr lang="en-US" sz="2400" dirty="0"/>
          </a:p>
          <a:p>
            <a:r>
              <a:rPr lang="en-US" sz="2400" dirty="0"/>
              <a:t>  // print 3rd to nth terms</a:t>
            </a:r>
          </a:p>
          <a:p>
            <a:r>
              <a:rPr lang="en-US" sz="2400" dirty="0"/>
              <a:t>  for (</a:t>
            </a:r>
            <a:r>
              <a:rPr lang="en-US" sz="2400" dirty="0" err="1"/>
              <a:t>i</a:t>
            </a:r>
            <a:r>
              <a:rPr lang="en-US" sz="2400" dirty="0"/>
              <a:t> = 3; </a:t>
            </a:r>
            <a:r>
              <a:rPr lang="en-US" sz="2400" dirty="0" err="1"/>
              <a:t>i</a:t>
            </a:r>
            <a:r>
              <a:rPr lang="en-US" sz="2400" dirty="0"/>
              <a:t> &lt;= n; ++</a:t>
            </a:r>
            <a:r>
              <a:rPr lang="en-US" sz="2400" dirty="0" err="1"/>
              <a:t>i</a:t>
            </a:r>
            <a:r>
              <a:rPr lang="en-US" sz="2400" dirty="0"/>
              <a:t>) {</a:t>
            </a:r>
          </a:p>
          <a:p>
            <a:r>
              <a:rPr lang="en-US" sz="2400" dirty="0"/>
              <a:t>    </a:t>
            </a:r>
            <a:r>
              <a:rPr lang="en-US" sz="2400" dirty="0" err="1"/>
              <a:t>printf</a:t>
            </a:r>
            <a:r>
              <a:rPr lang="en-US" sz="2400" dirty="0"/>
              <a:t>("%d, ", </a:t>
            </a:r>
            <a:r>
              <a:rPr lang="en-US" sz="2400" dirty="0" err="1"/>
              <a:t>nextTerm</a:t>
            </a:r>
            <a:r>
              <a:rPr lang="en-US" sz="2400" dirty="0"/>
              <a:t>);</a:t>
            </a:r>
          </a:p>
          <a:p>
            <a:r>
              <a:rPr lang="en-US" sz="2400" dirty="0"/>
              <a:t>    t1 = t2;</a:t>
            </a:r>
          </a:p>
          <a:p>
            <a:r>
              <a:rPr lang="en-US" sz="2400" dirty="0"/>
              <a:t>    t2 = </a:t>
            </a:r>
            <a:r>
              <a:rPr lang="en-US" sz="2400" dirty="0" err="1"/>
              <a:t>nextTerm</a:t>
            </a:r>
            <a:r>
              <a:rPr lang="en-US" sz="2400" dirty="0"/>
              <a:t>;</a:t>
            </a:r>
          </a:p>
          <a:p>
            <a:r>
              <a:rPr lang="en-US" sz="2400" dirty="0"/>
              <a:t>    </a:t>
            </a:r>
            <a:r>
              <a:rPr lang="en-US" sz="2400" dirty="0" err="1"/>
              <a:t>nextTerm</a:t>
            </a:r>
            <a:r>
              <a:rPr lang="en-US" sz="2400" dirty="0"/>
              <a:t> = t1 + t2;</a:t>
            </a:r>
          </a:p>
          <a:p>
            <a:r>
              <a:rPr lang="en-US" sz="2400" dirty="0"/>
              <a:t>  </a:t>
            </a:r>
            <a:r>
              <a:rPr lang="en-US" sz="2400" dirty="0" smtClean="0"/>
              <a:t>}</a:t>
            </a:r>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2752886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055861" y="3955795"/>
            <a:ext cx="1004569" cy="315595"/>
          </a:xfrm>
          <a:custGeom>
            <a:avLst/>
            <a:gdLst/>
            <a:ahLst/>
            <a:cxnLst/>
            <a:rect l="l" t="t" r="r" b="b"/>
            <a:pathLst>
              <a:path w="1004570" h="315595">
                <a:moveTo>
                  <a:pt x="1004320" y="315468"/>
                </a:moveTo>
                <a:lnTo>
                  <a:pt x="1004320" y="0"/>
                </a:lnTo>
                <a:lnTo>
                  <a:pt x="0" y="0"/>
                </a:lnTo>
                <a:lnTo>
                  <a:pt x="0" y="315468"/>
                </a:lnTo>
              </a:path>
            </a:pathLst>
          </a:custGeom>
          <a:ln w="3175">
            <a:solidFill>
              <a:srgbClr val="000000"/>
            </a:solidFill>
          </a:ln>
        </p:spPr>
        <p:txBody>
          <a:bodyPr wrap="square" lIns="0" tIns="0" rIns="0" bIns="0" rtlCol="0"/>
          <a:lstStyle/>
          <a:p>
            <a:endParaRPr/>
          </a:p>
        </p:txBody>
      </p:sp>
      <p:sp>
        <p:nvSpPr>
          <p:cNvPr id="5" name="object 5"/>
          <p:cNvSpPr/>
          <p:nvPr/>
        </p:nvSpPr>
        <p:spPr>
          <a:xfrm>
            <a:off x="7301482" y="2743200"/>
            <a:ext cx="1123315" cy="0"/>
          </a:xfrm>
          <a:custGeom>
            <a:avLst/>
            <a:gdLst/>
            <a:ahLst/>
            <a:cxnLst/>
            <a:rect l="l" t="t" r="r" b="b"/>
            <a:pathLst>
              <a:path w="1123315">
                <a:moveTo>
                  <a:pt x="0" y="0"/>
                </a:moveTo>
                <a:lnTo>
                  <a:pt x="1123182" y="0"/>
                </a:lnTo>
              </a:path>
            </a:pathLst>
          </a:custGeom>
          <a:ln w="19118">
            <a:solidFill>
              <a:srgbClr val="000000"/>
            </a:solidFill>
          </a:ln>
        </p:spPr>
        <p:txBody>
          <a:bodyPr wrap="square" lIns="0" tIns="0" rIns="0" bIns="0" rtlCol="0"/>
          <a:lstStyle/>
          <a:p>
            <a:endParaRPr/>
          </a:p>
        </p:txBody>
      </p:sp>
      <p:sp>
        <p:nvSpPr>
          <p:cNvPr id="6" name="object 6"/>
          <p:cNvSpPr/>
          <p:nvPr/>
        </p:nvSpPr>
        <p:spPr>
          <a:xfrm>
            <a:off x="8404860" y="2667000"/>
            <a:ext cx="152400" cy="132715"/>
          </a:xfrm>
          <a:custGeom>
            <a:avLst/>
            <a:gdLst/>
            <a:ahLst/>
            <a:cxnLst/>
            <a:rect l="l" t="t" r="r" b="b"/>
            <a:pathLst>
              <a:path w="152400" h="132714">
                <a:moveTo>
                  <a:pt x="152400" y="65532"/>
                </a:moveTo>
                <a:lnTo>
                  <a:pt x="0" y="0"/>
                </a:lnTo>
                <a:lnTo>
                  <a:pt x="0" y="132588"/>
                </a:lnTo>
                <a:lnTo>
                  <a:pt x="152400" y="65532"/>
                </a:lnTo>
                <a:close/>
              </a:path>
            </a:pathLst>
          </a:custGeom>
          <a:solidFill>
            <a:srgbClr val="000000"/>
          </a:solidFill>
        </p:spPr>
        <p:txBody>
          <a:bodyPr wrap="square" lIns="0" tIns="0" rIns="0" bIns="0" rtlCol="0"/>
          <a:lstStyle/>
          <a:p>
            <a:endParaRPr/>
          </a:p>
        </p:txBody>
      </p:sp>
      <p:sp>
        <p:nvSpPr>
          <p:cNvPr id="7" name="object 7"/>
          <p:cNvSpPr/>
          <p:nvPr/>
        </p:nvSpPr>
        <p:spPr>
          <a:xfrm flipH="1">
            <a:off x="7239000" y="2776609"/>
            <a:ext cx="45719" cy="1179308"/>
          </a:xfrm>
          <a:custGeom>
            <a:avLst/>
            <a:gdLst/>
            <a:ahLst/>
            <a:cxnLst/>
            <a:rect l="l" t="t" r="r" b="b"/>
            <a:pathLst>
              <a:path h="551814">
                <a:moveTo>
                  <a:pt x="0" y="551693"/>
                </a:moveTo>
                <a:lnTo>
                  <a:pt x="0" y="0"/>
                </a:lnTo>
              </a:path>
            </a:pathLst>
          </a:custGeom>
          <a:ln w="21753">
            <a:solidFill>
              <a:srgbClr val="000000"/>
            </a:solidFill>
          </a:ln>
        </p:spPr>
        <p:txBody>
          <a:bodyPr wrap="square" lIns="0" tIns="0" rIns="0" bIns="0" rtlCol="0"/>
          <a:lstStyle/>
          <a:p>
            <a:endParaRPr/>
          </a:p>
        </p:txBody>
      </p:sp>
      <p:sp>
        <p:nvSpPr>
          <p:cNvPr id="8" name="object 8"/>
          <p:cNvSpPr txBox="1"/>
          <p:nvPr/>
        </p:nvSpPr>
        <p:spPr>
          <a:xfrm>
            <a:off x="6645653" y="3976973"/>
            <a:ext cx="1276350" cy="341630"/>
          </a:xfrm>
          <a:prstGeom prst="rect">
            <a:avLst/>
          </a:prstGeom>
        </p:spPr>
        <p:txBody>
          <a:bodyPr vert="horz" wrap="square" lIns="0" tIns="15240" rIns="0" bIns="0" rtlCol="0">
            <a:spAutoFit/>
          </a:bodyPr>
          <a:lstStyle/>
          <a:p>
            <a:pPr marL="12700">
              <a:lnSpc>
                <a:spcPct val="100000"/>
              </a:lnSpc>
              <a:spcBef>
                <a:spcPts val="120"/>
              </a:spcBef>
              <a:tabLst>
                <a:tab pos="291465" algn="l"/>
              </a:tabLst>
            </a:pPr>
            <a:r>
              <a:rPr sz="2050" spc="10" dirty="0">
                <a:latin typeface="Arial"/>
                <a:cs typeface="Arial"/>
              </a:rPr>
              <a:t>n	</a:t>
            </a:r>
            <a:r>
              <a:rPr sz="2050" spc="5" dirty="0">
                <a:latin typeface="Arial"/>
                <a:cs typeface="Arial"/>
              </a:rPr>
              <a:t>- </a:t>
            </a:r>
            <a:r>
              <a:rPr sz="2050" spc="100" dirty="0">
                <a:latin typeface="Arial"/>
                <a:cs typeface="Arial"/>
              </a:rPr>
              <a:t>tim </a:t>
            </a:r>
            <a:r>
              <a:rPr sz="2050" spc="10" dirty="0">
                <a:latin typeface="Arial"/>
                <a:cs typeface="Arial"/>
              </a:rPr>
              <a:t>e</a:t>
            </a:r>
            <a:r>
              <a:rPr sz="2050" spc="-185" dirty="0">
                <a:latin typeface="Arial"/>
                <a:cs typeface="Arial"/>
              </a:rPr>
              <a:t> </a:t>
            </a:r>
            <a:r>
              <a:rPr sz="2050" spc="10" dirty="0">
                <a:latin typeface="Arial"/>
                <a:cs typeface="Arial"/>
              </a:rPr>
              <a:t>s</a:t>
            </a:r>
            <a:endParaRPr sz="2050">
              <a:latin typeface="Arial"/>
              <a:cs typeface="Arial"/>
            </a:endParaRPr>
          </a:p>
        </p:txBody>
      </p:sp>
      <p:sp>
        <p:nvSpPr>
          <p:cNvPr id="9" name="object 9"/>
          <p:cNvSpPr/>
          <p:nvPr/>
        </p:nvSpPr>
        <p:spPr>
          <a:xfrm>
            <a:off x="5794247" y="2631431"/>
            <a:ext cx="0" cy="767080"/>
          </a:xfrm>
          <a:custGeom>
            <a:avLst/>
            <a:gdLst/>
            <a:ahLst/>
            <a:cxnLst/>
            <a:rect l="l" t="t" r="r" b="b"/>
            <a:pathLst>
              <a:path h="767080">
                <a:moveTo>
                  <a:pt x="0" y="0"/>
                </a:moveTo>
                <a:lnTo>
                  <a:pt x="0" y="766568"/>
                </a:lnTo>
              </a:path>
            </a:pathLst>
          </a:custGeom>
          <a:ln w="21753">
            <a:solidFill>
              <a:srgbClr val="000000"/>
            </a:solidFill>
          </a:ln>
        </p:spPr>
        <p:txBody>
          <a:bodyPr wrap="square" lIns="0" tIns="0" rIns="0" bIns="0" rtlCol="0"/>
          <a:lstStyle/>
          <a:p>
            <a:endParaRPr/>
          </a:p>
        </p:txBody>
      </p:sp>
      <p:sp>
        <p:nvSpPr>
          <p:cNvPr id="10" name="object 10"/>
          <p:cNvSpPr/>
          <p:nvPr/>
        </p:nvSpPr>
        <p:spPr>
          <a:xfrm>
            <a:off x="5718048" y="3381248"/>
            <a:ext cx="152400" cy="132715"/>
          </a:xfrm>
          <a:custGeom>
            <a:avLst/>
            <a:gdLst/>
            <a:ahLst/>
            <a:cxnLst/>
            <a:rect l="l" t="t" r="r" b="b"/>
            <a:pathLst>
              <a:path w="152400" h="132714">
                <a:moveTo>
                  <a:pt x="152400" y="0"/>
                </a:moveTo>
                <a:lnTo>
                  <a:pt x="0" y="0"/>
                </a:lnTo>
                <a:lnTo>
                  <a:pt x="76200" y="132588"/>
                </a:lnTo>
                <a:lnTo>
                  <a:pt x="152400" y="0"/>
                </a:lnTo>
                <a:close/>
              </a:path>
            </a:pathLst>
          </a:custGeom>
          <a:solidFill>
            <a:srgbClr val="000000"/>
          </a:solidFill>
        </p:spPr>
        <p:txBody>
          <a:bodyPr wrap="square" lIns="0" tIns="0" rIns="0" bIns="0" rtlCol="0"/>
          <a:lstStyle/>
          <a:p>
            <a:endParaRPr/>
          </a:p>
        </p:txBody>
      </p:sp>
      <p:sp>
        <p:nvSpPr>
          <p:cNvPr id="11" name="object 11"/>
          <p:cNvSpPr/>
          <p:nvPr/>
        </p:nvSpPr>
        <p:spPr>
          <a:xfrm>
            <a:off x="5291332" y="3513827"/>
            <a:ext cx="1005840" cy="662940"/>
          </a:xfrm>
          <a:custGeom>
            <a:avLst/>
            <a:gdLst/>
            <a:ahLst/>
            <a:cxnLst/>
            <a:rect l="l" t="t" r="r" b="b"/>
            <a:pathLst>
              <a:path w="1005839" h="662939">
                <a:moveTo>
                  <a:pt x="0" y="662944"/>
                </a:moveTo>
                <a:lnTo>
                  <a:pt x="1005828" y="662944"/>
                </a:lnTo>
                <a:lnTo>
                  <a:pt x="1005828" y="0"/>
                </a:lnTo>
                <a:lnTo>
                  <a:pt x="0" y="0"/>
                </a:lnTo>
                <a:lnTo>
                  <a:pt x="0" y="662944"/>
                </a:lnTo>
                <a:close/>
              </a:path>
            </a:pathLst>
          </a:custGeom>
          <a:ln w="3175">
            <a:solidFill>
              <a:srgbClr val="000000"/>
            </a:solidFill>
          </a:ln>
        </p:spPr>
        <p:txBody>
          <a:bodyPr wrap="square" lIns="0" tIns="0" rIns="0" bIns="0" rtlCol="0"/>
          <a:lstStyle/>
          <a:p>
            <a:endParaRPr/>
          </a:p>
        </p:txBody>
      </p:sp>
      <p:sp>
        <p:nvSpPr>
          <p:cNvPr id="12" name="object 12"/>
          <p:cNvSpPr/>
          <p:nvPr/>
        </p:nvSpPr>
        <p:spPr>
          <a:xfrm>
            <a:off x="4536953" y="2962148"/>
            <a:ext cx="1123315" cy="0"/>
          </a:xfrm>
          <a:custGeom>
            <a:avLst/>
            <a:gdLst/>
            <a:ahLst/>
            <a:cxnLst/>
            <a:rect l="l" t="t" r="r" b="b"/>
            <a:pathLst>
              <a:path w="1123314">
                <a:moveTo>
                  <a:pt x="0" y="0"/>
                </a:moveTo>
                <a:lnTo>
                  <a:pt x="1123182" y="0"/>
                </a:lnTo>
              </a:path>
            </a:pathLst>
          </a:custGeom>
          <a:ln w="19118">
            <a:solidFill>
              <a:srgbClr val="000000"/>
            </a:solidFill>
          </a:ln>
        </p:spPr>
        <p:txBody>
          <a:bodyPr wrap="square" lIns="0" tIns="0" rIns="0" bIns="0" rtlCol="0"/>
          <a:lstStyle/>
          <a:p>
            <a:endParaRPr/>
          </a:p>
        </p:txBody>
      </p:sp>
      <p:sp>
        <p:nvSpPr>
          <p:cNvPr id="13" name="object 13"/>
          <p:cNvSpPr/>
          <p:nvPr/>
        </p:nvSpPr>
        <p:spPr>
          <a:xfrm>
            <a:off x="5641848" y="2896616"/>
            <a:ext cx="152400" cy="134620"/>
          </a:xfrm>
          <a:custGeom>
            <a:avLst/>
            <a:gdLst/>
            <a:ahLst/>
            <a:cxnLst/>
            <a:rect l="l" t="t" r="r" b="b"/>
            <a:pathLst>
              <a:path w="152400" h="134619">
                <a:moveTo>
                  <a:pt x="152400" y="65532"/>
                </a:moveTo>
                <a:lnTo>
                  <a:pt x="0" y="0"/>
                </a:lnTo>
                <a:lnTo>
                  <a:pt x="0" y="134112"/>
                </a:lnTo>
                <a:lnTo>
                  <a:pt x="152400" y="65532"/>
                </a:lnTo>
                <a:close/>
              </a:path>
            </a:pathLst>
          </a:custGeom>
          <a:solidFill>
            <a:srgbClr val="000000"/>
          </a:solidFill>
        </p:spPr>
        <p:txBody>
          <a:bodyPr wrap="square" lIns="0" tIns="0" rIns="0" bIns="0" rtlCol="0"/>
          <a:lstStyle/>
          <a:p>
            <a:endParaRPr/>
          </a:p>
        </p:txBody>
      </p:sp>
      <p:sp>
        <p:nvSpPr>
          <p:cNvPr id="14" name="object 14"/>
          <p:cNvSpPr/>
          <p:nvPr/>
        </p:nvSpPr>
        <p:spPr>
          <a:xfrm>
            <a:off x="4536953" y="2962148"/>
            <a:ext cx="0" cy="1309370"/>
          </a:xfrm>
          <a:custGeom>
            <a:avLst/>
            <a:gdLst/>
            <a:ahLst/>
            <a:cxnLst/>
            <a:rect l="l" t="t" r="r" b="b"/>
            <a:pathLst>
              <a:path h="1309370">
                <a:moveTo>
                  <a:pt x="0" y="0"/>
                </a:moveTo>
                <a:lnTo>
                  <a:pt x="0" y="1309115"/>
                </a:lnTo>
              </a:path>
            </a:pathLst>
          </a:custGeom>
          <a:ln w="21753">
            <a:solidFill>
              <a:srgbClr val="000000"/>
            </a:solidFill>
          </a:ln>
        </p:spPr>
        <p:txBody>
          <a:bodyPr wrap="square" lIns="0" tIns="0" rIns="0" bIns="0" rtlCol="0"/>
          <a:lstStyle/>
          <a:p>
            <a:endParaRPr/>
          </a:p>
        </p:txBody>
      </p:sp>
      <p:sp>
        <p:nvSpPr>
          <p:cNvPr id="15" name="object 15"/>
          <p:cNvSpPr/>
          <p:nvPr/>
        </p:nvSpPr>
        <p:spPr>
          <a:xfrm>
            <a:off x="5794247" y="4176772"/>
            <a:ext cx="0" cy="94615"/>
          </a:xfrm>
          <a:custGeom>
            <a:avLst/>
            <a:gdLst/>
            <a:ahLst/>
            <a:cxnLst/>
            <a:rect l="l" t="t" r="r" b="b"/>
            <a:pathLst>
              <a:path h="94614">
                <a:moveTo>
                  <a:pt x="0" y="0"/>
                </a:moveTo>
                <a:lnTo>
                  <a:pt x="0" y="94491"/>
                </a:lnTo>
              </a:path>
            </a:pathLst>
          </a:custGeom>
          <a:ln w="21753">
            <a:solidFill>
              <a:srgbClr val="000000"/>
            </a:solidFill>
          </a:ln>
        </p:spPr>
        <p:txBody>
          <a:bodyPr wrap="square" lIns="0" tIns="0" rIns="0" bIns="0" rtlCol="0"/>
          <a:lstStyle/>
          <a:p>
            <a:endParaRPr/>
          </a:p>
        </p:txBody>
      </p:sp>
      <p:sp>
        <p:nvSpPr>
          <p:cNvPr id="16" name="object 16"/>
          <p:cNvSpPr/>
          <p:nvPr/>
        </p:nvSpPr>
        <p:spPr>
          <a:xfrm>
            <a:off x="1772408" y="3592071"/>
            <a:ext cx="1005840" cy="661670"/>
          </a:xfrm>
          <a:custGeom>
            <a:avLst/>
            <a:gdLst/>
            <a:ahLst/>
            <a:cxnLst/>
            <a:rect l="l" t="t" r="r" b="b"/>
            <a:pathLst>
              <a:path w="1005839" h="661670">
                <a:moveTo>
                  <a:pt x="0" y="330702"/>
                </a:moveTo>
                <a:lnTo>
                  <a:pt x="502914" y="0"/>
                </a:lnTo>
                <a:lnTo>
                  <a:pt x="1005845" y="330702"/>
                </a:lnTo>
                <a:lnTo>
                  <a:pt x="502914" y="661419"/>
                </a:lnTo>
                <a:lnTo>
                  <a:pt x="0" y="330702"/>
                </a:lnTo>
                <a:close/>
              </a:path>
            </a:pathLst>
          </a:custGeom>
          <a:ln w="3175">
            <a:solidFill>
              <a:srgbClr val="000000"/>
            </a:solidFill>
          </a:ln>
        </p:spPr>
        <p:txBody>
          <a:bodyPr wrap="square" lIns="0" tIns="0" rIns="0" bIns="0" rtlCol="0"/>
          <a:lstStyle/>
          <a:p>
            <a:endParaRPr/>
          </a:p>
        </p:txBody>
      </p:sp>
      <p:sp>
        <p:nvSpPr>
          <p:cNvPr id="17" name="object 17"/>
          <p:cNvSpPr/>
          <p:nvPr/>
        </p:nvSpPr>
        <p:spPr>
          <a:xfrm>
            <a:off x="2275322" y="2819400"/>
            <a:ext cx="0" cy="657225"/>
          </a:xfrm>
          <a:custGeom>
            <a:avLst/>
            <a:gdLst/>
            <a:ahLst/>
            <a:cxnLst/>
            <a:rect l="l" t="t" r="r" b="b"/>
            <a:pathLst>
              <a:path h="657225">
                <a:moveTo>
                  <a:pt x="0" y="0"/>
                </a:moveTo>
                <a:lnTo>
                  <a:pt x="0" y="656842"/>
                </a:lnTo>
              </a:path>
            </a:pathLst>
          </a:custGeom>
          <a:ln w="21753">
            <a:solidFill>
              <a:srgbClr val="000000"/>
            </a:solidFill>
          </a:ln>
        </p:spPr>
        <p:txBody>
          <a:bodyPr wrap="square" lIns="0" tIns="0" rIns="0" bIns="0" rtlCol="0"/>
          <a:lstStyle/>
          <a:p>
            <a:endParaRPr/>
          </a:p>
        </p:txBody>
      </p:sp>
      <p:sp>
        <p:nvSpPr>
          <p:cNvPr id="18" name="object 18"/>
          <p:cNvSpPr/>
          <p:nvPr/>
        </p:nvSpPr>
        <p:spPr>
          <a:xfrm>
            <a:off x="2200655" y="3457965"/>
            <a:ext cx="152400" cy="134620"/>
          </a:xfrm>
          <a:custGeom>
            <a:avLst/>
            <a:gdLst/>
            <a:ahLst/>
            <a:cxnLst/>
            <a:rect l="l" t="t" r="r" b="b"/>
            <a:pathLst>
              <a:path w="152400" h="134619">
                <a:moveTo>
                  <a:pt x="152400" y="0"/>
                </a:moveTo>
                <a:lnTo>
                  <a:pt x="0" y="0"/>
                </a:lnTo>
                <a:lnTo>
                  <a:pt x="74676" y="134112"/>
                </a:lnTo>
                <a:lnTo>
                  <a:pt x="152400" y="0"/>
                </a:lnTo>
                <a:close/>
              </a:path>
            </a:pathLst>
          </a:custGeom>
          <a:solidFill>
            <a:srgbClr val="000000"/>
          </a:solidFill>
        </p:spPr>
        <p:txBody>
          <a:bodyPr wrap="square" lIns="0" tIns="0" rIns="0" bIns="0" rtlCol="0"/>
          <a:lstStyle/>
          <a:p>
            <a:endParaRPr/>
          </a:p>
        </p:txBody>
      </p:sp>
      <p:sp>
        <p:nvSpPr>
          <p:cNvPr id="19" name="object 19"/>
          <p:cNvSpPr/>
          <p:nvPr/>
        </p:nvSpPr>
        <p:spPr>
          <a:xfrm>
            <a:off x="2275322" y="4253490"/>
            <a:ext cx="0" cy="205740"/>
          </a:xfrm>
          <a:custGeom>
            <a:avLst/>
            <a:gdLst/>
            <a:ahLst/>
            <a:cxnLst/>
            <a:rect l="l" t="t" r="r" b="b"/>
            <a:pathLst>
              <a:path h="205739">
                <a:moveTo>
                  <a:pt x="0" y="0"/>
                </a:moveTo>
                <a:lnTo>
                  <a:pt x="0" y="205742"/>
                </a:lnTo>
              </a:path>
            </a:pathLst>
          </a:custGeom>
          <a:ln w="21753">
            <a:solidFill>
              <a:srgbClr val="000000"/>
            </a:solidFill>
          </a:ln>
        </p:spPr>
        <p:txBody>
          <a:bodyPr wrap="square" lIns="0" tIns="0" rIns="0" bIns="0" rtlCol="0"/>
          <a:lstStyle/>
          <a:p>
            <a:endParaRPr/>
          </a:p>
        </p:txBody>
      </p:sp>
      <p:sp>
        <p:nvSpPr>
          <p:cNvPr id="20" name="object 20"/>
          <p:cNvSpPr/>
          <p:nvPr/>
        </p:nvSpPr>
        <p:spPr>
          <a:xfrm>
            <a:off x="1019551" y="3150117"/>
            <a:ext cx="1123315" cy="0"/>
          </a:xfrm>
          <a:custGeom>
            <a:avLst/>
            <a:gdLst/>
            <a:ahLst/>
            <a:cxnLst/>
            <a:rect l="l" t="t" r="r" b="b"/>
            <a:pathLst>
              <a:path w="1123314">
                <a:moveTo>
                  <a:pt x="0" y="0"/>
                </a:moveTo>
                <a:lnTo>
                  <a:pt x="1123184" y="0"/>
                </a:lnTo>
              </a:path>
            </a:pathLst>
          </a:custGeom>
          <a:ln w="19118">
            <a:solidFill>
              <a:srgbClr val="000000"/>
            </a:solidFill>
          </a:ln>
        </p:spPr>
        <p:txBody>
          <a:bodyPr wrap="square" lIns="0" tIns="0" rIns="0" bIns="0" rtlCol="0"/>
          <a:lstStyle/>
          <a:p>
            <a:endParaRPr/>
          </a:p>
        </p:txBody>
      </p:sp>
      <p:sp>
        <p:nvSpPr>
          <p:cNvPr id="21" name="object 21"/>
          <p:cNvSpPr/>
          <p:nvPr/>
        </p:nvSpPr>
        <p:spPr>
          <a:xfrm>
            <a:off x="2122932" y="3084585"/>
            <a:ext cx="152400" cy="134620"/>
          </a:xfrm>
          <a:custGeom>
            <a:avLst/>
            <a:gdLst/>
            <a:ahLst/>
            <a:cxnLst/>
            <a:rect l="l" t="t" r="r" b="b"/>
            <a:pathLst>
              <a:path w="152400" h="134619">
                <a:moveTo>
                  <a:pt x="152400" y="65532"/>
                </a:moveTo>
                <a:lnTo>
                  <a:pt x="0" y="0"/>
                </a:lnTo>
                <a:lnTo>
                  <a:pt x="0" y="134112"/>
                </a:lnTo>
                <a:lnTo>
                  <a:pt x="152400" y="65532"/>
                </a:lnTo>
                <a:close/>
              </a:path>
            </a:pathLst>
          </a:custGeom>
          <a:solidFill>
            <a:srgbClr val="000000"/>
          </a:solidFill>
        </p:spPr>
        <p:txBody>
          <a:bodyPr wrap="square" lIns="0" tIns="0" rIns="0" bIns="0" rtlCol="0"/>
          <a:lstStyle/>
          <a:p>
            <a:endParaRPr/>
          </a:p>
        </p:txBody>
      </p:sp>
      <p:sp>
        <p:nvSpPr>
          <p:cNvPr id="22" name="object 22"/>
          <p:cNvSpPr/>
          <p:nvPr/>
        </p:nvSpPr>
        <p:spPr>
          <a:xfrm>
            <a:off x="1019551" y="3150117"/>
            <a:ext cx="0" cy="1309370"/>
          </a:xfrm>
          <a:custGeom>
            <a:avLst/>
            <a:gdLst/>
            <a:ahLst/>
            <a:cxnLst/>
            <a:rect l="l" t="t" r="r" b="b"/>
            <a:pathLst>
              <a:path h="1309370">
                <a:moveTo>
                  <a:pt x="0" y="0"/>
                </a:moveTo>
                <a:lnTo>
                  <a:pt x="0" y="1309115"/>
                </a:lnTo>
              </a:path>
            </a:pathLst>
          </a:custGeom>
          <a:ln w="21753">
            <a:solidFill>
              <a:srgbClr val="000000"/>
            </a:solidFill>
          </a:ln>
        </p:spPr>
        <p:txBody>
          <a:bodyPr wrap="square" lIns="0" tIns="0" rIns="0" bIns="0" rtlCol="0"/>
          <a:lstStyle/>
          <a:p>
            <a:endParaRPr/>
          </a:p>
        </p:txBody>
      </p:sp>
      <p:sp>
        <p:nvSpPr>
          <p:cNvPr id="23" name="object 23"/>
          <p:cNvSpPr/>
          <p:nvPr/>
        </p:nvSpPr>
        <p:spPr>
          <a:xfrm>
            <a:off x="2778253" y="3922773"/>
            <a:ext cx="765175" cy="0"/>
          </a:xfrm>
          <a:custGeom>
            <a:avLst/>
            <a:gdLst/>
            <a:ahLst/>
            <a:cxnLst/>
            <a:rect l="l" t="t" r="r" b="b"/>
            <a:pathLst>
              <a:path w="765175">
                <a:moveTo>
                  <a:pt x="765037" y="0"/>
                </a:moveTo>
                <a:lnTo>
                  <a:pt x="0" y="0"/>
                </a:lnTo>
              </a:path>
            </a:pathLst>
          </a:custGeom>
          <a:ln w="19118">
            <a:solidFill>
              <a:srgbClr val="000000"/>
            </a:solidFill>
          </a:ln>
        </p:spPr>
        <p:txBody>
          <a:bodyPr wrap="square" lIns="0" tIns="0" rIns="0" bIns="0" rtlCol="0"/>
          <a:lstStyle/>
          <a:p>
            <a:endParaRPr/>
          </a:p>
        </p:txBody>
      </p:sp>
      <p:sp>
        <p:nvSpPr>
          <p:cNvPr id="24" name="object 24"/>
          <p:cNvSpPr/>
          <p:nvPr/>
        </p:nvSpPr>
        <p:spPr>
          <a:xfrm>
            <a:off x="3542003" y="3911897"/>
            <a:ext cx="0" cy="547370"/>
          </a:xfrm>
          <a:custGeom>
            <a:avLst/>
            <a:gdLst/>
            <a:ahLst/>
            <a:cxnLst/>
            <a:rect l="l" t="t" r="r" b="b"/>
            <a:pathLst>
              <a:path h="547370">
                <a:moveTo>
                  <a:pt x="0" y="0"/>
                </a:moveTo>
                <a:lnTo>
                  <a:pt x="0" y="547335"/>
                </a:lnTo>
              </a:path>
            </a:pathLst>
          </a:custGeom>
          <a:ln w="24329">
            <a:solidFill>
              <a:srgbClr val="000000"/>
            </a:solidFill>
          </a:ln>
        </p:spPr>
        <p:txBody>
          <a:bodyPr wrap="square" lIns="0" tIns="0" rIns="0" bIns="0" rtlCol="0"/>
          <a:lstStyle/>
          <a:p>
            <a:endParaRPr/>
          </a:p>
        </p:txBody>
      </p:sp>
      <p:sp>
        <p:nvSpPr>
          <p:cNvPr id="25" name="object 25"/>
          <p:cNvSpPr txBox="1">
            <a:spLocks noGrp="1"/>
          </p:cNvSpPr>
          <p:nvPr>
            <p:ph type="title"/>
          </p:nvPr>
        </p:nvSpPr>
        <p:spPr>
          <a:xfrm>
            <a:off x="1647566" y="1822834"/>
            <a:ext cx="6190615" cy="852805"/>
          </a:xfrm>
          <a:prstGeom prst="rect">
            <a:avLst/>
          </a:prstGeom>
        </p:spPr>
        <p:txBody>
          <a:bodyPr vert="horz" wrap="square" lIns="0" tIns="12700" rIns="0" bIns="0" rtlCol="0">
            <a:spAutoFit/>
          </a:bodyPr>
          <a:lstStyle/>
          <a:p>
            <a:pPr marL="667385">
              <a:lnSpc>
                <a:spcPts val="4120"/>
              </a:lnSpc>
              <a:spcBef>
                <a:spcPts val="100"/>
              </a:spcBef>
            </a:pPr>
            <a:r>
              <a:rPr sz="2400" b="0" dirty="0">
                <a:latin typeface="Arial"/>
                <a:cs typeface="Arial"/>
              </a:rPr>
              <a:t>C </a:t>
            </a:r>
            <a:r>
              <a:rPr sz="2400" b="0" spc="-5" dirty="0">
                <a:latin typeface="Arial"/>
                <a:cs typeface="Arial"/>
              </a:rPr>
              <a:t>Control Structure</a:t>
            </a:r>
            <a:r>
              <a:rPr sz="2400" b="0" spc="-20" dirty="0">
                <a:latin typeface="Arial"/>
                <a:cs typeface="Arial"/>
              </a:rPr>
              <a:t> </a:t>
            </a:r>
            <a:r>
              <a:rPr sz="2400" b="0" spc="-5" dirty="0">
                <a:latin typeface="Arial"/>
                <a:cs typeface="Arial"/>
              </a:rPr>
              <a:t>Looping</a:t>
            </a:r>
            <a:endParaRPr sz="2400" dirty="0">
              <a:latin typeface="Arial"/>
              <a:cs typeface="Arial"/>
            </a:endParaRPr>
          </a:p>
          <a:p>
            <a:pPr marL="12700">
              <a:lnSpc>
                <a:spcPts val="2380"/>
              </a:lnSpc>
              <a:tabLst>
                <a:tab pos="3286125" algn="l"/>
              </a:tabLst>
            </a:pPr>
            <a:r>
              <a:rPr sz="2050" b="0" spc="15" dirty="0">
                <a:latin typeface="Arial"/>
                <a:cs typeface="Arial"/>
              </a:rPr>
              <a:t>w</a:t>
            </a:r>
            <a:r>
              <a:rPr sz="2050" b="0" spc="-175" dirty="0">
                <a:latin typeface="Arial"/>
                <a:cs typeface="Arial"/>
              </a:rPr>
              <a:t> </a:t>
            </a:r>
            <a:r>
              <a:rPr sz="2050" b="0" spc="10" dirty="0">
                <a:latin typeface="Arial"/>
                <a:cs typeface="Arial"/>
              </a:rPr>
              <a:t>h</a:t>
            </a:r>
            <a:r>
              <a:rPr sz="2050" b="0" spc="-260" dirty="0">
                <a:latin typeface="Arial"/>
                <a:cs typeface="Arial"/>
              </a:rPr>
              <a:t> </a:t>
            </a:r>
            <a:r>
              <a:rPr sz="2050" b="0" spc="85" dirty="0">
                <a:latin typeface="Arial"/>
                <a:cs typeface="Arial"/>
              </a:rPr>
              <a:t>ile	</a:t>
            </a:r>
            <a:r>
              <a:rPr sz="2050" b="0" spc="10" dirty="0">
                <a:latin typeface="Arial"/>
                <a:cs typeface="Arial"/>
              </a:rPr>
              <a:t>d</a:t>
            </a:r>
            <a:r>
              <a:rPr sz="2050" b="0" spc="-270" dirty="0">
                <a:latin typeface="Arial"/>
                <a:cs typeface="Arial"/>
              </a:rPr>
              <a:t> </a:t>
            </a:r>
            <a:r>
              <a:rPr sz="2050" b="0" spc="10" dirty="0">
                <a:latin typeface="Arial"/>
                <a:cs typeface="Arial"/>
              </a:rPr>
              <a:t>o</a:t>
            </a:r>
            <a:r>
              <a:rPr sz="2050" b="0" spc="-265" dirty="0">
                <a:latin typeface="Arial"/>
                <a:cs typeface="Arial"/>
              </a:rPr>
              <a:t> </a:t>
            </a:r>
            <a:r>
              <a:rPr sz="2050" b="0" spc="5" dirty="0">
                <a:latin typeface="Arial"/>
                <a:cs typeface="Arial"/>
              </a:rPr>
              <a:t>-</a:t>
            </a:r>
            <a:r>
              <a:rPr sz="2050" b="0" spc="-375" dirty="0">
                <a:latin typeface="Arial"/>
                <a:cs typeface="Arial"/>
              </a:rPr>
              <a:t> </a:t>
            </a:r>
            <a:r>
              <a:rPr sz="2050" b="0" spc="15" dirty="0">
                <a:latin typeface="Arial"/>
                <a:cs typeface="Arial"/>
              </a:rPr>
              <a:t>w</a:t>
            </a:r>
            <a:r>
              <a:rPr sz="2050" b="0" spc="-175" dirty="0">
                <a:latin typeface="Arial"/>
                <a:cs typeface="Arial"/>
              </a:rPr>
              <a:t> </a:t>
            </a:r>
            <a:r>
              <a:rPr sz="2050" b="0" spc="10" dirty="0">
                <a:latin typeface="Arial"/>
                <a:cs typeface="Arial"/>
              </a:rPr>
              <a:t>h</a:t>
            </a:r>
            <a:r>
              <a:rPr sz="2050" b="0" spc="-270" dirty="0">
                <a:latin typeface="Arial"/>
                <a:cs typeface="Arial"/>
              </a:rPr>
              <a:t> </a:t>
            </a:r>
            <a:r>
              <a:rPr sz="2050" b="0" spc="85" dirty="0">
                <a:latin typeface="Arial"/>
                <a:cs typeface="Arial"/>
              </a:rPr>
              <a:t>ile</a:t>
            </a:r>
            <a:endParaRPr sz="2050" dirty="0">
              <a:latin typeface="Arial"/>
              <a:cs typeface="Arial"/>
            </a:endParaRPr>
          </a:p>
        </p:txBody>
      </p:sp>
      <p:sp>
        <p:nvSpPr>
          <p:cNvPr id="26" name="object 26"/>
          <p:cNvSpPr txBox="1"/>
          <p:nvPr/>
        </p:nvSpPr>
        <p:spPr>
          <a:xfrm>
            <a:off x="8227947" y="2300600"/>
            <a:ext cx="393700" cy="341630"/>
          </a:xfrm>
          <a:prstGeom prst="rect">
            <a:avLst/>
          </a:prstGeom>
        </p:spPr>
        <p:txBody>
          <a:bodyPr vert="horz" wrap="square" lIns="0" tIns="15240" rIns="0" bIns="0" rtlCol="0">
            <a:spAutoFit/>
          </a:bodyPr>
          <a:lstStyle/>
          <a:p>
            <a:pPr marL="12700">
              <a:lnSpc>
                <a:spcPct val="100000"/>
              </a:lnSpc>
              <a:spcBef>
                <a:spcPts val="120"/>
              </a:spcBef>
            </a:pPr>
            <a:r>
              <a:rPr sz="2050" spc="90" dirty="0">
                <a:latin typeface="Arial"/>
                <a:cs typeface="Arial"/>
              </a:rPr>
              <a:t>fo</a:t>
            </a:r>
            <a:r>
              <a:rPr sz="2050" spc="-335" dirty="0">
                <a:latin typeface="Arial"/>
                <a:cs typeface="Arial"/>
              </a:rPr>
              <a:t> </a:t>
            </a:r>
            <a:r>
              <a:rPr sz="2050" spc="5" dirty="0">
                <a:latin typeface="Arial"/>
                <a:cs typeface="Arial"/>
              </a:rPr>
              <a:t>r</a:t>
            </a:r>
            <a:endParaRPr sz="2050" dirty="0">
              <a:latin typeface="Arial"/>
              <a:cs typeface="Arial"/>
            </a:endParaRPr>
          </a:p>
        </p:txBody>
      </p:sp>
      <p:sp>
        <p:nvSpPr>
          <p:cNvPr id="28" name="object 28"/>
          <p:cNvSpPr/>
          <p:nvPr/>
        </p:nvSpPr>
        <p:spPr>
          <a:xfrm>
            <a:off x="8055864" y="4271263"/>
            <a:ext cx="1004569" cy="346075"/>
          </a:xfrm>
          <a:custGeom>
            <a:avLst/>
            <a:gdLst/>
            <a:ahLst/>
            <a:cxnLst/>
            <a:rect l="l" t="t" r="r" b="b"/>
            <a:pathLst>
              <a:path w="1004570" h="346075">
                <a:moveTo>
                  <a:pt x="1004316" y="0"/>
                </a:moveTo>
                <a:lnTo>
                  <a:pt x="0" y="0"/>
                </a:lnTo>
                <a:lnTo>
                  <a:pt x="0" y="345948"/>
                </a:lnTo>
                <a:lnTo>
                  <a:pt x="1004316" y="345948"/>
                </a:lnTo>
                <a:lnTo>
                  <a:pt x="1004316" y="0"/>
                </a:lnTo>
                <a:close/>
              </a:path>
            </a:pathLst>
          </a:custGeom>
          <a:solidFill>
            <a:srgbClr val="FFFFFF"/>
          </a:solidFill>
        </p:spPr>
        <p:txBody>
          <a:bodyPr wrap="square" lIns="0" tIns="0" rIns="0" bIns="0" rtlCol="0"/>
          <a:lstStyle/>
          <a:p>
            <a:endParaRPr/>
          </a:p>
        </p:txBody>
      </p:sp>
      <p:sp>
        <p:nvSpPr>
          <p:cNvPr id="29" name="object 29"/>
          <p:cNvSpPr/>
          <p:nvPr/>
        </p:nvSpPr>
        <p:spPr>
          <a:xfrm>
            <a:off x="8055861" y="4271264"/>
            <a:ext cx="1004569" cy="346075"/>
          </a:xfrm>
          <a:custGeom>
            <a:avLst/>
            <a:gdLst/>
            <a:ahLst/>
            <a:cxnLst/>
            <a:rect l="l" t="t" r="r" b="b"/>
            <a:pathLst>
              <a:path w="1004570" h="346075">
                <a:moveTo>
                  <a:pt x="0" y="345936"/>
                </a:moveTo>
                <a:lnTo>
                  <a:pt x="1004320" y="345936"/>
                </a:lnTo>
                <a:lnTo>
                  <a:pt x="1004320" y="0"/>
                </a:lnTo>
              </a:path>
            </a:pathLst>
          </a:custGeom>
          <a:ln w="3175">
            <a:solidFill>
              <a:srgbClr val="000000"/>
            </a:solidFill>
          </a:ln>
        </p:spPr>
        <p:txBody>
          <a:bodyPr wrap="square" lIns="0" tIns="0" rIns="0" bIns="0" rtlCol="0"/>
          <a:lstStyle/>
          <a:p>
            <a:endParaRPr/>
          </a:p>
        </p:txBody>
      </p:sp>
      <p:sp>
        <p:nvSpPr>
          <p:cNvPr id="30" name="object 30"/>
          <p:cNvSpPr/>
          <p:nvPr/>
        </p:nvSpPr>
        <p:spPr>
          <a:xfrm>
            <a:off x="8055861" y="4271264"/>
            <a:ext cx="0" cy="346075"/>
          </a:xfrm>
          <a:custGeom>
            <a:avLst/>
            <a:gdLst/>
            <a:ahLst/>
            <a:cxnLst/>
            <a:rect l="l" t="t" r="r" b="b"/>
            <a:pathLst>
              <a:path h="346075">
                <a:moveTo>
                  <a:pt x="0" y="0"/>
                </a:moveTo>
                <a:lnTo>
                  <a:pt x="0" y="345936"/>
                </a:lnTo>
              </a:path>
            </a:pathLst>
          </a:custGeom>
          <a:ln w="3346">
            <a:solidFill>
              <a:srgbClr val="000000"/>
            </a:solidFill>
          </a:ln>
        </p:spPr>
        <p:txBody>
          <a:bodyPr wrap="square" lIns="0" tIns="0" rIns="0" bIns="0" rtlCol="0"/>
          <a:lstStyle/>
          <a:p>
            <a:endParaRPr/>
          </a:p>
        </p:txBody>
      </p:sp>
      <p:sp>
        <p:nvSpPr>
          <p:cNvPr id="31" name="object 31"/>
          <p:cNvSpPr/>
          <p:nvPr/>
        </p:nvSpPr>
        <p:spPr>
          <a:xfrm>
            <a:off x="7301482" y="4947917"/>
            <a:ext cx="1256030" cy="0"/>
          </a:xfrm>
          <a:custGeom>
            <a:avLst/>
            <a:gdLst/>
            <a:ahLst/>
            <a:cxnLst/>
            <a:rect l="l" t="t" r="r" b="b"/>
            <a:pathLst>
              <a:path w="1256029">
                <a:moveTo>
                  <a:pt x="1255785" y="0"/>
                </a:moveTo>
                <a:lnTo>
                  <a:pt x="0" y="0"/>
                </a:lnTo>
              </a:path>
            </a:pathLst>
          </a:custGeom>
          <a:ln w="19118">
            <a:solidFill>
              <a:srgbClr val="000000"/>
            </a:solidFill>
          </a:ln>
        </p:spPr>
        <p:txBody>
          <a:bodyPr wrap="square" lIns="0" tIns="0" rIns="0" bIns="0" rtlCol="0"/>
          <a:lstStyle/>
          <a:p>
            <a:endParaRPr/>
          </a:p>
        </p:txBody>
      </p:sp>
      <p:sp>
        <p:nvSpPr>
          <p:cNvPr id="32" name="object 32"/>
          <p:cNvSpPr/>
          <p:nvPr/>
        </p:nvSpPr>
        <p:spPr>
          <a:xfrm>
            <a:off x="8557267" y="4617201"/>
            <a:ext cx="0" cy="546100"/>
          </a:xfrm>
          <a:custGeom>
            <a:avLst/>
            <a:gdLst/>
            <a:ahLst/>
            <a:cxnLst/>
            <a:rect l="l" t="t" r="r" b="b"/>
            <a:pathLst>
              <a:path h="546100">
                <a:moveTo>
                  <a:pt x="0" y="0"/>
                </a:moveTo>
                <a:lnTo>
                  <a:pt x="0" y="545591"/>
                </a:lnTo>
              </a:path>
            </a:pathLst>
          </a:custGeom>
          <a:ln w="21753">
            <a:solidFill>
              <a:srgbClr val="000000"/>
            </a:solidFill>
          </a:ln>
        </p:spPr>
        <p:txBody>
          <a:bodyPr wrap="square" lIns="0" tIns="0" rIns="0" bIns="0" rtlCol="0"/>
          <a:lstStyle/>
          <a:p>
            <a:endParaRPr/>
          </a:p>
        </p:txBody>
      </p:sp>
      <p:sp>
        <p:nvSpPr>
          <p:cNvPr id="33" name="object 33"/>
          <p:cNvSpPr/>
          <p:nvPr/>
        </p:nvSpPr>
        <p:spPr>
          <a:xfrm>
            <a:off x="8481060" y="5146040"/>
            <a:ext cx="152400" cy="134620"/>
          </a:xfrm>
          <a:custGeom>
            <a:avLst/>
            <a:gdLst/>
            <a:ahLst/>
            <a:cxnLst/>
            <a:rect l="l" t="t" r="r" b="b"/>
            <a:pathLst>
              <a:path w="152400" h="134620">
                <a:moveTo>
                  <a:pt x="152400" y="0"/>
                </a:moveTo>
                <a:lnTo>
                  <a:pt x="0" y="0"/>
                </a:lnTo>
                <a:lnTo>
                  <a:pt x="76200" y="134112"/>
                </a:lnTo>
                <a:lnTo>
                  <a:pt x="152400" y="0"/>
                </a:lnTo>
                <a:close/>
              </a:path>
            </a:pathLst>
          </a:custGeom>
          <a:solidFill>
            <a:srgbClr val="000000"/>
          </a:solidFill>
        </p:spPr>
        <p:txBody>
          <a:bodyPr wrap="square" lIns="0" tIns="0" rIns="0" bIns="0" rtlCol="0"/>
          <a:lstStyle/>
          <a:p>
            <a:endParaRPr/>
          </a:p>
        </p:txBody>
      </p:sp>
      <p:sp>
        <p:nvSpPr>
          <p:cNvPr id="34" name="object 34"/>
          <p:cNvSpPr/>
          <p:nvPr/>
        </p:nvSpPr>
        <p:spPr>
          <a:xfrm>
            <a:off x="7301482" y="4396224"/>
            <a:ext cx="0" cy="551815"/>
          </a:xfrm>
          <a:custGeom>
            <a:avLst/>
            <a:gdLst/>
            <a:ahLst/>
            <a:cxnLst/>
            <a:rect l="l" t="t" r="r" b="b"/>
            <a:pathLst>
              <a:path h="551814">
                <a:moveTo>
                  <a:pt x="0" y="551693"/>
                </a:moveTo>
                <a:lnTo>
                  <a:pt x="0" y="0"/>
                </a:lnTo>
              </a:path>
            </a:pathLst>
          </a:custGeom>
          <a:ln w="21753">
            <a:solidFill>
              <a:srgbClr val="000000"/>
            </a:solidFill>
          </a:ln>
        </p:spPr>
        <p:txBody>
          <a:bodyPr wrap="square" lIns="0" tIns="0" rIns="0" bIns="0" rtlCol="0"/>
          <a:lstStyle/>
          <a:p>
            <a:endParaRPr/>
          </a:p>
        </p:txBody>
      </p:sp>
      <p:sp>
        <p:nvSpPr>
          <p:cNvPr id="35" name="object 35"/>
          <p:cNvSpPr/>
          <p:nvPr/>
        </p:nvSpPr>
        <p:spPr>
          <a:xfrm>
            <a:off x="5291328" y="4838192"/>
            <a:ext cx="1005840" cy="661670"/>
          </a:xfrm>
          <a:custGeom>
            <a:avLst/>
            <a:gdLst/>
            <a:ahLst/>
            <a:cxnLst/>
            <a:rect l="l" t="t" r="r" b="b"/>
            <a:pathLst>
              <a:path w="1005839" h="661670">
                <a:moveTo>
                  <a:pt x="1005840" y="330708"/>
                </a:moveTo>
                <a:lnTo>
                  <a:pt x="502920" y="0"/>
                </a:lnTo>
                <a:lnTo>
                  <a:pt x="0" y="330708"/>
                </a:lnTo>
                <a:lnTo>
                  <a:pt x="502920" y="661416"/>
                </a:lnTo>
                <a:lnTo>
                  <a:pt x="1005840" y="330708"/>
                </a:lnTo>
                <a:close/>
              </a:path>
            </a:pathLst>
          </a:custGeom>
          <a:solidFill>
            <a:srgbClr val="FFFFFF"/>
          </a:solidFill>
        </p:spPr>
        <p:txBody>
          <a:bodyPr wrap="square" lIns="0" tIns="0" rIns="0" bIns="0" rtlCol="0"/>
          <a:lstStyle/>
          <a:p>
            <a:endParaRPr/>
          </a:p>
        </p:txBody>
      </p:sp>
      <p:sp>
        <p:nvSpPr>
          <p:cNvPr id="36" name="object 36"/>
          <p:cNvSpPr/>
          <p:nvPr/>
        </p:nvSpPr>
        <p:spPr>
          <a:xfrm>
            <a:off x="5291332" y="4838192"/>
            <a:ext cx="1005840" cy="661670"/>
          </a:xfrm>
          <a:custGeom>
            <a:avLst/>
            <a:gdLst/>
            <a:ahLst/>
            <a:cxnLst/>
            <a:rect l="l" t="t" r="r" b="b"/>
            <a:pathLst>
              <a:path w="1005839" h="661670">
                <a:moveTo>
                  <a:pt x="0" y="330702"/>
                </a:moveTo>
                <a:lnTo>
                  <a:pt x="502914" y="0"/>
                </a:lnTo>
                <a:lnTo>
                  <a:pt x="1005828" y="330702"/>
                </a:lnTo>
                <a:lnTo>
                  <a:pt x="502914" y="661405"/>
                </a:lnTo>
                <a:lnTo>
                  <a:pt x="0" y="330702"/>
                </a:lnTo>
                <a:close/>
              </a:path>
            </a:pathLst>
          </a:custGeom>
          <a:ln w="3175">
            <a:solidFill>
              <a:srgbClr val="000000"/>
            </a:solidFill>
          </a:ln>
        </p:spPr>
        <p:txBody>
          <a:bodyPr wrap="square" lIns="0" tIns="0" rIns="0" bIns="0" rtlCol="0"/>
          <a:lstStyle/>
          <a:p>
            <a:endParaRPr/>
          </a:p>
        </p:txBody>
      </p:sp>
      <p:sp>
        <p:nvSpPr>
          <p:cNvPr id="37" name="object 37"/>
          <p:cNvSpPr/>
          <p:nvPr/>
        </p:nvSpPr>
        <p:spPr>
          <a:xfrm>
            <a:off x="5794247" y="5499597"/>
            <a:ext cx="0" cy="546100"/>
          </a:xfrm>
          <a:custGeom>
            <a:avLst/>
            <a:gdLst/>
            <a:ahLst/>
            <a:cxnLst/>
            <a:rect l="l" t="t" r="r" b="b"/>
            <a:pathLst>
              <a:path h="546100">
                <a:moveTo>
                  <a:pt x="0" y="0"/>
                </a:moveTo>
                <a:lnTo>
                  <a:pt x="0" y="545591"/>
                </a:lnTo>
              </a:path>
            </a:pathLst>
          </a:custGeom>
          <a:ln w="21753">
            <a:solidFill>
              <a:srgbClr val="000000"/>
            </a:solidFill>
          </a:ln>
        </p:spPr>
        <p:txBody>
          <a:bodyPr wrap="square" lIns="0" tIns="0" rIns="0" bIns="0" rtlCol="0"/>
          <a:lstStyle/>
          <a:p>
            <a:endParaRPr/>
          </a:p>
        </p:txBody>
      </p:sp>
      <p:sp>
        <p:nvSpPr>
          <p:cNvPr id="38" name="object 38"/>
          <p:cNvSpPr/>
          <p:nvPr/>
        </p:nvSpPr>
        <p:spPr>
          <a:xfrm>
            <a:off x="5718048" y="6028436"/>
            <a:ext cx="152400" cy="134620"/>
          </a:xfrm>
          <a:custGeom>
            <a:avLst/>
            <a:gdLst/>
            <a:ahLst/>
            <a:cxnLst/>
            <a:rect l="l" t="t" r="r" b="b"/>
            <a:pathLst>
              <a:path w="152400" h="134620">
                <a:moveTo>
                  <a:pt x="152400" y="0"/>
                </a:moveTo>
                <a:lnTo>
                  <a:pt x="0" y="0"/>
                </a:lnTo>
                <a:lnTo>
                  <a:pt x="76200" y="134112"/>
                </a:lnTo>
                <a:lnTo>
                  <a:pt x="152400" y="0"/>
                </a:lnTo>
                <a:close/>
              </a:path>
            </a:pathLst>
          </a:custGeom>
          <a:solidFill>
            <a:srgbClr val="000000"/>
          </a:solidFill>
        </p:spPr>
        <p:txBody>
          <a:bodyPr wrap="square" lIns="0" tIns="0" rIns="0" bIns="0" rtlCol="0"/>
          <a:lstStyle/>
          <a:p>
            <a:endParaRPr/>
          </a:p>
        </p:txBody>
      </p:sp>
      <p:sp>
        <p:nvSpPr>
          <p:cNvPr id="39" name="object 39"/>
          <p:cNvSpPr/>
          <p:nvPr/>
        </p:nvSpPr>
        <p:spPr>
          <a:xfrm>
            <a:off x="4536953" y="4271264"/>
            <a:ext cx="0" cy="897890"/>
          </a:xfrm>
          <a:custGeom>
            <a:avLst/>
            <a:gdLst/>
            <a:ahLst/>
            <a:cxnLst/>
            <a:rect l="l" t="t" r="r" b="b"/>
            <a:pathLst>
              <a:path h="897889">
                <a:moveTo>
                  <a:pt x="0" y="0"/>
                </a:moveTo>
                <a:lnTo>
                  <a:pt x="0" y="897630"/>
                </a:lnTo>
              </a:path>
            </a:pathLst>
          </a:custGeom>
          <a:ln w="21753">
            <a:solidFill>
              <a:srgbClr val="000000"/>
            </a:solidFill>
          </a:ln>
        </p:spPr>
        <p:txBody>
          <a:bodyPr wrap="square" lIns="0" tIns="0" rIns="0" bIns="0" rtlCol="0"/>
          <a:lstStyle/>
          <a:p>
            <a:endParaRPr/>
          </a:p>
        </p:txBody>
      </p:sp>
      <p:sp>
        <p:nvSpPr>
          <p:cNvPr id="40" name="object 40"/>
          <p:cNvSpPr/>
          <p:nvPr/>
        </p:nvSpPr>
        <p:spPr>
          <a:xfrm>
            <a:off x="4536953" y="5168894"/>
            <a:ext cx="754380" cy="0"/>
          </a:xfrm>
          <a:custGeom>
            <a:avLst/>
            <a:gdLst/>
            <a:ahLst/>
            <a:cxnLst/>
            <a:rect l="l" t="t" r="r" b="b"/>
            <a:pathLst>
              <a:path w="754379">
                <a:moveTo>
                  <a:pt x="754379" y="0"/>
                </a:moveTo>
                <a:lnTo>
                  <a:pt x="0" y="0"/>
                </a:lnTo>
              </a:path>
            </a:pathLst>
          </a:custGeom>
          <a:ln w="19118">
            <a:solidFill>
              <a:srgbClr val="000000"/>
            </a:solidFill>
          </a:ln>
        </p:spPr>
        <p:txBody>
          <a:bodyPr wrap="square" lIns="0" tIns="0" rIns="0" bIns="0" rtlCol="0"/>
          <a:lstStyle/>
          <a:p>
            <a:endParaRPr/>
          </a:p>
        </p:txBody>
      </p:sp>
      <p:sp>
        <p:nvSpPr>
          <p:cNvPr id="41" name="object 41"/>
          <p:cNvSpPr/>
          <p:nvPr/>
        </p:nvSpPr>
        <p:spPr>
          <a:xfrm>
            <a:off x="5794247" y="4271264"/>
            <a:ext cx="0" cy="451484"/>
          </a:xfrm>
          <a:custGeom>
            <a:avLst/>
            <a:gdLst/>
            <a:ahLst/>
            <a:cxnLst/>
            <a:rect l="l" t="t" r="r" b="b"/>
            <a:pathLst>
              <a:path h="451485">
                <a:moveTo>
                  <a:pt x="0" y="0"/>
                </a:moveTo>
                <a:lnTo>
                  <a:pt x="0" y="451099"/>
                </a:lnTo>
              </a:path>
            </a:pathLst>
          </a:custGeom>
          <a:ln w="21753">
            <a:solidFill>
              <a:srgbClr val="000000"/>
            </a:solidFill>
          </a:ln>
        </p:spPr>
        <p:txBody>
          <a:bodyPr wrap="square" lIns="0" tIns="0" rIns="0" bIns="0" rtlCol="0"/>
          <a:lstStyle/>
          <a:p>
            <a:endParaRPr/>
          </a:p>
        </p:txBody>
      </p:sp>
      <p:sp>
        <p:nvSpPr>
          <p:cNvPr id="42" name="object 42"/>
          <p:cNvSpPr/>
          <p:nvPr/>
        </p:nvSpPr>
        <p:spPr>
          <a:xfrm>
            <a:off x="5718048" y="4704080"/>
            <a:ext cx="152400" cy="134620"/>
          </a:xfrm>
          <a:custGeom>
            <a:avLst/>
            <a:gdLst/>
            <a:ahLst/>
            <a:cxnLst/>
            <a:rect l="l" t="t" r="r" b="b"/>
            <a:pathLst>
              <a:path w="152400" h="134620">
                <a:moveTo>
                  <a:pt x="152400" y="0"/>
                </a:moveTo>
                <a:lnTo>
                  <a:pt x="0" y="0"/>
                </a:lnTo>
                <a:lnTo>
                  <a:pt x="76200" y="134112"/>
                </a:lnTo>
                <a:lnTo>
                  <a:pt x="152400" y="0"/>
                </a:lnTo>
                <a:close/>
              </a:path>
            </a:pathLst>
          </a:custGeom>
          <a:solidFill>
            <a:srgbClr val="000000"/>
          </a:solidFill>
        </p:spPr>
        <p:txBody>
          <a:bodyPr wrap="square" lIns="0" tIns="0" rIns="0" bIns="0" rtlCol="0"/>
          <a:lstStyle/>
          <a:p>
            <a:endParaRPr/>
          </a:p>
        </p:txBody>
      </p:sp>
      <p:sp>
        <p:nvSpPr>
          <p:cNvPr id="43" name="object 43"/>
          <p:cNvSpPr/>
          <p:nvPr/>
        </p:nvSpPr>
        <p:spPr>
          <a:xfrm>
            <a:off x="1772411" y="4916433"/>
            <a:ext cx="1005840" cy="661670"/>
          </a:xfrm>
          <a:custGeom>
            <a:avLst/>
            <a:gdLst/>
            <a:ahLst/>
            <a:cxnLst/>
            <a:rect l="l" t="t" r="r" b="b"/>
            <a:pathLst>
              <a:path w="1005839" h="661670">
                <a:moveTo>
                  <a:pt x="0" y="0"/>
                </a:moveTo>
                <a:lnTo>
                  <a:pt x="0" y="661416"/>
                </a:lnTo>
                <a:lnTo>
                  <a:pt x="1005840" y="661416"/>
                </a:lnTo>
                <a:lnTo>
                  <a:pt x="1005840" y="0"/>
                </a:lnTo>
                <a:lnTo>
                  <a:pt x="0" y="0"/>
                </a:lnTo>
                <a:close/>
              </a:path>
            </a:pathLst>
          </a:custGeom>
          <a:solidFill>
            <a:srgbClr val="FFFFFF"/>
          </a:solidFill>
        </p:spPr>
        <p:txBody>
          <a:bodyPr wrap="square" lIns="0" tIns="0" rIns="0" bIns="0" rtlCol="0"/>
          <a:lstStyle/>
          <a:p>
            <a:endParaRPr/>
          </a:p>
        </p:txBody>
      </p:sp>
      <p:sp>
        <p:nvSpPr>
          <p:cNvPr id="44" name="object 44"/>
          <p:cNvSpPr/>
          <p:nvPr/>
        </p:nvSpPr>
        <p:spPr>
          <a:xfrm>
            <a:off x="1772408" y="4916420"/>
            <a:ext cx="1005840" cy="661670"/>
          </a:xfrm>
          <a:custGeom>
            <a:avLst/>
            <a:gdLst/>
            <a:ahLst/>
            <a:cxnLst/>
            <a:rect l="l" t="t" r="r" b="b"/>
            <a:pathLst>
              <a:path w="1005839" h="661670">
                <a:moveTo>
                  <a:pt x="0" y="661419"/>
                </a:moveTo>
                <a:lnTo>
                  <a:pt x="1005845" y="661419"/>
                </a:lnTo>
                <a:lnTo>
                  <a:pt x="1005845" y="0"/>
                </a:lnTo>
                <a:lnTo>
                  <a:pt x="0" y="0"/>
                </a:lnTo>
                <a:lnTo>
                  <a:pt x="0" y="661419"/>
                </a:lnTo>
                <a:close/>
              </a:path>
            </a:pathLst>
          </a:custGeom>
          <a:ln w="3175">
            <a:solidFill>
              <a:srgbClr val="000000"/>
            </a:solidFill>
          </a:ln>
        </p:spPr>
        <p:txBody>
          <a:bodyPr wrap="square" lIns="0" tIns="0" rIns="0" bIns="0" rtlCol="0"/>
          <a:lstStyle/>
          <a:p>
            <a:endParaRPr/>
          </a:p>
        </p:txBody>
      </p:sp>
      <p:sp>
        <p:nvSpPr>
          <p:cNvPr id="45" name="object 45"/>
          <p:cNvSpPr/>
          <p:nvPr/>
        </p:nvSpPr>
        <p:spPr>
          <a:xfrm>
            <a:off x="2275322" y="4459233"/>
            <a:ext cx="0" cy="340360"/>
          </a:xfrm>
          <a:custGeom>
            <a:avLst/>
            <a:gdLst/>
            <a:ahLst/>
            <a:cxnLst/>
            <a:rect l="l" t="t" r="r" b="b"/>
            <a:pathLst>
              <a:path h="340360">
                <a:moveTo>
                  <a:pt x="0" y="0"/>
                </a:moveTo>
                <a:lnTo>
                  <a:pt x="0" y="339848"/>
                </a:lnTo>
              </a:path>
            </a:pathLst>
          </a:custGeom>
          <a:ln w="21753">
            <a:solidFill>
              <a:srgbClr val="000000"/>
            </a:solidFill>
          </a:ln>
        </p:spPr>
        <p:txBody>
          <a:bodyPr wrap="square" lIns="0" tIns="0" rIns="0" bIns="0" rtlCol="0"/>
          <a:lstStyle/>
          <a:p>
            <a:endParaRPr/>
          </a:p>
        </p:txBody>
      </p:sp>
      <p:sp>
        <p:nvSpPr>
          <p:cNvPr id="46" name="object 46"/>
          <p:cNvSpPr/>
          <p:nvPr/>
        </p:nvSpPr>
        <p:spPr>
          <a:xfrm>
            <a:off x="2200655" y="4782321"/>
            <a:ext cx="152400" cy="134620"/>
          </a:xfrm>
          <a:custGeom>
            <a:avLst/>
            <a:gdLst/>
            <a:ahLst/>
            <a:cxnLst/>
            <a:rect l="l" t="t" r="r" b="b"/>
            <a:pathLst>
              <a:path w="152400" h="134620">
                <a:moveTo>
                  <a:pt x="152400" y="0"/>
                </a:moveTo>
                <a:lnTo>
                  <a:pt x="0" y="0"/>
                </a:lnTo>
                <a:lnTo>
                  <a:pt x="74676" y="134112"/>
                </a:lnTo>
                <a:lnTo>
                  <a:pt x="152400" y="0"/>
                </a:lnTo>
                <a:close/>
              </a:path>
            </a:pathLst>
          </a:custGeom>
          <a:solidFill>
            <a:srgbClr val="000000"/>
          </a:solidFill>
        </p:spPr>
        <p:txBody>
          <a:bodyPr wrap="square" lIns="0" tIns="0" rIns="0" bIns="0" rtlCol="0"/>
          <a:lstStyle/>
          <a:p>
            <a:endParaRPr/>
          </a:p>
        </p:txBody>
      </p:sp>
      <p:sp>
        <p:nvSpPr>
          <p:cNvPr id="47" name="object 47"/>
          <p:cNvSpPr/>
          <p:nvPr/>
        </p:nvSpPr>
        <p:spPr>
          <a:xfrm>
            <a:off x="1019551" y="4459233"/>
            <a:ext cx="0" cy="1559560"/>
          </a:xfrm>
          <a:custGeom>
            <a:avLst/>
            <a:gdLst/>
            <a:ahLst/>
            <a:cxnLst/>
            <a:rect l="l" t="t" r="r" b="b"/>
            <a:pathLst>
              <a:path h="1559560">
                <a:moveTo>
                  <a:pt x="0" y="0"/>
                </a:moveTo>
                <a:lnTo>
                  <a:pt x="0" y="1559049"/>
                </a:lnTo>
              </a:path>
            </a:pathLst>
          </a:custGeom>
          <a:ln w="21753">
            <a:solidFill>
              <a:srgbClr val="000000"/>
            </a:solidFill>
          </a:ln>
        </p:spPr>
        <p:txBody>
          <a:bodyPr wrap="square" lIns="0" tIns="0" rIns="0" bIns="0" rtlCol="0"/>
          <a:lstStyle/>
          <a:p>
            <a:endParaRPr/>
          </a:p>
        </p:txBody>
      </p:sp>
      <p:sp>
        <p:nvSpPr>
          <p:cNvPr id="48" name="object 48"/>
          <p:cNvSpPr/>
          <p:nvPr/>
        </p:nvSpPr>
        <p:spPr>
          <a:xfrm>
            <a:off x="2275322" y="5577840"/>
            <a:ext cx="0" cy="440690"/>
          </a:xfrm>
          <a:custGeom>
            <a:avLst/>
            <a:gdLst/>
            <a:ahLst/>
            <a:cxnLst/>
            <a:rect l="l" t="t" r="r" b="b"/>
            <a:pathLst>
              <a:path h="440689">
                <a:moveTo>
                  <a:pt x="0" y="440442"/>
                </a:moveTo>
                <a:lnTo>
                  <a:pt x="0" y="0"/>
                </a:lnTo>
              </a:path>
            </a:pathLst>
          </a:custGeom>
          <a:ln w="21753">
            <a:solidFill>
              <a:srgbClr val="000000"/>
            </a:solidFill>
          </a:ln>
        </p:spPr>
        <p:txBody>
          <a:bodyPr wrap="square" lIns="0" tIns="0" rIns="0" bIns="0" rtlCol="0"/>
          <a:lstStyle/>
          <a:p>
            <a:endParaRPr/>
          </a:p>
        </p:txBody>
      </p:sp>
      <p:sp>
        <p:nvSpPr>
          <p:cNvPr id="49" name="object 49"/>
          <p:cNvSpPr/>
          <p:nvPr/>
        </p:nvSpPr>
        <p:spPr>
          <a:xfrm>
            <a:off x="1019551" y="6018282"/>
            <a:ext cx="1256030" cy="0"/>
          </a:xfrm>
          <a:custGeom>
            <a:avLst/>
            <a:gdLst/>
            <a:ahLst/>
            <a:cxnLst/>
            <a:rect l="l" t="t" r="r" b="b"/>
            <a:pathLst>
              <a:path w="1256030">
                <a:moveTo>
                  <a:pt x="1255770" y="0"/>
                </a:moveTo>
                <a:lnTo>
                  <a:pt x="0" y="0"/>
                </a:lnTo>
              </a:path>
            </a:pathLst>
          </a:custGeom>
          <a:ln w="19118">
            <a:solidFill>
              <a:srgbClr val="000000"/>
            </a:solidFill>
          </a:ln>
        </p:spPr>
        <p:txBody>
          <a:bodyPr wrap="square" lIns="0" tIns="0" rIns="0" bIns="0" rtlCol="0"/>
          <a:lstStyle/>
          <a:p>
            <a:endParaRPr/>
          </a:p>
        </p:txBody>
      </p:sp>
      <p:sp>
        <p:nvSpPr>
          <p:cNvPr id="50" name="object 50"/>
          <p:cNvSpPr/>
          <p:nvPr/>
        </p:nvSpPr>
        <p:spPr>
          <a:xfrm>
            <a:off x="2301674" y="6460236"/>
            <a:ext cx="1213485" cy="0"/>
          </a:xfrm>
          <a:custGeom>
            <a:avLst/>
            <a:gdLst/>
            <a:ahLst/>
            <a:cxnLst/>
            <a:rect l="l" t="t" r="r" b="b"/>
            <a:pathLst>
              <a:path w="1213485">
                <a:moveTo>
                  <a:pt x="1213104" y="0"/>
                </a:moveTo>
                <a:lnTo>
                  <a:pt x="0" y="0"/>
                </a:lnTo>
              </a:path>
            </a:pathLst>
          </a:custGeom>
          <a:ln w="19118">
            <a:solidFill>
              <a:srgbClr val="000000"/>
            </a:solidFill>
          </a:ln>
        </p:spPr>
        <p:txBody>
          <a:bodyPr wrap="square" lIns="0" tIns="0" rIns="0" bIns="0" rtlCol="0"/>
          <a:lstStyle/>
          <a:p>
            <a:endParaRPr/>
          </a:p>
        </p:txBody>
      </p:sp>
      <p:sp>
        <p:nvSpPr>
          <p:cNvPr id="51" name="object 51"/>
          <p:cNvSpPr/>
          <p:nvPr/>
        </p:nvSpPr>
        <p:spPr>
          <a:xfrm>
            <a:off x="3531108" y="4459233"/>
            <a:ext cx="10160" cy="2001520"/>
          </a:xfrm>
          <a:custGeom>
            <a:avLst/>
            <a:gdLst/>
            <a:ahLst/>
            <a:cxnLst/>
            <a:rect l="l" t="t" r="r" b="b"/>
            <a:pathLst>
              <a:path w="10160" h="2001520">
                <a:moveTo>
                  <a:pt x="0" y="2001003"/>
                </a:moveTo>
                <a:lnTo>
                  <a:pt x="9607" y="0"/>
                </a:lnTo>
              </a:path>
            </a:pathLst>
          </a:custGeom>
          <a:ln w="21753">
            <a:solidFill>
              <a:srgbClr val="000000"/>
            </a:solidFill>
          </a:ln>
        </p:spPr>
        <p:txBody>
          <a:bodyPr wrap="square" lIns="0" tIns="0" rIns="0" bIns="0" rtlCol="0"/>
          <a:lstStyle/>
          <a:p>
            <a:endParaRPr/>
          </a:p>
        </p:txBody>
      </p:sp>
      <p:sp>
        <p:nvSpPr>
          <p:cNvPr id="52" name="object 52"/>
          <p:cNvSpPr/>
          <p:nvPr/>
        </p:nvSpPr>
        <p:spPr>
          <a:xfrm>
            <a:off x="2275322" y="6018282"/>
            <a:ext cx="0" cy="546100"/>
          </a:xfrm>
          <a:custGeom>
            <a:avLst/>
            <a:gdLst/>
            <a:ahLst/>
            <a:cxnLst/>
            <a:rect l="l" t="t" r="r" b="b"/>
            <a:pathLst>
              <a:path h="546100">
                <a:moveTo>
                  <a:pt x="0" y="0"/>
                </a:moveTo>
                <a:lnTo>
                  <a:pt x="0" y="545591"/>
                </a:lnTo>
              </a:path>
            </a:pathLst>
          </a:custGeom>
          <a:ln w="21753">
            <a:solidFill>
              <a:srgbClr val="000000"/>
            </a:solidFill>
          </a:ln>
        </p:spPr>
        <p:txBody>
          <a:bodyPr wrap="square" lIns="0" tIns="0" rIns="0" bIns="0" rtlCol="0"/>
          <a:lstStyle/>
          <a:p>
            <a:endParaRPr/>
          </a:p>
        </p:txBody>
      </p:sp>
      <p:sp>
        <p:nvSpPr>
          <p:cNvPr id="53" name="object 53"/>
          <p:cNvSpPr/>
          <p:nvPr/>
        </p:nvSpPr>
        <p:spPr>
          <a:xfrm>
            <a:off x="2193899" y="6477000"/>
            <a:ext cx="152400" cy="134620"/>
          </a:xfrm>
          <a:custGeom>
            <a:avLst/>
            <a:gdLst/>
            <a:ahLst/>
            <a:cxnLst/>
            <a:rect l="l" t="t" r="r" b="b"/>
            <a:pathLst>
              <a:path w="152400" h="134620">
                <a:moveTo>
                  <a:pt x="152400" y="0"/>
                </a:moveTo>
                <a:lnTo>
                  <a:pt x="0" y="0"/>
                </a:lnTo>
                <a:lnTo>
                  <a:pt x="76200" y="134112"/>
                </a:lnTo>
                <a:lnTo>
                  <a:pt x="152400" y="0"/>
                </a:lnTo>
                <a:close/>
              </a:path>
            </a:pathLst>
          </a:custGeom>
          <a:solidFill>
            <a:srgbClr val="000000"/>
          </a:solidFill>
        </p:spPr>
        <p:txBody>
          <a:bodyPr wrap="square" lIns="0" tIns="0" rIns="0" bIns="0" rtlCol="0"/>
          <a:lstStyle/>
          <a:p>
            <a:endParaRPr/>
          </a:p>
        </p:txBody>
      </p:sp>
      <p:sp>
        <p:nvSpPr>
          <p:cNvPr id="54" name="Rectangle 53"/>
          <p:cNvSpPr/>
          <p:nvPr/>
        </p:nvSpPr>
        <p:spPr>
          <a:xfrm>
            <a:off x="228600" y="-33992"/>
            <a:ext cx="9648255" cy="1569660"/>
          </a:xfrm>
          <a:prstGeom prst="rect">
            <a:avLst/>
          </a:prstGeom>
        </p:spPr>
        <p:txBody>
          <a:bodyPr wrap="square">
            <a:spAutoFit/>
          </a:bodyPr>
          <a:lstStyle/>
          <a:p>
            <a:pPr algn="just"/>
            <a:r>
              <a:rPr lang="en-US" sz="2400" dirty="0"/>
              <a:t>There are three methods by </a:t>
            </a:r>
            <a:r>
              <a:rPr lang="en-US" sz="2400" dirty="0" smtClean="0"/>
              <a:t> </a:t>
            </a:r>
            <a:r>
              <a:rPr lang="en-US" sz="2400" dirty="0"/>
              <a:t>which we can repeat a part </a:t>
            </a:r>
            <a:r>
              <a:rPr lang="en-US" sz="2400" dirty="0" smtClean="0"/>
              <a:t>of a </a:t>
            </a:r>
            <a:r>
              <a:rPr lang="en-IN" sz="2400" dirty="0" smtClean="0"/>
              <a:t>program</a:t>
            </a:r>
            <a:r>
              <a:rPr lang="en-IN" sz="2400" dirty="0"/>
              <a:t>. </a:t>
            </a:r>
            <a:endParaRPr lang="en-IN" sz="2400" dirty="0" smtClean="0"/>
          </a:p>
          <a:p>
            <a:pPr algn="just"/>
            <a:r>
              <a:rPr lang="en-IN" sz="2400" dirty="0" smtClean="0">
                <a:solidFill>
                  <a:srgbClr val="000000"/>
                </a:solidFill>
              </a:rPr>
              <a:t>(a)</a:t>
            </a:r>
            <a:r>
              <a:rPr lang="en-US" sz="2400" dirty="0" smtClean="0">
                <a:solidFill>
                  <a:srgbClr val="000000"/>
                </a:solidFill>
              </a:rPr>
              <a:t>Using </a:t>
            </a:r>
            <a:r>
              <a:rPr lang="en-US" sz="2400" dirty="0">
                <a:solidFill>
                  <a:srgbClr val="000000"/>
                </a:solidFill>
              </a:rPr>
              <a:t>a </a:t>
            </a:r>
            <a:r>
              <a:rPr lang="en-US" sz="2400" b="1" dirty="0">
                <a:solidFill>
                  <a:srgbClr val="000000"/>
                </a:solidFill>
              </a:rPr>
              <a:t>for </a:t>
            </a:r>
            <a:r>
              <a:rPr lang="en-US" sz="2400" dirty="0">
                <a:solidFill>
                  <a:srgbClr val="000000"/>
                </a:solidFill>
              </a:rPr>
              <a:t>statement </a:t>
            </a:r>
            <a:endParaRPr lang="en-US" sz="2400" dirty="0" smtClean="0">
              <a:solidFill>
                <a:srgbClr val="000000"/>
              </a:solidFill>
            </a:endParaRPr>
          </a:p>
          <a:p>
            <a:pPr algn="just"/>
            <a:r>
              <a:rPr lang="en-US" sz="2400" dirty="0" smtClean="0">
                <a:solidFill>
                  <a:srgbClr val="000000"/>
                </a:solidFill>
              </a:rPr>
              <a:t>(</a:t>
            </a:r>
            <a:r>
              <a:rPr lang="en-US" sz="2400" dirty="0">
                <a:solidFill>
                  <a:srgbClr val="000000"/>
                </a:solidFill>
              </a:rPr>
              <a:t>b) Using a </a:t>
            </a:r>
            <a:r>
              <a:rPr lang="en-US" sz="2400" b="1" dirty="0">
                <a:solidFill>
                  <a:srgbClr val="000000"/>
                </a:solidFill>
              </a:rPr>
              <a:t>while </a:t>
            </a:r>
            <a:r>
              <a:rPr lang="en-US" sz="2400" dirty="0">
                <a:solidFill>
                  <a:srgbClr val="000000"/>
                </a:solidFill>
              </a:rPr>
              <a:t>statement </a:t>
            </a:r>
            <a:endParaRPr lang="en-US" sz="2400" dirty="0" smtClean="0">
              <a:solidFill>
                <a:srgbClr val="000000"/>
              </a:solidFill>
            </a:endParaRPr>
          </a:p>
          <a:p>
            <a:pPr algn="just"/>
            <a:r>
              <a:rPr lang="en-US" sz="2400" dirty="0" smtClean="0">
                <a:solidFill>
                  <a:srgbClr val="000000"/>
                </a:solidFill>
              </a:rPr>
              <a:t>(</a:t>
            </a:r>
            <a:r>
              <a:rPr lang="en-US" sz="2400" dirty="0">
                <a:solidFill>
                  <a:srgbClr val="000000"/>
                </a:solidFill>
              </a:rPr>
              <a:t>c) Using a </a:t>
            </a:r>
            <a:r>
              <a:rPr lang="en-US" sz="2400" b="1" dirty="0">
                <a:solidFill>
                  <a:srgbClr val="000000"/>
                </a:solidFill>
              </a:rPr>
              <a:t>do-while </a:t>
            </a:r>
            <a:r>
              <a:rPr lang="en-US" sz="2400" dirty="0">
                <a:solidFill>
                  <a:srgbClr val="000000"/>
                </a:solidFill>
              </a:rPr>
              <a:t>statement </a:t>
            </a:r>
            <a:endParaRPr lang="en-IN" sz="2400" dirty="0"/>
          </a:p>
        </p:txBody>
      </p:sp>
      <p:sp>
        <p:nvSpPr>
          <p:cNvPr id="55" name="object 16"/>
          <p:cNvSpPr/>
          <p:nvPr/>
        </p:nvSpPr>
        <p:spPr>
          <a:xfrm>
            <a:off x="8061960" y="3124200"/>
            <a:ext cx="1005840" cy="533400"/>
          </a:xfrm>
          <a:custGeom>
            <a:avLst/>
            <a:gdLst/>
            <a:ahLst/>
            <a:cxnLst/>
            <a:rect l="l" t="t" r="r" b="b"/>
            <a:pathLst>
              <a:path w="1005839" h="661670">
                <a:moveTo>
                  <a:pt x="0" y="330702"/>
                </a:moveTo>
                <a:lnTo>
                  <a:pt x="502914" y="0"/>
                </a:lnTo>
                <a:lnTo>
                  <a:pt x="1005845" y="330702"/>
                </a:lnTo>
                <a:lnTo>
                  <a:pt x="502914" y="661419"/>
                </a:lnTo>
                <a:lnTo>
                  <a:pt x="0" y="330702"/>
                </a:lnTo>
                <a:close/>
              </a:path>
            </a:pathLst>
          </a:custGeom>
          <a:ln w="3175">
            <a:solidFill>
              <a:srgbClr val="000000"/>
            </a:solidFill>
          </a:ln>
        </p:spPr>
        <p:txBody>
          <a:bodyPr wrap="square" lIns="0" tIns="0" rIns="0" bIns="0" rtlCol="0"/>
          <a:lstStyle/>
          <a:p>
            <a:endParaRPr/>
          </a:p>
        </p:txBody>
      </p:sp>
      <p:cxnSp>
        <p:nvCxnSpPr>
          <p:cNvPr id="56" name="Straight Arrow Connector 55"/>
          <p:cNvCxnSpPr/>
          <p:nvPr/>
        </p:nvCxnSpPr>
        <p:spPr>
          <a:xfrm>
            <a:off x="8564880" y="3657600"/>
            <a:ext cx="0" cy="298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8534400" y="2631431"/>
            <a:ext cx="22860" cy="492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066800"/>
            <a:ext cx="5025222" cy="461665"/>
          </a:xfrm>
          <a:prstGeom prst="rect">
            <a:avLst/>
          </a:prstGeom>
        </p:spPr>
        <p:txBody>
          <a:bodyPr wrap="none">
            <a:spAutoFit/>
          </a:bodyPr>
          <a:lstStyle/>
          <a:p>
            <a:r>
              <a:rPr lang="en-US" sz="2400" dirty="0"/>
              <a:t>WAP in C to print reverse of a number. </a:t>
            </a:r>
          </a:p>
        </p:txBody>
      </p:sp>
    </p:spTree>
    <p:extLst>
      <p:ext uri="{BB962C8B-B14F-4D97-AF65-F5344CB8AC3E}">
        <p14:creationId xmlns:p14="http://schemas.microsoft.com/office/powerpoint/2010/main" val="24985736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457200"/>
            <a:ext cx="7620000" cy="6740307"/>
          </a:xfrm>
          <a:prstGeom prst="rect">
            <a:avLst/>
          </a:prstGeom>
        </p:spPr>
        <p:txBody>
          <a:bodyPr wrap="square">
            <a:spAutoFit/>
          </a:bodyPr>
          <a:lstStyle/>
          <a:p>
            <a:r>
              <a:rPr lang="en-US" sz="2400" dirty="0"/>
              <a:t>#include &lt;</a:t>
            </a:r>
            <a:r>
              <a:rPr lang="en-US" sz="2400" dirty="0" err="1"/>
              <a:t>stdio.h</a:t>
            </a:r>
            <a:r>
              <a:rPr lang="en-US" sz="2400" dirty="0"/>
              <a:t>&gt;</a:t>
            </a:r>
          </a:p>
          <a:p>
            <a:endParaRPr lang="en-US" sz="2400" dirty="0"/>
          </a:p>
          <a:p>
            <a:r>
              <a:rPr lang="en-US" sz="2400" dirty="0" err="1"/>
              <a:t>int</a:t>
            </a:r>
            <a:r>
              <a:rPr lang="en-US" sz="2400" dirty="0"/>
              <a:t> main() {</a:t>
            </a:r>
          </a:p>
          <a:p>
            <a:endParaRPr lang="en-US" sz="2400" dirty="0"/>
          </a:p>
          <a:p>
            <a:r>
              <a:rPr lang="en-US" sz="2400" dirty="0"/>
              <a:t>  </a:t>
            </a:r>
            <a:r>
              <a:rPr lang="en-US" sz="2400" dirty="0" err="1"/>
              <a:t>int</a:t>
            </a:r>
            <a:r>
              <a:rPr lang="en-US" sz="2400" dirty="0"/>
              <a:t> n, reverse = 0, remainder;</a:t>
            </a:r>
          </a:p>
          <a:p>
            <a:endParaRPr lang="en-US" sz="2400" dirty="0"/>
          </a:p>
          <a:p>
            <a:r>
              <a:rPr lang="en-US" sz="2400" dirty="0"/>
              <a:t>  </a:t>
            </a:r>
            <a:r>
              <a:rPr lang="en-US" sz="2400" dirty="0" err="1"/>
              <a:t>printf</a:t>
            </a:r>
            <a:r>
              <a:rPr lang="en-US" sz="2400" dirty="0"/>
              <a:t>("Enter an integer: ");</a:t>
            </a:r>
          </a:p>
          <a:p>
            <a:r>
              <a:rPr lang="en-US" sz="2400" dirty="0"/>
              <a:t>  </a:t>
            </a:r>
            <a:r>
              <a:rPr lang="en-US" sz="2400" dirty="0" err="1"/>
              <a:t>scanf</a:t>
            </a:r>
            <a:r>
              <a:rPr lang="en-US" sz="2400" dirty="0"/>
              <a:t>("%d", &amp;n);</a:t>
            </a:r>
          </a:p>
          <a:p>
            <a:endParaRPr lang="en-US" sz="2400" dirty="0"/>
          </a:p>
          <a:p>
            <a:r>
              <a:rPr lang="en-US" sz="2400" dirty="0"/>
              <a:t>  while (n != 0) {</a:t>
            </a:r>
          </a:p>
          <a:p>
            <a:r>
              <a:rPr lang="en-US" sz="2400" dirty="0"/>
              <a:t>    remainder = n % 10;</a:t>
            </a:r>
          </a:p>
          <a:p>
            <a:r>
              <a:rPr lang="en-US" sz="2400" dirty="0"/>
              <a:t>    reverse = reverse * 10 + remainder;</a:t>
            </a:r>
          </a:p>
          <a:p>
            <a:r>
              <a:rPr lang="en-US" sz="2400" dirty="0"/>
              <a:t>    n /= 10;</a:t>
            </a:r>
          </a:p>
          <a:p>
            <a:r>
              <a:rPr lang="en-US" sz="2400" dirty="0"/>
              <a:t>  </a:t>
            </a:r>
            <a:r>
              <a:rPr lang="en-US" sz="2400" dirty="0" smtClean="0"/>
              <a:t>}</a:t>
            </a:r>
            <a:endParaRPr lang="en-US" sz="2400" dirty="0"/>
          </a:p>
          <a:p>
            <a:r>
              <a:rPr lang="en-US" sz="2400" dirty="0"/>
              <a:t>  </a:t>
            </a:r>
            <a:r>
              <a:rPr lang="en-US" sz="2400" dirty="0" err="1"/>
              <a:t>printf</a:t>
            </a:r>
            <a:r>
              <a:rPr lang="en-US" sz="2400" dirty="0"/>
              <a:t>("Reversed number = %d", reverse);</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748295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286000"/>
            <a:ext cx="5792611" cy="461665"/>
          </a:xfrm>
          <a:prstGeom prst="rect">
            <a:avLst/>
          </a:prstGeom>
        </p:spPr>
        <p:txBody>
          <a:bodyPr wrap="none">
            <a:spAutoFit/>
          </a:bodyPr>
          <a:lstStyle/>
          <a:p>
            <a:r>
              <a:rPr lang="en-US" sz="2400" dirty="0"/>
              <a:t>WAP to print a number is Palindrome or not?</a:t>
            </a:r>
          </a:p>
        </p:txBody>
      </p:sp>
    </p:spTree>
    <p:extLst>
      <p:ext uri="{BB962C8B-B14F-4D97-AF65-F5344CB8AC3E}">
        <p14:creationId xmlns:p14="http://schemas.microsoft.com/office/powerpoint/2010/main" val="16304787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81000"/>
            <a:ext cx="8001000" cy="7478970"/>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 {</a:t>
            </a:r>
          </a:p>
          <a:p>
            <a:r>
              <a:rPr lang="en-US" sz="2400" dirty="0"/>
              <a:t>  </a:t>
            </a:r>
            <a:r>
              <a:rPr lang="en-US" sz="2400" dirty="0" err="1"/>
              <a:t>int</a:t>
            </a:r>
            <a:r>
              <a:rPr lang="en-US" sz="2400" dirty="0"/>
              <a:t> n, reversed = 0, remainder, original;</a:t>
            </a:r>
          </a:p>
          <a:p>
            <a:r>
              <a:rPr lang="en-US" sz="2400" dirty="0"/>
              <a:t>    </a:t>
            </a:r>
            <a:r>
              <a:rPr lang="en-US" sz="2400" dirty="0" err="1"/>
              <a:t>printf</a:t>
            </a:r>
            <a:r>
              <a:rPr lang="en-US" sz="2400" dirty="0"/>
              <a:t>("Enter an integer: ");</a:t>
            </a:r>
          </a:p>
          <a:p>
            <a:r>
              <a:rPr lang="en-US" sz="2400" dirty="0"/>
              <a:t>    </a:t>
            </a:r>
            <a:r>
              <a:rPr lang="en-US" sz="2400" dirty="0" err="1"/>
              <a:t>scanf</a:t>
            </a:r>
            <a:r>
              <a:rPr lang="en-US" sz="2400" dirty="0"/>
              <a:t>("%d", &amp;n);</a:t>
            </a:r>
          </a:p>
          <a:p>
            <a:r>
              <a:rPr lang="en-US" sz="2400" dirty="0"/>
              <a:t>    original = n</a:t>
            </a:r>
            <a:r>
              <a:rPr lang="en-US" sz="2400" dirty="0" smtClean="0"/>
              <a:t>;</a:t>
            </a:r>
            <a:endParaRPr lang="en-US" sz="2400" dirty="0"/>
          </a:p>
          <a:p>
            <a:r>
              <a:rPr lang="en-US" sz="2400" dirty="0"/>
              <a:t>    // reversed integer is stored in reversed variable</a:t>
            </a:r>
          </a:p>
          <a:p>
            <a:r>
              <a:rPr lang="en-US" sz="2400" dirty="0"/>
              <a:t>    while (n != 0) {</a:t>
            </a:r>
          </a:p>
          <a:p>
            <a:r>
              <a:rPr lang="en-US" sz="2400" dirty="0"/>
              <a:t>        remainder = n % 10;</a:t>
            </a:r>
          </a:p>
          <a:p>
            <a:r>
              <a:rPr lang="en-US" sz="2400" dirty="0"/>
              <a:t>        reversed = reversed * 10 + remainder;</a:t>
            </a:r>
          </a:p>
          <a:p>
            <a:r>
              <a:rPr lang="en-US" sz="2400" dirty="0"/>
              <a:t>        n /= 10;</a:t>
            </a:r>
          </a:p>
          <a:p>
            <a:r>
              <a:rPr lang="en-US" sz="2400" dirty="0"/>
              <a:t>    </a:t>
            </a:r>
            <a:r>
              <a:rPr lang="en-US" sz="2400" dirty="0" smtClean="0"/>
              <a:t>}</a:t>
            </a:r>
            <a:endParaRPr lang="en-US" sz="2400" dirty="0"/>
          </a:p>
          <a:p>
            <a:r>
              <a:rPr lang="en-US" sz="2400" dirty="0"/>
              <a:t>    // palindrome if </a:t>
            </a:r>
            <a:r>
              <a:rPr lang="en-US" sz="2400" dirty="0" err="1"/>
              <a:t>orignal</a:t>
            </a:r>
            <a:r>
              <a:rPr lang="en-US" sz="2400" dirty="0"/>
              <a:t> and reversed are equal</a:t>
            </a:r>
          </a:p>
          <a:p>
            <a:r>
              <a:rPr lang="en-US" sz="2400" dirty="0"/>
              <a:t>    if (original == reversed)</a:t>
            </a:r>
          </a:p>
          <a:p>
            <a:r>
              <a:rPr lang="en-US" sz="2400" dirty="0"/>
              <a:t>        </a:t>
            </a:r>
            <a:r>
              <a:rPr lang="en-US" sz="2400" dirty="0" err="1"/>
              <a:t>printf</a:t>
            </a:r>
            <a:r>
              <a:rPr lang="en-US" sz="2400" dirty="0"/>
              <a:t>("%d is a palindrome.", original);</a:t>
            </a:r>
          </a:p>
          <a:p>
            <a:r>
              <a:rPr lang="en-US" sz="2400" dirty="0"/>
              <a:t>    else</a:t>
            </a:r>
          </a:p>
          <a:p>
            <a:r>
              <a:rPr lang="en-US" sz="2400" dirty="0"/>
              <a:t>        </a:t>
            </a:r>
            <a:r>
              <a:rPr lang="en-US" sz="2400" dirty="0" err="1"/>
              <a:t>printf</a:t>
            </a:r>
            <a:r>
              <a:rPr lang="en-US" sz="2400" dirty="0"/>
              <a:t>("%d is not a palindrome.", original);</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26076349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286000"/>
            <a:ext cx="5685146" cy="461665"/>
          </a:xfrm>
          <a:prstGeom prst="rect">
            <a:avLst/>
          </a:prstGeom>
        </p:spPr>
        <p:txBody>
          <a:bodyPr wrap="none">
            <a:spAutoFit/>
          </a:bodyPr>
          <a:lstStyle/>
          <a:p>
            <a:r>
              <a:rPr lang="en-US" sz="2400" dirty="0"/>
              <a:t>WAP to print a number is Armstrong or not?</a:t>
            </a:r>
          </a:p>
        </p:txBody>
      </p:sp>
    </p:spTree>
    <p:extLst>
      <p:ext uri="{BB962C8B-B14F-4D97-AF65-F5344CB8AC3E}">
        <p14:creationId xmlns:p14="http://schemas.microsoft.com/office/powerpoint/2010/main" val="2806889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9144000" cy="7478970"/>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 {</a:t>
            </a:r>
          </a:p>
          <a:p>
            <a:r>
              <a:rPr lang="en-US" sz="2400" dirty="0"/>
              <a:t>    </a:t>
            </a:r>
            <a:r>
              <a:rPr lang="en-US" sz="2400" dirty="0" err="1"/>
              <a:t>int</a:t>
            </a:r>
            <a:r>
              <a:rPr lang="en-US" sz="2400" dirty="0"/>
              <a:t> </a:t>
            </a:r>
            <a:r>
              <a:rPr lang="en-US" sz="2400" dirty="0" err="1"/>
              <a:t>num</a:t>
            </a:r>
            <a:r>
              <a:rPr lang="en-US" sz="2400" dirty="0"/>
              <a:t>, </a:t>
            </a:r>
            <a:r>
              <a:rPr lang="en-US" sz="2400" dirty="0" err="1"/>
              <a:t>originalNum</a:t>
            </a:r>
            <a:r>
              <a:rPr lang="en-US" sz="2400" dirty="0"/>
              <a:t>, remainder, result = 0;</a:t>
            </a:r>
          </a:p>
          <a:p>
            <a:r>
              <a:rPr lang="en-US" sz="2400" dirty="0"/>
              <a:t>    </a:t>
            </a:r>
            <a:r>
              <a:rPr lang="en-US" sz="2400" dirty="0" err="1"/>
              <a:t>printf</a:t>
            </a:r>
            <a:r>
              <a:rPr lang="en-US" sz="2400" dirty="0"/>
              <a:t>("Enter a three-digit integer: ");</a:t>
            </a:r>
          </a:p>
          <a:p>
            <a:r>
              <a:rPr lang="en-US" sz="2400" dirty="0"/>
              <a:t>    </a:t>
            </a:r>
            <a:r>
              <a:rPr lang="en-US" sz="2400" dirty="0" err="1"/>
              <a:t>scanf</a:t>
            </a:r>
            <a:r>
              <a:rPr lang="en-US" sz="2400" dirty="0"/>
              <a:t>("%d", &amp;</a:t>
            </a:r>
            <a:r>
              <a:rPr lang="en-US" sz="2400" dirty="0" err="1"/>
              <a:t>num</a:t>
            </a:r>
            <a:r>
              <a:rPr lang="en-US" sz="2400" dirty="0"/>
              <a:t>);</a:t>
            </a:r>
          </a:p>
          <a:p>
            <a:r>
              <a:rPr lang="en-US" sz="2400" dirty="0"/>
              <a:t>    </a:t>
            </a:r>
            <a:r>
              <a:rPr lang="en-US" sz="2400" dirty="0" err="1"/>
              <a:t>originalNum</a:t>
            </a:r>
            <a:r>
              <a:rPr lang="en-US" sz="2400" dirty="0"/>
              <a:t> = </a:t>
            </a:r>
            <a:r>
              <a:rPr lang="en-US" sz="2400" dirty="0" err="1"/>
              <a:t>num</a:t>
            </a:r>
            <a:r>
              <a:rPr lang="en-US" sz="2400" dirty="0" smtClean="0"/>
              <a:t>;</a:t>
            </a:r>
            <a:endParaRPr lang="en-US" sz="2400" dirty="0"/>
          </a:p>
          <a:p>
            <a:r>
              <a:rPr lang="en-US" sz="2400" dirty="0"/>
              <a:t>    while (</a:t>
            </a:r>
            <a:r>
              <a:rPr lang="en-US" sz="2400" dirty="0" err="1"/>
              <a:t>originalNum</a:t>
            </a:r>
            <a:r>
              <a:rPr lang="en-US" sz="2400" dirty="0"/>
              <a:t> != 0) {</a:t>
            </a:r>
          </a:p>
          <a:p>
            <a:r>
              <a:rPr lang="en-US" sz="2400" dirty="0"/>
              <a:t>       // remainder contains the last digit</a:t>
            </a:r>
          </a:p>
          <a:p>
            <a:r>
              <a:rPr lang="en-US" sz="2400" dirty="0"/>
              <a:t>        remainder = </a:t>
            </a:r>
            <a:r>
              <a:rPr lang="en-US" sz="2400" dirty="0" err="1"/>
              <a:t>originalNum</a:t>
            </a:r>
            <a:r>
              <a:rPr lang="en-US" sz="2400" dirty="0"/>
              <a:t> % 10</a:t>
            </a:r>
            <a:r>
              <a:rPr lang="en-US" sz="2400" dirty="0" smtClean="0"/>
              <a:t>;        </a:t>
            </a:r>
            <a:endParaRPr lang="en-US" sz="2400" dirty="0"/>
          </a:p>
          <a:p>
            <a:r>
              <a:rPr lang="en-US" sz="2400" dirty="0"/>
              <a:t>       result += remainder * remainder * remainder</a:t>
            </a:r>
            <a:r>
              <a:rPr lang="en-US" sz="2400" dirty="0" smtClean="0"/>
              <a:t>;        </a:t>
            </a:r>
            <a:endParaRPr lang="en-US" sz="2400" dirty="0"/>
          </a:p>
          <a:p>
            <a:r>
              <a:rPr lang="en-US" sz="2400" dirty="0"/>
              <a:t>       // removing last digit from the </a:t>
            </a:r>
            <a:r>
              <a:rPr lang="en-US" sz="2400" dirty="0" err="1"/>
              <a:t>orignal</a:t>
            </a:r>
            <a:r>
              <a:rPr lang="en-US" sz="2400" dirty="0"/>
              <a:t> number</a:t>
            </a:r>
          </a:p>
          <a:p>
            <a:r>
              <a:rPr lang="en-US" sz="2400" dirty="0"/>
              <a:t>       </a:t>
            </a:r>
            <a:r>
              <a:rPr lang="en-US" sz="2400" dirty="0" err="1"/>
              <a:t>originalNum</a:t>
            </a:r>
            <a:r>
              <a:rPr lang="en-US" sz="2400" dirty="0"/>
              <a:t> /= 10;</a:t>
            </a:r>
          </a:p>
          <a:p>
            <a:r>
              <a:rPr lang="en-US" sz="2400" dirty="0"/>
              <a:t>    </a:t>
            </a:r>
            <a:r>
              <a:rPr lang="en-US" sz="2400" dirty="0" smtClean="0"/>
              <a:t>}</a:t>
            </a:r>
            <a:endParaRPr lang="en-US" sz="2400" dirty="0"/>
          </a:p>
          <a:p>
            <a:r>
              <a:rPr lang="en-US" sz="2400" dirty="0"/>
              <a:t>    if (result == </a:t>
            </a:r>
            <a:r>
              <a:rPr lang="en-US" sz="2400" dirty="0" err="1"/>
              <a:t>num</a:t>
            </a:r>
            <a:r>
              <a:rPr lang="en-US" sz="2400" dirty="0"/>
              <a:t>)</a:t>
            </a:r>
          </a:p>
          <a:p>
            <a:r>
              <a:rPr lang="en-US" sz="2400" dirty="0"/>
              <a:t>        </a:t>
            </a:r>
            <a:r>
              <a:rPr lang="en-US" sz="2400" dirty="0" err="1"/>
              <a:t>printf</a:t>
            </a:r>
            <a:r>
              <a:rPr lang="en-US" sz="2400" dirty="0"/>
              <a:t>("%d is an Armstrong number.", </a:t>
            </a:r>
            <a:r>
              <a:rPr lang="en-US" sz="2400" dirty="0" err="1"/>
              <a:t>num</a:t>
            </a:r>
            <a:r>
              <a:rPr lang="en-US" sz="2400" dirty="0"/>
              <a:t>);</a:t>
            </a:r>
          </a:p>
          <a:p>
            <a:r>
              <a:rPr lang="en-US" sz="2400" dirty="0"/>
              <a:t>    else</a:t>
            </a:r>
          </a:p>
          <a:p>
            <a:r>
              <a:rPr lang="en-US" sz="2400" dirty="0"/>
              <a:t>        </a:t>
            </a:r>
            <a:r>
              <a:rPr lang="en-US" sz="2400" dirty="0" err="1"/>
              <a:t>printf</a:t>
            </a:r>
            <a:r>
              <a:rPr lang="en-US" sz="2400" dirty="0"/>
              <a:t>("%d is not an Armstrong number.", </a:t>
            </a:r>
            <a:r>
              <a:rPr lang="en-US" sz="2400" dirty="0" err="1"/>
              <a:t>num</a:t>
            </a:r>
            <a:r>
              <a:rPr lang="en-US" sz="2400" dirty="0"/>
              <a:t>);</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16168024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811" y="1676400"/>
            <a:ext cx="6741589" cy="461665"/>
          </a:xfrm>
          <a:prstGeom prst="rect">
            <a:avLst/>
          </a:prstGeom>
        </p:spPr>
        <p:txBody>
          <a:bodyPr wrap="none">
            <a:spAutoFit/>
          </a:bodyPr>
          <a:lstStyle/>
          <a:p>
            <a:r>
              <a:rPr lang="en-US" sz="2400" dirty="0"/>
              <a:t>WAP in C to print sum of digits of a positive number. </a:t>
            </a:r>
          </a:p>
        </p:txBody>
      </p:sp>
    </p:spTree>
    <p:extLst>
      <p:ext uri="{BB962C8B-B14F-4D97-AF65-F5344CB8AC3E}">
        <p14:creationId xmlns:p14="http://schemas.microsoft.com/office/powerpoint/2010/main" val="29310949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1762542"/>
            <a:ext cx="7772400" cy="5632311"/>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 </a:t>
            </a:r>
            <a:r>
              <a:rPr lang="en-US" sz="2400" dirty="0" err="1"/>
              <a:t>int</a:t>
            </a:r>
            <a:r>
              <a:rPr lang="en-US" sz="2400" dirty="0"/>
              <a:t> main()    </a:t>
            </a:r>
          </a:p>
          <a:p>
            <a:r>
              <a:rPr lang="en-US" sz="2400" dirty="0"/>
              <a:t>{    </a:t>
            </a:r>
          </a:p>
          <a:p>
            <a:r>
              <a:rPr lang="en-US" sz="2400" dirty="0" err="1"/>
              <a:t>int</a:t>
            </a:r>
            <a:r>
              <a:rPr lang="en-US" sz="2400" dirty="0"/>
              <a:t> </a:t>
            </a:r>
            <a:r>
              <a:rPr lang="en-US" sz="2400" dirty="0" err="1"/>
              <a:t>n,sum</a:t>
            </a:r>
            <a:r>
              <a:rPr lang="en-US" sz="2400" dirty="0"/>
              <a:t>=0,m;    </a:t>
            </a:r>
          </a:p>
          <a:p>
            <a:r>
              <a:rPr lang="en-US" sz="2400" dirty="0" err="1"/>
              <a:t>printf</a:t>
            </a:r>
            <a:r>
              <a:rPr lang="en-US" sz="2400" dirty="0"/>
              <a:t>("Enter a number:");    </a:t>
            </a:r>
          </a:p>
          <a:p>
            <a:r>
              <a:rPr lang="en-US" sz="2400" dirty="0" err="1"/>
              <a:t>scanf</a:t>
            </a:r>
            <a:r>
              <a:rPr lang="en-US" sz="2400" dirty="0"/>
              <a:t>("%</a:t>
            </a:r>
            <a:r>
              <a:rPr lang="en-US" sz="2400" dirty="0" err="1"/>
              <a:t>d",&amp;n</a:t>
            </a:r>
            <a:r>
              <a:rPr lang="en-US" sz="2400" dirty="0"/>
              <a:t>);    </a:t>
            </a:r>
          </a:p>
          <a:p>
            <a:r>
              <a:rPr lang="en-US" sz="2400" dirty="0"/>
              <a:t>while(n&gt;0)    </a:t>
            </a:r>
          </a:p>
          <a:p>
            <a:r>
              <a:rPr lang="en-US" sz="2400" dirty="0"/>
              <a:t>{    </a:t>
            </a:r>
          </a:p>
          <a:p>
            <a:r>
              <a:rPr lang="en-US" sz="2400" dirty="0"/>
              <a:t>m=n%10;    </a:t>
            </a:r>
          </a:p>
          <a:p>
            <a:r>
              <a:rPr lang="en-US" sz="2400" dirty="0"/>
              <a:t>sum=</a:t>
            </a:r>
            <a:r>
              <a:rPr lang="en-US" sz="2400" dirty="0" err="1"/>
              <a:t>sum+m</a:t>
            </a:r>
            <a:r>
              <a:rPr lang="en-US" sz="2400" dirty="0"/>
              <a:t>;    </a:t>
            </a:r>
          </a:p>
          <a:p>
            <a:r>
              <a:rPr lang="en-US" sz="2400" dirty="0"/>
              <a:t>n=n/10;    </a:t>
            </a:r>
          </a:p>
          <a:p>
            <a:r>
              <a:rPr lang="en-US" sz="2400" dirty="0"/>
              <a:t>}    </a:t>
            </a:r>
          </a:p>
          <a:p>
            <a:r>
              <a:rPr lang="en-US" sz="2400" dirty="0" err="1"/>
              <a:t>printf</a:t>
            </a:r>
            <a:r>
              <a:rPr lang="en-US" sz="2400" dirty="0"/>
              <a:t>("Sum is=%</a:t>
            </a:r>
            <a:r>
              <a:rPr lang="en-US" sz="2400" dirty="0" err="1"/>
              <a:t>d",sum</a:t>
            </a:r>
            <a:r>
              <a:rPr lang="en-US" sz="2400" dirty="0"/>
              <a:t>);    </a:t>
            </a:r>
          </a:p>
          <a:p>
            <a:r>
              <a:rPr lang="en-US" sz="2400" dirty="0"/>
              <a:t>return 0;  </a:t>
            </a:r>
          </a:p>
          <a:p>
            <a:r>
              <a:rPr lang="en-US" sz="2400" dirty="0"/>
              <a:t>} </a:t>
            </a:r>
          </a:p>
        </p:txBody>
      </p:sp>
    </p:spTree>
    <p:extLst>
      <p:ext uri="{BB962C8B-B14F-4D97-AF65-F5344CB8AC3E}">
        <p14:creationId xmlns:p14="http://schemas.microsoft.com/office/powerpoint/2010/main" val="15096860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590800" y="2154607"/>
            <a:ext cx="4495800" cy="4398593"/>
          </a:xfrm>
          <a:prstGeom prst="rect">
            <a:avLst/>
          </a:prstGeom>
        </p:spPr>
      </p:pic>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spTree>
    <p:extLst>
      <p:ext uri="{BB962C8B-B14F-4D97-AF65-F5344CB8AC3E}">
        <p14:creationId xmlns:p14="http://schemas.microsoft.com/office/powerpoint/2010/main" val="21495203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pic>
        <p:nvPicPr>
          <p:cNvPr id="2" name="Picture 1"/>
          <p:cNvPicPr>
            <a:picLocks noChangeAspect="1"/>
          </p:cNvPicPr>
          <p:nvPr/>
        </p:nvPicPr>
        <p:blipFill>
          <a:blip r:embed="rId3"/>
          <a:stretch>
            <a:fillRect/>
          </a:stretch>
        </p:blipFill>
        <p:spPr>
          <a:xfrm>
            <a:off x="3200400" y="2286000"/>
            <a:ext cx="3505199" cy="2857709"/>
          </a:xfrm>
          <a:prstGeom prst="rect">
            <a:avLst/>
          </a:prstGeom>
        </p:spPr>
      </p:pic>
      <p:sp>
        <p:nvSpPr>
          <p:cNvPr id="4" name="Rectangle 3"/>
          <p:cNvSpPr/>
          <p:nvPr/>
        </p:nvSpPr>
        <p:spPr>
          <a:xfrm>
            <a:off x="3804835" y="6243935"/>
            <a:ext cx="2214965" cy="461665"/>
          </a:xfrm>
          <a:prstGeom prst="rect">
            <a:avLst/>
          </a:prstGeom>
        </p:spPr>
        <p:txBody>
          <a:bodyPr wrap="none">
            <a:spAutoFit/>
          </a:bodyPr>
          <a:lstStyle/>
          <a:p>
            <a:r>
              <a:rPr lang="en-US" sz="2400" dirty="0" smtClean="0"/>
              <a:t>Pyramid </a:t>
            </a:r>
            <a:r>
              <a:rPr lang="en-US" sz="2400" dirty="0"/>
              <a:t>of </a:t>
            </a:r>
            <a:r>
              <a:rPr lang="en-US" sz="2400" dirty="0" smtClean="0"/>
              <a:t>Stars</a:t>
            </a:r>
            <a:endParaRPr lang="en-US" sz="2400" dirty="0"/>
          </a:p>
        </p:txBody>
      </p:sp>
    </p:spTree>
    <p:extLst>
      <p:ext uri="{BB962C8B-B14F-4D97-AF65-F5344CB8AC3E}">
        <p14:creationId xmlns:p14="http://schemas.microsoft.com/office/powerpoint/2010/main" val="2601991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618083"/>
            <a:ext cx="4965065" cy="696595"/>
          </a:xfrm>
          <a:prstGeom prst="rect">
            <a:avLst/>
          </a:prstGeom>
        </p:spPr>
        <p:txBody>
          <a:bodyPr vert="horz" wrap="square" lIns="0" tIns="12700" rIns="0" bIns="0" rtlCol="0">
            <a:spAutoFit/>
          </a:bodyPr>
          <a:lstStyle/>
          <a:p>
            <a:pPr marL="12700">
              <a:lnSpc>
                <a:spcPct val="100000"/>
              </a:lnSpc>
              <a:spcBef>
                <a:spcPts val="100"/>
              </a:spcBef>
            </a:pPr>
            <a:r>
              <a:rPr sz="4400" b="0" spc="-5" dirty="0" smtClean="0">
                <a:latin typeface="Arial"/>
                <a:cs typeface="Arial"/>
              </a:rPr>
              <a:t>Operators</a:t>
            </a:r>
            <a:r>
              <a:rPr sz="4400" b="0" spc="-50" dirty="0" smtClean="0">
                <a:latin typeface="Arial"/>
                <a:cs typeface="Arial"/>
              </a:rPr>
              <a:t> </a:t>
            </a:r>
            <a:endParaRPr sz="4400" dirty="0">
              <a:latin typeface="Arial"/>
              <a:cs typeface="Arial"/>
            </a:endParaRPr>
          </a:p>
        </p:txBody>
      </p:sp>
      <p:sp>
        <p:nvSpPr>
          <p:cNvPr id="3" name="object 3"/>
          <p:cNvSpPr txBox="1"/>
          <p:nvPr/>
        </p:nvSpPr>
        <p:spPr>
          <a:xfrm>
            <a:off x="840733" y="1304518"/>
            <a:ext cx="7402195" cy="4853305"/>
          </a:xfrm>
          <a:prstGeom prst="rect">
            <a:avLst/>
          </a:prstGeom>
        </p:spPr>
        <p:txBody>
          <a:bodyPr vert="horz" wrap="square" lIns="0" tIns="253365" rIns="0" bIns="0" rtlCol="0">
            <a:spAutoFit/>
          </a:bodyPr>
          <a:lstStyle/>
          <a:p>
            <a:pPr marL="355600" indent="-343535">
              <a:lnSpc>
                <a:spcPct val="100000"/>
              </a:lnSpc>
              <a:spcBef>
                <a:spcPts val="1995"/>
              </a:spcBef>
              <a:buChar char="•"/>
              <a:tabLst>
                <a:tab pos="354965" algn="l"/>
                <a:tab pos="356235" algn="l"/>
              </a:tabLst>
            </a:pPr>
            <a:r>
              <a:rPr sz="3200" dirty="0">
                <a:latin typeface="Arial"/>
                <a:cs typeface="Arial"/>
              </a:rPr>
              <a:t>A </a:t>
            </a:r>
            <a:r>
              <a:rPr sz="3200" spc="-5" dirty="0">
                <a:latin typeface="Arial"/>
                <a:cs typeface="Arial"/>
              </a:rPr>
              <a:t>unary </a:t>
            </a:r>
            <a:r>
              <a:rPr sz="3200" spc="-10" dirty="0">
                <a:latin typeface="Arial"/>
                <a:cs typeface="Arial"/>
              </a:rPr>
              <a:t>operator </a:t>
            </a:r>
            <a:r>
              <a:rPr sz="3200" spc="-5" dirty="0">
                <a:latin typeface="Arial"/>
                <a:cs typeface="Arial"/>
              </a:rPr>
              <a:t>has one</a:t>
            </a:r>
            <a:r>
              <a:rPr sz="3200" spc="-60" dirty="0">
                <a:latin typeface="Arial"/>
                <a:cs typeface="Arial"/>
              </a:rPr>
              <a:t> </a:t>
            </a:r>
            <a:r>
              <a:rPr sz="3200" spc="-10" dirty="0">
                <a:latin typeface="Arial"/>
                <a:cs typeface="Arial"/>
              </a:rPr>
              <a:t>operand</a:t>
            </a:r>
            <a:endParaRPr sz="3200" dirty="0">
              <a:latin typeface="Arial"/>
              <a:cs typeface="Arial"/>
            </a:endParaRPr>
          </a:p>
          <a:p>
            <a:pPr marL="756285" lvl="1" indent="-287020">
              <a:lnSpc>
                <a:spcPct val="100000"/>
              </a:lnSpc>
              <a:spcBef>
                <a:spcPts val="1650"/>
              </a:spcBef>
              <a:buChar char="–"/>
              <a:tabLst>
                <a:tab pos="756920" algn="l"/>
              </a:tabLst>
            </a:pPr>
            <a:r>
              <a:rPr sz="2800" spc="-5" dirty="0">
                <a:latin typeface="Arial"/>
                <a:cs typeface="Arial"/>
              </a:rPr>
              <a:t>Post </a:t>
            </a:r>
            <a:r>
              <a:rPr sz="2800" dirty="0">
                <a:latin typeface="Arial"/>
                <a:cs typeface="Arial"/>
              </a:rPr>
              <a:t>and </a:t>
            </a:r>
            <a:r>
              <a:rPr sz="2800" spc="-5" dirty="0">
                <a:latin typeface="Arial"/>
                <a:cs typeface="Arial"/>
              </a:rPr>
              <a:t>Pre </a:t>
            </a:r>
            <a:r>
              <a:rPr sz="2800" dirty="0">
                <a:latin typeface="Arial"/>
                <a:cs typeface="Arial"/>
              </a:rPr>
              <a:t>increment and</a:t>
            </a:r>
            <a:r>
              <a:rPr sz="2800" spc="-25" dirty="0">
                <a:latin typeface="Arial"/>
                <a:cs typeface="Arial"/>
              </a:rPr>
              <a:t> </a:t>
            </a:r>
            <a:r>
              <a:rPr sz="2800" dirty="0">
                <a:latin typeface="Arial"/>
                <a:cs typeface="Arial"/>
              </a:rPr>
              <a:t>decrement</a:t>
            </a:r>
          </a:p>
          <a:p>
            <a:pPr marL="1155700" lvl="2" indent="-228600">
              <a:lnSpc>
                <a:spcPct val="100000"/>
              </a:lnSpc>
              <a:spcBef>
                <a:spcPts val="1430"/>
              </a:spcBef>
              <a:buChar char="•"/>
              <a:tabLst>
                <a:tab pos="1155700" algn="l"/>
              </a:tabLst>
            </a:pPr>
            <a:r>
              <a:rPr sz="2400" spc="-5" dirty="0">
                <a:latin typeface="Arial"/>
                <a:cs typeface="Arial"/>
              </a:rPr>
              <a:t>a++,b--,++a,--b</a:t>
            </a:r>
            <a:endParaRPr sz="2400" dirty="0">
              <a:latin typeface="Arial"/>
              <a:cs typeface="Arial"/>
            </a:endParaRPr>
          </a:p>
          <a:p>
            <a:pPr marL="1841500">
              <a:lnSpc>
                <a:spcPct val="100000"/>
              </a:lnSpc>
              <a:spcBef>
                <a:spcPts val="1205"/>
              </a:spcBef>
            </a:pPr>
            <a:r>
              <a:rPr sz="2000" dirty="0">
                <a:latin typeface="Arial"/>
                <a:cs typeface="Arial"/>
              </a:rPr>
              <a:t>» a =</a:t>
            </a:r>
            <a:r>
              <a:rPr sz="2000" spc="85" dirty="0">
                <a:latin typeface="Arial"/>
                <a:cs typeface="Arial"/>
              </a:rPr>
              <a:t> </a:t>
            </a:r>
            <a:r>
              <a:rPr sz="2000" dirty="0">
                <a:latin typeface="Arial"/>
                <a:cs typeface="Arial"/>
              </a:rPr>
              <a:t>a++;</a:t>
            </a:r>
          </a:p>
          <a:p>
            <a:pPr marL="355600" indent="-343535">
              <a:lnSpc>
                <a:spcPct val="100000"/>
              </a:lnSpc>
              <a:spcBef>
                <a:spcPts val="1330"/>
              </a:spcBef>
              <a:buChar char="•"/>
              <a:tabLst>
                <a:tab pos="354965" algn="l"/>
                <a:tab pos="356235" algn="l"/>
              </a:tabLst>
            </a:pPr>
            <a:r>
              <a:rPr sz="3200" dirty="0">
                <a:latin typeface="Arial"/>
                <a:cs typeface="Arial"/>
              </a:rPr>
              <a:t>A </a:t>
            </a:r>
            <a:r>
              <a:rPr sz="3200" spc="-5" dirty="0">
                <a:latin typeface="Arial"/>
                <a:cs typeface="Arial"/>
              </a:rPr>
              <a:t>binary </a:t>
            </a:r>
            <a:r>
              <a:rPr sz="3200" spc="-10" dirty="0">
                <a:latin typeface="Arial"/>
                <a:cs typeface="Arial"/>
              </a:rPr>
              <a:t>operator </a:t>
            </a:r>
            <a:r>
              <a:rPr sz="3200" spc="-5" dirty="0">
                <a:latin typeface="Arial"/>
                <a:cs typeface="Arial"/>
              </a:rPr>
              <a:t>has </a:t>
            </a:r>
            <a:r>
              <a:rPr sz="3200" dirty="0">
                <a:latin typeface="Arial"/>
                <a:cs typeface="Arial"/>
              </a:rPr>
              <a:t>two</a:t>
            </a:r>
            <a:r>
              <a:rPr sz="3200" spc="-60" dirty="0">
                <a:latin typeface="Arial"/>
                <a:cs typeface="Arial"/>
              </a:rPr>
              <a:t> </a:t>
            </a:r>
            <a:r>
              <a:rPr sz="3200" spc="-10" dirty="0">
                <a:latin typeface="Arial"/>
                <a:cs typeface="Arial"/>
              </a:rPr>
              <a:t>operands</a:t>
            </a:r>
            <a:endParaRPr sz="3200" dirty="0">
              <a:latin typeface="Arial"/>
              <a:cs typeface="Arial"/>
            </a:endParaRPr>
          </a:p>
          <a:p>
            <a:pPr marL="1155700" indent="-229235">
              <a:lnSpc>
                <a:spcPct val="100000"/>
              </a:lnSpc>
              <a:spcBef>
                <a:spcPts val="1570"/>
              </a:spcBef>
              <a:buChar char="•"/>
              <a:tabLst>
                <a:tab pos="1155700" algn="l"/>
              </a:tabLst>
            </a:pPr>
            <a:r>
              <a:rPr sz="2400" spc="-5" dirty="0">
                <a:latin typeface="Arial"/>
                <a:cs typeface="Arial"/>
              </a:rPr>
              <a:t>a </a:t>
            </a:r>
            <a:r>
              <a:rPr sz="2400" dirty="0">
                <a:latin typeface="Arial"/>
                <a:cs typeface="Arial"/>
              </a:rPr>
              <a:t>=</a:t>
            </a:r>
            <a:r>
              <a:rPr sz="2400" spc="-15" dirty="0">
                <a:latin typeface="Arial"/>
                <a:cs typeface="Arial"/>
              </a:rPr>
              <a:t> </a:t>
            </a:r>
            <a:r>
              <a:rPr sz="2400" spc="-5" dirty="0">
                <a:latin typeface="Arial"/>
                <a:cs typeface="Arial"/>
              </a:rPr>
              <a:t>b+c</a:t>
            </a:r>
            <a:endParaRPr sz="2400" dirty="0">
              <a:latin typeface="Arial"/>
              <a:cs typeface="Arial"/>
            </a:endParaRPr>
          </a:p>
          <a:p>
            <a:pPr marL="355600" indent="-342900">
              <a:lnSpc>
                <a:spcPct val="100000"/>
              </a:lnSpc>
              <a:spcBef>
                <a:spcPts val="1455"/>
              </a:spcBef>
              <a:buChar char="•"/>
              <a:tabLst>
                <a:tab pos="354965" algn="l"/>
                <a:tab pos="355600" algn="l"/>
              </a:tabLst>
            </a:pPr>
            <a:r>
              <a:rPr sz="3200" dirty="0">
                <a:latin typeface="Arial"/>
                <a:cs typeface="Arial"/>
              </a:rPr>
              <a:t>A </a:t>
            </a:r>
            <a:r>
              <a:rPr sz="3200" spc="-5" dirty="0">
                <a:latin typeface="Arial"/>
                <a:cs typeface="Arial"/>
              </a:rPr>
              <a:t>ternary </a:t>
            </a:r>
            <a:r>
              <a:rPr sz="3200" spc="-10" dirty="0">
                <a:latin typeface="Arial"/>
                <a:cs typeface="Arial"/>
              </a:rPr>
              <a:t>operator </a:t>
            </a:r>
            <a:r>
              <a:rPr sz="3200" spc="-5" dirty="0">
                <a:latin typeface="Arial"/>
                <a:cs typeface="Arial"/>
              </a:rPr>
              <a:t>has three</a:t>
            </a:r>
            <a:r>
              <a:rPr sz="3200" spc="-65" dirty="0">
                <a:latin typeface="Arial"/>
                <a:cs typeface="Arial"/>
              </a:rPr>
              <a:t> </a:t>
            </a:r>
            <a:r>
              <a:rPr sz="3200" spc="-10" dirty="0">
                <a:latin typeface="Arial"/>
                <a:cs typeface="Arial"/>
              </a:rPr>
              <a:t>operands</a:t>
            </a:r>
            <a:endParaRPr sz="3200" dirty="0">
              <a:latin typeface="Arial"/>
              <a:cs typeface="Arial"/>
            </a:endParaRPr>
          </a:p>
          <a:p>
            <a:pPr marL="1155700" lvl="1" indent="-228600">
              <a:lnSpc>
                <a:spcPct val="100000"/>
              </a:lnSpc>
              <a:spcBef>
                <a:spcPts val="1555"/>
              </a:spcBef>
              <a:buFont typeface="Arial"/>
              <a:buChar char="•"/>
              <a:tabLst>
                <a:tab pos="1155700" algn="l"/>
              </a:tabLst>
            </a:pPr>
            <a:r>
              <a:rPr sz="2400" b="1" i="1" spc="-5" dirty="0">
                <a:solidFill>
                  <a:srgbClr val="009999"/>
                </a:solidFill>
                <a:latin typeface="Arial"/>
                <a:cs typeface="Arial"/>
              </a:rPr>
              <a:t>boolean-expr </a:t>
            </a:r>
            <a:r>
              <a:rPr sz="2400" dirty="0">
                <a:solidFill>
                  <a:srgbClr val="323299"/>
                </a:solidFill>
                <a:latin typeface="Trebuchet MS"/>
                <a:cs typeface="Trebuchet MS"/>
              </a:rPr>
              <a:t>? </a:t>
            </a:r>
            <a:r>
              <a:rPr sz="2400" b="1" i="1" spc="-5" dirty="0">
                <a:solidFill>
                  <a:srgbClr val="009999"/>
                </a:solidFill>
                <a:latin typeface="Arial"/>
                <a:cs typeface="Arial"/>
              </a:rPr>
              <a:t>expression-1 </a:t>
            </a:r>
            <a:r>
              <a:rPr sz="2400" dirty="0">
                <a:solidFill>
                  <a:srgbClr val="323299"/>
                </a:solidFill>
                <a:latin typeface="Trebuchet MS"/>
                <a:cs typeface="Trebuchet MS"/>
              </a:rPr>
              <a:t>:</a:t>
            </a:r>
            <a:r>
              <a:rPr sz="2400" spc="-160" dirty="0">
                <a:solidFill>
                  <a:srgbClr val="323299"/>
                </a:solidFill>
                <a:latin typeface="Trebuchet MS"/>
                <a:cs typeface="Trebuchet MS"/>
              </a:rPr>
              <a:t> </a:t>
            </a:r>
            <a:r>
              <a:rPr sz="2400" b="1" i="1" spc="-5" dirty="0">
                <a:solidFill>
                  <a:srgbClr val="009999"/>
                </a:solidFill>
                <a:latin typeface="Arial"/>
                <a:cs typeface="Arial"/>
              </a:rPr>
              <a:t>expression-2</a:t>
            </a:r>
            <a:endParaRPr sz="2400" dirty="0">
              <a:latin typeface="Arial"/>
              <a:cs typeface="Aria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sp>
        <p:nvSpPr>
          <p:cNvPr id="4" name="Rectangle 3"/>
          <p:cNvSpPr/>
          <p:nvPr/>
        </p:nvSpPr>
        <p:spPr>
          <a:xfrm>
            <a:off x="1143000" y="1710690"/>
            <a:ext cx="8229600" cy="7109639"/>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a:t>
            </a:r>
          </a:p>
          <a:p>
            <a:r>
              <a:rPr lang="en-US" sz="2400" dirty="0"/>
              <a:t>{</a:t>
            </a:r>
          </a:p>
          <a:p>
            <a:r>
              <a:rPr lang="en-US" sz="2400" dirty="0"/>
              <a:t>  </a:t>
            </a:r>
            <a:r>
              <a:rPr lang="en-US" sz="2400" dirty="0" err="1"/>
              <a:t>int</a:t>
            </a:r>
            <a:r>
              <a:rPr lang="en-US" sz="2400" dirty="0"/>
              <a:t> row, c, n</a:t>
            </a:r>
            <a:r>
              <a:rPr lang="en-US" sz="2400" dirty="0" smtClean="0"/>
              <a:t>;</a:t>
            </a:r>
            <a:endParaRPr lang="en-US" sz="2400" dirty="0"/>
          </a:p>
          <a:p>
            <a:r>
              <a:rPr lang="en-US" sz="2400" dirty="0"/>
              <a:t>  </a:t>
            </a:r>
            <a:r>
              <a:rPr lang="en-US" sz="2400" dirty="0" err="1"/>
              <a:t>printf</a:t>
            </a:r>
            <a:r>
              <a:rPr lang="en-US" sz="2400" dirty="0"/>
              <a:t>("Enter the number of rows in pyramid of stars to print\n");</a:t>
            </a:r>
          </a:p>
          <a:p>
            <a:r>
              <a:rPr lang="en-US" sz="2400" dirty="0"/>
              <a:t>  </a:t>
            </a:r>
            <a:r>
              <a:rPr lang="en-US" sz="2400" dirty="0" err="1"/>
              <a:t>scanf</a:t>
            </a:r>
            <a:r>
              <a:rPr lang="en-US" sz="2400" dirty="0"/>
              <a:t>("%d", &amp;n</a:t>
            </a:r>
            <a:r>
              <a:rPr lang="en-US" sz="2400" dirty="0" smtClean="0"/>
              <a:t>);</a:t>
            </a:r>
            <a:endParaRPr lang="en-US" sz="2400" dirty="0"/>
          </a:p>
          <a:p>
            <a:r>
              <a:rPr lang="en-US" sz="2400" dirty="0"/>
              <a:t>  for (row = 1; row &lt;= n; row++)  // Loop to print rows</a:t>
            </a:r>
          </a:p>
          <a:p>
            <a:r>
              <a:rPr lang="en-US" sz="2400" dirty="0"/>
              <a:t>  {</a:t>
            </a:r>
          </a:p>
          <a:p>
            <a:r>
              <a:rPr lang="en-US" sz="2400" dirty="0"/>
              <a:t>    for (c = 1; c &lt;= n-row; </a:t>
            </a:r>
            <a:r>
              <a:rPr lang="en-US" sz="2400" dirty="0" err="1"/>
              <a:t>c++</a:t>
            </a:r>
            <a:r>
              <a:rPr lang="en-US" sz="2400" dirty="0"/>
              <a:t>)  // Loop to print spaces in a row</a:t>
            </a:r>
          </a:p>
          <a:p>
            <a:r>
              <a:rPr lang="en-US" sz="2400" dirty="0"/>
              <a:t>      </a:t>
            </a:r>
            <a:r>
              <a:rPr lang="en-US" sz="2400" dirty="0" err="1"/>
              <a:t>printf</a:t>
            </a:r>
            <a:r>
              <a:rPr lang="en-US" sz="2400" dirty="0"/>
              <a:t>(" </a:t>
            </a:r>
            <a:r>
              <a:rPr lang="en-US" sz="2400" dirty="0" smtClean="0"/>
              <a:t>");</a:t>
            </a:r>
            <a:endParaRPr lang="en-US" sz="2400" dirty="0"/>
          </a:p>
          <a:p>
            <a:r>
              <a:rPr lang="en-US" sz="2400" dirty="0"/>
              <a:t>    for (c = 1; c &lt;= 2*row - 1; </a:t>
            </a:r>
            <a:r>
              <a:rPr lang="en-US" sz="2400" dirty="0" err="1"/>
              <a:t>c++</a:t>
            </a:r>
            <a:r>
              <a:rPr lang="en-US" sz="2400" dirty="0"/>
              <a:t>) // Loop to print stars in a row</a:t>
            </a:r>
          </a:p>
          <a:p>
            <a:r>
              <a:rPr lang="en-US" sz="2400" dirty="0"/>
              <a:t>      </a:t>
            </a:r>
            <a:r>
              <a:rPr lang="en-US" sz="2400" dirty="0" err="1"/>
              <a:t>printf</a:t>
            </a:r>
            <a:r>
              <a:rPr lang="en-US" sz="2400" dirty="0"/>
              <a:t>("*");</a:t>
            </a:r>
          </a:p>
          <a:p>
            <a:endParaRPr lang="en-US" sz="2400" dirty="0"/>
          </a:p>
          <a:p>
            <a:r>
              <a:rPr lang="en-US" sz="2400" dirty="0"/>
              <a:t>    </a:t>
            </a:r>
            <a:r>
              <a:rPr lang="en-US" sz="2400" dirty="0" err="1"/>
              <a:t>printf</a:t>
            </a:r>
            <a:r>
              <a:rPr lang="en-US" sz="2400" dirty="0"/>
              <a:t>("\n");</a:t>
            </a:r>
          </a:p>
          <a:p>
            <a:r>
              <a:rPr lang="en-US" sz="2400" dirty="0"/>
              <a:t>  }</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37574038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pic>
        <p:nvPicPr>
          <p:cNvPr id="2" name="Picture 1"/>
          <p:cNvPicPr>
            <a:picLocks noChangeAspect="1"/>
          </p:cNvPicPr>
          <p:nvPr/>
        </p:nvPicPr>
        <p:blipFill>
          <a:blip r:embed="rId3"/>
          <a:stretch>
            <a:fillRect/>
          </a:stretch>
        </p:blipFill>
        <p:spPr>
          <a:xfrm>
            <a:off x="4114800" y="2209800"/>
            <a:ext cx="2043112" cy="4003040"/>
          </a:xfrm>
          <a:prstGeom prst="rect">
            <a:avLst/>
          </a:prstGeom>
        </p:spPr>
      </p:pic>
      <p:sp>
        <p:nvSpPr>
          <p:cNvPr id="5" name="Rectangle 4"/>
          <p:cNvSpPr/>
          <p:nvPr/>
        </p:nvSpPr>
        <p:spPr>
          <a:xfrm>
            <a:off x="3886200" y="6396335"/>
            <a:ext cx="3877280" cy="461665"/>
          </a:xfrm>
          <a:prstGeom prst="rect">
            <a:avLst/>
          </a:prstGeom>
        </p:spPr>
        <p:txBody>
          <a:bodyPr wrap="none">
            <a:spAutoFit/>
          </a:bodyPr>
          <a:lstStyle/>
          <a:p>
            <a:r>
              <a:rPr lang="en-US" sz="2400" dirty="0"/>
              <a:t>Triangle Pattern/Half Pyramid</a:t>
            </a:r>
          </a:p>
        </p:txBody>
      </p:sp>
    </p:spTree>
    <p:extLst>
      <p:ext uri="{BB962C8B-B14F-4D97-AF65-F5344CB8AC3E}">
        <p14:creationId xmlns:p14="http://schemas.microsoft.com/office/powerpoint/2010/main" val="7525201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sp>
        <p:nvSpPr>
          <p:cNvPr id="4" name="Rectangle 3"/>
          <p:cNvSpPr/>
          <p:nvPr/>
        </p:nvSpPr>
        <p:spPr>
          <a:xfrm>
            <a:off x="1524000" y="1560731"/>
            <a:ext cx="7306060" cy="6370975"/>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a:t>
            </a:r>
          </a:p>
          <a:p>
            <a:r>
              <a:rPr lang="en-US" sz="2400" dirty="0"/>
              <a:t>{</a:t>
            </a:r>
          </a:p>
          <a:p>
            <a:r>
              <a:rPr lang="en-US" sz="2400" dirty="0"/>
              <a:t>  </a:t>
            </a:r>
            <a:r>
              <a:rPr lang="en-US" sz="2400" dirty="0" err="1"/>
              <a:t>int</a:t>
            </a:r>
            <a:r>
              <a:rPr lang="en-US" sz="2400" dirty="0"/>
              <a:t> n, c, k;</a:t>
            </a:r>
          </a:p>
          <a:p>
            <a:endParaRPr lang="en-US" sz="2400" dirty="0"/>
          </a:p>
          <a:p>
            <a:r>
              <a:rPr lang="en-US" sz="2400" dirty="0"/>
              <a:t>  </a:t>
            </a:r>
            <a:r>
              <a:rPr lang="en-US" sz="2400" dirty="0" err="1"/>
              <a:t>printf</a:t>
            </a:r>
            <a:r>
              <a:rPr lang="en-US" sz="2400" dirty="0"/>
              <a:t>("Enter number of rows\n");</a:t>
            </a:r>
          </a:p>
          <a:p>
            <a:r>
              <a:rPr lang="en-US" sz="2400" dirty="0"/>
              <a:t>  </a:t>
            </a:r>
            <a:r>
              <a:rPr lang="en-US" sz="2400" dirty="0" err="1"/>
              <a:t>scanf</a:t>
            </a:r>
            <a:r>
              <a:rPr lang="en-US" sz="2400" dirty="0"/>
              <a:t>("%d", &amp;n);</a:t>
            </a:r>
          </a:p>
          <a:p>
            <a:endParaRPr lang="en-US" sz="2400" dirty="0"/>
          </a:p>
          <a:p>
            <a:r>
              <a:rPr lang="en-US" sz="2400" dirty="0"/>
              <a:t>  </a:t>
            </a:r>
            <a:r>
              <a:rPr lang="en-US" sz="2400" dirty="0" smtClean="0"/>
              <a:t>for (c = 1; c &lt;= n; </a:t>
            </a:r>
            <a:r>
              <a:rPr lang="en-US" sz="2400" dirty="0" err="1" smtClean="0"/>
              <a:t>c++</a:t>
            </a:r>
            <a:r>
              <a:rPr lang="en-US" sz="2400" dirty="0" smtClean="0"/>
              <a:t>)</a:t>
            </a:r>
          </a:p>
          <a:p>
            <a:r>
              <a:rPr lang="en-US" sz="2400" dirty="0" smtClean="0"/>
              <a:t>  {</a:t>
            </a:r>
          </a:p>
          <a:p>
            <a:r>
              <a:rPr lang="en-US" sz="2400" dirty="0" smtClean="0"/>
              <a:t>    for(k = 1; k &lt;= c; k++)</a:t>
            </a:r>
          </a:p>
          <a:p>
            <a:r>
              <a:rPr lang="en-US" sz="2400" dirty="0" smtClean="0"/>
              <a:t>      </a:t>
            </a:r>
            <a:r>
              <a:rPr lang="en-US" sz="2400" dirty="0" err="1" smtClean="0"/>
              <a:t>printf</a:t>
            </a:r>
            <a:r>
              <a:rPr lang="en-US" sz="2400" dirty="0" smtClean="0"/>
              <a:t>("*");</a:t>
            </a:r>
          </a:p>
          <a:p>
            <a:endParaRPr lang="en-US" sz="2400" dirty="0" smtClean="0"/>
          </a:p>
          <a:p>
            <a:r>
              <a:rPr lang="en-US" sz="2400" dirty="0" smtClean="0"/>
              <a:t>    </a:t>
            </a:r>
            <a:r>
              <a:rPr lang="en-US" sz="2400" dirty="0" err="1" smtClean="0"/>
              <a:t>printf</a:t>
            </a:r>
            <a:r>
              <a:rPr lang="en-US" sz="2400" dirty="0" smtClean="0"/>
              <a:t>("\n");</a:t>
            </a:r>
          </a:p>
          <a:p>
            <a:r>
              <a:rPr lang="en-US" sz="2400" dirty="0" smtClean="0"/>
              <a:t>  }</a:t>
            </a:r>
          </a:p>
          <a:p>
            <a:r>
              <a:rPr lang="en-US" sz="2400" dirty="0" smtClean="0"/>
              <a:t>  </a:t>
            </a:r>
            <a:r>
              <a:rPr lang="en-US" sz="2400" dirty="0"/>
              <a:t>return 0;</a:t>
            </a:r>
          </a:p>
          <a:p>
            <a:r>
              <a:rPr lang="en-US" sz="2400" dirty="0"/>
              <a:t>}</a:t>
            </a:r>
          </a:p>
        </p:txBody>
      </p:sp>
    </p:spTree>
    <p:extLst>
      <p:ext uri="{BB962C8B-B14F-4D97-AF65-F5344CB8AC3E}">
        <p14:creationId xmlns:p14="http://schemas.microsoft.com/office/powerpoint/2010/main" val="30878512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sp>
        <p:nvSpPr>
          <p:cNvPr id="3" name="Rectangle 2"/>
          <p:cNvSpPr/>
          <p:nvPr/>
        </p:nvSpPr>
        <p:spPr>
          <a:xfrm>
            <a:off x="2514600" y="3147536"/>
            <a:ext cx="5029200" cy="1938992"/>
          </a:xfrm>
          <a:prstGeom prst="rect">
            <a:avLst/>
          </a:prstGeom>
        </p:spPr>
        <p:txBody>
          <a:bodyPr>
            <a:spAutoFit/>
          </a:bodyPr>
          <a:lstStyle/>
          <a:p>
            <a:r>
              <a:rPr lang="en-US" sz="2400" dirty="0"/>
              <a:t>1</a:t>
            </a:r>
          </a:p>
          <a:p>
            <a:r>
              <a:rPr lang="en-US" sz="2400" dirty="0"/>
              <a:t>1 2</a:t>
            </a:r>
          </a:p>
          <a:p>
            <a:r>
              <a:rPr lang="en-US" sz="2400" dirty="0"/>
              <a:t>1 2 3</a:t>
            </a:r>
          </a:p>
          <a:p>
            <a:r>
              <a:rPr lang="en-US" sz="2400" dirty="0"/>
              <a:t>1 2 3 4</a:t>
            </a:r>
          </a:p>
          <a:p>
            <a:r>
              <a:rPr lang="en-US" sz="2400" dirty="0"/>
              <a:t>1 2 3 4 5</a:t>
            </a:r>
          </a:p>
        </p:txBody>
      </p:sp>
      <p:sp>
        <p:nvSpPr>
          <p:cNvPr id="6" name="Rectangle 5"/>
          <p:cNvSpPr/>
          <p:nvPr/>
        </p:nvSpPr>
        <p:spPr>
          <a:xfrm>
            <a:off x="2362200" y="5786735"/>
            <a:ext cx="3323217" cy="461665"/>
          </a:xfrm>
          <a:prstGeom prst="rect">
            <a:avLst/>
          </a:prstGeom>
        </p:spPr>
        <p:txBody>
          <a:bodyPr wrap="none">
            <a:spAutoFit/>
          </a:bodyPr>
          <a:lstStyle/>
          <a:p>
            <a:r>
              <a:rPr lang="en-US" sz="2400" dirty="0"/>
              <a:t>Half Pyramid of Numbers</a:t>
            </a:r>
          </a:p>
        </p:txBody>
      </p:sp>
    </p:spTree>
    <p:extLst>
      <p:ext uri="{BB962C8B-B14F-4D97-AF65-F5344CB8AC3E}">
        <p14:creationId xmlns:p14="http://schemas.microsoft.com/office/powerpoint/2010/main" val="33576380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6345" y="914400"/>
            <a:ext cx="1739515" cy="646331"/>
          </a:xfrm>
          <a:prstGeom prst="rect">
            <a:avLst/>
          </a:prstGeom>
        </p:spPr>
        <p:txBody>
          <a:bodyPr wrap="none">
            <a:spAutoFit/>
          </a:bodyPr>
          <a:lstStyle/>
          <a:p>
            <a:r>
              <a:rPr lang="en-US" sz="3600" dirty="0" smtClean="0"/>
              <a:t>Patterns</a:t>
            </a:r>
            <a:endParaRPr lang="en-US" sz="3600" dirty="0"/>
          </a:p>
        </p:txBody>
      </p:sp>
      <p:sp>
        <p:nvSpPr>
          <p:cNvPr id="4" name="Rectangle 3"/>
          <p:cNvSpPr/>
          <p:nvPr/>
        </p:nvSpPr>
        <p:spPr>
          <a:xfrm>
            <a:off x="914400" y="2039541"/>
            <a:ext cx="6629400" cy="4893647"/>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 {</a:t>
            </a:r>
          </a:p>
          <a:p>
            <a:r>
              <a:rPr lang="en-US" sz="2400" dirty="0"/>
              <a:t>   </a:t>
            </a:r>
            <a:r>
              <a:rPr lang="en-US" sz="2400" dirty="0" err="1"/>
              <a:t>int</a:t>
            </a:r>
            <a:r>
              <a:rPr lang="en-US" sz="2400" dirty="0"/>
              <a:t> </a:t>
            </a:r>
            <a:r>
              <a:rPr lang="en-US" sz="2400" dirty="0" err="1"/>
              <a:t>i</a:t>
            </a:r>
            <a:r>
              <a:rPr lang="en-US" sz="2400" dirty="0"/>
              <a:t>, j, rows;</a:t>
            </a:r>
          </a:p>
          <a:p>
            <a:r>
              <a:rPr lang="en-US" sz="2400" dirty="0"/>
              <a:t>   </a:t>
            </a:r>
            <a:r>
              <a:rPr lang="en-US" sz="2400" dirty="0" err="1"/>
              <a:t>printf</a:t>
            </a:r>
            <a:r>
              <a:rPr lang="en-US" sz="2400" dirty="0"/>
              <a:t>("Enter the number of rows: ");</a:t>
            </a:r>
          </a:p>
          <a:p>
            <a:r>
              <a:rPr lang="en-US" sz="2400" dirty="0"/>
              <a:t>   </a:t>
            </a:r>
            <a:r>
              <a:rPr lang="en-US" sz="2400" dirty="0" err="1"/>
              <a:t>scanf</a:t>
            </a:r>
            <a:r>
              <a:rPr lang="en-US" sz="2400" dirty="0"/>
              <a:t>("%d", &amp;rows);</a:t>
            </a:r>
          </a:p>
          <a:p>
            <a:r>
              <a:rPr lang="en-US" sz="2400" dirty="0"/>
              <a:t>   for (</a:t>
            </a:r>
            <a:r>
              <a:rPr lang="en-US" sz="2400" dirty="0" err="1"/>
              <a:t>i</a:t>
            </a:r>
            <a:r>
              <a:rPr lang="en-US" sz="2400" dirty="0"/>
              <a:t> = 1; </a:t>
            </a:r>
            <a:r>
              <a:rPr lang="en-US" sz="2400" dirty="0" err="1"/>
              <a:t>i</a:t>
            </a:r>
            <a:r>
              <a:rPr lang="en-US" sz="2400" dirty="0"/>
              <a:t> &lt;= rows; ++</a:t>
            </a:r>
            <a:r>
              <a:rPr lang="en-US" sz="2400" dirty="0" err="1"/>
              <a:t>i</a:t>
            </a:r>
            <a:r>
              <a:rPr lang="en-US" sz="2400" dirty="0"/>
              <a:t>) {</a:t>
            </a:r>
          </a:p>
          <a:p>
            <a:r>
              <a:rPr lang="en-US" sz="2400" dirty="0"/>
              <a:t>      for (j = 1; j &lt;= </a:t>
            </a:r>
            <a:r>
              <a:rPr lang="en-US" sz="2400" dirty="0" err="1"/>
              <a:t>i</a:t>
            </a:r>
            <a:r>
              <a:rPr lang="en-US" sz="2400" dirty="0"/>
              <a:t>; ++j) {</a:t>
            </a:r>
          </a:p>
          <a:p>
            <a:r>
              <a:rPr lang="en-US" sz="2400" dirty="0"/>
              <a:t>         </a:t>
            </a:r>
            <a:r>
              <a:rPr lang="en-US" sz="2400" dirty="0" err="1"/>
              <a:t>printf</a:t>
            </a:r>
            <a:r>
              <a:rPr lang="en-US" sz="2400" dirty="0"/>
              <a:t>("%d ", j);</a:t>
            </a:r>
          </a:p>
          <a:p>
            <a:r>
              <a:rPr lang="en-US" sz="2400" dirty="0"/>
              <a:t>      }</a:t>
            </a:r>
          </a:p>
          <a:p>
            <a:r>
              <a:rPr lang="en-US" sz="2400" dirty="0"/>
              <a:t>      </a:t>
            </a:r>
            <a:r>
              <a:rPr lang="en-US" sz="2400" dirty="0" err="1"/>
              <a:t>printf</a:t>
            </a:r>
            <a:r>
              <a:rPr lang="en-US" sz="2400" dirty="0"/>
              <a:t>("\n");</a:t>
            </a:r>
          </a:p>
          <a:p>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3648367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524000"/>
            <a:ext cx="5029200" cy="2554545"/>
          </a:xfrm>
          <a:prstGeom prst="rect">
            <a:avLst/>
          </a:prstGeom>
        </p:spPr>
        <p:txBody>
          <a:bodyPr>
            <a:spAutoFit/>
          </a:bodyPr>
          <a:lstStyle/>
          <a:p>
            <a:r>
              <a:rPr lang="en-US" sz="3200" dirty="0" smtClean="0"/>
              <a:t>             *</a:t>
            </a:r>
            <a:endParaRPr lang="en-US" sz="3200" dirty="0"/>
          </a:p>
          <a:p>
            <a:r>
              <a:rPr lang="en-US" sz="3200" dirty="0"/>
              <a:t>     </a:t>
            </a:r>
            <a:r>
              <a:rPr lang="en-US" sz="3200" dirty="0" smtClean="0"/>
              <a:t>     </a:t>
            </a:r>
            <a:r>
              <a:rPr lang="en-US" sz="3200" dirty="0"/>
              <a:t>* *</a:t>
            </a:r>
          </a:p>
          <a:p>
            <a:r>
              <a:rPr lang="en-US" sz="3200" dirty="0"/>
              <a:t>   </a:t>
            </a:r>
            <a:r>
              <a:rPr lang="en-US" sz="3200" dirty="0" smtClean="0"/>
              <a:t>    </a:t>
            </a:r>
            <a:r>
              <a:rPr lang="en-US" sz="3200" dirty="0"/>
              <a:t>* * *</a:t>
            </a:r>
          </a:p>
          <a:p>
            <a:r>
              <a:rPr lang="en-US" sz="3200" dirty="0"/>
              <a:t>  </a:t>
            </a:r>
            <a:r>
              <a:rPr lang="en-US" sz="3200" dirty="0" smtClean="0"/>
              <a:t>  * </a:t>
            </a:r>
            <a:r>
              <a:rPr lang="en-US" sz="3200" dirty="0"/>
              <a:t>* * *</a:t>
            </a:r>
          </a:p>
          <a:p>
            <a:r>
              <a:rPr lang="en-US" sz="3200" dirty="0"/>
              <a:t> * * * * </a:t>
            </a:r>
            <a:r>
              <a:rPr lang="en-US" sz="3200" dirty="0" smtClean="0"/>
              <a:t>*</a:t>
            </a:r>
            <a:endParaRPr lang="en-US" sz="3200" dirty="0"/>
          </a:p>
        </p:txBody>
      </p:sp>
    </p:spTree>
    <p:extLst>
      <p:ext uri="{BB962C8B-B14F-4D97-AF65-F5344CB8AC3E}">
        <p14:creationId xmlns:p14="http://schemas.microsoft.com/office/powerpoint/2010/main" val="7040051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43000"/>
            <a:ext cx="6553200" cy="6740307"/>
          </a:xfrm>
          <a:prstGeom prst="rect">
            <a:avLst/>
          </a:prstGeom>
        </p:spPr>
        <p:txBody>
          <a:bodyPr wrap="square">
            <a:spAutoFit/>
          </a:bodyPr>
          <a:lstStyle/>
          <a:p>
            <a:r>
              <a:rPr lang="en-US" sz="2400" dirty="0"/>
              <a:t>#include &lt;</a:t>
            </a:r>
            <a:r>
              <a:rPr lang="en-US" sz="2400" dirty="0" err="1"/>
              <a:t>stdio.h</a:t>
            </a:r>
            <a:r>
              <a:rPr lang="en-US" sz="2400" dirty="0" smtClean="0"/>
              <a:t>&gt;</a:t>
            </a:r>
          </a:p>
          <a:p>
            <a:r>
              <a:rPr lang="en-US" sz="2400" dirty="0" err="1" smtClean="0"/>
              <a:t>int</a:t>
            </a:r>
            <a:r>
              <a:rPr lang="en-US" sz="2400" dirty="0" smtClean="0"/>
              <a:t> </a:t>
            </a:r>
            <a:r>
              <a:rPr lang="en-US" sz="2400" dirty="0"/>
              <a:t>main</a:t>
            </a:r>
            <a:r>
              <a:rPr lang="en-US" sz="2400" dirty="0" smtClean="0"/>
              <a:t>()</a:t>
            </a:r>
          </a:p>
          <a:p>
            <a:r>
              <a:rPr lang="en-US" sz="2400" dirty="0" smtClean="0"/>
              <a:t> </a:t>
            </a:r>
            <a:r>
              <a:rPr lang="en-US" sz="2400" dirty="0"/>
              <a:t>{	</a:t>
            </a:r>
            <a:endParaRPr lang="en-US" sz="2400" dirty="0" smtClean="0"/>
          </a:p>
          <a:p>
            <a:r>
              <a:rPr lang="en-US" sz="2400" dirty="0" err="1" smtClean="0"/>
              <a:t>int</a:t>
            </a:r>
            <a:r>
              <a:rPr lang="en-US" sz="2400" dirty="0" smtClean="0"/>
              <a:t> </a:t>
            </a:r>
            <a:r>
              <a:rPr lang="en-US" sz="2400" dirty="0" err="1"/>
              <a:t>i,j,k</a:t>
            </a:r>
            <a:r>
              <a:rPr lang="en-US" sz="2400" dirty="0" smtClean="0"/>
              <a:t>;</a:t>
            </a:r>
          </a:p>
          <a:p>
            <a:r>
              <a:rPr lang="en-US" sz="2400" dirty="0" smtClean="0"/>
              <a:t>for </a:t>
            </a:r>
            <a:r>
              <a:rPr lang="en-US" sz="2400" dirty="0"/>
              <a:t>(</a:t>
            </a:r>
            <a:r>
              <a:rPr lang="en-US" sz="2400" dirty="0" err="1"/>
              <a:t>i</a:t>
            </a:r>
            <a:r>
              <a:rPr lang="en-US" sz="2400" dirty="0"/>
              <a:t>=1; </a:t>
            </a:r>
            <a:r>
              <a:rPr lang="en-US" sz="2400" dirty="0" err="1"/>
              <a:t>i</a:t>
            </a:r>
            <a:r>
              <a:rPr lang="en-US" sz="2400" dirty="0"/>
              <a:t>&lt;=5; </a:t>
            </a:r>
            <a:r>
              <a:rPr lang="en-US" sz="2400" dirty="0" err="1"/>
              <a:t>i</a:t>
            </a:r>
            <a:r>
              <a:rPr lang="en-US" sz="2400" dirty="0" smtClean="0"/>
              <a:t>++)</a:t>
            </a:r>
          </a:p>
          <a:p>
            <a:r>
              <a:rPr lang="en-US" sz="2400" dirty="0" smtClean="0"/>
              <a:t>   {</a:t>
            </a:r>
            <a:r>
              <a:rPr lang="en-US" sz="2400" dirty="0"/>
              <a:t>	</a:t>
            </a:r>
            <a:endParaRPr lang="en-US" sz="2400" dirty="0" smtClean="0"/>
          </a:p>
          <a:p>
            <a:r>
              <a:rPr lang="en-US" sz="2400" dirty="0"/>
              <a:t>	for (j=5; j&gt;=</a:t>
            </a:r>
            <a:r>
              <a:rPr lang="en-US" sz="2400" dirty="0" err="1"/>
              <a:t>i</a:t>
            </a:r>
            <a:r>
              <a:rPr lang="en-US" sz="2400" dirty="0"/>
              <a:t>; j-</a:t>
            </a:r>
            <a:r>
              <a:rPr lang="en-US" sz="2400" dirty="0" smtClean="0"/>
              <a:t>-)</a:t>
            </a:r>
          </a:p>
          <a:p>
            <a:r>
              <a:rPr lang="en-US" sz="2400" dirty="0" smtClean="0"/>
              <a:t> 	{</a:t>
            </a:r>
            <a:r>
              <a:rPr lang="en-US" sz="2400" dirty="0"/>
              <a:t>			</a:t>
            </a:r>
            <a:endParaRPr lang="en-US" sz="2400" dirty="0" smtClean="0"/>
          </a:p>
          <a:p>
            <a:r>
              <a:rPr lang="en-US" sz="2400" dirty="0" smtClean="0"/>
              <a:t>	</a:t>
            </a:r>
            <a:r>
              <a:rPr lang="en-US" sz="2400" dirty="0" err="1" smtClean="0"/>
              <a:t>printf</a:t>
            </a:r>
            <a:r>
              <a:rPr lang="en-US" sz="2400" dirty="0"/>
              <a:t>(" ");		</a:t>
            </a:r>
            <a:endParaRPr lang="en-US" sz="2400" dirty="0" smtClean="0"/>
          </a:p>
          <a:p>
            <a:r>
              <a:rPr lang="en-US" sz="2400" dirty="0"/>
              <a:t>	</a:t>
            </a:r>
            <a:r>
              <a:rPr lang="en-US" sz="2400" dirty="0" smtClean="0"/>
              <a:t>}</a:t>
            </a:r>
            <a:r>
              <a:rPr lang="en-US" sz="2400" dirty="0"/>
              <a:t>	</a:t>
            </a:r>
            <a:endParaRPr lang="en-US" sz="2400" dirty="0" smtClean="0"/>
          </a:p>
          <a:p>
            <a:r>
              <a:rPr lang="en-US" sz="2400" dirty="0"/>
              <a:t>	for (k=1; k&lt;=</a:t>
            </a:r>
            <a:r>
              <a:rPr lang="en-US" sz="2400" dirty="0" err="1"/>
              <a:t>i</a:t>
            </a:r>
            <a:r>
              <a:rPr lang="en-US" sz="2400" dirty="0"/>
              <a:t>; k</a:t>
            </a:r>
            <a:r>
              <a:rPr lang="en-US" sz="2400" dirty="0" smtClean="0"/>
              <a:t>++)</a:t>
            </a:r>
          </a:p>
          <a:p>
            <a:r>
              <a:rPr lang="en-US" sz="2400" dirty="0" smtClean="0"/>
              <a:t>           </a:t>
            </a:r>
            <a:r>
              <a:rPr lang="en-US" sz="2400" dirty="0"/>
              <a:t>{		</a:t>
            </a:r>
            <a:endParaRPr lang="en-US" sz="2400" dirty="0" smtClean="0"/>
          </a:p>
          <a:p>
            <a:r>
              <a:rPr lang="en-US" sz="2400" dirty="0"/>
              <a:t>	</a:t>
            </a:r>
            <a:r>
              <a:rPr lang="en-US" sz="2400" dirty="0" err="1"/>
              <a:t>printf</a:t>
            </a:r>
            <a:r>
              <a:rPr lang="en-US" sz="2400" dirty="0"/>
              <a:t>("*");		</a:t>
            </a:r>
            <a:endParaRPr lang="en-US" sz="2400" dirty="0" smtClean="0"/>
          </a:p>
          <a:p>
            <a:r>
              <a:rPr lang="en-US" sz="2400" dirty="0" smtClean="0"/>
              <a:t>           }</a:t>
            </a:r>
            <a:r>
              <a:rPr lang="en-US" sz="2400" dirty="0"/>
              <a:t>	</a:t>
            </a:r>
            <a:endParaRPr lang="en-US" sz="2400" dirty="0" smtClean="0"/>
          </a:p>
          <a:p>
            <a:r>
              <a:rPr lang="en-US" sz="2400" dirty="0"/>
              <a:t>	</a:t>
            </a:r>
            <a:r>
              <a:rPr lang="en-US" sz="2400" dirty="0" err="1"/>
              <a:t>printf</a:t>
            </a:r>
            <a:r>
              <a:rPr lang="en-US" sz="2400" dirty="0"/>
              <a:t>("\n</a:t>
            </a:r>
            <a:r>
              <a:rPr lang="en-US" sz="2400" dirty="0" smtClean="0"/>
              <a:t>");</a:t>
            </a:r>
          </a:p>
          <a:p>
            <a:r>
              <a:rPr lang="en-US" sz="2400" dirty="0" smtClean="0"/>
              <a:t>   }</a:t>
            </a:r>
            <a:r>
              <a:rPr lang="en-US" sz="2400" dirty="0"/>
              <a:t>	</a:t>
            </a:r>
            <a:endParaRPr lang="en-US" sz="2400" dirty="0" smtClean="0"/>
          </a:p>
          <a:p>
            <a:r>
              <a:rPr lang="en-US" sz="2400" dirty="0" smtClean="0"/>
              <a:t>return </a:t>
            </a:r>
            <a:r>
              <a:rPr lang="en-US" sz="2400" dirty="0"/>
              <a:t>0</a:t>
            </a:r>
            <a:r>
              <a:rPr lang="en-US" sz="2400" dirty="0" smtClean="0"/>
              <a:t>;</a:t>
            </a:r>
          </a:p>
          <a:p>
            <a:r>
              <a:rPr lang="en-US" sz="2400" dirty="0" smtClean="0"/>
              <a:t>}</a:t>
            </a:r>
            <a:endParaRPr lang="en-US" sz="2400" dirty="0"/>
          </a:p>
        </p:txBody>
      </p:sp>
    </p:spTree>
    <p:extLst>
      <p:ext uri="{BB962C8B-B14F-4D97-AF65-F5344CB8AC3E}">
        <p14:creationId xmlns:p14="http://schemas.microsoft.com/office/powerpoint/2010/main" val="18415804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1447800"/>
            <a:ext cx="5029200" cy="1569660"/>
          </a:xfrm>
          <a:prstGeom prst="rect">
            <a:avLst/>
          </a:prstGeom>
        </p:spPr>
        <p:txBody>
          <a:bodyPr>
            <a:spAutoFit/>
          </a:bodyPr>
          <a:lstStyle/>
          <a:p>
            <a:r>
              <a:rPr lang="en-US" sz="2400" dirty="0"/>
              <a:t> </a:t>
            </a:r>
            <a:r>
              <a:rPr lang="en-US" sz="2400" dirty="0" smtClean="0"/>
              <a:t>     1</a:t>
            </a:r>
            <a:endParaRPr lang="en-US" sz="2400" dirty="0"/>
          </a:p>
          <a:p>
            <a:r>
              <a:rPr lang="en-US" sz="2400" dirty="0"/>
              <a:t>    </a:t>
            </a:r>
            <a:r>
              <a:rPr lang="en-US" sz="2400" dirty="0" smtClean="0"/>
              <a:t>2  </a:t>
            </a:r>
            <a:r>
              <a:rPr lang="en-US" sz="2400" dirty="0"/>
              <a:t>3</a:t>
            </a:r>
          </a:p>
          <a:p>
            <a:r>
              <a:rPr lang="en-US" sz="2400" dirty="0"/>
              <a:t>   4 </a:t>
            </a:r>
            <a:r>
              <a:rPr lang="en-US" sz="2400" dirty="0" smtClean="0"/>
              <a:t> 5  6</a:t>
            </a:r>
          </a:p>
          <a:p>
            <a:r>
              <a:rPr lang="en-US" sz="2400" dirty="0" smtClean="0"/>
              <a:t> </a:t>
            </a:r>
            <a:r>
              <a:rPr lang="en-US" sz="2400" dirty="0"/>
              <a:t>7 </a:t>
            </a:r>
            <a:r>
              <a:rPr lang="en-US" sz="2400" dirty="0" smtClean="0"/>
              <a:t> 8  </a:t>
            </a:r>
            <a:r>
              <a:rPr lang="en-US" sz="2400" dirty="0"/>
              <a:t>9 </a:t>
            </a:r>
            <a:r>
              <a:rPr lang="en-US" sz="2400" dirty="0" smtClean="0"/>
              <a:t> 10</a:t>
            </a:r>
            <a:endParaRPr lang="en-US" sz="2400" dirty="0"/>
          </a:p>
        </p:txBody>
      </p:sp>
    </p:spTree>
    <p:extLst>
      <p:ext uri="{BB962C8B-B14F-4D97-AF65-F5344CB8AC3E}">
        <p14:creationId xmlns:p14="http://schemas.microsoft.com/office/powerpoint/2010/main" val="36105798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914400"/>
            <a:ext cx="5029200" cy="6740307"/>
          </a:xfrm>
          <a:prstGeom prst="rect">
            <a:avLst/>
          </a:prstGeom>
        </p:spPr>
        <p:txBody>
          <a:bodyPr>
            <a:spAutoFit/>
          </a:bodyPr>
          <a:lstStyle/>
          <a:p>
            <a:r>
              <a:rPr lang="en-US" sz="2400" dirty="0"/>
              <a:t>#include &lt;</a:t>
            </a:r>
            <a:r>
              <a:rPr lang="en-US" sz="2400" dirty="0" err="1"/>
              <a:t>stdio.h</a:t>
            </a:r>
            <a:r>
              <a:rPr lang="en-US" sz="2400" dirty="0" smtClean="0"/>
              <a:t>&gt;</a:t>
            </a:r>
          </a:p>
          <a:p>
            <a:r>
              <a:rPr lang="en-US" sz="2400" dirty="0" err="1" smtClean="0"/>
              <a:t>int</a:t>
            </a:r>
            <a:r>
              <a:rPr lang="en-US" sz="2400" dirty="0" smtClean="0"/>
              <a:t> </a:t>
            </a:r>
            <a:r>
              <a:rPr lang="en-US" sz="2400" dirty="0"/>
              <a:t>main</a:t>
            </a:r>
            <a:r>
              <a:rPr lang="en-US" sz="2400" dirty="0" smtClean="0"/>
              <a:t>()</a:t>
            </a:r>
          </a:p>
          <a:p>
            <a:r>
              <a:rPr lang="en-US" sz="2400" dirty="0" smtClean="0"/>
              <a:t> </a:t>
            </a:r>
            <a:r>
              <a:rPr lang="en-US" sz="2400" dirty="0"/>
              <a:t>{	</a:t>
            </a:r>
            <a:endParaRPr lang="en-US" sz="2400" dirty="0" smtClean="0"/>
          </a:p>
          <a:p>
            <a:r>
              <a:rPr lang="en-US" sz="2400" dirty="0" err="1" smtClean="0"/>
              <a:t>int</a:t>
            </a:r>
            <a:r>
              <a:rPr lang="en-US" sz="2400" dirty="0" smtClean="0"/>
              <a:t> </a:t>
            </a:r>
            <a:r>
              <a:rPr lang="en-US" sz="2400" dirty="0" err="1"/>
              <a:t>i,j,k,no</a:t>
            </a:r>
            <a:r>
              <a:rPr lang="en-US" sz="2400" dirty="0"/>
              <a:t>=1;	</a:t>
            </a:r>
            <a:endParaRPr lang="en-US" sz="2400" dirty="0" smtClean="0"/>
          </a:p>
          <a:p>
            <a:r>
              <a:rPr lang="en-US" sz="2400" dirty="0" smtClean="0"/>
              <a:t>for </a:t>
            </a:r>
            <a:r>
              <a:rPr lang="en-US" sz="2400" dirty="0"/>
              <a:t>(</a:t>
            </a:r>
            <a:r>
              <a:rPr lang="en-US" sz="2400" dirty="0" err="1"/>
              <a:t>i</a:t>
            </a:r>
            <a:r>
              <a:rPr lang="en-US" sz="2400" dirty="0"/>
              <a:t>=1; </a:t>
            </a:r>
            <a:r>
              <a:rPr lang="en-US" sz="2400" dirty="0" err="1"/>
              <a:t>i</a:t>
            </a:r>
            <a:r>
              <a:rPr lang="en-US" sz="2400" dirty="0"/>
              <a:t>&lt;=5; </a:t>
            </a:r>
            <a:r>
              <a:rPr lang="en-US" sz="2400" dirty="0" err="1"/>
              <a:t>i</a:t>
            </a:r>
            <a:r>
              <a:rPr lang="en-US" sz="2400" dirty="0" smtClean="0"/>
              <a:t>++)</a:t>
            </a:r>
          </a:p>
          <a:p>
            <a:r>
              <a:rPr lang="en-US" sz="2400" dirty="0" smtClean="0"/>
              <a:t> </a:t>
            </a:r>
            <a:r>
              <a:rPr lang="en-US" sz="2400" dirty="0"/>
              <a:t>{	</a:t>
            </a:r>
            <a:endParaRPr lang="en-US" sz="2400" dirty="0" smtClean="0"/>
          </a:p>
          <a:p>
            <a:r>
              <a:rPr lang="en-US" sz="2400" dirty="0"/>
              <a:t>	for (j=5; j&gt;=</a:t>
            </a:r>
            <a:r>
              <a:rPr lang="en-US" sz="2400" dirty="0" err="1"/>
              <a:t>i</a:t>
            </a:r>
            <a:r>
              <a:rPr lang="en-US" sz="2400" dirty="0"/>
              <a:t>; j--) {			</a:t>
            </a:r>
            <a:r>
              <a:rPr lang="en-US" sz="2400" dirty="0" err="1"/>
              <a:t>printf</a:t>
            </a:r>
            <a:r>
              <a:rPr lang="en-US" sz="2400" dirty="0"/>
              <a:t>(" ");		</a:t>
            </a:r>
            <a:endParaRPr lang="en-US" sz="2400" dirty="0" smtClean="0"/>
          </a:p>
          <a:p>
            <a:r>
              <a:rPr lang="en-US" sz="2400" dirty="0" smtClean="0"/>
              <a:t>}</a:t>
            </a:r>
            <a:r>
              <a:rPr lang="en-US" sz="2400" dirty="0"/>
              <a:t>		</a:t>
            </a:r>
            <a:endParaRPr lang="en-US" sz="2400" dirty="0" smtClean="0"/>
          </a:p>
          <a:p>
            <a:r>
              <a:rPr lang="en-US" sz="2400" dirty="0" smtClean="0"/>
              <a:t>for </a:t>
            </a:r>
            <a:r>
              <a:rPr lang="en-US" sz="2400" dirty="0"/>
              <a:t>(k=1; k&lt;</a:t>
            </a:r>
            <a:r>
              <a:rPr lang="en-US" sz="2400" dirty="0" err="1"/>
              <a:t>i</a:t>
            </a:r>
            <a:r>
              <a:rPr lang="en-US" sz="2400" dirty="0"/>
              <a:t>; k++) </a:t>
            </a:r>
            <a:endParaRPr lang="en-US" sz="2400" dirty="0" smtClean="0"/>
          </a:p>
          <a:p>
            <a:r>
              <a:rPr lang="en-US" sz="2400" dirty="0" smtClean="0"/>
              <a:t>{</a:t>
            </a:r>
            <a:r>
              <a:rPr lang="en-US" sz="2400" dirty="0"/>
              <a:t>			</a:t>
            </a:r>
            <a:endParaRPr lang="en-US" sz="2400" dirty="0" smtClean="0"/>
          </a:p>
          <a:p>
            <a:r>
              <a:rPr lang="en-US" sz="2400" dirty="0" smtClean="0"/>
              <a:t>         </a:t>
            </a:r>
            <a:r>
              <a:rPr lang="en-US" sz="2400" dirty="0" err="1" smtClean="0"/>
              <a:t>printf</a:t>
            </a:r>
            <a:r>
              <a:rPr lang="en-US" sz="2400" dirty="0"/>
              <a:t>(" %</a:t>
            </a:r>
            <a:r>
              <a:rPr lang="en-US" sz="2400" dirty="0" err="1"/>
              <a:t>d",no</a:t>
            </a:r>
            <a:r>
              <a:rPr lang="en-US" sz="2400" dirty="0"/>
              <a:t>);		</a:t>
            </a:r>
            <a:endParaRPr lang="en-US" sz="2400" dirty="0" smtClean="0"/>
          </a:p>
          <a:p>
            <a:r>
              <a:rPr lang="en-US" sz="2400" dirty="0"/>
              <a:t> </a:t>
            </a:r>
            <a:r>
              <a:rPr lang="en-US" sz="2400" dirty="0" smtClean="0"/>
              <a:t>         no</a:t>
            </a:r>
            <a:r>
              <a:rPr lang="en-US" sz="2400" dirty="0"/>
              <a:t>++;		</a:t>
            </a:r>
            <a:endParaRPr lang="en-US" sz="2400" dirty="0" smtClean="0"/>
          </a:p>
          <a:p>
            <a:r>
              <a:rPr lang="en-US" sz="2400" dirty="0" smtClean="0"/>
              <a:t>}</a:t>
            </a:r>
            <a:r>
              <a:rPr lang="en-US" sz="2400" dirty="0"/>
              <a:t>	</a:t>
            </a:r>
            <a:endParaRPr lang="en-US" sz="2400" dirty="0" smtClean="0"/>
          </a:p>
          <a:p>
            <a:r>
              <a:rPr lang="en-US" sz="2400" dirty="0"/>
              <a:t>	</a:t>
            </a:r>
            <a:r>
              <a:rPr lang="en-US" sz="2400" dirty="0" err="1"/>
              <a:t>printf</a:t>
            </a:r>
            <a:r>
              <a:rPr lang="en-US" sz="2400" dirty="0"/>
              <a:t>("\n");			</a:t>
            </a:r>
            <a:endParaRPr lang="en-US" sz="2400" dirty="0" smtClean="0"/>
          </a:p>
          <a:p>
            <a:r>
              <a:rPr lang="en-US" sz="2400" dirty="0" smtClean="0"/>
              <a:t>}</a:t>
            </a:r>
          </a:p>
          <a:p>
            <a:r>
              <a:rPr lang="en-US" sz="2400" dirty="0"/>
              <a:t>	return 0</a:t>
            </a:r>
            <a:r>
              <a:rPr lang="en-US" sz="2400" dirty="0" smtClean="0"/>
              <a:t>;</a:t>
            </a:r>
          </a:p>
          <a:p>
            <a:r>
              <a:rPr lang="en-US" sz="2400" dirty="0" smtClean="0"/>
              <a:t>}</a:t>
            </a:r>
            <a:endParaRPr lang="en-US" sz="2400" dirty="0"/>
          </a:p>
        </p:txBody>
      </p:sp>
    </p:spTree>
    <p:extLst>
      <p:ext uri="{BB962C8B-B14F-4D97-AF65-F5344CB8AC3E}">
        <p14:creationId xmlns:p14="http://schemas.microsoft.com/office/powerpoint/2010/main" val="38919782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5029200" cy="6460679"/>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#include &lt;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 = 0;</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do</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if (</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 == 2)</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continue;</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("In while loop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 while (</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 &lt; 2);</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("%d\n", </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6781800" y="6430373"/>
            <a:ext cx="2018501" cy="487506"/>
          </a:xfrm>
          <a:prstGeom prst="rect">
            <a:avLst/>
          </a:prstGeom>
        </p:spPr>
        <p:txBody>
          <a:bodyPr wrap="non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 while loop 2</a:t>
            </a:r>
          </a:p>
        </p:txBody>
      </p:sp>
    </p:spTree>
    <p:extLst>
      <p:ext uri="{BB962C8B-B14F-4D97-AF65-F5344CB8AC3E}">
        <p14:creationId xmlns:p14="http://schemas.microsoft.com/office/powerpoint/2010/main" val="358143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8371" y="764539"/>
            <a:ext cx="5120640" cy="696595"/>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Arial"/>
                <a:cs typeface="Arial"/>
              </a:rPr>
              <a:t>The ternary</a:t>
            </a:r>
            <a:r>
              <a:rPr sz="4400" b="0" spc="-60" dirty="0">
                <a:latin typeface="Arial"/>
                <a:cs typeface="Arial"/>
              </a:rPr>
              <a:t> </a:t>
            </a:r>
            <a:r>
              <a:rPr sz="4400" b="0" spc="-5" dirty="0">
                <a:latin typeface="Arial"/>
                <a:cs typeface="Arial"/>
              </a:rPr>
              <a:t>operator</a:t>
            </a:r>
            <a:endParaRPr sz="4400">
              <a:latin typeface="Arial"/>
              <a:cs typeface="Arial"/>
            </a:endParaRPr>
          </a:p>
        </p:txBody>
      </p:sp>
      <p:sp>
        <p:nvSpPr>
          <p:cNvPr id="3" name="object 3"/>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4" name="object 4"/>
          <p:cNvSpPr txBox="1"/>
          <p:nvPr/>
        </p:nvSpPr>
        <p:spPr>
          <a:xfrm>
            <a:off x="993133" y="6729472"/>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6</a:t>
            </a:r>
            <a:endParaRPr sz="1400">
              <a:latin typeface="Arial"/>
              <a:cs typeface="Arial"/>
            </a:endParaRPr>
          </a:p>
        </p:txBody>
      </p:sp>
      <p:sp>
        <p:nvSpPr>
          <p:cNvPr id="5" name="object 5"/>
          <p:cNvSpPr txBox="1"/>
          <p:nvPr/>
        </p:nvSpPr>
        <p:spPr>
          <a:xfrm>
            <a:off x="1221733" y="1367714"/>
            <a:ext cx="7840980" cy="5313680"/>
          </a:xfrm>
          <a:prstGeom prst="rect">
            <a:avLst/>
          </a:prstGeom>
        </p:spPr>
        <p:txBody>
          <a:bodyPr vert="horz" wrap="square" lIns="0" tIns="113664" rIns="0" bIns="0" rtlCol="0">
            <a:spAutoFit/>
          </a:bodyPr>
          <a:lstStyle/>
          <a:p>
            <a:pPr marL="355600" indent="-342900">
              <a:lnSpc>
                <a:spcPct val="100000"/>
              </a:lnSpc>
              <a:spcBef>
                <a:spcPts val="894"/>
              </a:spcBef>
              <a:buFont typeface="Arial"/>
              <a:buChar char="•"/>
              <a:tabLst>
                <a:tab pos="354965" algn="l"/>
                <a:tab pos="355600" algn="l"/>
              </a:tabLst>
            </a:pPr>
            <a:r>
              <a:rPr sz="2400" b="1" i="1" spc="-5" dirty="0">
                <a:solidFill>
                  <a:srgbClr val="009999"/>
                </a:solidFill>
                <a:latin typeface="Arial"/>
                <a:cs typeface="Arial"/>
              </a:rPr>
              <a:t>boolean-expr </a:t>
            </a:r>
            <a:r>
              <a:rPr sz="3200" dirty="0">
                <a:solidFill>
                  <a:srgbClr val="323299"/>
                </a:solidFill>
                <a:latin typeface="Trebuchet MS"/>
                <a:cs typeface="Trebuchet MS"/>
              </a:rPr>
              <a:t>? </a:t>
            </a:r>
            <a:r>
              <a:rPr sz="2400" b="1" i="1" spc="-5" dirty="0">
                <a:solidFill>
                  <a:srgbClr val="009999"/>
                </a:solidFill>
                <a:latin typeface="Arial"/>
                <a:cs typeface="Arial"/>
              </a:rPr>
              <a:t>expression-1 </a:t>
            </a:r>
            <a:r>
              <a:rPr sz="3200" dirty="0">
                <a:solidFill>
                  <a:srgbClr val="323299"/>
                </a:solidFill>
                <a:latin typeface="Trebuchet MS"/>
                <a:cs typeface="Trebuchet MS"/>
              </a:rPr>
              <a:t>:</a:t>
            </a:r>
            <a:r>
              <a:rPr sz="3200" spc="-620" dirty="0">
                <a:solidFill>
                  <a:srgbClr val="323299"/>
                </a:solidFill>
                <a:latin typeface="Trebuchet MS"/>
                <a:cs typeface="Trebuchet MS"/>
              </a:rPr>
              <a:t> </a:t>
            </a:r>
            <a:r>
              <a:rPr sz="2400" b="1" i="1" spc="-5" dirty="0">
                <a:solidFill>
                  <a:srgbClr val="009999"/>
                </a:solidFill>
                <a:latin typeface="Arial"/>
                <a:cs typeface="Arial"/>
              </a:rPr>
              <a:t>expression-2</a:t>
            </a:r>
            <a:endParaRPr sz="2400">
              <a:latin typeface="Arial"/>
              <a:cs typeface="Arial"/>
            </a:endParaRPr>
          </a:p>
          <a:p>
            <a:pPr marL="355600" marR="972185" indent="-342900">
              <a:lnSpc>
                <a:spcPct val="100400"/>
              </a:lnSpc>
              <a:spcBef>
                <a:spcPts val="585"/>
              </a:spcBef>
              <a:buChar char="•"/>
              <a:tabLst>
                <a:tab pos="354965" algn="l"/>
                <a:tab pos="355600" algn="l"/>
              </a:tabLst>
            </a:pPr>
            <a:r>
              <a:rPr sz="2400" spc="-5" dirty="0">
                <a:latin typeface="Arial"/>
                <a:cs typeface="Arial"/>
              </a:rPr>
              <a:t>This is like </a:t>
            </a:r>
            <a:r>
              <a:rPr sz="2400" spc="-5" dirty="0">
                <a:solidFill>
                  <a:srgbClr val="323299"/>
                </a:solidFill>
                <a:latin typeface="Trebuchet MS"/>
                <a:cs typeface="Trebuchet MS"/>
              </a:rPr>
              <a:t>if-then-else </a:t>
            </a:r>
            <a:r>
              <a:rPr sz="2400" spc="-5" dirty="0">
                <a:latin typeface="Arial"/>
                <a:cs typeface="Arial"/>
              </a:rPr>
              <a:t>for values rather than for  statements</a:t>
            </a:r>
            <a:endParaRPr sz="2400">
              <a:latin typeface="Arial"/>
              <a:cs typeface="Arial"/>
            </a:endParaRPr>
          </a:p>
          <a:p>
            <a:pPr marL="355600" indent="-342900">
              <a:lnSpc>
                <a:spcPct val="100000"/>
              </a:lnSpc>
              <a:spcBef>
                <a:spcPts val="565"/>
              </a:spcBef>
              <a:buChar char="•"/>
              <a:tabLst>
                <a:tab pos="354965" algn="l"/>
                <a:tab pos="355600" algn="l"/>
              </a:tabLst>
            </a:pPr>
            <a:r>
              <a:rPr sz="2400" dirty="0">
                <a:latin typeface="Arial"/>
                <a:cs typeface="Arial"/>
              </a:rPr>
              <a:t>If </a:t>
            </a:r>
            <a:r>
              <a:rPr sz="2400" spc="-5" dirty="0">
                <a:latin typeface="Arial"/>
                <a:cs typeface="Arial"/>
              </a:rPr>
              <a:t>the </a:t>
            </a:r>
            <a:r>
              <a:rPr sz="2400" b="1" i="1" spc="-5" dirty="0">
                <a:solidFill>
                  <a:srgbClr val="009999"/>
                </a:solidFill>
                <a:latin typeface="Arial"/>
                <a:cs typeface="Arial"/>
              </a:rPr>
              <a:t>boolean-expr </a:t>
            </a:r>
            <a:r>
              <a:rPr sz="2400" spc="-5" dirty="0">
                <a:latin typeface="Arial"/>
                <a:cs typeface="Arial"/>
              </a:rPr>
              <a:t>evaluates </a:t>
            </a:r>
            <a:r>
              <a:rPr sz="2400" dirty="0">
                <a:latin typeface="Arial"/>
                <a:cs typeface="Arial"/>
              </a:rPr>
              <a:t>to </a:t>
            </a:r>
            <a:r>
              <a:rPr sz="2400" spc="-5" dirty="0">
                <a:solidFill>
                  <a:srgbClr val="323299"/>
                </a:solidFill>
                <a:latin typeface="Trebuchet MS"/>
                <a:cs typeface="Trebuchet MS"/>
              </a:rPr>
              <a:t>true</a:t>
            </a:r>
            <a:r>
              <a:rPr sz="2400" spc="-5" dirty="0">
                <a:latin typeface="Arial"/>
                <a:cs typeface="Arial"/>
              </a:rPr>
              <a:t>, the result</a:t>
            </a:r>
            <a:r>
              <a:rPr sz="2400" spc="-25" dirty="0">
                <a:latin typeface="Arial"/>
                <a:cs typeface="Arial"/>
              </a:rPr>
              <a:t> </a:t>
            </a:r>
            <a:r>
              <a:rPr sz="2400" spc="-5" dirty="0">
                <a:latin typeface="Arial"/>
                <a:cs typeface="Arial"/>
              </a:rPr>
              <a:t>is</a:t>
            </a:r>
            <a:endParaRPr sz="2400">
              <a:latin typeface="Arial"/>
              <a:cs typeface="Arial"/>
            </a:endParaRPr>
          </a:p>
          <a:p>
            <a:pPr marL="355600">
              <a:lnSpc>
                <a:spcPct val="100000"/>
              </a:lnSpc>
              <a:spcBef>
                <a:spcPts val="15"/>
              </a:spcBef>
            </a:pPr>
            <a:r>
              <a:rPr sz="2400" b="1" i="1" spc="-5" dirty="0">
                <a:solidFill>
                  <a:srgbClr val="009999"/>
                </a:solidFill>
                <a:latin typeface="Arial"/>
                <a:cs typeface="Arial"/>
              </a:rPr>
              <a:t>expression-1</a:t>
            </a:r>
            <a:r>
              <a:rPr sz="2400" spc="-5" dirty="0">
                <a:latin typeface="Arial"/>
                <a:cs typeface="Arial"/>
              </a:rPr>
              <a:t>, else it is</a:t>
            </a:r>
            <a:r>
              <a:rPr sz="2400" spc="10" dirty="0">
                <a:latin typeface="Arial"/>
                <a:cs typeface="Arial"/>
              </a:rPr>
              <a:t> </a:t>
            </a:r>
            <a:r>
              <a:rPr sz="2400" b="1" i="1" spc="-5" dirty="0">
                <a:solidFill>
                  <a:srgbClr val="009999"/>
                </a:solidFill>
                <a:latin typeface="Arial"/>
                <a:cs typeface="Arial"/>
              </a:rPr>
              <a:t>expression-2</a:t>
            </a:r>
            <a:endParaRPr sz="2400">
              <a:latin typeface="Arial"/>
              <a:cs typeface="Arial"/>
            </a:endParaRPr>
          </a:p>
          <a:p>
            <a:pPr marL="355600" indent="-342900">
              <a:lnSpc>
                <a:spcPct val="100000"/>
              </a:lnSpc>
              <a:spcBef>
                <a:spcPts val="560"/>
              </a:spcBef>
              <a:buChar char="•"/>
              <a:tabLst>
                <a:tab pos="354965" algn="l"/>
                <a:tab pos="355600" algn="l"/>
                <a:tab pos="4698365" algn="l"/>
              </a:tabLst>
            </a:pPr>
            <a:r>
              <a:rPr sz="2400" spc="-10" dirty="0">
                <a:latin typeface="Arial"/>
                <a:cs typeface="Arial"/>
              </a:rPr>
              <a:t>Example: </a:t>
            </a:r>
            <a:r>
              <a:rPr sz="2400" spc="-5" dirty="0">
                <a:solidFill>
                  <a:srgbClr val="323299"/>
                </a:solidFill>
                <a:latin typeface="Trebuchet MS"/>
                <a:cs typeface="Trebuchet MS"/>
              </a:rPr>
              <a:t>max </a:t>
            </a:r>
            <a:r>
              <a:rPr sz="2400" dirty="0">
                <a:solidFill>
                  <a:srgbClr val="323299"/>
                </a:solidFill>
                <a:latin typeface="Trebuchet MS"/>
                <a:cs typeface="Trebuchet MS"/>
              </a:rPr>
              <a:t>= a &gt; b ? a :</a:t>
            </a:r>
            <a:r>
              <a:rPr sz="2400" spc="65" dirty="0">
                <a:solidFill>
                  <a:srgbClr val="323299"/>
                </a:solidFill>
                <a:latin typeface="Trebuchet MS"/>
                <a:cs typeface="Trebuchet MS"/>
              </a:rPr>
              <a:t> </a:t>
            </a:r>
            <a:r>
              <a:rPr sz="2400" dirty="0">
                <a:solidFill>
                  <a:srgbClr val="323299"/>
                </a:solidFill>
                <a:latin typeface="Trebuchet MS"/>
                <a:cs typeface="Trebuchet MS"/>
              </a:rPr>
              <a:t>b</a:t>
            </a:r>
            <a:r>
              <a:rPr sz="2400" spc="5" dirty="0">
                <a:solidFill>
                  <a:srgbClr val="323299"/>
                </a:solidFill>
                <a:latin typeface="Trebuchet MS"/>
                <a:cs typeface="Trebuchet MS"/>
              </a:rPr>
              <a:t> </a:t>
            </a:r>
            <a:r>
              <a:rPr sz="2400" dirty="0">
                <a:solidFill>
                  <a:srgbClr val="323299"/>
                </a:solidFill>
                <a:latin typeface="Trebuchet MS"/>
                <a:cs typeface="Trebuchet MS"/>
              </a:rPr>
              <a:t>;	</a:t>
            </a:r>
            <a:r>
              <a:rPr sz="2400" spc="-5" dirty="0">
                <a:latin typeface="Arial"/>
                <a:cs typeface="Arial"/>
              </a:rPr>
              <a:t>sets the variable </a:t>
            </a:r>
            <a:r>
              <a:rPr sz="2400" spc="-5" dirty="0">
                <a:solidFill>
                  <a:srgbClr val="323299"/>
                </a:solidFill>
                <a:latin typeface="Trebuchet MS"/>
                <a:cs typeface="Trebuchet MS"/>
              </a:rPr>
              <a:t>max</a:t>
            </a:r>
            <a:endParaRPr sz="2400">
              <a:latin typeface="Trebuchet MS"/>
              <a:cs typeface="Trebuchet MS"/>
            </a:endParaRPr>
          </a:p>
          <a:p>
            <a:pPr marL="355600">
              <a:lnSpc>
                <a:spcPct val="100000"/>
              </a:lnSpc>
            </a:pPr>
            <a:r>
              <a:rPr sz="2400" dirty="0">
                <a:latin typeface="Arial"/>
                <a:cs typeface="Arial"/>
              </a:rPr>
              <a:t>to </a:t>
            </a:r>
            <a:r>
              <a:rPr sz="2400" spc="-5" dirty="0">
                <a:latin typeface="Arial"/>
                <a:cs typeface="Arial"/>
              </a:rPr>
              <a:t>the larger of </a:t>
            </a:r>
            <a:r>
              <a:rPr sz="2400" dirty="0">
                <a:solidFill>
                  <a:srgbClr val="323299"/>
                </a:solidFill>
                <a:latin typeface="Trebuchet MS"/>
                <a:cs typeface="Trebuchet MS"/>
              </a:rPr>
              <a:t>a </a:t>
            </a:r>
            <a:r>
              <a:rPr sz="2400" spc="-5" dirty="0">
                <a:latin typeface="Arial"/>
                <a:cs typeface="Arial"/>
              </a:rPr>
              <a:t>and</a:t>
            </a:r>
            <a:r>
              <a:rPr sz="2400" spc="-10" dirty="0">
                <a:latin typeface="Arial"/>
                <a:cs typeface="Arial"/>
              </a:rPr>
              <a:t> </a:t>
            </a:r>
            <a:r>
              <a:rPr sz="2400" dirty="0">
                <a:solidFill>
                  <a:srgbClr val="323299"/>
                </a:solidFill>
                <a:latin typeface="Trebuchet MS"/>
                <a:cs typeface="Trebuchet MS"/>
              </a:rPr>
              <a:t>b</a:t>
            </a:r>
            <a:endParaRPr sz="2400">
              <a:latin typeface="Trebuchet MS"/>
              <a:cs typeface="Trebuchet MS"/>
            </a:endParaRPr>
          </a:p>
          <a:p>
            <a:pPr marL="355600" marR="5080" indent="-342900">
              <a:lnSpc>
                <a:spcPct val="100000"/>
              </a:lnSpc>
              <a:spcBef>
                <a:spcPts val="590"/>
              </a:spcBef>
              <a:buFont typeface="Arial"/>
              <a:buChar char="•"/>
              <a:tabLst>
                <a:tab pos="354965" algn="l"/>
                <a:tab pos="355600" algn="l"/>
              </a:tabLst>
            </a:pPr>
            <a:r>
              <a:rPr sz="2400" b="1" i="1" spc="-5" dirty="0">
                <a:solidFill>
                  <a:srgbClr val="009999"/>
                </a:solidFill>
                <a:latin typeface="Arial"/>
                <a:cs typeface="Arial"/>
              </a:rPr>
              <a:t>expression-1 </a:t>
            </a:r>
            <a:r>
              <a:rPr sz="2400" spc="-5" dirty="0">
                <a:latin typeface="Arial"/>
                <a:cs typeface="Arial"/>
              </a:rPr>
              <a:t>and </a:t>
            </a:r>
            <a:r>
              <a:rPr sz="2400" b="1" i="1" spc="-5" dirty="0">
                <a:solidFill>
                  <a:srgbClr val="009999"/>
                </a:solidFill>
                <a:latin typeface="Arial"/>
                <a:cs typeface="Arial"/>
              </a:rPr>
              <a:t>expression-2 </a:t>
            </a:r>
            <a:r>
              <a:rPr sz="2400" spc="-5" dirty="0">
                <a:latin typeface="Arial"/>
                <a:cs typeface="Arial"/>
              </a:rPr>
              <a:t>need not be the same  type, but either result must be useable (not a “void”  function)</a:t>
            </a:r>
            <a:endParaRPr sz="2400">
              <a:latin typeface="Arial"/>
              <a:cs typeface="Arial"/>
            </a:endParaRPr>
          </a:p>
          <a:p>
            <a:pPr marL="355600" indent="-342900">
              <a:lnSpc>
                <a:spcPct val="100000"/>
              </a:lnSpc>
              <a:spcBef>
                <a:spcPts val="575"/>
              </a:spcBef>
              <a:buFont typeface="Arial"/>
              <a:buChar char="•"/>
              <a:tabLst>
                <a:tab pos="354965" algn="l"/>
                <a:tab pos="355600" algn="l"/>
              </a:tabLst>
            </a:pPr>
            <a:r>
              <a:rPr sz="2400" i="1" spc="-5" dirty="0">
                <a:latin typeface="Arial"/>
                <a:cs typeface="Arial"/>
              </a:rPr>
              <a:t>The ternary operator is right</a:t>
            </a:r>
            <a:r>
              <a:rPr sz="2400" i="1" spc="20" dirty="0">
                <a:latin typeface="Arial"/>
                <a:cs typeface="Arial"/>
              </a:rPr>
              <a:t> </a:t>
            </a:r>
            <a:r>
              <a:rPr sz="2400" i="1" spc="-5" dirty="0">
                <a:latin typeface="Arial"/>
                <a:cs typeface="Arial"/>
              </a:rPr>
              <a:t>associative!</a:t>
            </a:r>
            <a:endParaRPr sz="2400">
              <a:latin typeface="Arial"/>
              <a:cs typeface="Arial"/>
            </a:endParaRPr>
          </a:p>
          <a:p>
            <a:pPr marL="756285" marR="389890" indent="-287020">
              <a:lnSpc>
                <a:spcPct val="100000"/>
              </a:lnSpc>
              <a:spcBef>
                <a:spcPts val="484"/>
              </a:spcBef>
              <a:tabLst>
                <a:tab pos="756285" algn="l"/>
              </a:tabLst>
            </a:pPr>
            <a:r>
              <a:rPr sz="2000" dirty="0">
                <a:latin typeface="Arial"/>
                <a:cs typeface="Arial"/>
              </a:rPr>
              <a:t>–	</a:t>
            </a:r>
            <a:r>
              <a:rPr sz="2000" spc="-5" dirty="0">
                <a:latin typeface="Arial"/>
                <a:cs typeface="Arial"/>
              </a:rPr>
              <a:t>To avoid </a:t>
            </a:r>
            <a:r>
              <a:rPr sz="2000" dirty="0">
                <a:latin typeface="Arial"/>
                <a:cs typeface="Arial"/>
              </a:rPr>
              <a:t>confusion, use parentheses </a:t>
            </a:r>
            <a:r>
              <a:rPr sz="2000" spc="-5" dirty="0">
                <a:latin typeface="Arial"/>
                <a:cs typeface="Arial"/>
              </a:rPr>
              <a:t>if your </a:t>
            </a:r>
            <a:r>
              <a:rPr sz="2000" dirty="0">
                <a:latin typeface="Arial"/>
                <a:cs typeface="Arial"/>
              </a:rPr>
              <a:t>expression</a:t>
            </a:r>
            <a:r>
              <a:rPr sz="2000" spc="-185" dirty="0">
                <a:latin typeface="Arial"/>
                <a:cs typeface="Arial"/>
              </a:rPr>
              <a:t> </a:t>
            </a:r>
            <a:r>
              <a:rPr sz="2000" dirty="0">
                <a:latin typeface="Arial"/>
                <a:cs typeface="Arial"/>
              </a:rPr>
              <a:t>has  more </a:t>
            </a:r>
            <a:r>
              <a:rPr sz="2000" spc="-5" dirty="0">
                <a:latin typeface="Arial"/>
                <a:cs typeface="Arial"/>
              </a:rPr>
              <a:t>than </a:t>
            </a:r>
            <a:r>
              <a:rPr sz="2000" dirty="0">
                <a:latin typeface="Arial"/>
                <a:cs typeface="Arial"/>
              </a:rPr>
              <a:t>one ternary</a:t>
            </a:r>
            <a:r>
              <a:rPr sz="2000" spc="-125" dirty="0">
                <a:latin typeface="Arial"/>
                <a:cs typeface="Arial"/>
              </a:rPr>
              <a:t> </a:t>
            </a:r>
            <a:r>
              <a:rPr sz="2000" dirty="0">
                <a:latin typeface="Arial"/>
                <a:cs typeface="Arial"/>
              </a:rPr>
              <a:t>operator</a:t>
            </a:r>
            <a:endParaRPr sz="200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5029200" cy="3456587"/>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#include &lt;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void main()</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k = 0;</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for (k &lt; 3; k++)</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("Hello");</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6781800" y="6430373"/>
            <a:ext cx="2555380" cy="461665"/>
          </a:xfrm>
          <a:prstGeom prst="rect">
            <a:avLst/>
          </a:prstGeom>
        </p:spPr>
        <p:txBody>
          <a:bodyPr wrap="none">
            <a:spAutoFit/>
          </a:bodyPr>
          <a:lstStyle/>
          <a:p>
            <a:r>
              <a:rPr lang="en-US" sz="2400" dirty="0"/>
              <a:t>Compile time error</a:t>
            </a:r>
          </a:p>
        </p:txBody>
      </p:sp>
    </p:spTree>
    <p:extLst>
      <p:ext uri="{BB962C8B-B14F-4D97-AF65-F5344CB8AC3E}">
        <p14:creationId xmlns:p14="http://schemas.microsoft.com/office/powerpoint/2010/main" val="426165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5029200" cy="3456587"/>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#include &lt;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void main()</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double k = 0;</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for (k = 0.0; k &lt; 3.0; k++);</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("%lf", k);</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6781800" y="6430373"/>
            <a:ext cx="1350050" cy="461665"/>
          </a:xfrm>
          <a:prstGeom prst="rect">
            <a:avLst/>
          </a:prstGeom>
        </p:spPr>
        <p:txBody>
          <a:bodyPr wrap="none">
            <a:spAutoFit/>
          </a:bodyPr>
          <a:lstStyle/>
          <a:p>
            <a:r>
              <a:rPr lang="en-US" sz="2400" dirty="0"/>
              <a:t>3.000000</a:t>
            </a:r>
          </a:p>
        </p:txBody>
      </p:sp>
    </p:spTree>
    <p:extLst>
      <p:ext uri="{BB962C8B-B14F-4D97-AF65-F5344CB8AC3E}">
        <p14:creationId xmlns:p14="http://schemas.microsoft.com/office/powerpoint/2010/main" val="425211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5029200" cy="5447645"/>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#include&lt;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a = 1;</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do</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("N");</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 while(a = 5);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return 0;</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6" name="Rectangle 5"/>
          <p:cNvSpPr/>
          <p:nvPr/>
        </p:nvSpPr>
        <p:spPr>
          <a:xfrm>
            <a:off x="6781800" y="6430373"/>
            <a:ext cx="3337645" cy="461665"/>
          </a:xfrm>
          <a:prstGeom prst="rect">
            <a:avLst/>
          </a:prstGeom>
        </p:spPr>
        <p:txBody>
          <a:bodyPr wrap="none">
            <a:spAutoFit/>
          </a:bodyPr>
          <a:lstStyle/>
          <a:p>
            <a:r>
              <a:rPr lang="en-US" sz="2400" dirty="0"/>
              <a:t>N is printed infinite times</a:t>
            </a:r>
            <a:endParaRPr lang="en-US" sz="2400" dirty="0"/>
          </a:p>
        </p:txBody>
      </p:sp>
    </p:spTree>
    <p:extLst>
      <p:ext uri="{BB962C8B-B14F-4D97-AF65-F5344CB8AC3E}">
        <p14:creationId xmlns:p14="http://schemas.microsoft.com/office/powerpoint/2010/main" val="270771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5029200" cy="4452116"/>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#include&lt;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x, y;</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x = 5;</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y = x++ / 2;</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("%d %</a:t>
            </a:r>
            <a:r>
              <a:rPr lang="en-US" sz="2400" dirty="0" err="1">
                <a:latin typeface="Calibri" panose="020F0502020204030204" pitchFamily="34" charset="0"/>
                <a:ea typeface="Calibri" panose="020F0502020204030204" pitchFamily="34" charset="0"/>
                <a:cs typeface="Times New Roman" panose="02020603050405020304" pitchFamily="18" charset="0"/>
              </a:rPr>
              <a:t>d",x</a:t>
            </a:r>
            <a:r>
              <a:rPr lang="en-US" sz="2400" dirty="0">
                <a:latin typeface="Calibri" panose="020F0502020204030204" pitchFamily="34" charset="0"/>
                <a:ea typeface="Calibri" panose="020F0502020204030204" pitchFamily="34" charset="0"/>
                <a:cs typeface="Times New Roman" panose="02020603050405020304" pitchFamily="18" charset="0"/>
              </a:rPr>
              <a:t>, y);</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return 0;</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6" name="Rectangle 5"/>
          <p:cNvSpPr/>
          <p:nvPr/>
        </p:nvSpPr>
        <p:spPr>
          <a:xfrm>
            <a:off x="6781800" y="6430373"/>
            <a:ext cx="564578" cy="461665"/>
          </a:xfrm>
          <a:prstGeom prst="rect">
            <a:avLst/>
          </a:prstGeom>
        </p:spPr>
        <p:txBody>
          <a:bodyPr wrap="none">
            <a:spAutoFit/>
          </a:bodyPr>
          <a:lstStyle/>
          <a:p>
            <a:r>
              <a:rPr lang="en-US" sz="2400" dirty="0"/>
              <a:t>6 2</a:t>
            </a:r>
            <a:endParaRPr lang="en-US" sz="2400" dirty="0"/>
          </a:p>
        </p:txBody>
      </p:sp>
    </p:spTree>
    <p:extLst>
      <p:ext uri="{BB962C8B-B14F-4D97-AF65-F5344CB8AC3E}">
        <p14:creationId xmlns:p14="http://schemas.microsoft.com/office/powerpoint/2010/main" val="6970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21227</TotalTime>
  <Words>5540</Words>
  <Application>Microsoft Office PowerPoint</Application>
  <PresentationFormat>Custom</PresentationFormat>
  <Paragraphs>1184</Paragraphs>
  <Slides>93</Slides>
  <Notes>54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Arial</vt:lpstr>
      <vt:lpstr>Arial Narrow</vt:lpstr>
      <vt:lpstr>Bookman Old Style</vt:lpstr>
      <vt:lpstr>Calibri</vt:lpstr>
      <vt:lpstr>Courier New</vt:lpstr>
      <vt:lpstr>Segoe UI Symbol</vt:lpstr>
      <vt:lpstr>Times New Roman</vt:lpstr>
      <vt:lpstr>Trebuchet MS</vt:lpstr>
      <vt:lpstr>Office Theme</vt:lpstr>
      <vt:lpstr>Loop</vt:lpstr>
      <vt:lpstr>Acknowledgement</vt:lpstr>
      <vt:lpstr>Chapter Objective</vt:lpstr>
      <vt:lpstr>Chapter Topics</vt:lpstr>
      <vt:lpstr>PowerPoint Presentation</vt:lpstr>
      <vt:lpstr>PowerPoint Presentation</vt:lpstr>
      <vt:lpstr>C Control Structure Looping w h ile d o - w h ile</vt:lpstr>
      <vt:lpstr>Operators </vt:lpstr>
      <vt:lpstr>The ternary operator</vt:lpstr>
      <vt:lpstr>Increment and Decrement Operators</vt:lpstr>
      <vt:lpstr>Increment and Decrement Operators</vt:lpstr>
      <vt:lpstr>PowerPoint Presentation</vt:lpstr>
      <vt:lpstr>PowerPoint Presentation</vt:lpstr>
      <vt:lpstr>The while Statement</vt:lpstr>
      <vt:lpstr>Flowchart of a while Loop</vt:lpstr>
      <vt:lpstr>PowerPoint Presentation</vt:lpstr>
      <vt:lpstr>Understanding a while loop</vt:lpstr>
      <vt:lpstr>Understanding a while loop</vt:lpstr>
      <vt:lpstr>Understanding a while loop</vt:lpstr>
      <vt:lpstr>PowerPoint Presentation</vt:lpstr>
      <vt:lpstr>PowerPoint Presentation</vt:lpstr>
      <vt:lpstr>PowerPoint Presentation</vt:lpstr>
      <vt:lpstr>Looping: A Real Example</vt:lpstr>
      <vt:lpstr>PowerPoint Presentation</vt:lpstr>
      <vt:lpstr>main( )</vt:lpstr>
      <vt:lpstr>PowerPoint Presentation</vt:lpstr>
      <vt:lpstr>Example:</vt:lpstr>
      <vt:lpstr>PowerPoint Presentation</vt:lpstr>
      <vt:lpstr>PowerPoint Presentation</vt:lpstr>
      <vt:lpstr>The do-while Statement</vt:lpstr>
      <vt:lpstr>Flowchart of a do-while loop</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for Statement</vt:lpstr>
      <vt:lpstr>C Errors to Avoid</vt:lpstr>
      <vt:lpstr>PowerPoint Presentation</vt:lpstr>
      <vt:lpstr>Flowchart of a for Loop</vt:lpstr>
      <vt:lpstr>int i;</vt:lpstr>
      <vt:lpstr>Calculating a factorial 5!. The factorial n! is defined as n*(n-1)!</vt:lpstr>
      <vt:lpstr>Valid for loops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Loop</vt:lpstr>
      <vt:lpstr>Write a program to print a multiplication table.</vt:lpstr>
      <vt:lpstr>PowerPoint Presentation</vt:lpstr>
      <vt:lpstr>Jump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3 [Compatibility Mode]</dc:title>
  <dc:creator>ku</dc:creator>
  <cp:lastModifiedBy>Windows User</cp:lastModifiedBy>
  <cp:revision>165</cp:revision>
  <dcterms:created xsi:type="dcterms:W3CDTF">2020-09-14T15:19:04Z</dcterms:created>
  <dcterms:modified xsi:type="dcterms:W3CDTF">2023-04-06T15:49:37Z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2012-09-09T00:00:00Z</vt:filetime>
  </property>
  <property fmtid="{D5CDD505-2E9C-101B-9397-08002B2CF9AE}" pid="3" name="Creator">
    <vt:lpwstr>PScript5.dll Version 5.2.2</vt:lpwstr>
  </property>
  <property fmtid="{D5CDD505-2E9C-101B-9397-08002B2CF9AE}" pid="4" name="LastSaved">
    <vt:filetime>2020-09-14T00:00:00Z</vt:filetime>
  </property>
</Properties>
</file>