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7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41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7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8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3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5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3C37-5926-49FB-A6FA-3A9949888EC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4A75-BC12-4929-8F9A-FE7BDFE01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3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Flowchart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3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752465"/>
              </p:ext>
            </p:extLst>
          </p:nvPr>
        </p:nvGraphicFramePr>
        <p:xfrm>
          <a:off x="339633" y="1606732"/>
          <a:ext cx="8569236" cy="4754882"/>
        </p:xfrm>
        <a:graphic>
          <a:graphicData uri="http://schemas.openxmlformats.org/drawingml/2006/table">
            <a:tbl>
              <a:tblPr/>
              <a:tblGrid>
                <a:gridCol w="2717076">
                  <a:extLst>
                    <a:ext uri="{9D8B030D-6E8A-4147-A177-3AD203B41FA5}">
                      <a16:colId xmlns:a16="http://schemas.microsoft.com/office/drawing/2014/main" val="1445739594"/>
                    </a:ext>
                  </a:extLst>
                </a:gridCol>
                <a:gridCol w="2586445">
                  <a:extLst>
                    <a:ext uri="{9D8B030D-6E8A-4147-A177-3AD203B41FA5}">
                      <a16:colId xmlns:a16="http://schemas.microsoft.com/office/drawing/2014/main" val="2711471175"/>
                    </a:ext>
                  </a:extLst>
                </a:gridCol>
                <a:gridCol w="3265715">
                  <a:extLst>
                    <a:ext uri="{9D8B030D-6E8A-4147-A177-3AD203B41FA5}">
                      <a16:colId xmlns:a16="http://schemas.microsoft.com/office/drawing/2014/main" val="2874209753"/>
                    </a:ext>
                  </a:extLst>
                </a:gridCol>
              </a:tblGrid>
              <a:tr h="706807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FF0000"/>
                          </a:solidFill>
                          <a:effectLst/>
                        </a:rPr>
                        <a:t>Symbol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rgbClr val="FF0000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47509"/>
                  </a:ext>
                </a:extLst>
              </a:tr>
              <a:tr h="1477869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Flow line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Indicates the flow of logic by connecting symbols.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92567"/>
                  </a:ext>
                </a:extLst>
              </a:tr>
              <a:tr h="1477869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Terminal(Stop/Start)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Represents the start and the end of a flowchart.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43024"/>
                  </a:ext>
                </a:extLst>
              </a:tr>
              <a:tr h="1092337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Input/Output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Used for input and output operation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41777"/>
                  </a:ext>
                </a:extLst>
              </a:tr>
            </a:tbl>
          </a:graphicData>
        </a:graphic>
      </p:graphicFrame>
      <p:pic>
        <p:nvPicPr>
          <p:cNvPr id="2049" name="Picture 1" descr="Flowline symbol in flowchart of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5" y="2610727"/>
            <a:ext cx="19240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rminal symbol in flowchart of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5" y="3984173"/>
            <a:ext cx="19240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Input/Output symbol in flowchart of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5" y="5339683"/>
            <a:ext cx="1947454" cy="10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0948" y="274320"/>
            <a:ext cx="386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B0F0"/>
                </a:solidFill>
              </a:rPr>
              <a:t>Flowchart Symbols</a:t>
            </a:r>
            <a:endParaRPr lang="en-IN" sz="32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628650" y="342130"/>
            <a:ext cx="78867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00B0F0"/>
                </a:solidFill>
              </a:rPr>
              <a:t>Flowchart Symbols</a:t>
            </a:r>
            <a:endParaRPr lang="en-IN" sz="3200" b="1" u="sng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98431"/>
              </p:ext>
            </p:extLst>
          </p:nvPr>
        </p:nvGraphicFramePr>
        <p:xfrm>
          <a:off x="372291" y="1167233"/>
          <a:ext cx="8399418" cy="5538654"/>
        </p:xfrm>
        <a:graphic>
          <a:graphicData uri="http://schemas.openxmlformats.org/drawingml/2006/table">
            <a:tbl>
              <a:tblPr/>
              <a:tblGrid>
                <a:gridCol w="2799806">
                  <a:extLst>
                    <a:ext uri="{9D8B030D-6E8A-4147-A177-3AD203B41FA5}">
                      <a16:colId xmlns:a16="http://schemas.microsoft.com/office/drawing/2014/main" val="1154502323"/>
                    </a:ext>
                  </a:extLst>
                </a:gridCol>
                <a:gridCol w="2799806">
                  <a:extLst>
                    <a:ext uri="{9D8B030D-6E8A-4147-A177-3AD203B41FA5}">
                      <a16:colId xmlns:a16="http://schemas.microsoft.com/office/drawing/2014/main" val="902203547"/>
                    </a:ext>
                  </a:extLst>
                </a:gridCol>
                <a:gridCol w="2799806">
                  <a:extLst>
                    <a:ext uri="{9D8B030D-6E8A-4147-A177-3AD203B41FA5}">
                      <a16:colId xmlns:a16="http://schemas.microsoft.com/office/drawing/2014/main" val="1663892371"/>
                    </a:ext>
                  </a:extLst>
                </a:gridCol>
              </a:tblGrid>
              <a:tr h="1052802">
                <a:tc>
                  <a:txBody>
                    <a:bodyPr/>
                    <a:lstStyle/>
                    <a:p>
                      <a:endParaRPr lang="en-IN" sz="1400">
                        <a:effectLst/>
                      </a:endParaRP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0000"/>
                          </a:solidFill>
                          <a:effectLst/>
                        </a:rPr>
                        <a:t>Processing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Used for arithmetic operations and data-manipulations.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22860"/>
                  </a:ext>
                </a:extLst>
              </a:tr>
              <a:tr h="1327446">
                <a:tc>
                  <a:txBody>
                    <a:bodyPr/>
                    <a:lstStyle/>
                    <a:p>
                      <a:endParaRPr lang="en-IN" sz="1400">
                        <a:effectLst/>
                      </a:endParaRP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FF0000"/>
                          </a:solidFill>
                          <a:effectLst/>
                        </a:rPr>
                        <a:t>Decision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Used for decision making between two or more alternatives.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54881"/>
                  </a:ext>
                </a:extLst>
              </a:tr>
              <a:tr h="778158">
                <a:tc>
                  <a:txBody>
                    <a:bodyPr/>
                    <a:lstStyle/>
                    <a:p>
                      <a:endParaRPr lang="en-IN" sz="1400">
                        <a:effectLst/>
                      </a:endParaRP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FF0000"/>
                          </a:solidFill>
                          <a:effectLst/>
                        </a:rPr>
                        <a:t>On-page Connector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Used to join different flowline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379799"/>
                  </a:ext>
                </a:extLst>
              </a:tr>
              <a:tr h="1052802">
                <a:tc>
                  <a:txBody>
                    <a:bodyPr/>
                    <a:lstStyle/>
                    <a:p>
                      <a:endParaRPr lang="en-IN" sz="1400">
                        <a:effectLst/>
                      </a:endParaRP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FF0000"/>
                          </a:solidFill>
                          <a:effectLst/>
                        </a:rPr>
                        <a:t>Off-page Connector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Used to connect the flowchart portion on a different page.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56402"/>
                  </a:ext>
                </a:extLst>
              </a:tr>
              <a:tr h="1327446">
                <a:tc>
                  <a:txBody>
                    <a:bodyPr/>
                    <a:lstStyle/>
                    <a:p>
                      <a:endParaRPr lang="en-IN" sz="1400">
                        <a:effectLst/>
                      </a:endParaRP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0000"/>
                          </a:solidFill>
                          <a:effectLst/>
                        </a:rPr>
                        <a:t>Predefined Process/Function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Represents a group of statements performing one processing task.</a:t>
                      </a:r>
                    </a:p>
                  </a:txBody>
                  <a:tcPr marL="179807" marR="179807" marT="89904" marB="89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50023"/>
                  </a:ext>
                </a:extLst>
              </a:tr>
            </a:tbl>
          </a:graphicData>
        </a:graphic>
      </p:graphicFrame>
      <p:pic>
        <p:nvPicPr>
          <p:cNvPr id="3073" name="Picture 1" descr="Processing symbol in flowchart of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6" y="1288483"/>
            <a:ext cx="2088424" cy="8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cision making symbol in flowchart of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0" y="2280970"/>
            <a:ext cx="2838283" cy="11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On-page connector symbol in flowchart of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0" y="3381960"/>
            <a:ext cx="2838283" cy="11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ff-page connector symbol in flowchart of program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9" y="4495697"/>
            <a:ext cx="2838283" cy="11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redefined process symbol in flowchart of programm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" y="5583940"/>
            <a:ext cx="2442879" cy="11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48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36" y="160338"/>
            <a:ext cx="7886700" cy="797468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</a:rPr>
              <a:t>Adding 2 numbers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4" name="AutoShape 2" descr="C Program Practicals: Flowchart to Add two number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93" y="1227908"/>
            <a:ext cx="3997679" cy="55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6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89" y="2015904"/>
            <a:ext cx="6975293" cy="429345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3336" y="160338"/>
            <a:ext cx="7886700" cy="797468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</a:rPr>
              <a:t>Largest of 2 numbers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3336" y="160338"/>
            <a:ext cx="7886700" cy="797468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</a:rPr>
              <a:t>Largest of 3 numbers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2FCD0-9CCB-4F41-BD66-64259F03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6" b="5149"/>
          <a:stretch/>
        </p:blipFill>
        <p:spPr>
          <a:xfrm>
            <a:off x="480956" y="957806"/>
            <a:ext cx="8051459" cy="55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0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26" y="182246"/>
            <a:ext cx="7886700" cy="74521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Identifiers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3" y="1110343"/>
            <a:ext cx="8987247" cy="543414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Names </a:t>
            </a:r>
            <a:r>
              <a:rPr lang="en-IN" dirty="0">
                <a:solidFill>
                  <a:srgbClr val="0070C0"/>
                </a:solidFill>
              </a:rPr>
              <a:t>given to various program elements (variables, constants, </a:t>
            </a:r>
            <a:r>
              <a:rPr lang="en-IN" dirty="0" smtClean="0">
                <a:solidFill>
                  <a:srgbClr val="0070C0"/>
                </a:solidFill>
              </a:rPr>
              <a:t>functions)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US" dirty="0"/>
              <a:t>May consist of </a:t>
            </a:r>
            <a:r>
              <a:rPr lang="en-US" i="1" dirty="0"/>
              <a:t>letters</a:t>
            </a:r>
            <a:r>
              <a:rPr lang="en-US" dirty="0"/>
              <a:t>, </a:t>
            </a:r>
            <a:r>
              <a:rPr lang="en-US" i="1" dirty="0"/>
              <a:t>digits </a:t>
            </a:r>
            <a:r>
              <a:rPr lang="en-US" dirty="0"/>
              <a:t>and the </a:t>
            </a:r>
            <a:r>
              <a:rPr lang="en-US" i="1" dirty="0"/>
              <a:t>underscore </a:t>
            </a:r>
            <a:r>
              <a:rPr lang="en-US" dirty="0"/>
              <a:t>(‘_’) character, with no space between.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US" dirty="0"/>
              <a:t>First character must be a letter or </a:t>
            </a:r>
            <a:r>
              <a:rPr lang="en-US" dirty="0" smtClean="0"/>
              <a:t>underscore.</a:t>
            </a:r>
            <a:endParaRPr lang="en-US" dirty="0"/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There </a:t>
            </a:r>
            <a:r>
              <a:rPr lang="en-US" b="1" dirty="0" smtClean="0">
                <a:solidFill>
                  <a:srgbClr val="0070C0"/>
                </a:solidFill>
              </a:rPr>
              <a:t>cannot </a:t>
            </a:r>
            <a:r>
              <a:rPr lang="en-US" b="1" dirty="0">
                <a:solidFill>
                  <a:srgbClr val="0070C0"/>
                </a:solidFill>
              </a:rPr>
              <a:t>be two successive </a:t>
            </a:r>
            <a:r>
              <a:rPr lang="en-US" b="1" dirty="0" smtClean="0">
                <a:solidFill>
                  <a:srgbClr val="0070C0"/>
                </a:solidFill>
              </a:rPr>
              <a:t>underscores.</a:t>
            </a:r>
            <a:endParaRPr lang="en-US" dirty="0">
              <a:solidFill>
                <a:srgbClr val="0070C0"/>
              </a:solidFill>
            </a:endParaRPr>
          </a:p>
          <a:p>
            <a:endParaRPr lang="en-IN" dirty="0"/>
          </a:p>
          <a:p>
            <a:r>
              <a:rPr lang="en-US" dirty="0"/>
              <a:t>Keywords </a:t>
            </a:r>
            <a:r>
              <a:rPr lang="en-US" b="1" dirty="0"/>
              <a:t>cannot be </a:t>
            </a:r>
            <a:r>
              <a:rPr lang="en-US" dirty="0"/>
              <a:t>used as </a:t>
            </a:r>
            <a:r>
              <a:rPr lang="en-US" dirty="0" smtClean="0"/>
              <a:t>identifiers.</a:t>
            </a:r>
            <a:endParaRPr lang="en-US" dirty="0"/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 identifier can be arbitrary </a:t>
            </a:r>
            <a:r>
              <a:rPr lang="en-US" b="1" dirty="0" smtClean="0">
                <a:solidFill>
                  <a:srgbClr val="0070C0"/>
                </a:solidFill>
              </a:rPr>
              <a:t>long. </a:t>
            </a:r>
            <a:r>
              <a:rPr lang="en-US" dirty="0" smtClean="0">
                <a:solidFill>
                  <a:srgbClr val="0070C0"/>
                </a:solidFill>
              </a:rPr>
              <a:t>Some </a:t>
            </a:r>
            <a:r>
              <a:rPr lang="en-US" dirty="0">
                <a:solidFill>
                  <a:srgbClr val="0070C0"/>
                </a:solidFill>
              </a:rPr>
              <a:t>C compilers recognize only the first few characters of the name (16 or 31</a:t>
            </a:r>
            <a:r>
              <a:rPr lang="en-US" dirty="0" smtClean="0">
                <a:solidFill>
                  <a:srgbClr val="0070C0"/>
                </a:solidFill>
              </a:rPr>
              <a:t>).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Case </a:t>
            </a:r>
            <a:r>
              <a:rPr lang="en-US" b="1" dirty="0" smtClean="0"/>
              <a:t>sensitive </a:t>
            </a:r>
            <a:r>
              <a:rPr lang="en-US" dirty="0" smtClean="0"/>
              <a:t>‘</a:t>
            </a:r>
            <a:r>
              <a:rPr lang="en-US" dirty="0"/>
              <a:t>area’, ‘AREA’ and ‘Area’ are all </a:t>
            </a:r>
            <a:r>
              <a:rPr lang="en-US" dirty="0" smtClean="0"/>
              <a:t>different.</a:t>
            </a:r>
            <a:endParaRPr lang="en-US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0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15" y="103869"/>
            <a:ext cx="7886700" cy="993411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</a:rPr>
              <a:t>Valid and Invalid Identifiers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" y="1201783"/>
            <a:ext cx="4335235" cy="4873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           Valid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dirty="0" smtClean="0"/>
              <a:t>  X</a:t>
            </a:r>
            <a:endParaRPr lang="en-IN" dirty="0"/>
          </a:p>
          <a:p>
            <a:r>
              <a:rPr lang="en-IN" dirty="0" smtClean="0"/>
              <a:t>  </a:t>
            </a:r>
            <a:r>
              <a:rPr lang="en-IN" dirty="0" err="1" smtClean="0"/>
              <a:t>Abc</a:t>
            </a:r>
            <a:endParaRPr lang="en-IN" dirty="0"/>
          </a:p>
          <a:p>
            <a:r>
              <a:rPr lang="en-IN" dirty="0" smtClean="0"/>
              <a:t>  </a:t>
            </a:r>
            <a:r>
              <a:rPr lang="en-IN" dirty="0" err="1" smtClean="0"/>
              <a:t>simple_interest</a:t>
            </a:r>
            <a:endParaRPr lang="en-IN" dirty="0"/>
          </a:p>
          <a:p>
            <a:r>
              <a:rPr lang="en-IN" dirty="0" smtClean="0"/>
              <a:t>  _</a:t>
            </a:r>
            <a:r>
              <a:rPr lang="en-IN" dirty="0"/>
              <a:t>emp_1</a:t>
            </a:r>
          </a:p>
          <a:p>
            <a:r>
              <a:rPr lang="en-IN" dirty="0" smtClean="0"/>
              <a:t>  a123</a:t>
            </a:r>
            <a:endParaRPr lang="en-IN" dirty="0"/>
          </a:p>
          <a:p>
            <a:r>
              <a:rPr lang="en-IN" dirty="0" smtClean="0"/>
              <a:t>  LIST</a:t>
            </a:r>
            <a:endParaRPr lang="en-IN" dirty="0"/>
          </a:p>
          <a:p>
            <a:r>
              <a:rPr lang="en-IN" dirty="0" smtClean="0"/>
              <a:t>  stud_nameEmpl_3</a:t>
            </a:r>
            <a:endParaRPr lang="en-IN" dirty="0"/>
          </a:p>
          <a:p>
            <a:r>
              <a:rPr lang="en-IN" dirty="0" smtClean="0"/>
              <a:t>  Empl_2avg_empl_salary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60718" y="1961326"/>
            <a:ext cx="232519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i="0" u="none" strike="noStrike" baseline="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10abc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my-name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“hello”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simple interest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(area)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%rate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286" y="1201783"/>
            <a:ext cx="161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Invalid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8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231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Office Theme</vt:lpstr>
      <vt:lpstr>Flowchart</vt:lpstr>
      <vt:lpstr>PowerPoint Presentation</vt:lpstr>
      <vt:lpstr>Flowchart Symbols</vt:lpstr>
      <vt:lpstr>Adding 2 numbers</vt:lpstr>
      <vt:lpstr>Largest of 2 numbers</vt:lpstr>
      <vt:lpstr>Largest of 3 numbers</vt:lpstr>
      <vt:lpstr>Identifiers</vt:lpstr>
      <vt:lpstr>Valid and Invalid Identifiers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sujan</dc:creator>
  <cp:lastModifiedBy>sujan</cp:lastModifiedBy>
  <cp:revision>6</cp:revision>
  <dcterms:created xsi:type="dcterms:W3CDTF">2023-03-03T06:43:24Z</dcterms:created>
  <dcterms:modified xsi:type="dcterms:W3CDTF">2023-03-03T07:15:06Z</dcterms:modified>
</cp:coreProperties>
</file>