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313" r:id="rId3"/>
    <p:sldId id="263" r:id="rId4"/>
    <p:sldId id="264" r:id="rId5"/>
    <p:sldId id="270" r:id="rId6"/>
    <p:sldId id="284" r:id="rId7"/>
    <p:sldId id="293" r:id="rId8"/>
    <p:sldId id="294" r:id="rId9"/>
    <p:sldId id="299" r:id="rId10"/>
    <p:sldId id="300" r:id="rId11"/>
    <p:sldId id="301" r:id="rId12"/>
    <p:sldId id="598" r:id="rId13"/>
    <p:sldId id="306" r:id="rId14"/>
    <p:sldId id="307" r:id="rId15"/>
    <p:sldId id="308" r:id="rId16"/>
    <p:sldId id="599" r:id="rId17"/>
    <p:sldId id="303" r:id="rId18"/>
    <p:sldId id="304" r:id="rId19"/>
    <p:sldId id="305" r:id="rId20"/>
    <p:sldId id="600" r:id="rId21"/>
    <p:sldId id="311" r:id="rId22"/>
    <p:sldId id="646" r:id="rId23"/>
    <p:sldId id="647" r:id="rId24"/>
    <p:sldId id="648" r:id="rId25"/>
    <p:sldId id="649" r:id="rId26"/>
    <p:sldId id="650" r:id="rId27"/>
    <p:sldId id="651" r:id="rId28"/>
    <p:sldId id="652" r:id="rId29"/>
    <p:sldId id="653" r:id="rId30"/>
    <p:sldId id="654" r:id="rId31"/>
    <p:sldId id="655" r:id="rId32"/>
    <p:sldId id="656" r:id="rId33"/>
    <p:sldId id="679" r:id="rId34"/>
    <p:sldId id="680" r:id="rId35"/>
    <p:sldId id="682" r:id="rId36"/>
    <p:sldId id="683" r:id="rId37"/>
    <p:sldId id="657" r:id="rId38"/>
    <p:sldId id="658" r:id="rId39"/>
    <p:sldId id="659" r:id="rId40"/>
    <p:sldId id="660" r:id="rId41"/>
    <p:sldId id="661" r:id="rId42"/>
    <p:sldId id="662" r:id="rId43"/>
    <p:sldId id="663" r:id="rId44"/>
    <p:sldId id="664" r:id="rId45"/>
    <p:sldId id="312" r:id="rId46"/>
    <p:sldId id="666" r:id="rId47"/>
    <p:sldId id="667" r:id="rId48"/>
    <p:sldId id="668" r:id="rId49"/>
    <p:sldId id="669" r:id="rId50"/>
    <p:sldId id="670" r:id="rId51"/>
    <p:sldId id="671" r:id="rId52"/>
    <p:sldId id="672" r:id="rId53"/>
    <p:sldId id="673" r:id="rId54"/>
    <p:sldId id="674" r:id="rId55"/>
    <p:sldId id="675" r:id="rId56"/>
    <p:sldId id="676" r:id="rId57"/>
    <p:sldId id="678" r:id="rId58"/>
    <p:sldId id="393" r:id="rId59"/>
    <p:sldId id="394" r:id="rId60"/>
    <p:sldId id="395" r:id="rId61"/>
    <p:sldId id="396" r:id="rId62"/>
    <p:sldId id="397" r:id="rId63"/>
    <p:sldId id="398" r:id="rId64"/>
    <p:sldId id="399" r:id="rId65"/>
    <p:sldId id="401" r:id="rId66"/>
    <p:sldId id="402" r:id="rId67"/>
    <p:sldId id="403" r:id="rId68"/>
    <p:sldId id="405" r:id="rId69"/>
    <p:sldId id="406" r:id="rId70"/>
    <p:sldId id="407" r:id="rId71"/>
    <p:sldId id="408" r:id="rId72"/>
    <p:sldId id="409" r:id="rId73"/>
    <p:sldId id="410" r:id="rId74"/>
    <p:sldId id="411" r:id="rId75"/>
    <p:sldId id="412" r:id="rId76"/>
    <p:sldId id="413" r:id="rId77"/>
    <p:sldId id="414" r:id="rId78"/>
    <p:sldId id="415" r:id="rId79"/>
    <p:sldId id="416" r:id="rId80"/>
    <p:sldId id="418" r:id="rId81"/>
    <p:sldId id="419" r:id="rId82"/>
    <p:sldId id="420" r:id="rId83"/>
    <p:sldId id="421" r:id="rId84"/>
    <p:sldId id="422" r:id="rId85"/>
    <p:sldId id="589" r:id="rId86"/>
    <p:sldId id="476" r:id="rId87"/>
    <p:sldId id="644"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24" autoAdjust="0"/>
    <p:restoredTop sz="94660"/>
  </p:normalViewPr>
  <p:slideViewPr>
    <p:cSldViewPr snapToGrid="0">
      <p:cViewPr varScale="1">
        <p:scale>
          <a:sx n="70" d="100"/>
          <a:sy n="70" d="100"/>
        </p:scale>
        <p:origin x="402" y="48"/>
      </p:cViewPr>
      <p:guideLst/>
    </p:cSldViewPr>
  </p:slideViewPr>
  <p:notesTextViewPr>
    <p:cViewPr>
      <p:scale>
        <a:sx n="1" d="1"/>
        <a:sy n="1" d="1"/>
      </p:scale>
      <p:origin x="0" y="0"/>
    </p:cViewPr>
  </p:notesTextViewPr>
  <p:sorterViewPr>
    <p:cViewPr>
      <p:scale>
        <a:sx n="100" d="100"/>
        <a:sy n="100" d="100"/>
      </p:scale>
      <p:origin x="0" y="-488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1.e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2-04T03:42:36.898"/>
    </inkml:context>
    <inkml:brush xml:id="br0">
      <inkml:brushProperty name="width" value="0.05292" units="cm"/>
      <inkml:brushProperty name="height" value="0.05292" units="cm"/>
      <inkml:brushProperty name="color" value="#00B0F0"/>
    </inkml:brush>
  </inkml:definitions>
  <inkml:trace contextRef="#ctx0" brushRef="#br0">7169 16694,'0'24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324759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310213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3816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3415546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4627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1585806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2447822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156743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297569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88EAD-9631-41D7-8A08-25661BCCC10F}" type="datetimeFigureOut">
              <a:rPr lang="en-IN" smtClean="0"/>
              <a:t>23-12-2021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52363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88EAD-9631-41D7-8A08-25661BCCC10F}" type="datetimeFigureOut">
              <a:rPr lang="en-IN" smtClean="0"/>
              <a:t>23-12-2021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331255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88EAD-9631-41D7-8A08-25661BCCC10F}" type="datetimeFigureOut">
              <a:rPr lang="en-IN" smtClean="0"/>
              <a:t>23-12-2021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13176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88EAD-9631-41D7-8A08-25661BCCC10F}" type="datetimeFigureOut">
              <a:rPr lang="en-IN" smtClean="0"/>
              <a:t>23-12-2021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116610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88EAD-9631-41D7-8A08-25661BCCC10F}" type="datetimeFigureOut">
              <a:rPr lang="en-IN" smtClean="0"/>
              <a:t>23-12-2021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428937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88EAD-9631-41D7-8A08-25661BCCC10F}" type="datetimeFigureOut">
              <a:rPr lang="en-IN" smtClean="0"/>
              <a:t>23-12-2021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20411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88EAD-9631-41D7-8A08-25661BCCC10F}" type="datetimeFigureOut">
              <a:rPr lang="en-IN" smtClean="0"/>
              <a:t>23-12-2021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31CF61-7022-4C09-90FC-00A0B307361D}" type="slidenum">
              <a:rPr lang="en-IN" smtClean="0"/>
              <a:t>‹#›</a:t>
            </a:fld>
            <a:endParaRPr lang="en-IN"/>
          </a:p>
        </p:txBody>
      </p:sp>
    </p:spTree>
    <p:extLst>
      <p:ext uri="{BB962C8B-B14F-4D97-AF65-F5344CB8AC3E}">
        <p14:creationId xmlns:p14="http://schemas.microsoft.com/office/powerpoint/2010/main" val="161089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588EAD-9631-41D7-8A08-25661BCCC10F}" type="datetimeFigureOut">
              <a:rPr lang="en-IN" smtClean="0"/>
              <a:t>23-12-2021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31CF61-7022-4C09-90FC-00A0B307361D}" type="slidenum">
              <a:rPr lang="en-IN" smtClean="0"/>
              <a:t>‹#›</a:t>
            </a:fld>
            <a:endParaRPr lang="en-IN"/>
          </a:p>
        </p:txBody>
      </p:sp>
    </p:spTree>
    <p:extLst>
      <p:ext uri="{BB962C8B-B14F-4D97-AF65-F5344CB8AC3E}">
        <p14:creationId xmlns:p14="http://schemas.microsoft.com/office/powerpoint/2010/main" val="2256676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customXml" Target="../ink/ink1.xml"/><Relationship Id="rId24" Type="http://schemas.openxmlformats.org/officeDocument/2006/relationships/image" Target="../media/image26.png"/><Relationship Id="rId5" Type="http://schemas.openxmlformats.org/officeDocument/2006/relationships/image" Target="../media/image25.png"/><Relationship Id="rId23" Type="http://schemas.openxmlformats.org/officeDocument/2006/relationships/image" Target="../media/image22.emf"/><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7.xml"/><Relationship Id="rId6" Type="http://schemas.openxmlformats.org/officeDocument/2006/relationships/image" Target="../media/image311.png"/><Relationship Id="rId5" Type="http://schemas.openxmlformats.org/officeDocument/2006/relationships/image" Target="../media/image301.png"/><Relationship Id="rId4" Type="http://schemas.openxmlformats.org/officeDocument/2006/relationships/image" Target="../media/image29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0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0.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25.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27.png"/><Relationship Id="rId7" Type="http://schemas.openxmlformats.org/officeDocument/2006/relationships/image" Target="../media/image96.png"/><Relationship Id="rId2"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image" Target="../media/image98.png"/></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2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0.png"/><Relationship Id="rId1" Type="http://schemas.openxmlformats.org/officeDocument/2006/relationships/slideLayout" Target="../slideLayouts/slideLayout7.xml"/><Relationship Id="rId5" Type="http://schemas.openxmlformats.org/officeDocument/2006/relationships/image" Target="../media/image108.png"/><Relationship Id="rId4" Type="http://schemas.openxmlformats.org/officeDocument/2006/relationships/image" Target="../media/image1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50.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3.png"/><Relationship Id="rId4" Type="http://schemas.openxmlformats.org/officeDocument/2006/relationships/image" Target="../media/image46.png"/><Relationship Id="rId9"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11.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 Id="rId9"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39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139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391.png"/><Relationship Id="rId1" Type="http://schemas.openxmlformats.org/officeDocument/2006/relationships/slideLayout" Target="../slideLayouts/slideLayout7.xml"/><Relationship Id="rId5" Type="http://schemas.openxmlformats.org/officeDocument/2006/relationships/image" Target="../media/image144.png"/><Relationship Id="rId4" Type="http://schemas.openxmlformats.org/officeDocument/2006/relationships/image" Target="../media/image143.png"/></Relationships>
</file>

<file path=ppt/slides/_rels/slide49.xml.rels><?xml version="1.0" encoding="UTF-8" standalone="yes"?>
<Relationships xmlns="http://schemas.openxmlformats.org/package/2006/relationships"><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391.png"/><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91.png"/><Relationship Id="rId1" Type="http://schemas.openxmlformats.org/officeDocument/2006/relationships/slideLayout" Target="../slideLayouts/slideLayout7.xml"/><Relationship Id="rId5" Type="http://schemas.openxmlformats.org/officeDocument/2006/relationships/image" Target="../media/image152.png"/><Relationship Id="rId4" Type="http://schemas.openxmlformats.org/officeDocument/2006/relationships/image" Target="../media/image151.png"/></Relationships>
</file>

<file path=ppt/slides/_rels/slide51.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391.png"/><Relationship Id="rId1" Type="http://schemas.openxmlformats.org/officeDocument/2006/relationships/slideLayout" Target="../slideLayouts/slideLayout7.xml"/><Relationship Id="rId4" Type="http://schemas.openxmlformats.org/officeDocument/2006/relationships/image" Target="../media/image154.png"/></Relationships>
</file>

<file path=ppt/slides/_rels/slide52.xml.rels><?xml version="1.0" encoding="UTF-8" standalone="yes"?>
<Relationships xmlns="http://schemas.openxmlformats.org/package/2006/relationships"><Relationship Id="rId3" Type="http://schemas.openxmlformats.org/officeDocument/2006/relationships/image" Target="../media/image155.png"/><Relationship Id="rId7" Type="http://schemas.openxmlformats.org/officeDocument/2006/relationships/image" Target="../media/image159.png"/><Relationship Id="rId2" Type="http://schemas.openxmlformats.org/officeDocument/2006/relationships/image" Target="../media/image1391.png"/><Relationship Id="rId1" Type="http://schemas.openxmlformats.org/officeDocument/2006/relationships/slideLayout" Target="../slideLayouts/slideLayout7.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s>
</file>

<file path=ppt/slides/_rels/slide53.xml.rels><?xml version="1.0" encoding="UTF-8" standalone="yes"?>
<Relationships xmlns="http://schemas.openxmlformats.org/package/2006/relationships"><Relationship Id="rId3" Type="http://schemas.openxmlformats.org/officeDocument/2006/relationships/image" Target="../media/image1391.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1.e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2.png"/><Relationship Id="rId7" Type="http://schemas.openxmlformats.org/officeDocument/2006/relationships/image" Target="../media/image165.png"/><Relationship Id="rId2" Type="http://schemas.openxmlformats.org/officeDocument/2006/relationships/image" Target="../media/image1391.png"/><Relationship Id="rId1" Type="http://schemas.openxmlformats.org/officeDocument/2006/relationships/slideLayout" Target="../slideLayouts/slideLayout7.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63.png"/><Relationship Id="rId9" Type="http://schemas.openxmlformats.org/officeDocument/2006/relationships/image" Target="../media/image66.png"/></Relationships>
</file>

<file path=ppt/slides/_rels/slide5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image" Target="../media/image1391.png"/><Relationship Id="rId1" Type="http://schemas.openxmlformats.org/officeDocument/2006/relationships/slideLayout" Target="../slideLayouts/slideLayout7.xml"/><Relationship Id="rId6" Type="http://schemas.openxmlformats.org/officeDocument/2006/relationships/image" Target="../media/image169.png"/><Relationship Id="rId5" Type="http://schemas.openxmlformats.org/officeDocument/2006/relationships/image" Target="../media/image168.png"/><Relationship Id="rId4" Type="http://schemas.openxmlformats.org/officeDocument/2006/relationships/image" Target="../media/image68.png"/><Relationship Id="rId9" Type="http://schemas.openxmlformats.org/officeDocument/2006/relationships/image" Target="../media/image71.png"/></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391.png"/><Relationship Id="rId1" Type="http://schemas.openxmlformats.org/officeDocument/2006/relationships/slideLayout" Target="../slideLayouts/slideLayout7.xml"/><Relationship Id="rId5" Type="http://schemas.openxmlformats.org/officeDocument/2006/relationships/image" Target="../media/image173.png"/><Relationship Id="rId4" Type="http://schemas.openxmlformats.org/officeDocument/2006/relationships/image" Target="../media/image7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710.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0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6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72.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8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7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7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image" Target="../media/image118.png"/><Relationship Id="rId1" Type="http://schemas.openxmlformats.org/officeDocument/2006/relationships/slideLayout" Target="../slideLayouts/slideLayout7.xml"/><Relationship Id="rId4" Type="http://schemas.openxmlformats.org/officeDocument/2006/relationships/image" Target="../media/image810.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4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image" Target="../media/image87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9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11.png"/><Relationship Id="rId1" Type="http://schemas.openxmlformats.org/officeDocument/2006/relationships/slideLayout" Target="../slideLayouts/slideLayout7.xml"/><Relationship Id="rId4" Type="http://schemas.openxmlformats.org/officeDocument/2006/relationships/image" Target="../media/image132.png"/></Relationships>
</file>

<file path=ppt/slides/_rels/slide86.xml.rels><?xml version="1.0" encoding="UTF-8" standalone="yes"?>
<Relationships xmlns="http://schemas.openxmlformats.org/package/2006/relationships"><Relationship Id="rId8" Type="http://schemas.openxmlformats.org/officeDocument/2006/relationships/image" Target="../media/image1300.png"/><Relationship Id="rId13" Type="http://schemas.openxmlformats.org/officeDocument/2006/relationships/image" Target="../media/image135.png"/><Relationship Id="rId7" Type="http://schemas.openxmlformats.org/officeDocument/2006/relationships/image" Target="../media/image134.png"/><Relationship Id="rId12" Type="http://schemas.openxmlformats.org/officeDocument/2006/relationships/image" Target="../media/image139.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0.png"/><Relationship Id="rId10" Type="http://schemas.openxmlformats.org/officeDocument/2006/relationships/image" Target="../media/image137.png"/><Relationship Id="rId4" Type="http://schemas.openxmlformats.org/officeDocument/2006/relationships/image" Target="../media/image1310.png"/><Relationship Id="rId9" Type="http://schemas.openxmlformats.org/officeDocument/2006/relationships/image" Target="../media/image136.png"/></Relationships>
</file>

<file path=ppt/slides/_rels/slide8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Everything You Should Know About a Career in Electrical Engineering |  CollegeDekh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028"/>
            <a:ext cx="5983968" cy="68289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chool of Electrical Engineering and Computer Science | K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968" y="29029"/>
            <a:ext cx="6208032" cy="682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299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3" name="Rectangle 2"/>
          <p:cNvSpPr/>
          <p:nvPr/>
        </p:nvSpPr>
        <p:spPr>
          <a:xfrm>
            <a:off x="241440" y="719554"/>
            <a:ext cx="11856430" cy="861774"/>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Ohm’s Law</a:t>
            </a:r>
          </a:p>
          <a:p>
            <a:pPr marL="712788" indent="-349250" algn="just">
              <a:spcAft>
                <a:spcPts val="6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Resistors</a:t>
            </a:r>
          </a:p>
        </p:txBody>
      </p:sp>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300082"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p:cNvSpPr/>
              <p:nvPr/>
            </p:nvSpPr>
            <p:spPr>
              <a:xfrm>
                <a:off x="1060930" y="1583223"/>
                <a:ext cx="10702040" cy="5416098"/>
              </a:xfrm>
              <a:prstGeom prst="rect">
                <a:avLst/>
              </a:prstGeom>
            </p:spPr>
            <p:txBody>
              <a:bodyPr wrap="square">
                <a:spAutoFit/>
              </a:bodyPr>
              <a:lstStyle/>
              <a:p>
                <a:pPr marL="342900" indent="-342900"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peak value of </a:t>
                </a:r>
                <a14:m>
                  <m:oMath xmlns:m="http://schemas.openxmlformats.org/officeDocument/2006/math">
                    <m:r>
                      <a:rPr lang="en-IN" sz="2000" i="1">
                        <a:latin typeface="Cambria Math" panose="02040503050406030204" pitchFamily="18" charset="0"/>
                      </a:rPr>
                      <m:t>𝑖</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is </a:t>
                </a:r>
                <a:endParaRPr lang="en-IN" sz="2000" dirty="0" smtClean="0">
                  <a:latin typeface="Times New Roman" panose="02020603050405020304" pitchFamily="18" charset="0"/>
                  <a:cs typeface="Times New Roman" panose="02020603050405020304" pitchFamily="18" charset="0"/>
                </a:endParaRPr>
              </a:p>
              <a:p>
                <a:pPr algn="ctr">
                  <a:spcAft>
                    <a:spcPts val="1200"/>
                  </a:spcAft>
                </a:pP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0</m:t>
                        </m:r>
                      </m:sub>
                    </m:sSub>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0</m:t>
                            </m:r>
                          </m:sub>
                        </m:sSub>
                      </m:num>
                      <m:den>
                        <m:r>
                          <a:rPr lang="en-IN" sz="2000" i="1">
                            <a:latin typeface="Cambria Math" panose="02040503050406030204" pitchFamily="18" charset="0"/>
                          </a:rPr>
                          <m:t>𝑅</m:t>
                        </m:r>
                      </m:den>
                    </m:f>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p>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power delivered by the source at any instant is </a:t>
                </a:r>
                <a:endParaRPr lang="en-IN" sz="2000" dirty="0" smtClean="0">
                  <a:latin typeface="Times New Roman" panose="020206030504050203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𝑝</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m:t>
                      </m:r>
                      <m:r>
                        <a:rPr lang="en-IN" sz="2000" i="1">
                          <a:latin typeface="Cambria Math" panose="02040503050406030204" pitchFamily="18" charset="0"/>
                        </a:rPr>
                        <m:t>𝑣</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𝑖</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m:t>
                      </m:r>
                      <m:f>
                        <m:fPr>
                          <m:ctrlPr>
                            <a:rPr lang="en-IN" sz="2000" i="1">
                              <a:latin typeface="Cambria Math" panose="02040503050406030204" pitchFamily="18" charset="0"/>
                            </a:rPr>
                          </m:ctrlPr>
                        </m:fPr>
                        <m:num>
                          <m:sSubSup>
                            <m:sSubSupPr>
                              <m:ctrlPr>
                                <a:rPr lang="en-IN" sz="2000" i="1">
                                  <a:latin typeface="Cambria Math" panose="02040503050406030204" pitchFamily="18" charset="0"/>
                                </a:rPr>
                              </m:ctrlPr>
                            </m:sSubSupPr>
                            <m:e>
                              <m:r>
                                <a:rPr lang="en-IN" sz="2000" i="1">
                                  <a:latin typeface="Cambria Math" panose="02040503050406030204" pitchFamily="18" charset="0"/>
                                </a:rPr>
                                <m:t>𝑉</m:t>
                              </m:r>
                            </m:e>
                            <m:sub>
                              <m:r>
                                <a:rPr lang="en-IN" sz="2000" i="1">
                                  <a:latin typeface="Cambria Math" panose="02040503050406030204" pitchFamily="18" charset="0"/>
                                </a:rPr>
                                <m:t>0</m:t>
                              </m:r>
                            </m:sub>
                            <m:sup>
                              <m:r>
                                <a:rPr lang="en-IN" sz="2000" i="1">
                                  <a:latin typeface="Cambria Math" panose="02040503050406030204" pitchFamily="18" charset="0"/>
                                </a:rPr>
                                <m:t>2</m:t>
                              </m:r>
                            </m:sup>
                          </m:sSubSup>
                        </m:num>
                        <m:den>
                          <m:r>
                            <a:rPr lang="en-IN" sz="2000" i="1">
                              <a:latin typeface="Cambria Math" panose="02040503050406030204" pitchFamily="18" charset="0"/>
                            </a:rPr>
                            <m:t>𝑅</m:t>
                          </m:r>
                        </m:den>
                      </m:f>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func>
                                <m:funcPr>
                                  <m:ctrlPr>
                                    <a:rPr lang="en-IN" sz="2000" i="1">
                                      <a:latin typeface="Cambria Math" panose="02040503050406030204" pitchFamily="18" charset="0"/>
                                    </a:rPr>
                                  </m:ctrlPr>
                                </m:funcPr>
                                <m:fName>
                                  <m:r>
                                    <m:rPr>
                                      <m:sty m:val="p"/>
                                    </m:rPr>
                                    <a:rPr lang="en-IN" sz="2000">
                                      <a:latin typeface="Cambria Math" panose="02040503050406030204" pitchFamily="18" charset="0"/>
                                    </a:rPr>
                                    <m:t>sin</m:t>
                                  </m:r>
                                </m:fName>
                                <m:e>
                                  <m:r>
                                    <a:rPr lang="en-IN" sz="2000" i="1">
                                      <a:latin typeface="Cambria Math" panose="02040503050406030204" pitchFamily="18" charset="0"/>
                                    </a:rPr>
                                    <m:t>𝜔</m:t>
                                  </m:r>
                                  <m:r>
                                    <a:rPr lang="en-IN" sz="2000" i="1">
                                      <a:latin typeface="Cambria Math" panose="02040503050406030204" pitchFamily="18" charset="0"/>
                                    </a:rPr>
                                    <m:t>𝑡</m:t>
                                  </m:r>
                                </m:e>
                              </m:func>
                            </m:e>
                          </m:d>
                        </m:e>
                        <m:sup>
                          <m:r>
                            <a:rPr lang="en-IN" sz="2000" i="1">
                              <a:latin typeface="Cambria Math" panose="02040503050406030204" pitchFamily="18" charset="0"/>
                            </a:rPr>
                            <m:t>2</m:t>
                          </m:r>
                        </m:sup>
                      </m:sSup>
                      <m:r>
                        <a:rPr lang="en-IN" sz="2000" i="1">
                          <a:latin typeface="Cambria Math" panose="02040503050406030204" pitchFamily="18" charset="0"/>
                        </a:rPr>
                        <m:t>=</m:t>
                      </m:r>
                      <m:f>
                        <m:fPr>
                          <m:ctrlPr>
                            <a:rPr lang="en-IN" sz="2000" i="1">
                              <a:latin typeface="Cambria Math" panose="02040503050406030204" pitchFamily="18" charset="0"/>
                            </a:rPr>
                          </m:ctrlPr>
                        </m:fPr>
                        <m:num>
                          <m:sSubSup>
                            <m:sSubSupPr>
                              <m:ctrlPr>
                                <a:rPr lang="en-IN" sz="2000" i="1">
                                  <a:latin typeface="Cambria Math" panose="02040503050406030204" pitchFamily="18" charset="0"/>
                                </a:rPr>
                              </m:ctrlPr>
                            </m:sSubSupPr>
                            <m:e>
                              <m:r>
                                <a:rPr lang="en-IN" sz="2000" i="1">
                                  <a:latin typeface="Cambria Math" panose="02040503050406030204" pitchFamily="18" charset="0"/>
                                </a:rPr>
                                <m:t>𝑉</m:t>
                              </m:r>
                            </m:e>
                            <m:sub>
                              <m:r>
                                <a:rPr lang="en-IN" sz="2000" i="1">
                                  <a:latin typeface="Cambria Math" panose="02040503050406030204" pitchFamily="18" charset="0"/>
                                </a:rPr>
                                <m:t>0</m:t>
                              </m:r>
                            </m:sub>
                            <m:sup>
                              <m:r>
                                <a:rPr lang="en-IN" sz="2000" i="1">
                                  <a:latin typeface="Cambria Math" panose="02040503050406030204" pitchFamily="18" charset="0"/>
                                </a:rPr>
                                <m:t>2</m:t>
                              </m:r>
                            </m:sup>
                          </m:sSubSup>
                        </m:num>
                        <m:den>
                          <m:r>
                            <a:rPr lang="en-IN" sz="2000" i="1">
                              <a:latin typeface="Cambria Math" panose="02040503050406030204" pitchFamily="18" charset="0"/>
                            </a:rPr>
                            <m:t>2</m:t>
                          </m:r>
                          <m:r>
                            <a:rPr lang="en-IN" sz="2000" i="1">
                              <a:latin typeface="Cambria Math" panose="02040503050406030204" pitchFamily="18" charset="0"/>
                            </a:rPr>
                            <m:t>𝑅</m:t>
                          </m:r>
                        </m:den>
                      </m:f>
                      <m:d>
                        <m:dPr>
                          <m:ctrlPr>
                            <a:rPr lang="en-IN" sz="2000" i="1">
                              <a:latin typeface="Cambria Math" panose="02040503050406030204" pitchFamily="18" charset="0"/>
                            </a:rPr>
                          </m:ctrlPr>
                        </m:dPr>
                        <m:e>
                          <m:r>
                            <a:rPr lang="en-IN" sz="2000" i="1">
                              <a:latin typeface="Cambria Math" panose="02040503050406030204" pitchFamily="18" charset="0"/>
                            </a:rPr>
                            <m:t>1−</m:t>
                          </m:r>
                          <m:func>
                            <m:funcPr>
                              <m:ctrlPr>
                                <a:rPr lang="en-IN" sz="2000" i="1">
                                  <a:latin typeface="Cambria Math" panose="02040503050406030204" pitchFamily="18" charset="0"/>
                                </a:rPr>
                              </m:ctrlPr>
                            </m:funcPr>
                            <m:fName>
                              <m:r>
                                <m:rPr>
                                  <m:sty m:val="p"/>
                                </m:rPr>
                                <a:rPr lang="en-IN" sz="2000">
                                  <a:latin typeface="Cambria Math" panose="02040503050406030204" pitchFamily="18" charset="0"/>
                                </a:rPr>
                                <m:t>cos</m:t>
                              </m:r>
                            </m:fName>
                            <m:e>
                              <m:r>
                                <a:rPr lang="en-IN" sz="2000" i="1">
                                  <a:latin typeface="Cambria Math" panose="02040503050406030204" pitchFamily="18" charset="0"/>
                                </a:rPr>
                                <m:t>2</m:t>
                              </m:r>
                              <m:r>
                                <a:rPr lang="en-IN" sz="2000" i="1">
                                  <a:latin typeface="Cambria Math" panose="02040503050406030204" pitchFamily="18" charset="0"/>
                                </a:rPr>
                                <m:t>𝜔</m:t>
                              </m:r>
                              <m:r>
                                <a:rPr lang="en-IN" sz="2000" i="1">
                                  <a:latin typeface="Cambria Math" panose="02040503050406030204" pitchFamily="18" charset="0"/>
                                </a:rPr>
                                <m:t>𝑡</m:t>
                              </m:r>
                            </m:e>
                          </m:func>
                        </m:e>
                      </m:d>
                    </m:oMath>
                  </m:oMathPara>
                </a14:m>
                <a:endParaRPr lang="en-IN" sz="2000" dirty="0" smtClean="0"/>
              </a:p>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If </a:t>
                </a:r>
                <a14:m>
                  <m:oMath xmlns:m="http://schemas.openxmlformats.org/officeDocument/2006/math">
                    <m:r>
                      <a:rPr lang="en-IN" sz="2000" i="1">
                        <a:latin typeface="Cambria Math" panose="02040503050406030204" pitchFamily="18" charset="0"/>
                      </a:rPr>
                      <m:t>𝑇</m:t>
                    </m:r>
                  </m:oMath>
                </a14:m>
                <a:r>
                  <a:rPr lang="en-IN" sz="2000" dirty="0">
                    <a:latin typeface="Times New Roman" panose="02020603050405020304" pitchFamily="18" charset="0"/>
                    <a:cs typeface="Times New Roman" panose="02020603050405020304" pitchFamily="18" charset="0"/>
                  </a:rPr>
                  <a:t> is the time period of the impressed voltage, the average power per cycle is given by</a:t>
                </a:r>
              </a:p>
              <a:p>
                <a:pPr>
                  <a:spcAft>
                    <a:spcPts val="1200"/>
                  </a:spcAf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𝑃</m:t>
                      </m:r>
                      <m:r>
                        <a:rPr lang="en-IN" sz="2000" i="1">
                          <a:latin typeface="Cambria Math" panose="02040503050406030204" pitchFamily="18" charset="0"/>
                        </a:rPr>
                        <m:t>=</m:t>
                      </m:r>
                      <m:f>
                        <m:fPr>
                          <m:type m:val="lin"/>
                          <m:ctrlPr>
                            <a:rPr lang="en-IN" sz="2000" i="1">
                              <a:latin typeface="Cambria Math" panose="02040503050406030204" pitchFamily="18" charset="0"/>
                            </a:rPr>
                          </m:ctrlPr>
                        </m:fPr>
                        <m:num>
                          <m:nary>
                            <m:naryPr>
                              <m:limLoc m:val="subSup"/>
                              <m:ctrlPr>
                                <a:rPr lang="en-IN" sz="2000" i="1">
                                  <a:latin typeface="Cambria Math" panose="02040503050406030204" pitchFamily="18" charset="0"/>
                                </a:rPr>
                              </m:ctrlPr>
                            </m:naryPr>
                            <m:sub>
                              <m:r>
                                <a:rPr lang="en-IN" sz="2000" i="1">
                                  <a:latin typeface="Cambria Math" panose="02040503050406030204" pitchFamily="18" charset="0"/>
                                </a:rPr>
                                <m:t>0</m:t>
                              </m:r>
                            </m:sub>
                            <m:sup>
                              <m:r>
                                <a:rPr lang="en-IN" sz="2000" i="1">
                                  <a:latin typeface="Cambria Math" panose="02040503050406030204" pitchFamily="18" charset="0"/>
                                </a:rPr>
                                <m:t>𝑇</m:t>
                              </m:r>
                            </m:sup>
                            <m:e>
                              <m:r>
                                <a:rPr lang="en-IN" sz="2000" i="1">
                                  <a:latin typeface="Cambria Math" panose="02040503050406030204" pitchFamily="18" charset="0"/>
                                </a:rPr>
                                <m:t>𝑝</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𝑑𝑡</m:t>
                              </m:r>
                            </m:e>
                          </m:nary>
                        </m:num>
                        <m:den>
                          <m:nary>
                            <m:naryPr>
                              <m:limLoc m:val="subSup"/>
                              <m:ctrlPr>
                                <a:rPr lang="en-IN" sz="2000" i="1">
                                  <a:latin typeface="Cambria Math" panose="02040503050406030204" pitchFamily="18" charset="0"/>
                                </a:rPr>
                              </m:ctrlPr>
                            </m:naryPr>
                            <m:sub>
                              <m:r>
                                <a:rPr lang="en-IN" sz="2000" i="1">
                                  <a:latin typeface="Cambria Math" panose="02040503050406030204" pitchFamily="18" charset="0"/>
                                </a:rPr>
                                <m:t>0</m:t>
                              </m:r>
                            </m:sub>
                            <m:sup>
                              <m:r>
                                <a:rPr lang="en-IN" sz="2000" i="1">
                                  <a:latin typeface="Cambria Math" panose="02040503050406030204" pitchFamily="18" charset="0"/>
                                </a:rPr>
                                <m:t>𝑇</m:t>
                              </m:r>
                            </m:sup>
                            <m:e>
                              <m:r>
                                <a:rPr lang="en-IN" sz="2000" i="1">
                                  <a:latin typeface="Cambria Math" panose="02040503050406030204" pitchFamily="18" charset="0"/>
                                </a:rPr>
                                <m:t>𝑑𝑡</m:t>
                              </m:r>
                            </m:e>
                          </m:nary>
                        </m:den>
                      </m:f>
                    </m:oMath>
                  </m:oMathPara>
                </a14:m>
                <a:endParaRPr lang="en-IN" sz="2000" dirty="0">
                  <a:latin typeface="Times New Roman" panose="02020603050405020304" pitchFamily="18" charset="0"/>
                  <a:cs typeface="Times New Roman" panose="02020603050405020304" pitchFamily="18" charset="0"/>
                </a:endParaRPr>
              </a:p>
              <a:p>
                <a:pPr>
                  <a:spcAft>
                    <a:spcPts val="1800"/>
                  </a:spcAft>
                </a:pPr>
                <a:r>
                  <a:rPr lang="en-IN" sz="2000" dirty="0">
                    <a:latin typeface="Times New Roman" panose="02020603050405020304" pitchFamily="18" charset="0"/>
                    <a:cs typeface="Times New Roman" panose="02020603050405020304" pitchFamily="18" charset="0"/>
                  </a:rPr>
                  <a:t>					</a:t>
                </a:r>
                <a14:m>
                  <m:oMath xmlns:m="http://schemas.openxmlformats.org/officeDocument/2006/math">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𝜔</m:t>
                        </m:r>
                      </m:num>
                      <m:den>
                        <m:r>
                          <a:rPr lang="en-IN" sz="2400" i="1">
                            <a:latin typeface="Cambria Math" panose="02040503050406030204" pitchFamily="18" charset="0"/>
                          </a:rPr>
                          <m:t>2</m:t>
                        </m:r>
                        <m:r>
                          <a:rPr lang="en-IN" sz="2400" i="1">
                            <a:latin typeface="Cambria Math" panose="02040503050406030204" pitchFamily="18" charset="0"/>
                          </a:rPr>
                          <m:t>𝜋</m:t>
                        </m:r>
                      </m:den>
                    </m:f>
                    <m:f>
                      <m:fPr>
                        <m:ctrlPr>
                          <a:rPr lang="en-IN" sz="2400" i="1">
                            <a:latin typeface="Cambria Math" panose="02040503050406030204" pitchFamily="18" charset="0"/>
                          </a:rPr>
                        </m:ctrlPr>
                      </m:fPr>
                      <m:num>
                        <m:sSubSup>
                          <m:sSubSupPr>
                            <m:ctrlPr>
                              <a:rPr lang="en-IN" sz="2400" i="1">
                                <a:latin typeface="Cambria Math" panose="02040503050406030204" pitchFamily="18" charset="0"/>
                              </a:rPr>
                            </m:ctrlPr>
                          </m:sSubSupPr>
                          <m:e>
                            <m:r>
                              <a:rPr lang="en-IN" sz="2400" i="1">
                                <a:latin typeface="Cambria Math" panose="02040503050406030204" pitchFamily="18" charset="0"/>
                              </a:rPr>
                              <m:t>𝑉</m:t>
                            </m:r>
                          </m:e>
                          <m:sub>
                            <m:r>
                              <a:rPr lang="en-IN" sz="2400" i="1">
                                <a:latin typeface="Cambria Math" panose="02040503050406030204" pitchFamily="18" charset="0"/>
                              </a:rPr>
                              <m:t>0</m:t>
                            </m:r>
                          </m:sub>
                          <m:sup>
                            <m:r>
                              <a:rPr lang="en-IN" sz="2400" i="1">
                                <a:latin typeface="Cambria Math" panose="02040503050406030204" pitchFamily="18" charset="0"/>
                              </a:rPr>
                              <m:t>2</m:t>
                            </m:r>
                          </m:sup>
                        </m:sSubSup>
                      </m:num>
                      <m:den>
                        <m:r>
                          <a:rPr lang="en-IN" sz="2400" i="1">
                            <a:latin typeface="Cambria Math" panose="02040503050406030204" pitchFamily="18" charset="0"/>
                          </a:rPr>
                          <m:t>2</m:t>
                        </m:r>
                        <m:r>
                          <a:rPr lang="en-IN" sz="2400" i="1">
                            <a:latin typeface="Cambria Math" panose="02040503050406030204" pitchFamily="18" charset="0"/>
                          </a:rPr>
                          <m:t>𝑅</m:t>
                        </m:r>
                      </m:den>
                    </m:f>
                    <m:sSubSup>
                      <m:sSubSupPr>
                        <m:ctrlPr>
                          <a:rPr lang="en-IN" sz="2400" i="1">
                            <a:latin typeface="Cambria Math" panose="02040503050406030204" pitchFamily="18" charset="0"/>
                          </a:rPr>
                        </m:ctrlPr>
                      </m:sSubSupPr>
                      <m:e>
                        <m:d>
                          <m:dPr>
                            <m:begChr m:val="["/>
                            <m:endChr m:val="]"/>
                            <m:ctrlPr>
                              <a:rPr lang="en-IN" sz="2400" i="1">
                                <a:latin typeface="Cambria Math" panose="02040503050406030204" pitchFamily="18" charset="0"/>
                              </a:rPr>
                            </m:ctrlPr>
                          </m:dPr>
                          <m:e>
                            <m:d>
                              <m:dPr>
                                <m:ctrlPr>
                                  <a:rPr lang="en-IN" sz="2400" i="1">
                                    <a:latin typeface="Cambria Math" panose="02040503050406030204" pitchFamily="18" charset="0"/>
                                  </a:rPr>
                                </m:ctrlPr>
                              </m:dPr>
                              <m:e>
                                <m:r>
                                  <a:rPr lang="en-IN" sz="2400" i="1">
                                    <a:latin typeface="Cambria Math" panose="02040503050406030204" pitchFamily="18" charset="0"/>
                                  </a:rPr>
                                  <m:t>𝑡</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r>
                                      <a:rPr lang="en-IN" sz="2400" i="1">
                                        <a:latin typeface="Cambria Math" panose="02040503050406030204" pitchFamily="18" charset="0"/>
                                      </a:rPr>
                                      <m:t>𝜔</m:t>
                                    </m:r>
                                  </m:den>
                                </m:f>
                                <m:func>
                                  <m:funcPr>
                                    <m:ctrlPr>
                                      <a:rPr lang="en-IN" sz="2400" i="1">
                                        <a:latin typeface="Cambria Math" panose="02040503050406030204" pitchFamily="18" charset="0"/>
                                      </a:rPr>
                                    </m:ctrlPr>
                                  </m:funcPr>
                                  <m:fName>
                                    <m:r>
                                      <m:rPr>
                                        <m:sty m:val="p"/>
                                      </m:rPr>
                                      <a:rPr lang="en-IN" sz="2400">
                                        <a:latin typeface="Cambria Math" panose="02040503050406030204" pitchFamily="18" charset="0"/>
                                      </a:rPr>
                                      <m:t>sin</m:t>
                                    </m:r>
                                  </m:fName>
                                  <m:e>
                                    <m:r>
                                      <a:rPr lang="en-IN" sz="2400" i="1">
                                        <a:latin typeface="Cambria Math" panose="02040503050406030204" pitchFamily="18" charset="0"/>
                                      </a:rPr>
                                      <m:t>2</m:t>
                                    </m:r>
                                    <m:r>
                                      <a:rPr lang="en-IN" sz="2400" i="1">
                                        <a:latin typeface="Cambria Math" panose="02040503050406030204" pitchFamily="18" charset="0"/>
                                      </a:rPr>
                                      <m:t>𝜔</m:t>
                                    </m:r>
                                    <m:r>
                                      <a:rPr lang="en-IN" sz="2400" i="1">
                                        <a:latin typeface="Cambria Math" panose="02040503050406030204" pitchFamily="18" charset="0"/>
                                      </a:rPr>
                                      <m:t>𝑡</m:t>
                                    </m:r>
                                  </m:e>
                                </m:func>
                              </m:e>
                            </m:d>
                          </m:e>
                        </m:d>
                      </m:e>
                      <m:sub>
                        <m:r>
                          <a:rPr lang="en-IN" sz="2400" i="1">
                            <a:latin typeface="Cambria Math" panose="02040503050406030204" pitchFamily="18" charset="0"/>
                          </a:rPr>
                          <m:t>0</m:t>
                        </m:r>
                      </m:sub>
                      <m:sup>
                        <m:f>
                          <m:fPr>
                            <m:type m:val="lin"/>
                            <m:ctrlPr>
                              <a:rPr lang="en-IN" sz="2400" i="1">
                                <a:latin typeface="Cambria Math" panose="02040503050406030204" pitchFamily="18" charset="0"/>
                              </a:rPr>
                            </m:ctrlPr>
                          </m:fPr>
                          <m:num>
                            <m:r>
                              <a:rPr lang="en-IN" sz="2400" i="1">
                                <a:latin typeface="Cambria Math" panose="02040503050406030204" pitchFamily="18" charset="0"/>
                              </a:rPr>
                              <m:t>2</m:t>
                            </m:r>
                            <m:r>
                              <a:rPr lang="en-IN" sz="2400" i="1">
                                <a:latin typeface="Cambria Math" panose="02040503050406030204" pitchFamily="18" charset="0"/>
                              </a:rPr>
                              <m:t>𝜋</m:t>
                            </m:r>
                          </m:num>
                          <m:den>
                            <m:r>
                              <a:rPr lang="en-IN" sz="2400" i="1">
                                <a:latin typeface="Cambria Math" panose="02040503050406030204" pitchFamily="18" charset="0"/>
                              </a:rPr>
                              <m:t>𝜔</m:t>
                            </m:r>
                          </m:den>
                        </m:f>
                      </m:sup>
                    </m:sSubSup>
                  </m:oMath>
                </a14:m>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14:m>
                  <m:oMath xmlns:m="http://schemas.openxmlformats.org/officeDocument/2006/math">
                    <m:r>
                      <a:rPr lang="en-IN" sz="2400" i="1">
                        <a:latin typeface="Cambria Math" panose="02040503050406030204" pitchFamily="18" charset="0"/>
                      </a:rPr>
                      <m:t>=</m:t>
                    </m:r>
                    <m:f>
                      <m:fPr>
                        <m:ctrlPr>
                          <a:rPr lang="en-IN" sz="2400" i="1">
                            <a:latin typeface="Cambria Math" panose="02040503050406030204" pitchFamily="18" charset="0"/>
                          </a:rPr>
                        </m:ctrlPr>
                      </m:fPr>
                      <m:num>
                        <m:sSubSup>
                          <m:sSubSupPr>
                            <m:ctrlPr>
                              <a:rPr lang="en-IN" sz="2400" i="1">
                                <a:latin typeface="Cambria Math" panose="02040503050406030204" pitchFamily="18" charset="0"/>
                              </a:rPr>
                            </m:ctrlPr>
                          </m:sSubSupPr>
                          <m:e>
                            <m:r>
                              <a:rPr lang="en-IN" sz="2400" i="1">
                                <a:latin typeface="Cambria Math" panose="02040503050406030204" pitchFamily="18" charset="0"/>
                              </a:rPr>
                              <m:t>𝑉</m:t>
                            </m:r>
                          </m:e>
                          <m:sub>
                            <m:r>
                              <a:rPr lang="en-IN" sz="2400" i="1">
                                <a:latin typeface="Cambria Math" panose="02040503050406030204" pitchFamily="18" charset="0"/>
                              </a:rPr>
                              <m:t>0</m:t>
                            </m:r>
                          </m:sub>
                          <m:sup>
                            <m:r>
                              <a:rPr lang="en-IN" sz="2400" i="1">
                                <a:latin typeface="Cambria Math" panose="02040503050406030204" pitchFamily="18" charset="0"/>
                              </a:rPr>
                              <m:t>2</m:t>
                            </m:r>
                          </m:sup>
                        </m:sSubSup>
                      </m:num>
                      <m:den>
                        <m:r>
                          <a:rPr lang="en-IN" sz="2400" i="1">
                            <a:latin typeface="Cambria Math" panose="02040503050406030204" pitchFamily="18" charset="0"/>
                          </a:rPr>
                          <m:t>2</m:t>
                        </m:r>
                        <m:r>
                          <a:rPr lang="en-IN" sz="2400" i="1">
                            <a:latin typeface="Cambria Math" panose="02040503050406030204" pitchFamily="18" charset="0"/>
                          </a:rPr>
                          <m:t>𝑅</m:t>
                        </m:r>
                      </m:den>
                    </m:f>
                    <m:r>
                      <a:rPr lang="en-IN" sz="2400" i="1">
                        <a:latin typeface="Cambria Math" panose="02040503050406030204" pitchFamily="18" charset="0"/>
                      </a:rPr>
                      <m:t>=</m:t>
                    </m:r>
                    <m:f>
                      <m:fPr>
                        <m:ctrlPr>
                          <a:rPr lang="en-IN" sz="2400" i="1">
                            <a:latin typeface="Cambria Math" panose="02040503050406030204" pitchFamily="18" charset="0"/>
                          </a:rPr>
                        </m:ctrlPr>
                      </m:fPr>
                      <m:num>
                        <m:sSubSup>
                          <m:sSubSupPr>
                            <m:ctrlPr>
                              <a:rPr lang="en-IN" sz="2400" i="1">
                                <a:latin typeface="Cambria Math" panose="02040503050406030204" pitchFamily="18" charset="0"/>
                              </a:rPr>
                            </m:ctrlPr>
                          </m:sSubSupPr>
                          <m:e>
                            <m:r>
                              <a:rPr lang="en-IN" sz="2400" i="1">
                                <a:latin typeface="Cambria Math" panose="02040503050406030204" pitchFamily="18" charset="0"/>
                              </a:rPr>
                              <m:t>𝐼</m:t>
                            </m:r>
                          </m:e>
                          <m:sub>
                            <m:r>
                              <a:rPr lang="en-IN" sz="2400" i="1">
                                <a:latin typeface="Cambria Math" panose="02040503050406030204" pitchFamily="18" charset="0"/>
                              </a:rPr>
                              <m:t>0</m:t>
                            </m:r>
                          </m:sub>
                          <m:sup>
                            <m:r>
                              <a:rPr lang="en-IN" sz="2400" i="1">
                                <a:latin typeface="Cambria Math" panose="02040503050406030204" pitchFamily="18" charset="0"/>
                              </a:rPr>
                              <m:t>2</m:t>
                            </m:r>
                          </m:sup>
                        </m:sSubSup>
                        <m:r>
                          <a:rPr lang="en-IN" sz="2400" i="1">
                            <a:latin typeface="Cambria Math" panose="02040503050406030204" pitchFamily="18" charset="0"/>
                          </a:rPr>
                          <m:t>𝑅</m:t>
                        </m:r>
                      </m:num>
                      <m:den>
                        <m:r>
                          <a:rPr lang="en-IN" sz="2400" i="1">
                            <a:latin typeface="Cambria Math" panose="02040503050406030204" pitchFamily="18" charset="0"/>
                          </a:rPr>
                          <m:t>2</m:t>
                        </m:r>
                      </m:den>
                    </m:f>
                  </m:oMath>
                </a14:m>
                <a:r>
                  <a:rPr lang="en-IN" sz="2400" dirty="0">
                    <a:latin typeface="Times New Roman" panose="02020603050405020304" pitchFamily="18" charset="0"/>
                    <a:cs typeface="Times New Roman" panose="02020603050405020304" pitchFamily="18" charset="0"/>
                  </a:rPr>
                  <a:t> watt</a:t>
                </a:r>
              </a:p>
              <a:p>
                <a:r>
                  <a:rPr lang="en-IN" sz="2000" dirty="0">
                    <a:latin typeface="Times New Roman" panose="02020603050405020304" pitchFamily="18" charset="0"/>
                    <a:cs typeface="Times New Roman" panose="02020603050405020304" pitchFamily="18" charset="0"/>
                  </a:rPr>
                  <a:t>    </a:t>
                </a:r>
              </a:p>
            </p:txBody>
          </p:sp>
        </mc:Choice>
        <mc:Fallback xmlns="">
          <p:sp>
            <p:nvSpPr>
              <p:cNvPr id="14" name="Rectangle 13"/>
              <p:cNvSpPr>
                <a:spLocks noRot="1" noChangeAspect="1" noMove="1" noResize="1" noEditPoints="1" noAdjustHandles="1" noChangeArrowheads="1" noChangeShapeType="1" noTextEdit="1"/>
              </p:cNvSpPr>
              <p:nvPr/>
            </p:nvSpPr>
            <p:spPr>
              <a:xfrm>
                <a:off x="1060930" y="1583223"/>
                <a:ext cx="10702040" cy="5416098"/>
              </a:xfrm>
              <a:prstGeom prst="rect">
                <a:avLst/>
              </a:prstGeom>
              <a:blipFill rotWithShape="0">
                <a:blip r:embed="rId2"/>
                <a:stretch>
                  <a:fillRect l="-513" t="-676"/>
                </a:stretch>
              </a:blipFill>
            </p:spPr>
            <p:txBody>
              <a:bodyPr/>
              <a:lstStyle/>
              <a:p>
                <a:r>
                  <a:rPr lang="en-IN">
                    <a:noFill/>
                  </a:rPr>
                  <a:t> </a:t>
                </a:r>
              </a:p>
            </p:txBody>
          </p:sp>
        </mc:Fallback>
      </mc:AlternateContent>
    </p:spTree>
    <p:extLst>
      <p:ext uri="{BB962C8B-B14F-4D97-AF65-F5344CB8AC3E}">
        <p14:creationId xmlns:p14="http://schemas.microsoft.com/office/powerpoint/2010/main" val="447922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3" name="Rectangle 2"/>
          <p:cNvSpPr/>
          <p:nvPr/>
        </p:nvSpPr>
        <p:spPr>
          <a:xfrm>
            <a:off x="241440" y="719554"/>
            <a:ext cx="11856430" cy="861774"/>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Ohm’s Law</a:t>
            </a:r>
          </a:p>
          <a:p>
            <a:pPr marL="712788" indent="-349250" algn="just">
              <a:spcAft>
                <a:spcPts val="6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Resistors</a:t>
            </a:r>
          </a:p>
        </p:txBody>
      </p:sp>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300082"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p:cNvSpPr/>
              <p:nvPr/>
            </p:nvSpPr>
            <p:spPr>
              <a:xfrm>
                <a:off x="1064136" y="1708601"/>
                <a:ext cx="10702040" cy="4848507"/>
              </a:xfrm>
              <a:prstGeom prst="rect">
                <a:avLst/>
              </a:prstGeom>
            </p:spPr>
            <p:txBody>
              <a:bodyPr wrap="square">
                <a:spAutoFit/>
              </a:bodyPr>
              <a:lstStyle/>
              <a:p>
                <a:pPr marL="342900" indent="-34290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If </a:t>
                </a:r>
                <a14:m>
                  <m:oMath xmlns:m="http://schemas.openxmlformats.org/officeDocument/2006/math">
                    <m:r>
                      <a:rPr lang="en-IN" sz="2000" i="1">
                        <a:latin typeface="Cambria Math" panose="02040503050406030204" pitchFamily="18" charset="0"/>
                      </a:rPr>
                      <m:t>𝑤</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is the instantaneous energy</a:t>
                </a:r>
              </a:p>
              <a:p>
                <a:pPr>
                  <a:spcAft>
                    <a:spcPts val="1200"/>
                  </a:spcAf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𝑝</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𝑑</m:t>
                          </m:r>
                        </m:num>
                        <m:den>
                          <m:r>
                            <a:rPr lang="en-IN" sz="2000" i="1">
                              <a:latin typeface="Cambria Math" panose="02040503050406030204" pitchFamily="18" charset="0"/>
                            </a:rPr>
                            <m:t>𝑑𝑡</m:t>
                          </m:r>
                        </m:den>
                      </m:f>
                      <m:r>
                        <a:rPr lang="en-IN" sz="2000" i="1">
                          <a:latin typeface="Cambria Math" panose="02040503050406030204" pitchFamily="18" charset="0"/>
                        </a:rPr>
                        <m:t>𝑤</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oMath>
                  </m:oMathPara>
                </a14:m>
                <a:endParaRPr lang="en-IN" sz="2000" dirty="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Hence, the energy input from </a:t>
                </a:r>
                <a14:m>
                  <m:oMath xmlns:m="http://schemas.openxmlformats.org/officeDocument/2006/math">
                    <m:r>
                      <a:rPr lang="en-IN" sz="2000" i="1">
                        <a:latin typeface="Cambria Math" panose="02040503050406030204" pitchFamily="18" charset="0"/>
                      </a:rPr>
                      <m:t>𝑡</m:t>
                    </m:r>
                    <m:r>
                      <a:rPr lang="en-IN" sz="2000" i="1">
                        <a:latin typeface="Cambria Math" panose="02040503050406030204" pitchFamily="18" charset="0"/>
                      </a:rPr>
                      <m:t>=0</m:t>
                    </m:r>
                  </m:oMath>
                </a14:m>
                <a:r>
                  <a:rPr lang="en-IN" sz="2000" dirty="0">
                    <a:latin typeface="Times New Roman" panose="02020603050405020304" pitchFamily="18" charset="0"/>
                    <a:cs typeface="Times New Roman" panose="02020603050405020304" pitchFamily="18" charset="0"/>
                  </a:rPr>
                  <a:t> to </a:t>
                </a:r>
                <a14:m>
                  <m:oMath xmlns:m="http://schemas.openxmlformats.org/officeDocument/2006/math">
                    <m:r>
                      <a:rPr lang="en-IN" sz="2000" i="1">
                        <a:latin typeface="Cambria Math" panose="02040503050406030204" pitchFamily="18" charset="0"/>
                      </a:rPr>
                      <m:t>𝑡</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 is </a:t>
                </a:r>
              </a:p>
              <a:p>
                <a:pPr>
                  <a:spcAft>
                    <a:spcPts val="1200"/>
                  </a:spcAft>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𝑡</m:t>
                          </m:r>
                          <m:r>
                            <a:rPr lang="en-IN" sz="2000" i="1">
                              <a:latin typeface="Cambria Math" panose="02040503050406030204" pitchFamily="18" charset="0"/>
                            </a:rPr>
                            <m:t>1</m:t>
                          </m:r>
                        </m:sub>
                      </m:sSub>
                      <m:r>
                        <a:rPr lang="en-IN" sz="2000" i="1">
                          <a:latin typeface="Cambria Math" panose="02040503050406030204" pitchFamily="18" charset="0"/>
                        </a:rPr>
                        <m:t>=</m:t>
                      </m:r>
                      <m:nary>
                        <m:naryPr>
                          <m:limLoc m:val="subSup"/>
                          <m:ctrlPr>
                            <a:rPr lang="en-IN" sz="2000" i="1">
                              <a:latin typeface="Cambria Math" panose="02040503050406030204" pitchFamily="18" charset="0"/>
                            </a:rPr>
                          </m:ctrlPr>
                        </m:naryPr>
                        <m:sub>
                          <m:r>
                            <a:rPr lang="en-IN" sz="2000" i="1">
                              <a:latin typeface="Cambria Math" panose="02040503050406030204" pitchFamily="18" charset="0"/>
                            </a:rPr>
                            <m:t>0</m:t>
                          </m:r>
                        </m:sub>
                        <m:sup>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1</m:t>
                              </m:r>
                            </m:sub>
                          </m:sSub>
                        </m:sup>
                        <m:e>
                          <m:r>
                            <a:rPr lang="en-IN" sz="2000" i="1">
                              <a:latin typeface="Cambria Math" panose="02040503050406030204" pitchFamily="18" charset="0"/>
                            </a:rPr>
                            <m:t>𝑝</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𝑑𝑡</m:t>
                          </m:r>
                          <m:r>
                            <a:rPr lang="en-IN" sz="2000" i="1">
                              <a:latin typeface="Cambria Math" panose="02040503050406030204" pitchFamily="18" charset="0"/>
                            </a:rPr>
                            <m:t>=</m:t>
                          </m:r>
                        </m:e>
                      </m:nary>
                      <m:f>
                        <m:fPr>
                          <m:ctrlPr>
                            <a:rPr lang="en-IN" sz="2000" i="1">
                              <a:latin typeface="Cambria Math" panose="02040503050406030204" pitchFamily="18" charset="0"/>
                            </a:rPr>
                          </m:ctrlPr>
                        </m:fPr>
                        <m:num>
                          <m:sSubSup>
                            <m:sSubSupPr>
                              <m:ctrlPr>
                                <a:rPr lang="en-IN" sz="2000" i="1">
                                  <a:latin typeface="Cambria Math" panose="02040503050406030204" pitchFamily="18" charset="0"/>
                                </a:rPr>
                              </m:ctrlPr>
                            </m:sSubSupPr>
                            <m:e>
                              <m:r>
                                <a:rPr lang="en-IN" sz="2000" i="1">
                                  <a:latin typeface="Cambria Math" panose="02040503050406030204" pitchFamily="18" charset="0"/>
                                </a:rPr>
                                <m:t>𝑉</m:t>
                              </m:r>
                            </m:e>
                            <m:sub>
                              <m:r>
                                <a:rPr lang="en-IN" sz="2000" i="1">
                                  <a:latin typeface="Cambria Math" panose="02040503050406030204" pitchFamily="18" charset="0"/>
                                </a:rPr>
                                <m:t>0</m:t>
                              </m:r>
                            </m:sub>
                            <m:sup>
                              <m:r>
                                <a:rPr lang="en-IN" sz="2000" i="1">
                                  <a:latin typeface="Cambria Math" panose="02040503050406030204" pitchFamily="18" charset="0"/>
                                </a:rPr>
                                <m:t>2</m:t>
                              </m:r>
                            </m:sup>
                          </m:sSubSup>
                        </m:num>
                        <m:den>
                          <m:r>
                            <a:rPr lang="en-IN" sz="2000" i="1">
                              <a:latin typeface="Cambria Math" panose="02040503050406030204" pitchFamily="18" charset="0"/>
                            </a:rPr>
                            <m:t>2</m:t>
                          </m:r>
                          <m:r>
                            <a:rPr lang="en-IN" sz="2000" i="1">
                              <a:latin typeface="Cambria Math" panose="02040503050406030204" pitchFamily="18" charset="0"/>
                            </a:rPr>
                            <m:t>𝑅</m:t>
                          </m:r>
                        </m:den>
                      </m:f>
                      <m:nary>
                        <m:naryPr>
                          <m:limLoc m:val="subSup"/>
                          <m:ctrlPr>
                            <a:rPr lang="en-IN" sz="2000" i="1">
                              <a:latin typeface="Cambria Math" panose="02040503050406030204" pitchFamily="18" charset="0"/>
                            </a:rPr>
                          </m:ctrlPr>
                        </m:naryPr>
                        <m:sub>
                          <m:r>
                            <a:rPr lang="en-IN" sz="2000" i="1">
                              <a:latin typeface="Cambria Math" panose="02040503050406030204" pitchFamily="18" charset="0"/>
                            </a:rPr>
                            <m:t>0</m:t>
                          </m:r>
                        </m:sub>
                        <m:sup>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1</m:t>
                              </m:r>
                            </m:sub>
                          </m:sSub>
                        </m:sup>
                        <m:e>
                          <m:d>
                            <m:dPr>
                              <m:ctrlPr>
                                <a:rPr lang="en-IN" sz="2000" i="1">
                                  <a:latin typeface="Cambria Math" panose="02040503050406030204" pitchFamily="18" charset="0"/>
                                </a:rPr>
                              </m:ctrlPr>
                            </m:dPr>
                            <m:e>
                              <m:r>
                                <a:rPr lang="en-IN" sz="2000" i="1">
                                  <a:latin typeface="Cambria Math" panose="02040503050406030204" pitchFamily="18" charset="0"/>
                                </a:rPr>
                                <m:t>1−</m:t>
                              </m:r>
                              <m:func>
                                <m:funcPr>
                                  <m:ctrlPr>
                                    <a:rPr lang="en-IN" sz="2000" i="1">
                                      <a:latin typeface="Cambria Math" panose="02040503050406030204" pitchFamily="18" charset="0"/>
                                    </a:rPr>
                                  </m:ctrlPr>
                                </m:funcPr>
                                <m:fName>
                                  <m:r>
                                    <m:rPr>
                                      <m:sty m:val="p"/>
                                    </m:rPr>
                                    <a:rPr lang="en-IN" sz="2000">
                                      <a:latin typeface="Cambria Math" panose="02040503050406030204" pitchFamily="18" charset="0"/>
                                    </a:rPr>
                                    <m:t>cos</m:t>
                                  </m:r>
                                </m:fName>
                                <m:e>
                                  <m:r>
                                    <a:rPr lang="en-IN" sz="2000" i="1">
                                      <a:latin typeface="Cambria Math" panose="02040503050406030204" pitchFamily="18" charset="0"/>
                                    </a:rPr>
                                    <m:t>2</m:t>
                                  </m:r>
                                  <m:r>
                                    <a:rPr lang="en-IN" sz="2000" i="1">
                                      <a:latin typeface="Cambria Math" panose="02040503050406030204" pitchFamily="18" charset="0"/>
                                    </a:rPr>
                                    <m:t>𝜔</m:t>
                                  </m:r>
                                  <m:r>
                                    <a:rPr lang="en-IN" sz="2000" i="1">
                                      <a:latin typeface="Cambria Math" panose="02040503050406030204" pitchFamily="18" charset="0"/>
                                    </a:rPr>
                                    <m:t>𝑡</m:t>
                                  </m:r>
                                </m:e>
                              </m:func>
                            </m:e>
                          </m:d>
                          <m:r>
                            <a:rPr lang="en-IN" sz="2000" i="1">
                              <a:latin typeface="Cambria Math" panose="02040503050406030204" pitchFamily="18" charset="0"/>
                            </a:rPr>
                            <m:t>𝑑𝑡</m:t>
                          </m:r>
                        </m:e>
                      </m:nary>
                    </m:oMath>
                  </m:oMathPara>
                </a14:m>
                <a:endParaRPr lang="en-IN" sz="2000" dirty="0">
                  <a:latin typeface="Times New Roman" panose="02020603050405020304" pitchFamily="18" charset="0"/>
                  <a:cs typeface="Times New Roman" panose="02020603050405020304" pitchFamily="18" charset="0"/>
                </a:endParaRPr>
              </a:p>
              <a:p>
                <a:pPr>
                  <a:spcAft>
                    <a:spcPts val="1200"/>
                  </a:spcAft>
                </a:pPr>
                <a:r>
                  <a:rPr lang="en-IN" sz="2000" dirty="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m:t>
                    </m:r>
                    <m:f>
                      <m:fPr>
                        <m:ctrlPr>
                          <a:rPr lang="en-IN" sz="2000" i="1">
                            <a:latin typeface="Cambria Math" panose="02040503050406030204" pitchFamily="18" charset="0"/>
                          </a:rPr>
                        </m:ctrlPr>
                      </m:fPr>
                      <m:num>
                        <m:sSubSup>
                          <m:sSubSupPr>
                            <m:ctrlPr>
                              <a:rPr lang="en-IN" sz="2000" i="1">
                                <a:latin typeface="Cambria Math" panose="02040503050406030204" pitchFamily="18" charset="0"/>
                              </a:rPr>
                            </m:ctrlPr>
                          </m:sSubSupPr>
                          <m:e>
                            <m:r>
                              <a:rPr lang="en-IN" sz="2000" i="1">
                                <a:latin typeface="Cambria Math" panose="02040503050406030204" pitchFamily="18" charset="0"/>
                              </a:rPr>
                              <m:t>𝑉</m:t>
                            </m:r>
                          </m:e>
                          <m:sub>
                            <m:r>
                              <a:rPr lang="en-IN" sz="2000" i="1">
                                <a:latin typeface="Cambria Math" panose="02040503050406030204" pitchFamily="18" charset="0"/>
                              </a:rPr>
                              <m:t>0</m:t>
                            </m:r>
                          </m:sub>
                          <m:sup>
                            <m:r>
                              <a:rPr lang="en-IN" sz="2000" i="1">
                                <a:latin typeface="Cambria Math" panose="02040503050406030204" pitchFamily="18" charset="0"/>
                              </a:rPr>
                              <m:t>2</m:t>
                            </m:r>
                          </m:sup>
                        </m:sSubSup>
                      </m:num>
                      <m:den>
                        <m:r>
                          <a:rPr lang="en-IN" sz="2000" i="1">
                            <a:latin typeface="Cambria Math" panose="02040503050406030204" pitchFamily="18" charset="0"/>
                          </a:rPr>
                          <m:t>2</m:t>
                        </m:r>
                        <m:r>
                          <a:rPr lang="en-IN" sz="2000" i="1">
                            <a:latin typeface="Cambria Math" panose="02040503050406030204" pitchFamily="18" charset="0"/>
                          </a:rPr>
                          <m:t>𝑅</m:t>
                        </m:r>
                      </m:den>
                    </m:f>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1</m:t>
                            </m:r>
                          </m:sub>
                        </m:sSub>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r>
                              <a:rPr lang="en-IN" sz="2000" i="1">
                                <a:latin typeface="Cambria Math" panose="02040503050406030204" pitchFamily="18" charset="0"/>
                              </a:rPr>
                              <m:t>𝜔</m:t>
                            </m:r>
                          </m:den>
                        </m:f>
                        <m:func>
                          <m:funcPr>
                            <m:ctrlPr>
                              <a:rPr lang="en-IN" sz="2000" i="1">
                                <a:latin typeface="Cambria Math" panose="02040503050406030204" pitchFamily="18" charset="0"/>
                              </a:rPr>
                            </m:ctrlPr>
                          </m:funcPr>
                          <m:fName>
                            <m:r>
                              <m:rPr>
                                <m:sty m:val="p"/>
                              </m:rPr>
                              <a:rPr lang="en-IN" sz="2000">
                                <a:latin typeface="Cambria Math" panose="02040503050406030204" pitchFamily="18" charset="0"/>
                              </a:rPr>
                              <m:t>sin</m:t>
                            </m:r>
                          </m:fName>
                          <m:e>
                            <m:r>
                              <a:rPr lang="en-IN" sz="2000" i="1">
                                <a:latin typeface="Cambria Math" panose="02040503050406030204" pitchFamily="18" charset="0"/>
                              </a:rPr>
                              <m:t>2</m:t>
                            </m:r>
                            <m:r>
                              <a:rPr lang="en-IN" sz="2000" i="1">
                                <a:latin typeface="Cambria Math" panose="02040503050406030204" pitchFamily="18" charset="0"/>
                              </a:rPr>
                              <m:t>𝜔</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1</m:t>
                                </m:r>
                              </m:sub>
                            </m:sSub>
                          </m:e>
                        </m:func>
                      </m:e>
                    </m:d>
                  </m:oMath>
                </a14:m>
                <a:r>
                  <a:rPr lang="en-IN" sz="2000" dirty="0">
                    <a:latin typeface="Times New Roman" panose="02020603050405020304" pitchFamily="18" charset="0"/>
                    <a:cs typeface="Times New Roman" panose="02020603050405020304" pitchFamily="18" charset="0"/>
                  </a:rPr>
                  <a:t> joules</a:t>
                </a:r>
              </a:p>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energy input in n complete cycles is </a:t>
                </a:r>
                <a:endParaRPr lang="en-IN" sz="2000" dirty="0" smtClean="0">
                  <a:latin typeface="Times New Roman" panose="02020603050405020304" pitchFamily="18" charset="0"/>
                  <a:cs typeface="Times New Roman" panose="02020603050405020304" pitchFamily="18" charset="0"/>
                </a:endParaRPr>
              </a:p>
              <a:p>
                <a:pPr algn="ctr"/>
                <a:r>
                  <a:rPr lang="en-IN" sz="2000" dirty="0" smtClean="0">
                    <a:ea typeface="Cambria Math" panose="02040503050406030204" pitchFamily="18" charset="0"/>
                  </a:rPr>
                  <a:t>	</a:t>
                </a:r>
                <a14:m>
                  <m:oMath xmlns:m="http://schemas.openxmlformats.org/officeDocument/2006/math">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𝑤</m:t>
                        </m:r>
                      </m:e>
                      <m:sub>
                        <m:r>
                          <a:rPr lang="en-IN" sz="2000" i="1">
                            <a:latin typeface="Cambria Math" panose="02040503050406030204" pitchFamily="18" charset="0"/>
                            <a:ea typeface="Cambria Math" panose="02040503050406030204" pitchFamily="18" charset="0"/>
                          </a:rPr>
                          <m:t>𝑛</m:t>
                        </m:r>
                      </m:sub>
                    </m:sSub>
                    <m:r>
                      <a:rPr lang="en-IN" sz="2000" i="1">
                        <a:latin typeface="Cambria Math" panose="02040503050406030204" pitchFamily="18" charset="0"/>
                        <a:ea typeface="Cambria Math" panose="02040503050406030204" pitchFamily="18" charset="0"/>
                      </a:rPr>
                      <m:t>=</m:t>
                    </m:r>
                    <m:f>
                      <m:fPr>
                        <m:ctrlPr>
                          <a:rPr lang="en-IN" sz="2000" i="1">
                            <a:latin typeface="Cambria Math" panose="02040503050406030204" pitchFamily="18" charset="0"/>
                            <a:ea typeface="Cambria Math" panose="02040503050406030204" pitchFamily="18" charset="0"/>
                          </a:rPr>
                        </m:ctrlPr>
                      </m:fPr>
                      <m:num>
                        <m:sSubSup>
                          <m:sSubSupPr>
                            <m:ctrlPr>
                              <a:rPr lang="en-IN" sz="2000" i="1">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0</m:t>
                            </m:r>
                          </m:sub>
                          <m:sup>
                            <m:r>
                              <a:rPr lang="en-IN" sz="2000" i="1">
                                <a:latin typeface="Cambria Math" panose="02040503050406030204" pitchFamily="18" charset="0"/>
                                <a:ea typeface="Cambria Math" panose="02040503050406030204" pitchFamily="18" charset="0"/>
                              </a:rPr>
                              <m:t>2</m:t>
                            </m:r>
                          </m:sup>
                        </m:sSubSup>
                      </m:num>
                      <m:den>
                        <m:r>
                          <a:rPr lang="en-IN" sz="2000" i="1">
                            <a:latin typeface="Cambria Math" panose="02040503050406030204" pitchFamily="18" charset="0"/>
                            <a:ea typeface="Cambria Math" panose="02040503050406030204" pitchFamily="18" charset="0"/>
                          </a:rPr>
                          <m:t>2</m:t>
                        </m:r>
                        <m:r>
                          <a:rPr lang="en-IN" sz="2000" i="1">
                            <a:latin typeface="Cambria Math" panose="02040503050406030204" pitchFamily="18" charset="0"/>
                            <a:ea typeface="Cambria Math" panose="02040503050406030204" pitchFamily="18" charset="0"/>
                          </a:rPr>
                          <m:t>𝑅</m:t>
                        </m:r>
                      </m:den>
                    </m:f>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𝑛𝑇</m:t>
                        </m:r>
                      </m:e>
                    </m:d>
                    <m:r>
                      <a:rPr lang="en-IN" sz="2000" i="1">
                        <a:latin typeface="Cambria Math" panose="02040503050406030204" pitchFamily="18" charset="0"/>
                        <a:ea typeface="Cambria Math" panose="02040503050406030204" pitchFamily="18" charset="0"/>
                      </a:rPr>
                      <m:t>=</m:t>
                    </m:r>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𝑛</m:t>
                        </m:r>
                        <m:sSubSup>
                          <m:sSubSupPr>
                            <m:ctrlPr>
                              <a:rPr lang="en-IN" sz="2000" i="1">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0</m:t>
                            </m:r>
                          </m:sub>
                          <m:sup>
                            <m:r>
                              <a:rPr lang="en-IN" sz="2000" i="1">
                                <a:latin typeface="Cambria Math" panose="02040503050406030204" pitchFamily="18" charset="0"/>
                                <a:ea typeface="Cambria Math" panose="02040503050406030204" pitchFamily="18" charset="0"/>
                              </a:rPr>
                              <m:t>2</m:t>
                            </m:r>
                          </m:sup>
                        </m:sSubSup>
                      </m:num>
                      <m:den>
                        <m:r>
                          <a:rPr lang="en-IN" sz="2000" i="1">
                            <a:latin typeface="Cambria Math" panose="02040503050406030204" pitchFamily="18" charset="0"/>
                            <a:ea typeface="Cambria Math" panose="02040503050406030204" pitchFamily="18" charset="0"/>
                          </a:rPr>
                          <m:t>2</m:t>
                        </m:r>
                        <m:r>
                          <a:rPr lang="en-IN" sz="2000" i="1">
                            <a:latin typeface="Cambria Math" panose="02040503050406030204" pitchFamily="18" charset="0"/>
                            <a:ea typeface="Cambria Math" panose="02040503050406030204" pitchFamily="18" charset="0"/>
                          </a:rPr>
                          <m:t>𝑅𝑓</m:t>
                        </m:r>
                      </m:den>
                    </m:f>
                    <m:r>
                      <a:rPr lang="en-IN" sz="2000" i="1">
                        <a:latin typeface="Cambria Math" panose="02040503050406030204" pitchFamily="18" charset="0"/>
                      </a:rPr>
                      <m:t>   </m:t>
                    </m:r>
                  </m:oMath>
                </a14:m>
                <a:r>
                  <a:rPr lang="en-IN" sz="2000" dirty="0" smtClean="0">
                    <a:latin typeface="Times New Roman" panose="02020603050405020304" pitchFamily="18" charset="0"/>
                    <a:cs typeface="Times New Roman" panose="02020603050405020304" pitchFamily="18" charset="0"/>
                  </a:rPr>
                  <a:t>joule, here </a:t>
                </a:r>
                <a14:m>
                  <m:oMath xmlns:m="http://schemas.openxmlformats.org/officeDocument/2006/math">
                    <m:r>
                      <a:rPr lang="en-IN" sz="2000" i="1">
                        <a:latin typeface="Cambria Math" panose="02040503050406030204" pitchFamily="18" charset="0"/>
                      </a:rPr>
                      <m:t>𝑓</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𝑇</m:t>
                        </m:r>
                      </m:den>
                    </m:f>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is the frequency in hertz. </a:t>
                </a:r>
                <a:endParaRPr lang="en-IN" sz="2000" dirty="0" smtClean="0">
                  <a:latin typeface="Times New Roman" panose="02020603050405020304" pitchFamily="18" charset="0"/>
                  <a:cs typeface="Times New Roman" panose="02020603050405020304" pitchFamily="18" charset="0"/>
                </a:endParaRPr>
              </a:p>
              <a:p>
                <a:pPr algn="ctr" defTabSz="179388"/>
                <a:endParaRPr lang="en-IN" sz="2000" dirty="0" smtClean="0">
                  <a:latin typeface="Times New Roman" panose="02020603050405020304" pitchFamily="18" charset="0"/>
                  <a:cs typeface="Times New Roman" panose="02020603050405020304" pitchFamily="18" charset="0"/>
                </a:endParaRPr>
              </a:p>
              <a:p>
                <a:pPr marL="342900" indent="-342900" defTabSz="179388">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energy is dissipated in the form of joule heat</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p>
            </p:txBody>
          </p:sp>
        </mc:Choice>
        <mc:Fallback xmlns="">
          <p:sp>
            <p:nvSpPr>
              <p:cNvPr id="14" name="Rectangle 13"/>
              <p:cNvSpPr>
                <a:spLocks noRot="1" noChangeAspect="1" noMove="1" noResize="1" noEditPoints="1" noAdjustHandles="1" noChangeArrowheads="1" noChangeShapeType="1" noTextEdit="1"/>
              </p:cNvSpPr>
              <p:nvPr/>
            </p:nvSpPr>
            <p:spPr>
              <a:xfrm>
                <a:off x="1064136" y="1708601"/>
                <a:ext cx="10702040" cy="4848507"/>
              </a:xfrm>
              <a:prstGeom prst="rect">
                <a:avLst/>
              </a:prstGeom>
              <a:blipFill rotWithShape="0">
                <a:blip r:embed="rId2"/>
                <a:stretch>
                  <a:fillRect l="-513" t="-628" b="-1256"/>
                </a:stretch>
              </a:blipFill>
            </p:spPr>
            <p:txBody>
              <a:bodyPr/>
              <a:lstStyle/>
              <a:p>
                <a:r>
                  <a:rPr lang="en-IN">
                    <a:noFill/>
                  </a:rPr>
                  <a:t> </a:t>
                </a:r>
              </a:p>
            </p:txBody>
          </p:sp>
        </mc:Fallback>
      </mc:AlternateContent>
    </p:spTree>
    <p:extLst>
      <p:ext uri="{BB962C8B-B14F-4D97-AF65-F5344CB8AC3E}">
        <p14:creationId xmlns:p14="http://schemas.microsoft.com/office/powerpoint/2010/main" val="1222174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Rectangle 2"/>
              <p:cNvSpPr/>
              <p:nvPr/>
            </p:nvSpPr>
            <p:spPr>
              <a:xfrm>
                <a:off x="335570" y="719554"/>
                <a:ext cx="11583853" cy="6107249"/>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000" b="1" dirty="0">
                    <a:latin typeface="Times New Roman" panose="02020603050405020304" pitchFamily="18" charset="0"/>
                    <a:ea typeface="Calibri" panose="020F0502020204030204" pitchFamily="34" charset="0"/>
                    <a:cs typeface="Times New Roman" panose="02020603050405020304" pitchFamily="18" charset="0"/>
                  </a:rPr>
                  <a:t>Ohm’s </a:t>
                </a: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Law</a:t>
                </a:r>
              </a:p>
              <a:p>
                <a:pPr marL="712788" indent="-349250" algn="jus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When </a:t>
                </a:r>
                <a:r>
                  <a:rPr lang="en-IN" sz="2000" dirty="0">
                    <a:latin typeface="Times New Roman" panose="02020603050405020304" pitchFamily="18" charset="0"/>
                    <a:cs typeface="Times New Roman" panose="02020603050405020304" pitchFamily="18" charset="0"/>
                  </a:rPr>
                  <a:t>a sinusoidal current </a:t>
                </a:r>
                <a14:m>
                  <m:oMath xmlns:m="http://schemas.openxmlformats.org/officeDocument/2006/math">
                    <m:r>
                      <a:rPr lang="en-IN" sz="2000" i="1">
                        <a:latin typeface="Cambria Math" panose="02040503050406030204" pitchFamily="18" charset="0"/>
                      </a:rPr>
                      <m:t>𝑖</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𝑚</m:t>
                        </m:r>
                      </m:sub>
                    </m:sSub>
                    <m:func>
                      <m:funcPr>
                        <m:ctrlPr>
                          <a:rPr lang="en-IN" sz="2000" i="1">
                            <a:latin typeface="Cambria Math" panose="02040503050406030204" pitchFamily="18" charset="0"/>
                          </a:rPr>
                        </m:ctrlPr>
                      </m:funcPr>
                      <m:fName>
                        <m:r>
                          <m:rPr>
                            <m:sty m:val="p"/>
                          </m:rPr>
                          <a:rPr lang="en-IN" sz="2000">
                            <a:latin typeface="Cambria Math" panose="02040503050406030204" pitchFamily="18" charset="0"/>
                          </a:rPr>
                          <m:t>sin</m:t>
                        </m:r>
                      </m:fName>
                      <m:e>
                        <m:r>
                          <a:rPr lang="en-IN" sz="2000" i="1">
                            <a:latin typeface="Cambria Math" panose="02040503050406030204" pitchFamily="18" charset="0"/>
                          </a:rPr>
                          <m:t>𝜔</m:t>
                        </m:r>
                        <m:r>
                          <a:rPr lang="en-IN" sz="2000" i="1">
                            <a:latin typeface="Cambria Math" panose="02040503050406030204" pitchFamily="18" charset="0"/>
                          </a:rPr>
                          <m:t>𝑡</m:t>
                        </m:r>
                        <m:r>
                          <a:rPr lang="en-IN" sz="2000" i="1">
                            <a:latin typeface="Cambria Math" panose="02040503050406030204" pitchFamily="18" charset="0"/>
                          </a:rPr>
                          <m:t> </m:t>
                        </m:r>
                      </m:e>
                    </m:func>
                  </m:oMath>
                </a14:m>
                <a:r>
                  <a:rPr lang="en-IN" sz="2000" dirty="0">
                    <a:latin typeface="Times New Roman" panose="02020603050405020304" pitchFamily="18" charset="0"/>
                    <a:cs typeface="Times New Roman" panose="02020603050405020304" pitchFamily="18" charset="0"/>
                  </a:rPr>
                  <a:t>is applied to the resistor</a:t>
                </a:r>
                <a14:m>
                  <m:oMath xmlns:m="http://schemas.openxmlformats.org/officeDocument/2006/math">
                    <m:r>
                      <a:rPr lang="en-IN" sz="2000" i="1">
                        <a:latin typeface="Cambria Math" panose="02040503050406030204" pitchFamily="18" charset="0"/>
                      </a:rPr>
                      <m:t> </m:t>
                    </m:r>
                    <m:r>
                      <a:rPr lang="en-IN" sz="2000" i="1">
                        <a:latin typeface="Cambria Math" panose="02040503050406030204" pitchFamily="18" charset="0"/>
                      </a:rPr>
                      <m:t>𝑅</m:t>
                    </m:r>
                  </m:oMath>
                </a14:m>
                <a:r>
                  <a:rPr lang="en-IN" sz="2000" dirty="0">
                    <a:latin typeface="Times New Roman" panose="02020603050405020304" pitchFamily="18" charset="0"/>
                    <a:cs typeface="Times New Roman" panose="02020603050405020304" pitchFamily="18" charset="0"/>
                  </a:rPr>
                  <a:t>, the potential difference across it will be </a:t>
                </a:r>
                <a:endParaRPr lang="en-IN" sz="2000" dirty="0" smtClean="0">
                  <a:latin typeface="Times New Roman" panose="02020603050405020304" pitchFamily="18" charset="0"/>
                  <a:cs typeface="Times New Roman" panose="02020603050405020304" pitchFamily="18" charset="0"/>
                </a:endParaRPr>
              </a:p>
              <a:p>
                <a:pPr marL="363537" algn="just"/>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rPr>
                        <m:t>𝑉</m:t>
                      </m:r>
                      <m:r>
                        <a:rPr lang="en-IN" sz="2000" i="1" smtClean="0">
                          <a:latin typeface="Cambria Math" panose="02040503050406030204" pitchFamily="18" charset="0"/>
                        </a:rPr>
                        <m:t>=</m:t>
                      </m:r>
                      <m:r>
                        <a:rPr lang="en-IN" sz="2000" i="1" smtClean="0">
                          <a:latin typeface="Cambria Math" panose="02040503050406030204" pitchFamily="18" charset="0"/>
                        </a:rPr>
                        <m:t>𝑅</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𝑚</m:t>
                          </m:r>
                        </m:sub>
                      </m:sSub>
                      <m:func>
                        <m:funcPr>
                          <m:ctrlPr>
                            <a:rPr lang="en-IN" sz="2000" i="1">
                              <a:latin typeface="Cambria Math" panose="02040503050406030204" pitchFamily="18" charset="0"/>
                            </a:rPr>
                          </m:ctrlPr>
                        </m:funcPr>
                        <m:fName>
                          <m:r>
                            <m:rPr>
                              <m:sty m:val="p"/>
                            </m:rPr>
                            <a:rPr lang="en-IN" sz="2000">
                              <a:latin typeface="Cambria Math" panose="02040503050406030204" pitchFamily="18" charset="0"/>
                            </a:rPr>
                            <m:t>sin</m:t>
                          </m:r>
                        </m:fName>
                        <m:e>
                          <m:r>
                            <a:rPr lang="en-IN" sz="2000" i="1">
                              <a:latin typeface="Cambria Math" panose="02040503050406030204" pitchFamily="18" charset="0"/>
                            </a:rPr>
                            <m:t>𝜔</m:t>
                          </m:r>
                          <m:r>
                            <a:rPr lang="en-IN" sz="2000" i="1">
                              <a:latin typeface="Cambria Math" panose="02040503050406030204" pitchFamily="18" charset="0"/>
                            </a:rPr>
                            <m:t>𝑡</m:t>
                          </m:r>
                        </m:e>
                      </m:fun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𝑚</m:t>
                          </m:r>
                        </m:sub>
                      </m:sSub>
                      <m:func>
                        <m:funcPr>
                          <m:ctrlPr>
                            <a:rPr lang="en-IN" sz="2000" i="1">
                              <a:latin typeface="Cambria Math" panose="02040503050406030204" pitchFamily="18" charset="0"/>
                            </a:rPr>
                          </m:ctrlPr>
                        </m:funcPr>
                        <m:fName>
                          <m:r>
                            <m:rPr>
                              <m:sty m:val="p"/>
                            </m:rPr>
                            <a:rPr lang="en-IN" sz="2000">
                              <a:latin typeface="Cambria Math" panose="02040503050406030204" pitchFamily="18" charset="0"/>
                            </a:rPr>
                            <m:t>sin</m:t>
                          </m:r>
                        </m:fName>
                        <m:e>
                          <m:r>
                            <a:rPr lang="en-IN" sz="2000" i="1">
                              <a:latin typeface="Cambria Math" panose="02040503050406030204" pitchFamily="18" charset="0"/>
                            </a:rPr>
                            <m:t>𝜔</m:t>
                          </m:r>
                          <m:r>
                            <a:rPr lang="en-IN" sz="2000" i="1">
                              <a:latin typeface="Cambria Math" panose="02040503050406030204" pitchFamily="18" charset="0"/>
                            </a:rPr>
                            <m:t>𝑡</m:t>
                          </m:r>
                        </m:e>
                      </m:func>
                    </m:oMath>
                  </m:oMathPara>
                </a14:m>
                <a:endParaRPr lang="en-IN" sz="2000" b="1" dirty="0" smtClean="0">
                  <a:latin typeface="Times New Roman" panose="02020603050405020304" pitchFamily="18" charset="0"/>
                  <a:cs typeface="Times New Roman" panose="02020603050405020304" pitchFamily="18" charset="0"/>
                </a:endParaRPr>
              </a:p>
              <a:p>
                <a:pPr marL="706437" indent="-3429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r.m.s</a:t>
                </a:r>
                <a:r>
                  <a:rPr lang="en-IN" sz="2000" dirty="0">
                    <a:latin typeface="Times New Roman" panose="02020603050405020304" pitchFamily="18" charset="0"/>
                    <a:cs typeface="Times New Roman" panose="02020603050405020304" pitchFamily="18" charset="0"/>
                  </a:rPr>
                  <a:t> value of </a:t>
                </a:r>
                <a:r>
                  <a:rPr lang="en-IN" sz="2000" dirty="0" smtClean="0">
                    <a:latin typeface="Times New Roman" panose="02020603050405020304" pitchFamily="18" charset="0"/>
                    <a:cs typeface="Times New Roman" panose="02020603050405020304" pitchFamily="18" charset="0"/>
                  </a:rPr>
                  <a:t>voltage</a:t>
                </a:r>
              </a:p>
              <a:p>
                <a:pPr marL="363537" algn="ctr">
                  <a:spcAft>
                    <a:spcPts val="600"/>
                  </a:spcAf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𝑉</m:t>
                      </m:r>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𝑚</m:t>
                              </m:r>
                            </m:sub>
                          </m:sSub>
                        </m:num>
                        <m:den>
                          <m:rad>
                            <m:radPr>
                              <m:degHide m:val="on"/>
                              <m:ctrlPr>
                                <a:rPr lang="en-IN" sz="2000" i="1">
                                  <a:latin typeface="Cambria Math" panose="02040503050406030204" pitchFamily="18" charset="0"/>
                                </a:rPr>
                              </m:ctrlPr>
                            </m:radPr>
                            <m:deg/>
                            <m:e>
                              <m:r>
                                <a:rPr lang="en-IN" sz="2000" i="1">
                                  <a:latin typeface="Cambria Math" panose="02040503050406030204" pitchFamily="18" charset="0"/>
                                </a:rPr>
                                <m:t>2</m:t>
                              </m:r>
                            </m:e>
                          </m:rad>
                        </m:den>
                      </m:f>
                      <m:r>
                        <a:rPr lang="en-IN" sz="2000" i="1" smtClean="0">
                          <a:latin typeface="Cambria Math" panose="02040503050406030204" pitchFamily="18" charset="0"/>
                          <a:ea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𝑚</m:t>
                              </m:r>
                            </m:sub>
                          </m:sSub>
                          <m:r>
                            <a:rPr lang="en-IN" sz="2000" i="1">
                              <a:latin typeface="Cambria Math" panose="02040503050406030204" pitchFamily="18" charset="0"/>
                            </a:rPr>
                            <m:t>𝑅</m:t>
                          </m:r>
                        </m:num>
                        <m:den>
                          <m:rad>
                            <m:radPr>
                              <m:degHide m:val="on"/>
                              <m:ctrlPr>
                                <a:rPr lang="en-IN" sz="2000" i="1">
                                  <a:latin typeface="Cambria Math" panose="02040503050406030204" pitchFamily="18" charset="0"/>
                                </a:rPr>
                              </m:ctrlPr>
                            </m:radPr>
                            <m:deg/>
                            <m:e>
                              <m:r>
                                <a:rPr lang="en-IN" sz="2000" i="1">
                                  <a:latin typeface="Cambria Math" panose="02040503050406030204" pitchFamily="18" charset="0"/>
                                </a:rPr>
                                <m:t>2</m:t>
                              </m:r>
                            </m:e>
                          </m:rad>
                        </m:den>
                      </m:f>
                      <m:r>
                        <a:rPr lang="en-IN" sz="2000" i="1">
                          <a:latin typeface="Cambria Math" panose="02040503050406030204" pitchFamily="18" charset="0"/>
                        </a:rPr>
                        <m:t>=</m:t>
                      </m:r>
                      <m:r>
                        <a:rPr lang="en-IN" sz="2000" i="1">
                          <a:latin typeface="Cambria Math" panose="02040503050406030204" pitchFamily="18" charset="0"/>
                        </a:rPr>
                        <m:t>𝑅𝐼</m:t>
                      </m:r>
                    </m:oMath>
                  </m:oMathPara>
                </a14:m>
                <a:endParaRPr lang="en-IN" sz="2000" dirty="0" smtClean="0"/>
              </a:p>
              <a:p>
                <a:pPr marL="2782888">
                  <a:spcAft>
                    <a:spcPts val="1200"/>
                  </a:spcAft>
                </a:pPr>
                <a:r>
                  <a:rPr lang="en-IN" sz="2000" dirty="0" smtClean="0">
                    <a:latin typeface="Times New Roman" panose="02020603050405020304" pitchFamily="18" charset="0"/>
                    <a:cs typeface="Times New Roman" panose="02020603050405020304" pitchFamily="18" charset="0"/>
                  </a:rPr>
                  <a:t>where </a:t>
                </a:r>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r.m.s</a:t>
                </a:r>
                <a:r>
                  <a:rPr lang="en-IN" sz="2000" dirty="0">
                    <a:latin typeface="Times New Roman" panose="02020603050405020304" pitchFamily="18" charset="0"/>
                    <a:cs typeface="Times New Roman" panose="02020603050405020304" pitchFamily="18" charset="0"/>
                  </a:rPr>
                  <a:t>. value of current </a:t>
                </a:r>
                <a14:m>
                  <m:oMath xmlns:m="http://schemas.openxmlformats.org/officeDocument/2006/math">
                    <m:r>
                      <a:rPr lang="en-IN" sz="2000" i="1">
                        <a:latin typeface="Cambria Math" panose="02040503050406030204" pitchFamily="18" charset="0"/>
                      </a:rPr>
                      <m:t>𝐼</m:t>
                    </m:r>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𝑚</m:t>
                            </m:r>
                          </m:sub>
                        </m:sSub>
                      </m:num>
                      <m:den>
                        <m:rad>
                          <m:radPr>
                            <m:degHide m:val="on"/>
                            <m:ctrlPr>
                              <a:rPr lang="en-IN" sz="2000" i="1">
                                <a:latin typeface="Cambria Math" panose="02040503050406030204" pitchFamily="18" charset="0"/>
                              </a:rPr>
                            </m:ctrlPr>
                          </m:radPr>
                          <m:deg/>
                          <m:e>
                            <m:r>
                              <a:rPr lang="en-IN" sz="2000" i="1">
                                <a:latin typeface="Cambria Math" panose="02040503050406030204" pitchFamily="18" charset="0"/>
                              </a:rPr>
                              <m:t>2</m:t>
                            </m:r>
                          </m:e>
                        </m:rad>
                      </m:den>
                    </m:f>
                  </m:oMath>
                </a14:m>
                <a:endParaRPr lang="en-IN" sz="2000" b="1" dirty="0" smtClean="0">
                  <a:latin typeface="Times New Roman" panose="02020603050405020304" pitchFamily="18" charset="0"/>
                  <a:cs typeface="Times New Roman" panose="02020603050405020304" pitchFamily="18" charset="0"/>
                </a:endParaRPr>
              </a:p>
              <a:p>
                <a:pPr marL="706438" indent="-342900">
                  <a:spcAft>
                    <a:spcPts val="1200"/>
                  </a:spcAf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Ohm’s law can also be expressed in terms of conductance </a:t>
                </a:r>
                <a14:m>
                  <m:oMath xmlns:m="http://schemas.openxmlformats.org/officeDocument/2006/math">
                    <m:r>
                      <a:rPr lang="en-IN" sz="2000" i="1">
                        <a:latin typeface="Cambria Math" panose="02040503050406030204" pitchFamily="18" charset="0"/>
                      </a:rPr>
                      <m:t>𝐺</m:t>
                    </m:r>
                  </m:oMath>
                </a14:m>
                <a:r>
                  <a:rPr lang="en-IN" sz="2000" dirty="0">
                    <a:latin typeface="Times New Roman" panose="02020603050405020304" pitchFamily="18" charset="0"/>
                    <a:cs typeface="Times New Roman" panose="02020603050405020304" pitchFamily="18" charset="0"/>
                  </a:rPr>
                  <a:t> (which is reciprocal of </a:t>
                </a:r>
                <a14:m>
                  <m:oMath xmlns:m="http://schemas.openxmlformats.org/officeDocument/2006/math">
                    <m:r>
                      <a:rPr lang="en-IN" sz="2000" i="1">
                        <a:latin typeface="Cambria Math" panose="02040503050406030204" pitchFamily="18" charset="0"/>
                      </a:rPr>
                      <m:t>𝑅</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as </a:t>
                </a:r>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𝑖</m:t>
                    </m:r>
                    <m:r>
                      <a:rPr lang="en-IN" sz="2000" i="1">
                        <a:latin typeface="Cambria Math" panose="02040503050406030204" pitchFamily="18" charset="0"/>
                      </a:rPr>
                      <m:t>=</m:t>
                    </m:r>
                    <m:r>
                      <a:rPr lang="en-IN" sz="2000" i="1">
                        <a:latin typeface="Cambria Math" panose="02040503050406030204" pitchFamily="18" charset="0"/>
                      </a:rPr>
                      <m:t>𝐺𝑉</m:t>
                    </m:r>
                  </m:oMath>
                </a14:m>
                <a:endParaRPr lang="en-IN" sz="2000" dirty="0"/>
              </a:p>
              <a:p>
                <a:pPr marL="706438" indent="-342900">
                  <a:spcAft>
                    <a:spcPts val="12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r.m.s</a:t>
                </a:r>
                <a:r>
                  <a:rPr lang="en-IN" sz="2000" dirty="0">
                    <a:latin typeface="Times New Roman" panose="02020603050405020304" pitchFamily="18" charset="0"/>
                    <a:cs typeface="Times New Roman" panose="02020603050405020304" pitchFamily="18" charset="0"/>
                  </a:rPr>
                  <a:t>. value of </a:t>
                </a:r>
                <a:r>
                  <a:rPr lang="en-IN" sz="2000" dirty="0" smtClean="0">
                    <a:latin typeface="Times New Roman" panose="02020603050405020304" pitchFamily="18" charset="0"/>
                    <a:cs typeface="Times New Roman" panose="02020603050405020304" pitchFamily="18" charset="0"/>
                  </a:rPr>
                  <a:t>current 			</a:t>
                </a:r>
                <a14:m>
                  <m:oMath xmlns:m="http://schemas.openxmlformats.org/officeDocument/2006/math">
                    <m:r>
                      <a:rPr lang="en-IN" sz="2000" i="1">
                        <a:latin typeface="Cambria Math" panose="02040503050406030204" pitchFamily="18" charset="0"/>
                      </a:rPr>
                      <m:t>𝐼</m:t>
                    </m:r>
                    <m:r>
                      <a:rPr lang="en-IN" sz="2000" i="1">
                        <a:latin typeface="Cambria Math" panose="02040503050406030204" pitchFamily="18" charset="0"/>
                      </a:rPr>
                      <m:t>=</m:t>
                    </m:r>
                    <m:r>
                      <a:rPr lang="en-IN" sz="2000" i="1">
                        <a:latin typeface="Cambria Math" panose="02040503050406030204" pitchFamily="18" charset="0"/>
                      </a:rPr>
                      <m:t>𝑉𝐺</m:t>
                    </m:r>
                  </m:oMath>
                </a14:m>
                <a:endParaRPr lang="en-IN" sz="2000" dirty="0"/>
              </a:p>
              <a:p>
                <a:pPr marL="706438" indent="-342900" algn="just">
                  <a:spcAft>
                    <a:spcPts val="6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Material whose conductivity depends </a:t>
                </a:r>
                <a:r>
                  <a:rPr lang="en-IN" sz="2000" dirty="0">
                    <a:latin typeface="Times New Roman" panose="02020603050405020304" pitchFamily="18" charset="0"/>
                    <a:cs typeface="Times New Roman" panose="02020603050405020304" pitchFamily="18" charset="0"/>
                  </a:rPr>
                  <a:t>not only on the value of the current flowing but also on its direction</a:t>
                </a:r>
                <a:r>
                  <a:rPr lang="en-IN" sz="2000" dirty="0" smtClean="0">
                    <a:latin typeface="Times New Roman" panose="02020603050405020304" pitchFamily="18" charset="0"/>
                    <a:cs typeface="Times New Roman" panose="02020603050405020304" pitchFamily="18" charset="0"/>
                  </a:rPr>
                  <a:t>.</a:t>
                </a:r>
              </a:p>
              <a:p>
                <a:pPr marL="1055688" indent="-34290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Silicon </a:t>
                </a:r>
                <a:r>
                  <a:rPr lang="en-IN" sz="2000" dirty="0">
                    <a:latin typeface="Times New Roman" panose="02020603050405020304" pitchFamily="18" charset="0"/>
                    <a:cs typeface="Times New Roman" panose="02020603050405020304" pitchFamily="18" charset="0"/>
                  </a:rPr>
                  <a:t>carbide possess a conductivity that varies over a wide range as the current through it is </a:t>
                </a:r>
                <a:r>
                  <a:rPr lang="en-IN" sz="2000" dirty="0" smtClean="0">
                    <a:latin typeface="Times New Roman" panose="02020603050405020304" pitchFamily="18" charset="0"/>
                    <a:cs typeface="Times New Roman" panose="02020603050405020304" pitchFamily="18" charset="0"/>
                  </a:rPr>
                  <a:t>varied.</a:t>
                </a:r>
              </a:p>
              <a:p>
                <a:pPr marL="1055688" indent="-34290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well-known junction in a copper oxide rectifier has a conductivity which is high in one direction of current, low in the reverse direction and varies with current in either direction and varies with current in either case</a:t>
                </a:r>
                <a:r>
                  <a:rPr lang="en-IN" sz="2000"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35570" y="719554"/>
                <a:ext cx="11583853" cy="6107249"/>
              </a:xfrm>
              <a:prstGeom prst="rect">
                <a:avLst/>
              </a:prstGeom>
              <a:blipFill rotWithShape="0">
                <a:blip r:embed="rId2"/>
                <a:stretch>
                  <a:fillRect l="-474" t="-499" r="-579"/>
                </a:stretch>
              </a:blipFill>
            </p:spPr>
            <p:txBody>
              <a:bodyPr/>
              <a:lstStyle/>
              <a:p>
                <a:r>
                  <a:rPr lang="en-IN">
                    <a:noFill/>
                  </a:rPr>
                  <a:t> </a:t>
                </a:r>
              </a:p>
            </p:txBody>
          </p:sp>
        </mc:Fallback>
      </mc:AlternateContent>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300082"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47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3" name="Rectangle 2"/>
          <p:cNvSpPr/>
          <p:nvPr/>
        </p:nvSpPr>
        <p:spPr>
          <a:xfrm>
            <a:off x="335570" y="719554"/>
            <a:ext cx="11583853" cy="3554819"/>
          </a:xfrm>
          <a:prstGeom prst="rect">
            <a:avLst/>
          </a:prstGeom>
        </p:spPr>
        <p:txBody>
          <a:bodyPr wrap="square">
            <a:spAutoFit/>
          </a:bodyPr>
          <a:lstStyle/>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Kirchhoff’s Law</a:t>
            </a:r>
            <a:endParaRPr lang="en-IN" sz="2000" dirty="0">
              <a:latin typeface="Times New Roman" panose="02020603050405020304" pitchFamily="18" charset="0"/>
              <a:cs typeface="Times New Roman" panose="02020603050405020304" pitchFamily="18" charset="0"/>
            </a:endParaRPr>
          </a:p>
          <a:p>
            <a:pPr marL="712788" indent="-349250" algn="just">
              <a:spcAft>
                <a:spcPts val="12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Electric </a:t>
            </a:r>
            <a:r>
              <a:rPr lang="en-IN" sz="2000" dirty="0">
                <a:latin typeface="Times New Roman" panose="02020603050405020304" pitchFamily="18" charset="0"/>
                <a:cs typeface="Times New Roman" panose="02020603050405020304" pitchFamily="18" charset="0"/>
              </a:rPr>
              <a:t>circuit theory is based on two fundamental laws introduced by Kirchhoff. </a:t>
            </a:r>
            <a:endParaRPr lang="en-IN" sz="2000" dirty="0" smtClean="0">
              <a:latin typeface="Times New Roman" panose="02020603050405020304" pitchFamily="18" charset="0"/>
              <a:cs typeface="Times New Roman" panose="02020603050405020304" pitchFamily="18" charset="0"/>
            </a:endParaRPr>
          </a:p>
          <a:p>
            <a:pPr marL="712788" indent="-349250" algn="just">
              <a:spcAft>
                <a:spcPts val="12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are Kirchhoff’s Voltage Law (abbreviated KVL) and Kirchhoff’s Current Law (abbreviated KCL</a:t>
            </a:r>
            <a:r>
              <a:rPr lang="en-IN" sz="2000" dirty="0" smtClean="0">
                <a:latin typeface="Times New Roman" panose="02020603050405020304" pitchFamily="18" charset="0"/>
                <a:cs typeface="Times New Roman" panose="02020603050405020304" pitchFamily="18" charset="0"/>
              </a:rPr>
              <a:t>)</a:t>
            </a:r>
          </a:p>
          <a:p>
            <a:pPr marL="712788" indent="-349250" algn="just">
              <a:spcAft>
                <a:spcPts val="1200"/>
              </a:spcAft>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Kirchhoff’s Voltage </a:t>
            </a:r>
            <a:r>
              <a:rPr lang="en-IN" sz="2000" b="1" dirty="0" smtClean="0">
                <a:latin typeface="Times New Roman" panose="02020603050405020304" pitchFamily="18" charset="0"/>
                <a:cs typeface="Times New Roman" panose="02020603050405020304" pitchFamily="18" charset="0"/>
              </a:rPr>
              <a:t>Law </a:t>
            </a:r>
          </a:p>
          <a:p>
            <a:pPr marL="1076325" indent="-363538"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It states that the algebraic sum of the voltage drops around any closed path of a circuit is zero at all instants of time</a:t>
            </a:r>
            <a:r>
              <a:rPr lang="en-IN" sz="2000" dirty="0" smtClean="0">
                <a:latin typeface="Times New Roman" panose="02020603050405020304" pitchFamily="18" charset="0"/>
                <a:cs typeface="Times New Roman" panose="02020603050405020304" pitchFamily="18" charset="0"/>
              </a:rPr>
              <a:t>.</a:t>
            </a:r>
          </a:p>
          <a:p>
            <a:pPr marL="1076325" algn="just">
              <a:spcAft>
                <a:spcPts val="1200"/>
              </a:spcAft>
            </a:pPr>
            <a:r>
              <a:rPr lang="en-IN" sz="2000" dirty="0">
                <a:latin typeface="Times New Roman" panose="02020603050405020304" pitchFamily="18" charset="0"/>
                <a:cs typeface="Times New Roman" panose="02020603050405020304" pitchFamily="18" charset="0"/>
              </a:rPr>
              <a:t>In other words, around any closed path, at all instants of time, the sum of the voltage drops must equal the sum of the voltage rises</a:t>
            </a:r>
            <a:r>
              <a:rPr lang="en-IN" sz="2000" dirty="0" smtClean="0">
                <a:latin typeface="Times New Roman" panose="02020603050405020304" pitchFamily="18" charset="0"/>
                <a:cs typeface="Times New Roman" panose="02020603050405020304" pitchFamily="18" charset="0"/>
              </a:rPr>
              <a:t>.</a:t>
            </a:r>
          </a:p>
          <a:p>
            <a:pPr marL="1076325" indent="-363538"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 simple circuit is shown 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1.5 </a:t>
            </a:r>
            <a:r>
              <a:rPr lang="en-IN" sz="2000" dirty="0">
                <a:latin typeface="Times New Roman" panose="02020603050405020304" pitchFamily="18" charset="0"/>
                <a:cs typeface="Times New Roman" panose="02020603050405020304" pitchFamily="18" charset="0"/>
              </a:rPr>
              <a:t>to illustrate the application of Kirchhoff’s Voltage Law. </a:t>
            </a:r>
            <a:endParaRPr lang="en-IN" sz="20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300082"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268461" y="4274373"/>
            <a:ext cx="4067624" cy="1953502"/>
          </a:xfrm>
          <a:prstGeom prst="rect">
            <a:avLst/>
          </a:prstGeom>
        </p:spPr>
      </p:pic>
      <p:sp>
        <p:nvSpPr>
          <p:cNvPr id="9" name="Rectangle 8"/>
          <p:cNvSpPr/>
          <p:nvPr/>
        </p:nvSpPr>
        <p:spPr>
          <a:xfrm>
            <a:off x="1324535" y="6259359"/>
            <a:ext cx="6070893" cy="369332"/>
          </a:xfrm>
          <a:prstGeom prst="rect">
            <a:avLst/>
          </a:prstGeom>
        </p:spPr>
        <p:txBody>
          <a:bodyPr wrap="none">
            <a:spAutoFit/>
          </a:bodyPr>
          <a:lstStyle/>
          <a:p>
            <a:r>
              <a:rPr lang="en-IN" b="1" dirty="0">
                <a:latin typeface="Times New Roman" panose="02020603050405020304" pitchFamily="18" charset="0"/>
                <a:ea typeface="Times New Roman" panose="02020603050405020304" pitchFamily="18" charset="0"/>
              </a:rPr>
              <a:t>Fig. </a:t>
            </a:r>
            <a:r>
              <a:rPr lang="en-IN" b="1" dirty="0" smtClean="0">
                <a:latin typeface="Times New Roman" panose="02020603050405020304" pitchFamily="18" charset="0"/>
                <a:ea typeface="Times New Roman" panose="02020603050405020304" pitchFamily="18" charset="0"/>
              </a:rPr>
              <a:t>1.5. </a:t>
            </a:r>
            <a:r>
              <a:rPr lang="en-IN" dirty="0" smtClean="0">
                <a:latin typeface="Times New Roman" panose="02020603050405020304" pitchFamily="18" charset="0"/>
                <a:ea typeface="Times New Roman" panose="02020603050405020304" pitchFamily="18" charset="0"/>
              </a:rPr>
              <a:t>Circuit containing voltage source and circuit elements  </a:t>
            </a:r>
            <a:endParaRPr lang="en-IN" dirty="0"/>
          </a:p>
        </p:txBody>
      </p:sp>
      <p:sp>
        <p:nvSpPr>
          <p:cNvPr id="4" name="Rectangle 3"/>
          <p:cNvSpPr/>
          <p:nvPr/>
        </p:nvSpPr>
        <p:spPr>
          <a:xfrm>
            <a:off x="6530821" y="4838429"/>
            <a:ext cx="5193865" cy="1015663"/>
          </a:xfrm>
          <a:prstGeom prst="rect">
            <a:avLst/>
          </a:prstGeom>
        </p:spPr>
        <p:txBody>
          <a:bodyPr wrap="square">
            <a:spAutoFit/>
          </a:bodyPr>
          <a:lstStyle/>
          <a:p>
            <a:pPr algn="just"/>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boxes contain the circuit elements. The reference polarities for voltages across the elements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are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shown.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48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Rectangle 2"/>
              <p:cNvSpPr/>
              <p:nvPr/>
            </p:nvSpPr>
            <p:spPr>
              <a:xfrm>
                <a:off x="335570" y="719554"/>
                <a:ext cx="11583853" cy="5228867"/>
              </a:xfrm>
              <a:prstGeom prst="rect">
                <a:avLst/>
              </a:prstGeom>
            </p:spPr>
            <p:txBody>
              <a:bodyPr wrap="square">
                <a:spAutoFit/>
              </a:bodyPr>
              <a:lstStyle/>
              <a:p>
                <a:pPr marL="342900" indent="-342900">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Kirchhoff’s Law</a:t>
                </a:r>
                <a:endParaRPr lang="en-IN" sz="2000" dirty="0">
                  <a:latin typeface="Times New Roman" panose="02020603050405020304" pitchFamily="18" charset="0"/>
                  <a:cs typeface="Times New Roman" panose="02020603050405020304" pitchFamily="18" charset="0"/>
                </a:endParaRPr>
              </a:p>
              <a:p>
                <a:pPr marL="712788" indent="-349250" algn="just">
                  <a:spcAft>
                    <a:spcPts val="1200"/>
                  </a:spcAft>
                  <a:buFont typeface="Wingdings" panose="05000000000000000000" pitchFamily="2" charset="2"/>
                  <a:buChar char="v"/>
                </a:pPr>
                <a:r>
                  <a:rPr lang="en-IN" sz="2000" b="1" dirty="0" smtClean="0">
                    <a:latin typeface="Times New Roman" panose="02020603050405020304" pitchFamily="18" charset="0"/>
                    <a:cs typeface="Times New Roman" panose="02020603050405020304" pitchFamily="18" charset="0"/>
                  </a:rPr>
                  <a:t>Kirchhoff’s </a:t>
                </a:r>
                <a:r>
                  <a:rPr lang="en-IN" sz="2000" b="1" dirty="0">
                    <a:latin typeface="Times New Roman" panose="02020603050405020304" pitchFamily="18" charset="0"/>
                    <a:cs typeface="Times New Roman" panose="02020603050405020304" pitchFamily="18" charset="0"/>
                  </a:rPr>
                  <a:t>Voltage </a:t>
                </a:r>
                <a:r>
                  <a:rPr lang="en-IN" sz="2000" b="1" dirty="0" smtClean="0">
                    <a:latin typeface="Times New Roman" panose="02020603050405020304" pitchFamily="18" charset="0"/>
                    <a:cs typeface="Times New Roman" panose="02020603050405020304" pitchFamily="18" charset="0"/>
                  </a:rPr>
                  <a:t>Law </a:t>
                </a:r>
              </a:p>
              <a:p>
                <a:pPr marL="1076325" indent="-363538"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law follows from the principle of conservation of energy. </a:t>
                </a:r>
                <a:endParaRPr lang="en-IN" sz="2000" dirty="0" smtClean="0">
                  <a:latin typeface="Times New Roman" panose="02020603050405020304" pitchFamily="18" charset="0"/>
                  <a:cs typeface="Times New Roman" panose="02020603050405020304" pitchFamily="18" charset="0"/>
                </a:endParaRPr>
              </a:p>
              <a:p>
                <a:pPr marL="1076325"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Let </a:t>
                </a:r>
                <a:r>
                  <a:rPr lang="en-IN" sz="2000" dirty="0">
                    <a:latin typeface="Times New Roman" panose="02020603050405020304" pitchFamily="18" charset="0"/>
                    <a:cs typeface="Times New Roman" panose="02020603050405020304" pitchFamily="18" charset="0"/>
                  </a:rPr>
                  <a:t>us start from the point A and move </a:t>
                </a:r>
                <a:r>
                  <a:rPr lang="en-IN" sz="2000" dirty="0" smtClean="0">
                    <a:latin typeface="Times New Roman" panose="02020603050405020304" pitchFamily="18" charset="0"/>
                    <a:cs typeface="Times New Roman" panose="02020603050405020304" pitchFamily="18" charset="0"/>
                  </a:rPr>
                  <a:t>a unit positive charge in </a:t>
                </a:r>
                <a:r>
                  <a:rPr lang="en-IN" sz="2000" dirty="0">
                    <a:latin typeface="Times New Roman" panose="02020603050405020304" pitchFamily="18" charset="0"/>
                    <a:cs typeface="Times New Roman" panose="02020603050405020304" pitchFamily="18" charset="0"/>
                  </a:rPr>
                  <a:t>the direction of the arrow around the closed path. </a:t>
                </a:r>
                <a:endParaRPr lang="en-IN" sz="2000" dirty="0" smtClean="0">
                  <a:latin typeface="Times New Roman" panose="02020603050405020304" pitchFamily="18" charset="0"/>
                  <a:cs typeface="Times New Roman" panose="02020603050405020304" pitchFamily="18" charset="0"/>
                </a:endParaRPr>
              </a:p>
              <a:p>
                <a:pPr marL="1076325"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net change of energy for the movement of charge is zero.</a:t>
                </a:r>
              </a:p>
              <a:p>
                <a:pPr marL="1076325"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voltage drops around the closed path of the circuit is zero as voltage difference is equal to the ratio of energy change to unit charge.    </a:t>
                </a:r>
              </a:p>
              <a:p>
                <a:pPr marL="1076325"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voltage drop is positive when we move from a ‘+’ polarity and is negative otherwise. </a:t>
                </a:r>
                <a:endParaRPr lang="en-IN" sz="2000" dirty="0" smtClean="0">
                  <a:latin typeface="Times New Roman" panose="02020603050405020304" pitchFamily="18" charset="0"/>
                  <a:cs typeface="Times New Roman" panose="02020603050405020304" pitchFamily="18" charset="0"/>
                </a:endParaRPr>
              </a:p>
              <a:p>
                <a:pPr marL="1076325" indent="-363538" algn="just">
                  <a:spcAft>
                    <a:spcPts val="1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According </a:t>
                </a:r>
                <a:r>
                  <a:rPr lang="en-IN" sz="2000" dirty="0">
                    <a:latin typeface="Times New Roman" panose="02020603050405020304" pitchFamily="18" charset="0"/>
                    <a:cs typeface="Times New Roman" panose="02020603050405020304" pitchFamily="18" charset="0"/>
                  </a:rPr>
                  <a:t>to Kirchhoff’s law, the algebraic sum of the voltage drops must be zero. </a:t>
                </a:r>
                <a:r>
                  <a:rPr lang="en-IN" sz="2000" dirty="0" smtClean="0">
                    <a:latin typeface="Times New Roman" panose="02020603050405020304" pitchFamily="18" charset="0"/>
                    <a:cs typeface="Times New Roman" panose="02020603050405020304" pitchFamily="18" charset="0"/>
                  </a:rPr>
                  <a:t> </a:t>
                </a:r>
              </a:p>
              <a:p>
                <a:pPr marL="712787" algn="just">
                  <a:spcAft>
                    <a:spcPts val="1200"/>
                  </a:spcAft>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𝑔</m:t>
                          </m:r>
                        </m:sub>
                      </m:sSub>
                      <m:r>
                        <a:rPr lang="en-IN" sz="2000" i="1">
                          <a:latin typeface="Cambria Math" panose="02040503050406030204" pitchFamily="18" charset="0"/>
                        </a:rPr>
                        <m:t>=0</m:t>
                      </m:r>
                    </m:oMath>
                  </m:oMathPara>
                </a14:m>
                <a:endParaRPr lang="en-IN" sz="2000" dirty="0" smtClean="0">
                  <a:latin typeface="Times New Roman" panose="02020603050405020304" pitchFamily="18" charset="0"/>
                  <a:cs typeface="Times New Roman" panose="02020603050405020304" pitchFamily="18" charset="0"/>
                </a:endParaRPr>
              </a:p>
              <a:p>
                <a:pPr marL="4397375" indent="-3228975" algn="just">
                  <a:spcAft>
                    <a:spcPts val="1200"/>
                  </a:spcAft>
                  <a:tabLst>
                    <a:tab pos="4208463" algn="l"/>
                  </a:tabLst>
                </a:pPr>
                <a14:m>
                  <m:oMathPara xmlns:m="http://schemas.openxmlformats.org/officeDocument/2006/math">
                    <m:oMathParaPr>
                      <m:jc m:val="left"/>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  </m:t>
                          </m:r>
                          <m:r>
                            <a:rPr lang="en-IN" sz="2000" b="0" i="1" smtClean="0">
                              <a:latin typeface="Cambria Math" panose="02040503050406030204" pitchFamily="18" charset="0"/>
                            </a:rPr>
                            <m:t> </m:t>
                          </m:r>
                          <m:r>
                            <a:rPr lang="en-IN" sz="2000" i="1">
                              <a:latin typeface="Cambria Math" panose="02040503050406030204" pitchFamily="18" charset="0"/>
                            </a:rPr>
                            <m:t>∴</m:t>
                          </m:r>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 </m:t>
                          </m:r>
                          <m:r>
                            <a:rPr lang="en-IN" sz="2000" i="1">
                              <a:latin typeface="Cambria Math" panose="02040503050406030204" pitchFamily="18" charset="0"/>
                            </a:rPr>
                            <m:t>𝑔</m:t>
                          </m:r>
                        </m:sub>
                      </m:sSub>
                    </m:oMath>
                  </m:oMathPara>
                </a14:m>
                <a:endParaRPr lang="en-IN" sz="2000" dirty="0" smtClean="0">
                  <a:latin typeface="Times New Roman" panose="02020603050405020304" pitchFamily="18" charset="0"/>
                  <a:cs typeface="Times New Roman" panose="02020603050405020304" pitchFamily="18" charset="0"/>
                </a:endParaRPr>
              </a:p>
              <a:p>
                <a:pPr marL="901700" indent="-188913">
                  <a:spcAft>
                    <a:spcPts val="1200"/>
                  </a:spcAft>
                  <a:buFont typeface="Wingdings" panose="05000000000000000000" pitchFamily="2" charset="2"/>
                  <a:buChar char="§"/>
                  <a:tabLst>
                    <a:tab pos="4208463" algn="l"/>
                  </a:tabLst>
                </a:pPr>
                <a:r>
                  <a:rPr lang="en-IN" sz="2000" dirty="0"/>
                  <a:t> </a:t>
                </a:r>
                <a:r>
                  <a:rPr lang="en-IN" sz="2000" dirty="0" smtClean="0"/>
                  <a:t> </a:t>
                </a: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equation shows that the sum of the voltage drops is equal to the sum of the voltage rises</a:t>
                </a:r>
                <a:r>
                  <a:rPr lang="en-IN" sz="2000" dirty="0" smtClean="0">
                    <a:latin typeface="Times New Roman" panose="02020603050405020304" pitchFamily="18" charset="0"/>
                    <a:cs typeface="Times New Roman" panose="02020603050405020304" pitchFamily="18" charset="0"/>
                  </a:rPr>
                  <a:t>.</a:t>
                </a:r>
              </a:p>
            </p:txBody>
          </p:sp>
        </mc:Choice>
        <mc:Fallback xmlns="">
          <p:sp>
            <p:nvSpPr>
              <p:cNvPr id="3" name="Rectangle 2"/>
              <p:cNvSpPr>
                <a:spLocks noRot="1" noChangeAspect="1" noMove="1" noResize="1" noEditPoints="1" noAdjustHandles="1" noChangeArrowheads="1" noChangeShapeType="1" noTextEdit="1"/>
              </p:cNvSpPr>
              <p:nvPr/>
            </p:nvSpPr>
            <p:spPr>
              <a:xfrm>
                <a:off x="335570" y="719554"/>
                <a:ext cx="11583853" cy="5228867"/>
              </a:xfrm>
              <a:prstGeom prst="rect">
                <a:avLst/>
              </a:prstGeom>
              <a:blipFill rotWithShape="0">
                <a:blip r:embed="rId2"/>
                <a:stretch>
                  <a:fillRect l="-474" t="-583" r="-579" b="-1166"/>
                </a:stretch>
              </a:blipFill>
            </p:spPr>
            <p:txBody>
              <a:bodyPr/>
              <a:lstStyle/>
              <a:p>
                <a:r>
                  <a:rPr lang="en-IN">
                    <a:noFill/>
                  </a:rPr>
                  <a:t> </a:t>
                </a:r>
              </a:p>
            </p:txBody>
          </p:sp>
        </mc:Fallback>
      </mc:AlternateContent>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300082"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651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3" name="Rectangle 2"/>
          <p:cNvSpPr/>
          <p:nvPr/>
        </p:nvSpPr>
        <p:spPr>
          <a:xfrm>
            <a:off x="335570" y="719554"/>
            <a:ext cx="11583853" cy="3170099"/>
          </a:xfrm>
          <a:prstGeom prst="rect">
            <a:avLst/>
          </a:prstGeom>
        </p:spPr>
        <p:txBody>
          <a:bodyPr wrap="square">
            <a:spAutoFit/>
          </a:bodyPr>
          <a:lstStyle/>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Kirchhoff’s Law</a:t>
            </a:r>
            <a:endParaRPr lang="en-IN" sz="2000" dirty="0">
              <a:latin typeface="Times New Roman" panose="02020603050405020304" pitchFamily="18" charset="0"/>
              <a:cs typeface="Times New Roman" panose="02020603050405020304" pitchFamily="18" charset="0"/>
            </a:endParaRPr>
          </a:p>
          <a:p>
            <a:pPr marL="712788" indent="-349250" algn="just">
              <a:spcAft>
                <a:spcPts val="1200"/>
              </a:spcAft>
              <a:buFont typeface="Wingdings" panose="05000000000000000000" pitchFamily="2" charset="2"/>
              <a:buChar char="v"/>
            </a:pPr>
            <a:r>
              <a:rPr lang="en-IN" sz="2000" b="1" dirty="0" smtClean="0">
                <a:latin typeface="Times New Roman" panose="02020603050405020304" pitchFamily="18" charset="0"/>
                <a:cs typeface="Times New Roman" panose="02020603050405020304" pitchFamily="18" charset="0"/>
              </a:rPr>
              <a:t>Kirchhoff’s Current Law </a:t>
            </a:r>
          </a:p>
          <a:p>
            <a:pPr marL="1076325" indent="-363538"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It states that the algebraic sum of the currents entering a given point in a circuit is zero at all instants of time. </a:t>
            </a:r>
            <a:endParaRPr lang="en-IN" sz="2000" dirty="0" smtClean="0">
              <a:latin typeface="Times New Roman" panose="02020603050405020304" pitchFamily="18" charset="0"/>
              <a:cs typeface="Times New Roman" panose="02020603050405020304" pitchFamily="18" charset="0"/>
            </a:endParaRPr>
          </a:p>
          <a:p>
            <a:pPr marL="1076325" algn="just">
              <a:spcAft>
                <a:spcPts val="1200"/>
              </a:spcAft>
            </a:pPr>
            <a:r>
              <a:rPr lang="en-IN" sz="2000" dirty="0" smtClean="0">
                <a:latin typeface="Times New Roman" panose="02020603050405020304" pitchFamily="18" charset="0"/>
                <a:cs typeface="Times New Roman" panose="02020603050405020304" pitchFamily="18" charset="0"/>
              </a:rPr>
              <a:t>     In </a:t>
            </a:r>
            <a:r>
              <a:rPr lang="en-IN" sz="2000" dirty="0">
                <a:latin typeface="Times New Roman" panose="02020603050405020304" pitchFamily="18" charset="0"/>
                <a:cs typeface="Times New Roman" panose="02020603050405020304" pitchFamily="18" charset="0"/>
              </a:rPr>
              <a:t>other words, the sum of the currents entering a given point in a circuit equals the sum of the currents leaving that point at any instant of time</a:t>
            </a:r>
            <a:r>
              <a:rPr lang="en-IN" sz="2000" dirty="0" smtClean="0">
                <a:latin typeface="Times New Roman" panose="02020603050405020304" pitchFamily="18" charset="0"/>
                <a:cs typeface="Times New Roman" panose="02020603050405020304" pitchFamily="18" charset="0"/>
              </a:rPr>
              <a:t>.</a:t>
            </a:r>
            <a:endParaRPr lang="en-IN" sz="2000" dirty="0"/>
          </a:p>
          <a:p>
            <a:pPr marL="1076325" indent="-363538"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law is a consequence of the conservation of charge</a:t>
            </a:r>
            <a:r>
              <a:rPr lang="en-IN" sz="2000" dirty="0" smtClean="0">
                <a:latin typeface="Times New Roman" panose="02020603050405020304" pitchFamily="18" charset="0"/>
                <a:cs typeface="Times New Roman" panose="02020603050405020304" pitchFamily="18" charset="0"/>
              </a:rPr>
              <a:t>.</a:t>
            </a:r>
          </a:p>
          <a:p>
            <a:pPr marL="1076325" algn="just"/>
            <a:r>
              <a:rPr lang="en-IN" sz="2000" dirty="0" smtClean="0">
                <a:latin typeface="Times New Roman" panose="02020603050405020304" pitchFamily="18" charset="0"/>
                <a:cs typeface="Times New Roman" panose="02020603050405020304" pitchFamily="18" charset="0"/>
              </a:rPr>
              <a:t>     As </a:t>
            </a:r>
            <a:r>
              <a:rPr lang="en-IN" sz="2000" dirty="0">
                <a:latin typeface="Times New Roman" panose="02020603050405020304" pitchFamily="18" charset="0"/>
                <a:cs typeface="Times New Roman" panose="02020603050405020304" pitchFamily="18" charset="0"/>
              </a:rPr>
              <a:t>charge can not accumulate at a point, the charge entering a point must leave it. The algebraic sum of the charge or its time derivative (which is the current) must thus be zero</a:t>
            </a:r>
            <a:r>
              <a:rPr lang="en-IN" sz="2000" dirty="0" smtClean="0">
                <a:latin typeface="Times New Roman" panose="02020603050405020304" pitchFamily="18" charset="0"/>
                <a:cs typeface="Times New Roman" panose="02020603050405020304" pitchFamily="18" charset="0"/>
              </a:rPr>
              <a:t>.. </a:t>
            </a:r>
          </a:p>
        </p:txBody>
      </p:sp>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p:cNvSpPr/>
              <p:nvPr/>
            </p:nvSpPr>
            <p:spPr>
              <a:xfrm>
                <a:off x="8029063" y="6081431"/>
                <a:ext cx="3756991" cy="369332"/>
              </a:xfrm>
              <a:prstGeom prst="rect">
                <a:avLst/>
              </a:prstGeom>
            </p:spPr>
            <p:txBody>
              <a:bodyPr wrap="none">
                <a:spAutoFit/>
              </a:bodyPr>
              <a:lstStyle/>
              <a:p>
                <a:r>
                  <a:rPr lang="en-IN" b="1" dirty="0" smtClean="0">
                    <a:latin typeface="Times New Roman" panose="02020603050405020304" pitchFamily="18" charset="0"/>
                    <a:ea typeface="Times New Roman" panose="02020603050405020304" pitchFamily="18" charset="0"/>
                  </a:rPr>
                  <a:t>Fig. 1.6. </a:t>
                </a:r>
                <a:r>
                  <a:rPr lang="en-IN" dirty="0" smtClean="0">
                    <a:latin typeface="Times New Roman" panose="02020603050405020304" pitchFamily="18" charset="0"/>
                    <a:ea typeface="Times New Roman" panose="02020603050405020304" pitchFamily="18" charset="0"/>
                  </a:rPr>
                  <a:t>Currents meeting at node </a:t>
                </a:r>
                <a14:m>
                  <m:oMath xmlns:m="http://schemas.openxmlformats.org/officeDocument/2006/math">
                    <m:r>
                      <a:rPr lang="en-IN" b="0" i="1" smtClean="0">
                        <a:latin typeface="Cambria Math" panose="02040503050406030204" pitchFamily="18" charset="0"/>
                        <a:ea typeface="Times New Roman" panose="02020603050405020304" pitchFamily="18" charset="0"/>
                      </a:rPr>
                      <m:t>𝑁</m:t>
                    </m:r>
                  </m:oMath>
                </a14:m>
                <a:r>
                  <a:rPr lang="en-IN" dirty="0" smtClean="0">
                    <a:latin typeface="Times New Roman" panose="02020603050405020304" pitchFamily="18" charset="0"/>
                    <a:ea typeface="Times New Roman" panose="02020603050405020304" pitchFamily="18" charset="0"/>
                  </a:rPr>
                  <a:t>   </a:t>
                </a:r>
                <a:endParaRPr lang="en-IN" dirty="0"/>
              </a:p>
            </p:txBody>
          </p:sp>
        </mc:Choice>
        <mc:Fallback xmlns="">
          <p:sp>
            <p:nvSpPr>
              <p:cNvPr id="9" name="Rectangle 8"/>
              <p:cNvSpPr>
                <a:spLocks noRot="1" noChangeAspect="1" noMove="1" noResize="1" noEditPoints="1" noAdjustHandles="1" noChangeArrowheads="1" noChangeShapeType="1" noTextEdit="1"/>
              </p:cNvSpPr>
              <p:nvPr/>
            </p:nvSpPr>
            <p:spPr>
              <a:xfrm>
                <a:off x="8029063" y="6081431"/>
                <a:ext cx="3756991" cy="369332"/>
              </a:xfrm>
              <a:prstGeom prst="rect">
                <a:avLst/>
              </a:prstGeom>
              <a:blipFill>
                <a:blip r:embed="rId2"/>
                <a:stretch>
                  <a:fillRect l="-129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12708" y="3889653"/>
                <a:ext cx="6961398" cy="2246769"/>
              </a:xfrm>
              <a:prstGeom prst="rect">
                <a:avLst/>
              </a:prstGeom>
            </p:spPr>
            <p:txBody>
              <a:bodyPr wrap="square">
                <a:spAutoFit/>
              </a:bodyPr>
              <a:lstStyle/>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 simple circuit is shown 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1.6 </a:t>
                </a:r>
                <a:r>
                  <a:rPr lang="en-IN" sz="2000" dirty="0">
                    <a:latin typeface="Times New Roman" panose="02020603050405020304" pitchFamily="18" charset="0"/>
                    <a:cs typeface="Times New Roman" panose="02020603050405020304" pitchFamily="18" charset="0"/>
                  </a:rPr>
                  <a:t>to illustrate the application of Kirchhoff’s </a:t>
                </a:r>
                <a:r>
                  <a:rPr lang="en-IN" sz="2000" dirty="0" smtClean="0">
                    <a:latin typeface="Times New Roman" panose="02020603050405020304" pitchFamily="18" charset="0"/>
                    <a:cs typeface="Times New Roman" panose="02020603050405020304" pitchFamily="18" charset="0"/>
                  </a:rPr>
                  <a:t>Current Law.</a:t>
                </a:r>
              </a:p>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1.6</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currents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 are entering the point </a:t>
                </a:r>
                <a14:m>
                  <m:oMath xmlns:m="http://schemas.openxmlformats.org/officeDocument/2006/math">
                    <m:r>
                      <a:rPr lang="en-IN" sz="2000" i="1">
                        <a:latin typeface="Cambria Math" panose="02040503050406030204" pitchFamily="18" charset="0"/>
                      </a:rPr>
                      <m:t>𝑁</m:t>
                    </m:r>
                  </m:oMath>
                </a14:m>
                <a:r>
                  <a:rPr lang="en-IN" sz="2000" dirty="0">
                    <a:latin typeface="Times New Roman" panose="02020603050405020304" pitchFamily="18" charset="0"/>
                    <a:cs typeface="Times New Roman" panose="02020603050405020304" pitchFamily="18" charset="0"/>
                  </a:rPr>
                  <a:t> and the currents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3</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4</m:t>
                        </m:r>
                      </m:sub>
                    </m:sSub>
                  </m:oMath>
                </a14:m>
                <a:r>
                  <a:rPr lang="en-IN" sz="2000" dirty="0">
                    <a:latin typeface="Times New Roman" panose="02020603050405020304" pitchFamily="18" charset="0"/>
                    <a:cs typeface="Times New Roman" panose="02020603050405020304" pitchFamily="18" charset="0"/>
                  </a:rPr>
                  <a:t> are leaving it</a:t>
                </a:r>
                <a:r>
                  <a:rPr lang="en-I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Conventionally, the currents entering a point are taken to be positive. </a:t>
                </a:r>
              </a:p>
            </p:txBody>
          </p:sp>
        </mc:Choice>
        <mc:Fallback xmlns="">
          <p:sp>
            <p:nvSpPr>
              <p:cNvPr id="5" name="Rectangle 4"/>
              <p:cNvSpPr>
                <a:spLocks noRot="1" noChangeAspect="1" noMove="1" noResize="1" noEditPoints="1" noAdjustHandles="1" noChangeArrowheads="1" noChangeShapeType="1" noTextEdit="1"/>
              </p:cNvSpPr>
              <p:nvPr/>
            </p:nvSpPr>
            <p:spPr>
              <a:xfrm>
                <a:off x="1012708" y="3889653"/>
                <a:ext cx="6961398" cy="2246769"/>
              </a:xfrm>
              <a:prstGeom prst="rect">
                <a:avLst/>
              </a:prstGeom>
              <a:blipFill>
                <a:blip r:embed="rId3"/>
                <a:stretch>
                  <a:fillRect l="-788" t="-1355" b="-3794"/>
                </a:stretch>
              </a:blipFill>
            </p:spPr>
            <p:txBody>
              <a:bodyPr/>
              <a:lstStyle/>
              <a:p>
                <a:r>
                  <a:rPr lang="en-US">
                    <a:noFill/>
                  </a:rPr>
                  <a:t> </a:t>
                </a:r>
              </a:p>
            </p:txBody>
          </p:sp>
        </mc:Fallback>
      </mc:AlternateContent>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8116110" y="3765176"/>
            <a:ext cx="3375212" cy="2375078"/>
          </a:xfrm>
          <a:prstGeom prst="rect">
            <a:avLst/>
          </a:prstGeom>
          <a:noFill/>
          <a:ln>
            <a:noFill/>
          </a:ln>
        </p:spPr>
      </p:pic>
    </p:spTree>
    <p:extLst>
      <p:ext uri="{BB962C8B-B14F-4D97-AF65-F5344CB8AC3E}">
        <p14:creationId xmlns:p14="http://schemas.microsoft.com/office/powerpoint/2010/main" val="268988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3" name="Rectangle 2"/>
          <p:cNvSpPr/>
          <p:nvPr/>
        </p:nvSpPr>
        <p:spPr>
          <a:xfrm>
            <a:off x="335570" y="719554"/>
            <a:ext cx="11583853" cy="707886"/>
          </a:xfrm>
          <a:prstGeom prst="rect">
            <a:avLst/>
          </a:prstGeom>
        </p:spPr>
        <p:txBody>
          <a:bodyPr wrap="square">
            <a:spAutoFit/>
          </a:bodyPr>
          <a:lstStyle/>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Kirchhoff’s Law</a:t>
            </a:r>
            <a:endParaRPr lang="en-IN" sz="2000" dirty="0">
              <a:latin typeface="Times New Roman" panose="02020603050405020304" pitchFamily="18" charset="0"/>
              <a:cs typeface="Times New Roman" panose="02020603050405020304" pitchFamily="18" charset="0"/>
            </a:endParaRPr>
          </a:p>
          <a:p>
            <a:pPr marL="712788" indent="-349250" algn="just">
              <a:spcAft>
                <a:spcPts val="1200"/>
              </a:spcAft>
              <a:buFont typeface="Wingdings" panose="05000000000000000000" pitchFamily="2" charset="2"/>
              <a:buChar char="v"/>
            </a:pPr>
            <a:r>
              <a:rPr lang="en-IN" sz="2000" b="1" dirty="0" smtClean="0">
                <a:latin typeface="Times New Roman" panose="02020603050405020304" pitchFamily="18" charset="0"/>
                <a:cs typeface="Times New Roman" panose="02020603050405020304" pitchFamily="18" charset="0"/>
              </a:rPr>
              <a:t>Kirchhoff’s Current Law </a:t>
            </a:r>
          </a:p>
        </p:txBody>
      </p:sp>
      <p:sp>
        <p:nvSpPr>
          <p:cNvPr id="6" name="Rectangle 5"/>
          <p:cNvSpPr/>
          <p:nvPr/>
        </p:nvSpPr>
        <p:spPr>
          <a:xfrm>
            <a:off x="1909483" y="5229382"/>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406906"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1074077" y="1627945"/>
                <a:ext cx="10845346" cy="1985159"/>
              </a:xfrm>
              <a:prstGeom prst="rect">
                <a:avLst/>
              </a:prstGeom>
            </p:spPr>
            <p:txBody>
              <a:bodyPr wrap="square">
                <a:spAutoFit/>
              </a:bodyPr>
              <a:lstStyle/>
              <a:p>
                <a:pPr marL="342900" indent="-342900">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According </a:t>
                </a:r>
                <a:r>
                  <a:rPr lang="en-IN" sz="2000" dirty="0">
                    <a:latin typeface="Times New Roman" panose="02020603050405020304" pitchFamily="18" charset="0"/>
                    <a:cs typeface="Times New Roman" panose="02020603050405020304" pitchFamily="18" charset="0"/>
                  </a:rPr>
                  <a:t>to Kirchhoff’s Current Law</a:t>
                </a:r>
                <a:r>
                  <a:rPr lang="en-IN" sz="2000" dirty="0" smtClean="0">
                    <a:latin typeface="Times New Roman" panose="02020603050405020304" pitchFamily="18" charset="0"/>
                    <a:cs typeface="Times New Roman" panose="02020603050405020304" pitchFamily="18" charset="0"/>
                  </a:rPr>
                  <a:t>,</a:t>
                </a:r>
              </a:p>
              <a:p>
                <a:pPr>
                  <a:spcAft>
                    <a:spcPts val="1200"/>
                  </a:spcAft>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2</m:t>
                          </m:r>
                        </m:sub>
                      </m:sSub>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3</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4</m:t>
                          </m:r>
                        </m:sub>
                      </m:sSub>
                      <m:r>
                        <a:rPr lang="en-IN" sz="2400" i="1">
                          <a:latin typeface="Cambria Math" panose="02040503050406030204" pitchFamily="18" charset="0"/>
                        </a:rPr>
                        <m:t>=0</m:t>
                      </m:r>
                    </m:oMath>
                  </m:oMathPara>
                </a14:m>
                <a:endParaRPr lang="en-IN" sz="2400" dirty="0"/>
              </a:p>
              <a:p>
                <a:pPr>
                  <a:spcAft>
                    <a:spcPts val="1800"/>
                  </a:spcAft>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  ∴</m:t>
                          </m:r>
                          <m:r>
                            <a:rPr lang="en-IN" sz="2400" i="1">
                              <a:latin typeface="Cambria Math" panose="02040503050406030204" pitchFamily="18" charset="0"/>
                            </a:rPr>
                            <m:t>𝑖</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 3</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4</m:t>
                          </m:r>
                        </m:sub>
                      </m:sSub>
                    </m:oMath>
                  </m:oMathPara>
                </a14:m>
                <a:endParaRPr lang="en-IN" sz="2400" dirty="0"/>
              </a:p>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Kirchhoff’s Current Law is sometimes termed Kirchhoff’s Point Law</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074077" y="1627945"/>
                <a:ext cx="10845346" cy="1985159"/>
              </a:xfrm>
              <a:prstGeom prst="rect">
                <a:avLst/>
              </a:prstGeom>
              <a:blipFill rotWithShape="0">
                <a:blip r:embed="rId2"/>
                <a:stretch>
                  <a:fillRect l="-506" t="-1534" b="-4601"/>
                </a:stretch>
              </a:blipFill>
            </p:spPr>
            <p:txBody>
              <a:bodyPr/>
              <a:lstStyle/>
              <a:p>
                <a:r>
                  <a:rPr lang="en-IN">
                    <a:noFill/>
                  </a:rPr>
                  <a:t> </a:t>
                </a:r>
              </a:p>
            </p:txBody>
          </p:sp>
        </mc:Fallback>
      </mc:AlternateContent>
    </p:spTree>
    <p:extLst>
      <p:ext uri="{BB962C8B-B14F-4D97-AF65-F5344CB8AC3E}">
        <p14:creationId xmlns:p14="http://schemas.microsoft.com/office/powerpoint/2010/main" val="4143247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5" name="TextBox 4"/>
          <p:cNvSpPr txBox="1"/>
          <p:nvPr/>
        </p:nvSpPr>
        <p:spPr>
          <a:xfrm>
            <a:off x="726141" y="1317812"/>
            <a:ext cx="222689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Example – P1.1</a:t>
            </a:r>
            <a:endParaRPr lang="en-IN"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72342" y="1912058"/>
            <a:ext cx="10905564" cy="1200329"/>
          </a:xfrm>
          <a:prstGeom prst="rect">
            <a:avLst/>
          </a:prstGeom>
          <a:noFill/>
        </p:spPr>
        <p:txBody>
          <a:bodyPr wrap="square" rtlCol="0">
            <a:spAutoFit/>
          </a:bodyPr>
          <a:lstStyle/>
          <a:p>
            <a:pPr algn="just"/>
            <a:r>
              <a:rPr lang="en-IN" dirty="0" smtClean="0"/>
              <a:t>O</a:t>
            </a:r>
            <a:r>
              <a:rPr lang="en-IN" sz="2400" dirty="0" smtClean="0">
                <a:latin typeface="Times New Roman" panose="02020603050405020304" pitchFamily="18" charset="0"/>
                <a:cs typeface="Times New Roman" panose="02020603050405020304" pitchFamily="18" charset="0"/>
              </a:rPr>
              <a:t>btain the branch currents in the unbalanced bridge circuit of </a:t>
            </a:r>
            <a:r>
              <a:rPr lang="en-IN" sz="2400" b="1" dirty="0" smtClean="0">
                <a:latin typeface="Times New Roman" panose="02020603050405020304" pitchFamily="18" charset="0"/>
                <a:cs typeface="Times New Roman" panose="02020603050405020304" pitchFamily="18" charset="0"/>
              </a:rPr>
              <a:t>Fig. P1.1</a:t>
            </a:r>
            <a:r>
              <a:rPr lang="en-IN" sz="2400" dirty="0" smtClean="0">
                <a:latin typeface="Times New Roman" panose="02020603050405020304" pitchFamily="18" charset="0"/>
                <a:cs typeface="Times New Roman" panose="02020603050405020304" pitchFamily="18" charset="0"/>
              </a:rPr>
              <a:t>. Also determine the voltage drop across AC and the equivalent resistance between terminals A and C in the bridge circuit.</a:t>
            </a:r>
            <a:endParaRPr lang="en-IN" sz="2400" dirty="0">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4572000" y="34693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TextBox 14"/>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12</a:t>
            </a: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451409" y="2763229"/>
            <a:ext cx="2724530" cy="3324689"/>
          </a:xfrm>
          <a:prstGeom prst="rect">
            <a:avLst/>
          </a:prstGeom>
        </p:spPr>
      </p:pic>
      <p:sp>
        <p:nvSpPr>
          <p:cNvPr id="3" name="TextBox 2"/>
          <p:cNvSpPr txBox="1"/>
          <p:nvPr/>
        </p:nvSpPr>
        <p:spPr>
          <a:xfrm>
            <a:off x="5267067" y="6141149"/>
            <a:ext cx="1337226"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Fig. P1.1</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021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27847"/>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P1.1</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4" name="TextBox 3"/>
          <p:cNvSpPr txBox="1"/>
          <p:nvPr/>
        </p:nvSpPr>
        <p:spPr>
          <a:xfrm>
            <a:off x="457200" y="1628837"/>
            <a:ext cx="6293224" cy="861774"/>
          </a:xfrm>
          <a:prstGeom prst="rect">
            <a:avLst/>
          </a:prstGeom>
          <a:noFill/>
        </p:spPr>
        <p:txBody>
          <a:bodyPr wrap="square" rtlCol="0">
            <a:spAutoFit/>
          </a:bodyPr>
          <a:lstStyle/>
          <a:p>
            <a:pPr>
              <a:spcAft>
                <a:spcPts val="1200"/>
              </a:spcAft>
            </a:pPr>
            <a:r>
              <a:rPr lang="en-IN" sz="2000" dirty="0" smtClean="0">
                <a:latin typeface="Times New Roman" panose="02020603050405020304" pitchFamily="18" charset="0"/>
                <a:cs typeface="Times New Roman" panose="02020603050405020304" pitchFamily="18" charset="0"/>
              </a:rPr>
              <a:t>The assumed direction of currents are shown in the figure.</a:t>
            </a:r>
          </a:p>
          <a:p>
            <a:r>
              <a:rPr lang="en-IN" sz="2000" dirty="0" smtClean="0">
                <a:latin typeface="Times New Roman" panose="02020603050405020304" pitchFamily="18" charset="0"/>
                <a:cs typeface="Times New Roman" panose="02020603050405020304" pitchFamily="18" charset="0"/>
              </a:rPr>
              <a:t>Applying KVL in the loop ABDA, we get </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2088416" y="2667872"/>
                <a:ext cx="3007746" cy="2677656"/>
              </a:xfrm>
              <a:prstGeom prst="rect">
                <a:avLst/>
              </a:prstGeom>
              <a:noFill/>
            </p:spPr>
            <p:txBody>
              <a:bodyPr wrap="none" rtlCol="0">
                <a:spAutoFit/>
              </a:bodyPr>
              <a:lstStyle/>
              <a:p>
                <a:r>
                  <a:rPr lang="en-IN" sz="2400" b="0" dirty="0" smtClean="0"/>
                  <a:t>  </a:t>
                </a:r>
                <a14:m>
                  <m:oMath xmlns:m="http://schemas.openxmlformats.org/officeDocument/2006/math">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𝑖</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+6</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𝑖</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−4</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𝑖</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=0</m:t>
                    </m:r>
                  </m:oMath>
                </a14:m>
                <a:endParaRPr lang="en-IN" sz="2400" b="0" dirty="0" smtClean="0">
                  <a:latin typeface="Times New Roman" panose="02020603050405020304" pitchFamily="18" charset="0"/>
                  <a:cs typeface="Times New Roman" panose="02020603050405020304" pitchFamily="18" charset="0"/>
                </a:endParaRPr>
              </a:p>
              <a:p>
                <a:endParaRPr lang="en-IN" sz="2400" b="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or,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1</m:t>
                        </m:r>
                      </m:sub>
                    </m:sSub>
                    <m:r>
                      <a:rPr lang="en-IN" sz="2400" i="1">
                        <a:latin typeface="Cambria Math" panose="02040503050406030204" pitchFamily="18" charset="0"/>
                      </a:rPr>
                      <m:t>+</m:t>
                    </m:r>
                    <m:r>
                      <a:rPr lang="en-IN" sz="2400" b="0" i="1" smtClean="0">
                        <a:latin typeface="Cambria Math" panose="02040503050406030204" pitchFamily="18" charset="0"/>
                      </a:rPr>
                      <m:t>3</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3</m:t>
                        </m:r>
                      </m:sub>
                    </m:sSub>
                    <m:r>
                      <a:rPr lang="en-IN" sz="2400" i="1">
                        <a:latin typeface="Cambria Math" panose="02040503050406030204" pitchFamily="18" charset="0"/>
                      </a:rPr>
                      <m:t>−</m:t>
                    </m:r>
                    <m:r>
                      <a:rPr lang="en-IN" sz="2400" b="0" i="1" smtClean="0">
                        <a:latin typeface="Cambria Math" panose="02040503050406030204" pitchFamily="18" charset="0"/>
                      </a:rPr>
                      <m:t>2</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2</m:t>
                        </m:r>
                      </m:sub>
                    </m:sSub>
                    <m:r>
                      <a:rPr lang="en-IN" sz="2400" i="1">
                        <a:latin typeface="Cambria Math" panose="02040503050406030204" pitchFamily="18" charset="0"/>
                      </a:rPr>
                      <m:t>=0</m:t>
                    </m:r>
                  </m:oMath>
                </a14:m>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or,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1</m:t>
                        </m:r>
                      </m:sub>
                    </m:sSub>
                    <m:r>
                      <a:rPr lang="en-IN" sz="2400" i="1">
                        <a:latin typeface="Cambria Math" panose="02040503050406030204" pitchFamily="18" charset="0"/>
                      </a:rPr>
                      <m:t>−2</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2</m:t>
                        </m:r>
                      </m:sub>
                    </m:sSub>
                    <m:r>
                      <a:rPr lang="en-IN" sz="2400" i="1">
                        <a:latin typeface="Cambria Math" panose="02040503050406030204" pitchFamily="18" charset="0"/>
                      </a:rPr>
                      <m:t>+3</m:t>
                    </m:r>
                    <m:sSub>
                      <m:sSubPr>
                        <m:ctrlPr>
                          <a:rPr lang="en-IN" sz="2400" i="1">
                            <a:latin typeface="Cambria Math" panose="02040503050406030204" pitchFamily="18" charset="0"/>
                          </a:rPr>
                        </m:ctrlPr>
                      </m:sSubPr>
                      <m:e>
                        <m:r>
                          <a:rPr lang="en-IN" sz="2400" i="1">
                            <a:latin typeface="Cambria Math" panose="02040503050406030204" pitchFamily="18" charset="0"/>
                          </a:rPr>
                          <m:t>𝑖</m:t>
                        </m:r>
                      </m:e>
                      <m:sub>
                        <m:r>
                          <a:rPr lang="en-IN" sz="2400" i="1">
                            <a:latin typeface="Cambria Math" panose="02040503050406030204" pitchFamily="18" charset="0"/>
                          </a:rPr>
                          <m:t>3</m:t>
                        </m:r>
                      </m:sub>
                    </m:sSub>
                    <m:r>
                      <a:rPr lang="en-IN" sz="2400" i="1">
                        <a:latin typeface="Cambria Math" panose="02040503050406030204" pitchFamily="18" charset="0"/>
                      </a:rPr>
                      <m:t>=0</m:t>
                    </m:r>
                  </m:oMath>
                </a14:m>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088416" y="2667872"/>
                <a:ext cx="3007746" cy="2677656"/>
              </a:xfrm>
              <a:prstGeom prst="rect">
                <a:avLst/>
              </a:prstGeom>
              <a:blipFill rotWithShape="0">
                <a:blip r:embed="rId2"/>
                <a:stretch>
                  <a:fillRect l="-3245"/>
                </a:stretch>
              </a:blipFill>
            </p:spPr>
            <p:txBody>
              <a:bodyPr/>
              <a:lstStyle/>
              <a:p>
                <a:r>
                  <a:rPr lang="en-IN">
                    <a:noFill/>
                  </a:rPr>
                  <a:t> </a:t>
                </a:r>
              </a:p>
            </p:txBody>
          </p:sp>
        </mc:Fallback>
      </mc:AlternateContent>
      <p:cxnSp>
        <p:nvCxnSpPr>
          <p:cNvPr id="8" name="Straight Arrow Connector 7"/>
          <p:cNvCxnSpPr/>
          <p:nvPr/>
        </p:nvCxnSpPr>
        <p:spPr>
          <a:xfrm flipV="1">
            <a:off x="5096162" y="4410635"/>
            <a:ext cx="1318085" cy="134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414247" y="4210580"/>
                <a:ext cx="61715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IN" sz="2000" i="1" smtClean="0">
                              <a:latin typeface="Cambria Math" panose="02040503050406030204" pitchFamily="18" charset="0"/>
                            </a:rPr>
                          </m:ctrlPr>
                        </m:dPr>
                        <m:e>
                          <m:r>
                            <a:rPr lang="en-IN" sz="2000" b="0" i="1" smtClean="0">
                              <a:latin typeface="Cambria Math" panose="02040503050406030204" pitchFamily="18" charset="0"/>
                            </a:rPr>
                            <m:t>1</m:t>
                          </m:r>
                        </m:e>
                      </m:d>
                    </m:oMath>
                  </m:oMathPara>
                </a14:m>
                <a:endParaRPr lang="en-IN"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414247" y="4210580"/>
                <a:ext cx="617157" cy="400110"/>
              </a:xfrm>
              <a:prstGeom prst="rect">
                <a:avLst/>
              </a:prstGeom>
              <a:blipFill rotWithShape="0">
                <a:blip r:embed="rId3"/>
                <a:stretch>
                  <a:fillRect/>
                </a:stretch>
              </a:blipFill>
            </p:spPr>
            <p:txBody>
              <a:bodyPr/>
              <a:lstStyle/>
              <a:p>
                <a:r>
                  <a:rPr lang="en-IN">
                    <a:noFill/>
                  </a:rPr>
                  <a:t> </a:t>
                </a:r>
              </a:p>
            </p:txBody>
          </p:sp>
        </mc:Fallback>
      </mc:AlternateContent>
      <p:sp>
        <p:nvSpPr>
          <p:cNvPr id="13" name="Rectangle 12"/>
          <p:cNvSpPr/>
          <p:nvPr/>
        </p:nvSpPr>
        <p:spPr>
          <a:xfrm>
            <a:off x="600202" y="4862446"/>
            <a:ext cx="4528932" cy="400110"/>
          </a:xfrm>
          <a:prstGeom prst="rect">
            <a:avLst/>
          </a:prstGeom>
        </p:spPr>
        <p:txBody>
          <a:bodyPr wrap="none">
            <a:spAutoFit/>
          </a:bodyPr>
          <a:lstStyle/>
          <a:p>
            <a:r>
              <a:rPr lang="en-IN" sz="2000" dirty="0">
                <a:latin typeface="Times New Roman" panose="02020603050405020304" pitchFamily="18" charset="0"/>
                <a:cs typeface="Times New Roman" panose="02020603050405020304" pitchFamily="18" charset="0"/>
              </a:rPr>
              <a:t>Applying KVL in the loop </a:t>
            </a:r>
            <a:r>
              <a:rPr lang="en-IN" sz="2000" dirty="0" smtClean="0">
                <a:latin typeface="Times New Roman" panose="02020603050405020304" pitchFamily="18" charset="0"/>
                <a:cs typeface="Times New Roman" panose="02020603050405020304" pitchFamily="18" charset="0"/>
              </a:rPr>
              <a:t>BCDB, </a:t>
            </a:r>
            <a:r>
              <a:rPr lang="en-IN" sz="2000" dirty="0">
                <a:latin typeface="Times New Roman" panose="02020603050405020304" pitchFamily="18" charset="0"/>
                <a:cs typeface="Times New Roman" panose="02020603050405020304" pitchFamily="18" charset="0"/>
              </a:rPr>
              <a:t>we get </a:t>
            </a:r>
          </a:p>
        </p:txBody>
      </p:sp>
      <mc:AlternateContent xmlns:mc="http://schemas.openxmlformats.org/markup-compatibility/2006" xmlns:a14="http://schemas.microsoft.com/office/drawing/2010/main">
        <mc:Choice Requires="a14">
          <p:sp>
            <p:nvSpPr>
              <p:cNvPr id="14" name="TextBox 13"/>
              <p:cNvSpPr txBox="1"/>
              <p:nvPr/>
            </p:nvSpPr>
            <p:spPr>
              <a:xfrm>
                <a:off x="2088416" y="5345528"/>
                <a:ext cx="4884799"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     4</m:t>
                      </m:r>
                      <m:d>
                        <m:dPr>
                          <m:ctrlPr>
                            <a:rPr lang="en-IN" sz="2400" b="0" i="1" smtClean="0">
                              <a:latin typeface="Cambria Math" panose="02040503050406030204" pitchFamily="18" charset="0"/>
                              <a:ea typeface="Cambria Math" panose="02040503050406030204" pitchFamily="18" charset="0"/>
                            </a:rPr>
                          </m:ctrlPr>
                        </m:dPr>
                        <m:e>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3</m:t>
                              </m:r>
                            </m:sub>
                          </m:sSub>
                        </m:e>
                      </m:d>
                      <m:r>
                        <a:rPr lang="en-IN" sz="2400" b="0" i="1" smtClean="0">
                          <a:latin typeface="Cambria Math" panose="02040503050406030204" pitchFamily="18" charset="0"/>
                          <a:ea typeface="Cambria Math" panose="02040503050406030204" pitchFamily="18" charset="0"/>
                        </a:rPr>
                        <m:t>−3</m:t>
                      </m:r>
                      <m:d>
                        <m:dPr>
                          <m:ctrlPr>
                            <a:rPr lang="en-IN" sz="2400" b="0" i="1" smtClean="0">
                              <a:latin typeface="Cambria Math" panose="02040503050406030204" pitchFamily="18" charset="0"/>
                              <a:ea typeface="Cambria Math" panose="02040503050406030204" pitchFamily="18" charset="0"/>
                            </a:rPr>
                          </m:ctrlPr>
                        </m:dPr>
                        <m:e>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3</m:t>
                              </m:r>
                            </m:sub>
                          </m:sSub>
                        </m:e>
                      </m:d>
                      <m:r>
                        <a:rPr lang="en-IN" sz="2400" b="0" i="1" smtClean="0">
                          <a:latin typeface="Cambria Math" panose="02040503050406030204" pitchFamily="18" charset="0"/>
                          <a:ea typeface="Cambria Math" panose="02040503050406030204" pitchFamily="18" charset="0"/>
                        </a:rPr>
                        <m:t>−6</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=0</m:t>
                      </m:r>
                    </m:oMath>
                  </m:oMathPara>
                </a14:m>
                <a:endParaRPr lang="en-IN" sz="2400" b="0" dirty="0" smtClean="0">
                  <a:latin typeface="Cambria Math" panose="02040503050406030204" pitchFamily="18" charset="0"/>
                  <a:ea typeface="Cambria Math" panose="02040503050406030204" pitchFamily="18" charset="0"/>
                  <a:cs typeface="Times New Roman" panose="02020603050405020304" pitchFamily="18" charset="0"/>
                </a:endParaRPr>
              </a:p>
              <a:p>
                <a:endParaRPr lang="en-IN" sz="2400" b="0" dirty="0" smtClean="0">
                  <a:latin typeface="Cambria Math" panose="02040503050406030204" pitchFamily="18" charset="0"/>
                  <a:ea typeface="Cambria Math" panose="02040503050406030204" pitchFamily="18" charset="0"/>
                  <a:cs typeface="Times New Roman" panose="02020603050405020304" pitchFamily="18" charset="0"/>
                </a:endParaRPr>
              </a:p>
              <a:p>
                <a:r>
                  <a:rPr lang="en-IN" sz="2400" dirty="0" smtClean="0">
                    <a:latin typeface="Cambria Math" panose="02040503050406030204" pitchFamily="18" charset="0"/>
                    <a:ea typeface="Cambria Math" panose="02040503050406030204" pitchFamily="18" charset="0"/>
                    <a:cs typeface="Times New Roman" panose="02020603050405020304" pitchFamily="18" charset="0"/>
                  </a:rPr>
                  <a:t>or,  4</a:t>
                </a:r>
                <a14:m>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−3</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−13</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=0</m:t>
                    </m:r>
                  </m:oMath>
                </a14:m>
                <a:endParaRPr lang="en-IN" sz="24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088416" y="5345528"/>
                <a:ext cx="4884799" cy="1200329"/>
              </a:xfrm>
              <a:prstGeom prst="rect">
                <a:avLst/>
              </a:prstGeom>
              <a:blipFill rotWithShape="0">
                <a:blip r:embed="rId4"/>
                <a:stretch>
                  <a:fillRect l="-1998" b="-10660"/>
                </a:stretch>
              </a:blipFill>
            </p:spPr>
            <p:txBody>
              <a:bodyPr/>
              <a:lstStyle/>
              <a:p>
                <a:r>
                  <a:rPr lang="en-IN">
                    <a:noFill/>
                  </a:rPr>
                  <a:t> </a:t>
                </a:r>
              </a:p>
            </p:txBody>
          </p:sp>
        </mc:Fallback>
      </mc:AlternateContent>
      <p:cxnSp>
        <p:nvCxnSpPr>
          <p:cNvPr id="15" name="Straight Arrow Connector 14"/>
          <p:cNvCxnSpPr/>
          <p:nvPr/>
        </p:nvCxnSpPr>
        <p:spPr>
          <a:xfrm flipV="1">
            <a:off x="5432339" y="6286219"/>
            <a:ext cx="1318085" cy="134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6722825" y="6086164"/>
                <a:ext cx="61715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IN" sz="2000" i="1" smtClean="0">
                              <a:latin typeface="Cambria Math" panose="02040503050406030204" pitchFamily="18" charset="0"/>
                            </a:rPr>
                          </m:ctrlPr>
                        </m:dPr>
                        <m:e>
                          <m:r>
                            <a:rPr lang="en-IN" sz="2000" b="0" i="1" smtClean="0">
                              <a:latin typeface="Cambria Math" panose="02040503050406030204" pitchFamily="18" charset="0"/>
                            </a:rPr>
                            <m:t>2</m:t>
                          </m:r>
                        </m:e>
                      </m:d>
                    </m:oMath>
                  </m:oMathPara>
                </a14:m>
                <a:endParaRPr lang="en-IN"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722825" y="6086164"/>
                <a:ext cx="617156" cy="400110"/>
              </a:xfrm>
              <a:prstGeom prst="rect">
                <a:avLst/>
              </a:prstGeom>
              <a:blipFill rotWithShape="0">
                <a:blip r:embed="rId5"/>
                <a:stretch>
                  <a:fillRect/>
                </a:stretch>
              </a:blipFill>
            </p:spPr>
            <p:txBody>
              <a:bodyPr/>
              <a:lstStyle/>
              <a:p>
                <a:r>
                  <a:rPr lang="en-IN">
                    <a:noFill/>
                  </a:rPr>
                  <a:t> </a:t>
                </a:r>
              </a:p>
            </p:txBody>
          </p:sp>
        </mc:Fallback>
      </mc:AlternateContent>
      <p:sp>
        <p:nvSpPr>
          <p:cNvPr id="17" name="TextBox 1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580840" y="6009840"/>
              <a:ext cx="360" cy="9000"/>
            </p14:xfrm>
          </p:contentPart>
        </mc:Choice>
        <mc:Fallback xmlns="">
          <p:pic>
            <p:nvPicPr>
              <p:cNvPr id="5" name="Ink 4"/>
              <p:cNvPicPr/>
              <p:nvPr/>
            </p:nvPicPr>
            <p:blipFill>
              <a:blip r:embed="rId23"/>
              <a:stretch>
                <a:fillRect/>
              </a:stretch>
            </p:blipFill>
            <p:spPr>
              <a:xfrm>
                <a:off x="2571480" y="6000480"/>
                <a:ext cx="19080" cy="27720"/>
              </a:xfrm>
              <a:prstGeom prst="rect">
                <a:avLst/>
              </a:prstGeom>
            </p:spPr>
          </p:pic>
        </mc:Fallback>
      </mc:AlternateContent>
      <p:pic>
        <p:nvPicPr>
          <p:cNvPr id="7" name="Picture 6"/>
          <p:cNvPicPr>
            <a:picLocks noChangeAspect="1"/>
          </p:cNvPicPr>
          <p:nvPr/>
        </p:nvPicPr>
        <p:blipFill>
          <a:blip r:embed="rId24"/>
          <a:stretch>
            <a:fillRect/>
          </a:stretch>
        </p:blipFill>
        <p:spPr>
          <a:xfrm>
            <a:off x="7320003" y="1963973"/>
            <a:ext cx="4500675" cy="2960970"/>
          </a:xfrm>
          <a:prstGeom prst="rect">
            <a:avLst/>
          </a:prstGeom>
        </p:spPr>
      </p:pic>
      <p:sp>
        <p:nvSpPr>
          <p:cNvPr id="9" name="TextBox 8"/>
          <p:cNvSpPr txBox="1"/>
          <p:nvPr/>
        </p:nvSpPr>
        <p:spPr>
          <a:xfrm>
            <a:off x="9171297" y="4945418"/>
            <a:ext cx="1146468"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Fig. P1.1</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688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551329" y="1558388"/>
            <a:ext cx="4686283" cy="400110"/>
          </a:xfrm>
          <a:prstGeom prst="rect">
            <a:avLst/>
          </a:prstGeom>
        </p:spPr>
        <p:txBody>
          <a:bodyPr wrap="none">
            <a:spAutoFit/>
          </a:bodyPr>
          <a:lstStyle/>
          <a:p>
            <a:r>
              <a:rPr lang="en-IN" sz="2000" dirty="0">
                <a:latin typeface="Times New Roman" panose="02020603050405020304" pitchFamily="18" charset="0"/>
                <a:cs typeface="Times New Roman" panose="02020603050405020304" pitchFamily="18" charset="0"/>
              </a:rPr>
              <a:t>Applying KVL in the loop </a:t>
            </a:r>
            <a:r>
              <a:rPr lang="en-IN" sz="2000" dirty="0" smtClean="0">
                <a:latin typeface="Times New Roman" panose="02020603050405020304" pitchFamily="18" charset="0"/>
                <a:cs typeface="Times New Roman" panose="02020603050405020304" pitchFamily="18" charset="0"/>
              </a:rPr>
              <a:t>ABCEA, </a:t>
            </a:r>
            <a:r>
              <a:rPr lang="en-IN" sz="2000" dirty="0">
                <a:latin typeface="Times New Roman" panose="02020603050405020304" pitchFamily="18" charset="0"/>
                <a:cs typeface="Times New Roman" panose="02020603050405020304" pitchFamily="18" charset="0"/>
              </a:rPr>
              <a:t>we get </a:t>
            </a:r>
          </a:p>
        </p:txBody>
      </p:sp>
      <p:sp>
        <p:nvSpPr>
          <p:cNvPr id="5" name="Rectangle 4"/>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9" name="TextBox 8"/>
              <p:cNvSpPr txBox="1"/>
              <p:nvPr/>
            </p:nvSpPr>
            <p:spPr>
              <a:xfrm>
                <a:off x="1115590" y="2006896"/>
                <a:ext cx="5688622" cy="1938992"/>
              </a:xfrm>
              <a:prstGeom prst="rect">
                <a:avLst/>
              </a:prstGeom>
              <a:noFill/>
            </p:spPr>
            <p:txBody>
              <a:bodyPr wrap="square" rtlCol="0">
                <a:spAutoFit/>
              </a:bodyPr>
              <a:lstStyle/>
              <a:p>
                <a14:m>
                  <m:oMath xmlns:m="http://schemas.openxmlformats.org/officeDocument/2006/math">
                    <m:r>
                      <a:rPr lang="en-IN" sz="2400" b="0" i="1" smtClean="0">
                        <a:latin typeface="Cambria Math" panose="02040503050406030204" pitchFamily="18" charset="0"/>
                      </a:rPr>
                      <m:t>        2 </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+4</m:t>
                    </m:r>
                    <m:d>
                      <m:dPr>
                        <m:ctrlPr>
                          <a:rPr lang="en-IN" sz="2400" b="0" i="1" smtClean="0">
                            <a:latin typeface="Cambria Math" panose="02040503050406030204" pitchFamily="18" charset="0"/>
                            <a:ea typeface="Cambria Math" panose="02040503050406030204" pitchFamily="18" charset="0"/>
                          </a:rPr>
                        </m:ctrlPr>
                      </m:dPr>
                      <m:e>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3</m:t>
                            </m:r>
                          </m:sub>
                        </m:sSub>
                      </m:e>
                    </m:d>
                    <m:r>
                      <a:rPr lang="en-IN" sz="2400" b="0" i="1" smtClean="0">
                        <a:latin typeface="Cambria Math" panose="02040503050406030204" pitchFamily="18" charset="0"/>
                        <a:ea typeface="Cambria Math" panose="02040503050406030204" pitchFamily="18" charset="0"/>
                      </a:rPr>
                      <m:t>+2</m:t>
                    </m:r>
                    <m:d>
                      <m:dPr>
                        <m:ctrlPr>
                          <a:rPr lang="en-IN" sz="2400" b="0" i="1" smtClean="0">
                            <a:latin typeface="Cambria Math" panose="02040503050406030204" pitchFamily="18" charset="0"/>
                            <a:ea typeface="Cambria Math" panose="02040503050406030204" pitchFamily="18" charset="0"/>
                          </a:rPr>
                        </m:ctrlPr>
                      </m:dPr>
                      <m:e>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2</m:t>
                            </m:r>
                          </m:sub>
                        </m:sSub>
                      </m:e>
                    </m:d>
                  </m:oMath>
                </a14:m>
                <a:r>
                  <a:rPr lang="en-IN" sz="2400" dirty="0" smtClean="0">
                    <a:latin typeface="Cambria Math" panose="02040503050406030204" pitchFamily="18" charset="0"/>
                    <a:ea typeface="Cambria Math" panose="02040503050406030204" pitchFamily="18" charset="0"/>
                  </a:rPr>
                  <a:t>=4</a:t>
                </a:r>
              </a:p>
              <a:p>
                <a:endParaRPr lang="en-IN" sz="2400" dirty="0" smtClean="0">
                  <a:latin typeface="Cambria Math" panose="02040503050406030204" pitchFamily="18" charset="0"/>
                  <a:ea typeface="Cambria Math" panose="02040503050406030204" pitchFamily="18" charset="0"/>
                </a:endParaRPr>
              </a:p>
              <a:p>
                <a:r>
                  <a:rPr lang="en-IN" sz="2400" dirty="0" smtClean="0">
                    <a:latin typeface="Cambria Math" panose="02040503050406030204" pitchFamily="18" charset="0"/>
                    <a:ea typeface="Cambria Math" panose="02040503050406030204" pitchFamily="18" charset="0"/>
                  </a:rPr>
                  <a:t>or,   </a:t>
                </a:r>
                <a14:m>
                  <m:oMath xmlns:m="http://schemas.openxmlformats.org/officeDocument/2006/math">
                    <m:r>
                      <a:rPr lang="en-IN" sz="2400" b="0" i="1" smtClean="0">
                        <a:latin typeface="Cambria Math" panose="02040503050406030204" pitchFamily="18" charset="0"/>
                        <a:ea typeface="Cambria Math" panose="02040503050406030204" pitchFamily="18" charset="0"/>
                      </a:rPr>
                      <m:t>8</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+2</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−4</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=4</m:t>
                    </m:r>
                  </m:oMath>
                </a14:m>
                <a:endParaRPr lang="en-IN" sz="2400" b="0" dirty="0" smtClean="0">
                  <a:latin typeface="Cambria Math" panose="02040503050406030204" pitchFamily="18" charset="0"/>
                  <a:ea typeface="Cambria Math" panose="02040503050406030204" pitchFamily="18" charset="0"/>
                </a:endParaRPr>
              </a:p>
              <a:p>
                <a:endParaRPr lang="en-IN" sz="2400" b="0" dirty="0" smtClean="0">
                  <a:latin typeface="Cambria Math" panose="02040503050406030204" pitchFamily="18" charset="0"/>
                  <a:ea typeface="Cambria Math" panose="02040503050406030204" pitchFamily="18" charset="0"/>
                </a:endParaRPr>
              </a:p>
              <a:p>
                <a:r>
                  <a:rPr lang="en-IN" sz="2400" dirty="0" smtClean="0">
                    <a:latin typeface="Cambria Math" panose="02040503050406030204" pitchFamily="18" charset="0"/>
                    <a:ea typeface="Cambria Math" panose="02040503050406030204" pitchFamily="18" charset="0"/>
                  </a:rPr>
                  <a:t>or, </a:t>
                </a:r>
                <a14:m>
                  <m:oMath xmlns:m="http://schemas.openxmlformats.org/officeDocument/2006/math">
                    <m:r>
                      <a:rPr lang="en-IN" sz="2400" b="0" i="0"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4</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−2</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=2</m:t>
                    </m:r>
                  </m:oMath>
                </a14:m>
                <a:r>
                  <a:rPr lang="en-IN" sz="2400" dirty="0" smtClean="0">
                    <a:latin typeface="Cambria Math" panose="02040503050406030204" pitchFamily="18" charset="0"/>
                    <a:ea typeface="Cambria Math" panose="02040503050406030204" pitchFamily="18" charset="0"/>
                  </a:rPr>
                  <a:t> </a:t>
                </a:r>
                <a:endParaRPr lang="en-IN" sz="2400" dirty="0">
                  <a:latin typeface="Cambria Math" panose="02040503050406030204" pitchFamily="18" charset="0"/>
                  <a:ea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115590" y="2006896"/>
                <a:ext cx="5688622" cy="1938992"/>
              </a:xfrm>
              <a:prstGeom prst="rect">
                <a:avLst/>
              </a:prstGeom>
              <a:blipFill rotWithShape="0">
                <a:blip r:embed="rId2"/>
                <a:stretch>
                  <a:fillRect l="-1608" t="-2516" b="-6289"/>
                </a:stretch>
              </a:blipFill>
            </p:spPr>
            <p:txBody>
              <a:bodyPr/>
              <a:lstStyle/>
              <a:p>
                <a:r>
                  <a:rPr lang="en-IN">
                    <a:noFill/>
                  </a:rPr>
                  <a:t> </a:t>
                </a:r>
              </a:p>
            </p:txBody>
          </p:sp>
        </mc:Fallback>
      </mc:AlternateContent>
      <p:cxnSp>
        <p:nvCxnSpPr>
          <p:cNvPr id="10" name="Straight Arrow Connector 9"/>
          <p:cNvCxnSpPr/>
          <p:nvPr/>
        </p:nvCxnSpPr>
        <p:spPr>
          <a:xfrm flipV="1">
            <a:off x="4277299" y="3750079"/>
            <a:ext cx="1318085" cy="134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667017" y="3510769"/>
                <a:ext cx="61715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IN" sz="2000" i="1" smtClean="0">
                              <a:latin typeface="Cambria Math" panose="02040503050406030204" pitchFamily="18" charset="0"/>
                            </a:rPr>
                          </m:ctrlPr>
                        </m:dPr>
                        <m:e>
                          <m:r>
                            <a:rPr lang="en-IN" sz="2000" b="0" i="1" smtClean="0">
                              <a:latin typeface="Cambria Math" panose="02040503050406030204" pitchFamily="18" charset="0"/>
                            </a:rPr>
                            <m:t>3</m:t>
                          </m:r>
                        </m:e>
                      </m:d>
                    </m:oMath>
                  </m:oMathPara>
                </a14:m>
                <a:endParaRPr lang="en-IN"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667017" y="3510769"/>
                <a:ext cx="617156" cy="400110"/>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01221" y="4128247"/>
                <a:ext cx="5160836"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Solving these equations </a:t>
                </a:r>
                <a14:m>
                  <m:oMath xmlns:m="http://schemas.openxmlformats.org/officeDocument/2006/math">
                    <m:d>
                      <m:dPr>
                        <m:ctrlPr>
                          <a:rPr lang="en-IN" sz="2000" i="1" smtClean="0">
                            <a:latin typeface="Cambria Math" panose="02040503050406030204" pitchFamily="18" charset="0"/>
                          </a:rPr>
                        </m:ctrlPr>
                      </m:dPr>
                      <m:e>
                        <m:r>
                          <a:rPr lang="en-IN" sz="2000" b="0" i="1" smtClean="0">
                            <a:latin typeface="Cambria Math" panose="02040503050406030204" pitchFamily="18" charset="0"/>
                          </a:rPr>
                          <m:t>1</m:t>
                        </m:r>
                      </m:e>
                    </m:d>
                    <m:r>
                      <a:rPr lang="en-IN" sz="2000" b="0" i="1" smtClean="0">
                        <a:latin typeface="Cambria Math" panose="02040503050406030204" pitchFamily="18" charset="0"/>
                      </a:rPr>
                      <m:t>, </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2</m:t>
                        </m:r>
                      </m:e>
                    </m:d>
                  </m:oMath>
                </a14:m>
                <a:r>
                  <a:rPr lang="en-IN" sz="20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IN" sz="2000" b="0" i="1" smtClean="0">
                        <a:latin typeface="Cambria Math" panose="02040503050406030204" pitchFamily="18" charset="0"/>
                      </a:rPr>
                      <m:t>3),  </m:t>
                    </m:r>
                  </m:oMath>
                </a14:m>
                <a:r>
                  <a:rPr lang="en-IN" sz="2000" dirty="0" smtClean="0">
                    <a:latin typeface="Times New Roman" panose="02020603050405020304" pitchFamily="18" charset="0"/>
                    <a:cs typeface="Times New Roman" panose="02020603050405020304" pitchFamily="18" charset="0"/>
                  </a:rPr>
                  <a:t>we get</a:t>
                </a:r>
                <a:endParaRPr lang="en-IN" sz="2000" dirty="0">
                  <a:latin typeface="Times New Roman" panose="02020603050405020304" pitchFamily="18" charset="0"/>
                  <a:cs typeface="Times New Roman" panose="020206030504050203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01221" y="4128247"/>
                <a:ext cx="5160836" cy="400110"/>
              </a:xfrm>
              <a:prstGeom prst="rect">
                <a:avLst/>
              </a:prstGeom>
              <a:blipFill rotWithShape="0">
                <a:blip r:embed="rId4"/>
                <a:stretch>
                  <a:fillRect l="-1181" t="-7576" r="-236" b="-257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377446" y="4663822"/>
                <a:ext cx="2395592" cy="19389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=451.61 </m:t>
                      </m:r>
                      <m:r>
                        <a:rPr lang="en-IN" sz="2400" b="0" i="1" smtClean="0">
                          <a:latin typeface="Cambria Math" panose="02040503050406030204" pitchFamily="18" charset="0"/>
                          <a:ea typeface="Cambria Math" panose="02040503050406030204" pitchFamily="18" charset="0"/>
                        </a:rPr>
                        <m:t>𝑚𝐴</m:t>
                      </m:r>
                    </m:oMath>
                  </m:oMathPara>
                </a14:m>
                <a:endParaRPr lang="en-IN" sz="2400" b="0" dirty="0" smtClean="0">
                  <a:latin typeface="Cambria Math" panose="02040503050406030204" pitchFamily="18" charset="0"/>
                  <a:ea typeface="Cambria Math" panose="02040503050406030204" pitchFamily="18" charset="0"/>
                </a:endParaRPr>
              </a:p>
              <a:p>
                <a:endParaRPr lang="en-IN" sz="2400" b="0"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=322.58 </m:t>
                      </m:r>
                      <m:r>
                        <a:rPr lang="en-IN" sz="2400" b="0" i="1" smtClean="0">
                          <a:latin typeface="Cambria Math" panose="02040503050406030204" pitchFamily="18" charset="0"/>
                          <a:ea typeface="Cambria Math" panose="02040503050406030204" pitchFamily="18" charset="0"/>
                        </a:rPr>
                        <m:t>𝑚𝐴</m:t>
                      </m:r>
                    </m:oMath>
                  </m:oMathPara>
                </a14:m>
                <a:endParaRPr lang="en-IN" sz="2400" b="0" dirty="0" smtClean="0">
                  <a:latin typeface="Cambria Math" panose="02040503050406030204" pitchFamily="18" charset="0"/>
                  <a:ea typeface="Cambria Math" panose="02040503050406030204" pitchFamily="18" charset="0"/>
                </a:endParaRPr>
              </a:p>
              <a:p>
                <a:endParaRPr lang="en-IN" sz="2400" b="0"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=64.51 </m:t>
                      </m:r>
                      <m:r>
                        <a:rPr lang="en-IN" sz="2400" b="0" i="1" smtClean="0">
                          <a:latin typeface="Cambria Math" panose="02040503050406030204" pitchFamily="18" charset="0"/>
                          <a:ea typeface="Cambria Math" panose="02040503050406030204" pitchFamily="18" charset="0"/>
                        </a:rPr>
                        <m:t>𝑚𝐴</m:t>
                      </m:r>
                    </m:oMath>
                  </m:oMathPara>
                </a14:m>
                <a:endParaRPr lang="en-IN" sz="2400" dirty="0">
                  <a:latin typeface="Cambria Math" panose="02040503050406030204" pitchFamily="18" charset="0"/>
                  <a:ea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377446" y="4663822"/>
                <a:ext cx="2395592" cy="1938992"/>
              </a:xfrm>
              <a:prstGeom prst="rect">
                <a:avLst/>
              </a:prstGeom>
              <a:blipFill rotWithShape="0">
                <a:blip r:embed="rId5"/>
                <a:stretch>
                  <a:fillRect b="-3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839099" y="5527543"/>
                <a:ext cx="40459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 </m:t>
                      </m:r>
                      <m:d>
                        <m:dPr>
                          <m:ctrlPr>
                            <a:rPr lang="en-IN" sz="2400" b="0" i="1" smtClean="0">
                              <a:latin typeface="Cambria Math" panose="02040503050406030204" pitchFamily="18" charset="0"/>
                              <a:ea typeface="Cambria Math" panose="02040503050406030204" pitchFamily="18" charset="0"/>
                            </a:rPr>
                          </m:ctrlPr>
                        </m:dPr>
                        <m:e>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𝑖</m:t>
                              </m:r>
                            </m:e>
                            <m:sub>
                              <m:r>
                                <a:rPr lang="en-IN" sz="2400" b="0" i="1" smtClean="0">
                                  <a:latin typeface="Cambria Math" panose="02040503050406030204" pitchFamily="18" charset="0"/>
                                  <a:ea typeface="Cambria Math" panose="02040503050406030204" pitchFamily="18" charset="0"/>
                                </a:rPr>
                                <m:t>2</m:t>
                              </m:r>
                            </m:sub>
                          </m:sSub>
                        </m:e>
                      </m:d>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=774.19 </m:t>
                      </m:r>
                      <m:r>
                        <a:rPr lang="en-IN" sz="2400" b="0" i="1" smtClean="0">
                          <a:latin typeface="Cambria Math" panose="02040503050406030204" pitchFamily="18" charset="0"/>
                          <a:ea typeface="Cambria Math" panose="02040503050406030204" pitchFamily="18" charset="0"/>
                        </a:rPr>
                        <m:t>𝑚𝐴</m:t>
                      </m:r>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839099" y="5527543"/>
                <a:ext cx="4045916" cy="461665"/>
              </a:xfrm>
              <a:prstGeom prst="rect">
                <a:avLst/>
              </a:prstGeom>
              <a:blipFill rotWithShape="0">
                <a:blip r:embed="rId6"/>
                <a:stretch>
                  <a:fillRect b="-4000"/>
                </a:stretch>
              </a:blipFill>
            </p:spPr>
            <p:txBody>
              <a:bodyPr/>
              <a:lstStyle/>
              <a:p>
                <a:r>
                  <a:rPr lang="en-IN">
                    <a:noFill/>
                  </a:rPr>
                  <a:t> </a:t>
                </a:r>
              </a:p>
            </p:txBody>
          </p:sp>
        </mc:Fallback>
      </mc:AlternateContent>
      <p:sp>
        <p:nvSpPr>
          <p:cNvPr id="15" name="TextBox 14"/>
          <p:cNvSpPr txBox="1"/>
          <p:nvPr/>
        </p:nvSpPr>
        <p:spPr>
          <a:xfrm>
            <a:off x="457200" y="927847"/>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P1.1</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075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0975" y="2635624"/>
            <a:ext cx="3336171" cy="769441"/>
          </a:xfrm>
          <a:prstGeom prst="rect">
            <a:avLst/>
          </a:prstGeom>
          <a:noFill/>
        </p:spPr>
        <p:txBody>
          <a:bodyPr wrap="none" rtlCol="0">
            <a:spAutoFit/>
          </a:bodyPr>
          <a:lstStyle/>
          <a:p>
            <a:pPr algn="ctr"/>
            <a:r>
              <a:rPr lang="en-IN" sz="44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LECTURE 1</a:t>
            </a:r>
            <a:endParaRPr lang="en-IN"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920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3" name="TextBox 2"/>
          <p:cNvSpPr txBox="1"/>
          <p:nvPr/>
        </p:nvSpPr>
        <p:spPr>
          <a:xfrm>
            <a:off x="457200" y="1664730"/>
            <a:ext cx="4294765"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Then the branch currents are as follows:</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2712159" y="2340059"/>
                <a:ext cx="5463227" cy="3477875"/>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Current in branch </a:t>
                </a:r>
                <a14:m>
                  <m:oMath xmlns:m="http://schemas.openxmlformats.org/officeDocument/2006/math">
                    <m:r>
                      <a:rPr lang="en-IN" sz="2000" b="0" i="1" smtClean="0">
                        <a:latin typeface="Cambria Math" panose="02040503050406030204" pitchFamily="18" charset="0"/>
                      </a:rPr>
                      <m:t>𝐴𝐵</m:t>
                    </m:r>
                    <m:r>
                      <a:rPr lang="en-IN" sz="2000" b="0" i="1" smtClean="0">
                        <a:latin typeface="Cambria Math" panose="02040503050406030204" pitchFamily="18" charset="0"/>
                      </a:rPr>
                      <m:t> </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𝑖</m:t>
                            </m:r>
                          </m:e>
                          <m:sub>
                            <m:r>
                              <a:rPr lang="en-IN" sz="2000" b="0" i="1" smtClean="0">
                                <a:latin typeface="Cambria Math" panose="02040503050406030204" pitchFamily="18" charset="0"/>
                              </a:rPr>
                              <m:t>1</m:t>
                            </m:r>
                          </m:sub>
                        </m:sSub>
                      </m:e>
                    </m:d>
                    <m:r>
                      <a:rPr lang="en-IN" sz="2000" b="0" i="1" smtClean="0">
                        <a:latin typeface="Cambria Math" panose="02040503050406030204" pitchFamily="18" charset="0"/>
                      </a:rPr>
                      <m:t>=451.61 </m:t>
                    </m:r>
                    <m:r>
                      <a:rPr lang="en-IN" sz="2000" b="0" i="1" smtClean="0">
                        <a:latin typeface="Cambria Math" panose="02040503050406030204" pitchFamily="18" charset="0"/>
                      </a:rPr>
                      <m:t>𝑚𝐴</m:t>
                    </m:r>
                  </m:oMath>
                </a14:m>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Current </a:t>
                </a:r>
                <a:r>
                  <a:rPr lang="en-IN" sz="2000" dirty="0">
                    <a:latin typeface="Times New Roman" panose="02020603050405020304" pitchFamily="18" charset="0"/>
                    <a:cs typeface="Times New Roman" panose="02020603050405020304" pitchFamily="18" charset="0"/>
                  </a:rPr>
                  <a:t>in branch </a:t>
                </a:r>
                <a14:m>
                  <m:oMath xmlns:m="http://schemas.openxmlformats.org/officeDocument/2006/math">
                    <m:r>
                      <a:rPr lang="en-IN" sz="2000" i="1">
                        <a:latin typeface="Cambria Math" panose="02040503050406030204" pitchFamily="18" charset="0"/>
                      </a:rPr>
                      <m:t>𝐴</m:t>
                    </m:r>
                    <m:r>
                      <a:rPr lang="en-IN" sz="2000" b="0" i="1" smtClean="0">
                        <a:latin typeface="Cambria Math" panose="02040503050406030204" pitchFamily="18" charset="0"/>
                      </a:rPr>
                      <m:t>𝐷</m:t>
                    </m:r>
                    <m:r>
                      <a:rPr lang="en-IN" sz="2000" i="1">
                        <a:latin typeface="Cambria Math" panose="02040503050406030204" pitchFamily="18" charset="0"/>
                      </a:rPr>
                      <m:t> </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b="0" i="1" smtClean="0">
                                <a:latin typeface="Cambria Math" panose="02040503050406030204" pitchFamily="18" charset="0"/>
                              </a:rPr>
                              <m:t>2</m:t>
                            </m:r>
                          </m:sub>
                        </m:sSub>
                      </m:e>
                    </m:d>
                    <m:r>
                      <a:rPr lang="en-IN" sz="2000" i="1">
                        <a:latin typeface="Cambria Math" panose="02040503050406030204" pitchFamily="18" charset="0"/>
                      </a:rPr>
                      <m:t>=</m:t>
                    </m:r>
                    <m:r>
                      <a:rPr lang="en-IN" sz="2000" b="0" i="1" smtClean="0">
                        <a:latin typeface="Cambria Math" panose="02040503050406030204" pitchFamily="18" charset="0"/>
                      </a:rPr>
                      <m:t>322</m:t>
                    </m:r>
                    <m:r>
                      <a:rPr lang="en-IN" sz="2000" i="1">
                        <a:latin typeface="Cambria Math" panose="02040503050406030204" pitchFamily="18" charset="0"/>
                      </a:rPr>
                      <m:t>.</m:t>
                    </m:r>
                    <m:r>
                      <a:rPr lang="en-IN" sz="2000" b="0" i="1" smtClean="0">
                        <a:latin typeface="Cambria Math" panose="02040503050406030204" pitchFamily="18" charset="0"/>
                      </a:rPr>
                      <m:t>58</m:t>
                    </m:r>
                    <m:r>
                      <a:rPr lang="en-IN" sz="2000" i="1">
                        <a:latin typeface="Cambria Math" panose="02040503050406030204" pitchFamily="18" charset="0"/>
                      </a:rPr>
                      <m:t> </m:t>
                    </m:r>
                    <m:r>
                      <a:rPr lang="en-IN" sz="2000" i="1">
                        <a:latin typeface="Cambria Math" panose="02040503050406030204" pitchFamily="18" charset="0"/>
                      </a:rPr>
                      <m:t>𝑚𝐴</m:t>
                    </m:r>
                  </m:oMath>
                </a14:m>
                <a:endParaRPr lang="en-IN" sz="2000" dirty="0" smtClean="0">
                  <a:latin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Current in branch </a:t>
                </a:r>
                <a14:m>
                  <m:oMath xmlns:m="http://schemas.openxmlformats.org/officeDocument/2006/math">
                    <m:r>
                      <a:rPr lang="en-IN" sz="2000" i="1">
                        <a:latin typeface="Cambria Math" panose="02040503050406030204" pitchFamily="18" charset="0"/>
                      </a:rPr>
                      <m:t>𝐵</m:t>
                    </m:r>
                    <m:r>
                      <a:rPr lang="en-IN" sz="2000" b="0" i="1" smtClean="0">
                        <a:latin typeface="Cambria Math" panose="02040503050406030204" pitchFamily="18" charset="0"/>
                      </a:rPr>
                      <m:t>𝐷</m:t>
                    </m:r>
                    <m:r>
                      <a:rPr lang="en-IN" sz="2000" i="1">
                        <a:latin typeface="Cambria Math" panose="02040503050406030204" pitchFamily="18" charset="0"/>
                      </a:rPr>
                      <m:t> </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b="0" i="1" smtClean="0">
                                <a:latin typeface="Cambria Math" panose="02040503050406030204" pitchFamily="18" charset="0"/>
                              </a:rPr>
                              <m:t>3</m:t>
                            </m:r>
                          </m:sub>
                        </m:sSub>
                      </m:e>
                    </m:d>
                    <m:r>
                      <a:rPr lang="en-IN" sz="2000" i="1">
                        <a:latin typeface="Cambria Math" panose="02040503050406030204" pitchFamily="18" charset="0"/>
                      </a:rPr>
                      <m:t>=</m:t>
                    </m:r>
                    <m:r>
                      <a:rPr lang="en-IN" sz="2000" b="0" i="1" smtClean="0">
                        <a:latin typeface="Cambria Math" panose="02040503050406030204" pitchFamily="18" charset="0"/>
                      </a:rPr>
                      <m:t>64</m:t>
                    </m:r>
                    <m:r>
                      <a:rPr lang="en-IN" sz="2000" i="1">
                        <a:latin typeface="Cambria Math" panose="02040503050406030204" pitchFamily="18" charset="0"/>
                      </a:rPr>
                      <m:t>.</m:t>
                    </m:r>
                    <m:r>
                      <a:rPr lang="en-IN" sz="2000" b="0" i="1" smtClean="0">
                        <a:latin typeface="Cambria Math" panose="02040503050406030204" pitchFamily="18" charset="0"/>
                      </a:rPr>
                      <m:t>5</m:t>
                    </m:r>
                    <m:r>
                      <a:rPr lang="en-IN" sz="2000" i="1">
                        <a:latin typeface="Cambria Math" panose="02040503050406030204" pitchFamily="18" charset="0"/>
                      </a:rPr>
                      <m:t>1 </m:t>
                    </m:r>
                    <m:r>
                      <a:rPr lang="en-IN" sz="2000" i="1">
                        <a:latin typeface="Cambria Math" panose="02040503050406030204" pitchFamily="18" charset="0"/>
                      </a:rPr>
                      <m:t>𝑚𝐴</m:t>
                    </m:r>
                  </m:oMath>
                </a14:m>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Current in branch </a:t>
                </a:r>
                <a14:m>
                  <m:oMath xmlns:m="http://schemas.openxmlformats.org/officeDocument/2006/math">
                    <m:r>
                      <a:rPr lang="en-IN" sz="2000" i="1">
                        <a:latin typeface="Cambria Math" panose="02040503050406030204" pitchFamily="18" charset="0"/>
                      </a:rPr>
                      <m:t>𝐵</m:t>
                    </m:r>
                    <m:r>
                      <a:rPr lang="en-IN" sz="2000" b="0" i="1" smtClean="0">
                        <a:latin typeface="Cambria Math" panose="02040503050406030204" pitchFamily="18" charset="0"/>
                      </a:rPr>
                      <m:t>𝐶</m:t>
                    </m:r>
                    <m:r>
                      <a:rPr lang="en-IN" sz="2000" i="1">
                        <a:latin typeface="Cambria Math" panose="02040503050406030204" pitchFamily="18" charset="0"/>
                      </a:rPr>
                      <m:t> </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𝑖</m:t>
                            </m:r>
                          </m:e>
                          <m:sub>
                            <m:r>
                              <a:rPr lang="en-IN" sz="2000" b="0" i="1" smtClean="0">
                                <a:latin typeface="Cambria Math" panose="02040503050406030204" pitchFamily="18" charset="0"/>
                              </a:rPr>
                              <m:t>3</m:t>
                            </m:r>
                          </m:sub>
                        </m:sSub>
                      </m:e>
                    </m:d>
                    <m:r>
                      <a:rPr lang="en-IN" sz="2000" i="1">
                        <a:latin typeface="Cambria Math" panose="02040503050406030204" pitchFamily="18" charset="0"/>
                      </a:rPr>
                      <m:t>=</m:t>
                    </m:r>
                    <m:r>
                      <a:rPr lang="en-IN" sz="2000" b="0" i="1" smtClean="0">
                        <a:latin typeface="Cambria Math" panose="02040503050406030204" pitchFamily="18" charset="0"/>
                      </a:rPr>
                      <m:t>387.1 </m:t>
                    </m:r>
                    <m:r>
                      <a:rPr lang="en-IN" sz="2000" b="0" i="1" smtClean="0">
                        <a:latin typeface="Cambria Math" panose="02040503050406030204" pitchFamily="18" charset="0"/>
                      </a:rPr>
                      <m:t>𝑚𝐴</m:t>
                    </m:r>
                  </m:oMath>
                </a14:m>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Current in branch </a:t>
                </a:r>
                <a14:m>
                  <m:oMath xmlns:m="http://schemas.openxmlformats.org/officeDocument/2006/math">
                    <m:r>
                      <a:rPr lang="en-IN" sz="2000" b="0" i="1" smtClean="0">
                        <a:latin typeface="Cambria Math" panose="02040503050406030204" pitchFamily="18" charset="0"/>
                      </a:rPr>
                      <m:t>𝐷</m:t>
                    </m:r>
                    <m:r>
                      <a:rPr lang="en-IN" sz="2000" i="1">
                        <a:latin typeface="Cambria Math" panose="02040503050406030204" pitchFamily="18" charset="0"/>
                      </a:rPr>
                      <m:t>𝐶</m:t>
                    </m:r>
                    <m:r>
                      <a:rPr lang="en-IN" sz="2000" i="1">
                        <a:latin typeface="Cambria Math" panose="02040503050406030204" pitchFamily="18" charset="0"/>
                      </a:rPr>
                      <m:t> </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3</m:t>
                            </m:r>
                          </m:sub>
                        </m:sSub>
                      </m:e>
                    </m:d>
                    <m:r>
                      <a:rPr lang="en-IN" sz="2000" i="1">
                        <a:latin typeface="Cambria Math" panose="02040503050406030204" pitchFamily="18" charset="0"/>
                      </a:rPr>
                      <m:t>=387.</m:t>
                    </m:r>
                    <m:r>
                      <a:rPr lang="en-IN" sz="2000" b="0" i="1" smtClean="0">
                        <a:latin typeface="Cambria Math" panose="02040503050406030204" pitchFamily="18" charset="0"/>
                      </a:rPr>
                      <m:t>09</m:t>
                    </m:r>
                    <m:r>
                      <a:rPr lang="en-IN" sz="2000" i="1">
                        <a:latin typeface="Cambria Math" panose="02040503050406030204" pitchFamily="18" charset="0"/>
                      </a:rPr>
                      <m:t> </m:t>
                    </m:r>
                    <m:r>
                      <a:rPr lang="en-IN" sz="2000" i="1">
                        <a:latin typeface="Cambria Math" panose="02040503050406030204" pitchFamily="18" charset="0"/>
                      </a:rPr>
                      <m:t>𝑚𝐴</m:t>
                    </m:r>
                  </m:oMath>
                </a14:m>
                <a:endParaRPr lang="en-IN" sz="2000" dirty="0" smtClean="0">
                  <a:latin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Current in </a:t>
                </a:r>
                <a14:m>
                  <m:oMath xmlns:m="http://schemas.openxmlformats.org/officeDocument/2006/math">
                    <m:r>
                      <m:rPr>
                        <m:sty m:val="p"/>
                      </m:rPr>
                      <a:rPr lang="en-IN" sz="2000" b="0" i="0" smtClean="0">
                        <a:latin typeface="Cambria Math" panose="02040503050406030204" pitchFamily="18" charset="0"/>
                      </a:rPr>
                      <m:t>external</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circuit</m:t>
                    </m:r>
                    <m:r>
                      <a:rPr lang="en-IN" sz="2000" i="1">
                        <a:latin typeface="Cambria Math" panose="02040503050406030204" pitchFamily="18" charset="0"/>
                      </a:rPr>
                      <m:t> </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1</m:t>
                            </m:r>
                          </m:sub>
                        </m:sSub>
                        <m:r>
                          <a:rPr lang="en-IN"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b="0" i="1" smtClean="0">
                                <a:latin typeface="Cambria Math" panose="02040503050406030204" pitchFamily="18" charset="0"/>
                              </a:rPr>
                              <m:t>2</m:t>
                            </m:r>
                          </m:sub>
                        </m:sSub>
                      </m:e>
                    </m:d>
                    <m:r>
                      <a:rPr lang="en-IN" sz="2000" i="1">
                        <a:latin typeface="Cambria Math" panose="02040503050406030204" pitchFamily="18" charset="0"/>
                      </a:rPr>
                      <m:t>=</m:t>
                    </m:r>
                    <m:r>
                      <a:rPr lang="en-IN" sz="2000" b="0" i="1" smtClean="0">
                        <a:latin typeface="Cambria Math" panose="02040503050406030204" pitchFamily="18" charset="0"/>
                      </a:rPr>
                      <m:t>774.19</m:t>
                    </m:r>
                    <m:r>
                      <a:rPr lang="en-IN" sz="2000" i="1">
                        <a:latin typeface="Cambria Math" panose="02040503050406030204" pitchFamily="18" charset="0"/>
                      </a:rPr>
                      <m:t> </m:t>
                    </m:r>
                    <m:r>
                      <a:rPr lang="en-IN" sz="2000" i="1">
                        <a:latin typeface="Cambria Math" panose="02040503050406030204" pitchFamily="18" charset="0"/>
                      </a:rPr>
                      <m:t>𝑚𝐴</m:t>
                    </m:r>
                  </m:oMath>
                </a14:m>
                <a:endParaRPr lang="en-IN"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12159" y="2340059"/>
                <a:ext cx="5463227" cy="3477875"/>
              </a:xfrm>
              <a:prstGeom prst="rect">
                <a:avLst/>
              </a:prstGeom>
              <a:blipFill rotWithShape="0">
                <a:blip r:embed="rId2"/>
                <a:stretch>
                  <a:fillRect l="-1228" t="-1053" b="-2281"/>
                </a:stretch>
              </a:blipFill>
            </p:spPr>
            <p:txBody>
              <a:bodyPr/>
              <a:lstStyle/>
              <a:p>
                <a:r>
                  <a:rPr lang="en-IN">
                    <a:noFill/>
                  </a:rPr>
                  <a:t> </a:t>
                </a:r>
              </a:p>
            </p:txBody>
          </p:sp>
        </mc:Fallback>
      </mc:AlternateContent>
      <p:sp>
        <p:nvSpPr>
          <p:cNvPr id="8" name="TextBox 7"/>
          <p:cNvSpPr txBox="1"/>
          <p:nvPr/>
        </p:nvSpPr>
        <p:spPr>
          <a:xfrm>
            <a:off x="457200" y="927847"/>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P1.1</a:t>
            </a:r>
            <a:endParaRPr lang="en-IN" sz="24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782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TextBox 2"/>
              <p:cNvSpPr txBox="1"/>
              <p:nvPr/>
            </p:nvSpPr>
            <p:spPr>
              <a:xfrm>
                <a:off x="457200" y="1665825"/>
                <a:ext cx="9943491"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The internal voltage drop of the cell being </a:t>
                </a:r>
                <a14:m>
                  <m:oMath xmlns:m="http://schemas.openxmlformats.org/officeDocument/2006/math">
                    <m:d>
                      <m:dPr>
                        <m:begChr m:val="["/>
                        <m:endChr m:val="]"/>
                        <m:ctrlPr>
                          <a:rPr lang="en-IN" sz="2000" i="1" smtClean="0">
                            <a:latin typeface="Cambria Math" panose="02040503050406030204" pitchFamily="18" charset="0"/>
                            <a:cs typeface="Times New Roman" panose="02020603050405020304" pitchFamily="18" charset="0"/>
                          </a:rPr>
                        </m:ctrlPr>
                      </m:dPr>
                      <m:e>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𝑟</m:t>
                            </m:r>
                          </m:e>
                          <m:sub>
                            <m:r>
                              <a:rPr lang="en-IN" sz="2000" b="0" i="1" smtClean="0">
                                <a:latin typeface="Cambria Math" panose="02040503050406030204" pitchFamily="18" charset="0"/>
                                <a:cs typeface="Times New Roman" panose="02020603050405020304" pitchFamily="18" charset="0"/>
                              </a:rPr>
                              <m:t>𝑖𝑛𝑡</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2</m:t>
                                </m:r>
                              </m:sub>
                            </m:sSub>
                          </m:e>
                        </m:d>
                      </m:e>
                    </m:d>
                  </m:oMath>
                </a14:m>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000" b="0" i="1" dirty="0" smtClean="0">
                        <a:latin typeface="Cambria Math" panose="02040503050406030204" pitchFamily="18" charset="0"/>
                        <a:cs typeface="Times New Roman" panose="02020603050405020304" pitchFamily="18" charset="0"/>
                      </a:rPr>
                      <m:t>= </m:t>
                    </m:r>
                    <m:d>
                      <m:dPr>
                        <m:ctrlPr>
                          <a:rPr lang="en-IN" sz="2000" b="0" i="1" dirty="0" smtClean="0">
                            <a:latin typeface="Cambria Math" panose="02040503050406030204" pitchFamily="18" charset="0"/>
                            <a:cs typeface="Times New Roman" panose="02020603050405020304" pitchFamily="18" charset="0"/>
                          </a:rPr>
                        </m:ctrlPr>
                      </m:dPr>
                      <m:e>
                        <m:r>
                          <a:rPr lang="en-IN" sz="2000" b="0" i="1" dirty="0" smtClean="0">
                            <a:latin typeface="Cambria Math" panose="02040503050406030204" pitchFamily="18" charset="0"/>
                            <a:cs typeface="Times New Roman" panose="02020603050405020304" pitchFamily="18" charset="0"/>
                          </a:rPr>
                          <m:t>2</m:t>
                        </m:r>
                        <m:r>
                          <a:rPr lang="en-IN" sz="2000" b="0" i="1" dirty="0" smtClean="0">
                            <a:latin typeface="Cambria Math" panose="02040503050406030204" pitchFamily="18" charset="0"/>
                            <a:ea typeface="Cambria Math" panose="02040503050406030204" pitchFamily="18" charset="0"/>
                            <a:cs typeface="Times New Roman" panose="02020603050405020304" pitchFamily="18" charset="0"/>
                          </a:rPr>
                          <m:t>×774.10</m:t>
                        </m:r>
                      </m:e>
                    </m:d>
                    <m:r>
                      <a:rPr lang="en-IN" sz="2000" b="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20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000" b="0" i="1" dirty="0" smtClean="0">
                            <a:latin typeface="Cambria Math" panose="02040503050406030204" pitchFamily="18" charset="0"/>
                            <a:ea typeface="Cambria Math" panose="02040503050406030204" pitchFamily="18" charset="0"/>
                            <a:cs typeface="Times New Roman" panose="02020603050405020304" pitchFamily="18" charset="0"/>
                          </a:rPr>
                          <m:t>10</m:t>
                        </m:r>
                      </m:e>
                      <m:sup>
                        <m:r>
                          <a:rPr lang="en-IN" sz="2000" b="0" i="1" dirty="0" smtClean="0">
                            <a:latin typeface="Cambria Math" panose="02040503050406030204" pitchFamily="18" charset="0"/>
                            <a:ea typeface="Cambria Math" panose="02040503050406030204" pitchFamily="18" charset="0"/>
                            <a:cs typeface="Times New Roman" panose="02020603050405020304" pitchFamily="18" charset="0"/>
                          </a:rPr>
                          <m:t>−3</m:t>
                        </m:r>
                      </m:sup>
                    </m:sSup>
                    <m:r>
                      <a:rPr lang="en-IN" sz="2000" b="0" i="1" dirty="0" smtClean="0">
                        <a:latin typeface="Cambria Math" panose="02040503050406030204" pitchFamily="18" charset="0"/>
                        <a:ea typeface="Cambria Math" panose="02040503050406030204" pitchFamily="18" charset="0"/>
                        <a:cs typeface="Times New Roman" panose="02020603050405020304" pitchFamily="18" charset="0"/>
                      </a:rPr>
                      <m:t> </m:t>
                    </m:r>
                    <m:r>
                      <a:rPr lang="en-IN" sz="2000" b="0" i="1" dirty="0" smtClean="0">
                        <a:latin typeface="Cambria Math" panose="02040503050406030204" pitchFamily="18" charset="0"/>
                        <a:ea typeface="Cambria Math" panose="02040503050406030204" pitchFamily="18" charset="0"/>
                        <a:cs typeface="Times New Roman" panose="02020603050405020304" pitchFamily="18" charset="0"/>
                      </a:rPr>
                      <m:t>𝑉</m:t>
                    </m:r>
                    <m:r>
                      <a:rPr lang="en-IN" sz="2000" b="0" i="1" dirty="0" smtClean="0">
                        <a:latin typeface="Cambria Math" panose="02040503050406030204" pitchFamily="18" charset="0"/>
                        <a:ea typeface="Cambria Math" panose="02040503050406030204" pitchFamily="18" charset="0"/>
                        <a:cs typeface="Times New Roman" panose="02020603050405020304" pitchFamily="18" charset="0"/>
                      </a:rPr>
                      <m:t>=1.55 </m:t>
                    </m:r>
                    <m:r>
                      <a:rPr lang="en-IN" sz="2000" b="0" i="1" dirty="0" smtClean="0">
                        <a:latin typeface="Cambria Math" panose="02040503050406030204" pitchFamily="18" charset="0"/>
                        <a:ea typeface="Cambria Math" panose="02040503050406030204" pitchFamily="18" charset="0"/>
                        <a:cs typeface="Times New Roman" panose="02020603050405020304" pitchFamily="18" charset="0"/>
                      </a:rPr>
                      <m:t>𝑉</m:t>
                    </m:r>
                  </m:oMath>
                </a14:m>
                <a:endParaRPr lang="en-IN" sz="2000" dirty="0" smtClean="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57200" y="1665825"/>
                <a:ext cx="9943491" cy="400110"/>
              </a:xfrm>
              <a:prstGeom prst="rect">
                <a:avLst/>
              </a:prstGeom>
              <a:blipFill rotWithShape="0">
                <a:blip r:embed="rId2"/>
                <a:stretch>
                  <a:fillRect l="-613" t="-7576" b="-257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57200" y="2344708"/>
                <a:ext cx="11322423" cy="1545551"/>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Equivalent resistance between points </a:t>
                </a:r>
                <a14:m>
                  <m:oMath xmlns:m="http://schemas.openxmlformats.org/officeDocument/2006/math">
                    <m:r>
                      <a:rPr lang="en-IN" sz="2000" b="0" i="1" smtClean="0">
                        <a:latin typeface="Cambria Math" panose="02040503050406030204" pitchFamily="18" charset="0"/>
                        <a:cs typeface="Times New Roman" panose="02020603050405020304" pitchFamily="18" charset="0"/>
                      </a:rPr>
                      <m:t>𝐴</m:t>
                    </m:r>
                    <m:r>
                      <a:rPr lang="en-IN" sz="2000" b="0" i="1" smtClean="0">
                        <a:latin typeface="Cambria Math" panose="02040503050406030204" pitchFamily="18" charset="0"/>
                        <a:cs typeface="Times New Roman" panose="02020603050405020304" pitchFamily="18" charset="0"/>
                      </a:rPr>
                      <m:t> </m:t>
                    </m:r>
                  </m:oMath>
                </a14:m>
                <a:r>
                  <a:rPr lang="en-IN" sz="2000" dirty="0" smtClean="0">
                    <a:latin typeface="Times New Roman" panose="02020603050405020304" pitchFamily="18" charset="0"/>
                    <a:cs typeface="Times New Roman" panose="02020603050405020304" pitchFamily="18" charset="0"/>
                  </a:rPr>
                  <a:t>and </a:t>
                </a:r>
                <a14:m>
                  <m:oMath xmlns:m="http://schemas.openxmlformats.org/officeDocument/2006/math">
                    <m:r>
                      <a:rPr lang="en-IN" sz="2000" b="0" i="1" smtClean="0">
                        <a:latin typeface="Cambria Math" panose="02040503050406030204" pitchFamily="18" charset="0"/>
                        <a:cs typeface="Times New Roman" panose="02020603050405020304" pitchFamily="18" charset="0"/>
                      </a:rPr>
                      <m:t>𝐶</m:t>
                    </m:r>
                  </m:oMath>
                </a14:m>
                <a:r>
                  <a:rPr lang="en-IN" sz="2000" dirty="0" smtClean="0">
                    <a:latin typeface="Times New Roman" panose="02020603050405020304" pitchFamily="18" charset="0"/>
                    <a:cs typeface="Times New Roman" panose="02020603050405020304" pitchFamily="18" charset="0"/>
                  </a:rPr>
                  <a:t> is the ratio of </a:t>
                </a:r>
                <a:r>
                  <a:rPr lang="en-IN" sz="2000" dirty="0" err="1" smtClean="0">
                    <a:latin typeface="Times New Roman" panose="02020603050405020304" pitchFamily="18" charset="0"/>
                    <a:cs typeface="Times New Roman" panose="02020603050405020304" pitchFamily="18" charset="0"/>
                  </a:rPr>
                  <a:t>p.d</a:t>
                </a:r>
                <a:r>
                  <a:rPr lang="en-IN" sz="2000" dirty="0" smtClean="0">
                    <a:latin typeface="Times New Roman" panose="02020603050405020304" pitchFamily="18" charset="0"/>
                    <a:cs typeface="Times New Roman" panose="02020603050405020304" pitchFamily="18" charset="0"/>
                  </a:rPr>
                  <a:t>. between points </a:t>
                </a:r>
                <a14:m>
                  <m:oMath xmlns:m="http://schemas.openxmlformats.org/officeDocument/2006/math">
                    <m:r>
                      <a:rPr lang="en-IN" sz="2000" i="1">
                        <a:latin typeface="Cambria Math" panose="02040503050406030204" pitchFamily="18" charset="0"/>
                        <a:cs typeface="Times New Roman" panose="02020603050405020304" pitchFamily="18" charset="0"/>
                      </a:rPr>
                      <m:t>𝐴</m:t>
                    </m:r>
                    <m:r>
                      <a:rPr lang="en-IN" sz="2000" i="1">
                        <a:latin typeface="Cambria Math" panose="02040503050406030204" pitchFamily="18" charset="0"/>
                        <a:cs typeface="Times New Roman" panose="02020603050405020304" pitchFamily="18" charset="0"/>
                      </a:rPr>
                      <m:t> </m:t>
                    </m:r>
                  </m:oMath>
                </a14:m>
                <a:r>
                  <a:rPr lang="en-IN" sz="2000" dirty="0">
                    <a:latin typeface="Times New Roman" panose="02020603050405020304" pitchFamily="18" charset="0"/>
                    <a:cs typeface="Times New Roman" panose="02020603050405020304" pitchFamily="18" charset="0"/>
                  </a:rPr>
                  <a:t>and </a:t>
                </a:r>
                <a14:m>
                  <m:oMath xmlns:m="http://schemas.openxmlformats.org/officeDocument/2006/math">
                    <m:r>
                      <a:rPr lang="en-IN" sz="2000" i="1">
                        <a:latin typeface="Cambria Math" panose="02040503050406030204" pitchFamily="18" charset="0"/>
                        <a:cs typeface="Times New Roman" panose="02020603050405020304" pitchFamily="18" charset="0"/>
                      </a:rPr>
                      <m:t>𝐶</m:t>
                    </m:r>
                  </m:oMath>
                </a14:m>
                <a:r>
                  <a:rPr lang="en-IN" sz="2000" dirty="0" smtClean="0">
                    <a:latin typeface="Times New Roman" panose="02020603050405020304" pitchFamily="18" charset="0"/>
                    <a:cs typeface="Times New Roman" panose="02020603050405020304" pitchFamily="18" charset="0"/>
                  </a:rPr>
                  <a:t> to the current between these two points,  The numerical value of the equivalent resistance becomes</a:t>
                </a:r>
              </a:p>
              <a:p>
                <a:endParaRPr lang="en-IN" sz="2000"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𝑟</m:t>
                        </m:r>
                      </m:e>
                      <m:sub>
                        <m:r>
                          <a:rPr lang="en-IN" sz="2400" b="0" i="1" smtClean="0">
                            <a:latin typeface="Cambria Math" panose="02040503050406030204" pitchFamily="18" charset="0"/>
                            <a:cs typeface="Times New Roman" panose="02020603050405020304" pitchFamily="18" charset="0"/>
                          </a:rPr>
                          <m:t>𝑒𝑞𝑖𝑣</m:t>
                        </m:r>
                      </m:sub>
                    </m:sSub>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𝐴𝐶</m:t>
                        </m:r>
                      </m:e>
                    </m:d>
                    <m:r>
                      <a:rPr lang="en-IN" sz="2400" b="0" i="1" smtClean="0">
                        <a:latin typeface="Cambria Math" panose="02040503050406030204" pitchFamily="18" charset="0"/>
                        <a:cs typeface="Times New Roman" panose="02020603050405020304" pitchFamily="18" charset="0"/>
                      </a:rPr>
                      <m:t>=</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2.452</m:t>
                        </m:r>
                      </m:num>
                      <m:den>
                        <m:r>
                          <a:rPr lang="en-IN" sz="2400" b="0" i="1" smtClean="0">
                            <a:latin typeface="Cambria Math" panose="02040503050406030204" pitchFamily="18" charset="0"/>
                            <a:cs typeface="Times New Roman" panose="02020603050405020304" pitchFamily="18" charset="0"/>
                          </a:rPr>
                          <m:t>0.77419</m:t>
                        </m:r>
                      </m:den>
                    </m:f>
                    <m:r>
                      <a:rPr lang="en-IN" sz="2400" b="0" i="1" smtClean="0">
                        <a:latin typeface="Cambria Math" panose="02040503050406030204" pitchFamily="18" charset="0"/>
                        <a:cs typeface="Times New Roman" panose="02020603050405020304" pitchFamily="18" charset="0"/>
                      </a:rPr>
                      <m:t>=3.17 </m:t>
                    </m:r>
                    <m:r>
                      <m:rPr>
                        <m:sty m:val="p"/>
                      </m:rPr>
                      <a:rPr lang="el-GR" sz="2400" b="0" i="1" smtClean="0">
                        <a:latin typeface="Cambria Math" panose="02040503050406030204" pitchFamily="18" charset="0"/>
                        <a:ea typeface="Cambria Math" panose="02040503050406030204" pitchFamily="18" charset="0"/>
                        <a:cs typeface="Times New Roman" panose="02020603050405020304" pitchFamily="18" charset="0"/>
                      </a:rPr>
                      <m:t>Ω</m:t>
                    </m:r>
                  </m:oMath>
                </a14:m>
                <a:r>
                  <a:rPr lang="en-IN" sz="2400" dirty="0" smtClean="0">
                    <a:latin typeface="Times New Roman" panose="02020603050405020304" pitchFamily="18" charset="0"/>
                    <a:cs typeface="Times New Roman" panose="02020603050405020304" pitchFamily="18" charset="0"/>
                  </a:rPr>
                  <a:t>  </a:t>
                </a:r>
              </a:p>
            </p:txBody>
          </p:sp>
        </mc:Choice>
        <mc:Fallback xmlns="">
          <p:sp>
            <p:nvSpPr>
              <p:cNvPr id="4" name="TextBox 3"/>
              <p:cNvSpPr txBox="1">
                <a:spLocks noRot="1" noChangeAspect="1" noMove="1" noResize="1" noEditPoints="1" noAdjustHandles="1" noChangeArrowheads="1" noChangeShapeType="1" noTextEdit="1"/>
              </p:cNvSpPr>
              <p:nvPr/>
            </p:nvSpPr>
            <p:spPr>
              <a:xfrm>
                <a:off x="457200" y="2344708"/>
                <a:ext cx="11322423" cy="1545551"/>
              </a:xfrm>
              <a:prstGeom prst="rect">
                <a:avLst/>
              </a:prstGeom>
              <a:blipFill rotWithShape="0">
                <a:blip r:embed="rId3"/>
                <a:stretch>
                  <a:fillRect l="-539" t="-2372"/>
                </a:stretch>
              </a:blipFill>
            </p:spPr>
            <p:txBody>
              <a:bodyPr/>
              <a:lstStyle/>
              <a:p>
                <a:r>
                  <a:rPr lang="en-IN">
                    <a:noFill/>
                  </a:rPr>
                  <a:t> </a:t>
                </a:r>
              </a:p>
            </p:txBody>
          </p:sp>
        </mc:Fallback>
      </mc:AlternateContent>
      <p:sp>
        <p:nvSpPr>
          <p:cNvPr id="5" name="TextBox 4"/>
          <p:cNvSpPr txBox="1"/>
          <p:nvPr/>
        </p:nvSpPr>
        <p:spPr>
          <a:xfrm>
            <a:off x="457200" y="927847"/>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P1.1</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457200" y="4151182"/>
                <a:ext cx="8811387"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a:t>
                </a:r>
                <a:r>
                  <a:rPr lang="en-IN"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The </a:t>
                </a:r>
                <a:r>
                  <a:rPr lang="en-IN" sz="2000" dirty="0" err="1" smtClean="0">
                    <a:latin typeface="Times New Roman" panose="02020603050405020304" pitchFamily="18" charset="0"/>
                    <a:cs typeface="Times New Roman" panose="02020603050405020304" pitchFamily="18" charset="0"/>
                  </a:rPr>
                  <a:t>p.d</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between points </a:t>
                </a:r>
                <a14:m>
                  <m:oMath xmlns:m="http://schemas.openxmlformats.org/officeDocument/2006/math">
                    <m:r>
                      <a:rPr lang="en-IN" sz="2000" i="1">
                        <a:latin typeface="Cambria Math" panose="02040503050406030204" pitchFamily="18" charset="0"/>
                        <a:cs typeface="Times New Roman" panose="02020603050405020304" pitchFamily="18" charset="0"/>
                      </a:rPr>
                      <m:t>𝐴</m:t>
                    </m:r>
                    <m:r>
                      <a:rPr lang="en-IN" sz="2000" i="1">
                        <a:latin typeface="Cambria Math" panose="02040503050406030204" pitchFamily="18" charset="0"/>
                        <a:cs typeface="Times New Roman" panose="02020603050405020304" pitchFamily="18" charset="0"/>
                      </a:rPr>
                      <m:t> </m:t>
                    </m:r>
                  </m:oMath>
                </a14:m>
                <a:r>
                  <a:rPr lang="en-IN" sz="2000" dirty="0">
                    <a:latin typeface="Times New Roman" panose="02020603050405020304" pitchFamily="18" charset="0"/>
                    <a:cs typeface="Times New Roman" panose="02020603050405020304" pitchFamily="18" charset="0"/>
                  </a:rPr>
                  <a:t>and </a:t>
                </a:r>
                <a14:m>
                  <m:oMath xmlns:m="http://schemas.openxmlformats.org/officeDocument/2006/math">
                    <m:r>
                      <a:rPr lang="en-IN" sz="2000" i="1">
                        <a:latin typeface="Cambria Math" panose="02040503050406030204" pitchFamily="18" charset="0"/>
                        <a:cs typeface="Times New Roman" panose="02020603050405020304" pitchFamily="18" charset="0"/>
                      </a:rPr>
                      <m:t>𝐶</m:t>
                    </m:r>
                  </m:oMath>
                </a14:m>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d>
                      <m:dPr>
                        <m:ctrlPr>
                          <a:rPr lang="en-IN" sz="200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2</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×0.45161</m:t>
                        </m:r>
                      </m:e>
                    </m:d>
                    <m:r>
                      <a:rPr lang="en-IN" sz="2000" b="0" i="1" smtClean="0">
                        <a:latin typeface="Cambria Math" panose="02040503050406030204" pitchFamily="18" charset="0"/>
                        <a:cs typeface="Times New Roman" panose="02020603050405020304" pitchFamily="18" charset="0"/>
                      </a:rPr>
                      <m:t>+</m:t>
                    </m:r>
                    <m:d>
                      <m:dPr>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4</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0.3871</m:t>
                        </m:r>
                      </m:e>
                    </m:d>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𝑉</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=2.452 </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𝑉</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20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4151182"/>
                <a:ext cx="8811387" cy="400110"/>
              </a:xfrm>
              <a:prstGeom prst="rect">
                <a:avLst/>
              </a:prstGeom>
              <a:blipFill>
                <a:blip r:embed="rId4"/>
                <a:stretch>
                  <a:fillRect l="-692" t="-10606" b="-25758"/>
                </a:stretch>
              </a:blipFill>
            </p:spPr>
            <p:txBody>
              <a:bodyPr/>
              <a:lstStyle/>
              <a:p>
                <a:r>
                  <a:rPr lang="en-US">
                    <a:noFill/>
                  </a:rPr>
                  <a:t> </a:t>
                </a:r>
              </a:p>
            </p:txBody>
          </p:sp>
        </mc:Fallback>
      </mc:AlternateContent>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60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0975" y="2635624"/>
            <a:ext cx="3336171" cy="769441"/>
          </a:xfrm>
          <a:prstGeom prst="rect">
            <a:avLst/>
          </a:prstGeom>
          <a:noFill/>
        </p:spPr>
        <p:txBody>
          <a:bodyPr wrap="none" rtlCol="0">
            <a:spAutoFit/>
          </a:bodyPr>
          <a:lstStyle/>
          <a:p>
            <a:pPr algn="ctr"/>
            <a:r>
              <a:rPr lang="en-IN" sz="44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LECTURE 2</a:t>
            </a:r>
            <a:endParaRPr lang="en-IN"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24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17</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69135" cy="461665"/>
              </a:xfrm>
              <a:prstGeom prst="rect">
                <a:avLst/>
              </a:prstGeom>
              <a:blipFill rotWithShape="0">
                <a:blip r:embed="rId2"/>
                <a:stretch>
                  <a:fillRect l="-1430" t="-10526" b="-28947"/>
                </a:stretch>
              </a:blipFill>
            </p:spPr>
            <p:txBody>
              <a:bodyPr/>
              <a:lstStyle/>
              <a:p>
                <a:r>
                  <a:rPr lang="en-IN">
                    <a:noFill/>
                  </a:rPr>
                  <a:t> </a:t>
                </a:r>
              </a:p>
            </p:txBody>
          </p:sp>
        </mc:Fallback>
      </mc:AlternateContent>
      <p:sp>
        <p:nvSpPr>
          <p:cNvPr id="5" name="Rectangle 4"/>
          <p:cNvSpPr/>
          <p:nvPr/>
        </p:nvSpPr>
        <p:spPr>
          <a:xfrm>
            <a:off x="760446" y="1394083"/>
            <a:ext cx="10852483" cy="3569182"/>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node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method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is based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on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kirchhoff’s</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current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law (KCL).</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advantages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of node method is that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 minimum number of equations need to be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solved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to determine the unknown quantities</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Every </a:t>
            </a:r>
            <a:r>
              <a:rPr lang="en-IN" sz="2000" dirty="0">
                <a:latin typeface="Times New Roman" panose="02020603050405020304" pitchFamily="18" charset="0"/>
                <a:cs typeface="Times New Roman" panose="02020603050405020304" pitchFamily="18" charset="0"/>
              </a:rPr>
              <a:t>junction in the network where </a:t>
            </a:r>
            <a:r>
              <a:rPr lang="en-IN" sz="2000" dirty="0" smtClean="0">
                <a:latin typeface="Times New Roman" panose="02020603050405020304" pitchFamily="18" charset="0"/>
                <a:cs typeface="Times New Roman" panose="02020603050405020304" pitchFamily="18" charset="0"/>
              </a:rPr>
              <a:t>two </a:t>
            </a:r>
            <a:r>
              <a:rPr lang="en-IN" sz="2000" dirty="0">
                <a:latin typeface="Times New Roman" panose="02020603050405020304" pitchFamily="18" charset="0"/>
                <a:cs typeface="Times New Roman" panose="02020603050405020304" pitchFamily="18" charset="0"/>
              </a:rPr>
              <a:t>or more branches meet is regarded a node.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One </a:t>
            </a:r>
            <a:r>
              <a:rPr lang="en-IN" sz="2000" dirty="0">
                <a:latin typeface="Times New Roman" panose="02020603050405020304" pitchFamily="18" charset="0"/>
                <a:cs typeface="Times New Roman" panose="02020603050405020304" pitchFamily="18" charset="0"/>
              </a:rPr>
              <a:t>of these is regarded as the reference node or datum node or zero potential node</a:t>
            </a:r>
            <a:r>
              <a:rPr lang="en-IN" sz="2000" dirty="0" smtClean="0">
                <a:latin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Hence</a:t>
            </a:r>
            <a:r>
              <a:rPr lang="en-IN" sz="2000" dirty="0">
                <a:latin typeface="Times New Roman" panose="02020603050405020304" pitchFamily="18" charset="0"/>
                <a:cs typeface="Times New Roman" panose="02020603050405020304" pitchFamily="18" charset="0"/>
              </a:rPr>
              <a:t>, the number of simultaneous equations to be solved becomes (n-1) where n is the number of independent nodes.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node equations often become simplified if all voltage sources are converted into current sources</a:t>
            </a:r>
            <a:r>
              <a:rPr lang="en-IN" sz="2000" dirty="0" smtClean="0">
                <a:latin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6046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18</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69135" cy="461665"/>
              </a:xfrm>
              <a:prstGeom prst="rect">
                <a:avLst/>
              </a:prstGeom>
              <a:blipFill rotWithShape="0">
                <a:blip r:embed="rId2"/>
                <a:stretch>
                  <a:fillRect l="-1430" t="-10526" b="-28947"/>
                </a:stretch>
              </a:blipFill>
            </p:spPr>
            <p:txBody>
              <a:bodyPr/>
              <a:lstStyle/>
              <a:p>
                <a:r>
                  <a:rPr lang="en-IN">
                    <a:noFill/>
                  </a:rPr>
                  <a:t> </a:t>
                </a:r>
              </a:p>
            </p:txBody>
          </p:sp>
        </mc:Fallback>
      </mc:AlternateContent>
      <p:sp>
        <p:nvSpPr>
          <p:cNvPr id="5" name="Rectangle 4"/>
          <p:cNvSpPr/>
          <p:nvPr/>
        </p:nvSpPr>
        <p:spPr>
          <a:xfrm>
            <a:off x="760446" y="1394083"/>
            <a:ext cx="10852483" cy="399405"/>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analysis of node </a:t>
            </a:r>
            <a:r>
              <a:rPr lang="en-IN" sz="2000" dirty="0">
                <a:latin typeface="Times New Roman" panose="02020603050405020304" pitchFamily="18" charset="0"/>
                <a:cs typeface="Times New Roman" panose="02020603050405020304" pitchFamily="18" charset="0"/>
              </a:rPr>
              <a:t>method </a:t>
            </a: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illustrated </a:t>
            </a:r>
            <a:r>
              <a:rPr lang="en-IN" sz="2000" dirty="0" smtClean="0">
                <a:latin typeface="Times New Roman" panose="02020603050405020304" pitchFamily="18" charset="0"/>
                <a:cs typeface="Times New Roman" panose="02020603050405020304" pitchFamily="18" charset="0"/>
              </a:rPr>
              <a:t>through the circuit as shown in </a:t>
            </a:r>
            <a:r>
              <a:rPr lang="en-IN" sz="2000" b="1" dirty="0" smtClean="0">
                <a:latin typeface="Times New Roman" panose="02020603050405020304" pitchFamily="18" charset="0"/>
                <a:cs typeface="Times New Roman" panose="02020603050405020304" pitchFamily="18" charset="0"/>
              </a:rPr>
              <a:t>Fig</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1.7</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6628528" y="1793488"/>
            <a:ext cx="4417596" cy="3841035"/>
          </a:xfrm>
          <a:prstGeom prst="rect">
            <a:avLst/>
          </a:prstGeom>
        </p:spPr>
      </p:pic>
      <p:sp>
        <p:nvSpPr>
          <p:cNvPr id="8" name="TextBox 7"/>
          <p:cNvSpPr txBox="1"/>
          <p:nvPr/>
        </p:nvSpPr>
        <p:spPr>
          <a:xfrm>
            <a:off x="6947663" y="5615431"/>
            <a:ext cx="4379979"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Fig. 1.7. </a:t>
            </a:r>
            <a:r>
              <a:rPr lang="en-IN" sz="2000" dirty="0" smtClean="0">
                <a:latin typeface="Times New Roman" panose="02020603050405020304" pitchFamily="18" charset="0"/>
                <a:cs typeface="Times New Roman" panose="02020603050405020304" pitchFamily="18" charset="0"/>
              </a:rPr>
              <a:t>Circuit used for node analysis.</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760446" y="1814992"/>
                <a:ext cx="6096000" cy="4862870"/>
              </a:xfrm>
              <a:prstGeom prst="rect">
                <a:avLst/>
              </a:prstGeom>
            </p:spPr>
            <p:txBody>
              <a:bodyPr>
                <a:spAutoFit/>
              </a:bodyPr>
              <a:lstStyle/>
              <a:p>
                <a:pPr marL="342900" indent="-342900">
                  <a:spcAft>
                    <a:spcPts val="12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rPr>
                  <a:t>There are four nodes, marked 0, 1, 2 and 3 in the network. </a:t>
                </a:r>
                <a:endParaRPr lang="en-IN" sz="2000" dirty="0" smtClean="0">
                  <a:latin typeface="Times New Roman" panose="02020603050405020304" pitchFamily="18" charset="0"/>
                  <a:ea typeface="Times New Roman" panose="02020603050405020304" pitchFamily="18" charset="0"/>
                </a:endParaRPr>
              </a:p>
              <a:p>
                <a:pPr marL="342900" indent="-342900">
                  <a:spcAft>
                    <a:spcPts val="12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rPr>
                  <a:t>The </a:t>
                </a:r>
                <a:r>
                  <a:rPr lang="en-IN" sz="2000" dirty="0">
                    <a:latin typeface="Times New Roman" panose="02020603050405020304" pitchFamily="18" charset="0"/>
                    <a:ea typeface="Times New Roman" panose="02020603050405020304" pitchFamily="18" charset="0"/>
                  </a:rPr>
                  <a:t>node 0 is taken as the ground node or reference</a:t>
                </a:r>
                <a:r>
                  <a:rPr lang="en-IN" sz="2000" dirty="0" smtClean="0">
                    <a:latin typeface="Times New Roman" panose="02020603050405020304" pitchFamily="18" charset="0"/>
                    <a:ea typeface="Times New Roman" panose="02020603050405020304" pitchFamily="18" charset="0"/>
                  </a:rPr>
                  <a:t>.</a:t>
                </a:r>
              </a:p>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 and</a:t>
                </a:r>
                <a14:m>
                  <m:oMath xmlns:m="http://schemas.openxmlformats.org/officeDocument/2006/math">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3</m:t>
                        </m:r>
                      </m:sub>
                    </m:sSub>
                  </m:oMath>
                </a14:m>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be </a:t>
                </a: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voltages </a:t>
                </a:r>
                <a:r>
                  <a:rPr lang="en-IN" sz="2000" dirty="0">
                    <a:latin typeface="Times New Roman" panose="02020603050405020304" pitchFamily="18" charset="0"/>
                    <a:cs typeface="Times New Roman" panose="02020603050405020304" pitchFamily="18" charset="0"/>
                  </a:rPr>
                  <a:t>at nodes 1, 2 and 3 respectively with respect to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reference. </a:t>
                </a:r>
                <a:endParaRPr lang="en-IN" sz="2000" dirty="0" smtClean="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Voltages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3</m:t>
                        </m:r>
                      </m:sub>
                    </m:sSub>
                  </m:oMath>
                </a14:m>
                <a:r>
                  <a:rPr lang="en-IN" sz="2000" dirty="0">
                    <a:latin typeface="Times New Roman" panose="02020603050405020304" pitchFamily="18" charset="0"/>
                    <a:cs typeface="Times New Roman" panose="02020603050405020304" pitchFamily="18" charset="0"/>
                  </a:rPr>
                  <a:t> are assumed to be positive</a:t>
                </a:r>
                <a:r>
                  <a:rPr lang="en-IN" sz="2000" dirty="0" smtClean="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ea typeface="Times New Roman" panose="02020603050405020304" pitchFamily="18" charset="0"/>
                  </a:rPr>
                  <a:t> </a:t>
                </a:r>
              </a:p>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current entering node 1 is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current leaving this node is </a:t>
                </a:r>
                <a:endParaRPr lang="en-IN" sz="2000" dirty="0" smtClean="0">
                  <a:latin typeface="Times New Roman" panose="02020603050405020304" pitchFamily="18"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e>
                      </m:d>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6</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3</m:t>
                              </m:r>
                            </m:sub>
                          </m:sSub>
                        </m:e>
                      </m:d>
                    </m:oMath>
                  </m:oMathPara>
                </a14:m>
                <a:endParaRPr lang="en-IN" sz="2000" dirty="0" smtClean="0">
                  <a:latin typeface="Times New Roman" panose="02020603050405020304" pitchFamily="18" charset="0"/>
                  <a:cs typeface="Times New Roman" panose="02020603050405020304" pitchFamily="18" charset="0"/>
                </a:endParaRPr>
              </a:p>
              <a:p>
                <a:pPr marL="342900" indent="-342900">
                  <a:spcAft>
                    <a:spcPts val="18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Application of Kirchhoff’s current law gives</a:t>
                </a:r>
              </a:p>
              <a:p>
                <a:pPr marL="360363" indent="-360363">
                  <a:tabLst>
                    <a:tab pos="541338" algn="l"/>
                  </a:tabLst>
                </a:pPr>
                <a14:m>
                  <m:oMathPara xmlns:m="http://schemas.openxmlformats.org/officeDocument/2006/math">
                    <m:oMathParaPr>
                      <m:jc m:val="left"/>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e>
                      </m:d>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6</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3</m:t>
                              </m:r>
                            </m:sub>
                          </m:sSub>
                        </m:e>
                      </m:d>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1</m:t>
                          </m:r>
                        </m:sub>
                      </m:sSub>
                    </m:oMath>
                  </m:oMathPara>
                </a14:m>
                <a:endParaRPr lang="en-IN" sz="2000" dirty="0"/>
              </a:p>
            </p:txBody>
          </p:sp>
        </mc:Choice>
        <mc:Fallback xmlns="">
          <p:sp>
            <p:nvSpPr>
              <p:cNvPr id="4" name="Rectangle 3"/>
              <p:cNvSpPr>
                <a:spLocks noRot="1" noChangeAspect="1" noMove="1" noResize="1" noEditPoints="1" noAdjustHandles="1" noChangeArrowheads="1" noChangeShapeType="1" noTextEdit="1"/>
              </p:cNvSpPr>
              <p:nvPr/>
            </p:nvSpPr>
            <p:spPr>
              <a:xfrm>
                <a:off x="760446" y="1814992"/>
                <a:ext cx="6096000" cy="4862870"/>
              </a:xfrm>
              <a:prstGeom prst="rect">
                <a:avLst/>
              </a:prstGeom>
              <a:blipFill rotWithShape="0">
                <a:blip r:embed="rId4"/>
                <a:stretch>
                  <a:fillRect l="-900" t="-753"/>
                </a:stretch>
              </a:blipFill>
            </p:spPr>
            <p:txBody>
              <a:bodyPr/>
              <a:lstStyle/>
              <a:p>
                <a:r>
                  <a:rPr lang="en-IN">
                    <a:noFill/>
                  </a:rPr>
                  <a:t> </a:t>
                </a:r>
              </a:p>
            </p:txBody>
          </p:sp>
        </mc:Fallback>
      </mc:AlternateContent>
      <p:cxnSp>
        <p:nvCxnSpPr>
          <p:cNvPr id="9" name="Straight Arrow Connector 8"/>
          <p:cNvCxnSpPr/>
          <p:nvPr/>
        </p:nvCxnSpPr>
        <p:spPr>
          <a:xfrm flipV="1">
            <a:off x="5553938" y="6385829"/>
            <a:ext cx="1094105" cy="63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41"/>
          <p:cNvSpPr txBox="1"/>
          <p:nvPr/>
        </p:nvSpPr>
        <p:spPr>
          <a:xfrm>
            <a:off x="6648043" y="6174340"/>
            <a:ext cx="548692" cy="35078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a:t>
            </a:r>
          </a:p>
        </p:txBody>
      </p:sp>
    </p:spTree>
    <p:extLst>
      <p:ext uri="{BB962C8B-B14F-4D97-AF65-F5344CB8AC3E}">
        <p14:creationId xmlns:p14="http://schemas.microsoft.com/office/powerpoint/2010/main" val="3136945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19</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69135" cy="461665"/>
              </a:xfrm>
              <a:prstGeom prst="rect">
                <a:avLst/>
              </a:prstGeom>
              <a:blipFill rotWithShape="0">
                <a:blip r:embed="rId2"/>
                <a:stretch>
                  <a:fillRect l="-1430" t="-10526" b="-28947"/>
                </a:stretch>
              </a:blipFill>
            </p:spPr>
            <p:txBody>
              <a:bodyPr/>
              <a:lstStyle/>
              <a:p>
                <a:r>
                  <a:rPr lang="en-IN">
                    <a:noFill/>
                  </a:rPr>
                  <a:t> </a:t>
                </a:r>
              </a:p>
            </p:txBody>
          </p:sp>
        </mc:Fallback>
      </mc:AlternateContent>
      <p:pic>
        <p:nvPicPr>
          <p:cNvPr id="6" name="Picture 5"/>
          <p:cNvPicPr/>
          <p:nvPr/>
        </p:nvPicPr>
        <p:blipFill>
          <a:blip r:embed="rId3"/>
          <a:stretch>
            <a:fillRect/>
          </a:stretch>
        </p:blipFill>
        <p:spPr>
          <a:xfrm>
            <a:off x="7477214" y="1256324"/>
            <a:ext cx="4417596" cy="3841035"/>
          </a:xfrm>
          <a:prstGeom prst="rect">
            <a:avLst/>
          </a:prstGeom>
        </p:spPr>
      </p:pic>
      <p:sp>
        <p:nvSpPr>
          <p:cNvPr id="8" name="TextBox 7"/>
          <p:cNvSpPr txBox="1"/>
          <p:nvPr/>
        </p:nvSpPr>
        <p:spPr>
          <a:xfrm>
            <a:off x="7514468" y="5038459"/>
            <a:ext cx="4345253"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Fig. 1.7. </a:t>
            </a:r>
            <a:r>
              <a:rPr lang="en-IN" sz="2000" dirty="0" smtClean="0">
                <a:latin typeface="Times New Roman" panose="02020603050405020304" pitchFamily="18" charset="0"/>
                <a:cs typeface="Times New Roman" panose="02020603050405020304" pitchFamily="18" charset="0"/>
              </a:rPr>
              <a:t>Circuit used for node analysis</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760447" y="1287651"/>
                <a:ext cx="6096000" cy="1785104"/>
              </a:xfrm>
              <a:prstGeom prst="rect">
                <a:avLst/>
              </a:prstGeom>
            </p:spPr>
            <p:txBody>
              <a:bodyPr>
                <a:spAutoFit/>
              </a:bodyPr>
              <a:lstStyle/>
              <a:p>
                <a:pPr marL="342900" indent="-342900">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Similarly, we get for node </a:t>
                </a:r>
                <a:r>
                  <a:rPr lang="en-IN" sz="2000" dirty="0" smtClean="0">
                    <a:latin typeface="Times New Roman" panose="02020603050405020304" pitchFamily="18" charset="0"/>
                    <a:cs typeface="Times New Roman" panose="02020603050405020304" pitchFamily="18" charset="0"/>
                  </a:rPr>
                  <a:t>2</a:t>
                </a:r>
              </a:p>
              <a:p>
                <a:pPr marL="360363" indent="-360363">
                  <a:spcAft>
                    <a:spcPts val="1200"/>
                  </a:spcAft>
                </a:pPr>
                <a14:m>
                  <m:oMathPara xmlns:m="http://schemas.openxmlformats.org/officeDocument/2006/math">
                    <m:oMathParaPr>
                      <m:jc m:val="left"/>
                    </m:oMathParaPr>
                    <m:oMath xmlns:m="http://schemas.openxmlformats.org/officeDocument/2006/math">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3</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2</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2</m:t>
                          </m:r>
                        </m:sub>
                      </m:sSub>
                      <m:d>
                        <m:dPr>
                          <m:ctrlPr>
                            <a:rPr lang="en-IN"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2</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1</m:t>
                              </m:r>
                            </m:sub>
                          </m:sSub>
                        </m:e>
                      </m:d>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4</m:t>
                          </m:r>
                        </m:sub>
                      </m:sSub>
                      <m:d>
                        <m:dPr>
                          <m:ctrlPr>
                            <a:rPr lang="en-IN"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2</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3</m:t>
                              </m:r>
                            </m:sub>
                          </m:sSub>
                        </m:e>
                      </m:d>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2</m:t>
                          </m:r>
                        </m:sub>
                      </m:sSub>
                    </m:oMath>
                  </m:oMathPara>
                </a14:m>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spcAft>
                    <a:spcPts val="12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60447" y="1287651"/>
                <a:ext cx="6096000" cy="1785104"/>
              </a:xfrm>
              <a:prstGeom prst="rect">
                <a:avLst/>
              </a:prstGeom>
              <a:blipFill rotWithShape="0">
                <a:blip r:embed="rId4"/>
                <a:stretch>
                  <a:fillRect l="-900" t="-1706"/>
                </a:stretch>
              </a:blipFill>
            </p:spPr>
            <p:txBody>
              <a:bodyPr/>
              <a:lstStyle/>
              <a:p>
                <a:r>
                  <a:rPr lang="en-IN">
                    <a:noFill/>
                  </a:rPr>
                  <a:t> </a:t>
                </a:r>
              </a:p>
            </p:txBody>
          </p:sp>
        </mc:Fallback>
      </mc:AlternateContent>
      <p:cxnSp>
        <p:nvCxnSpPr>
          <p:cNvPr id="9" name="Straight Arrow Connector 8"/>
          <p:cNvCxnSpPr/>
          <p:nvPr/>
        </p:nvCxnSpPr>
        <p:spPr>
          <a:xfrm flipV="1">
            <a:off x="5488607" y="2953432"/>
            <a:ext cx="1094105" cy="63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41"/>
          <p:cNvSpPr txBox="1"/>
          <p:nvPr/>
        </p:nvSpPr>
        <p:spPr>
          <a:xfrm>
            <a:off x="6681730" y="1793976"/>
            <a:ext cx="548692" cy="35078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1" name="Straight Arrow Connector 10"/>
          <p:cNvCxnSpPr/>
          <p:nvPr/>
        </p:nvCxnSpPr>
        <p:spPr>
          <a:xfrm flipV="1">
            <a:off x="5599606" y="1990913"/>
            <a:ext cx="1094105" cy="63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0447" y="2288488"/>
            <a:ext cx="1871025" cy="369332"/>
          </a:xfrm>
          <a:prstGeom prst="rect">
            <a:avLst/>
          </a:prstGeom>
        </p:spPr>
        <p:txBody>
          <a:bodyPr wrap="none">
            <a:spAutoFit/>
          </a:bodyPr>
          <a:lstStyle/>
          <a:p>
            <a:pPr marL="285750" indent="-285750">
              <a:buFont typeface="Wingdings" panose="05000000000000000000" pitchFamily="2" charset="2"/>
              <a:buChar char="§"/>
            </a:pPr>
            <a:r>
              <a:rPr lang="en-IN" dirty="0" smtClean="0">
                <a:latin typeface="Times New Roman" panose="02020603050405020304" pitchFamily="18" charset="0"/>
                <a:ea typeface="Times New Roman" panose="02020603050405020304" pitchFamily="18" charset="0"/>
              </a:rPr>
              <a:t> and </a:t>
            </a:r>
            <a:r>
              <a:rPr lang="en-IN" dirty="0">
                <a:latin typeface="Times New Roman" panose="02020603050405020304" pitchFamily="18" charset="0"/>
                <a:ea typeface="Times New Roman" panose="02020603050405020304" pitchFamily="18" charset="0"/>
              </a:rPr>
              <a:t>for node 3</a:t>
            </a:r>
            <a:endParaRPr lang="en-IN" dirty="0"/>
          </a:p>
        </p:txBody>
      </p:sp>
      <mc:AlternateContent xmlns:mc="http://schemas.openxmlformats.org/markup-compatibility/2006" xmlns:a14="http://schemas.microsoft.com/office/drawing/2010/main">
        <mc:Choice Requires="a14">
          <p:sp>
            <p:nvSpPr>
              <p:cNvPr id="13" name="Rectangle 12"/>
              <p:cNvSpPr/>
              <p:nvPr/>
            </p:nvSpPr>
            <p:spPr>
              <a:xfrm>
                <a:off x="996653" y="2759727"/>
                <a:ext cx="436440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 </m:t>
                          </m:r>
                          <m:r>
                            <a:rPr lang="en-IN" sz="2000" i="1">
                              <a:latin typeface="Cambria Math" panose="02040503050406030204" pitchFamily="18" charset="0"/>
                            </a:rPr>
                            <m:t>𝑌</m:t>
                          </m:r>
                        </m:e>
                        <m:sub>
                          <m:r>
                            <a:rPr lang="en-IN" sz="2000" i="0">
                              <a:latin typeface="Cambria Math" panose="02040503050406030204" pitchFamily="18" charset="0"/>
                            </a:rPr>
                            <m:t>5</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0">
                              <a:latin typeface="Cambria Math" panose="02040503050406030204" pitchFamily="18" charset="0"/>
                            </a:rPr>
                            <m:t>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4</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0">
                                  <a:latin typeface="Cambria Math" panose="02040503050406030204" pitchFamily="18" charset="0"/>
                                </a:rPr>
                                <m:t>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0">
                                  <a:latin typeface="Cambria Math" panose="02040503050406030204" pitchFamily="18" charset="0"/>
                                </a:rPr>
                                <m:t>2</m:t>
                              </m:r>
                            </m:sub>
                          </m:sSub>
                        </m:e>
                      </m:d>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6</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0">
                                  <a:latin typeface="Cambria Math" panose="02040503050406030204" pitchFamily="18" charset="0"/>
                                </a:rPr>
                                <m:t>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0">
                                  <a:latin typeface="Cambria Math" panose="02040503050406030204" pitchFamily="18" charset="0"/>
                                </a:rPr>
                                <m:t>1</m:t>
                              </m:r>
                            </m:sub>
                          </m:sSub>
                        </m:e>
                      </m:d>
                      <m:r>
                        <a:rPr lang="en-IN" sz="2000" i="0">
                          <a:latin typeface="Cambria Math" panose="02040503050406030204" pitchFamily="18" charset="0"/>
                        </a:rPr>
                        <m:t>=0</m:t>
                      </m:r>
                    </m:oMath>
                  </m:oMathPara>
                </a14:m>
                <a:endParaRPr lang="en-IN" sz="2000" dirty="0"/>
              </a:p>
            </p:txBody>
          </p:sp>
        </mc:Choice>
        <mc:Fallback xmlns="">
          <p:sp>
            <p:nvSpPr>
              <p:cNvPr id="13" name="Rectangle 12"/>
              <p:cNvSpPr>
                <a:spLocks noRot="1" noChangeAspect="1" noMove="1" noResize="1" noEditPoints="1" noAdjustHandles="1" noChangeArrowheads="1" noChangeShapeType="1" noTextEdit="1"/>
              </p:cNvSpPr>
              <p:nvPr/>
            </p:nvSpPr>
            <p:spPr>
              <a:xfrm>
                <a:off x="996653" y="2759727"/>
                <a:ext cx="4364400" cy="400110"/>
              </a:xfrm>
              <a:prstGeom prst="rect">
                <a:avLst/>
              </a:prstGeom>
              <a:blipFill rotWithShape="0">
                <a:blip r:embed="rId5"/>
                <a:stretch>
                  <a:fillRect b="-3077"/>
                </a:stretch>
              </a:blipFill>
            </p:spPr>
            <p:txBody>
              <a:bodyPr/>
              <a:lstStyle/>
              <a:p>
                <a:r>
                  <a:rPr lang="en-IN">
                    <a:noFill/>
                  </a:rPr>
                  <a:t> </a:t>
                </a:r>
              </a:p>
            </p:txBody>
          </p:sp>
        </mc:Fallback>
      </mc:AlternateContent>
      <p:sp>
        <p:nvSpPr>
          <p:cNvPr id="14" name="Text Box 41"/>
          <p:cNvSpPr txBox="1"/>
          <p:nvPr/>
        </p:nvSpPr>
        <p:spPr>
          <a:xfrm>
            <a:off x="6709655" y="2746536"/>
            <a:ext cx="548692" cy="35078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760447" y="3328994"/>
            <a:ext cx="5559535" cy="400110"/>
          </a:xfrm>
          <a:prstGeom prst="rect">
            <a:avLst/>
          </a:prstGeom>
        </p:spPr>
        <p:txBody>
          <a:bodyPr wrap="none">
            <a:spAutoFit/>
          </a:bodyPr>
          <a:lstStyle/>
          <a:p>
            <a:pPr marL="342900" indent="-342900">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rPr>
              <a:t>Rearranging equations (1) through (3), we obtain</a:t>
            </a:r>
            <a:endParaRPr lang="en-IN" sz="2000" dirty="0"/>
          </a:p>
        </p:txBody>
      </p:sp>
      <mc:AlternateContent xmlns:mc="http://schemas.openxmlformats.org/markup-compatibility/2006" xmlns:a14="http://schemas.microsoft.com/office/drawing/2010/main">
        <mc:Choice Requires="a14">
          <p:sp>
            <p:nvSpPr>
              <p:cNvPr id="16" name="Rectangle 15"/>
              <p:cNvSpPr/>
              <p:nvPr/>
            </p:nvSpPr>
            <p:spPr>
              <a:xfrm>
                <a:off x="1016188" y="3888926"/>
                <a:ext cx="428271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1</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6</m:t>
                              </m:r>
                            </m:sub>
                          </m:sSub>
                        </m:e>
                      </m:d>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𝑉</m:t>
                          </m:r>
                        </m:e>
                        <m:sub>
                          <m:r>
                            <a:rPr lang="en-IN" sz="2000" i="0">
                              <a:latin typeface="Cambria Math" panose="02040503050406030204" pitchFamily="18" charset="0"/>
                            </a:rPr>
                            <m:t>1</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2</m:t>
                          </m:r>
                        </m:sub>
                      </m:sSub>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𝑉</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6</m:t>
                          </m:r>
                        </m:sub>
                      </m:sSub>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𝑉</m:t>
                          </m:r>
                        </m:e>
                        <m:sub>
                          <m:r>
                            <a:rPr lang="en-IN" sz="2000" i="0">
                              <a:latin typeface="Cambria Math" panose="02040503050406030204" pitchFamily="18" charset="0"/>
                            </a:rPr>
                            <m:t>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1</m:t>
                          </m:r>
                        </m:sub>
                      </m:sSub>
                    </m:oMath>
                  </m:oMathPara>
                </a14:m>
                <a:endParaRPr lang="en-IN" sz="2000" dirty="0"/>
              </a:p>
            </p:txBody>
          </p:sp>
        </mc:Choice>
        <mc:Fallback xmlns="">
          <p:sp>
            <p:nvSpPr>
              <p:cNvPr id="16" name="Rectangle 15"/>
              <p:cNvSpPr>
                <a:spLocks noRot="1" noChangeAspect="1" noMove="1" noResize="1" noEditPoints="1" noAdjustHandles="1" noChangeArrowheads="1" noChangeShapeType="1" noTextEdit="1"/>
              </p:cNvSpPr>
              <p:nvPr/>
            </p:nvSpPr>
            <p:spPr>
              <a:xfrm>
                <a:off x="1016188" y="3888926"/>
                <a:ext cx="4282711" cy="400110"/>
              </a:xfrm>
              <a:prstGeom prst="rect">
                <a:avLst/>
              </a:prstGeom>
              <a:blipFill rotWithShape="0">
                <a:blip r:embed="rId6"/>
                <a:stretch>
                  <a:fillRect b="-1515"/>
                </a:stretch>
              </a:blipFill>
            </p:spPr>
            <p:txBody>
              <a:bodyPr/>
              <a:lstStyle/>
              <a:p>
                <a:r>
                  <a:rPr lang="en-IN">
                    <a:noFill/>
                  </a:rPr>
                  <a:t> </a:t>
                </a:r>
              </a:p>
            </p:txBody>
          </p:sp>
        </mc:Fallback>
      </mc:AlternateContent>
      <p:cxnSp>
        <p:nvCxnSpPr>
          <p:cNvPr id="17" name="Straight Arrow Connector 16"/>
          <p:cNvCxnSpPr/>
          <p:nvPr/>
        </p:nvCxnSpPr>
        <p:spPr>
          <a:xfrm flipV="1">
            <a:off x="5441979" y="4094148"/>
            <a:ext cx="1094105" cy="63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41"/>
          <p:cNvSpPr txBox="1"/>
          <p:nvPr/>
        </p:nvSpPr>
        <p:spPr>
          <a:xfrm>
            <a:off x="6681730" y="3887149"/>
            <a:ext cx="548692" cy="35078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Rectangle 18"/>
              <p:cNvSpPr/>
              <p:nvPr/>
            </p:nvSpPr>
            <p:spPr>
              <a:xfrm>
                <a:off x="852508" y="4431858"/>
                <a:ext cx="448699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2</m:t>
                          </m:r>
                        </m:sub>
                      </m:sSub>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𝑉</m:t>
                          </m:r>
                        </m:e>
                        <m:sub>
                          <m:r>
                            <a:rPr lang="en-IN" sz="2000" i="0">
                              <a:latin typeface="Cambria Math" panose="02040503050406030204" pitchFamily="18" charset="0"/>
                            </a:rPr>
                            <m:t>1</m:t>
                          </m:r>
                        </m:sub>
                      </m:sSub>
                      <m:r>
                        <a:rPr lang="en-IN" sz="2000" i="0">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4</m:t>
                              </m:r>
                            </m:sub>
                          </m:sSub>
                        </m:e>
                      </m:d>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𝑉</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4</m:t>
                          </m:r>
                        </m:sub>
                      </m:sSub>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𝑉</m:t>
                          </m:r>
                        </m:e>
                        <m:sub>
                          <m:r>
                            <a:rPr lang="en-IN" sz="2000" i="0">
                              <a:latin typeface="Cambria Math" panose="02040503050406030204" pitchFamily="18" charset="0"/>
                            </a:rPr>
                            <m:t>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2</m:t>
                          </m:r>
                        </m:sub>
                      </m:sSub>
                    </m:oMath>
                  </m:oMathPara>
                </a14:m>
                <a:endParaRPr lang="en-IN" sz="2000" dirty="0"/>
              </a:p>
            </p:txBody>
          </p:sp>
        </mc:Choice>
        <mc:Fallback xmlns="">
          <p:sp>
            <p:nvSpPr>
              <p:cNvPr id="19" name="Rectangle 18"/>
              <p:cNvSpPr>
                <a:spLocks noRot="1" noChangeAspect="1" noMove="1" noResize="1" noEditPoints="1" noAdjustHandles="1" noChangeArrowheads="1" noChangeShapeType="1" noTextEdit="1"/>
              </p:cNvSpPr>
              <p:nvPr/>
            </p:nvSpPr>
            <p:spPr>
              <a:xfrm>
                <a:off x="852508" y="4431858"/>
                <a:ext cx="4486998" cy="400110"/>
              </a:xfrm>
              <a:prstGeom prst="rect">
                <a:avLst/>
              </a:prstGeom>
              <a:blipFill rotWithShape="0">
                <a:blip r:embed="rId7"/>
                <a:stretch>
                  <a:fillRect b="-1515"/>
                </a:stretch>
              </a:blipFill>
            </p:spPr>
            <p:txBody>
              <a:bodyPr/>
              <a:lstStyle/>
              <a:p>
                <a:r>
                  <a:rPr lang="en-IN">
                    <a:noFill/>
                  </a:rPr>
                  <a:t> </a:t>
                </a:r>
              </a:p>
            </p:txBody>
          </p:sp>
        </mc:Fallback>
      </mc:AlternateContent>
      <p:cxnSp>
        <p:nvCxnSpPr>
          <p:cNvPr id="20" name="Straight Arrow Connector 19"/>
          <p:cNvCxnSpPr/>
          <p:nvPr/>
        </p:nvCxnSpPr>
        <p:spPr>
          <a:xfrm flipV="1">
            <a:off x="5395669" y="4643388"/>
            <a:ext cx="1094105" cy="63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41"/>
          <p:cNvSpPr txBox="1"/>
          <p:nvPr/>
        </p:nvSpPr>
        <p:spPr>
          <a:xfrm>
            <a:off x="6674466" y="4456520"/>
            <a:ext cx="548692" cy="35078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Rectangle 21"/>
              <p:cNvSpPr/>
              <p:nvPr/>
            </p:nvSpPr>
            <p:spPr>
              <a:xfrm>
                <a:off x="871661" y="4978805"/>
                <a:ext cx="442723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m:t>
                          </m:r>
                          <m:r>
                            <a:rPr lang="en-IN" sz="2000" i="1">
                              <a:latin typeface="Cambria Math" panose="02040503050406030204" pitchFamily="18" charset="0"/>
                            </a:rPr>
                            <m:t>𝑌</m:t>
                          </m:r>
                        </m:e>
                        <m:sub>
                          <m:r>
                            <a:rPr lang="en-IN" sz="2000" i="0">
                              <a:latin typeface="Cambria Math" panose="02040503050406030204" pitchFamily="18" charset="0"/>
                            </a:rPr>
                            <m:t>6</m:t>
                          </m:r>
                        </m:sub>
                      </m:sSub>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𝑉</m:t>
                          </m:r>
                        </m:e>
                        <m:sub>
                          <m:r>
                            <a:rPr lang="en-IN" sz="2000" i="0">
                              <a:latin typeface="Cambria Math" panose="02040503050406030204" pitchFamily="18" charset="0"/>
                            </a:rPr>
                            <m:t>1</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4</m:t>
                          </m:r>
                        </m:sub>
                      </m:sSub>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𝑉</m:t>
                          </m:r>
                        </m:e>
                        <m:sub>
                          <m:r>
                            <a:rPr lang="en-IN" sz="2000" i="0">
                              <a:latin typeface="Cambria Math" panose="02040503050406030204" pitchFamily="18" charset="0"/>
                            </a:rPr>
                            <m:t>2</m:t>
                          </m:r>
                        </m:sub>
                      </m:sSub>
                      <m:r>
                        <a:rPr lang="en-IN" sz="2000" i="0">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4</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5</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0">
                                  <a:latin typeface="Cambria Math" panose="02040503050406030204" pitchFamily="18" charset="0"/>
                                </a:rPr>
                                <m:t>6</m:t>
                              </m:r>
                            </m:sub>
                          </m:sSub>
                        </m:e>
                      </m:d>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𝑉</m:t>
                          </m:r>
                        </m:e>
                        <m:sub>
                          <m:r>
                            <a:rPr lang="en-IN" sz="2000" i="0">
                              <a:latin typeface="Cambria Math" panose="02040503050406030204" pitchFamily="18" charset="0"/>
                            </a:rPr>
                            <m:t>3</m:t>
                          </m:r>
                        </m:sub>
                      </m:sSub>
                      <m:r>
                        <a:rPr lang="en-IN" sz="2000" i="0">
                          <a:latin typeface="Cambria Math" panose="02040503050406030204" pitchFamily="18" charset="0"/>
                        </a:rPr>
                        <m:t>=0</m:t>
                      </m:r>
                    </m:oMath>
                  </m:oMathPara>
                </a14:m>
                <a:endParaRPr lang="en-IN" sz="2000" dirty="0"/>
              </a:p>
            </p:txBody>
          </p:sp>
        </mc:Choice>
        <mc:Fallback xmlns="">
          <p:sp>
            <p:nvSpPr>
              <p:cNvPr id="22" name="Rectangle 21"/>
              <p:cNvSpPr>
                <a:spLocks noRot="1" noChangeAspect="1" noMove="1" noResize="1" noEditPoints="1" noAdjustHandles="1" noChangeArrowheads="1" noChangeShapeType="1" noTextEdit="1"/>
              </p:cNvSpPr>
              <p:nvPr/>
            </p:nvSpPr>
            <p:spPr>
              <a:xfrm>
                <a:off x="871661" y="4978805"/>
                <a:ext cx="4427238" cy="400110"/>
              </a:xfrm>
              <a:prstGeom prst="rect">
                <a:avLst/>
              </a:prstGeom>
              <a:blipFill>
                <a:blip r:embed="rId8"/>
                <a:stretch>
                  <a:fillRect b="-3077"/>
                </a:stretch>
              </a:blipFill>
            </p:spPr>
            <p:txBody>
              <a:bodyPr/>
              <a:lstStyle/>
              <a:p>
                <a:r>
                  <a:rPr lang="en-US">
                    <a:noFill/>
                  </a:rPr>
                  <a:t> </a:t>
                </a:r>
              </a:p>
            </p:txBody>
          </p:sp>
        </mc:Fallback>
      </mc:AlternateContent>
      <p:cxnSp>
        <p:nvCxnSpPr>
          <p:cNvPr id="23" name="Straight Arrow Connector 22"/>
          <p:cNvCxnSpPr/>
          <p:nvPr/>
        </p:nvCxnSpPr>
        <p:spPr>
          <a:xfrm flipV="1">
            <a:off x="5430989" y="5180768"/>
            <a:ext cx="1094105" cy="63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41"/>
          <p:cNvSpPr txBox="1"/>
          <p:nvPr/>
        </p:nvSpPr>
        <p:spPr>
          <a:xfrm>
            <a:off x="6669829" y="4985007"/>
            <a:ext cx="548692" cy="35078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Rectangle 25"/>
              <p:cNvSpPr/>
              <p:nvPr/>
            </p:nvSpPr>
            <p:spPr>
              <a:xfrm>
                <a:off x="760447" y="5750309"/>
                <a:ext cx="10852482" cy="861774"/>
              </a:xfrm>
              <a:prstGeom prst="rect">
                <a:avLst/>
              </a:prstGeom>
            </p:spPr>
            <p:txBody>
              <a:bodyPr wrap="square">
                <a:spAutoFit/>
              </a:bodyPr>
              <a:lstStyle/>
              <a:p>
                <a:pPr marL="342900" indent="-34290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self-admittance of a node is defined </a:t>
                </a:r>
                <a:r>
                  <a:rPr lang="en-IN" sz="2000" dirty="0" smtClean="0">
                    <a:latin typeface="Times New Roman" panose="02020603050405020304" pitchFamily="18" charset="0"/>
                    <a:cs typeface="Times New Roman" panose="02020603050405020304" pitchFamily="18" charset="0"/>
                  </a:rPr>
                  <a:t>as </a:t>
                </a:r>
                <a:r>
                  <a:rPr lang="en-IN" sz="2000" dirty="0">
                    <a:latin typeface="Times New Roman" panose="02020603050405020304" pitchFamily="18" charset="0"/>
                    <a:cs typeface="Times New Roman" panose="02020603050405020304" pitchFamily="18" charset="0"/>
                  </a:rPr>
                  <a:t>the sum of the admittances connected to that node</a:t>
                </a:r>
                <a:r>
                  <a:rPr lang="en-IN" sz="2000" dirty="0" smtClean="0">
                    <a:latin typeface="Times New Roman" panose="02020603050405020304" pitchFamily="18" charset="0"/>
                    <a:cs typeface="Times New Roman" panose="02020603050405020304" pitchFamily="18" charset="0"/>
                  </a:rPr>
                  <a:t>.</a:t>
                </a:r>
              </a:p>
              <a:p>
                <a:pPr marL="342900" indent="-34290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example</a:t>
                </a:r>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11</m:t>
                        </m:r>
                      </m:sub>
                    </m:sSub>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a:t>
                </a:r>
                <a14:m>
                  <m:oMath xmlns:m="http://schemas.openxmlformats.org/officeDocument/2006/math">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6</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22</m:t>
                        </m:r>
                      </m:sub>
                    </m:sSub>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 </m:t>
                        </m:r>
                        <m:r>
                          <a:rPr lang="en-IN" sz="2000" i="1">
                            <a:latin typeface="Cambria Math" panose="02040503050406030204" pitchFamily="18" charset="0"/>
                          </a:rPr>
                          <m:t>𝑌</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4</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33</m:t>
                        </m:r>
                      </m:sub>
                    </m:sSub>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4</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5</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6</m:t>
                        </m:r>
                      </m:sub>
                    </m:sSub>
                  </m:oMath>
                </a14:m>
                <a:r>
                  <a:rPr lang="en-IN" sz="2000" dirty="0" smtClean="0">
                    <a:latin typeface="Times New Roman" panose="02020603050405020304" pitchFamily="18" charset="0"/>
                    <a:cs typeface="Times New Roman" panose="02020603050405020304" pitchFamily="18" charset="0"/>
                  </a:rPr>
                  <a:t>.</a:t>
                </a:r>
              </a:p>
            </p:txBody>
          </p:sp>
        </mc:Choice>
        <mc:Fallback xmlns="">
          <p:sp>
            <p:nvSpPr>
              <p:cNvPr id="26" name="Rectangle 25"/>
              <p:cNvSpPr>
                <a:spLocks noRot="1" noChangeAspect="1" noMove="1" noResize="1" noEditPoints="1" noAdjustHandles="1" noChangeArrowheads="1" noChangeShapeType="1" noTextEdit="1"/>
              </p:cNvSpPr>
              <p:nvPr/>
            </p:nvSpPr>
            <p:spPr>
              <a:xfrm>
                <a:off x="760447" y="5750309"/>
                <a:ext cx="10852482" cy="861774"/>
              </a:xfrm>
              <a:prstGeom prst="rect">
                <a:avLst/>
              </a:prstGeom>
              <a:blipFill rotWithShape="0">
                <a:blip r:embed="rId9"/>
                <a:stretch>
                  <a:fillRect l="-506" t="-3521" b="-11268"/>
                </a:stretch>
              </a:blipFill>
            </p:spPr>
            <p:txBody>
              <a:bodyPr/>
              <a:lstStyle/>
              <a:p>
                <a:r>
                  <a:rPr lang="en-IN">
                    <a:noFill/>
                  </a:rPr>
                  <a:t> </a:t>
                </a:r>
              </a:p>
            </p:txBody>
          </p:sp>
        </mc:Fallback>
      </mc:AlternateContent>
    </p:spTree>
    <p:extLst>
      <p:ext uri="{BB962C8B-B14F-4D97-AF65-F5344CB8AC3E}">
        <p14:creationId xmlns:p14="http://schemas.microsoft.com/office/powerpoint/2010/main" val="2823711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69135" cy="461665"/>
              </a:xfrm>
              <a:prstGeom prst="rect">
                <a:avLst/>
              </a:prstGeom>
              <a:blipFill rotWithShape="0">
                <a:blip r:embed="rId2"/>
                <a:stretch>
                  <a:fillRect l="-1430"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20541" y="1394083"/>
                <a:ext cx="11349097" cy="4449423"/>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coefficients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1 </m:t>
                        </m:r>
                      </m:sub>
                    </m:sSub>
                  </m:oMath>
                </a14:m>
                <a:r>
                  <a:rPr lang="en-IN" sz="2000" dirty="0">
                    <a:latin typeface="Times New Roman" panose="02020603050405020304" pitchFamily="18" charset="0"/>
                    <a:cs typeface="Times New Roman" panose="02020603050405020304" pitchFamily="18" charset="0"/>
                  </a:rPr>
                  <a:t> in </a:t>
                </a:r>
                <a:r>
                  <a:rPr lang="en-IN" sz="2000" dirty="0" smtClean="0">
                    <a:latin typeface="Times New Roman" panose="02020603050405020304" pitchFamily="18" charset="0"/>
                    <a:cs typeface="Times New Roman" panose="02020603050405020304" pitchFamily="18" charset="0"/>
                  </a:rPr>
                  <a:t>Eq. </a:t>
                </a:r>
                <a:r>
                  <a:rPr lang="en-IN" sz="2000" dirty="0">
                    <a:latin typeface="Times New Roman" panose="02020603050405020304" pitchFamily="18" charset="0"/>
                    <a:cs typeface="Times New Roman" panose="02020603050405020304" pitchFamily="18" charset="0"/>
                  </a:rPr>
                  <a:t>(1</a:t>
                </a:r>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b="0" i="1" smtClean="0">
                            <a:latin typeface="Cambria Math" panose="02040503050406030204" pitchFamily="18" charset="0"/>
                          </a:rPr>
                          <m:t>2</m:t>
                        </m:r>
                        <m:r>
                          <a:rPr lang="en-IN" sz="2000" i="1">
                            <a:latin typeface="Cambria Math" panose="02040503050406030204" pitchFamily="18" charset="0"/>
                          </a:rPr>
                          <m:t> </m:t>
                        </m:r>
                      </m:sub>
                    </m:sSub>
                  </m:oMath>
                </a14:m>
                <a:r>
                  <a:rPr lang="en-IN" sz="2000" dirty="0" smtClean="0">
                    <a:latin typeface="Times New Roman" panose="02020603050405020304" pitchFamily="18" charset="0"/>
                    <a:cs typeface="Times New Roman" panose="02020603050405020304" pitchFamily="18" charset="0"/>
                  </a:rPr>
                  <a:t> in Eq. (2)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3 </m:t>
                        </m:r>
                      </m:sub>
                    </m:sSub>
                    <m:r>
                      <m:rPr>
                        <m:nor/>
                      </m:rPr>
                      <a:rPr lang="en-IN" sz="2000" dirty="0">
                        <a:latin typeface="Times New Roman" panose="02020603050405020304" pitchFamily="18" charset="0"/>
                        <a:cs typeface="Times New Roman" panose="02020603050405020304" pitchFamily="18" charset="0"/>
                      </a:rPr>
                      <m:t>in</m:t>
                    </m:r>
                    <m:r>
                      <m:rPr>
                        <m:nor/>
                      </m:rPr>
                      <a:rPr lang="en-IN" sz="2000" dirty="0">
                        <a:latin typeface="Times New Roman" panose="02020603050405020304" pitchFamily="18" charset="0"/>
                        <a:cs typeface="Times New Roman" panose="02020603050405020304" pitchFamily="18" charset="0"/>
                      </a:rPr>
                      <m:t> </m:t>
                    </m:r>
                    <m:r>
                      <m:rPr>
                        <m:nor/>
                      </m:rPr>
                      <a:rPr lang="en-IN" sz="2000" dirty="0">
                        <a:latin typeface="Times New Roman" panose="02020603050405020304" pitchFamily="18" charset="0"/>
                        <a:cs typeface="Times New Roman" panose="02020603050405020304" pitchFamily="18" charset="0"/>
                      </a:rPr>
                      <m:t>Eq</m:t>
                    </m:r>
                    <m:r>
                      <m:rPr>
                        <m:nor/>
                      </m:rPr>
                      <a:rPr lang="en-IN" sz="2000" b="0" i="0" dirty="0" smtClean="0">
                        <a:latin typeface="Times New Roman" panose="02020603050405020304" pitchFamily="18" charset="0"/>
                        <a:cs typeface="Times New Roman" panose="02020603050405020304" pitchFamily="18" charset="0"/>
                      </a:rPr>
                      <m:t>.</m:t>
                    </m:r>
                  </m:oMath>
                </a14:m>
                <a:r>
                  <a:rPr lang="en-IN" sz="2000" dirty="0" smtClean="0">
                    <a:latin typeface="Times New Roman" panose="02020603050405020304" pitchFamily="18" charset="0"/>
                    <a:cs typeface="Times New Roman" panose="02020603050405020304" pitchFamily="18" charset="0"/>
                  </a:rPr>
                  <a:t>(3) are </a:t>
                </a: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self-admittance </a:t>
                </a:r>
                <a:r>
                  <a:rPr lang="en-IN" sz="2000" dirty="0">
                    <a:latin typeface="Times New Roman" panose="02020603050405020304" pitchFamily="18" charset="0"/>
                    <a:cs typeface="Times New Roman" panose="02020603050405020304" pitchFamily="18" charset="0"/>
                  </a:rPr>
                  <a:t>of </a:t>
                </a:r>
                <a:r>
                  <a:rPr lang="en-IN" sz="2000" dirty="0" smtClean="0">
                    <a:latin typeface="Times New Roman" panose="02020603050405020304" pitchFamily="18" charset="0"/>
                    <a:cs typeface="Times New Roman" panose="02020603050405020304" pitchFamily="18" charset="0"/>
                  </a:rPr>
                  <a:t>nodes 1, 2 and 3 respectively.</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coupling admittance between two nodes is the admittance connecting these two nodes. </a:t>
                </a:r>
              </a:p>
              <a:p>
                <a:pPr marL="342900" indent="-342900" algn="just">
                  <a:spcAft>
                    <a:spcPts val="12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example, t</a:t>
                </a:r>
                <a:r>
                  <a:rPr lang="en-IN" sz="2000" dirty="0" smtClean="0">
                    <a:latin typeface="Times New Roman" panose="02020603050405020304" pitchFamily="18" charset="0"/>
                    <a:cs typeface="Times New Roman" panose="02020603050405020304" pitchFamily="18" charset="0"/>
                  </a:rPr>
                  <a:t>he </a:t>
                </a:r>
                <a:r>
                  <a:rPr lang="en-IN" sz="2000" dirty="0">
                    <a:latin typeface="Times New Roman" panose="02020603050405020304" pitchFamily="18" charset="0"/>
                    <a:cs typeface="Times New Roman" panose="02020603050405020304" pitchFamily="18" charset="0"/>
                  </a:rPr>
                  <a:t>coefficient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2 </m:t>
                        </m:r>
                      </m:sub>
                    </m:sSub>
                  </m:oMath>
                </a14:m>
                <a:r>
                  <a:rPr lang="en-IN" sz="2000" dirty="0" smtClean="0">
                    <a:latin typeface="Times New Roman" panose="02020603050405020304" pitchFamily="18" charset="0"/>
                    <a:cs typeface="Times New Roman" panose="02020603050405020304" pitchFamily="18" charset="0"/>
                  </a:rPr>
                  <a:t>in Eq. (4),</a:t>
                </a:r>
                <a14:m>
                  <m:oMath xmlns:m="http://schemas.openxmlformats.org/officeDocument/2006/math">
                    <m:r>
                      <a:rPr lang="en-IN" sz="2000" b="0" i="0" smtClean="0">
                        <a:latin typeface="Cambria Math" panose="02040503050406030204" pitchFamily="18" charset="0"/>
                      </a:rPr>
                      <m:t> </m:t>
                    </m:r>
                    <m:r>
                      <a:rPr lang="en-IN" sz="2000" i="1">
                        <a:latin typeface="Cambria Math" panose="02040503050406030204" pitchFamily="18" charset="0"/>
                      </a:rPr>
                      <m:t> </m:t>
                    </m:r>
                    <m:r>
                      <a:rPr lang="en-IN" sz="20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IN" sz="2000" dirty="0" smtClean="0">
                    <a:latin typeface="Times New Roman" panose="02020603050405020304" pitchFamily="18" charset="0"/>
                    <a:cs typeface="Times New Roman" panose="02020603050405020304" pitchFamily="18" charset="0"/>
                  </a:rPr>
                  <a:t> is </a:t>
                </a:r>
                <a:r>
                  <a:rPr lang="en-IN" sz="2000" dirty="0">
                    <a:latin typeface="Times New Roman" panose="02020603050405020304" pitchFamily="18" charset="0"/>
                    <a:cs typeface="Times New Roman" panose="02020603050405020304" pitchFamily="18" charset="0"/>
                  </a:rPr>
                  <a:t>the coupling admittance between nodes 1 and </a:t>
                </a:r>
                <a:r>
                  <a:rPr lang="en-IN" sz="2000" dirty="0" smtClean="0">
                    <a:latin typeface="Times New Roman" panose="02020603050405020304" pitchFamily="18" charset="0"/>
                    <a:cs typeface="Times New Roman" panose="02020603050405020304" pitchFamily="18" charset="0"/>
                  </a:rPr>
                  <a:t>2.  Similarly, </a:t>
                </a:r>
                <a14:m>
                  <m:oMath xmlns:m="http://schemas.openxmlformats.org/officeDocument/2006/math">
                    <m:r>
                      <a:rPr lang="en-IN" sz="20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b="0" i="1" smtClean="0">
                            <a:latin typeface="Cambria Math" panose="02040503050406030204" pitchFamily="18" charset="0"/>
                            <a:ea typeface="Times New Roman" panose="02020603050405020304" pitchFamily="18" charset="0"/>
                            <a:cs typeface="Times New Roman" panose="02020603050405020304" pitchFamily="18" charset="0"/>
                          </a:rPr>
                          <m:t>6 </m:t>
                        </m:r>
                      </m:sub>
                    </m:sSub>
                  </m:oMath>
                </a14:m>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between nodes 1 and </a:t>
                </a:r>
                <a:r>
                  <a:rPr lang="en-IN" sz="2000" dirty="0" smtClean="0">
                    <a:latin typeface="Times New Roman" panose="02020603050405020304" pitchFamily="18" charset="0"/>
                    <a:cs typeface="Times New Roman" panose="02020603050405020304" pitchFamily="18" charset="0"/>
                  </a:rPr>
                  <a:t>3 and so on.</a:t>
                </a:r>
                <a:endParaRPr lang="en-IN" sz="2000" dirty="0">
                  <a:latin typeface="Times New Roman" panose="02020603050405020304" pitchFamily="18" charset="0"/>
                  <a:cs typeface="Times New Roman" panose="02020603050405020304" pitchFamily="18" charset="0"/>
                </a:endParaRPr>
              </a:p>
              <a:p>
                <a:pPr marL="342900" indent="-342900" algn="just">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It is observed that the self-admittance terms are positive while the sign of all the coupling admittance terms are negative.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symbol for the coupling admittance between nodes h and k is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h𝑘</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For linear bilateral elements,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h𝑘</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𝑘h</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r>
                      <a:rPr lang="en-IN" sz="2000" i="1">
                        <a:latin typeface="Cambria Math" panose="02040503050406030204" pitchFamily="18" charset="0"/>
                        <a:ea typeface="Times New Roman" panose="02020603050405020304" pitchFamily="18" charset="0"/>
                        <a:cs typeface="Times New Roman" panose="02020603050405020304" pitchFamily="18" charset="0"/>
                      </a:rPr>
                      <m:t>h</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r>
                      <a:rPr lang="en-IN" sz="2000" i="1">
                        <a:latin typeface="Cambria Math" panose="02040503050406030204" pitchFamily="18" charset="0"/>
                        <a:ea typeface="Times New Roman" panose="02020603050405020304" pitchFamily="18" charset="0"/>
                        <a:cs typeface="Times New Roman" panose="02020603050405020304" pitchFamily="18" charset="0"/>
                      </a:rPr>
                      <m:t>𝑘</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In the example,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12</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21</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etc</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there is no admittance coupling between nodes </a:t>
                </a:r>
                <a14:m>
                  <m:oMath xmlns:m="http://schemas.openxmlformats.org/officeDocument/2006/math">
                    <m:r>
                      <a:rPr lang="en-IN" sz="2000" i="1">
                        <a:latin typeface="Cambria Math" panose="02040503050406030204" pitchFamily="18" charset="0"/>
                      </a:rPr>
                      <m:t>h</m:t>
                    </m:r>
                  </m:oMath>
                </a14:m>
                <a:r>
                  <a:rPr lang="en-IN" sz="2000" dirty="0">
                    <a:latin typeface="Times New Roman" panose="02020603050405020304" pitchFamily="18" charset="0"/>
                    <a:cs typeface="Times New Roman" panose="02020603050405020304" pitchFamily="18" charset="0"/>
                  </a:rPr>
                  <a:t> and</a:t>
                </a:r>
                <a14:m>
                  <m:oMath xmlns:m="http://schemas.openxmlformats.org/officeDocument/2006/math">
                    <m:r>
                      <a:rPr lang="en-IN" sz="2000" i="1">
                        <a:latin typeface="Cambria Math" panose="02040503050406030204" pitchFamily="18" charset="0"/>
                      </a:rPr>
                      <m:t> </m:t>
                    </m:r>
                    <m:r>
                      <a:rPr lang="en-IN" sz="2000" i="1">
                        <a:latin typeface="Cambria Math" panose="02040503050406030204" pitchFamily="18" charset="0"/>
                      </a:rPr>
                      <m:t>𝑘</m:t>
                    </m:r>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h𝑘</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𝑘h</m:t>
                        </m:r>
                      </m:sub>
                    </m:sSub>
                    <m:r>
                      <a:rPr lang="en-IN" sz="2000" i="1">
                        <a:latin typeface="Cambria Math" panose="02040503050406030204" pitchFamily="18" charset="0"/>
                      </a:rPr>
                      <m:t>=0</m:t>
                    </m:r>
                  </m:oMath>
                </a14:m>
                <a:r>
                  <a:rPr lang="en-IN" sz="2000" dirty="0" smtClean="0">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720541" y="1394083"/>
                <a:ext cx="11349097" cy="4449423"/>
              </a:xfrm>
              <a:prstGeom prst="rect">
                <a:avLst/>
              </a:prstGeom>
              <a:blipFill rotWithShape="0">
                <a:blip r:embed="rId3"/>
                <a:stretch>
                  <a:fillRect l="-483" t="-822" r="-591" b="-959"/>
                </a:stretch>
              </a:blipFill>
            </p:spPr>
            <p:txBody>
              <a:bodyPr/>
              <a:lstStyle/>
              <a:p>
                <a:r>
                  <a:rPr lang="en-IN">
                    <a:noFill/>
                  </a:rPr>
                  <a:t> </a:t>
                </a:r>
              </a:p>
            </p:txBody>
          </p:sp>
        </mc:Fallback>
      </mc:AlternateContent>
    </p:spTree>
    <p:extLst>
      <p:ext uri="{BB962C8B-B14F-4D97-AF65-F5344CB8AC3E}">
        <p14:creationId xmlns:p14="http://schemas.microsoft.com/office/powerpoint/2010/main" val="1188007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rotWithShape="0">
                <a:blip r:embed="rId2"/>
                <a:stretch>
                  <a:fillRect l="-1328"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28036" y="1248720"/>
                <a:ext cx="11349097" cy="5354094"/>
              </a:xfrm>
              <a:prstGeom prst="rect">
                <a:avLst/>
              </a:prstGeom>
            </p:spPr>
            <p:txBody>
              <a:bodyPr wrap="square">
                <a:spAutoFit/>
              </a:bodyPr>
              <a:lstStyle/>
              <a:p>
                <a:pPr marL="342900" indent="-34290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right-hand sides of the equation are positive when they denote current entering the nodes, and are negative when the current leave the nodes. </a:t>
                </a: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features follow from the reference directions and polarities chosen.</a:t>
                </a:r>
              </a:p>
              <a:p>
                <a:pPr marL="342900" indent="-342900" algn="just">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right hand sides of some of the above equations may be zero.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Generalisation of these equations for a network having </a:t>
                </a:r>
                <a14:m>
                  <m:oMath xmlns:m="http://schemas.openxmlformats.org/officeDocument/2006/math">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𝑛</m:t>
                        </m:r>
                        <m:r>
                          <a:rPr lang="en-IN" sz="2000" i="1">
                            <a:latin typeface="Cambria Math" panose="02040503050406030204" pitchFamily="18" charset="0"/>
                            <a:cs typeface="Times New Roman" panose="02020603050405020304" pitchFamily="18" charset="0"/>
                          </a:rPr>
                          <m:t>+1</m:t>
                        </m:r>
                      </m:e>
                    </m:d>
                  </m:oMath>
                </a14:m>
                <a:r>
                  <a:rPr lang="en-IN" sz="2000" dirty="0">
                    <a:latin typeface="Times New Roman" panose="02020603050405020304" pitchFamily="18" charset="0"/>
                    <a:cs typeface="Times New Roman" panose="02020603050405020304" pitchFamily="18" charset="0"/>
                  </a:rPr>
                  <a:t> nodes of which one is a ground node </a:t>
                </a:r>
                <a:r>
                  <a:rPr lang="en-IN" sz="2000" dirty="0" smtClean="0">
                    <a:latin typeface="Times New Roman" panose="02020603050405020304" pitchFamily="18" charset="0"/>
                    <a:cs typeface="Times New Roman" panose="02020603050405020304" pitchFamily="18" charset="0"/>
                  </a:rPr>
                  <a:t>yields</a:t>
                </a:r>
                <a:endParaRPr lang="en-IN" sz="2000" dirty="0">
                  <a:latin typeface="Times New Roman" panose="020206030504050203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11</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13</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m:t>
                          </m:r>
                          <m:r>
                            <a:rPr lang="en-IN" sz="2000" i="1">
                              <a:latin typeface="Cambria Math" panose="02040503050406030204" pitchFamily="18" charset="0"/>
                            </a:rPr>
                            <m:t>𝑛</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𝑛</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1</m:t>
                          </m:r>
                        </m:sub>
                      </m:sSub>
                    </m:oMath>
                  </m:oMathPara>
                </a14:m>
                <a:endParaRPr lang="en-IN" sz="2000" dirty="0"/>
              </a:p>
              <a:p>
                <a:pPr algn="ct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21</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23</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m:t>
                          </m:r>
                          <m:r>
                            <a:rPr lang="en-IN" sz="2000" i="1">
                              <a:latin typeface="Cambria Math" panose="02040503050406030204" pitchFamily="18" charset="0"/>
                            </a:rPr>
                            <m:t>𝑛</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𝑛</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2</m:t>
                          </m:r>
                        </m:sub>
                      </m:sSub>
                    </m:oMath>
                  </m:oMathPara>
                </a14:m>
                <a:endParaRPr lang="en-IN" sz="2000" dirty="0"/>
              </a:p>
              <a:p>
                <a:pPr algn="ct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          .               .               .                        .               .      </m:t>
                      </m:r>
                    </m:oMath>
                  </m:oMathPara>
                </a14:m>
                <a:endParaRPr lang="en-IN" sz="2000" dirty="0"/>
              </a:p>
              <a:p>
                <a:pPr algn="ct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               .               .                        .               .   </m:t>
                      </m:r>
                    </m:oMath>
                  </m:oMathPara>
                </a14:m>
                <a:endParaRPr lang="en-IN" sz="2000" dirty="0"/>
              </a:p>
              <a:p>
                <a:pPr>
                  <a:spcAft>
                    <a:spcPts val="1200"/>
                  </a:spcAft>
                </a:pPr>
                <a:r>
                  <a:rPr lang="en-IN" sz="2000" dirty="0"/>
                  <a:t>			</a:t>
                </a:r>
                <a14:m>
                  <m:oMath xmlns:m="http://schemas.openxmlformats.org/officeDocument/2006/math">
                    <m:r>
                      <a:rPr lang="en-IN" sz="2000">
                        <a:latin typeface="Cambria Math" panose="02040503050406030204" pitchFamily="18" charset="0"/>
                      </a:rPr>
                      <m:t>         </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𝑛</m:t>
                        </m:r>
                        <m:r>
                          <a:rPr lang="en-IN" sz="2000" i="1">
                            <a:latin typeface="Cambria Math" panose="02040503050406030204" pitchFamily="18" charset="0"/>
                          </a:rPr>
                          <m:t>1</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𝑛</m:t>
                            </m:r>
                            <m:r>
                              <a:rPr lang="en-IN" sz="2000" i="1">
                                <a:latin typeface="Cambria Math" panose="02040503050406030204" pitchFamily="18" charset="0"/>
                              </a:rPr>
                              <m:t>2</m:t>
                            </m:r>
                          </m:sub>
                        </m:sSub>
                        <m:r>
                          <a:rPr lang="en-IN" sz="2000" i="1">
                            <a:latin typeface="Cambria Math" panose="02040503050406030204" pitchFamily="18" charset="0"/>
                          </a:rPr>
                          <m:t>𝑉</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𝑛</m:t>
                            </m:r>
                            <m:r>
                              <a:rPr lang="en-IN" sz="2000" i="1">
                                <a:latin typeface="Cambria Math" panose="02040503050406030204" pitchFamily="18" charset="0"/>
                              </a:rPr>
                              <m:t>3</m:t>
                            </m:r>
                          </m:sub>
                        </m:sSub>
                        <m:r>
                          <a:rPr lang="en-IN" sz="2000" i="1">
                            <a:latin typeface="Cambria Math" panose="02040503050406030204" pitchFamily="18" charset="0"/>
                          </a:rPr>
                          <m:t>𝑉</m:t>
                        </m:r>
                      </m:e>
                      <m:sub>
                        <m:r>
                          <a:rPr lang="en-IN" sz="2000" i="1">
                            <a:latin typeface="Cambria Math" panose="02040503050406030204" pitchFamily="18" charset="0"/>
                          </a:rPr>
                          <m:t>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𝑛𝑛</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𝑛</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𝑛</m:t>
                        </m:r>
                      </m:sub>
                    </m:sSub>
                  </m:oMath>
                </a14:m>
                <a:endParaRPr lang="en-IN" sz="2000" dirty="0"/>
              </a:p>
              <a:p>
                <a:pPr marL="342900" indent="-342900" algn="just">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self-admittances of nodes 1 through n are designated by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11</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22</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𝑛𝑛</m:t>
                        </m:r>
                      </m:sub>
                    </m:sSub>
                  </m:oMath>
                </a14:m>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respectively</a:t>
                </a:r>
              </a:p>
              <a:p>
                <a:pPr marL="342900" indent="-342900" algn="just">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coupling-admittances are </a:t>
                </a:r>
                <a14:m>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12</m:t>
                        </m:r>
                      </m:sub>
                    </m:sSub>
                  </m:oMath>
                </a14:m>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13</m:t>
                        </m:r>
                      </m:sub>
                    </m:sSub>
                  </m:oMath>
                </a14:m>
                <a:r>
                  <a:rPr lang="en-IN"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IN" sz="2000" i="1">
                        <a:latin typeface="Cambria Math" panose="02040503050406030204" pitchFamily="18" charset="0"/>
                      </a:rPr>
                      <m:t>−</m:t>
                    </m:r>
                    <m:sSub>
                      <m:sSubPr>
                        <m:ctrlPr>
                          <a:rPr lang="en-IN" sz="2000" i="1" smtClean="0">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1</m:t>
                        </m:r>
                        <m:r>
                          <a:rPr lang="en-IN" sz="2000" i="1">
                            <a:latin typeface="Cambria Math" panose="02040503050406030204" pitchFamily="18" charset="0"/>
                          </a:rPr>
                          <m:t>𝑛</m:t>
                        </m:r>
                      </m:sub>
                    </m:sSub>
                    <m:r>
                      <a:rPr lang="en-IN" sz="2000" b="0" i="0" smtClean="0">
                        <a:latin typeface="Cambria Math" panose="02040503050406030204" pitchFamily="18" charset="0"/>
                      </a:rPr>
                      <m:t>;</m:t>
                    </m:r>
                  </m:oMath>
                </a14:m>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21</m:t>
                        </m:r>
                      </m:sub>
                    </m:sSub>
                  </m:oMath>
                </a14:m>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23</m:t>
                        </m:r>
                      </m:sub>
                    </m:sSub>
                  </m:oMath>
                </a14:m>
                <a:r>
                  <a:rPr lang="en-IN"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2</m:t>
                        </m:r>
                        <m:r>
                          <a:rPr lang="en-IN" sz="2000" i="1">
                            <a:latin typeface="Cambria Math" panose="02040503050406030204" pitchFamily="18" charset="0"/>
                          </a:rPr>
                          <m:t>𝑛</m:t>
                        </m:r>
                      </m:sub>
                    </m:sSub>
                  </m:oMath>
                </a14:m>
                <a:r>
                  <a:rPr lang="en-IN" sz="2000" dirty="0" smtClean="0">
                    <a:latin typeface="Times New Roman" panose="02020603050405020304" pitchFamily="18" charset="0"/>
                    <a:cs typeface="Times New Roman" panose="02020603050405020304" pitchFamily="18" charset="0"/>
                  </a:rPr>
                  <a:t>; ..</a:t>
                </a:r>
                <a:r>
                  <a:rPr lang="en-IN" sz="2000" dirty="0"/>
                  <a:t> </a:t>
                </a:r>
                <a14:m>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𝑛</m:t>
                        </m:r>
                        <m:r>
                          <a:rPr lang="en-IN" sz="2000" i="1">
                            <a:latin typeface="Cambria Math" panose="02040503050406030204" pitchFamily="18" charset="0"/>
                          </a:rPr>
                          <m:t>1</m:t>
                        </m:r>
                      </m:sub>
                    </m:sSub>
                  </m:oMath>
                </a14:m>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i="1">
                            <a:latin typeface="Cambria Math" panose="02040503050406030204" pitchFamily="18" charset="0"/>
                          </a:rPr>
                          <m:t>𝑛</m:t>
                        </m:r>
                        <m:r>
                          <a:rPr lang="en-IN" sz="2000" b="0" i="1" smtClean="0">
                            <a:latin typeface="Cambria Math" panose="02040503050406030204" pitchFamily="18" charset="0"/>
                          </a:rPr>
                          <m:t>2</m:t>
                        </m:r>
                      </m:sub>
                    </m:sSub>
                  </m:oMath>
                </a14:m>
                <a:r>
                  <a:rPr lang="en-IN"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𝑌</m:t>
                        </m:r>
                      </m:e>
                      <m:sub>
                        <m:r>
                          <a:rPr lang="en-IN" sz="2000" b="0" i="1" smtClean="0">
                            <a:latin typeface="Cambria Math" panose="02040503050406030204" pitchFamily="18" charset="0"/>
                          </a:rPr>
                          <m:t>𝑛</m:t>
                        </m:r>
                        <m:r>
                          <a:rPr lang="en-IN" sz="2000" b="0" i="1" smtClean="0">
                            <a:latin typeface="Cambria Math" panose="02040503050406030204" pitchFamily="18" charset="0"/>
                          </a:rPr>
                          <m:t>(</m:t>
                        </m:r>
                        <m:r>
                          <a:rPr lang="en-IN" sz="2000" b="0" i="1" smtClean="0">
                            <a:latin typeface="Cambria Math" panose="02040503050406030204" pitchFamily="18" charset="0"/>
                          </a:rPr>
                          <m:t>𝑛</m:t>
                        </m:r>
                        <m:r>
                          <a:rPr lang="en-IN" sz="2000" b="0" i="1" smtClean="0">
                            <a:latin typeface="Cambria Math" panose="02040503050406030204" pitchFamily="18" charset="0"/>
                          </a:rPr>
                          <m:t>−1)</m:t>
                        </m:r>
                      </m:sub>
                    </m:sSub>
                  </m:oMath>
                </a14:m>
                <a:endParaRPr lang="en-IN" sz="2000" dirty="0" smtClean="0">
                  <a:latin typeface="Times New Roman" panose="02020603050405020304" pitchFamily="18" charset="0"/>
                  <a:cs typeface="Times New Roman" panose="02020603050405020304" pitchFamily="18" charset="0"/>
                </a:endParaRPr>
              </a:p>
              <a:p>
                <a:pPr marL="342900" indent="-34290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incoming currents are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1</m:t>
                        </m:r>
                      </m:sub>
                    </m:sSub>
                  </m:oMath>
                </a14:m>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3</m:t>
                        </m:r>
                      </m:sub>
                    </m:sSub>
                    <m:r>
                      <a:rPr lang="en-IN" sz="2000" b="0" i="1" smtClean="0">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𝑛</m:t>
                        </m:r>
                      </m:sub>
                    </m:sSub>
                  </m:oMath>
                </a14:m>
                <a:r>
                  <a:rPr lang="en-IN" sz="2000" dirty="0" smtClean="0">
                    <a:latin typeface="Times New Roman" panose="02020603050405020304" pitchFamily="18" charset="0"/>
                    <a:cs typeface="Times New Roman" panose="02020603050405020304" pitchFamily="18" charset="0"/>
                  </a:rPr>
                  <a:t> respectively.</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28036" y="1248720"/>
                <a:ext cx="11349097" cy="5354094"/>
              </a:xfrm>
              <a:prstGeom prst="rect">
                <a:avLst/>
              </a:prstGeom>
              <a:blipFill rotWithShape="0">
                <a:blip r:embed="rId3"/>
                <a:stretch>
                  <a:fillRect l="-484" t="-683" r="-591" b="-1139"/>
                </a:stretch>
              </a:blipFill>
            </p:spPr>
            <p:txBody>
              <a:bodyPr/>
              <a:lstStyle/>
              <a:p>
                <a:r>
                  <a:rPr lang="en-IN">
                    <a:noFill/>
                  </a:rPr>
                  <a:t> </a:t>
                </a:r>
              </a:p>
            </p:txBody>
          </p:sp>
        </mc:Fallback>
      </mc:AlternateContent>
    </p:spTree>
    <p:extLst>
      <p:ext uri="{BB962C8B-B14F-4D97-AF65-F5344CB8AC3E}">
        <p14:creationId xmlns:p14="http://schemas.microsoft.com/office/powerpoint/2010/main" val="2686764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rotWithShape="0">
                <a:blip r:embed="rId2"/>
                <a:stretch>
                  <a:fillRect l="-1328"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28036" y="1248720"/>
                <a:ext cx="11349097" cy="861774"/>
              </a:xfrm>
              <a:prstGeom prst="rect">
                <a:avLst/>
              </a:prstGeom>
            </p:spPr>
            <p:txBody>
              <a:bodyPr wrap="square">
                <a:spAutoFit/>
              </a:bodyPr>
              <a:lstStyle/>
              <a:p>
                <a:pPr marL="342900" indent="-34290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voltages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𝑛</m:t>
                        </m:r>
                      </m:sub>
                    </m:sSub>
                  </m:oMath>
                </a14:m>
                <a:r>
                  <a:rPr lang="en-IN" sz="2000" dirty="0">
                    <a:latin typeface="Times New Roman" panose="02020603050405020304" pitchFamily="18" charset="0"/>
                    <a:cs typeface="Times New Roman" panose="02020603050405020304" pitchFamily="18" charset="0"/>
                  </a:rPr>
                  <a:t> can now be determined by solving the above equations by Cramer’s rule.</a:t>
                </a:r>
              </a:p>
              <a:p>
                <a:pPr marL="342900" indent="-342900" algn="just">
                  <a:spcAft>
                    <a:spcPts val="12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28036" y="1248720"/>
                <a:ext cx="11349097" cy="861774"/>
              </a:xfrm>
              <a:prstGeom prst="rect">
                <a:avLst/>
              </a:prstGeom>
              <a:blipFill rotWithShape="0">
                <a:blip r:embed="rId3"/>
                <a:stretch>
                  <a:fillRect l="-484" t="-42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964836" y="1679607"/>
                <a:ext cx="10475495" cy="2866682"/>
              </a:xfrm>
              <a:prstGeom prst="rect">
                <a:avLst/>
              </a:prstGeom>
            </p:spPr>
            <p:txBody>
              <a:bodyPr wrap="square">
                <a:spAutoFit/>
              </a:bodyPr>
              <a:lstStyle/>
              <a:p>
                <a:pPr algn="just">
                  <a:lnSpc>
                    <a:spcPct val="107000"/>
                  </a:lnSpc>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Cramer’s Rule</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or,</a:t>
                </a:r>
                <a:r>
                  <a:rPr lang="en-IN" sz="2000" dirty="0" smtClean="0">
                    <a:effectLst/>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e>
                        </m:eqArr>
                      </m:e>
                    </m:d>
                    <m:d>
                      <m:dPr>
                        <m:begChr m:val="["/>
                        <m:endChr m:val="]"/>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𝑦</m:t>
                            </m:r>
                          </m:e>
                          <m:e>
                            <m:r>
                              <a:rPr lang="en-IN" sz="2000" i="1">
                                <a:effectLst/>
                                <a:latin typeface="Cambria Math" panose="02040503050406030204" pitchFamily="18" charset="0"/>
                                <a:ea typeface="Cambria Math" panose="02040503050406030204" pitchFamily="18" charset="0"/>
                                <a:cs typeface="Cambria Math" panose="02040503050406030204" pitchFamily="18" charset="0"/>
                              </a:rPr>
                              <m:t>𝑧</m:t>
                            </m:r>
                          </m:e>
                        </m:eqAr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sSub>
                              <m:sSubPr>
                                <m:ctrlPr>
                                  <a:rPr lang="en-IN" sz="2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IN" sz="2000" i="1">
                                    <a:effectLst/>
                                    <a:latin typeface="Cambria Math" panose="02040503050406030204" pitchFamily="18" charset="0"/>
                                    <a:ea typeface="Cambria Math" panose="02040503050406030204" pitchFamily="18" charset="0"/>
                                    <a:cs typeface="Cambria Math" panose="02040503050406030204" pitchFamily="18" charset="0"/>
                                  </a:rPr>
                                  <m:t>𝑑</m:t>
                                </m:r>
                              </m:e>
                              <m:sub>
                                <m:r>
                                  <a:rPr lang="en-IN" sz="2000" i="1">
                                    <a:effectLst/>
                                    <a:latin typeface="Cambria Math" panose="02040503050406030204" pitchFamily="18" charset="0"/>
                                    <a:ea typeface="Cambria Math" panose="02040503050406030204" pitchFamily="18" charset="0"/>
                                    <a:cs typeface="Cambria Math" panose="02040503050406030204" pitchFamily="18" charset="0"/>
                                  </a:rPr>
                                  <m:t>3</m:t>
                                </m:r>
                              </m:sub>
                            </m:sSub>
                          </m:e>
                        </m:eqArr>
                      </m:e>
                    </m:d>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964836" y="1679607"/>
                <a:ext cx="10475495" cy="2866682"/>
              </a:xfrm>
              <a:prstGeom prst="rect">
                <a:avLst/>
              </a:prstGeom>
              <a:blipFill rotWithShape="0">
                <a:blip r:embed="rId4"/>
                <a:stretch>
                  <a:fillRect l="-582" t="-12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132102" y="4517894"/>
                <a:ext cx="2581519" cy="1241622"/>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Cambria Math" panose="02040503050406030204" pitchFamily="18" charset="0"/>
                          <a:cs typeface="Times New Roman" panose="02020603050405020304" pitchFamily="18" charset="0"/>
                        </a:rPr>
                        <m:t>∆ = </m:t>
                      </m:r>
                      <m:d>
                        <m:dPr>
                          <m:begChr m:val="|"/>
                          <m:endChr m:val="|"/>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e>
                          </m:eqArr>
                        </m:e>
                      </m:d>
                    </m:oMath>
                  </m:oMathPara>
                </a14:m>
                <a:endParaRPr lang="en-IN" sz="2000" dirty="0">
                  <a:effectLst/>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132102" y="4517894"/>
                <a:ext cx="2581519" cy="1241622"/>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048061" y="5662293"/>
                <a:ext cx="2749599" cy="1241622"/>
              </a:xfrm>
              <a:prstGeom prst="rect">
                <a:avLst/>
              </a:prstGeom>
            </p:spPr>
            <p:txBody>
              <a:bodyPr wrap="non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r>
                        <m:rPr>
                          <m:nor/>
                        </m:rP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m:t>or</m:t>
                      </m:r>
                      <m:r>
                        <m:rPr>
                          <m:nor/>
                        </m:rP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m:t>,</m:t>
                      </m:r>
                      <m:r>
                        <a:rPr lang="en-IN" sz="2000" b="0" i="1" dirty="0" smtClean="0">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latin typeface="Cambria Math" panose="02040503050406030204" pitchFamily="18" charset="0"/>
                          <a:ea typeface="Cambria Math" panose="02040503050406030204" pitchFamily="18" charset="0"/>
                          <a:cs typeface="Times New Roman" panose="02020603050405020304" pitchFamily="18" charset="0"/>
                        </a:rPr>
                        <m:t>𝑥</m:t>
                      </m:r>
                      <m:r>
                        <a:rPr lang="en-IN" sz="200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𝑥𝑎</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𝑥𝑎</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𝑥𝑎</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e>
                          </m:eqArr>
                        </m:e>
                      </m:d>
                    </m:oMath>
                  </m:oMathPara>
                </a14:m>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4048061" y="5662293"/>
                <a:ext cx="2749599" cy="1241622"/>
              </a:xfrm>
              <a:prstGeom prst="rect">
                <a:avLst/>
              </a:prstGeom>
              <a:blipFill rotWithShape="0">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59604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23</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rotWithShape="0">
                <a:blip r:embed="rId2"/>
                <a:stretch>
                  <a:fillRect l="-1328"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15708" y="1306513"/>
                <a:ext cx="7371347" cy="3484928"/>
              </a:xfrm>
              <a:prstGeom prst="rect">
                <a:avLst/>
              </a:prstGeom>
            </p:spPr>
            <p:txBody>
              <a:bodyPr wrap="square">
                <a:spAutoFit/>
              </a:bodyPr>
              <a:lstStyle/>
              <a:p>
                <a:pPr algn="just">
                  <a:lnSpc>
                    <a:spcPct val="107000"/>
                  </a:lnSpc>
                  <a:spcAft>
                    <a:spcPts val="800"/>
                  </a:spcAft>
                </a:pP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i="1" smtClean="0">
                        <a:latin typeface="Cambria Math" panose="02040503050406030204" pitchFamily="18" charset="0"/>
                        <a:ea typeface="Cambria Math" panose="02040503050406030204" pitchFamily="18" charset="0"/>
                        <a:cs typeface="Times New Roman" panose="02020603050405020304" pitchFamily="18" charset="0"/>
                      </a:rPr>
                      <m:t>𝑥</m:t>
                    </m:r>
                    <m:r>
                      <a:rPr lang="en-IN" sz="2000"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𝑥</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𝑦</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𝑧</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𝑥</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𝑦</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𝑧</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𝑥</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𝑦</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𝑧</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e>
                        </m:eqArr>
                      </m:e>
                    </m:d>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IN" dirty="0">
                    <a:effectLst/>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d>
                      <m:dPr>
                        <m:begChr m:val="|"/>
                        <m:endChr m:val="|"/>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e>
                        </m:eqArr>
                      </m:e>
                    </m:d>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IN" dirty="0">
                    <a:effectLst/>
                    <a:latin typeface="Cambria Math" panose="02040503050406030204" pitchFamily="18" charset="0"/>
                    <a:ea typeface="Cambria Math" panose="02040503050406030204" pitchFamily="18" charset="0"/>
                    <a:cs typeface="Times New Roman" panose="02020603050405020304" pitchFamily="18" charset="0"/>
                  </a:rPr>
                  <a:t> </a:t>
                </a:r>
                <a:endParaRPr lang="en-IN" sz="1400" dirty="0">
                  <a:effectLst/>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left"/>
                    </m:oMathParaPr>
                    <m:oMath xmlns:m="http://schemas.openxmlformats.org/officeDocument/2006/math">
                      <m:r>
                        <a:rPr lang="en-IN" sz="20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𝑥</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f>
                        <m:f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fPr>
                        <m:num>
                          <m:d>
                            <m:dPr>
                              <m:begChr m:val="|"/>
                              <m:endChr m:val="|"/>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𝑑</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e>
                              </m:eqArr>
                            </m:e>
                          </m:d>
                        </m:num>
                        <m:den>
                          <m:d>
                            <m:dPr>
                              <m:begChr m:val="|"/>
                              <m:endChr m:val="|"/>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e>
                              </m:eqArr>
                            </m:e>
                          </m:d>
                        </m:den>
                      </m:f>
                    </m:oMath>
                  </m:oMathPara>
                </a14:m>
                <a:endParaRPr lang="en-IN" sz="2000" dirty="0">
                  <a:effectLst/>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15708" y="1306513"/>
                <a:ext cx="7371347" cy="3484928"/>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558913" y="4361567"/>
                <a:ext cx="2568292" cy="2599109"/>
              </a:xfrm>
              <a:prstGeom prst="rect">
                <a:avLst/>
              </a:prstGeom>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ea typeface="Times New Roman" panose="02020603050405020304" pitchFamily="18" charset="0"/>
                          <a:cs typeface="Times New Roman" panose="02020603050405020304" pitchFamily="18" charset="0"/>
                        </a:rPr>
                        <m:t>𝑦</m:t>
                      </m:r>
                      <m:r>
                        <a:rPr lang="en-IN" sz="20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begChr m:val="|"/>
                              <m:endChr m:val="|"/>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e>
                              </m:eqArr>
                            </m:e>
                          </m:d>
                        </m:num>
                        <m:den>
                          <m:d>
                            <m:dPr>
                              <m:begChr m:val="|"/>
                              <m:endChr m:val="|"/>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e>
                              </m:eqArr>
                            </m:e>
                          </m:d>
                        </m:den>
                      </m:f>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4558913" y="4361567"/>
                <a:ext cx="2568292" cy="2599109"/>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087055" y="4399008"/>
                <a:ext cx="2277098" cy="2335639"/>
              </a:xfrm>
              <a:prstGeom prst="rect">
                <a:avLst/>
              </a:prstGeom>
            </p:spPr>
            <p:txBody>
              <a:bodyPr wrap="non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ea typeface="Times New Roman" panose="02020603050405020304" pitchFamily="18" charset="0"/>
                          <a:cs typeface="Times New Roman" panose="02020603050405020304" pitchFamily="18" charset="0"/>
                        </a:rPr>
                        <m:t>𝑧</m:t>
                      </m:r>
                      <m:r>
                        <a:rPr lang="en-IN" sz="20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fPr>
                        <m:num>
                          <m:d>
                            <m:dPr>
                              <m:begChr m:val="|"/>
                              <m:endChr m:val="|"/>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m:t>
                                      </m:r>
                                    </m:sub>
                                  </m:sSub>
                                </m:e>
                                <m:e>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e>
                                <m:e>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𝑑</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e>
                              </m:eqArr>
                            </m:e>
                          </m:d>
                        </m:num>
                        <m:den>
                          <m:d>
                            <m:dPr>
                              <m:begChr m:val="|"/>
                              <m:endChr m:val="|"/>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m:t>
                                      </m:r>
                                    </m:sub>
                                  </m:sSub>
                                </m:e>
                                <m:e>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e>
                                <m:e>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𝑐</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e>
                              </m:eqArr>
                            </m:e>
                          </m:d>
                        </m:den>
                      </m:f>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8087055" y="4399008"/>
                <a:ext cx="2277098" cy="2335639"/>
              </a:xfrm>
              <a:prstGeom prst="rect">
                <a:avLst/>
              </a:prstGeom>
              <a:blipFill rotWithShape="0">
                <a:blip r:embed="rId5"/>
                <a:stretch>
                  <a:fillRect/>
                </a:stretch>
              </a:blipFill>
            </p:spPr>
            <p:txBody>
              <a:bodyPr/>
              <a:lstStyle/>
              <a:p>
                <a:r>
                  <a:rPr lang="en-IN">
                    <a:noFill/>
                  </a:rPr>
                  <a:t> </a:t>
                </a:r>
              </a:p>
            </p:txBody>
          </p:sp>
        </mc:Fallback>
      </mc:AlternateContent>
      <p:sp>
        <p:nvSpPr>
          <p:cNvPr id="10" name="TextBox 9"/>
          <p:cNvSpPr txBox="1"/>
          <p:nvPr/>
        </p:nvSpPr>
        <p:spPr>
          <a:xfrm>
            <a:off x="3218017" y="5366773"/>
            <a:ext cx="1251625"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Similarly,</a:t>
            </a:r>
            <a:r>
              <a:rPr lang="en-IN" dirty="0" smtClean="0"/>
              <a:t> </a:t>
            </a:r>
            <a:endParaRPr lang="en-IN" dirty="0"/>
          </a:p>
        </p:txBody>
      </p:sp>
      <p:sp>
        <p:nvSpPr>
          <p:cNvPr id="11" name="TextBox 10"/>
          <p:cNvSpPr txBox="1"/>
          <p:nvPr/>
        </p:nvSpPr>
        <p:spPr>
          <a:xfrm>
            <a:off x="7213261" y="5366773"/>
            <a:ext cx="554960"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and</a:t>
            </a:r>
            <a:endParaRPr lang="en-IN" dirty="0"/>
          </a:p>
        </p:txBody>
      </p:sp>
    </p:spTree>
    <p:extLst>
      <p:ext uri="{BB962C8B-B14F-4D97-AF65-F5344CB8AC3E}">
        <p14:creationId xmlns:p14="http://schemas.microsoft.com/office/powerpoint/2010/main" val="3767730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217604" y="232194"/>
            <a:ext cx="11819965" cy="5570756"/>
            <a:chOff x="217604" y="232194"/>
            <a:chExt cx="11819965" cy="5570756"/>
          </a:xfrm>
        </p:grpSpPr>
        <p:sp>
          <p:nvSpPr>
            <p:cNvPr id="3" name="Rectangle 2"/>
            <p:cNvSpPr/>
            <p:nvPr/>
          </p:nvSpPr>
          <p:spPr>
            <a:xfrm>
              <a:off x="432757" y="1155524"/>
              <a:ext cx="11604812" cy="4647426"/>
            </a:xfrm>
            <a:prstGeom prst="rect">
              <a:avLst/>
            </a:prstGeom>
          </p:spPr>
          <p:txBody>
            <a:bodyPr wrap="square">
              <a:spAutoFit/>
            </a:bodyPr>
            <a:lstStyle/>
            <a:p>
              <a:pPr marL="538163" lvl="0" indent="-444500" algn="just">
                <a:lnSpc>
                  <a:spcPct val="115000"/>
                </a:lnSpc>
                <a:spcAft>
                  <a:spcPts val="600"/>
                </a:spcAf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Fundamentals </a:t>
              </a:r>
              <a:r>
                <a:rPr lang="en-GB" sz="2000" dirty="0">
                  <a:latin typeface="Times New Roman" panose="02020603050405020304" pitchFamily="18" charset="0"/>
                  <a:cs typeface="Times New Roman" panose="02020603050405020304" pitchFamily="18" charset="0"/>
                </a:rPr>
                <a:t>of Electric Circuits</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Ohm’s laws, Kirchhoff’s laws, Independent and Dependent sources, Analysis of simple </a:t>
              </a:r>
              <a:r>
                <a:rPr lang="en-GB" sz="2000" dirty="0" smtClean="0">
                  <a:latin typeface="Times New Roman" panose="02020603050405020304" pitchFamily="18" charset="0"/>
                  <a:cs typeface="Times New Roman" panose="02020603050405020304" pitchFamily="18" charset="0"/>
                </a:rPr>
                <a:t>circuits.</a:t>
              </a:r>
            </a:p>
            <a:p>
              <a:pPr marL="538163" lvl="0" indent="-444500" algn="just">
                <a:lnSpc>
                  <a:spcPct val="115000"/>
                </a:lnSpc>
                <a:spcAft>
                  <a:spcPts val="600"/>
                </a:spcAf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Network </a:t>
              </a:r>
              <a:r>
                <a:rPr lang="en-GB" sz="2000" dirty="0" smtClean="0">
                  <a:latin typeface="Times New Roman" panose="02020603050405020304" pitchFamily="18" charset="0"/>
                  <a:cs typeface="Times New Roman" panose="02020603050405020304" pitchFamily="18" charset="0"/>
                </a:rPr>
                <a:t>Theorems:</a:t>
              </a:r>
              <a:r>
                <a:rPr lang="en-GB" sz="2000" b="1"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Superposition theorem, Reciprocity theorem, </a:t>
              </a:r>
              <a:r>
                <a:rPr lang="en-GB" sz="2000" dirty="0" err="1" smtClean="0">
                  <a:latin typeface="Times New Roman" panose="02020603050405020304" pitchFamily="18" charset="0"/>
                  <a:cs typeface="Times New Roman" panose="02020603050405020304" pitchFamily="18" charset="0"/>
                </a:rPr>
                <a:t>Thevenin’s</a:t>
              </a:r>
              <a:r>
                <a:rPr lang="en-GB" sz="2000" dirty="0" smtClean="0">
                  <a:latin typeface="Times New Roman" panose="02020603050405020304" pitchFamily="18" charset="0"/>
                  <a:cs typeface="Times New Roman" panose="02020603050405020304" pitchFamily="18" charset="0"/>
                </a:rPr>
                <a:t> and Norton’s theorem, Maximum Power Transfer theorem.    </a:t>
              </a:r>
            </a:p>
            <a:p>
              <a:pPr marL="538163" lvl="0" indent="-444500" algn="just">
                <a:lnSpc>
                  <a:spcPct val="115000"/>
                </a:lnSpc>
                <a:spcAft>
                  <a:spcPts val="600"/>
                </a:spcAf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Magnetic field, Concept of magnetic circuits, </a:t>
              </a:r>
              <a:r>
                <a:rPr lang="en-GB" sz="2000" dirty="0" err="1">
                  <a:latin typeface="Times New Roman" panose="02020603050405020304" pitchFamily="18" charset="0"/>
                  <a:cs typeface="Times New Roman" panose="02020603050405020304" pitchFamily="18" charset="0"/>
                </a:rPr>
                <a:t>Magnetomotive</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force</a:t>
              </a:r>
              <a:r>
                <a:rPr lang="en-GB" sz="2000" dirty="0">
                  <a:latin typeface="Times New Roman" panose="02020603050405020304" pitchFamily="18" charset="0"/>
                  <a:cs typeface="Times New Roman" panose="02020603050405020304" pitchFamily="18" charset="0"/>
                </a:rPr>
                <a:t>, Reluctance, Ampere’s circuital law and </a:t>
              </a:r>
              <a:r>
                <a:rPr lang="en-GB" sz="2000" dirty="0" err="1">
                  <a:latin typeface="Times New Roman" panose="02020603050405020304" pitchFamily="18" charset="0"/>
                  <a:cs typeface="Times New Roman" panose="02020603050405020304" pitchFamily="18" charset="0"/>
                </a:rPr>
                <a:t>Biot</a:t>
              </a:r>
              <a:r>
                <a:rPr lang="en-GB" sz="2000" dirty="0">
                  <a:latin typeface="Times New Roman" panose="02020603050405020304" pitchFamily="18" charset="0"/>
                  <a:cs typeface="Times New Roman" panose="02020603050405020304" pitchFamily="18" charset="0"/>
                </a:rPr>
                <a:t>-Savart law, Determination of B/H curve, Comparison of electric and magnetic circuit, Electromagnetic induction, Faraday’s laws of electromagnetic induction, Direction and Magnitude of induced E.M.F. </a:t>
              </a:r>
              <a:endParaRPr lang="en-GB" sz="2000" dirty="0" smtClean="0">
                <a:latin typeface="Times New Roman" panose="02020603050405020304" pitchFamily="18" charset="0"/>
                <a:cs typeface="Times New Roman" panose="02020603050405020304" pitchFamily="18" charset="0"/>
              </a:endParaRPr>
            </a:p>
            <a:p>
              <a:pPr marL="538163" lvl="0" indent="-444500" algn="just">
                <a:lnSpc>
                  <a:spcPct val="115000"/>
                </a:lnSpc>
                <a:spcAft>
                  <a:spcPts val="600"/>
                </a:spcAf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Self and mutual Inductance, Inductances in series and parallel, Energy stored in inductor, Capacitance, Capacitance in series and parallel, Relationship between charge, voltage and current, Energy stored in </a:t>
              </a:r>
              <a:r>
                <a:rPr lang="en-GB" sz="2000" dirty="0" smtClean="0">
                  <a:latin typeface="Times New Roman" panose="02020603050405020304" pitchFamily="18" charset="0"/>
                  <a:cs typeface="Times New Roman" panose="02020603050405020304" pitchFamily="18" charset="0"/>
                </a:rPr>
                <a:t>capacitor. </a:t>
              </a:r>
            </a:p>
            <a:p>
              <a:pPr marL="538163" lvl="0" indent="-444500" algn="just">
                <a:lnSpc>
                  <a:spcPct val="115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Transients with D.C. excitation. </a:t>
              </a:r>
              <a:endParaRPr lang="en-GB"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384642" y="232194"/>
              <a:ext cx="5270735" cy="461665"/>
            </a:xfrm>
            <a:prstGeom prst="rect">
              <a:avLst/>
            </a:prstGeom>
          </p:spPr>
          <p:txBody>
            <a:bodyPr wrap="square">
              <a:spAutoFit/>
            </a:bodyPr>
            <a:lstStyle/>
            <a:p>
              <a:pPr algn="ct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Electrical Technology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EEC-01)</a:t>
              </a:r>
              <a:endParaRPr lang="en-IN" sz="2400" b="1" dirty="0"/>
            </a:p>
          </p:txBody>
        </p:sp>
        <p:sp>
          <p:nvSpPr>
            <p:cNvPr id="6" name="TextBox 5"/>
            <p:cNvSpPr txBox="1"/>
            <p:nvPr/>
          </p:nvSpPr>
          <p:spPr>
            <a:xfrm>
              <a:off x="217604" y="693859"/>
              <a:ext cx="2122697" cy="461665"/>
            </a:xfrm>
            <a:prstGeom prst="rect">
              <a:avLst/>
            </a:prstGeom>
            <a:noFill/>
          </p:spPr>
          <p:txBody>
            <a:bodyPr wrap="none" rtlCol="0">
              <a:spAutoFit/>
            </a:bodyPr>
            <a:lstStyle/>
            <a:p>
              <a:pPr marL="342900" indent="-3429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SYLLABUS</a:t>
              </a:r>
              <a:endParaRPr lang="en-IN" sz="2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697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24</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rotWithShape="0">
                <a:blip r:embed="rId3"/>
                <a:stretch>
                  <a:fillRect l="-1328" t="-10667" b="-30667"/>
                </a:stretch>
              </a:blipFill>
            </p:spPr>
            <p:txBody>
              <a:bodyPr/>
              <a:lstStyle/>
              <a:p>
                <a:r>
                  <a:rPr lang="en-IN">
                    <a:noFill/>
                  </a:rPr>
                  <a:t> </a:t>
                </a:r>
              </a:p>
            </p:txBody>
          </p:sp>
        </mc:Fallback>
      </mc:AlternateContent>
      <p:sp>
        <p:nvSpPr>
          <p:cNvPr id="12" name="TextBox 11"/>
          <p:cNvSpPr txBox="1"/>
          <p:nvPr/>
        </p:nvSpPr>
        <p:spPr>
          <a:xfrm>
            <a:off x="726141" y="1317812"/>
            <a:ext cx="222689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Example – P1.2</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726141" y="1910687"/>
                <a:ext cx="11209185" cy="882678"/>
              </a:xfrm>
              <a:prstGeom prst="rect">
                <a:avLst/>
              </a:prstGeom>
            </p:spPr>
            <p:txBody>
              <a:bodyPr wrap="square">
                <a:spAutoFit/>
              </a:bodyPr>
              <a:lstStyle/>
              <a:p>
                <a:pPr>
                  <a:lnSpc>
                    <a:spcPct val="107000"/>
                  </a:lnSpc>
                  <a:spcAft>
                    <a:spcPts val="1200"/>
                  </a:spcAft>
                  <a:tabLst>
                    <a:tab pos="2430780" algn="l"/>
                  </a:tabLst>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Determine the output voltage, </a:t>
                </a:r>
                <a14:m>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𝑉</m:t>
                        </m:r>
                      </m:e>
                      <m:sub>
                        <m:r>
                          <a:rPr lang="en-IN" sz="2400" b="0" i="1" smtClean="0">
                            <a:latin typeface="Cambria Math" panose="02040503050406030204" pitchFamily="18" charset="0"/>
                            <a:cs typeface="Times New Roman" panose="02020603050405020304" pitchFamily="18" charset="0"/>
                          </a:rPr>
                          <m:t>𝑜𝑢𝑡</m:t>
                        </m:r>
                      </m:sub>
                    </m:sSub>
                  </m:oMath>
                </a14:m>
                <a:r>
                  <a:rPr lang="en-IN"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in the circuit as shown in </a:t>
                </a:r>
                <a:r>
                  <a:rPr lang="en-IN" sz="2400" b="1" dirty="0">
                    <a:latin typeface="Times New Roman" panose="02020603050405020304" pitchFamily="18" charset="0"/>
                    <a:ea typeface="Calibri" panose="020F0502020204030204" pitchFamily="34" charset="0"/>
                    <a:cs typeface="Times New Roman" panose="02020603050405020304" pitchFamily="18" charset="0"/>
                  </a:rPr>
                  <a:t>Fig. </a:t>
                </a: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P1.2 </a:t>
                </a:r>
                <a:r>
                  <a:rPr lang="en-IN" sz="2400" dirty="0">
                    <a:latin typeface="Times New Roman" panose="02020603050405020304" pitchFamily="18" charset="0"/>
                    <a:ea typeface="Calibri" panose="020F0502020204030204" pitchFamily="34" charset="0"/>
                    <a:cs typeface="Times New Roman" panose="02020603050405020304" pitchFamily="18" charset="0"/>
                  </a:rPr>
                  <a:t>by using nodal method.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726141" y="1910687"/>
                <a:ext cx="11209185" cy="882678"/>
              </a:xfrm>
              <a:prstGeom prst="rect">
                <a:avLst/>
              </a:prstGeom>
              <a:blipFill>
                <a:blip r:embed="rId4"/>
                <a:stretch>
                  <a:fillRect l="-816" t="-5517" b="-11724"/>
                </a:stretch>
              </a:blipFill>
            </p:spPr>
            <p:txBody>
              <a:bodyPr/>
              <a:lstStyle/>
              <a:p>
                <a:r>
                  <a:rPr lang="en-US">
                    <a:noFill/>
                  </a:rPr>
                  <a:t> </a:t>
                </a:r>
              </a:p>
            </p:txBody>
          </p:sp>
        </mc:Fallback>
      </mc:AlternateContent>
      <p:sp>
        <p:nvSpPr>
          <p:cNvPr id="14" name="Rectangle 4"/>
          <p:cNvSpPr>
            <a:spLocks noChangeArrowheads="1"/>
          </p:cNvSpPr>
          <p:nvPr/>
        </p:nvSpPr>
        <p:spPr bwMode="auto">
          <a:xfrm>
            <a:off x="18917158" y="3664551"/>
            <a:ext cx="122619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5"/>
          <a:stretch>
            <a:fillRect/>
          </a:stretch>
        </p:blipFill>
        <p:spPr>
          <a:xfrm>
            <a:off x="1873967" y="2442802"/>
            <a:ext cx="7419206" cy="3354592"/>
          </a:xfrm>
          <a:prstGeom prst="rect">
            <a:avLst/>
          </a:prstGeom>
        </p:spPr>
      </p:pic>
      <p:sp>
        <p:nvSpPr>
          <p:cNvPr id="6" name="TextBox 5"/>
          <p:cNvSpPr txBox="1"/>
          <p:nvPr/>
        </p:nvSpPr>
        <p:spPr>
          <a:xfrm>
            <a:off x="4722927" y="5867844"/>
            <a:ext cx="1337226"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Fig. P1.2</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721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25</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rotWithShape="0">
                <a:blip r:embed="rId2"/>
                <a:stretch>
                  <a:fillRect l="-1328" t="-10667" b="-30667"/>
                </a:stretch>
              </a:blipFill>
            </p:spPr>
            <p:txBody>
              <a:bodyPr/>
              <a:lstStyle/>
              <a:p>
                <a:r>
                  <a:rPr lang="en-IN">
                    <a:noFill/>
                  </a:rPr>
                  <a:t> </a:t>
                </a:r>
              </a:p>
            </p:txBody>
          </p:sp>
        </mc:Fallback>
      </mc:AlternateContent>
      <p:sp>
        <p:nvSpPr>
          <p:cNvPr id="14" name="Rectangle 4"/>
          <p:cNvSpPr>
            <a:spLocks noChangeArrowheads="1"/>
          </p:cNvSpPr>
          <p:nvPr/>
        </p:nvSpPr>
        <p:spPr bwMode="auto">
          <a:xfrm>
            <a:off x="18917158" y="3664551"/>
            <a:ext cx="122619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p:cNvSpPr txBox="1"/>
          <p:nvPr/>
        </p:nvSpPr>
        <p:spPr>
          <a:xfrm>
            <a:off x="577517" y="1408553"/>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P1.2</a:t>
            </a:r>
            <a:endParaRPr lang="en-IN" sz="2400" b="1"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tretch>
            <a:fillRect/>
          </a:stretch>
        </p:blipFill>
        <p:spPr>
          <a:xfrm>
            <a:off x="2219665" y="1917019"/>
            <a:ext cx="5672310" cy="2569207"/>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761999" y="5061558"/>
                <a:ext cx="10850930" cy="1563505"/>
              </a:xfrm>
              <a:prstGeom prst="rect">
                <a:avLst/>
              </a:prstGeom>
            </p:spPr>
            <p:txBody>
              <a:bodyPr wrap="square">
                <a:spAutoFit/>
              </a:bodyPr>
              <a:lstStyle/>
              <a:p>
                <a:pPr algn="just">
                  <a:lnSpc>
                    <a:spcPct val="107000"/>
                  </a:lnSpc>
                  <a:spcAft>
                    <a:spcPts val="1200"/>
                  </a:spcAft>
                  <a:tabLst>
                    <a:tab pos="2430780" algn="l"/>
                  </a:tabLs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In the above circuit, 2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Ω and 5 Ω are in parallel and this is connected to 3 Ω in series. So, the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equivalent resistance is  3+</a:t>
                </a:r>
                <a14:m>
                  <m:oMath xmlns:m="http://schemas.openxmlformats.org/officeDocument/2006/math">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2 </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ǁ  5</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=4.43</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n-IN" sz="2000" dirty="0">
                        <a:latin typeface="Times New Roman" panose="02020603050405020304" pitchFamily="18" charset="0"/>
                        <a:ea typeface="Calibri" panose="020F0502020204030204" pitchFamily="34" charset="0"/>
                        <a:cs typeface="Times New Roman" panose="02020603050405020304" pitchFamily="18" charset="0"/>
                      </a:rPr>
                      <m:t>Ω</m:t>
                    </m:r>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1200"/>
                  </a:spcAft>
                  <a:tabLst>
                    <a:tab pos="243078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Also 10</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Ω and 2 Ω are in parallel and this is connected to 1 Ω in series. So, the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equivalent resistance is  1+</a:t>
                </a:r>
                <a14:m>
                  <m:oMath xmlns:m="http://schemas.openxmlformats.org/officeDocument/2006/math">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10 </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ǁ  2</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=2.67</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n-IN" sz="2000" dirty="0">
                        <a:latin typeface="Times New Roman" panose="02020603050405020304" pitchFamily="18" charset="0"/>
                        <a:ea typeface="Calibri" panose="020F0502020204030204" pitchFamily="34" charset="0"/>
                        <a:cs typeface="Times New Roman" panose="02020603050405020304" pitchFamily="18" charset="0"/>
                      </a:rPr>
                      <m:t>Ω</m:t>
                    </m:r>
                  </m:oMath>
                </a14:m>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61999" y="5061558"/>
                <a:ext cx="10850930" cy="1563505"/>
              </a:xfrm>
              <a:prstGeom prst="rect">
                <a:avLst/>
              </a:prstGeom>
              <a:blipFill>
                <a:blip r:embed="rId4"/>
                <a:stretch>
                  <a:fillRect l="-562" t="-1946" r="-562" b="-4669"/>
                </a:stretch>
              </a:blipFill>
            </p:spPr>
            <p:txBody>
              <a:bodyPr/>
              <a:lstStyle/>
              <a:p>
                <a:r>
                  <a:rPr lang="en-US">
                    <a:noFill/>
                  </a:rPr>
                  <a:t> </a:t>
                </a:r>
              </a:p>
            </p:txBody>
          </p:sp>
        </mc:Fallback>
      </mc:AlternateContent>
      <p:sp>
        <p:nvSpPr>
          <p:cNvPr id="5" name="TextBox 4"/>
          <p:cNvSpPr txBox="1"/>
          <p:nvPr/>
        </p:nvSpPr>
        <p:spPr>
          <a:xfrm>
            <a:off x="4605051" y="4533027"/>
            <a:ext cx="1244251" cy="430887"/>
          </a:xfrm>
          <a:prstGeom prst="rect">
            <a:avLst/>
          </a:prstGeom>
          <a:noFill/>
        </p:spPr>
        <p:txBody>
          <a:bodyPr wrap="none" rtlCol="0">
            <a:spAutoFit/>
          </a:bodyPr>
          <a:lstStyle/>
          <a:p>
            <a:r>
              <a:rPr lang="en-US" sz="2200" b="1" dirty="0" smtClean="0">
                <a:latin typeface="Times New Roman" panose="02020603050405020304" pitchFamily="18" charset="0"/>
                <a:cs typeface="Times New Roman" panose="02020603050405020304" pitchFamily="18" charset="0"/>
              </a:rPr>
              <a:t>Fig. P1.2</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503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26</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rotWithShape="0">
                <a:blip r:embed="rId2"/>
                <a:stretch>
                  <a:fillRect l="-1328" t="-10667" b="-30667"/>
                </a:stretch>
              </a:blipFill>
            </p:spPr>
            <p:txBody>
              <a:bodyPr/>
              <a:lstStyle/>
              <a:p>
                <a:r>
                  <a:rPr lang="en-IN">
                    <a:noFill/>
                  </a:rPr>
                  <a:t> </a:t>
                </a:r>
              </a:p>
            </p:txBody>
          </p:sp>
        </mc:Fallback>
      </mc:AlternateContent>
      <p:sp>
        <p:nvSpPr>
          <p:cNvPr id="14" name="Rectangle 4"/>
          <p:cNvSpPr>
            <a:spLocks noChangeArrowheads="1"/>
          </p:cNvSpPr>
          <p:nvPr/>
        </p:nvSpPr>
        <p:spPr bwMode="auto">
          <a:xfrm>
            <a:off x="18917158" y="3664551"/>
            <a:ext cx="122619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p:cNvSpPr txBox="1"/>
          <p:nvPr/>
        </p:nvSpPr>
        <p:spPr>
          <a:xfrm>
            <a:off x="577517" y="1408553"/>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P1.2</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599121" y="1983885"/>
                <a:ext cx="9347815" cy="871905"/>
              </a:xfrm>
              <a:prstGeom prst="rect">
                <a:avLst/>
              </a:prstGeom>
            </p:spPr>
            <p:txBody>
              <a:bodyPr wrap="none">
                <a:spAutoFit/>
              </a:bodyPr>
              <a:lstStyle/>
              <a:p>
                <a:pPr>
                  <a:lnSpc>
                    <a:spcPct val="107000"/>
                  </a:lnSpc>
                  <a:spcAft>
                    <a:spcPts val="1200"/>
                  </a:spcAft>
                  <a:tabLst>
                    <a:tab pos="2430780" algn="l"/>
                  </a:tabLst>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Assuming voltage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𝐴</m:t>
                        </m:r>
                      </m:sub>
                    </m:sSub>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node </a:t>
                </a:r>
                <a14:m>
                  <m:oMath xmlns:m="http://schemas.openxmlformats.org/officeDocument/2006/math">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2000" dirty="0" smtClean="0">
                    <a:latin typeface="Times New Roman" panose="02020603050405020304" pitchFamily="18" charset="0"/>
                    <a:cs typeface="Times New Roman" panose="02020603050405020304" pitchFamily="18" charset="0"/>
                  </a:rPr>
                  <a:t>and </a:t>
                </a:r>
                <a:r>
                  <a:rPr lang="en-IN" sz="2000" dirty="0">
                    <a:latin typeface="Times New Roman" panose="02020603050405020304" pitchFamily="18" charset="0"/>
                    <a:cs typeface="Times New Roman" panose="02020603050405020304" pitchFamily="18" charset="0"/>
                  </a:rPr>
                  <a:t>applying Kirchhoff’s current law in the circuit, </a:t>
                </a:r>
                <a:r>
                  <a:rPr lang="en-IN" sz="2000" dirty="0" smtClean="0">
                    <a:latin typeface="Times New Roman" panose="02020603050405020304" pitchFamily="18" charset="0"/>
                    <a:cs typeface="Times New Roman" panose="02020603050405020304" pitchFamily="18" charset="0"/>
                  </a:rPr>
                  <a:t>we get</a:t>
                </a:r>
                <a:endParaRPr lang="en-IN" sz="2000" dirty="0">
                  <a:latin typeface="Times New Roman" panose="02020603050405020304" pitchFamily="18" charset="0"/>
                  <a:cs typeface="Times New Roman" panose="02020603050405020304" pitchFamily="18" charset="0"/>
                </a:endParaRPr>
              </a:p>
              <a:p>
                <a:pPr>
                  <a:lnSpc>
                    <a:spcPct val="107000"/>
                  </a:lnSpc>
                  <a:spcAft>
                    <a:spcPts val="1200"/>
                  </a:spcAft>
                  <a:tabLst>
                    <a:tab pos="2430780" algn="l"/>
                  </a:tabLst>
                </a:pPr>
                <a:r>
                  <a:rPr lang="en-IN" dirty="0" smtClean="0">
                    <a:effectLst/>
                    <a:latin typeface="Cambria Math" panose="020405030504060302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599121" y="1983885"/>
                <a:ext cx="9347815" cy="871905"/>
              </a:xfrm>
              <a:prstGeom prst="rect">
                <a:avLst/>
              </a:prstGeom>
              <a:blipFill rotWithShape="0">
                <a:blip r:embed="rId3"/>
                <a:stretch>
                  <a:fillRect l="-652" t="-3497" r="-5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85474" y="2559217"/>
                <a:ext cx="6096000" cy="2432717"/>
              </a:xfrm>
              <a:prstGeom prst="rect">
                <a:avLst/>
              </a:prstGeom>
            </p:spPr>
            <p:txBody>
              <a:bodyPr>
                <a:spAutoFit/>
              </a:bodyPr>
              <a:lstStyle/>
              <a:p>
                <a:pPr>
                  <a:lnSpc>
                    <a:spcPct val="107000"/>
                  </a:lnSpc>
                  <a:spcAft>
                    <a:spcPts val="1200"/>
                  </a:spcAft>
                  <a:tabLst>
                    <a:tab pos="2430780" algn="l"/>
                  </a:tabLs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ea typeface="Cambria Math" panose="02040503050406030204" pitchFamily="18" charset="0"/>
                          <a:cs typeface="Times New Roman" panose="02020603050405020304" pitchFamily="18" charset="0"/>
                        </a:rPr>
                        <m:t>10−</m:t>
                      </m:r>
                      <m:f>
                        <m:f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𝑉</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𝐴</m:t>
                              </m:r>
                            </m:sub>
                          </m:sSub>
                        </m:num>
                        <m:den>
                          <m:r>
                            <a:rPr lang="en-IN" sz="2000" i="1">
                              <a:effectLst/>
                              <a:latin typeface="Cambria Math" panose="02040503050406030204" pitchFamily="18" charset="0"/>
                              <a:ea typeface="Cambria Math" panose="02040503050406030204" pitchFamily="18" charset="0"/>
                              <a:cs typeface="Times New Roman" panose="02020603050405020304" pitchFamily="18" charset="0"/>
                            </a:rPr>
                            <m:t>4.43</m:t>
                          </m:r>
                        </m:den>
                      </m:f>
                      <m:r>
                        <a:rPr lang="en-IN" sz="2000" i="1">
                          <a:effectLst/>
                          <a:latin typeface="Cambria Math" panose="02040503050406030204" pitchFamily="18" charset="0"/>
                          <a:ea typeface="Cambria Math" panose="02040503050406030204" pitchFamily="18" charset="0"/>
                          <a:cs typeface="Times New Roman" panose="02020603050405020304" pitchFamily="18" charset="0"/>
                        </a:rPr>
                        <m:t>−5−</m:t>
                      </m:r>
                      <m:f>
                        <m:f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𝑉</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𝐴</m:t>
                              </m:r>
                            </m:sub>
                          </m:sSub>
                        </m:num>
                        <m:den>
                          <m:r>
                            <a:rPr lang="en-IN" sz="2000" i="1">
                              <a:effectLst/>
                              <a:latin typeface="Cambria Math" panose="02040503050406030204" pitchFamily="18" charset="0"/>
                              <a:ea typeface="Cambria Math" panose="02040503050406030204" pitchFamily="18" charset="0"/>
                              <a:cs typeface="Times New Roman" panose="02020603050405020304" pitchFamily="18" charset="0"/>
                            </a:rPr>
                            <m:t>2.67</m:t>
                          </m:r>
                        </m:den>
                      </m:f>
                      <m:r>
                        <a:rPr lang="en-IN" sz="2000" i="1">
                          <a:effectLst/>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IN" sz="2000"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1200"/>
                  </a:spcAft>
                  <a:tabLst>
                    <a:tab pos="2430780" algn="l"/>
                  </a:tabLst>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𝑉</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𝐴</m:t>
                          </m:r>
                        </m:sub>
                      </m:sSub>
                      <m:d>
                        <m:dPr>
                          <m:begChr m:val="["/>
                          <m:endChr m:val="]"/>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IN" sz="2000" i="1">
                                  <a:effectLst/>
                                  <a:latin typeface="Cambria Math" panose="02040503050406030204" pitchFamily="18" charset="0"/>
                                  <a:ea typeface="Cambria Math" panose="02040503050406030204" pitchFamily="18" charset="0"/>
                                  <a:cs typeface="Times New Roman" panose="02020603050405020304" pitchFamily="18" charset="0"/>
                                </a:rPr>
                                <m:t>4.43</m:t>
                              </m:r>
                            </m:den>
                          </m:f>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IN" sz="2000" i="1">
                                  <a:effectLst/>
                                  <a:latin typeface="Cambria Math" panose="02040503050406030204" pitchFamily="18" charset="0"/>
                                  <a:ea typeface="Cambria Math" panose="02040503050406030204" pitchFamily="18" charset="0"/>
                                  <a:cs typeface="Times New Roman" panose="02020603050405020304" pitchFamily="18" charset="0"/>
                                </a:rPr>
                                <m:t>2.67</m:t>
                              </m:r>
                            </m:den>
                          </m:f>
                        </m:e>
                      </m:d>
                      <m:r>
                        <a:rPr lang="en-IN" sz="2000" i="1">
                          <a:effectLst/>
                          <a:latin typeface="Cambria Math" panose="02040503050406030204" pitchFamily="18" charset="0"/>
                          <a:ea typeface="Cambria Math" panose="02040503050406030204" pitchFamily="18" charset="0"/>
                          <a:cs typeface="Times New Roman" panose="02020603050405020304" pitchFamily="18" charset="0"/>
                        </a:rPr>
                        <m:t>=5</m:t>
                      </m:r>
                    </m:oMath>
                  </m:oMathPara>
                </a14:m>
                <a:endParaRPr lang="en-IN" sz="2000"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1200"/>
                  </a:spcAft>
                  <a:tabLst>
                    <a:tab pos="2430780" algn="l"/>
                  </a:tabLst>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𝑉</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𝐴</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=8.33 </m:t>
                      </m:r>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𝑉</m:t>
                      </m:r>
                    </m:oMath>
                  </m:oMathPara>
                </a14:m>
                <a:endParaRPr lang="en-IN" sz="2000" dirty="0">
                  <a:effectLst/>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07000"/>
                  </a:lnSpc>
                  <a:spcAft>
                    <a:spcPts val="1200"/>
                  </a:spcAft>
                  <a:tabLst>
                    <a:tab pos="2430780" algn="l"/>
                  </a:tabLst>
                </a:pPr>
                <a14:m>
                  <m:oMath xmlns:m="http://schemas.openxmlformats.org/officeDocument/2006/math">
                    <m:r>
                      <a:rPr lang="en-IN" sz="20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𝑉</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𝑜𝑢𝑡</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𝑉</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𝐴</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=8.33 </m:t>
                    </m:r>
                  </m:oMath>
                </a14:m>
                <a:r>
                  <a:rPr lang="en-IN" sz="2000" dirty="0">
                    <a:effectLst/>
                    <a:latin typeface="Cambria Math" panose="02040503050406030204" pitchFamily="18" charset="0"/>
                    <a:ea typeface="Cambria Math" panose="02040503050406030204" pitchFamily="18" charset="0"/>
                    <a:cs typeface="Times New Roman" panose="02020603050405020304" pitchFamily="18" charset="0"/>
                  </a:rPr>
                  <a:t>Volt</a:t>
                </a:r>
              </a:p>
            </p:txBody>
          </p:sp>
        </mc:Choice>
        <mc:Fallback xmlns="">
          <p:sp>
            <p:nvSpPr>
              <p:cNvPr id="8" name="Rectangle 7"/>
              <p:cNvSpPr>
                <a:spLocks noRot="1" noChangeAspect="1" noMove="1" noResize="1" noEditPoints="1" noAdjustHandles="1" noChangeArrowheads="1" noChangeShapeType="1" noTextEdit="1"/>
              </p:cNvSpPr>
              <p:nvPr/>
            </p:nvSpPr>
            <p:spPr>
              <a:xfrm>
                <a:off x="2085474" y="2559217"/>
                <a:ext cx="6096000" cy="2432717"/>
              </a:xfrm>
              <a:prstGeom prst="rect">
                <a:avLst/>
              </a:prstGeom>
              <a:blipFill rotWithShape="0">
                <a:blip r:embed="rId4"/>
                <a:stretch>
                  <a:fillRect b="-3509"/>
                </a:stretch>
              </a:blipFill>
            </p:spPr>
            <p:txBody>
              <a:bodyPr/>
              <a:lstStyle/>
              <a:p>
                <a:r>
                  <a:rPr lang="en-IN">
                    <a:noFill/>
                  </a:rPr>
                  <a:t> </a:t>
                </a:r>
              </a:p>
            </p:txBody>
          </p:sp>
        </mc:Fallback>
      </mc:AlternateContent>
    </p:spTree>
    <p:extLst>
      <p:ext uri="{BB962C8B-B14F-4D97-AF65-F5344CB8AC3E}">
        <p14:creationId xmlns:p14="http://schemas.microsoft.com/office/powerpoint/2010/main" val="34615551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a:blip r:embed="rId2"/>
                <a:stretch>
                  <a:fillRect l="-1328" t="-10667" b="-30667"/>
                </a:stretch>
              </a:blipFill>
            </p:spPr>
            <p:txBody>
              <a:bodyPr/>
              <a:lstStyle/>
              <a:p>
                <a:r>
                  <a:rPr lang="en-US">
                    <a:noFill/>
                  </a:rPr>
                  <a:t> </a:t>
                </a:r>
              </a:p>
            </p:txBody>
          </p:sp>
        </mc:Fallback>
      </mc:AlternateContent>
      <p:sp>
        <p:nvSpPr>
          <p:cNvPr id="4" name="TextBox 3"/>
          <p:cNvSpPr txBox="1"/>
          <p:nvPr/>
        </p:nvSpPr>
        <p:spPr>
          <a:xfrm>
            <a:off x="726141" y="1317812"/>
            <a:ext cx="222689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Example – P1.3</a:t>
            </a:r>
            <a:endParaRPr lang="en-IN" sz="2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138194" y="2468180"/>
            <a:ext cx="4774671" cy="3808464"/>
          </a:xfrm>
          <a:prstGeom prst="rect">
            <a:avLst/>
          </a:prstGeom>
        </p:spPr>
      </p:pic>
      <p:sp>
        <p:nvSpPr>
          <p:cNvPr id="6" name="Rectangle 5"/>
          <p:cNvSpPr/>
          <p:nvPr/>
        </p:nvSpPr>
        <p:spPr>
          <a:xfrm>
            <a:off x="726141" y="1910687"/>
            <a:ext cx="11209185" cy="468077"/>
          </a:xfrm>
          <a:prstGeom prst="rect">
            <a:avLst/>
          </a:prstGeom>
        </p:spPr>
        <p:txBody>
          <a:bodyPr wrap="square">
            <a:spAutoFit/>
          </a:bodyPr>
          <a:lstStyle/>
          <a:p>
            <a:pPr>
              <a:lnSpc>
                <a:spcPct val="107000"/>
              </a:lnSpc>
              <a:spcAft>
                <a:spcPts val="1200"/>
              </a:spcAft>
              <a:tabLst>
                <a:tab pos="2430780" algn="l"/>
              </a:tabLst>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In the network of </a:t>
            </a: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Fig. P1.3</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 find the current through and voltage across 5 </a:t>
            </a:r>
            <a:r>
              <a:rPr lang="el-GR" sz="2400" dirty="0" smtClean="0">
                <a:latin typeface="Times New Roman" panose="02020603050405020304" pitchFamily="18" charset="0"/>
                <a:ea typeface="Calibri" panose="020F0502020204030204" pitchFamily="34" charset="0"/>
                <a:cs typeface="Times New Roman" panose="02020603050405020304" pitchFamily="18" charset="0"/>
              </a:rPr>
              <a:t>Ω</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resistor.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4903405" y="6279921"/>
            <a:ext cx="1244251" cy="430887"/>
          </a:xfrm>
          <a:prstGeom prst="rect">
            <a:avLst/>
          </a:prstGeom>
          <a:noFill/>
        </p:spPr>
        <p:txBody>
          <a:bodyPr wrap="none" rtlCol="0">
            <a:spAutoFit/>
          </a:bodyPr>
          <a:lstStyle/>
          <a:p>
            <a:r>
              <a:rPr lang="en-US" sz="2200" b="1" dirty="0" smtClean="0">
                <a:latin typeface="Times New Roman" panose="02020603050405020304" pitchFamily="18" charset="0"/>
                <a:cs typeface="Times New Roman" panose="02020603050405020304" pitchFamily="18" charset="0"/>
              </a:rPr>
              <a:t>Fig. P1.3</a:t>
            </a:r>
            <a:endParaRPr lang="en-US" sz="2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712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a:blip r:embed="rId2"/>
                <a:stretch>
                  <a:fillRect l="-1328" t="-10667" b="-30667"/>
                </a:stretch>
              </a:blipFill>
            </p:spPr>
            <p:txBody>
              <a:bodyPr/>
              <a:lstStyle/>
              <a:p>
                <a:r>
                  <a:rPr lang="en-US">
                    <a:noFill/>
                  </a:rPr>
                  <a:t> </a:t>
                </a:r>
              </a:p>
            </p:txBody>
          </p:sp>
        </mc:Fallback>
      </mc:AlternateContent>
      <p:sp>
        <p:nvSpPr>
          <p:cNvPr id="8" name="TextBox 7"/>
          <p:cNvSpPr txBox="1"/>
          <p:nvPr/>
        </p:nvSpPr>
        <p:spPr>
          <a:xfrm>
            <a:off x="563870" y="1313017"/>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P1.3</a:t>
            </a:r>
            <a:endParaRPr lang="en-IN" sz="24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63870" y="1806461"/>
            <a:ext cx="368735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Apply KCL at node 1 and we get</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p:cNvSpPr txBox="1"/>
              <p:nvPr/>
            </p:nvSpPr>
            <p:spPr>
              <a:xfrm>
                <a:off x="2735106" y="2334008"/>
                <a:ext cx="3121752" cy="6199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5</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3</m:t>
                              </m:r>
                            </m:sub>
                          </m:sSub>
                        </m:num>
                        <m:den>
                          <m:r>
                            <a:rPr lang="en-US" sz="2000" b="0" i="1" smtClean="0">
                              <a:latin typeface="Cambria Math" panose="02040503050406030204" pitchFamily="18" charset="0"/>
                            </a:rPr>
                            <m:t>4</m:t>
                          </m:r>
                        </m:den>
                      </m:f>
                      <m:r>
                        <a:rPr lang="en-US" sz="2000" b="0" i="1" smtClean="0">
                          <a:latin typeface="Cambria Math" panose="02040503050406030204" pitchFamily="18" charset="0"/>
                        </a:rPr>
                        <m:t>+1=0</m:t>
                      </m:r>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2735106" y="2334008"/>
                <a:ext cx="3121752" cy="619913"/>
              </a:xfrm>
              <a:prstGeom prst="rect">
                <a:avLst/>
              </a:prstGeom>
              <a:blipFill>
                <a:blip r:embed="rId3"/>
                <a:stretch>
                  <a:fillRect/>
                </a:stretch>
              </a:blipFill>
            </p:spPr>
            <p:txBody>
              <a:bodyPr/>
              <a:lstStyle/>
              <a:p>
                <a:r>
                  <a:rPr lang="en-US">
                    <a:noFill/>
                  </a:rPr>
                  <a:t> </a:t>
                </a:r>
              </a:p>
            </p:txBody>
          </p:sp>
        </mc:Fallback>
      </mc:AlternateContent>
      <p:grpSp>
        <p:nvGrpSpPr>
          <p:cNvPr id="49" name="Group 48"/>
          <p:cNvGrpSpPr/>
          <p:nvPr/>
        </p:nvGrpSpPr>
        <p:grpSpPr>
          <a:xfrm>
            <a:off x="2181684" y="3044634"/>
            <a:ext cx="5998963" cy="426218"/>
            <a:chOff x="2181684" y="3331241"/>
            <a:chExt cx="5998963" cy="426218"/>
          </a:xfrm>
        </p:grpSpPr>
        <p:sp>
          <p:nvSpPr>
            <p:cNvPr id="11" name="TextBox 10"/>
            <p:cNvSpPr txBox="1"/>
            <p:nvPr/>
          </p:nvSpPr>
          <p:spPr>
            <a:xfrm>
              <a:off x="2181684" y="3357349"/>
              <a:ext cx="45172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or,</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TextBox 11"/>
                <p:cNvSpPr txBox="1"/>
                <p:nvPr/>
              </p:nvSpPr>
              <p:spPr>
                <a:xfrm>
                  <a:off x="2811857" y="3354315"/>
                  <a:ext cx="287873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9</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−4</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=−20</m:t>
                        </m:r>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811857" y="3354315"/>
                  <a:ext cx="2878737" cy="400110"/>
                </a:xfrm>
                <a:prstGeom prst="rect">
                  <a:avLst/>
                </a:prstGeom>
                <a:blipFill>
                  <a:blip r:embed="rId4"/>
                  <a:stretch>
                    <a:fillRect b="-1515"/>
                  </a:stretch>
                </a:blipFill>
              </p:spPr>
              <p:txBody>
                <a:bodyPr/>
                <a:lstStyle/>
                <a:p>
                  <a:r>
                    <a:rPr lang="en-US">
                      <a:noFill/>
                    </a:rPr>
                    <a:t> </a:t>
                  </a:r>
                </a:p>
              </p:txBody>
            </p:sp>
          </mc:Fallback>
        </mc:AlternateContent>
        <p:cxnSp>
          <p:nvCxnSpPr>
            <p:cNvPr id="14" name="Straight Connector 13"/>
            <p:cNvCxnSpPr/>
            <p:nvPr/>
          </p:nvCxnSpPr>
          <p:spPr>
            <a:xfrm>
              <a:off x="5659062" y="3544958"/>
              <a:ext cx="2050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779033" y="3331241"/>
              <a:ext cx="401614" cy="400110"/>
              <a:chOff x="9399010" y="2210937"/>
              <a:chExt cx="401614" cy="400110"/>
            </a:xfrm>
          </p:grpSpPr>
          <p:grpSp>
            <p:nvGrpSpPr>
              <p:cNvPr id="17" name="Group 4"/>
              <p:cNvGrpSpPr>
                <a:grpSpLocks noChangeAspect="1"/>
              </p:cNvGrpSpPr>
              <p:nvPr/>
            </p:nvGrpSpPr>
            <p:grpSpPr bwMode="auto">
              <a:xfrm flipV="1">
                <a:off x="9399010" y="2213119"/>
                <a:ext cx="401614" cy="395991"/>
                <a:chOff x="2439" y="14"/>
                <a:chExt cx="607" cy="605"/>
              </a:xfrm>
            </p:grpSpPr>
            <p:sp>
              <p:nvSpPr>
                <p:cNvPr id="19" name="AutoShape 3"/>
                <p:cNvSpPr>
                  <a:spLocks noChangeAspect="1" noChangeArrowheads="1" noTextEdit="1"/>
                </p:cNvSpPr>
                <p:nvPr/>
              </p:nvSpPr>
              <p:spPr bwMode="auto">
                <a:xfrm>
                  <a:off x="2439" y="14"/>
                  <a:ext cx="60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5"/>
                <p:cNvSpPr>
                  <a:spLocks/>
                </p:cNvSpPr>
                <p:nvPr/>
              </p:nvSpPr>
              <p:spPr bwMode="auto">
                <a:xfrm>
                  <a:off x="2464" y="39"/>
                  <a:ext cx="557" cy="555"/>
                </a:xfrm>
                <a:custGeom>
                  <a:avLst/>
                  <a:gdLst>
                    <a:gd name="T0" fmla="*/ 0 w 1271"/>
                    <a:gd name="T1" fmla="*/ 635 h 1271"/>
                    <a:gd name="T2" fmla="*/ 635 w 1271"/>
                    <a:gd name="T3" fmla="*/ 0 h 1271"/>
                    <a:gd name="T4" fmla="*/ 1271 w 1271"/>
                    <a:gd name="T5" fmla="*/ 635 h 1271"/>
                    <a:gd name="T6" fmla="*/ 1271 w 1271"/>
                    <a:gd name="T7" fmla="*/ 635 h 1271"/>
                    <a:gd name="T8" fmla="*/ 635 w 1271"/>
                    <a:gd name="T9" fmla="*/ 1271 h 1271"/>
                    <a:gd name="T10" fmla="*/ 0 w 1271"/>
                    <a:gd name="T11" fmla="*/ 635 h 1271"/>
                  </a:gdLst>
                  <a:ahLst/>
                  <a:cxnLst>
                    <a:cxn ang="0">
                      <a:pos x="T0" y="T1"/>
                    </a:cxn>
                    <a:cxn ang="0">
                      <a:pos x="T2" y="T3"/>
                    </a:cxn>
                    <a:cxn ang="0">
                      <a:pos x="T4" y="T5"/>
                    </a:cxn>
                    <a:cxn ang="0">
                      <a:pos x="T6" y="T7"/>
                    </a:cxn>
                    <a:cxn ang="0">
                      <a:pos x="T8" y="T9"/>
                    </a:cxn>
                    <a:cxn ang="0">
                      <a:pos x="T10" y="T11"/>
                    </a:cxn>
                  </a:cxnLst>
                  <a:rect l="0" t="0" r="r" b="b"/>
                  <a:pathLst>
                    <a:path w="1271" h="1271">
                      <a:moveTo>
                        <a:pt x="0" y="635"/>
                      </a:moveTo>
                      <a:cubicBezTo>
                        <a:pt x="0" y="284"/>
                        <a:pt x="284" y="0"/>
                        <a:pt x="635" y="0"/>
                      </a:cubicBezTo>
                      <a:cubicBezTo>
                        <a:pt x="986" y="0"/>
                        <a:pt x="1271" y="284"/>
                        <a:pt x="1271" y="635"/>
                      </a:cubicBezTo>
                      <a:cubicBezTo>
                        <a:pt x="1271" y="635"/>
                        <a:pt x="1271" y="635"/>
                        <a:pt x="1271" y="635"/>
                      </a:cubicBezTo>
                      <a:cubicBezTo>
                        <a:pt x="1271" y="986"/>
                        <a:pt x="986" y="1271"/>
                        <a:pt x="635" y="1271"/>
                      </a:cubicBezTo>
                      <a:cubicBezTo>
                        <a:pt x="284" y="1271"/>
                        <a:pt x="0" y="986"/>
                        <a:pt x="0" y="63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1" name="Freeform 6"/>
                <p:cNvSpPr>
                  <a:spLocks/>
                </p:cNvSpPr>
                <p:nvPr/>
              </p:nvSpPr>
              <p:spPr bwMode="auto">
                <a:xfrm>
                  <a:off x="2464" y="39"/>
                  <a:ext cx="557" cy="555"/>
                </a:xfrm>
                <a:custGeom>
                  <a:avLst/>
                  <a:gdLst>
                    <a:gd name="T0" fmla="*/ 0 w 557"/>
                    <a:gd name="T1" fmla="*/ 278 h 555"/>
                    <a:gd name="T2" fmla="*/ 279 w 557"/>
                    <a:gd name="T3" fmla="*/ 0 h 555"/>
                    <a:gd name="T4" fmla="*/ 557 w 557"/>
                    <a:gd name="T5" fmla="*/ 278 h 555"/>
                    <a:gd name="T6" fmla="*/ 557 w 557"/>
                    <a:gd name="T7" fmla="*/ 278 h 555"/>
                    <a:gd name="T8" fmla="*/ 279 w 557"/>
                    <a:gd name="T9" fmla="*/ 555 h 555"/>
                    <a:gd name="T10" fmla="*/ 0 w 557"/>
                    <a:gd name="T11" fmla="*/ 278 h 555"/>
                  </a:gdLst>
                  <a:ahLst/>
                  <a:cxnLst>
                    <a:cxn ang="0">
                      <a:pos x="T0" y="T1"/>
                    </a:cxn>
                    <a:cxn ang="0">
                      <a:pos x="T2" y="T3"/>
                    </a:cxn>
                    <a:cxn ang="0">
                      <a:pos x="T4" y="T5"/>
                    </a:cxn>
                    <a:cxn ang="0">
                      <a:pos x="T6" y="T7"/>
                    </a:cxn>
                    <a:cxn ang="0">
                      <a:pos x="T8" y="T9"/>
                    </a:cxn>
                    <a:cxn ang="0">
                      <a:pos x="T10" y="T11"/>
                    </a:cxn>
                  </a:cxnLst>
                  <a:rect l="0" t="0" r="r" b="b"/>
                  <a:pathLst>
                    <a:path w="557" h="555">
                      <a:moveTo>
                        <a:pt x="0" y="278"/>
                      </a:moveTo>
                      <a:cubicBezTo>
                        <a:pt x="0" y="124"/>
                        <a:pt x="125" y="0"/>
                        <a:pt x="279" y="0"/>
                      </a:cubicBezTo>
                      <a:cubicBezTo>
                        <a:pt x="432" y="0"/>
                        <a:pt x="557" y="124"/>
                        <a:pt x="557" y="278"/>
                      </a:cubicBezTo>
                      <a:cubicBezTo>
                        <a:pt x="557" y="278"/>
                        <a:pt x="557" y="278"/>
                        <a:pt x="557" y="278"/>
                      </a:cubicBezTo>
                      <a:cubicBezTo>
                        <a:pt x="557" y="431"/>
                        <a:pt x="432" y="555"/>
                        <a:pt x="279" y="555"/>
                      </a:cubicBezTo>
                      <a:cubicBezTo>
                        <a:pt x="125" y="555"/>
                        <a:pt x="0" y="431"/>
                        <a:pt x="0" y="278"/>
                      </a:cubicBez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8" name="TextBox 17"/>
              <p:cNvSpPr txBox="1"/>
              <p:nvPr/>
            </p:nvSpPr>
            <p:spPr>
              <a:xfrm>
                <a:off x="9462625" y="2210937"/>
                <a:ext cx="24608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p:txBody>
          </p:sp>
        </p:grpSp>
      </p:grpSp>
      <p:sp>
        <p:nvSpPr>
          <p:cNvPr id="46" name="TextBox 45"/>
          <p:cNvSpPr txBox="1"/>
          <p:nvPr/>
        </p:nvSpPr>
        <p:spPr>
          <a:xfrm>
            <a:off x="563870" y="3536572"/>
            <a:ext cx="357354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Apply KCL at node 2 and we get</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7" name="TextBox 46"/>
              <p:cNvSpPr txBox="1"/>
              <p:nvPr/>
            </p:nvSpPr>
            <p:spPr>
              <a:xfrm>
                <a:off x="2811857" y="3993043"/>
                <a:ext cx="2564741" cy="6199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5</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1</m:t>
                          </m:r>
                        </m:den>
                      </m:f>
                      <m:r>
                        <a:rPr lang="en-US" sz="2000" b="0" i="1" smtClean="0">
                          <a:latin typeface="Cambria Math" panose="02040503050406030204" pitchFamily="18" charset="0"/>
                        </a:rPr>
                        <m:t>−2=0</m:t>
                      </m:r>
                    </m:oMath>
                  </m:oMathPara>
                </a14:m>
                <a:endParaRPr lang="en-US" sz="2000" dirty="0"/>
              </a:p>
            </p:txBody>
          </p:sp>
        </mc:Choice>
        <mc:Fallback xmlns="">
          <p:sp>
            <p:nvSpPr>
              <p:cNvPr id="47" name="TextBox 46"/>
              <p:cNvSpPr txBox="1">
                <a:spLocks noRot="1" noChangeAspect="1" noMove="1" noResize="1" noEditPoints="1" noAdjustHandles="1" noChangeArrowheads="1" noChangeShapeType="1" noTextEdit="1"/>
              </p:cNvSpPr>
              <p:nvPr/>
            </p:nvSpPr>
            <p:spPr>
              <a:xfrm>
                <a:off x="2811857" y="3993043"/>
                <a:ext cx="2564741" cy="619913"/>
              </a:xfrm>
              <a:prstGeom prst="rect">
                <a:avLst/>
              </a:prstGeom>
              <a:blipFill>
                <a:blip r:embed="rId5"/>
                <a:stretch>
                  <a:fillRect/>
                </a:stretch>
              </a:blipFill>
            </p:spPr>
            <p:txBody>
              <a:bodyPr/>
              <a:lstStyle/>
              <a:p>
                <a:r>
                  <a:rPr lang="en-US">
                    <a:noFill/>
                  </a:rPr>
                  <a:t> </a:t>
                </a:r>
              </a:p>
            </p:txBody>
          </p:sp>
        </mc:Fallback>
      </mc:AlternateContent>
      <p:grpSp>
        <p:nvGrpSpPr>
          <p:cNvPr id="50" name="Group 49"/>
          <p:cNvGrpSpPr/>
          <p:nvPr/>
        </p:nvGrpSpPr>
        <p:grpSpPr>
          <a:xfrm>
            <a:off x="2181684" y="4596300"/>
            <a:ext cx="5998963" cy="434046"/>
            <a:chOff x="2181684" y="3331241"/>
            <a:chExt cx="5998963" cy="434046"/>
          </a:xfrm>
        </p:grpSpPr>
        <p:sp>
          <p:nvSpPr>
            <p:cNvPr id="51" name="TextBox 50"/>
            <p:cNvSpPr txBox="1"/>
            <p:nvPr/>
          </p:nvSpPr>
          <p:spPr>
            <a:xfrm>
              <a:off x="2181684" y="3357349"/>
              <a:ext cx="45172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or,</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2" name="TextBox 51"/>
                <p:cNvSpPr txBox="1"/>
                <p:nvPr/>
              </p:nvSpPr>
              <p:spPr>
                <a:xfrm>
                  <a:off x="2730632" y="3365177"/>
                  <a:ext cx="203042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𝑣</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+6</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oMath>
                    </m:oMathPara>
                  </a14:m>
                  <a:endParaRPr lang="en-US"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2730632" y="3365177"/>
                  <a:ext cx="2030428" cy="400110"/>
                </a:xfrm>
                <a:prstGeom prst="rect">
                  <a:avLst/>
                </a:prstGeom>
                <a:blipFill>
                  <a:blip r:embed="rId6"/>
                  <a:stretch>
                    <a:fillRect b="-3077"/>
                  </a:stretch>
                </a:blipFill>
              </p:spPr>
              <p:txBody>
                <a:bodyPr/>
                <a:lstStyle/>
                <a:p>
                  <a:r>
                    <a:rPr lang="en-US">
                      <a:noFill/>
                    </a:rPr>
                    <a:t> </a:t>
                  </a:r>
                </a:p>
              </p:txBody>
            </p:sp>
          </mc:Fallback>
        </mc:AlternateContent>
        <p:cxnSp>
          <p:nvCxnSpPr>
            <p:cNvPr id="53" name="Straight Connector 52"/>
            <p:cNvCxnSpPr>
              <a:stCxn id="52" idx="3"/>
            </p:cNvCxnSpPr>
            <p:nvPr/>
          </p:nvCxnSpPr>
          <p:spPr>
            <a:xfrm>
              <a:off x="4761060" y="3565232"/>
              <a:ext cx="2926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7779033" y="3331241"/>
              <a:ext cx="401614" cy="400110"/>
              <a:chOff x="9399010" y="2210937"/>
              <a:chExt cx="401614" cy="400110"/>
            </a:xfrm>
          </p:grpSpPr>
          <p:grpSp>
            <p:nvGrpSpPr>
              <p:cNvPr id="55" name="Group 4"/>
              <p:cNvGrpSpPr>
                <a:grpSpLocks noChangeAspect="1"/>
              </p:cNvGrpSpPr>
              <p:nvPr/>
            </p:nvGrpSpPr>
            <p:grpSpPr bwMode="auto">
              <a:xfrm flipV="1">
                <a:off x="9399010" y="2213119"/>
                <a:ext cx="401614" cy="395991"/>
                <a:chOff x="2439" y="14"/>
                <a:chExt cx="607" cy="605"/>
              </a:xfrm>
            </p:grpSpPr>
            <p:sp>
              <p:nvSpPr>
                <p:cNvPr id="57" name="AutoShape 3"/>
                <p:cNvSpPr>
                  <a:spLocks noChangeAspect="1" noChangeArrowheads="1" noTextEdit="1"/>
                </p:cNvSpPr>
                <p:nvPr/>
              </p:nvSpPr>
              <p:spPr bwMode="auto">
                <a:xfrm>
                  <a:off x="2439" y="14"/>
                  <a:ext cx="60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 name="Freeform 5"/>
                <p:cNvSpPr>
                  <a:spLocks/>
                </p:cNvSpPr>
                <p:nvPr/>
              </p:nvSpPr>
              <p:spPr bwMode="auto">
                <a:xfrm>
                  <a:off x="2464" y="39"/>
                  <a:ext cx="557" cy="555"/>
                </a:xfrm>
                <a:custGeom>
                  <a:avLst/>
                  <a:gdLst>
                    <a:gd name="T0" fmla="*/ 0 w 1271"/>
                    <a:gd name="T1" fmla="*/ 635 h 1271"/>
                    <a:gd name="T2" fmla="*/ 635 w 1271"/>
                    <a:gd name="T3" fmla="*/ 0 h 1271"/>
                    <a:gd name="T4" fmla="*/ 1271 w 1271"/>
                    <a:gd name="T5" fmla="*/ 635 h 1271"/>
                    <a:gd name="T6" fmla="*/ 1271 w 1271"/>
                    <a:gd name="T7" fmla="*/ 635 h 1271"/>
                    <a:gd name="T8" fmla="*/ 635 w 1271"/>
                    <a:gd name="T9" fmla="*/ 1271 h 1271"/>
                    <a:gd name="T10" fmla="*/ 0 w 1271"/>
                    <a:gd name="T11" fmla="*/ 635 h 1271"/>
                  </a:gdLst>
                  <a:ahLst/>
                  <a:cxnLst>
                    <a:cxn ang="0">
                      <a:pos x="T0" y="T1"/>
                    </a:cxn>
                    <a:cxn ang="0">
                      <a:pos x="T2" y="T3"/>
                    </a:cxn>
                    <a:cxn ang="0">
                      <a:pos x="T4" y="T5"/>
                    </a:cxn>
                    <a:cxn ang="0">
                      <a:pos x="T6" y="T7"/>
                    </a:cxn>
                    <a:cxn ang="0">
                      <a:pos x="T8" y="T9"/>
                    </a:cxn>
                    <a:cxn ang="0">
                      <a:pos x="T10" y="T11"/>
                    </a:cxn>
                  </a:cxnLst>
                  <a:rect l="0" t="0" r="r" b="b"/>
                  <a:pathLst>
                    <a:path w="1271" h="1271">
                      <a:moveTo>
                        <a:pt x="0" y="635"/>
                      </a:moveTo>
                      <a:cubicBezTo>
                        <a:pt x="0" y="284"/>
                        <a:pt x="284" y="0"/>
                        <a:pt x="635" y="0"/>
                      </a:cubicBezTo>
                      <a:cubicBezTo>
                        <a:pt x="986" y="0"/>
                        <a:pt x="1271" y="284"/>
                        <a:pt x="1271" y="635"/>
                      </a:cubicBezTo>
                      <a:cubicBezTo>
                        <a:pt x="1271" y="635"/>
                        <a:pt x="1271" y="635"/>
                        <a:pt x="1271" y="635"/>
                      </a:cubicBezTo>
                      <a:cubicBezTo>
                        <a:pt x="1271" y="986"/>
                        <a:pt x="986" y="1271"/>
                        <a:pt x="635" y="1271"/>
                      </a:cubicBezTo>
                      <a:cubicBezTo>
                        <a:pt x="284" y="1271"/>
                        <a:pt x="0" y="986"/>
                        <a:pt x="0" y="63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59" name="Freeform 6"/>
                <p:cNvSpPr>
                  <a:spLocks/>
                </p:cNvSpPr>
                <p:nvPr/>
              </p:nvSpPr>
              <p:spPr bwMode="auto">
                <a:xfrm>
                  <a:off x="2464" y="39"/>
                  <a:ext cx="557" cy="555"/>
                </a:xfrm>
                <a:custGeom>
                  <a:avLst/>
                  <a:gdLst>
                    <a:gd name="T0" fmla="*/ 0 w 557"/>
                    <a:gd name="T1" fmla="*/ 278 h 555"/>
                    <a:gd name="T2" fmla="*/ 279 w 557"/>
                    <a:gd name="T3" fmla="*/ 0 h 555"/>
                    <a:gd name="T4" fmla="*/ 557 w 557"/>
                    <a:gd name="T5" fmla="*/ 278 h 555"/>
                    <a:gd name="T6" fmla="*/ 557 w 557"/>
                    <a:gd name="T7" fmla="*/ 278 h 555"/>
                    <a:gd name="T8" fmla="*/ 279 w 557"/>
                    <a:gd name="T9" fmla="*/ 555 h 555"/>
                    <a:gd name="T10" fmla="*/ 0 w 557"/>
                    <a:gd name="T11" fmla="*/ 278 h 555"/>
                  </a:gdLst>
                  <a:ahLst/>
                  <a:cxnLst>
                    <a:cxn ang="0">
                      <a:pos x="T0" y="T1"/>
                    </a:cxn>
                    <a:cxn ang="0">
                      <a:pos x="T2" y="T3"/>
                    </a:cxn>
                    <a:cxn ang="0">
                      <a:pos x="T4" y="T5"/>
                    </a:cxn>
                    <a:cxn ang="0">
                      <a:pos x="T6" y="T7"/>
                    </a:cxn>
                    <a:cxn ang="0">
                      <a:pos x="T8" y="T9"/>
                    </a:cxn>
                    <a:cxn ang="0">
                      <a:pos x="T10" y="T11"/>
                    </a:cxn>
                  </a:cxnLst>
                  <a:rect l="0" t="0" r="r" b="b"/>
                  <a:pathLst>
                    <a:path w="557" h="555">
                      <a:moveTo>
                        <a:pt x="0" y="278"/>
                      </a:moveTo>
                      <a:cubicBezTo>
                        <a:pt x="0" y="124"/>
                        <a:pt x="125" y="0"/>
                        <a:pt x="279" y="0"/>
                      </a:cubicBezTo>
                      <a:cubicBezTo>
                        <a:pt x="432" y="0"/>
                        <a:pt x="557" y="124"/>
                        <a:pt x="557" y="278"/>
                      </a:cubicBezTo>
                      <a:cubicBezTo>
                        <a:pt x="557" y="278"/>
                        <a:pt x="557" y="278"/>
                        <a:pt x="557" y="278"/>
                      </a:cubicBezTo>
                      <a:cubicBezTo>
                        <a:pt x="557" y="431"/>
                        <a:pt x="432" y="555"/>
                        <a:pt x="279" y="555"/>
                      </a:cubicBezTo>
                      <a:cubicBezTo>
                        <a:pt x="125" y="555"/>
                        <a:pt x="0" y="431"/>
                        <a:pt x="0" y="278"/>
                      </a:cubicBez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56" name="TextBox 55"/>
              <p:cNvSpPr txBox="1"/>
              <p:nvPr/>
            </p:nvSpPr>
            <p:spPr>
              <a:xfrm>
                <a:off x="9462625" y="2210937"/>
                <a:ext cx="24608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p:txBody>
          </p:sp>
        </p:grpSp>
      </p:grpSp>
      <p:sp>
        <p:nvSpPr>
          <p:cNvPr id="67" name="TextBox 66"/>
          <p:cNvSpPr txBox="1"/>
          <p:nvPr/>
        </p:nvSpPr>
        <p:spPr>
          <a:xfrm>
            <a:off x="563870" y="5039798"/>
            <a:ext cx="357354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Apply KCL at node 3 and we get</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8" name="TextBox 67"/>
              <p:cNvSpPr txBox="1"/>
              <p:nvPr/>
            </p:nvSpPr>
            <p:spPr>
              <a:xfrm>
                <a:off x="2811857" y="5564982"/>
                <a:ext cx="2564741" cy="6179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3</m:t>
                              </m:r>
                            </m:sub>
                          </m:sSub>
                        </m:num>
                        <m:den>
                          <m:r>
                            <a:rPr lang="en-US" sz="2000" b="0" i="1" smtClean="0">
                              <a:latin typeface="Cambria Math" panose="02040503050406030204" pitchFamily="18" charset="0"/>
                            </a:rPr>
                            <m:t>2</m:t>
                          </m:r>
                        </m:den>
                      </m:f>
                      <m:r>
                        <a:rPr lang="en-US" sz="2000" b="0" i="1" smtClean="0">
                          <a:latin typeface="Cambria Math" panose="02040503050406030204" pitchFamily="18" charset="0"/>
                        </a:rPr>
                        <m:t>+2=0</m:t>
                      </m:r>
                    </m:oMath>
                  </m:oMathPara>
                </a14:m>
                <a:endParaRPr lang="en-US" sz="2000" dirty="0"/>
              </a:p>
            </p:txBody>
          </p:sp>
        </mc:Choice>
        <mc:Fallback xmlns="">
          <p:sp>
            <p:nvSpPr>
              <p:cNvPr id="68" name="TextBox 67"/>
              <p:cNvSpPr txBox="1">
                <a:spLocks noRot="1" noChangeAspect="1" noMove="1" noResize="1" noEditPoints="1" noAdjustHandles="1" noChangeArrowheads="1" noChangeShapeType="1" noTextEdit="1"/>
              </p:cNvSpPr>
              <p:nvPr/>
            </p:nvSpPr>
            <p:spPr>
              <a:xfrm>
                <a:off x="2811857" y="5564982"/>
                <a:ext cx="2564741" cy="617926"/>
              </a:xfrm>
              <a:prstGeom prst="rect">
                <a:avLst/>
              </a:prstGeom>
              <a:blipFill>
                <a:blip r:embed="rId7"/>
                <a:stretch>
                  <a:fillRect/>
                </a:stretch>
              </a:blipFill>
            </p:spPr>
            <p:txBody>
              <a:bodyPr/>
              <a:lstStyle/>
              <a:p>
                <a:r>
                  <a:rPr lang="en-US">
                    <a:noFill/>
                  </a:rPr>
                  <a:t> </a:t>
                </a:r>
              </a:p>
            </p:txBody>
          </p:sp>
        </mc:Fallback>
      </mc:AlternateContent>
      <p:grpSp>
        <p:nvGrpSpPr>
          <p:cNvPr id="69" name="Group 68"/>
          <p:cNvGrpSpPr/>
          <p:nvPr/>
        </p:nvGrpSpPr>
        <p:grpSpPr>
          <a:xfrm>
            <a:off x="2181684" y="6283434"/>
            <a:ext cx="5998963" cy="434046"/>
            <a:chOff x="2181684" y="3331241"/>
            <a:chExt cx="5998963" cy="434046"/>
          </a:xfrm>
        </p:grpSpPr>
        <p:sp>
          <p:nvSpPr>
            <p:cNvPr id="70" name="TextBox 69"/>
            <p:cNvSpPr txBox="1"/>
            <p:nvPr/>
          </p:nvSpPr>
          <p:spPr>
            <a:xfrm>
              <a:off x="2181684" y="3357349"/>
              <a:ext cx="45172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or,</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1" name="TextBox 70"/>
                <p:cNvSpPr txBox="1"/>
                <p:nvPr/>
              </p:nvSpPr>
              <p:spPr>
                <a:xfrm>
                  <a:off x="2730632" y="3365177"/>
                  <a:ext cx="208012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𝑣</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+3</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=−8</m:t>
                        </m:r>
                      </m:oMath>
                    </m:oMathPara>
                  </a14:m>
                  <a:endParaRPr lang="en-US" sz="20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730632" y="3365177"/>
                  <a:ext cx="2080121" cy="400110"/>
                </a:xfrm>
                <a:prstGeom prst="rect">
                  <a:avLst/>
                </a:prstGeom>
                <a:blipFill>
                  <a:blip r:embed="rId8"/>
                  <a:stretch>
                    <a:fillRect b="-1515"/>
                  </a:stretch>
                </a:blipFill>
              </p:spPr>
              <p:txBody>
                <a:bodyPr/>
                <a:lstStyle/>
                <a:p>
                  <a:r>
                    <a:rPr lang="en-US">
                      <a:noFill/>
                    </a:rPr>
                    <a:t> </a:t>
                  </a:r>
                </a:p>
              </p:txBody>
            </p:sp>
          </mc:Fallback>
        </mc:AlternateContent>
        <p:cxnSp>
          <p:nvCxnSpPr>
            <p:cNvPr id="72" name="Straight Connector 71"/>
            <p:cNvCxnSpPr>
              <a:stCxn id="71" idx="3"/>
            </p:cNvCxnSpPr>
            <p:nvPr/>
          </p:nvCxnSpPr>
          <p:spPr>
            <a:xfrm>
              <a:off x="4810753" y="3565232"/>
              <a:ext cx="28763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7779033" y="3331241"/>
              <a:ext cx="401614" cy="400110"/>
              <a:chOff x="9399010" y="2210937"/>
              <a:chExt cx="401614" cy="400110"/>
            </a:xfrm>
          </p:grpSpPr>
          <p:grpSp>
            <p:nvGrpSpPr>
              <p:cNvPr id="74" name="Group 4"/>
              <p:cNvGrpSpPr>
                <a:grpSpLocks noChangeAspect="1"/>
              </p:cNvGrpSpPr>
              <p:nvPr/>
            </p:nvGrpSpPr>
            <p:grpSpPr bwMode="auto">
              <a:xfrm flipV="1">
                <a:off x="9399010" y="2213119"/>
                <a:ext cx="401614" cy="395991"/>
                <a:chOff x="2439" y="14"/>
                <a:chExt cx="607" cy="605"/>
              </a:xfrm>
            </p:grpSpPr>
            <p:sp>
              <p:nvSpPr>
                <p:cNvPr id="76" name="AutoShape 3"/>
                <p:cNvSpPr>
                  <a:spLocks noChangeAspect="1" noChangeArrowheads="1" noTextEdit="1"/>
                </p:cNvSpPr>
                <p:nvPr/>
              </p:nvSpPr>
              <p:spPr bwMode="auto">
                <a:xfrm>
                  <a:off x="2439" y="14"/>
                  <a:ext cx="60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5"/>
                <p:cNvSpPr>
                  <a:spLocks/>
                </p:cNvSpPr>
                <p:nvPr/>
              </p:nvSpPr>
              <p:spPr bwMode="auto">
                <a:xfrm>
                  <a:off x="2464" y="39"/>
                  <a:ext cx="557" cy="555"/>
                </a:xfrm>
                <a:custGeom>
                  <a:avLst/>
                  <a:gdLst>
                    <a:gd name="T0" fmla="*/ 0 w 1271"/>
                    <a:gd name="T1" fmla="*/ 635 h 1271"/>
                    <a:gd name="T2" fmla="*/ 635 w 1271"/>
                    <a:gd name="T3" fmla="*/ 0 h 1271"/>
                    <a:gd name="T4" fmla="*/ 1271 w 1271"/>
                    <a:gd name="T5" fmla="*/ 635 h 1271"/>
                    <a:gd name="T6" fmla="*/ 1271 w 1271"/>
                    <a:gd name="T7" fmla="*/ 635 h 1271"/>
                    <a:gd name="T8" fmla="*/ 635 w 1271"/>
                    <a:gd name="T9" fmla="*/ 1271 h 1271"/>
                    <a:gd name="T10" fmla="*/ 0 w 1271"/>
                    <a:gd name="T11" fmla="*/ 635 h 1271"/>
                  </a:gdLst>
                  <a:ahLst/>
                  <a:cxnLst>
                    <a:cxn ang="0">
                      <a:pos x="T0" y="T1"/>
                    </a:cxn>
                    <a:cxn ang="0">
                      <a:pos x="T2" y="T3"/>
                    </a:cxn>
                    <a:cxn ang="0">
                      <a:pos x="T4" y="T5"/>
                    </a:cxn>
                    <a:cxn ang="0">
                      <a:pos x="T6" y="T7"/>
                    </a:cxn>
                    <a:cxn ang="0">
                      <a:pos x="T8" y="T9"/>
                    </a:cxn>
                    <a:cxn ang="0">
                      <a:pos x="T10" y="T11"/>
                    </a:cxn>
                  </a:cxnLst>
                  <a:rect l="0" t="0" r="r" b="b"/>
                  <a:pathLst>
                    <a:path w="1271" h="1271">
                      <a:moveTo>
                        <a:pt x="0" y="635"/>
                      </a:moveTo>
                      <a:cubicBezTo>
                        <a:pt x="0" y="284"/>
                        <a:pt x="284" y="0"/>
                        <a:pt x="635" y="0"/>
                      </a:cubicBezTo>
                      <a:cubicBezTo>
                        <a:pt x="986" y="0"/>
                        <a:pt x="1271" y="284"/>
                        <a:pt x="1271" y="635"/>
                      </a:cubicBezTo>
                      <a:cubicBezTo>
                        <a:pt x="1271" y="635"/>
                        <a:pt x="1271" y="635"/>
                        <a:pt x="1271" y="635"/>
                      </a:cubicBezTo>
                      <a:cubicBezTo>
                        <a:pt x="1271" y="986"/>
                        <a:pt x="986" y="1271"/>
                        <a:pt x="635" y="1271"/>
                      </a:cubicBezTo>
                      <a:cubicBezTo>
                        <a:pt x="284" y="1271"/>
                        <a:pt x="0" y="986"/>
                        <a:pt x="0" y="63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78" name="Freeform 6"/>
                <p:cNvSpPr>
                  <a:spLocks/>
                </p:cNvSpPr>
                <p:nvPr/>
              </p:nvSpPr>
              <p:spPr bwMode="auto">
                <a:xfrm>
                  <a:off x="2464" y="39"/>
                  <a:ext cx="557" cy="555"/>
                </a:xfrm>
                <a:custGeom>
                  <a:avLst/>
                  <a:gdLst>
                    <a:gd name="T0" fmla="*/ 0 w 557"/>
                    <a:gd name="T1" fmla="*/ 278 h 555"/>
                    <a:gd name="T2" fmla="*/ 279 w 557"/>
                    <a:gd name="T3" fmla="*/ 0 h 555"/>
                    <a:gd name="T4" fmla="*/ 557 w 557"/>
                    <a:gd name="T5" fmla="*/ 278 h 555"/>
                    <a:gd name="T6" fmla="*/ 557 w 557"/>
                    <a:gd name="T7" fmla="*/ 278 h 555"/>
                    <a:gd name="T8" fmla="*/ 279 w 557"/>
                    <a:gd name="T9" fmla="*/ 555 h 555"/>
                    <a:gd name="T10" fmla="*/ 0 w 557"/>
                    <a:gd name="T11" fmla="*/ 278 h 555"/>
                  </a:gdLst>
                  <a:ahLst/>
                  <a:cxnLst>
                    <a:cxn ang="0">
                      <a:pos x="T0" y="T1"/>
                    </a:cxn>
                    <a:cxn ang="0">
                      <a:pos x="T2" y="T3"/>
                    </a:cxn>
                    <a:cxn ang="0">
                      <a:pos x="T4" y="T5"/>
                    </a:cxn>
                    <a:cxn ang="0">
                      <a:pos x="T6" y="T7"/>
                    </a:cxn>
                    <a:cxn ang="0">
                      <a:pos x="T8" y="T9"/>
                    </a:cxn>
                    <a:cxn ang="0">
                      <a:pos x="T10" y="T11"/>
                    </a:cxn>
                  </a:cxnLst>
                  <a:rect l="0" t="0" r="r" b="b"/>
                  <a:pathLst>
                    <a:path w="557" h="555">
                      <a:moveTo>
                        <a:pt x="0" y="278"/>
                      </a:moveTo>
                      <a:cubicBezTo>
                        <a:pt x="0" y="124"/>
                        <a:pt x="125" y="0"/>
                        <a:pt x="279" y="0"/>
                      </a:cubicBezTo>
                      <a:cubicBezTo>
                        <a:pt x="432" y="0"/>
                        <a:pt x="557" y="124"/>
                        <a:pt x="557" y="278"/>
                      </a:cubicBezTo>
                      <a:cubicBezTo>
                        <a:pt x="557" y="278"/>
                        <a:pt x="557" y="278"/>
                        <a:pt x="557" y="278"/>
                      </a:cubicBezTo>
                      <a:cubicBezTo>
                        <a:pt x="557" y="431"/>
                        <a:pt x="432" y="555"/>
                        <a:pt x="279" y="555"/>
                      </a:cubicBezTo>
                      <a:cubicBezTo>
                        <a:pt x="125" y="555"/>
                        <a:pt x="0" y="431"/>
                        <a:pt x="0" y="278"/>
                      </a:cubicBez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75" name="TextBox 74"/>
              <p:cNvSpPr txBox="1"/>
              <p:nvPr/>
            </p:nvSpPr>
            <p:spPr>
              <a:xfrm>
                <a:off x="9462625" y="2210937"/>
                <a:ext cx="24608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p:txBody>
          </p:sp>
        </p:grpSp>
      </p:grpSp>
      <p:sp>
        <p:nvSpPr>
          <p:cNvPr id="79" name="TextBox 78"/>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28</a:t>
            </a:r>
            <a:endParaRPr lang="en-IN" dirty="0">
              <a:latin typeface="Times New Roman" panose="02020603050405020304" pitchFamily="18" charset="0"/>
              <a:cs typeface="Times New Roman" panose="02020603050405020304" pitchFamily="18" charset="0"/>
            </a:endParaRPr>
          </a:p>
        </p:txBody>
      </p:sp>
      <p:pic>
        <p:nvPicPr>
          <p:cNvPr id="42" name="Picture 41"/>
          <p:cNvPicPr>
            <a:picLocks noChangeAspect="1"/>
          </p:cNvPicPr>
          <p:nvPr/>
        </p:nvPicPr>
        <p:blipFill>
          <a:blip r:embed="rId9"/>
          <a:stretch>
            <a:fillRect/>
          </a:stretch>
        </p:blipFill>
        <p:spPr>
          <a:xfrm>
            <a:off x="8414076" y="3166121"/>
            <a:ext cx="3395391" cy="2708297"/>
          </a:xfrm>
          <a:prstGeom prst="rect">
            <a:avLst/>
          </a:prstGeom>
        </p:spPr>
      </p:pic>
    </p:spTree>
    <p:extLst>
      <p:ext uri="{BB962C8B-B14F-4D97-AF65-F5344CB8AC3E}">
        <p14:creationId xmlns:p14="http://schemas.microsoft.com/office/powerpoint/2010/main" val="2180504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a:blip r:embed="rId2"/>
                <a:stretch>
                  <a:fillRect l="-1328" t="-10667" b="-30667"/>
                </a:stretch>
              </a:blipFill>
            </p:spPr>
            <p:txBody>
              <a:bodyPr/>
              <a:lstStyle/>
              <a:p>
                <a:r>
                  <a:rPr lang="en-US">
                    <a:noFill/>
                  </a:rPr>
                  <a:t> </a:t>
                </a:r>
              </a:p>
            </p:txBody>
          </p:sp>
        </mc:Fallback>
      </mc:AlternateContent>
      <p:sp>
        <p:nvSpPr>
          <p:cNvPr id="8" name="TextBox 7"/>
          <p:cNvSpPr txBox="1"/>
          <p:nvPr/>
        </p:nvSpPr>
        <p:spPr>
          <a:xfrm>
            <a:off x="563870" y="1313017"/>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P1.3</a:t>
            </a:r>
            <a:endParaRPr lang="en-IN" sz="2400" b="1"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563870" y="1792813"/>
            <a:ext cx="17540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In matrix form,</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3218017" y="2192923"/>
                <a:ext cx="3505575" cy="9124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3"/>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9</m:t>
                                </m:r>
                              </m:e>
                              <m:e>
                                <m:r>
                                  <a:rPr lang="en-US" sz="2000" b="0" i="1" smtClean="0">
                                    <a:latin typeface="Cambria Math" panose="02040503050406030204" pitchFamily="18" charset="0"/>
                                  </a:rPr>
                                  <m:t>−4</m:t>
                                </m:r>
                              </m:e>
                              <m:e>
                                <m:r>
                                  <a:rPr lang="en-US" sz="2000" b="0" i="1" smtClean="0">
                                    <a:latin typeface="Cambria Math" panose="02040503050406030204" pitchFamily="18" charset="0"/>
                                  </a:rPr>
                                  <m:t>−5</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6</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3</m:t>
                                </m:r>
                              </m:e>
                            </m:mr>
                          </m:m>
                        </m:e>
                      </m:d>
                      <m:d>
                        <m:dPr>
                          <m:begChr m:val="["/>
                          <m:endChr m:val="]"/>
                          <m:ctrlPr>
                            <a:rPr lang="en-US" sz="2000" i="1" smtClean="0">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1</m:t>
                                    </m:r>
                                  </m:sub>
                                </m:sSub>
                              </m:e>
                            </m:mr>
                            <m:m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e>
                            </m:mr>
                            <m:m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3</m:t>
                                    </m:r>
                                  </m:sub>
                                </m:sSub>
                              </m:e>
                            </m:mr>
                          </m:m>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m:t>
                                </m:r>
                                <m:r>
                                  <a:rPr lang="en-US" sz="2000" b="0" i="1" smtClean="0">
                                    <a:latin typeface="Cambria Math" panose="02040503050406030204" pitchFamily="18" charset="0"/>
                                  </a:rPr>
                                  <m:t>20</m:t>
                                </m:r>
                              </m:e>
                            </m:mr>
                            <m:mr>
                              <m:e>
                                <m:r>
                                  <a:rPr lang="en-US" sz="2000" b="0" i="1" smtClean="0">
                                    <a:latin typeface="Cambria Math" panose="02040503050406030204" pitchFamily="18" charset="0"/>
                                  </a:rPr>
                                  <m:t>10</m:t>
                                </m:r>
                              </m:e>
                            </m:mr>
                            <m:mr>
                              <m:e>
                                <m:r>
                                  <a:rPr lang="en-US" sz="2000" b="0" i="1" smtClean="0">
                                    <a:latin typeface="Cambria Math" panose="02040503050406030204" pitchFamily="18" charset="0"/>
                                  </a:rPr>
                                  <m:t>−8</m:t>
                                </m:r>
                              </m:e>
                            </m:mr>
                          </m:m>
                        </m:e>
                      </m: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3218017" y="2192923"/>
                <a:ext cx="3505575" cy="9124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63870" y="3113800"/>
                <a:ext cx="10671255" cy="8304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9</m:t>
                                </m:r>
                              </m:e>
                              <m:e>
                                <m:r>
                                  <a:rPr lang="en-US" i="1">
                                    <a:latin typeface="Cambria Math" panose="02040503050406030204" pitchFamily="18" charset="0"/>
                                  </a:rPr>
                                  <m:t>−4</m:t>
                                </m:r>
                              </m:e>
                              <m:e>
                                <m:r>
                                  <a:rPr lang="en-US" i="1">
                                    <a:latin typeface="Cambria Math" panose="02040503050406030204" pitchFamily="18" charset="0"/>
                                  </a:rPr>
                                  <m:t>−5</m:t>
                                </m:r>
                              </m:e>
                            </m:mr>
                            <m:mr>
                              <m:e>
                                <m:r>
                                  <a:rPr lang="en-US" i="1">
                                    <a:latin typeface="Cambria Math" panose="02040503050406030204" pitchFamily="18" charset="0"/>
                                  </a:rPr>
                                  <m:t>−1</m:t>
                                </m:r>
                              </m:e>
                              <m:e>
                                <m:r>
                                  <a:rPr lang="en-US" i="1">
                                    <a:latin typeface="Cambria Math" panose="02040503050406030204" pitchFamily="18" charset="0"/>
                                  </a:rPr>
                                  <m:t>6</m:t>
                                </m:r>
                              </m:e>
                              <m:e>
                                <m:r>
                                  <a:rPr lang="en-US" i="1">
                                    <a:latin typeface="Cambria Math" panose="02040503050406030204" pitchFamily="18" charset="0"/>
                                  </a:rPr>
                                  <m:t>0</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3</m:t>
                                </m:r>
                              </m:e>
                            </m:mr>
                          </m:m>
                        </m:e>
                      </m:d>
                      <m:r>
                        <a:rPr lang="en-US" b="0" i="1" smtClean="0">
                          <a:latin typeface="Cambria Math" panose="02040503050406030204" pitchFamily="18" charset="0"/>
                          <a:ea typeface="Cambria Math" panose="02040503050406030204" pitchFamily="18" charset="0"/>
                        </a:rPr>
                        <m:t>=9</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6×3−0</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−1×3</m:t>
                              </m:r>
                            </m:e>
                          </m:d>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−1×6</m:t>
                              </m:r>
                            </m:e>
                          </m:d>
                        </m:e>
                      </m:d>
                      <m:r>
                        <a:rPr lang="en-US" b="0" i="1" smtClean="0">
                          <a:latin typeface="Cambria Math" panose="02040503050406030204" pitchFamily="18" charset="0"/>
                          <a:ea typeface="Cambria Math" panose="02040503050406030204" pitchFamily="18" charset="0"/>
                        </a:rPr>
                        <m:t>=162−12−30=120</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63870" y="3113800"/>
                <a:ext cx="10671255" cy="8304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563870" y="4311419"/>
                <a:ext cx="11075468" cy="1107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20</m:t>
                                </m:r>
                              </m:e>
                              <m:e>
                                <m:r>
                                  <a:rPr lang="en-US" i="1">
                                    <a:latin typeface="Cambria Math" panose="02040503050406030204" pitchFamily="18" charset="0"/>
                                  </a:rPr>
                                  <m:t>−4</m:t>
                                </m:r>
                              </m:e>
                              <m:e>
                                <m:r>
                                  <a:rPr lang="en-US" i="1">
                                    <a:latin typeface="Cambria Math" panose="02040503050406030204" pitchFamily="18" charset="0"/>
                                  </a:rPr>
                                  <m:t>−5</m:t>
                                </m:r>
                              </m:e>
                            </m:mr>
                            <m:mr>
                              <m:e>
                                <m:r>
                                  <a:rPr lang="en-US" b="0" i="1" smtClean="0">
                                    <a:latin typeface="Cambria Math" panose="02040503050406030204" pitchFamily="18" charset="0"/>
                                  </a:rPr>
                                  <m:t>10</m:t>
                                </m:r>
                              </m:e>
                              <m:e>
                                <m:r>
                                  <a:rPr lang="en-US" i="1">
                                    <a:latin typeface="Cambria Math" panose="02040503050406030204" pitchFamily="18" charset="0"/>
                                  </a:rPr>
                                  <m:t>6</m:t>
                                </m:r>
                              </m:e>
                              <m:e>
                                <m:r>
                                  <a:rPr lang="en-US" i="1">
                                    <a:latin typeface="Cambria Math" panose="02040503050406030204" pitchFamily="18" charset="0"/>
                                  </a:rPr>
                                  <m:t>0</m:t>
                                </m:r>
                              </m:e>
                            </m:mr>
                            <m:mr>
                              <m:e>
                                <m:r>
                                  <a:rPr lang="en-US" i="1">
                                    <a:latin typeface="Cambria Math" panose="02040503050406030204" pitchFamily="18" charset="0"/>
                                  </a:rPr>
                                  <m:t>−</m:t>
                                </m:r>
                                <m:r>
                                  <a:rPr lang="en-US" b="0" i="1" smtClean="0">
                                    <a:latin typeface="Cambria Math" panose="02040503050406030204" pitchFamily="18" charset="0"/>
                                  </a:rPr>
                                  <m:t>8</m:t>
                                </m:r>
                              </m:e>
                              <m:e>
                                <m:r>
                                  <a:rPr lang="en-US" i="1">
                                    <a:latin typeface="Cambria Math" panose="02040503050406030204" pitchFamily="18" charset="0"/>
                                  </a:rPr>
                                  <m:t>0</m:t>
                                </m:r>
                              </m:e>
                              <m:e>
                                <m:r>
                                  <a:rPr lang="en-US" i="1">
                                    <a:latin typeface="Cambria Math" panose="02040503050406030204" pitchFamily="18" charset="0"/>
                                  </a:rPr>
                                  <m:t>3</m:t>
                                </m:r>
                              </m:e>
                            </m:mr>
                          </m:m>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−20</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6×3−0</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3×10</m:t>
                              </m:r>
                            </m:e>
                          </m:d>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6×−8</m:t>
                              </m:r>
                            </m:e>
                          </m:d>
                        </m:e>
                      </m:d>
                      <m:r>
                        <a:rPr lang="en-US" b="0" i="1" smtClean="0">
                          <a:latin typeface="Cambria Math" panose="02040503050406030204" pitchFamily="18" charset="0"/>
                          <a:ea typeface="Cambria Math" panose="02040503050406030204" pitchFamily="18" charset="0"/>
                        </a:rPr>
                        <m:t>=−360+120−240</m:t>
                      </m:r>
                    </m:oMath>
                  </m:oMathPara>
                </a14:m>
                <a:endParaRPr lang="en-US" b="0" i="1" dirty="0" smtClean="0">
                  <a:latin typeface="Cambria Math" panose="02040503050406030204" pitchFamily="18" charset="0"/>
                  <a:ea typeface="Cambria Math" panose="02040503050406030204" pitchFamily="18" charset="0"/>
                </a:endParaRPr>
              </a:p>
              <a:p>
                <a:r>
                  <a:rPr lang="en-US" b="0" dirty="0" smtClean="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=−480</m:t>
                    </m:r>
                  </m:oMath>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563870" y="4311419"/>
                <a:ext cx="11075468" cy="110748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63870" y="5418902"/>
                <a:ext cx="9964266" cy="1107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9</m:t>
                                </m:r>
                              </m:e>
                              <m:e>
                                <m:r>
                                  <a:rPr lang="en-US" i="1">
                                    <a:latin typeface="Cambria Math" panose="02040503050406030204" pitchFamily="18" charset="0"/>
                                  </a:rPr>
                                  <m:t>−</m:t>
                                </m:r>
                                <m:r>
                                  <a:rPr lang="en-US" b="0" i="1" smtClean="0">
                                    <a:latin typeface="Cambria Math" panose="02040503050406030204" pitchFamily="18" charset="0"/>
                                  </a:rPr>
                                  <m:t>20</m:t>
                                </m:r>
                              </m:e>
                              <m:e>
                                <m:r>
                                  <a:rPr lang="en-US" i="1">
                                    <a:latin typeface="Cambria Math" panose="02040503050406030204" pitchFamily="18" charset="0"/>
                                  </a:rPr>
                                  <m:t>−5</m:t>
                                </m:r>
                              </m:e>
                            </m:mr>
                            <m:mr>
                              <m:e>
                                <m:r>
                                  <a:rPr lang="en-US" i="1">
                                    <a:latin typeface="Cambria Math" panose="02040503050406030204" pitchFamily="18" charset="0"/>
                                  </a:rPr>
                                  <m:t>−1</m:t>
                                </m:r>
                              </m:e>
                              <m:e>
                                <m:r>
                                  <a:rPr lang="en-US" b="0" i="1" smtClean="0">
                                    <a:latin typeface="Cambria Math" panose="02040503050406030204" pitchFamily="18" charset="0"/>
                                  </a:rPr>
                                  <m:t>10</m:t>
                                </m:r>
                              </m:e>
                              <m:e>
                                <m:r>
                                  <a:rPr lang="en-US" i="1">
                                    <a:latin typeface="Cambria Math" panose="02040503050406030204" pitchFamily="18" charset="0"/>
                                  </a:rPr>
                                  <m:t>0</m:t>
                                </m:r>
                              </m:e>
                            </m:mr>
                            <m:mr>
                              <m:e>
                                <m:r>
                                  <a:rPr lang="en-US" i="1">
                                    <a:latin typeface="Cambria Math" panose="02040503050406030204" pitchFamily="18" charset="0"/>
                                  </a:rPr>
                                  <m:t>−1</m:t>
                                </m:r>
                              </m:e>
                              <m:e>
                                <m:r>
                                  <a:rPr lang="en-US" b="0" i="1" smtClean="0">
                                    <a:latin typeface="Cambria Math" panose="02040503050406030204" pitchFamily="18" charset="0"/>
                                  </a:rPr>
                                  <m:t>−8</m:t>
                                </m:r>
                              </m:e>
                              <m:e>
                                <m:r>
                                  <a:rPr lang="en-US" i="1">
                                    <a:latin typeface="Cambria Math" panose="02040503050406030204" pitchFamily="18" charset="0"/>
                                  </a:rPr>
                                  <m:t>3</m:t>
                                </m:r>
                              </m:e>
                            </m:mr>
                          </m:m>
                        </m:e>
                      </m:d>
                      <m:r>
                        <a:rPr lang="en-US" b="0" i="1" smtClean="0">
                          <a:latin typeface="Cambria Math" panose="02040503050406030204" pitchFamily="18" charset="0"/>
                          <a:ea typeface="Cambria Math" panose="02040503050406030204" pitchFamily="18" charset="0"/>
                        </a:rPr>
                        <m:t>=9</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10×3−0</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−20</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−1×3</m:t>
                              </m:r>
                            </m:e>
                          </m:d>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(−1)×(−8)−</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−1×10</m:t>
                              </m:r>
                            </m:e>
                          </m:d>
                        </m:e>
                      </m:d>
                    </m:oMath>
                  </m:oMathPara>
                </a14:m>
                <a:endParaRPr lang="en-US" b="0" i="1" dirty="0" smtClean="0">
                  <a:latin typeface="Cambria Math" panose="02040503050406030204" pitchFamily="18" charset="0"/>
                  <a:ea typeface="Cambria Math" panose="02040503050406030204" pitchFamily="18" charset="0"/>
                </a:endParaRPr>
              </a:p>
              <a:p>
                <a:pPr defTabSz="515938"/>
                <a:r>
                  <a:rPr lang="en-US" b="0" dirty="0" smtClean="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=270−60−90=120</m:t>
                    </m:r>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563870" y="5418902"/>
                <a:ext cx="9964266" cy="1107483"/>
              </a:xfrm>
              <a:prstGeom prst="rect">
                <a:avLst/>
              </a:prstGeom>
              <a:blipFill>
                <a:blip r:embed="rId6"/>
                <a:stretch>
                  <a:fillRect/>
                </a:stretch>
              </a:blipFill>
            </p:spPr>
            <p:txBody>
              <a:bodyPr/>
              <a:lstStyle/>
              <a:p>
                <a:r>
                  <a:rPr lang="en-US">
                    <a:noFill/>
                  </a:rPr>
                  <a:t> </a:t>
                </a:r>
              </a:p>
            </p:txBody>
          </p:sp>
        </mc:Fallback>
      </mc:AlternateContent>
      <p:sp>
        <p:nvSpPr>
          <p:cNvPr id="48" name="TextBox 47"/>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6773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Rectangle 2"/>
              <p:cNvSpPr/>
              <p:nvPr/>
            </p:nvSpPr>
            <p:spPr>
              <a:xfrm>
                <a:off x="233450" y="833221"/>
                <a:ext cx="5969135"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dirty="0" smtClean="0">
                        <a:latin typeface="Times New Roman" panose="02020603050405020304" pitchFamily="18" charset="0"/>
                        <a:cs typeface="Times New Roman" panose="02020603050405020304" pitchFamily="18" charset="0"/>
                      </a:rPr>
                      <m:t>Node</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233450" y="833221"/>
                <a:ext cx="5969135" cy="461665"/>
              </a:xfrm>
              <a:prstGeom prst="rect">
                <a:avLst/>
              </a:prstGeom>
              <a:blipFill>
                <a:blip r:embed="rId2"/>
                <a:stretch>
                  <a:fillRect l="-1328" t="-10667" b="-30667"/>
                </a:stretch>
              </a:blipFill>
            </p:spPr>
            <p:txBody>
              <a:bodyPr/>
              <a:lstStyle/>
              <a:p>
                <a:r>
                  <a:rPr lang="en-US">
                    <a:noFill/>
                  </a:rPr>
                  <a:t> </a:t>
                </a:r>
              </a:p>
            </p:txBody>
          </p:sp>
        </mc:Fallback>
      </mc:AlternateContent>
      <p:sp>
        <p:nvSpPr>
          <p:cNvPr id="8" name="TextBox 7"/>
          <p:cNvSpPr txBox="1"/>
          <p:nvPr/>
        </p:nvSpPr>
        <p:spPr>
          <a:xfrm>
            <a:off x="563870" y="1313017"/>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P1.3</a:t>
            </a:r>
            <a:endParaRPr lang="en-IN" sz="2400" b="1"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563870" y="1901769"/>
            <a:ext cx="6921906" cy="670568"/>
            <a:chOff x="1023582" y="2297554"/>
            <a:chExt cx="6921906" cy="670568"/>
          </a:xfrm>
        </p:grpSpPr>
        <mc:AlternateContent xmlns:mc="http://schemas.openxmlformats.org/markup-compatibility/2006" xmlns:a14="http://schemas.microsoft.com/office/drawing/2010/main">
          <mc:Choice Requires="a14">
            <p:sp>
              <p:nvSpPr>
                <p:cNvPr id="6" name="TextBox 5"/>
                <p:cNvSpPr txBox="1"/>
                <p:nvPr/>
              </p:nvSpPr>
              <p:spPr>
                <a:xfrm>
                  <a:off x="1023582" y="2402006"/>
                  <a:ext cx="4539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023582" y="2402006"/>
                  <a:ext cx="453970"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36681" y="2297554"/>
                  <a:ext cx="2962671"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ea typeface="Cambria Math" panose="02040503050406030204" pitchFamily="18" charset="0"/>
                              </a:rPr>
                              <m:t>∆</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−480</m:t>
                            </m:r>
                          </m:num>
                          <m:den>
                            <m:r>
                              <a:rPr lang="en-US" sz="2000" b="0" i="1" smtClean="0">
                                <a:latin typeface="Cambria Math" panose="02040503050406030204" pitchFamily="18" charset="0"/>
                              </a:rPr>
                              <m:t>120</m:t>
                            </m:r>
                          </m:den>
                        </m:f>
                        <m:r>
                          <a:rPr lang="en-US" sz="2000" b="0" i="1" smtClean="0">
                            <a:latin typeface="Cambria Math" panose="02040503050406030204" pitchFamily="18" charset="0"/>
                          </a:rPr>
                          <m:t>=−4 </m:t>
                        </m:r>
                        <m:r>
                          <a:rPr lang="en-US" sz="2000" b="0" i="1" smtClean="0">
                            <a:latin typeface="Cambria Math" panose="02040503050406030204" pitchFamily="18" charset="0"/>
                          </a:rPr>
                          <m:t>𝑉</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736681" y="2297554"/>
                  <a:ext cx="2962671" cy="6705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43971" y="2461820"/>
                  <a:ext cx="3145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4643971" y="2461820"/>
                  <a:ext cx="31451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355612" y="2297554"/>
                  <a:ext cx="2589876"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ea typeface="Cambria Math" panose="02040503050406030204" pitchFamily="18" charset="0"/>
                              </a:rPr>
                              <m:t>∆</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120</m:t>
                            </m:r>
                          </m:num>
                          <m:den>
                            <m:r>
                              <a:rPr lang="en-US" sz="2000" b="0" i="1" smtClean="0">
                                <a:latin typeface="Cambria Math" panose="02040503050406030204" pitchFamily="18" charset="0"/>
                              </a:rPr>
                              <m:t>120</m:t>
                            </m:r>
                          </m:den>
                        </m:f>
                        <m:r>
                          <a:rPr lang="en-US" sz="2000" b="0" i="1" smtClean="0">
                            <a:latin typeface="Cambria Math" panose="02040503050406030204" pitchFamily="18" charset="0"/>
                          </a:rPr>
                          <m:t>=1 </m:t>
                        </m:r>
                        <m:r>
                          <a:rPr lang="en-US" sz="2000" b="0" i="1" smtClean="0">
                            <a:latin typeface="Cambria Math" panose="02040503050406030204" pitchFamily="18" charset="0"/>
                          </a:rPr>
                          <m:t>𝑉</m:t>
                        </m:r>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355612" y="2297554"/>
                  <a:ext cx="2589876" cy="670568"/>
                </a:xfrm>
                <a:prstGeom prst="rect">
                  <a:avLst/>
                </a:prstGeom>
                <a:blipFill>
                  <a:blip r:embed="rId6"/>
                  <a:stretch>
                    <a:fillRect/>
                  </a:stretch>
                </a:blipFill>
              </p:spPr>
              <p:txBody>
                <a:bodyPr/>
                <a:lstStyle/>
                <a:p>
                  <a:r>
                    <a:rPr lang="en-US">
                      <a:noFill/>
                    </a:rPr>
                    <a:t> </a:t>
                  </a:r>
                </a:p>
              </p:txBody>
            </p:sp>
          </mc:Fallback>
        </mc:AlternateContent>
      </p:grpSp>
      <p:grpSp>
        <p:nvGrpSpPr>
          <p:cNvPr id="14" name="Group 13"/>
          <p:cNvGrpSpPr/>
          <p:nvPr/>
        </p:nvGrpSpPr>
        <p:grpSpPr>
          <a:xfrm>
            <a:off x="517185" y="2868073"/>
            <a:ext cx="7232634" cy="670505"/>
            <a:chOff x="517185" y="2868073"/>
            <a:chExt cx="7232634" cy="670505"/>
          </a:xfrm>
        </p:grpSpPr>
        <p:grpSp>
          <p:nvGrpSpPr>
            <p:cNvPr id="12" name="Group 11"/>
            <p:cNvGrpSpPr/>
            <p:nvPr/>
          </p:nvGrpSpPr>
          <p:grpSpPr>
            <a:xfrm>
              <a:off x="933208" y="2868073"/>
              <a:ext cx="6816611" cy="670505"/>
              <a:chOff x="563870" y="2903782"/>
              <a:chExt cx="6816611" cy="670505"/>
            </a:xfrm>
          </p:grpSpPr>
          <p:sp>
            <p:nvSpPr>
              <p:cNvPr id="15" name="TextBox 14"/>
              <p:cNvSpPr txBox="1"/>
              <p:nvPr/>
            </p:nvSpPr>
            <p:spPr>
              <a:xfrm>
                <a:off x="563870" y="3038980"/>
                <a:ext cx="3794629"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The current through 5 </a:t>
                </a:r>
                <a:r>
                  <a:rPr lang="el-GR" sz="2000" dirty="0" smtClean="0">
                    <a:latin typeface="Times New Roman" panose="02020603050405020304" pitchFamily="18" charset="0"/>
                    <a:cs typeface="Times New Roman" panose="02020603050405020304" pitchFamily="18" charset="0"/>
                  </a:rPr>
                  <a:t>Ω</a:t>
                </a:r>
                <a:r>
                  <a:rPr lang="en-US" sz="2000" dirty="0" smtClean="0">
                    <a:latin typeface="Times New Roman" panose="02020603050405020304" pitchFamily="18" charset="0"/>
                    <a:cs typeface="Times New Roman" panose="02020603050405020304" pitchFamily="18" charset="0"/>
                  </a:rPr>
                  <a:t> resistor is </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4295982" y="2903782"/>
                    <a:ext cx="3084499" cy="670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5</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−4−1</m:t>
                              </m:r>
                            </m:num>
                            <m:den>
                              <m:r>
                                <a:rPr lang="en-US" sz="2000" b="0" i="1" smtClean="0">
                                  <a:latin typeface="Cambria Math" panose="02040503050406030204" pitchFamily="18" charset="0"/>
                                </a:rPr>
                                <m:t>5</m:t>
                              </m:r>
                            </m:den>
                          </m:f>
                          <m:r>
                            <a:rPr lang="en-US" sz="2000" b="0" i="1" smtClean="0">
                              <a:latin typeface="Cambria Math" panose="02040503050406030204" pitchFamily="18" charset="0"/>
                            </a:rPr>
                            <m:t>=−1 </m:t>
                          </m:r>
                          <m:r>
                            <a:rPr lang="en-US" sz="2000" b="0" i="1" smtClean="0">
                              <a:latin typeface="Cambria Math" panose="02040503050406030204" pitchFamily="18" charset="0"/>
                            </a:rPr>
                            <m:t>𝐴</m:t>
                          </m:r>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295982" y="2903782"/>
                    <a:ext cx="3084499" cy="670505"/>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TextBox 18"/>
                <p:cNvSpPr txBox="1"/>
                <p:nvPr/>
              </p:nvSpPr>
              <p:spPr>
                <a:xfrm>
                  <a:off x="517185" y="2951375"/>
                  <a:ext cx="4539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17185" y="2951375"/>
                  <a:ext cx="453970" cy="461665"/>
                </a:xfrm>
                <a:prstGeom prst="rect">
                  <a:avLst/>
                </a:prstGeom>
                <a:blipFill>
                  <a:blip r:embed="rId8"/>
                  <a:stretch>
                    <a:fillRect/>
                  </a:stretch>
                </a:blipFill>
              </p:spPr>
              <p:txBody>
                <a:bodyPr/>
                <a:lstStyle/>
                <a:p>
                  <a:r>
                    <a:rPr lang="en-US">
                      <a:noFill/>
                    </a:rPr>
                    <a:t> </a:t>
                  </a:r>
                </a:p>
              </p:txBody>
            </p:sp>
          </mc:Fallback>
        </mc:AlternateContent>
      </p:grpSp>
      <p:grpSp>
        <p:nvGrpSpPr>
          <p:cNvPr id="16" name="Group 15"/>
          <p:cNvGrpSpPr/>
          <p:nvPr/>
        </p:nvGrpSpPr>
        <p:grpSpPr>
          <a:xfrm>
            <a:off x="517185" y="3844872"/>
            <a:ext cx="6665362" cy="461665"/>
            <a:chOff x="517185" y="3844872"/>
            <a:chExt cx="6665362" cy="461665"/>
          </a:xfrm>
        </p:grpSpPr>
        <mc:AlternateContent xmlns:mc="http://schemas.openxmlformats.org/markup-compatibility/2006" xmlns:a14="http://schemas.microsoft.com/office/drawing/2010/main">
          <mc:Choice Requires="a14">
            <p:sp>
              <p:nvSpPr>
                <p:cNvPr id="18" name="TextBox 17"/>
                <p:cNvSpPr txBox="1"/>
                <p:nvPr/>
              </p:nvSpPr>
              <p:spPr>
                <a:xfrm>
                  <a:off x="933208" y="3906427"/>
                  <a:ext cx="6249339"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The voltage drop across 5 </a:t>
                  </a:r>
                  <a:r>
                    <a:rPr lang="el-GR" sz="2000" dirty="0" smtClean="0">
                      <a:latin typeface="Times New Roman" panose="02020603050405020304" pitchFamily="18" charset="0"/>
                      <a:cs typeface="Times New Roman" panose="02020603050405020304" pitchFamily="18" charset="0"/>
                    </a:rPr>
                    <a:t>Ω</a:t>
                  </a:r>
                  <a:r>
                    <a:rPr lang="en-US" sz="2000" dirty="0" smtClean="0">
                      <a:latin typeface="Times New Roman" panose="02020603050405020304" pitchFamily="18" charset="0"/>
                      <a:cs typeface="Times New Roman" panose="02020603050405020304" pitchFamily="18" charset="0"/>
                    </a:rPr>
                    <a:t> resistor is </a:t>
                  </a:r>
                  <a14:m>
                    <m:oMath xmlns:m="http://schemas.openxmlformats.org/officeDocument/2006/math">
                      <m:d>
                        <m:dPr>
                          <m:ctrlPr>
                            <a:rPr lang="en-US" sz="2000" i="1" smtClean="0">
                              <a:latin typeface="Cambria Math" panose="02040503050406030204" pitchFamily="18" charset="0"/>
                              <a:cs typeface="Times New Roman" panose="02020603050405020304" pitchFamily="18" charset="0"/>
                            </a:rPr>
                          </m:ctrlPr>
                        </m:dPr>
                        <m:e>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𝑣</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𝑣</m:t>
                              </m:r>
                            </m:e>
                            <m:sub>
                              <m:r>
                                <a:rPr lang="en-US" sz="2000" b="0" i="1" smtClean="0">
                                  <a:latin typeface="Cambria Math" panose="02040503050406030204" pitchFamily="18" charset="0"/>
                                  <a:cs typeface="Times New Roman" panose="02020603050405020304" pitchFamily="18" charset="0"/>
                                </a:rPr>
                                <m:t>2</m:t>
                              </m:r>
                            </m:sub>
                          </m:sSub>
                        </m:e>
                      </m:d>
                      <m:r>
                        <a:rPr lang="en-US" sz="2000" b="0" i="1" smtClean="0">
                          <a:latin typeface="Cambria Math" panose="02040503050406030204" pitchFamily="18" charset="0"/>
                          <a:cs typeface="Times New Roman" panose="02020603050405020304" pitchFamily="18" charset="0"/>
                        </a:rPr>
                        <m:t>=−5 </m:t>
                      </m:r>
                      <m:r>
                        <a:rPr lang="en-US" sz="2000" b="0" i="1" smtClean="0">
                          <a:latin typeface="Cambria Math" panose="02040503050406030204" pitchFamily="18" charset="0"/>
                          <a:cs typeface="Times New Roman" panose="02020603050405020304" pitchFamily="18" charset="0"/>
                        </a:rPr>
                        <m:t>𝑉</m:t>
                      </m:r>
                    </m:oMath>
                  </a14:m>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933208" y="3906427"/>
                  <a:ext cx="6249339" cy="400110"/>
                </a:xfrm>
                <a:prstGeom prst="rect">
                  <a:avLst/>
                </a:prstGeom>
                <a:blipFill>
                  <a:blip r:embed="rId9"/>
                  <a:stretch>
                    <a:fillRect l="-976" t="-9231" r="-98"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17185" y="3844872"/>
                  <a:ext cx="4539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17185" y="3844872"/>
                  <a:ext cx="453970" cy="461665"/>
                </a:xfrm>
                <a:prstGeom prst="rect">
                  <a:avLst/>
                </a:prstGeom>
                <a:blipFill>
                  <a:blip r:embed="rId10"/>
                  <a:stretch>
                    <a:fillRect/>
                  </a:stretch>
                </a:blipFill>
              </p:spPr>
              <p:txBody>
                <a:bodyPr/>
                <a:lstStyle/>
                <a:p>
                  <a:r>
                    <a:rPr lang="en-US">
                      <a:noFill/>
                    </a:rPr>
                    <a:t> </a:t>
                  </a:r>
                </a:p>
              </p:txBody>
            </p:sp>
          </mc:Fallback>
        </mc:AlternateContent>
      </p:grpSp>
      <p:sp>
        <p:nvSpPr>
          <p:cNvPr id="23" name="TextBox 22"/>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7542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31</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75547" cy="461665"/>
              </a:xfrm>
              <a:prstGeom prst="rect">
                <a:avLst/>
              </a:prstGeom>
              <a:blipFill rotWithShape="0">
                <a:blip r:embed="rId2"/>
                <a:stretch>
                  <a:fillRect l="-1429" t="-10526" b="-28947"/>
                </a:stretch>
              </a:blipFill>
            </p:spPr>
            <p:txBody>
              <a:bodyPr/>
              <a:lstStyle/>
              <a:p>
                <a:r>
                  <a:rPr lang="en-IN">
                    <a:noFill/>
                  </a:rPr>
                  <a:t> </a:t>
                </a:r>
              </a:p>
            </p:txBody>
          </p:sp>
        </mc:Fallback>
      </mc:AlternateContent>
      <p:pic>
        <p:nvPicPr>
          <p:cNvPr id="6" name="Picture 5"/>
          <p:cNvPicPr/>
          <p:nvPr/>
        </p:nvPicPr>
        <p:blipFill>
          <a:blip r:embed="rId3"/>
          <a:stretch>
            <a:fillRect/>
          </a:stretch>
        </p:blipFill>
        <p:spPr>
          <a:xfrm>
            <a:off x="1179273" y="2891927"/>
            <a:ext cx="3907223" cy="3493203"/>
          </a:xfrm>
          <a:prstGeom prst="rect">
            <a:avLst/>
          </a:prstGeom>
        </p:spPr>
      </p:pic>
      <p:sp>
        <p:nvSpPr>
          <p:cNvPr id="8" name="TextBox 7"/>
          <p:cNvSpPr txBox="1"/>
          <p:nvPr/>
        </p:nvSpPr>
        <p:spPr>
          <a:xfrm>
            <a:off x="1097914" y="6344295"/>
            <a:ext cx="4297729"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Fig. 1.8. </a:t>
            </a:r>
            <a:r>
              <a:rPr lang="en-IN" sz="2000" dirty="0" smtClean="0">
                <a:latin typeface="Times New Roman" panose="02020603050405020304" pitchFamily="18" charset="0"/>
                <a:cs typeface="Times New Roman" panose="02020603050405020304" pitchFamily="18" charset="0"/>
              </a:rPr>
              <a:t>Circuit used for mesh analysis</a:t>
            </a:r>
            <a:endParaRPr lang="en-IN" sz="2000"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4"/>
          <a:stretch>
            <a:fillRect/>
          </a:stretch>
        </p:blipFill>
        <p:spPr>
          <a:xfrm>
            <a:off x="6545179" y="3246182"/>
            <a:ext cx="2633081" cy="3008945"/>
          </a:xfrm>
          <a:prstGeom prst="rect">
            <a:avLst/>
          </a:prstGeom>
        </p:spPr>
      </p:pic>
      <p:sp>
        <p:nvSpPr>
          <p:cNvPr id="12" name="TextBox 11"/>
          <p:cNvSpPr txBox="1"/>
          <p:nvPr/>
        </p:nvSpPr>
        <p:spPr>
          <a:xfrm>
            <a:off x="5870998" y="6344665"/>
            <a:ext cx="4297729"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Fig. 1.9. </a:t>
            </a:r>
            <a:r>
              <a:rPr lang="en-IN" sz="2000" dirty="0" smtClean="0">
                <a:latin typeface="Times New Roman" panose="02020603050405020304" pitchFamily="18" charset="0"/>
                <a:cs typeface="Times New Roman" panose="02020603050405020304" pitchFamily="18" charset="0"/>
              </a:rPr>
              <a:t>A tree of the circuit of Fig. 1.8 </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p:cNvSpPr/>
              <p:nvPr/>
            </p:nvSpPr>
            <p:spPr>
              <a:xfrm>
                <a:off x="703918" y="1325645"/>
                <a:ext cx="10715078" cy="1614801"/>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analysis of mesh method is illustrated through the circuit as shown 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1.8</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current supplied by the generator of voltage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𝑎</m:t>
                        </m:r>
                      </m:sub>
                    </m:sSub>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is to find out. </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 suitable tree as shown in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Fig. 1.9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is selected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such a way that the </a:t>
                </a:r>
                <a:r>
                  <a:rPr lang="en-IN" sz="2000" dirty="0" smtClean="0">
                    <a:latin typeface="Times New Roman" panose="02020603050405020304" pitchFamily="18" charset="0"/>
                    <a:cs typeface="Times New Roman" panose="02020603050405020304" pitchFamily="18" charset="0"/>
                  </a:rPr>
                  <a:t>links of the tree contain </a:t>
                </a:r>
                <a:r>
                  <a:rPr lang="en-IN" sz="2000" dirty="0">
                    <a:latin typeface="Times New Roman" panose="02020603050405020304" pitchFamily="18" charset="0"/>
                    <a:cs typeface="Times New Roman" panose="02020603050405020304" pitchFamily="18" charset="0"/>
                  </a:rPr>
                  <a:t>the generator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m:t>
                        </m:r>
                      </m:sub>
                    </m:sSub>
                  </m:oMath>
                </a14:m>
                <a:r>
                  <a:rPr lang="en-IN" sz="2000" dirty="0">
                    <a:latin typeface="Times New Roman" panose="02020603050405020304" pitchFamily="18" charset="0"/>
                    <a:cs typeface="Times New Roman" panose="02020603050405020304" pitchFamily="18" charset="0"/>
                  </a:rPr>
                  <a:t>, the impedance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5</m:t>
                        </m:r>
                      </m:sub>
                    </m:sSub>
                  </m:oMath>
                </a14:m>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 the impedance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6</m:t>
                        </m:r>
                      </m:sub>
                    </m:sSub>
                  </m:oMath>
                </a14:m>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703918" y="1325645"/>
                <a:ext cx="10715078" cy="1614801"/>
              </a:xfrm>
              <a:prstGeom prst="rect">
                <a:avLst/>
              </a:prstGeom>
              <a:blipFill>
                <a:blip r:embed="rId5"/>
                <a:stretch>
                  <a:fillRect l="-512" t="-1887" r="-626" b="-4528"/>
                </a:stretch>
              </a:blipFill>
            </p:spPr>
            <p:txBody>
              <a:bodyPr/>
              <a:lstStyle/>
              <a:p>
                <a:r>
                  <a:rPr lang="en-US">
                    <a:noFill/>
                  </a:rPr>
                  <a:t> </a:t>
                </a:r>
              </a:p>
            </p:txBody>
          </p:sp>
        </mc:Fallback>
      </mc:AlternateContent>
    </p:spTree>
    <p:extLst>
      <p:ext uri="{BB962C8B-B14F-4D97-AF65-F5344CB8AC3E}">
        <p14:creationId xmlns:p14="http://schemas.microsoft.com/office/powerpoint/2010/main" val="947235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32</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75547" cy="461665"/>
              </a:xfrm>
              <a:prstGeom prst="rect">
                <a:avLst/>
              </a:prstGeom>
              <a:blipFill rotWithShape="0">
                <a:blip r:embed="rId2"/>
                <a:stretch>
                  <a:fillRect l="-1429"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51017" y="1394083"/>
                <a:ext cx="10861912" cy="3979551"/>
              </a:xfrm>
              <a:prstGeom prst="rect">
                <a:avLst/>
              </a:prstGeom>
            </p:spPr>
            <p:txBody>
              <a:bodyPr wrap="square">
                <a:spAutoFit/>
              </a:bodyPr>
              <a:lstStyle/>
              <a:p>
                <a:pPr marL="342900" indent="-342900" algn="just">
                  <a:lnSpc>
                    <a:spcPct val="107000"/>
                  </a:lnSpc>
                  <a:spcAft>
                    <a:spcPts val="12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network contains six branches and four nodes marked </a:t>
                </a:r>
                <a14:m>
                  <m:oMath xmlns:m="http://schemas.openxmlformats.org/officeDocument/2006/math">
                    <m:r>
                      <a:rPr lang="en-IN" sz="2000" i="1">
                        <a:latin typeface="Cambria Math" panose="02040503050406030204" pitchFamily="18" charset="0"/>
                        <a:ea typeface="Times New Roman" panose="02020603050405020304" pitchFamily="18" charset="0"/>
                        <a:cs typeface="Times New Roman" panose="02020603050405020304" pitchFamily="18" charset="0"/>
                      </a:rPr>
                      <m:t>𝑝</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ea typeface="Times New Roman" panose="02020603050405020304" pitchFamily="18" charset="0"/>
                        <a:cs typeface="Times New Roman" panose="02020603050405020304" pitchFamily="18" charset="0"/>
                      </a:rPr>
                      <m:t>𝑞</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ea typeface="Times New Roman" panose="02020603050405020304" pitchFamily="18" charset="0"/>
                        <a:cs typeface="Times New Roman" panose="02020603050405020304" pitchFamily="18" charset="0"/>
                      </a:rPr>
                      <m:t>𝑐</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ea typeface="Times New Roman" panose="02020603050405020304" pitchFamily="18" charset="0"/>
                        <a:cs typeface="Times New Roman" panose="02020603050405020304" pitchFamily="18" charset="0"/>
                      </a:rPr>
                      <m:t>𝑜</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12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number of links or independent meshes is (</a:t>
                </a:r>
                <a14:m>
                  <m:oMath xmlns:m="http://schemas.openxmlformats.org/officeDocument/2006/math">
                    <m:r>
                      <a:rPr lang="en-IN" sz="2000" i="1">
                        <a:latin typeface="Cambria Math" panose="02040503050406030204" pitchFamily="18" charset="0"/>
                        <a:ea typeface="Times New Roman" panose="02020603050405020304" pitchFamily="18" charset="0"/>
                        <a:cs typeface="Times New Roman" panose="02020603050405020304" pitchFamily="18" charset="0"/>
                      </a:rPr>
                      <m:t>𝑏</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r>
                      <a:rPr lang="en-IN" sz="2000" i="1">
                        <a:latin typeface="Cambria Math" panose="02040503050406030204" pitchFamily="18" charset="0"/>
                        <a:ea typeface="Times New Roman" panose="02020603050405020304" pitchFamily="18" charset="0"/>
                        <a:cs typeface="Times New Roman" panose="02020603050405020304" pitchFamily="18" charset="0"/>
                      </a:rPr>
                      <m:t>𝑛</m:t>
                    </m:r>
                    <m:r>
                      <a:rPr lang="en-IN" sz="2000" i="1">
                        <a:latin typeface="Cambria Math" panose="02040503050406030204" pitchFamily="18" charset="0"/>
                        <a:ea typeface="Times New Roman" panose="02020603050405020304" pitchFamily="18" charset="0"/>
                        <a:cs typeface="Times New Roman" panose="02020603050405020304" pitchFamily="18" charset="0"/>
                      </a:rPr>
                      <m:t>+1)=(6−4+1)=3</m:t>
                    </m:r>
                  </m:oMath>
                </a14:m>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These three links placed one at a time, form the meshes </a:t>
                </a:r>
                <a14:m>
                  <m:oMath xmlns:m="http://schemas.openxmlformats.org/officeDocument/2006/math">
                    <m:r>
                      <a:rPr lang="en-IN" sz="2000" i="1">
                        <a:latin typeface="Cambria Math" panose="02040503050406030204" pitchFamily="18" charset="0"/>
                      </a:rPr>
                      <m:t>𝑝𝑐𝑜𝑟𝑝</m:t>
                    </m:r>
                    <m:r>
                      <a:rPr lang="en-IN" sz="2000" i="1">
                        <a:latin typeface="Cambria Math" panose="02040503050406030204" pitchFamily="18" charset="0"/>
                      </a:rPr>
                      <m:t>, </m:t>
                    </m:r>
                    <m:r>
                      <a:rPr lang="en-IN" sz="2000" i="1">
                        <a:latin typeface="Cambria Math" panose="02040503050406030204" pitchFamily="18" charset="0"/>
                      </a:rPr>
                      <m:t>𝑜𝑠𝑞𝑐𝑜</m:t>
                    </m:r>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and </a:t>
                </a:r>
                <a14:m>
                  <m:oMath xmlns:m="http://schemas.openxmlformats.org/officeDocument/2006/math">
                    <m:r>
                      <a:rPr lang="en-IN" sz="2000" i="1">
                        <a:latin typeface="Cambria Math" panose="02040503050406030204" pitchFamily="18" charset="0"/>
                      </a:rPr>
                      <m:t>𝑝𝑞𝑐𝑝</m:t>
                    </m:r>
                  </m:oMath>
                </a14:m>
                <a:r>
                  <a:rPr lang="en-IN" sz="2000" dirty="0">
                    <a:latin typeface="Times New Roman" panose="02020603050405020304" pitchFamily="18" charset="0"/>
                    <a:cs typeface="Times New Roman" panose="02020603050405020304" pitchFamily="18" charset="0"/>
                  </a:rPr>
                  <a:t> respectively</a:t>
                </a:r>
                <a:r>
                  <a:rPr lang="en-IN" sz="2000" dirty="0" smtClean="0">
                    <a:latin typeface="Times New Roman" panose="02020603050405020304" pitchFamily="18" charset="0"/>
                    <a:cs typeface="Times New Roman" panose="02020603050405020304" pitchFamily="18" charset="0"/>
                  </a:rPr>
                  <a:t>.</a:t>
                </a:r>
              </a:p>
              <a:p>
                <a:pPr marL="342900" indent="-342900" algn="just">
                  <a:lnSpc>
                    <a:spcPct val="107000"/>
                  </a:lnSpc>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link currents or the mesh currents </a:t>
                </a:r>
                <a:r>
                  <a:rPr lang="en-IN" sz="2000" dirty="0" smtClean="0">
                    <a:latin typeface="Times New Roman" panose="02020603050405020304" pitchFamily="18" charset="0"/>
                    <a:cs typeface="Times New Roman" panose="02020603050405020304" pitchFamily="18" charset="0"/>
                  </a:rPr>
                  <a:t>in </a:t>
                </a:r>
                <a:r>
                  <a:rPr lang="en-IN" sz="2000" b="1" dirty="0" smtClean="0">
                    <a:latin typeface="Times New Roman" panose="02020603050405020304" pitchFamily="18" charset="0"/>
                    <a:cs typeface="Times New Roman" panose="02020603050405020304" pitchFamily="18" charset="0"/>
                  </a:rPr>
                  <a:t>Fig. 1.8 </a:t>
                </a:r>
                <a:r>
                  <a:rPr lang="en-IN" sz="2000" dirty="0" smtClean="0">
                    <a:latin typeface="Times New Roman" panose="02020603050405020304" pitchFamily="18" charset="0"/>
                    <a:cs typeface="Times New Roman" panose="02020603050405020304" pitchFamily="18" charset="0"/>
                  </a:rPr>
                  <a:t>are </a:t>
                </a:r>
                <a:r>
                  <a:rPr lang="en-IN" sz="2000" dirty="0">
                    <a:latin typeface="Times New Roman" panose="02020603050405020304" pitchFamily="18" charset="0"/>
                    <a:cs typeface="Times New Roman" panose="02020603050405020304" pitchFamily="18" charset="0"/>
                  </a:rPr>
                  <a:t>denoted by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3</m:t>
                        </m:r>
                      </m:sub>
                    </m:sSub>
                  </m:oMath>
                </a14:m>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respectively.</a:t>
                </a:r>
              </a:p>
              <a:p>
                <a:pPr marL="342900" indent="-342900" algn="just">
                  <a:lnSpc>
                    <a:spcPct val="107000"/>
                  </a:lnSpc>
                  <a:spcAft>
                    <a:spcPts val="12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Kirchhoff’s voltage law equation is to be written for each mesh. These equations are called mesh equations or loop equations. </a:t>
                </a:r>
              </a:p>
              <a:p>
                <a:pPr marL="342900" indent="-342900" algn="just">
                  <a:lnSpc>
                    <a:spcPct val="107000"/>
                  </a:lnSpc>
                  <a:spcAft>
                    <a:spcPts val="12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equations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are to be solved to yield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link currents or the mesh currents. </a:t>
                </a:r>
              </a:p>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current in a tree branch which is common to two or more meshes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obtained by algebraically summing the associated mesh currents</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t>
                </a:r>
              </a:p>
            </p:txBody>
          </p:sp>
        </mc:Choice>
        <mc:Fallback xmlns="">
          <p:sp>
            <p:nvSpPr>
              <p:cNvPr id="10" name="Rectangle 9"/>
              <p:cNvSpPr>
                <a:spLocks noRot="1" noChangeAspect="1" noMove="1" noResize="1" noEditPoints="1" noAdjustHandles="1" noChangeArrowheads="1" noChangeShapeType="1" noTextEdit="1"/>
              </p:cNvSpPr>
              <p:nvPr/>
            </p:nvSpPr>
            <p:spPr>
              <a:xfrm>
                <a:off x="751017" y="1394083"/>
                <a:ext cx="10861912" cy="3979551"/>
              </a:xfrm>
              <a:prstGeom prst="rect">
                <a:avLst/>
              </a:prstGeom>
              <a:blipFill>
                <a:blip r:embed="rId3"/>
                <a:stretch>
                  <a:fillRect l="-505" t="-919" r="-617" b="-1225"/>
                </a:stretch>
              </a:blipFill>
            </p:spPr>
            <p:txBody>
              <a:bodyPr/>
              <a:lstStyle/>
              <a:p>
                <a:r>
                  <a:rPr lang="en-US">
                    <a:noFill/>
                  </a:rPr>
                  <a:t> </a:t>
                </a:r>
              </a:p>
            </p:txBody>
          </p:sp>
        </mc:Fallback>
      </mc:AlternateContent>
    </p:spTree>
    <p:extLst>
      <p:ext uri="{BB962C8B-B14F-4D97-AF65-F5344CB8AC3E}">
        <p14:creationId xmlns:p14="http://schemas.microsoft.com/office/powerpoint/2010/main" val="2725405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33</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75547" cy="461665"/>
              </a:xfrm>
              <a:prstGeom prst="rect">
                <a:avLst/>
              </a:prstGeom>
              <a:blipFill rotWithShape="0">
                <a:blip r:embed="rId2"/>
                <a:stretch>
                  <a:fillRect l="-1429" t="-10526" b="-28947"/>
                </a:stretch>
              </a:blipFill>
            </p:spPr>
            <p:txBody>
              <a:bodyPr/>
              <a:lstStyle/>
              <a:p>
                <a:r>
                  <a:rPr lang="en-IN">
                    <a:noFill/>
                  </a:rPr>
                  <a:t> </a:t>
                </a:r>
              </a:p>
            </p:txBody>
          </p:sp>
        </mc:Fallback>
      </mc:AlternateContent>
      <p:sp>
        <p:nvSpPr>
          <p:cNvPr id="10" name="Rectangle 9"/>
          <p:cNvSpPr/>
          <p:nvPr/>
        </p:nvSpPr>
        <p:spPr>
          <a:xfrm>
            <a:off x="751017" y="1394083"/>
            <a:ext cx="10861912" cy="1182888"/>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Application </a:t>
            </a:r>
            <a:r>
              <a:rPr lang="en-IN" sz="2000" dirty="0">
                <a:latin typeface="Times New Roman" panose="02020603050405020304" pitchFamily="18" charset="0"/>
                <a:cs typeface="Times New Roman" panose="02020603050405020304" pitchFamily="18" charset="0"/>
              </a:rPr>
              <a:t>of Kirchhoff’s Voltage Law to the three meshes gives the following three simultaneous equations.</a:t>
            </a:r>
          </a:p>
          <a:p>
            <a:pPr marL="342900" indent="-342900" algn="just">
              <a:lnSpc>
                <a:spcPct val="107000"/>
              </a:lnSpc>
              <a:spcAft>
                <a:spcPts val="800"/>
              </a:spcAft>
              <a:buFont typeface="Wingdings" panose="05000000000000000000" pitchFamily="2" charset="2"/>
              <a:buChar char="§"/>
            </a:pP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8" name="Group 17"/>
          <p:cNvGrpSpPr/>
          <p:nvPr/>
        </p:nvGrpSpPr>
        <p:grpSpPr>
          <a:xfrm>
            <a:off x="1030868" y="2283293"/>
            <a:ext cx="7492072" cy="1536830"/>
            <a:chOff x="1808804" y="2283293"/>
            <a:chExt cx="7492072" cy="1536830"/>
          </a:xfrm>
        </p:grpSpPr>
        <mc:AlternateContent xmlns:mc="http://schemas.openxmlformats.org/markup-compatibility/2006" xmlns:a14="http://schemas.microsoft.com/office/drawing/2010/main">
          <mc:Choice Requires="a14">
            <p:sp>
              <p:nvSpPr>
                <p:cNvPr id="4" name="Rectangle 3"/>
                <p:cNvSpPr/>
                <p:nvPr/>
              </p:nvSpPr>
              <p:spPr>
                <a:xfrm>
                  <a:off x="1918875" y="2283293"/>
                  <a:ext cx="6286662"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1</m:t>
                                </m:r>
                              </m:sub>
                            </m:sSub>
                            <m:r>
                              <a:rPr lang="en-IN" sz="2000" i="0">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1</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2</m:t>
                                </m:r>
                              </m:sub>
                            </m:sSub>
                            <m:r>
                              <a:rPr lang="en-IN" sz="2000" i="0">
                                <a:latin typeface="Cambria Math" panose="02040503050406030204" pitchFamily="18" charset="0"/>
                              </a:rPr>
                              <m:t> </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1</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3</m:t>
                                    </m:r>
                                  </m:sub>
                                </m:sSub>
                              </m:e>
                            </m:d>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3 </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1</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2</m:t>
                                    </m:r>
                                  </m:sub>
                                </m:sSub>
                              </m:e>
                            </m:d>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𝑏</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0">
                                    <a:latin typeface="Cambria Math" panose="02040503050406030204" pitchFamily="18" charset="0"/>
                                  </a:rPr>
                                  <m:t>1</m:t>
                                </m:r>
                              </m:sub>
                            </m:sSub>
                            <m:r>
                              <a:rPr lang="en-IN" sz="2000" i="0">
                                <a:latin typeface="Cambria Math" panose="02040503050406030204" pitchFamily="18" charset="0"/>
                              </a:rPr>
                              <m:t>   (</m:t>
                            </m:r>
                            <m:r>
                              <a:rPr lang="en-IN" sz="2000" i="1">
                                <a:latin typeface="Cambria Math" panose="02040503050406030204" pitchFamily="18" charset="0"/>
                              </a:rPr>
                              <m:t>𝑠𝑎𝑦</m:t>
                            </m:r>
                          </m:e>
                        </m:d>
                      </m:oMath>
                    </m:oMathPara>
                  </a14:m>
                  <a:endParaRPr lang="en-IN" sz="2000" dirty="0"/>
                </a:p>
              </p:txBody>
            </p:sp>
          </mc:Choice>
          <mc:Fallback xmlns="">
            <p:sp>
              <p:nvSpPr>
                <p:cNvPr id="4" name="Rectangle 3"/>
                <p:cNvSpPr>
                  <a:spLocks noRot="1" noChangeAspect="1" noMove="1" noResize="1" noEditPoints="1" noAdjustHandles="1" noChangeArrowheads="1" noChangeShapeType="1" noTextEdit="1"/>
                </p:cNvSpPr>
                <p:nvPr/>
              </p:nvSpPr>
              <p:spPr>
                <a:xfrm>
                  <a:off x="1918875" y="2283293"/>
                  <a:ext cx="6286662" cy="400110"/>
                </a:xfrm>
                <a:prstGeom prst="rect">
                  <a:avLst/>
                </a:prstGeom>
                <a:blipFill rotWithShape="0">
                  <a:blip r:embed="rId3"/>
                  <a:stretch>
                    <a:fillRect t="-126154" r="-8632" b="-1953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808804" y="2866395"/>
                  <a:ext cx="58263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3</m:t>
                                    </m:r>
                                  </m:sub>
                                </m:sSub>
                                <m:r>
                                  <a:rPr lang="en-IN" sz="2000" i="0">
                                    <a:latin typeface="Cambria Math" panose="02040503050406030204" pitchFamily="18" charset="0"/>
                                  </a:rPr>
                                  <m:t> </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1</m:t>
                                        </m:r>
                                      </m:sub>
                                    </m:sSub>
                                  </m:e>
                                </m:d>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4 </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3</m:t>
                                        </m:r>
                                      </m:sub>
                                    </m:sSub>
                                  </m:e>
                                </m:d>
                                <m:r>
                                  <a:rPr lang="en-IN" sz="2000" i="0">
                                    <a:latin typeface="Cambria Math" panose="02040503050406030204" pitchFamily="18" charset="0"/>
                                  </a:rPr>
                                  <m:t>+</m:t>
                                </m:r>
                                <m:r>
                                  <a:rPr lang="en-IN" sz="2000" i="1">
                                    <a:latin typeface="Cambria Math" panose="02040503050406030204" pitchFamily="18" charset="0"/>
                                  </a:rPr>
                                  <m:t>𝑍</m:t>
                                </m:r>
                              </m:e>
                              <m:sub>
                                <m:r>
                                  <a:rPr lang="en-IN" sz="2000" i="0">
                                    <a:latin typeface="Cambria Math" panose="02040503050406030204" pitchFamily="18" charset="0"/>
                                  </a:rPr>
                                  <m:t>5</m:t>
                                </m:r>
                              </m:sub>
                            </m:sSub>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𝐼</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𝑏</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0">
                                    <a:latin typeface="Cambria Math" panose="02040503050406030204" pitchFamily="18" charset="0"/>
                                  </a:rPr>
                                  <m:t>2</m:t>
                                </m:r>
                              </m:sub>
                            </m:sSub>
                            <m:r>
                              <a:rPr lang="en-IN" sz="2000" i="0">
                                <a:latin typeface="Cambria Math" panose="02040503050406030204" pitchFamily="18" charset="0"/>
                              </a:rPr>
                              <m:t>   (</m:t>
                            </m:r>
                            <m:r>
                              <a:rPr lang="en-IN" sz="2000" i="1">
                                <a:latin typeface="Cambria Math" panose="02040503050406030204" pitchFamily="18" charset="0"/>
                              </a:rPr>
                              <m:t>𝑠𝑎𝑦</m:t>
                            </m:r>
                          </m:e>
                        </m:d>
                      </m:oMath>
                    </m:oMathPara>
                  </a14:m>
                  <a:endParaRPr lang="en-IN" sz="2000" dirty="0"/>
                </a:p>
              </p:txBody>
            </p:sp>
          </mc:Choice>
          <mc:Fallback xmlns="">
            <p:sp>
              <p:nvSpPr>
                <p:cNvPr id="5" name="Rectangle 4"/>
                <p:cNvSpPr>
                  <a:spLocks noRot="1" noChangeAspect="1" noMove="1" noResize="1" noEditPoints="1" noAdjustHandles="1" noChangeArrowheads="1" noChangeShapeType="1" noTextEdit="1"/>
                </p:cNvSpPr>
                <p:nvPr/>
              </p:nvSpPr>
              <p:spPr>
                <a:xfrm>
                  <a:off x="1808804" y="2866395"/>
                  <a:ext cx="5826339" cy="400110"/>
                </a:xfrm>
                <a:prstGeom prst="rect">
                  <a:avLst/>
                </a:prstGeom>
                <a:blipFill rotWithShape="0">
                  <a:blip r:embed="rId4"/>
                  <a:stretch>
                    <a:fillRect t="-124242" r="-9634" b="-1909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808804" y="3420013"/>
                  <a:ext cx="43436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2</m:t>
                                </m:r>
                              </m:sub>
                            </m:sSub>
                            <m:r>
                              <a:rPr lang="en-IN" sz="2000" i="0">
                                <a:latin typeface="Cambria Math" panose="02040503050406030204" pitchFamily="18" charset="0"/>
                              </a:rPr>
                              <m:t> </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1</m:t>
                                    </m:r>
                                  </m:sub>
                                </m:sSub>
                              </m:e>
                            </m:d>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4 </m:t>
                                </m:r>
                              </m:sub>
                            </m:sSub>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2</m:t>
                                    </m:r>
                                  </m:sub>
                                </m:sSub>
                              </m:e>
                            </m:d>
                            <m:r>
                              <a:rPr lang="en-IN" sz="2000" i="0">
                                <a:latin typeface="Cambria Math" panose="02040503050406030204" pitchFamily="18" charset="0"/>
                              </a:rPr>
                              <m:t>+</m:t>
                            </m:r>
                            <m:r>
                              <a:rPr lang="en-IN" sz="2000" i="1">
                                <a:latin typeface="Cambria Math" panose="02040503050406030204" pitchFamily="18" charset="0"/>
                              </a:rPr>
                              <m:t>𝑍</m:t>
                            </m:r>
                          </m:e>
                          <m:sub>
                            <m:r>
                              <a:rPr lang="en-IN" sz="2000" i="0">
                                <a:latin typeface="Cambria Math" panose="02040503050406030204" pitchFamily="18" charset="0"/>
                              </a:rPr>
                              <m:t>6</m:t>
                            </m:r>
                          </m:sub>
                        </m:sSub>
                        <m:sSub>
                          <m:sSubPr>
                            <m:ctrlPr>
                              <a:rPr lang="en-IN" sz="2000" i="1">
                                <a:latin typeface="Cambria Math" panose="02040503050406030204" pitchFamily="18" charset="0"/>
                              </a:rPr>
                            </m:ctrlPr>
                          </m:sSubPr>
                          <m:e>
                            <m:r>
                              <a:rPr lang="en-IN" sz="2000" i="0">
                                <a:latin typeface="Cambria Math" panose="02040503050406030204" pitchFamily="18" charset="0"/>
                              </a:rPr>
                              <m:t> </m:t>
                            </m:r>
                            <m:r>
                              <a:rPr lang="en-IN" sz="2000" i="1">
                                <a:latin typeface="Cambria Math" panose="02040503050406030204" pitchFamily="18" charset="0"/>
                              </a:rPr>
                              <m:t>𝐼</m:t>
                            </m:r>
                          </m:e>
                          <m:sub>
                            <m:r>
                              <a:rPr lang="en-IN" sz="2000" i="0">
                                <a:latin typeface="Cambria Math" panose="02040503050406030204" pitchFamily="18" charset="0"/>
                              </a:rPr>
                              <m:t>3</m:t>
                            </m:r>
                          </m:sub>
                        </m:sSub>
                        <m:r>
                          <a:rPr lang="en-IN" sz="2000" i="0">
                            <a:latin typeface="Cambria Math" panose="02040503050406030204" pitchFamily="18" charset="0"/>
                          </a:rPr>
                          <m:t>=0</m:t>
                        </m:r>
                      </m:oMath>
                    </m:oMathPara>
                  </a14:m>
                  <a:endParaRPr lang="en-IN" sz="2000" dirty="0"/>
                </a:p>
              </p:txBody>
            </p:sp>
          </mc:Choice>
          <mc:Fallback xmlns="">
            <p:sp>
              <p:nvSpPr>
                <p:cNvPr id="6" name="Rectangle 5"/>
                <p:cNvSpPr>
                  <a:spLocks noRot="1" noChangeAspect="1" noMove="1" noResize="1" noEditPoints="1" noAdjustHandles="1" noChangeArrowheads="1" noChangeShapeType="1" noTextEdit="1"/>
                </p:cNvSpPr>
                <p:nvPr/>
              </p:nvSpPr>
              <p:spPr>
                <a:xfrm>
                  <a:off x="1808804" y="3420013"/>
                  <a:ext cx="4343689" cy="400110"/>
                </a:xfrm>
                <a:prstGeom prst="rect">
                  <a:avLst/>
                </a:prstGeom>
                <a:blipFill rotWithShape="0">
                  <a:blip r:embed="rId5"/>
                  <a:stretch>
                    <a:fillRect b="-1515"/>
                  </a:stretch>
                </a:blipFill>
              </p:spPr>
              <p:txBody>
                <a:bodyPr/>
                <a:lstStyle/>
                <a:p>
                  <a:r>
                    <a:rPr lang="en-IN">
                      <a:noFill/>
                    </a:rPr>
                    <a:t> </a:t>
                  </a:r>
                </a:p>
              </p:txBody>
            </p:sp>
          </mc:Fallback>
        </mc:AlternateContent>
        <p:cxnSp>
          <p:nvCxnSpPr>
            <p:cNvPr id="9" name="Straight Arrow Connector 8"/>
            <p:cNvCxnSpPr/>
            <p:nvPr/>
          </p:nvCxnSpPr>
          <p:spPr>
            <a:xfrm flipV="1">
              <a:off x="8205537" y="2515877"/>
              <a:ext cx="511810"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36"/>
            <p:cNvSpPr txBox="1"/>
            <p:nvPr/>
          </p:nvSpPr>
          <p:spPr>
            <a:xfrm>
              <a:off x="8748218" y="2323177"/>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dirty="0">
                <a:effectLst/>
                <a:ea typeface="Calibri" panose="020F0502020204030204" pitchFamily="34" charset="0"/>
                <a:cs typeface="Times New Roman" panose="02020603050405020304" pitchFamily="18" charset="0"/>
              </a:endParaRPr>
            </a:p>
          </p:txBody>
        </p:sp>
        <p:cxnSp>
          <p:nvCxnSpPr>
            <p:cNvPr id="12" name="Straight Arrow Connector 11"/>
            <p:cNvCxnSpPr/>
            <p:nvPr/>
          </p:nvCxnSpPr>
          <p:spPr>
            <a:xfrm flipV="1">
              <a:off x="7820793" y="3087672"/>
              <a:ext cx="872490"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36"/>
            <p:cNvSpPr txBox="1"/>
            <p:nvPr/>
          </p:nvSpPr>
          <p:spPr>
            <a:xfrm>
              <a:off x="8730174" y="2898577"/>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ea typeface="Calibri" panose="020F0502020204030204" pitchFamily="34" charset="0"/>
                <a:cs typeface="Times New Roman" panose="02020603050405020304" pitchFamily="18" charset="0"/>
              </a:endParaRPr>
            </a:p>
          </p:txBody>
        </p:sp>
        <p:cxnSp>
          <p:nvCxnSpPr>
            <p:cNvPr id="14" name="Straight Arrow Connector 13"/>
            <p:cNvCxnSpPr/>
            <p:nvPr/>
          </p:nvCxnSpPr>
          <p:spPr>
            <a:xfrm flipV="1">
              <a:off x="6181973" y="3627122"/>
              <a:ext cx="2487180" cy="16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 Box 36"/>
            <p:cNvSpPr txBox="1"/>
            <p:nvPr/>
          </p:nvSpPr>
          <p:spPr>
            <a:xfrm>
              <a:off x="8723832" y="3418383"/>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ea typeface="Calibri" panose="020F0502020204030204" pitchFamily="34" charset="0"/>
                <a:cs typeface="Times New Roman" panose="02020603050405020304" pitchFamily="18" charset="0"/>
              </a:endParaRPr>
            </a:p>
          </p:txBody>
        </p:sp>
      </p:grpSp>
      <p:sp>
        <p:nvSpPr>
          <p:cNvPr id="19" name="Rectangle 18"/>
          <p:cNvSpPr/>
          <p:nvPr/>
        </p:nvSpPr>
        <p:spPr>
          <a:xfrm>
            <a:off x="751017" y="3996188"/>
            <a:ext cx="5559535" cy="400110"/>
          </a:xfrm>
          <a:prstGeom prst="rect">
            <a:avLst/>
          </a:prstGeom>
        </p:spPr>
        <p:txBody>
          <a:bodyPr wrap="none">
            <a:spAutoFit/>
          </a:bodyPr>
          <a:lstStyle/>
          <a:p>
            <a:pPr marL="342900" indent="-342900">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Rearranging equations (1) through (3), we obtain</a:t>
            </a:r>
            <a:endParaRPr lang="en-IN" sz="2000" dirty="0">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751017" y="4639064"/>
            <a:ext cx="7730845" cy="1576561"/>
            <a:chOff x="1624489" y="4639064"/>
            <a:chExt cx="7730845" cy="1576561"/>
          </a:xfrm>
        </p:grpSpPr>
        <mc:AlternateContent xmlns:mc="http://schemas.openxmlformats.org/markup-compatibility/2006" xmlns:a14="http://schemas.microsoft.com/office/drawing/2010/main">
          <mc:Choice Requires="a14">
            <p:sp>
              <p:nvSpPr>
                <p:cNvPr id="20" name="Rectangle 19"/>
                <p:cNvSpPr/>
                <p:nvPr/>
              </p:nvSpPr>
              <p:spPr>
                <a:xfrm>
                  <a:off x="1850381" y="4663128"/>
                  <a:ext cx="434612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1</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3</m:t>
                                </m:r>
                              </m:sub>
                            </m:sSub>
                          </m:e>
                        </m:d>
                        <m:r>
                          <a:rPr lang="en-IN" sz="2000" i="0">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1</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3</m:t>
                            </m:r>
                          </m:sub>
                        </m:sSub>
                        <m:r>
                          <a:rPr lang="en-IN" sz="2000" i="0">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2 </m:t>
                            </m:r>
                          </m:sub>
                        </m:sSub>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0">
                                <a:latin typeface="Cambria Math" panose="02040503050406030204" pitchFamily="18" charset="0"/>
                              </a:rPr>
                              <m:t>1</m:t>
                            </m:r>
                          </m:sub>
                        </m:sSub>
                      </m:oMath>
                    </m:oMathPara>
                  </a14:m>
                  <a:endParaRPr lang="en-IN" sz="2000" dirty="0"/>
                </a:p>
              </p:txBody>
            </p:sp>
          </mc:Choice>
          <mc:Fallback xmlns="">
            <p:sp>
              <p:nvSpPr>
                <p:cNvPr id="20" name="Rectangle 19"/>
                <p:cNvSpPr>
                  <a:spLocks noRot="1" noChangeAspect="1" noMove="1" noResize="1" noEditPoints="1" noAdjustHandles="1" noChangeArrowheads="1" noChangeShapeType="1" noTextEdit="1"/>
                </p:cNvSpPr>
                <p:nvPr/>
              </p:nvSpPr>
              <p:spPr>
                <a:xfrm>
                  <a:off x="1850381" y="4663128"/>
                  <a:ext cx="4346126" cy="400110"/>
                </a:xfrm>
                <a:prstGeom prst="rect">
                  <a:avLst/>
                </a:prstGeom>
                <a:blipFill rotWithShape="0">
                  <a:blip r:embed="rId6"/>
                  <a:stretch>
                    <a:fillRect b="-1515"/>
                  </a:stretch>
                </a:blipFill>
              </p:spPr>
              <p:txBody>
                <a:bodyPr/>
                <a:lstStyle/>
                <a:p>
                  <a:r>
                    <a:rPr lang="en-IN">
                      <a:noFill/>
                    </a:rPr>
                    <a:t> </a:t>
                  </a:r>
                </a:p>
              </p:txBody>
            </p:sp>
          </mc:Fallback>
        </mc:AlternateContent>
        <p:cxnSp>
          <p:nvCxnSpPr>
            <p:cNvPr id="21" name="Straight Arrow Connector 20"/>
            <p:cNvCxnSpPr/>
            <p:nvPr/>
          </p:nvCxnSpPr>
          <p:spPr>
            <a:xfrm flipV="1">
              <a:off x="6310552" y="4863183"/>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36"/>
            <p:cNvSpPr txBox="1"/>
            <p:nvPr/>
          </p:nvSpPr>
          <p:spPr>
            <a:xfrm>
              <a:off x="8748218" y="4639064"/>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dirty="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Rectangle 23"/>
                <p:cNvSpPr/>
                <p:nvPr/>
              </p:nvSpPr>
              <p:spPr>
                <a:xfrm>
                  <a:off x="1850381" y="5239340"/>
                  <a:ext cx="435805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0">
                                <a:latin typeface="Cambria Math" panose="02040503050406030204" pitchFamily="18" charset="0"/>
                                <a:ea typeface="Cambria Math" panose="02040503050406030204" pitchFamily="18" charset="0"/>
                              </a:rPr>
                              <m:t>3</m:t>
                            </m:r>
                          </m:sub>
                        </m:sSub>
                        <m:r>
                          <a:rPr lang="en-IN" sz="2000" i="0">
                            <a:latin typeface="Cambria Math" panose="02040503050406030204" pitchFamily="18" charset="0"/>
                            <a:ea typeface="Cambria Math" panose="02040503050406030204" pitchFamily="18" charset="0"/>
                          </a:rPr>
                          <m:t> </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0">
                                <a:latin typeface="Cambria Math" panose="02040503050406030204" pitchFamily="18" charset="0"/>
                                <a:ea typeface="Cambria Math" panose="02040503050406030204" pitchFamily="18" charset="0"/>
                              </a:rPr>
                              <m:t>1</m:t>
                            </m:r>
                          </m:sub>
                        </m:sSub>
                        <m:r>
                          <a:rPr lang="en-IN" sz="2000" i="0">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0">
                                    <a:latin typeface="Cambria Math" panose="02040503050406030204" pitchFamily="18" charset="0"/>
                                    <a:ea typeface="Cambria Math" panose="02040503050406030204" pitchFamily="18" charset="0"/>
                                  </a:rPr>
                                  <m:t>3</m:t>
                                </m:r>
                              </m:sub>
                            </m:sSub>
                            <m:r>
                              <a:rPr lang="en-IN" sz="2000" i="0">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0">
                                    <a:latin typeface="Cambria Math" panose="02040503050406030204" pitchFamily="18" charset="0"/>
                                    <a:ea typeface="Cambria Math" panose="02040503050406030204" pitchFamily="18" charset="0"/>
                                  </a:rPr>
                                  <m:t>4</m:t>
                                </m:r>
                              </m:sub>
                            </m:sSub>
                            <m:r>
                              <a:rPr lang="en-IN" sz="2000" i="0">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0">
                                    <a:latin typeface="Cambria Math" panose="02040503050406030204" pitchFamily="18" charset="0"/>
                                    <a:ea typeface="Cambria Math" panose="02040503050406030204" pitchFamily="18" charset="0"/>
                                  </a:rPr>
                                  <m:t>5</m:t>
                                </m:r>
                              </m:sub>
                            </m:sSub>
                          </m:e>
                        </m:d>
                        <m:r>
                          <a:rPr lang="en-IN" sz="2000" i="0">
                            <a:latin typeface="Cambria Math" panose="02040503050406030204" pitchFamily="18" charset="0"/>
                            <a:ea typeface="Cambria Math" panose="02040503050406030204" pitchFamily="18" charset="0"/>
                          </a:rPr>
                          <m:t> </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0">
                                <a:latin typeface="Cambria Math" panose="02040503050406030204" pitchFamily="18" charset="0"/>
                                <a:ea typeface="Cambria Math" panose="02040503050406030204" pitchFamily="18" charset="0"/>
                              </a:rPr>
                              <m:t>2</m:t>
                            </m:r>
                          </m:sub>
                        </m:sSub>
                        <m:r>
                          <a:rPr lang="en-IN" sz="2000" i="0">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0">
                                <a:latin typeface="Cambria Math" panose="02040503050406030204" pitchFamily="18" charset="0"/>
                                <a:ea typeface="Cambria Math" panose="02040503050406030204" pitchFamily="18" charset="0"/>
                              </a:rPr>
                              <m:t>4 </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0">
                                <a:latin typeface="Cambria Math" panose="02040503050406030204" pitchFamily="18" charset="0"/>
                                <a:ea typeface="Cambria Math" panose="02040503050406030204" pitchFamily="18" charset="0"/>
                              </a:rPr>
                              <m:t>3</m:t>
                            </m:r>
                          </m:sub>
                        </m:sSub>
                        <m:r>
                          <a:rPr lang="en-IN" sz="2000" i="0">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𝑉</m:t>
                            </m:r>
                          </m:e>
                          <m:sub>
                            <m:r>
                              <a:rPr lang="en-IN" sz="2000" i="0">
                                <a:latin typeface="Cambria Math" panose="02040503050406030204" pitchFamily="18" charset="0"/>
                                <a:ea typeface="Cambria Math" panose="02040503050406030204" pitchFamily="18" charset="0"/>
                              </a:rPr>
                              <m:t>2</m:t>
                            </m:r>
                          </m:sub>
                        </m:sSub>
                      </m:oMath>
                    </m:oMathPara>
                  </a14:m>
                  <a:endParaRPr lang="en-IN" sz="2000" dirty="0">
                    <a:latin typeface="Cambria Math" panose="02040503050406030204" pitchFamily="18" charset="0"/>
                    <a:ea typeface="Cambria Math" panose="020405030504060302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1850381" y="5239340"/>
                  <a:ext cx="4358053" cy="400110"/>
                </a:xfrm>
                <a:prstGeom prst="rect">
                  <a:avLst/>
                </a:prstGeom>
                <a:blipFill rotWithShape="0">
                  <a:blip r:embed="rId7"/>
                  <a:stretch>
                    <a:fillRect b="-3030"/>
                  </a:stretch>
                </a:blipFill>
              </p:spPr>
              <p:txBody>
                <a:bodyPr/>
                <a:lstStyle/>
                <a:p>
                  <a:r>
                    <a:rPr lang="en-IN">
                      <a:noFill/>
                    </a:rPr>
                    <a:t> </a:t>
                  </a:r>
                </a:p>
              </p:txBody>
            </p:sp>
          </mc:Fallback>
        </mc:AlternateContent>
        <p:cxnSp>
          <p:nvCxnSpPr>
            <p:cNvPr id="25" name="Straight Arrow Connector 24"/>
            <p:cNvCxnSpPr/>
            <p:nvPr/>
          </p:nvCxnSpPr>
          <p:spPr>
            <a:xfrm flipV="1">
              <a:off x="6310552" y="5447486"/>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 Box 36"/>
            <p:cNvSpPr txBox="1"/>
            <p:nvPr/>
          </p:nvSpPr>
          <p:spPr>
            <a:xfrm>
              <a:off x="8778612" y="5227205"/>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IN" sz="2000" dirty="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Rectangle 26"/>
                <p:cNvSpPr/>
                <p:nvPr/>
              </p:nvSpPr>
              <p:spPr>
                <a:xfrm>
                  <a:off x="1624489" y="5815515"/>
                  <a:ext cx="444717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m:t>
                            </m:r>
                            <m:r>
                              <a:rPr lang="en-IN" sz="2000" i="1">
                                <a:latin typeface="Cambria Math" panose="02040503050406030204" pitchFamily="18" charset="0"/>
                              </a:rPr>
                              <m:t>𝑍</m:t>
                            </m:r>
                          </m:e>
                          <m:sub>
                            <m:r>
                              <a:rPr lang="en-IN" sz="2000" i="0">
                                <a:latin typeface="Cambria Math" panose="02040503050406030204" pitchFamily="18" charset="0"/>
                              </a:rPr>
                              <m:t>2</m:t>
                            </m:r>
                          </m:sub>
                        </m:sSub>
                        <m:r>
                          <a:rPr lang="en-IN" sz="2000" i="0">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1</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4 </m:t>
                            </m:r>
                          </m:sub>
                        </m:sSub>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2</m:t>
                            </m:r>
                          </m:sub>
                        </m:sSub>
                        <m:r>
                          <a:rPr lang="en-IN" sz="2000" i="0">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4</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0">
                                    <a:latin typeface="Cambria Math" panose="02040503050406030204" pitchFamily="18" charset="0"/>
                                  </a:rPr>
                                  <m:t>6</m:t>
                                </m:r>
                              </m:sub>
                            </m:sSub>
                          </m:e>
                        </m:d>
                        <m:r>
                          <a:rPr lang="en-IN" sz="2000" i="0">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0">
                                <a:latin typeface="Cambria Math" panose="02040503050406030204" pitchFamily="18" charset="0"/>
                              </a:rPr>
                              <m:t>3</m:t>
                            </m:r>
                          </m:sub>
                        </m:sSub>
                        <m:r>
                          <a:rPr lang="en-IN" sz="2000" i="0">
                            <a:latin typeface="Cambria Math" panose="02040503050406030204" pitchFamily="18" charset="0"/>
                          </a:rPr>
                          <m:t>=0</m:t>
                        </m:r>
                      </m:oMath>
                    </m:oMathPara>
                  </a14:m>
                  <a:endParaRPr lang="en-IN" sz="2000" dirty="0"/>
                </a:p>
              </p:txBody>
            </p:sp>
          </mc:Choice>
          <mc:Fallback xmlns="">
            <p:sp>
              <p:nvSpPr>
                <p:cNvPr id="27" name="Rectangle 26"/>
                <p:cNvSpPr>
                  <a:spLocks noRot="1" noChangeAspect="1" noMove="1" noResize="1" noEditPoints="1" noAdjustHandles="1" noChangeArrowheads="1" noChangeShapeType="1" noTextEdit="1"/>
                </p:cNvSpPr>
                <p:nvPr/>
              </p:nvSpPr>
              <p:spPr>
                <a:xfrm>
                  <a:off x="1624489" y="5815515"/>
                  <a:ext cx="4447178" cy="400110"/>
                </a:xfrm>
                <a:prstGeom prst="rect">
                  <a:avLst/>
                </a:prstGeom>
                <a:blipFill>
                  <a:blip r:embed="rId8"/>
                  <a:stretch>
                    <a:fillRect b="-1515"/>
                  </a:stretch>
                </a:blipFill>
              </p:spPr>
              <p:txBody>
                <a:bodyPr/>
                <a:lstStyle/>
                <a:p>
                  <a:r>
                    <a:rPr lang="en-US">
                      <a:noFill/>
                    </a:rPr>
                    <a:t> </a:t>
                  </a:r>
                </a:p>
              </p:txBody>
            </p:sp>
          </mc:Fallback>
        </mc:AlternateContent>
        <p:cxnSp>
          <p:nvCxnSpPr>
            <p:cNvPr id="28" name="Straight Arrow Connector 27"/>
            <p:cNvCxnSpPr/>
            <p:nvPr/>
          </p:nvCxnSpPr>
          <p:spPr>
            <a:xfrm flipV="1">
              <a:off x="6340946" y="6008424"/>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36"/>
            <p:cNvSpPr txBox="1"/>
            <p:nvPr/>
          </p:nvSpPr>
          <p:spPr>
            <a:xfrm>
              <a:off x="8802676" y="5798050"/>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IN" sz="2000" dirty="0">
                <a:effectLst/>
                <a:ea typeface="Calibri" panose="020F0502020204030204" pitchFamily="34" charset="0"/>
                <a:cs typeface="Times New Roman" panose="02020603050405020304" pitchFamily="18" charset="0"/>
              </a:endParaRPr>
            </a:p>
          </p:txBody>
        </p:sp>
      </p:grpSp>
      <p:pic>
        <p:nvPicPr>
          <p:cNvPr id="31" name="Picture 30"/>
          <p:cNvPicPr/>
          <p:nvPr/>
        </p:nvPicPr>
        <p:blipFill>
          <a:blip r:embed="rId9"/>
          <a:stretch>
            <a:fillRect/>
          </a:stretch>
        </p:blipFill>
        <p:spPr>
          <a:xfrm>
            <a:off x="8635578" y="2323177"/>
            <a:ext cx="3091395" cy="2916163"/>
          </a:xfrm>
          <a:prstGeom prst="rect">
            <a:avLst/>
          </a:prstGeom>
        </p:spPr>
      </p:pic>
      <p:sp>
        <p:nvSpPr>
          <p:cNvPr id="32" name="TextBox 31"/>
          <p:cNvSpPr txBox="1"/>
          <p:nvPr/>
        </p:nvSpPr>
        <p:spPr>
          <a:xfrm>
            <a:off x="8802852" y="5307684"/>
            <a:ext cx="2756845" cy="707886"/>
          </a:xfrm>
          <a:prstGeom prst="rect">
            <a:avLst/>
          </a:prstGeom>
          <a:noFill/>
        </p:spPr>
        <p:txBody>
          <a:bodyPr wrap="square" rtlCol="0">
            <a:spAutoFit/>
          </a:bodyPr>
          <a:lstStyle/>
          <a:p>
            <a:pPr marL="914400" indent="-914400"/>
            <a:r>
              <a:rPr lang="en-IN" sz="2000" b="1" dirty="0" smtClean="0">
                <a:latin typeface="Times New Roman" panose="02020603050405020304" pitchFamily="18" charset="0"/>
                <a:cs typeface="Times New Roman" panose="02020603050405020304" pitchFamily="18" charset="0"/>
              </a:rPr>
              <a:t>Fig. 1.8. </a:t>
            </a:r>
            <a:r>
              <a:rPr lang="en-IN" sz="2000" dirty="0" smtClean="0">
                <a:latin typeface="Times New Roman" panose="02020603050405020304" pitchFamily="18" charset="0"/>
                <a:cs typeface="Times New Roman" panose="02020603050405020304" pitchFamily="18" charset="0"/>
              </a:rPr>
              <a:t>Circuit used for mesh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385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217604" y="232194"/>
            <a:ext cx="11819965" cy="3647153"/>
            <a:chOff x="217604" y="232194"/>
            <a:chExt cx="11819965" cy="3647153"/>
          </a:xfrm>
        </p:grpSpPr>
        <p:sp>
          <p:nvSpPr>
            <p:cNvPr id="3" name="Rectangle 2"/>
            <p:cNvSpPr/>
            <p:nvPr/>
          </p:nvSpPr>
          <p:spPr>
            <a:xfrm>
              <a:off x="432757" y="1155524"/>
              <a:ext cx="11604812" cy="2723823"/>
            </a:xfrm>
            <a:prstGeom prst="rect">
              <a:avLst/>
            </a:prstGeom>
          </p:spPr>
          <p:txBody>
            <a:bodyPr wrap="square">
              <a:spAutoFit/>
            </a:bodyPr>
            <a:lstStyle/>
            <a:p>
              <a:pPr marL="538163" indent="-444500" algn="just">
                <a:lnSpc>
                  <a:spcPct val="115000"/>
                </a:lnSpc>
                <a:spcAft>
                  <a:spcPts val="600"/>
                </a:spcAf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Generation of alternating voltage and current, E.M.F. equation, Average and R.M.S. value, Phase and phase difference, </a:t>
              </a:r>
              <a:r>
                <a:rPr lang="en-GB" sz="2000" dirty="0" err="1" smtClean="0">
                  <a:latin typeface="Times New Roman" panose="02020603050405020304" pitchFamily="18" charset="0"/>
                  <a:cs typeface="Times New Roman" panose="02020603050405020304" pitchFamily="18" charset="0"/>
                </a:rPr>
                <a:t>Phasor</a:t>
              </a:r>
              <a:r>
                <a:rPr lang="en-GB" sz="2000" dirty="0" smtClean="0">
                  <a:latin typeface="Times New Roman" panose="02020603050405020304" pitchFamily="18" charset="0"/>
                  <a:cs typeface="Times New Roman" panose="02020603050405020304" pitchFamily="18" charset="0"/>
                </a:rPr>
                <a:t> representation of alternating quantity, Behaviour of A.C. circuits, Resonance in series and parallel R-L-C circuits.</a:t>
              </a:r>
            </a:p>
            <a:p>
              <a:pPr marL="538163" lvl="0" indent="-444500" algn="just">
                <a:lnSpc>
                  <a:spcPct val="115000"/>
                </a:lnSpc>
                <a:spcAft>
                  <a:spcPts val="600"/>
                </a:spcAf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Single-Phase Transformer, </a:t>
              </a:r>
              <a:r>
                <a:rPr lang="en-GB" sz="2000" dirty="0">
                  <a:latin typeface="Times New Roman" panose="02020603050405020304" pitchFamily="18" charset="0"/>
                  <a:cs typeface="Times New Roman" panose="02020603050405020304" pitchFamily="18" charset="0"/>
                </a:rPr>
                <a:t>equivalent circuits, open circuit and short circuit </a:t>
              </a:r>
              <a:r>
                <a:rPr lang="en-GB" sz="2000" dirty="0" smtClean="0">
                  <a:latin typeface="Times New Roman" panose="02020603050405020304" pitchFamily="18" charset="0"/>
                  <a:cs typeface="Times New Roman" panose="02020603050405020304" pitchFamily="18" charset="0"/>
                </a:rPr>
                <a:t>tests.</a:t>
              </a:r>
            </a:p>
            <a:p>
              <a:pPr marL="538163" lvl="0" indent="-444500" algn="just">
                <a:lnSpc>
                  <a:spcPct val="115000"/>
                </a:lnSpc>
                <a:spcAft>
                  <a:spcPts val="600"/>
                </a:spcAf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Poly phase system, Advantages of 3-phase system, Generation of 3-phase voltages, Voltage, current and power in a star and delta connected systems, 3-phase balanced and unbalanced circuits, Power measurement in 3-phase </a:t>
              </a:r>
              <a:r>
                <a:rPr lang="en-GB" sz="2000" dirty="0" smtClean="0">
                  <a:latin typeface="Times New Roman" panose="02020603050405020304" pitchFamily="18" charset="0"/>
                  <a:cs typeface="Times New Roman" panose="02020603050405020304" pitchFamily="18" charset="0"/>
                </a:rPr>
                <a:t>circuits.  </a:t>
              </a:r>
            </a:p>
          </p:txBody>
        </p:sp>
        <p:sp>
          <p:nvSpPr>
            <p:cNvPr id="4" name="Rectangle 3"/>
            <p:cNvSpPr/>
            <p:nvPr/>
          </p:nvSpPr>
          <p:spPr>
            <a:xfrm>
              <a:off x="3384642" y="232194"/>
              <a:ext cx="5270735" cy="461665"/>
            </a:xfrm>
            <a:prstGeom prst="rect">
              <a:avLst/>
            </a:prstGeom>
          </p:spPr>
          <p:txBody>
            <a:bodyPr wrap="square">
              <a:spAutoFit/>
            </a:bodyPr>
            <a:lstStyle/>
            <a:p>
              <a:pPr algn="ct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Electrical Technology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EEC-01)</a:t>
              </a:r>
              <a:endParaRPr lang="en-IN" sz="2400" b="1" dirty="0"/>
            </a:p>
          </p:txBody>
        </p:sp>
        <p:sp>
          <p:nvSpPr>
            <p:cNvPr id="6" name="TextBox 5"/>
            <p:cNvSpPr txBox="1"/>
            <p:nvPr/>
          </p:nvSpPr>
          <p:spPr>
            <a:xfrm>
              <a:off x="217604" y="693859"/>
              <a:ext cx="2122697" cy="461665"/>
            </a:xfrm>
            <a:prstGeom prst="rect">
              <a:avLst/>
            </a:prstGeom>
            <a:noFill/>
          </p:spPr>
          <p:txBody>
            <a:bodyPr wrap="none" rtlCol="0">
              <a:spAutoFit/>
            </a:bodyPr>
            <a:lstStyle/>
            <a:p>
              <a:pPr marL="342900" indent="-3429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SYLLABUS</a:t>
              </a:r>
              <a:endParaRPr lang="en-IN" sz="2400" dirty="0">
                <a:latin typeface="Times New Roman" panose="02020603050405020304" pitchFamily="18" charset="0"/>
                <a:cs typeface="Times New Roman" panose="02020603050405020304" pitchFamily="18" charset="0"/>
              </a:endParaRPr>
            </a:p>
          </p:txBody>
        </p:sp>
      </p:grpSp>
      <p:sp>
        <p:nvSpPr>
          <p:cNvPr id="8" name="Rectangle 7"/>
          <p:cNvSpPr/>
          <p:nvPr/>
        </p:nvSpPr>
        <p:spPr>
          <a:xfrm>
            <a:off x="432757" y="4254210"/>
            <a:ext cx="11373761" cy="2603790"/>
          </a:xfrm>
          <a:prstGeom prst="rect">
            <a:avLst/>
          </a:prstGeom>
        </p:spPr>
        <p:txBody>
          <a:bodyPr wrap="square">
            <a:spAutoFit/>
          </a:bodyPr>
          <a:lstStyle/>
          <a:p>
            <a:pPr algn="just">
              <a:lnSpc>
                <a:spcPct val="115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Text Books:  </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800"/>
              </a:spcAft>
              <a:tabLst>
                <a:tab pos="182563" algn="l"/>
                <a:tab pos="685800" algn="l"/>
              </a:tabLst>
            </a:pP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en-GB"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Electrical &amp; Electronic Technology by Hughes, Pearson Education India.</a:t>
            </a:r>
          </a:p>
          <a:p>
            <a:pPr>
              <a:spcAft>
                <a:spcPts val="600"/>
              </a:spcAft>
            </a:pPr>
            <a:r>
              <a:rPr lang="en-GB" sz="2400" b="1" dirty="0">
                <a:latin typeface="Times New Roman" panose="02020603050405020304" pitchFamily="18" charset="0"/>
                <a:cs typeface="Times New Roman" panose="02020603050405020304" pitchFamily="18" charset="0"/>
              </a:rPr>
              <a:t>Reference Books</a:t>
            </a:r>
            <a:r>
              <a:rPr lang="en-GB"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717550" indent="-534988"/>
            <a:r>
              <a:rPr lang="en-GB" sz="2000" dirty="0">
                <a:latin typeface="Times New Roman" panose="02020603050405020304" pitchFamily="18" charset="0"/>
                <a:cs typeface="Times New Roman" panose="02020603050405020304" pitchFamily="18" charset="0"/>
              </a:rPr>
              <a:t>1. </a:t>
            </a:r>
            <a:r>
              <a:rPr lang="en-GB" sz="2000" dirty="0" smtClean="0">
                <a:latin typeface="Times New Roman" panose="02020603050405020304" pitchFamily="18" charset="0"/>
                <a:cs typeface="Times New Roman" panose="02020603050405020304" pitchFamily="18" charset="0"/>
              </a:rPr>
              <a:t>  Advanced </a:t>
            </a:r>
            <a:r>
              <a:rPr lang="en-GB" sz="2000" dirty="0">
                <a:latin typeface="Times New Roman" panose="02020603050405020304" pitchFamily="18" charset="0"/>
                <a:cs typeface="Times New Roman" panose="02020603050405020304" pitchFamily="18" charset="0"/>
              </a:rPr>
              <a:t>Electrical Technology by H. Cotton, </a:t>
            </a:r>
            <a:r>
              <a:rPr lang="en-GB" sz="2000" dirty="0" err="1">
                <a:latin typeface="Times New Roman" panose="02020603050405020304" pitchFamily="18" charset="0"/>
                <a:cs typeface="Times New Roman" panose="02020603050405020304" pitchFamily="18" charset="0"/>
              </a:rPr>
              <a:t>Reem</a:t>
            </a:r>
            <a:r>
              <a:rPr lang="en-GB" sz="2000" dirty="0">
                <a:latin typeface="Times New Roman" panose="02020603050405020304" pitchFamily="18" charset="0"/>
                <a:cs typeface="Times New Roman" panose="02020603050405020304" pitchFamily="18" charset="0"/>
              </a:rPr>
              <a:t> Publication </a:t>
            </a:r>
            <a:r>
              <a:rPr lang="en-GB" sz="2000" dirty="0" err="1">
                <a:latin typeface="Times New Roman" panose="02020603050405020304" pitchFamily="18" charset="0"/>
                <a:cs typeface="Times New Roman" panose="02020603050405020304" pitchFamily="18" charset="0"/>
              </a:rPr>
              <a:t>Pvt.</a:t>
            </a:r>
            <a:r>
              <a:rPr lang="en-GB" sz="2000" dirty="0">
                <a:latin typeface="Times New Roman" panose="02020603050405020304" pitchFamily="18" charset="0"/>
                <a:cs typeface="Times New Roman" panose="02020603050405020304" pitchFamily="18" charset="0"/>
              </a:rPr>
              <a:t> Ltd</a:t>
            </a:r>
            <a:endParaRPr lang="en-IN" sz="2000" dirty="0">
              <a:latin typeface="Times New Roman" panose="02020603050405020304" pitchFamily="18" charset="0"/>
              <a:cs typeface="Times New Roman" panose="02020603050405020304" pitchFamily="18" charset="0"/>
            </a:endParaRPr>
          </a:p>
          <a:p>
            <a:pPr marL="717550" indent="-534988"/>
            <a:r>
              <a:rPr lang="en-GB" sz="2000" dirty="0">
                <a:latin typeface="Times New Roman" panose="02020603050405020304" pitchFamily="18" charset="0"/>
                <a:cs typeface="Times New Roman" panose="02020603050405020304" pitchFamily="18" charset="0"/>
              </a:rPr>
              <a:t>2. </a:t>
            </a:r>
            <a:r>
              <a:rPr lang="en-GB" sz="2000" dirty="0" smtClean="0">
                <a:latin typeface="Times New Roman" panose="02020603050405020304" pitchFamily="18" charset="0"/>
                <a:cs typeface="Times New Roman" panose="02020603050405020304" pitchFamily="18" charset="0"/>
              </a:rPr>
              <a:t> Electrical </a:t>
            </a:r>
            <a:r>
              <a:rPr lang="en-GB" sz="2000" dirty="0">
                <a:latin typeface="Times New Roman" panose="02020603050405020304" pitchFamily="18" charset="0"/>
                <a:cs typeface="Times New Roman" panose="02020603050405020304" pitchFamily="18" charset="0"/>
              </a:rPr>
              <a:t>Engineering fundamentals by Vincent </a:t>
            </a:r>
            <a:r>
              <a:rPr lang="en-GB" sz="2000" dirty="0" err="1">
                <a:latin typeface="Times New Roman" panose="02020603050405020304" pitchFamily="18" charset="0"/>
                <a:cs typeface="Times New Roman" panose="02020603050405020304" pitchFamily="18" charset="0"/>
              </a:rPr>
              <a:t>Deltoro</a:t>
            </a:r>
            <a:r>
              <a:rPr lang="en-GB" sz="2000" dirty="0">
                <a:latin typeface="Times New Roman" panose="02020603050405020304" pitchFamily="18" charset="0"/>
                <a:cs typeface="Times New Roman" panose="02020603050405020304" pitchFamily="18" charset="0"/>
              </a:rPr>
              <a:t>, Pearson Education </a:t>
            </a:r>
            <a:r>
              <a:rPr lang="en-GB" sz="2000" dirty="0" smtClean="0">
                <a:latin typeface="Times New Roman" panose="02020603050405020304" pitchFamily="18" charset="0"/>
                <a:cs typeface="Times New Roman" panose="02020603050405020304" pitchFamily="18" charset="0"/>
              </a:rPr>
              <a:t>India.</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5"/>
          <p:cNvSpPr>
            <a:spLocks noChangeArrowheads="1"/>
          </p:cNvSpPr>
          <p:nvPr/>
        </p:nvSpPr>
        <p:spPr bwMode="auto">
          <a:xfrm>
            <a:off x="1278952" y="4462190"/>
            <a:ext cx="10379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endParaRPr kumimoji="0" lang="en-GB"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269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34</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75547" cy="461665"/>
              </a:xfrm>
              <a:prstGeom prst="rect">
                <a:avLst/>
              </a:prstGeom>
              <a:blipFill rotWithShape="0">
                <a:blip r:embed="rId2"/>
                <a:stretch>
                  <a:fillRect l="-1429"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51017" y="1287651"/>
                <a:ext cx="10861912" cy="5194242"/>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Solving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these equations, we get the desired current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 The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solution for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give the currents in impedances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5</m:t>
                        </m:r>
                      </m:sub>
                    </m:sSub>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respectively.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current through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is </a:t>
                </a:r>
                <a14:m>
                  <m:oMath xmlns:m="http://schemas.openxmlformats.org/officeDocument/2006/math">
                    <m:d>
                      <m:d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e>
                    </m:d>
                  </m:oMath>
                </a14:m>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that through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4 </m:t>
                        </m:r>
                      </m:sub>
                    </m:sSub>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is </a:t>
                </a:r>
                <a14:m>
                  <m:oMath xmlns:m="http://schemas.openxmlformats.org/officeDocument/2006/math">
                    <m:d>
                      <m:d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e>
                    </m:d>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and that through </a:t>
                </a:r>
                <a14:m>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is </a:t>
                </a:r>
                <a14:m>
                  <m:oMath xmlns:m="http://schemas.openxmlformats.org/officeDocument/2006/math">
                    <m:d>
                      <m:d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latin typeface="Cambria Math" panose="02040503050406030204" pitchFamily="18" charset="0"/>
                                <a:ea typeface="Times New Roman" panose="02020603050405020304" pitchFamily="18" charset="0"/>
                                <a:cs typeface="Times New Roman" panose="02020603050405020304" pitchFamily="18" charset="0"/>
                              </a:rPr>
                              <m:t>2</m:t>
                            </m:r>
                          </m:sub>
                        </m:sSub>
                      </m:e>
                    </m:d>
                  </m:oMath>
                </a14:m>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any current turns out to be negative, it simply means that its actual reference direction is opposite to that chosen.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Since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current through any impedance is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known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the voltages at the nodes are readily determined.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sum of the impedances in going completely round a mesh is referred to as the self-impedance of the mesh.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self-impedances of meshes 1 through </a:t>
                </a:r>
                <a14:m>
                  <m:oMath xmlns:m="http://schemas.openxmlformats.org/officeDocument/2006/math">
                    <m:r>
                      <a:rPr lang="en-IN" sz="2000" i="1">
                        <a:latin typeface="Cambria Math" panose="02040503050406030204" pitchFamily="18" charset="0"/>
                      </a:rPr>
                      <m:t>𝑛</m:t>
                    </m:r>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are denoted by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11</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22</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33</m:t>
                        </m:r>
                      </m:sub>
                    </m:sSub>
                  </m:oMath>
                </a14:m>
                <a:r>
                  <a:rPr lang="en-IN"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𝑛𝑛</m:t>
                        </m:r>
                      </m:sub>
                    </m:sSub>
                  </m:oMath>
                </a14:m>
                <a:r>
                  <a:rPr lang="en-IN" sz="2000" dirty="0">
                    <a:latin typeface="Times New Roman" panose="02020603050405020304" pitchFamily="18" charset="0"/>
                    <a:cs typeface="Times New Roman" panose="02020603050405020304" pitchFamily="18" charset="0"/>
                  </a:rPr>
                  <a:t> respectively.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example</a:t>
                </a:r>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11</m:t>
                        </m:r>
                      </m:sub>
                    </m:sSub>
                    <m:r>
                      <a:rPr lang="en-IN" sz="2000" i="1">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3</m:t>
                            </m:r>
                          </m:sub>
                        </m:sSub>
                      </m:e>
                    </m:d>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22</m:t>
                        </m:r>
                      </m:sub>
                    </m:sSub>
                    <m:r>
                      <a:rPr lang="en-IN" sz="2000" i="1">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4</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5</m:t>
                            </m:r>
                          </m:sub>
                        </m:sSub>
                      </m:e>
                    </m:d>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33</m:t>
                        </m:r>
                      </m:sub>
                    </m:sSub>
                    <m:r>
                      <a:rPr lang="en-IN" sz="2000" i="1">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4</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6</m:t>
                            </m:r>
                          </m:sub>
                        </m:sSub>
                      </m:e>
                    </m:d>
                    <m:r>
                      <a:rPr lang="en-IN" sz="2000" i="1">
                        <a:latin typeface="Cambria Math" panose="02040503050406030204" pitchFamily="18" charset="0"/>
                      </a:rPr>
                      <m:t>.</m:t>
                    </m:r>
                  </m:oMath>
                </a14:m>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impedances that is common to two meshes is called the coupling impedance between the meshes.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coupling impedance between meshes </a:t>
                </a:r>
                <a14:m>
                  <m:oMath xmlns:m="http://schemas.openxmlformats.org/officeDocument/2006/math">
                    <m:r>
                      <a:rPr lang="en-IN" sz="2000" i="1">
                        <a:latin typeface="Cambria Math" panose="02040503050406030204" pitchFamily="18" charset="0"/>
                      </a:rPr>
                      <m:t>h</m:t>
                    </m:r>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rPr>
                      <m:t>𝑘</m:t>
                    </m:r>
                  </m:oMath>
                </a14:m>
                <a:r>
                  <a:rPr lang="en-IN" sz="2000" dirty="0">
                    <a:latin typeface="Times New Roman" panose="02020603050405020304" pitchFamily="18" charset="0"/>
                    <a:cs typeface="Times New Roman" panose="02020603050405020304" pitchFamily="18" charset="0"/>
                  </a:rPr>
                  <a:t> is denoted by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h𝑘</m:t>
                        </m:r>
                      </m:sub>
                    </m:sSub>
                  </m:oMath>
                </a14:m>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751017" y="1287651"/>
                <a:ext cx="10861912" cy="5194242"/>
              </a:xfrm>
              <a:prstGeom prst="rect">
                <a:avLst/>
              </a:prstGeom>
              <a:blipFill rotWithShape="0">
                <a:blip r:embed="rId3"/>
                <a:stretch>
                  <a:fillRect l="-505" t="-587" r="-617" b="-704"/>
                </a:stretch>
              </a:blipFill>
            </p:spPr>
            <p:txBody>
              <a:bodyPr/>
              <a:lstStyle/>
              <a:p>
                <a:r>
                  <a:rPr lang="en-IN">
                    <a:noFill/>
                  </a:rPr>
                  <a:t> </a:t>
                </a:r>
              </a:p>
            </p:txBody>
          </p:sp>
        </mc:Fallback>
      </mc:AlternateContent>
    </p:spTree>
    <p:extLst>
      <p:ext uri="{BB962C8B-B14F-4D97-AF65-F5344CB8AC3E}">
        <p14:creationId xmlns:p14="http://schemas.microsoft.com/office/powerpoint/2010/main" val="2919840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35</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75547" cy="461665"/>
              </a:xfrm>
              <a:prstGeom prst="rect">
                <a:avLst/>
              </a:prstGeom>
              <a:blipFill rotWithShape="0">
                <a:blip r:embed="rId2"/>
                <a:stretch>
                  <a:fillRect l="-1429"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51017" y="1287651"/>
                <a:ext cx="10861912" cy="5102935"/>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coupling impedance between meshes </a:t>
                </a:r>
                <a14:m>
                  <m:oMath xmlns:m="http://schemas.openxmlformats.org/officeDocument/2006/math">
                    <m:r>
                      <a:rPr lang="en-IN" sz="2000" i="1">
                        <a:latin typeface="Cambria Math" panose="02040503050406030204" pitchFamily="18" charset="0"/>
                      </a:rPr>
                      <m:t>h</m:t>
                    </m:r>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rPr>
                      <m:t>𝑘</m:t>
                    </m:r>
                  </m:oMath>
                </a14:m>
                <a:r>
                  <a:rPr lang="en-IN" sz="2000" dirty="0">
                    <a:latin typeface="Times New Roman" panose="02020603050405020304" pitchFamily="18" charset="0"/>
                    <a:cs typeface="Times New Roman" panose="02020603050405020304" pitchFamily="18" charset="0"/>
                  </a:rPr>
                  <a:t> is denoted by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h𝑘</m:t>
                        </m:r>
                      </m:sub>
                    </m:sSub>
                  </m:oMath>
                </a14:m>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Since</a:t>
                </a:r>
                <a:r>
                  <a:rPr lang="en-IN" sz="2000" dirty="0">
                    <a:latin typeface="Times New Roman" panose="02020603050405020304" pitchFamily="18" charset="0"/>
                    <a:cs typeface="Times New Roman" panose="02020603050405020304" pitchFamily="18" charset="0"/>
                  </a:rPr>
                  <a:t>, only linear bilateral elements are considered, </a:t>
                </a:r>
                <a:r>
                  <a:rPr lang="en-IN" sz="2000" dirty="0" smtClean="0">
                    <a:latin typeface="Times New Roman" panose="02020603050405020304" pitchFamily="18" charset="0"/>
                    <a:cs typeface="Times New Roman" panose="02020603050405020304" pitchFamily="18" charset="0"/>
                  </a:rPr>
                  <a:t>hence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h𝑘</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𝑘h</m:t>
                        </m:r>
                      </m:sub>
                    </m:sSub>
                    <m:r>
                      <a:rPr lang="en-IN" sz="2000" i="1">
                        <a:latin typeface="Cambria Math" panose="02040503050406030204" pitchFamily="18" charset="0"/>
                      </a:rPr>
                      <m:t>(</m:t>
                    </m:r>
                    <m:r>
                      <a:rPr lang="en-IN" sz="2000" i="1">
                        <a:latin typeface="Cambria Math" panose="02040503050406030204" pitchFamily="18" charset="0"/>
                      </a:rPr>
                      <m:t>𝑘</m:t>
                    </m:r>
                    <m:r>
                      <a:rPr lang="en-IN" sz="2000" i="1">
                        <a:latin typeface="Cambria Math" panose="02040503050406030204" pitchFamily="18" charset="0"/>
                      </a:rPr>
                      <m:t>≠</m:t>
                    </m:r>
                    <m:r>
                      <a:rPr lang="en-IN" sz="2000" i="1">
                        <a:latin typeface="Cambria Math" panose="02040503050406030204" pitchFamily="18" charset="0"/>
                      </a:rPr>
                      <m:t>h</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example</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12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21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3</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13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31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2</m:t>
                        </m:r>
                      </m:sub>
                    </m:sSub>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23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32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4</m:t>
                        </m:r>
                      </m:sub>
                    </m:sSub>
                    <m:r>
                      <a:rPr lang="en-IN" sz="2000" i="1">
                        <a:latin typeface="Cambria Math" panose="02040503050406030204" pitchFamily="18" charset="0"/>
                      </a:rPr>
                      <m:t>. </m:t>
                    </m:r>
                  </m:oMath>
                </a14:m>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24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Generalisation </a:t>
                </a:r>
                <a:r>
                  <a:rPr lang="en-IN" sz="2000" dirty="0">
                    <a:latin typeface="Times New Roman" panose="02020603050405020304" pitchFamily="18" charset="0"/>
                    <a:cs typeface="Times New Roman" panose="02020603050405020304" pitchFamily="18" charset="0"/>
                  </a:rPr>
                  <a:t>of these equations for a network having </a:t>
                </a:r>
                <a14:m>
                  <m:oMath xmlns:m="http://schemas.openxmlformats.org/officeDocument/2006/math">
                    <m:r>
                      <a:rPr lang="en-IN" sz="2000" i="1">
                        <a:latin typeface="Cambria Math" panose="02040503050406030204" pitchFamily="18" charset="0"/>
                      </a:rPr>
                      <m:t>𝑛</m:t>
                    </m:r>
                  </m:oMath>
                </a14:m>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meshes yields.</a:t>
                </a: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11</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1</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12</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2</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13</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3</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1</m:t>
                          </m:r>
                          <m:r>
                            <a:rPr lang="en-IN" sz="2000" i="1">
                              <a:latin typeface="Cambria Math" panose="02040503050406030204" pitchFamily="18" charset="0"/>
                              <a:ea typeface="Cambria Math" panose="02040503050406030204" pitchFamily="18" charset="0"/>
                            </a:rPr>
                            <m:t>𝑛</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𝑛</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1</m:t>
                          </m:r>
                        </m:sub>
                      </m:sSub>
                    </m:oMath>
                  </m:oMathPara>
                </a14:m>
                <a:endParaRPr lang="en-IN" sz="2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21</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1</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22</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2</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23</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3</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2</m:t>
                          </m:r>
                          <m:r>
                            <a:rPr lang="en-IN" sz="2000" i="1">
                              <a:latin typeface="Cambria Math" panose="02040503050406030204" pitchFamily="18" charset="0"/>
                              <a:ea typeface="Cambria Math" panose="02040503050406030204" pitchFamily="18" charset="0"/>
                            </a:rPr>
                            <m:t>𝑛</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𝑛</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2</m:t>
                          </m:r>
                        </m:sub>
                      </m:sSub>
                    </m:oMath>
                  </m:oMathPara>
                </a14:m>
                <a:endParaRPr lang="en-IN" sz="2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ea typeface="Cambria Math" panose="02040503050406030204" pitchFamily="18" charset="0"/>
                        </a:rPr>
                        <m:t>        .               .               .                        .             .      </m:t>
                      </m:r>
                    </m:oMath>
                  </m:oMathPara>
                </a14:m>
                <a:endParaRPr lang="en-IN" sz="2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 .               .               .                        .          </m:t>
                      </m:r>
                      <m:r>
                        <a:rPr lang="en-IN" sz="2000" b="0" i="1" smtClean="0">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  .   </m:t>
                      </m:r>
                    </m:oMath>
                  </m:oMathPara>
                </a14:m>
                <a:endParaRPr lang="en-IN" sz="2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ea typeface="Cambria Math" panose="02040503050406030204" pitchFamily="18" charset="0"/>
                        </a:rPr>
                        <m:t>  </m:t>
                      </m:r>
                      <m:r>
                        <a:rPr lang="en-IN" sz="2000" i="1" smtClean="0">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               .</m:t>
                      </m:r>
                      <m:r>
                        <a:rPr lang="en-IN" sz="200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  .         </m:t>
                      </m:r>
                      <m:r>
                        <a:rPr lang="en-IN" sz="2000" b="0" i="1" smtClean="0">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  .   </m:t>
                      </m:r>
                    </m:oMath>
                  </m:oMathPara>
                </a14:m>
                <a:endParaRPr lang="en-IN" sz="2000" dirty="0">
                  <a:latin typeface="Cambria Math" panose="02040503050406030204" pitchFamily="18" charset="0"/>
                  <a:ea typeface="Cambria Math" panose="02040503050406030204" pitchFamily="18" charset="0"/>
                </a:endParaRPr>
              </a:p>
              <a:p>
                <a:pPr defTabSz="784225">
                  <a:spcAft>
                    <a:spcPts val="1200"/>
                  </a:spcAft>
                </a:pPr>
                <a:r>
                  <a:rPr lang="en-IN"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𝑛</m:t>
                        </m:r>
                        <m:r>
                          <a:rPr lang="en-IN" sz="2000" i="1">
                            <a:latin typeface="Cambria Math" panose="02040503050406030204" pitchFamily="18" charset="0"/>
                            <a:ea typeface="Cambria Math" panose="02040503050406030204" pitchFamily="18" charset="0"/>
                          </a:rPr>
                          <m:t>1</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1</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𝑛</m:t>
                            </m:r>
                            <m:r>
                              <a:rPr lang="en-IN" sz="2000" i="1">
                                <a:latin typeface="Cambria Math" panose="02040503050406030204" pitchFamily="18" charset="0"/>
                                <a:ea typeface="Cambria Math" panose="02040503050406030204" pitchFamily="18" charset="0"/>
                              </a:rPr>
                              <m:t>2</m:t>
                            </m:r>
                          </m:sub>
                        </m:sSub>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2</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𝑛</m:t>
                            </m:r>
                            <m:r>
                              <a:rPr lang="en-IN" sz="2000" i="1">
                                <a:latin typeface="Cambria Math" panose="02040503050406030204" pitchFamily="18" charset="0"/>
                                <a:ea typeface="Cambria Math" panose="02040503050406030204" pitchFamily="18" charset="0"/>
                              </a:rPr>
                              <m:t>3</m:t>
                            </m:r>
                          </m:sub>
                        </m:sSub>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3</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𝑍</m:t>
                        </m:r>
                      </m:e>
                      <m:sub>
                        <m:r>
                          <a:rPr lang="en-IN" sz="2000" i="1">
                            <a:latin typeface="Cambria Math" panose="02040503050406030204" pitchFamily="18" charset="0"/>
                            <a:ea typeface="Cambria Math" panose="02040503050406030204" pitchFamily="18" charset="0"/>
                          </a:rPr>
                          <m:t>𝑛𝑛</m:t>
                        </m:r>
                      </m:sub>
                    </m:s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𝑛</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𝑉</m:t>
                        </m:r>
                      </m:e>
                      <m:sub>
                        <m:r>
                          <a:rPr lang="en-IN" sz="2000" i="1">
                            <a:latin typeface="Cambria Math" panose="02040503050406030204" pitchFamily="18" charset="0"/>
                            <a:ea typeface="Cambria Math" panose="02040503050406030204" pitchFamily="18" charset="0"/>
                          </a:rPr>
                          <m:t>𝑛</m:t>
                        </m:r>
                      </m:sub>
                    </m:sSub>
                  </m:oMath>
                </a14:m>
                <a:endParaRPr lang="en-IN" sz="2000" dirty="0" smtClean="0">
                  <a:latin typeface="Cambria Math" panose="02040503050406030204" pitchFamily="18" charset="0"/>
                  <a:ea typeface="Cambria Math" panose="02040503050406030204" pitchFamily="18" charset="0"/>
                </a:endParaRPr>
              </a:p>
              <a:p>
                <a:pPr marL="342900" indent="-342900" algn="just" defTabSz="784225">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Here, the signs of the self-impedance terms are all positive</a:t>
                </a:r>
                <a:r>
                  <a:rPr lang="en-IN" sz="2000" dirty="0" smtClean="0">
                    <a:latin typeface="Times New Roman" panose="02020603050405020304" pitchFamily="18" charset="0"/>
                    <a:cs typeface="Times New Roman" panose="02020603050405020304" pitchFamily="18" charset="0"/>
                  </a:rPr>
                  <a:t>.</a:t>
                </a:r>
              </a:p>
              <a:p>
                <a:pPr marL="342900" indent="-342900" algn="just" defTabSz="784225">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signs of some of the coupling impedance terms may be negative depending on the chosen reference directions of currents.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751017" y="1287651"/>
                <a:ext cx="10861912" cy="5102935"/>
              </a:xfrm>
              <a:prstGeom prst="rect">
                <a:avLst/>
              </a:prstGeom>
              <a:blipFill rotWithShape="0">
                <a:blip r:embed="rId3"/>
                <a:stretch>
                  <a:fillRect l="-505" t="-597" r="-617" b="-1195"/>
                </a:stretch>
              </a:blipFill>
            </p:spPr>
            <p:txBody>
              <a:bodyPr/>
              <a:lstStyle/>
              <a:p>
                <a:r>
                  <a:rPr lang="en-IN">
                    <a:noFill/>
                  </a:rPr>
                  <a:t> </a:t>
                </a:r>
              </a:p>
            </p:txBody>
          </p:sp>
        </mc:Fallback>
      </mc:AlternateContent>
    </p:spTree>
    <p:extLst>
      <p:ext uri="{BB962C8B-B14F-4D97-AF65-F5344CB8AC3E}">
        <p14:creationId xmlns:p14="http://schemas.microsoft.com/office/powerpoint/2010/main" val="3371748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36</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75547" cy="461665"/>
              </a:xfrm>
              <a:prstGeom prst="rect">
                <a:avLst/>
              </a:prstGeom>
              <a:blipFill rotWithShape="0">
                <a:blip r:embed="rId2"/>
                <a:stretch>
                  <a:fillRect l="-1429"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51017" y="1287651"/>
                <a:ext cx="10861912" cy="3671774"/>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coupling impedance between meshes </a:t>
                </a:r>
                <a14:m>
                  <m:oMath xmlns:m="http://schemas.openxmlformats.org/officeDocument/2006/math">
                    <m:r>
                      <a:rPr lang="en-IN" sz="2000" i="1">
                        <a:latin typeface="Cambria Math" panose="02040503050406030204" pitchFamily="18" charset="0"/>
                      </a:rPr>
                      <m:t>h</m:t>
                    </m:r>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rPr>
                      <m:t>𝑘</m:t>
                    </m:r>
                  </m:oMath>
                </a14:m>
                <a:r>
                  <a:rPr lang="en-IN" sz="2000" dirty="0">
                    <a:latin typeface="Times New Roman" panose="02020603050405020304" pitchFamily="18" charset="0"/>
                    <a:cs typeface="Times New Roman" panose="02020603050405020304" pitchFamily="18" charset="0"/>
                  </a:rPr>
                  <a:t> is denoted by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h𝑘</m:t>
                        </m:r>
                      </m:sub>
                    </m:sSub>
                  </m:oMath>
                </a14:m>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sign before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h𝑘</m:t>
                        </m:r>
                      </m:sub>
                    </m:sSub>
                  </m:oMath>
                </a14:m>
                <a:r>
                  <a:rPr lang="en-IN" sz="2000" dirty="0">
                    <a:latin typeface="Times New Roman" panose="02020603050405020304" pitchFamily="18" charset="0"/>
                    <a:cs typeface="Times New Roman" panose="02020603050405020304" pitchFamily="18" charset="0"/>
                  </a:rPr>
                  <a:t> will be positive if the currents in the adjacent meshes </a:t>
                </a:r>
                <a14:m>
                  <m:oMath xmlns:m="http://schemas.openxmlformats.org/officeDocument/2006/math">
                    <m:r>
                      <a:rPr lang="en-IN" sz="2000" i="1">
                        <a:latin typeface="Cambria Math" panose="02040503050406030204" pitchFamily="18" charset="0"/>
                      </a:rPr>
                      <m:t>h</m:t>
                    </m:r>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rPr>
                      <m:t>𝑘</m:t>
                    </m:r>
                  </m:oMath>
                </a14:m>
                <a:r>
                  <a:rPr lang="en-IN" sz="2000" dirty="0">
                    <a:latin typeface="Times New Roman" panose="02020603050405020304" pitchFamily="18" charset="0"/>
                    <a:cs typeface="Times New Roman" panose="02020603050405020304" pitchFamily="18" charset="0"/>
                  </a:rPr>
                  <a:t> flow in the same direction through</a:t>
                </a:r>
                <a14:m>
                  <m:oMath xmlns:m="http://schemas.openxmlformats.org/officeDocument/2006/math">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h𝑘</m:t>
                        </m:r>
                      </m:sub>
                    </m:sSub>
                  </m:oMath>
                </a14:m>
                <a:r>
                  <a:rPr lang="en-IN" sz="2000" dirty="0" smtClean="0">
                    <a:latin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they flow in the opposite direction through</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 </m:t>
                        </m:r>
                        <m:r>
                          <a:rPr lang="en-IN" sz="2000" i="1">
                            <a:latin typeface="Cambria Math" panose="02040503050406030204" pitchFamily="18" charset="0"/>
                          </a:rPr>
                          <m:t>𝑍</m:t>
                        </m:r>
                      </m:e>
                      <m:sub>
                        <m:r>
                          <a:rPr lang="en-IN" sz="2000" i="1">
                            <a:latin typeface="Cambria Math" panose="02040503050406030204" pitchFamily="18" charset="0"/>
                          </a:rPr>
                          <m:t>h𝑘</m:t>
                        </m:r>
                      </m:sub>
                    </m:sSub>
                  </m:oMath>
                </a14:m>
                <a:r>
                  <a:rPr lang="en-IN" sz="2000" dirty="0">
                    <a:latin typeface="Times New Roman" panose="02020603050405020304" pitchFamily="18" charset="0"/>
                    <a:cs typeface="Times New Roman" panose="02020603050405020304" pitchFamily="18" charset="0"/>
                  </a:rPr>
                  <a:t>, the sign before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h𝑘</m:t>
                        </m:r>
                      </m:sub>
                    </m:sSub>
                  </m:oMath>
                </a14:m>
                <a:r>
                  <a:rPr lang="en-IN" sz="2000" dirty="0">
                    <a:latin typeface="Times New Roman" panose="02020603050405020304" pitchFamily="18" charset="0"/>
                    <a:cs typeface="Times New Roman" panose="02020603050405020304" pitchFamily="18" charset="0"/>
                  </a:rPr>
                  <a:t> is negative</a:t>
                </a:r>
                <a:r>
                  <a:rPr lang="en-IN" sz="2000" dirty="0" smtClean="0">
                    <a:latin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there is no impedance common to meshes </a:t>
                </a:r>
                <a14:m>
                  <m:oMath xmlns:m="http://schemas.openxmlformats.org/officeDocument/2006/math">
                    <m:r>
                      <a:rPr lang="en-IN" sz="2000" i="1">
                        <a:latin typeface="Cambria Math" panose="02040503050406030204" pitchFamily="18" charset="0"/>
                      </a:rPr>
                      <m:t>h</m:t>
                    </m:r>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rPr>
                      <m:t>𝑘</m:t>
                    </m:r>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h𝑘</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𝑘h</m:t>
                        </m:r>
                      </m:sub>
                    </m:sSub>
                  </m:oMath>
                </a14:m>
                <a:r>
                  <a:rPr lang="en-IN" sz="2000" dirty="0">
                    <a:latin typeface="Times New Roman" panose="02020603050405020304" pitchFamily="18" charset="0"/>
                    <a:cs typeface="Times New Roman" panose="02020603050405020304" pitchFamily="18" charset="0"/>
                  </a:rPr>
                  <a:t> will be </a:t>
                </a:r>
                <a:r>
                  <a:rPr lang="en-IN" sz="2000" dirty="0" smtClean="0">
                    <a:latin typeface="Times New Roman" panose="02020603050405020304" pitchFamily="18" charset="0"/>
                    <a:cs typeface="Times New Roman" panose="02020603050405020304" pitchFamily="18" charset="0"/>
                  </a:rPr>
                  <a:t>zero.</a:t>
                </a:r>
              </a:p>
              <a:p>
                <a:pPr marL="342900" indent="-342900" algn="just">
                  <a:lnSpc>
                    <a:spcPct val="107000"/>
                  </a:lnSpc>
                  <a:spcAft>
                    <a:spcPts val="800"/>
                  </a:spcAft>
                  <a:buFont typeface="Wingdings" panose="05000000000000000000" pitchFamily="2" charset="2"/>
                  <a:buChar char="§"/>
                </a:pP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a:t>
                </a:r>
                <a14:m>
                  <m:oMath xmlns:m="http://schemas.openxmlformats.org/officeDocument/2006/math">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𝑛</m:t>
                        </m:r>
                      </m:sub>
                    </m:sSub>
                  </m:oMath>
                </a14:m>
                <a:r>
                  <a:rPr lang="en-IN" sz="2000" dirty="0">
                    <a:latin typeface="Times New Roman" panose="02020603050405020304" pitchFamily="18" charset="0"/>
                    <a:cs typeface="Times New Roman" panose="02020603050405020304" pitchFamily="18" charset="0"/>
                  </a:rPr>
                  <a:t> are respectively the resultant voltages applied to meshes 1, 2,…n. If there is no resultant applied voltage in a particular, say </a:t>
                </a:r>
                <a14:m>
                  <m:oMath xmlns:m="http://schemas.openxmlformats.org/officeDocument/2006/math">
                    <m:r>
                      <a:rPr lang="en-IN" sz="2000" i="1">
                        <a:latin typeface="Cambria Math" panose="02040503050406030204" pitchFamily="18" charset="0"/>
                      </a:rPr>
                      <m:t>h</m:t>
                    </m:r>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h</m:t>
                        </m:r>
                      </m:sub>
                    </m:sSub>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will be zero.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currents </a:t>
                </a:r>
                <a14:m>
                  <m:oMath xmlns:m="http://schemas.openxmlformats.org/officeDocument/2006/math">
                    <m:sSub>
                      <m:sSubPr>
                        <m:ctrlPr>
                          <a:rPr lang="en-IN" sz="2000" i="1">
                            <a:latin typeface="Cambria Math" panose="02040503050406030204" pitchFamily="18" charset="0"/>
                          </a:rPr>
                        </m:ctrlPr>
                      </m:sSubPr>
                      <m:e>
                        <m:r>
                          <a:rPr lang="en-IN" sz="2000" b="0" i="1" smtClean="0">
                            <a:latin typeface="Cambria Math" panose="02040503050406030204" pitchFamily="18" charset="0"/>
                          </a:rPr>
                          <m:t>𝐼</m:t>
                        </m:r>
                      </m:e>
                      <m:sub>
                        <m:r>
                          <a:rPr lang="en-IN" sz="2000" b="0" i="1">
                            <a:latin typeface="Cambria Math" panose="02040503050406030204" pitchFamily="18" charset="0"/>
                          </a:rPr>
                          <m:t>1</m:t>
                        </m:r>
                      </m:sub>
                    </m:sSub>
                    <m:r>
                      <a:rPr lang="en-IN" sz="2000" b="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m:rPr>
                            <m:sty m:val="p"/>
                          </m:rPr>
                          <a:rPr lang="en-IN" sz="2000" b="0" i="0" smtClean="0">
                            <a:latin typeface="Cambria Math" panose="02040503050406030204" pitchFamily="18" charset="0"/>
                          </a:rPr>
                          <m:t>I</m:t>
                        </m:r>
                      </m:e>
                      <m:sub>
                        <m:r>
                          <a:rPr lang="en-IN" sz="2000" b="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000" i="1">
                            <a:latin typeface="Cambria Math" panose="02040503050406030204" pitchFamily="18" charset="0"/>
                          </a:rPr>
                        </m:ctrlPr>
                      </m:sSubPr>
                      <m:e>
                        <m:r>
                          <a:rPr lang="en-IN" sz="2000" b="0" i="1" smtClean="0">
                            <a:latin typeface="Cambria Math" panose="02040503050406030204" pitchFamily="18" charset="0"/>
                          </a:rPr>
                          <m:t>𝐼</m:t>
                        </m:r>
                      </m:e>
                      <m:sub>
                        <m:r>
                          <a:rPr lang="en-IN" sz="2000" b="0" i="1">
                            <a:latin typeface="Cambria Math" panose="02040503050406030204" pitchFamily="18" charset="0"/>
                          </a:rPr>
                          <m:t>𝑛</m:t>
                        </m:r>
                      </m:sub>
                    </m:sSub>
                  </m:oMath>
                </a14:m>
                <a:r>
                  <a:rPr lang="en-IN" sz="2000" dirty="0">
                    <a:latin typeface="Times New Roman" panose="02020603050405020304" pitchFamily="18" charset="0"/>
                    <a:cs typeface="Times New Roman" panose="02020603050405020304" pitchFamily="18" charset="0"/>
                  </a:rPr>
                  <a:t> can now be determined by solving the above equations by Cramer’s rule</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751017" y="1287651"/>
                <a:ext cx="10861912" cy="3671774"/>
              </a:xfrm>
              <a:prstGeom prst="rect">
                <a:avLst/>
              </a:prstGeom>
              <a:blipFill rotWithShape="0">
                <a:blip r:embed="rId3"/>
                <a:stretch>
                  <a:fillRect l="-505" t="-829" r="-617" b="-1327"/>
                </a:stretch>
              </a:blipFill>
            </p:spPr>
            <p:txBody>
              <a:bodyPr/>
              <a:lstStyle/>
              <a:p>
                <a:r>
                  <a:rPr lang="en-IN">
                    <a:noFill/>
                  </a:rPr>
                  <a:t> </a:t>
                </a:r>
              </a:p>
            </p:txBody>
          </p:sp>
        </mc:Fallback>
      </mc:AlternateContent>
    </p:spTree>
    <p:extLst>
      <p:ext uri="{BB962C8B-B14F-4D97-AF65-F5344CB8AC3E}">
        <p14:creationId xmlns:p14="http://schemas.microsoft.com/office/powerpoint/2010/main" val="3944190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2575" y="2571310"/>
            <a:ext cx="6418426" cy="3354907"/>
          </a:xfrm>
          <a:prstGeom prst="rect">
            <a:avLst/>
          </a:prstGeom>
        </p:spPr>
      </p:pic>
      <p:sp>
        <p:nvSpPr>
          <p:cNvPr id="3" name="Rectangle 2"/>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4" name="Rectangle 3"/>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4" name="Rectangle 3"/>
              <p:cNvSpPr>
                <a:spLocks noRot="1" noChangeAspect="1" noMove="1" noResize="1" noEditPoints="1" noAdjustHandles="1" noChangeArrowheads="1" noChangeShapeType="1" noTextEdit="1"/>
              </p:cNvSpPr>
              <p:nvPr/>
            </p:nvSpPr>
            <p:spPr>
              <a:xfrm>
                <a:off x="425955" y="825986"/>
                <a:ext cx="5975547" cy="461665"/>
              </a:xfrm>
              <a:prstGeom prst="rect">
                <a:avLst/>
              </a:prstGeom>
              <a:blipFill>
                <a:blip r:embed="rId3"/>
                <a:stretch>
                  <a:fillRect l="-1429" t="-10526" b="-28947"/>
                </a:stretch>
              </a:blipFill>
            </p:spPr>
            <p:txBody>
              <a:bodyPr/>
              <a:lstStyle/>
              <a:p>
                <a:r>
                  <a:rPr lang="en-US">
                    <a:noFill/>
                  </a:rPr>
                  <a:t> </a:t>
                </a:r>
              </a:p>
            </p:txBody>
          </p:sp>
        </mc:Fallback>
      </mc:AlternateContent>
      <p:sp>
        <p:nvSpPr>
          <p:cNvPr id="5" name="Rectangle 4"/>
          <p:cNvSpPr/>
          <p:nvPr/>
        </p:nvSpPr>
        <p:spPr>
          <a:xfrm>
            <a:off x="776057" y="1394083"/>
            <a:ext cx="2226892"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Example – </a:t>
            </a:r>
            <a:r>
              <a:rPr lang="en-IN" sz="2400" b="1" dirty="0" smtClean="0">
                <a:latin typeface="Times New Roman" panose="02020603050405020304" pitchFamily="18" charset="0"/>
                <a:cs typeface="Times New Roman" panose="02020603050405020304" pitchFamily="18" charset="0"/>
              </a:rPr>
              <a:t>P1.4</a:t>
            </a:r>
            <a:endParaRPr lang="en-IN"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776056" y="1962180"/>
            <a:ext cx="11247621" cy="487506"/>
          </a:xfrm>
          <a:prstGeom prst="rect">
            <a:avLst/>
          </a:prstGeom>
        </p:spPr>
        <p:txBody>
          <a:bodyPr wrap="square">
            <a:spAutoFit/>
          </a:bodyPr>
          <a:lstStyle/>
          <a:p>
            <a:pPr algn="just">
              <a:lnSpc>
                <a:spcPct val="107000"/>
              </a:lnSpc>
              <a:spcAft>
                <a:spcPts val="1200"/>
              </a:spcAft>
              <a:tabLst>
                <a:tab pos="243078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Find the current in the 3 Ω resistor </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of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the circuit as shown in </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Fig. </a:t>
            </a:r>
            <a:r>
              <a:rPr lang="en-IN" sz="2400" b="1" dirty="0" smtClean="0">
                <a:latin typeface="Times New Roman" panose="02020603050405020304" pitchFamily="18" charset="0"/>
                <a:cs typeface="Times New Roman" panose="02020603050405020304" pitchFamily="18" charset="0"/>
              </a:rPr>
              <a:t>P1.4 </a:t>
            </a:r>
            <a:r>
              <a:rPr lang="en-IN" sz="2400" dirty="0" smtClean="0">
                <a:latin typeface="Times New Roman" panose="02020603050405020304" pitchFamily="18" charset="0"/>
                <a:cs typeface="Times New Roman" panose="02020603050405020304" pitchFamily="18" charset="0"/>
              </a:rPr>
              <a:t>by mesh method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184703" y="5978896"/>
            <a:ext cx="1414170"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Fig. </a:t>
            </a:r>
            <a:r>
              <a:rPr lang="en-IN" sz="2400" b="1" dirty="0" smtClean="0">
                <a:latin typeface="Times New Roman" panose="02020603050405020304" pitchFamily="18" charset="0"/>
                <a:cs typeface="Times New Roman" panose="02020603050405020304" pitchFamily="18" charset="0"/>
              </a:rPr>
              <a:t>P1.4</a:t>
            </a:r>
            <a:r>
              <a:rPr lang="en-IN" sz="2400" dirty="0" smtClean="0">
                <a:latin typeface="Times New Roman" panose="02020603050405020304" pitchFamily="18" charset="0"/>
                <a:cs typeface="Times New Roman" panose="02020603050405020304" pitchFamily="18" charset="0"/>
              </a:rPr>
              <a:t> </a:t>
            </a:r>
            <a:endParaRPr lang="en-IN" sz="2400" dirty="0"/>
          </a:p>
        </p:txBody>
      </p:sp>
      <p:sp>
        <p:nvSpPr>
          <p:cNvPr id="8" name="TextBox 7"/>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6695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0112" y="5941884"/>
                <a:ext cx="8561695" cy="460895"/>
              </a:xfrm>
              <a:prstGeom prst="rect">
                <a:avLst/>
              </a:prstGeom>
            </p:spPr>
            <p:txBody>
              <a:bodyPr wrap="square">
                <a:spAutoFit/>
              </a:bodyPr>
              <a:lstStyle/>
              <a:p>
                <a:pPr>
                  <a:lnSpc>
                    <a:spcPct val="107000"/>
                  </a:lnSpc>
                  <a:spcAft>
                    <a:spcPts val="1800"/>
                  </a:spcAft>
                  <a:tabLst>
                    <a:tab pos="243078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The current through 3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Ω resistor is given </a:t>
                </a:r>
                <a:r>
                  <a:rPr lang="en-IN"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by </a:t>
                </a:r>
                <a14:m>
                  <m:oMath xmlns:m="http://schemas.openxmlformats.org/officeDocument/2006/math">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𝐿</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=0.806 </m:t>
                    </m:r>
                    <m:r>
                      <a:rPr lang="en-IN" sz="2400" i="1">
                        <a:latin typeface="Cambria Math" panose="02040503050406030204" pitchFamily="18" charset="0"/>
                        <a:ea typeface="Times New Roman" panose="02020603050405020304" pitchFamily="18" charset="0"/>
                        <a:cs typeface="Times New Roman" panose="02020603050405020304" pitchFamily="18" charset="0"/>
                      </a:rPr>
                      <m:t>𝐴</m:t>
                    </m:r>
                  </m:oMath>
                </a14:m>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80112" y="5941884"/>
                <a:ext cx="8561695" cy="460895"/>
              </a:xfrm>
              <a:prstGeom prst="rect">
                <a:avLst/>
              </a:prstGeom>
              <a:blipFill>
                <a:blip r:embed="rId2"/>
                <a:stretch>
                  <a:fillRect l="-1068" t="-10667" b="-30667"/>
                </a:stretch>
              </a:blipFill>
            </p:spPr>
            <p:txBody>
              <a:bodyPr/>
              <a:lstStyle/>
              <a:p>
                <a:r>
                  <a:rPr lang="en-US">
                    <a:noFill/>
                  </a:rPr>
                  <a:t> </a:t>
                </a:r>
              </a:p>
            </p:txBody>
          </p:sp>
        </mc:Fallback>
      </mc:AlternateContent>
      <p:sp>
        <p:nvSpPr>
          <p:cNvPr id="3" name="Rectangle 2"/>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4" name="Rectangle 3"/>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4" name="Rectangle 3"/>
              <p:cNvSpPr>
                <a:spLocks noRot="1" noChangeAspect="1" noMove="1" noResize="1" noEditPoints="1" noAdjustHandles="1" noChangeArrowheads="1" noChangeShapeType="1" noTextEdit="1"/>
              </p:cNvSpPr>
              <p:nvPr/>
            </p:nvSpPr>
            <p:spPr>
              <a:xfrm>
                <a:off x="425955" y="825986"/>
                <a:ext cx="5975547" cy="461665"/>
              </a:xfrm>
              <a:prstGeom prst="rect">
                <a:avLst/>
              </a:prstGeom>
              <a:blipFill>
                <a:blip r:embed="rId3"/>
                <a:stretch>
                  <a:fillRect l="-1429" t="-10526" b="-28947"/>
                </a:stretch>
              </a:blipFill>
            </p:spPr>
            <p:txBody>
              <a:bodyPr/>
              <a:lstStyle/>
              <a:p>
                <a:r>
                  <a:rPr lang="en-US">
                    <a:noFill/>
                  </a:rPr>
                  <a:t> </a:t>
                </a:r>
              </a:p>
            </p:txBody>
          </p:sp>
        </mc:Fallback>
      </mc:AlternateContent>
      <p:sp>
        <p:nvSpPr>
          <p:cNvPr id="5" name="TextBox 4"/>
          <p:cNvSpPr txBox="1"/>
          <p:nvPr/>
        </p:nvSpPr>
        <p:spPr>
          <a:xfrm>
            <a:off x="776057" y="1394083"/>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a:t>
            </a:r>
            <a:r>
              <a:rPr lang="en-IN" sz="2400" b="1" dirty="0" smtClean="0">
                <a:latin typeface="Times New Roman" panose="02020603050405020304" pitchFamily="18" charset="0"/>
                <a:cs typeface="Times New Roman" panose="02020603050405020304" pitchFamily="18" charset="0"/>
              </a:rPr>
              <a:t>P1.4</a:t>
            </a:r>
            <a:endParaRPr lang="en-IN"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2109850" y="1962180"/>
            <a:ext cx="6972300" cy="3305175"/>
          </a:xfrm>
          <a:prstGeom prst="rect">
            <a:avLst/>
          </a:prstGeom>
        </p:spPr>
      </p:pic>
      <p:sp>
        <p:nvSpPr>
          <p:cNvPr id="7" name="Rectangle 6"/>
          <p:cNvSpPr/>
          <p:nvPr/>
        </p:nvSpPr>
        <p:spPr>
          <a:xfrm>
            <a:off x="4756500" y="5267355"/>
            <a:ext cx="1645002"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Fig. </a:t>
            </a:r>
            <a:r>
              <a:rPr lang="en-IN" sz="2400" b="1" dirty="0" smtClean="0">
                <a:latin typeface="Times New Roman" panose="02020603050405020304" pitchFamily="18" charset="0"/>
                <a:cs typeface="Times New Roman" panose="02020603050405020304" pitchFamily="18" charset="0"/>
              </a:rPr>
              <a:t>P1.4.1</a:t>
            </a:r>
            <a:r>
              <a:rPr lang="en-IN" sz="2400" dirty="0" smtClean="0">
                <a:latin typeface="Times New Roman" panose="02020603050405020304" pitchFamily="18" charset="0"/>
                <a:cs typeface="Times New Roman" panose="02020603050405020304" pitchFamily="18" charset="0"/>
              </a:rPr>
              <a:t> </a:t>
            </a:r>
            <a:endParaRPr lang="en-IN" sz="2400" dirty="0"/>
          </a:p>
        </p:txBody>
      </p:sp>
      <p:sp>
        <p:nvSpPr>
          <p:cNvPr id="8" name="TextBox 7"/>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6466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0976" y="2635624"/>
            <a:ext cx="3336170" cy="769441"/>
          </a:xfrm>
          <a:prstGeom prst="rect">
            <a:avLst/>
          </a:prstGeom>
          <a:noFill/>
        </p:spPr>
        <p:txBody>
          <a:bodyPr wrap="none" rtlCol="0">
            <a:spAutoFit/>
          </a:bodyPr>
          <a:lstStyle/>
          <a:p>
            <a:pPr algn="ctr"/>
            <a:r>
              <a:rPr lang="en-IN" sz="44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LECTURE 3</a:t>
            </a:r>
            <a:endParaRPr lang="en-IN"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5651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39</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p:sp>
        <p:nvSpPr>
          <p:cNvPr id="13" name="Rectangle 12"/>
          <p:cNvSpPr/>
          <p:nvPr/>
        </p:nvSpPr>
        <p:spPr>
          <a:xfrm>
            <a:off x="703918" y="1325645"/>
            <a:ext cx="10715078" cy="1512209"/>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complicated networks can be simplified by successfully replacing delta meshes by equivalent star systems and vice versa.</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analysis of ‘delta/star and star/delta transformation’ is illustrated through the circuit as shown in </a:t>
            </a:r>
            <a:r>
              <a:rPr lang="en-IN" sz="2000" b="1" dirty="0" smtClean="0">
                <a:latin typeface="Times New Roman" panose="02020603050405020304" pitchFamily="18" charset="0"/>
                <a:cs typeface="Times New Roman" panose="02020603050405020304" pitchFamily="18" charset="0"/>
              </a:rPr>
              <a:t>Fig. 1.9</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1" name="Picture 10"/>
          <p:cNvPicPr/>
          <p:nvPr/>
        </p:nvPicPr>
        <p:blipFill>
          <a:blip r:embed="rId3"/>
          <a:stretch>
            <a:fillRect/>
          </a:stretch>
        </p:blipFill>
        <p:spPr>
          <a:xfrm>
            <a:off x="1753923" y="2837854"/>
            <a:ext cx="8615068" cy="2613979"/>
          </a:xfrm>
          <a:prstGeom prst="rect">
            <a:avLst/>
          </a:prstGeom>
        </p:spPr>
      </p:pic>
      <p:sp>
        <p:nvSpPr>
          <p:cNvPr id="4" name="TextBox 3"/>
          <p:cNvSpPr txBox="1"/>
          <p:nvPr/>
        </p:nvSpPr>
        <p:spPr>
          <a:xfrm>
            <a:off x="3266411" y="5451833"/>
            <a:ext cx="482824" cy="400110"/>
          </a:xfrm>
          <a:prstGeom prst="rect">
            <a:avLst/>
          </a:prstGeom>
          <a:noFill/>
        </p:spPr>
        <p:txBody>
          <a:bodyPr wrap="none" rtlCol="0">
            <a:spAutoFit/>
          </a:bodyPr>
          <a:lstStyle/>
          <a:p>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8265394" y="5484974"/>
            <a:ext cx="497252" cy="400110"/>
          </a:xfrm>
          <a:prstGeom prst="rect">
            <a:avLst/>
          </a:prstGeom>
          <a:noFill/>
        </p:spPr>
        <p:txBody>
          <a:bodyPr wrap="none" rtlCol="0">
            <a:spAutoFit/>
          </a:bodyPr>
          <a:lstStyle/>
          <a:p>
            <a:r>
              <a:rPr lang="en-IN" sz="2000" b="1" dirty="0" smtClean="0">
                <a:latin typeface="Times New Roman" panose="02020603050405020304" pitchFamily="18" charset="0"/>
                <a:cs typeface="Times New Roman" panose="02020603050405020304" pitchFamily="18" charset="0"/>
              </a:rPr>
              <a:t>(b)</a:t>
            </a:r>
            <a:endParaRPr lang="en-IN"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641613" y="6016726"/>
            <a:ext cx="6993706"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Fig. 1.9. </a:t>
            </a:r>
            <a:r>
              <a:rPr lang="en-IN" sz="2000" dirty="0" smtClean="0">
                <a:latin typeface="Times New Roman" panose="02020603050405020304" pitchFamily="18" charset="0"/>
                <a:cs typeface="Times New Roman" panose="02020603050405020304" pitchFamily="18" charset="0"/>
              </a:rPr>
              <a:t>Circuit for delta/star and star/delta transformation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2155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40</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03918" y="1325645"/>
                <a:ext cx="11062966" cy="4798365"/>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Three </a:t>
                </a:r>
                <a:r>
                  <a:rPr lang="en-IN" sz="2000" dirty="0">
                    <a:latin typeface="Times New Roman" panose="02020603050405020304" pitchFamily="18" charset="0"/>
                    <a:cs typeface="Times New Roman" panose="02020603050405020304" pitchFamily="18" charset="0"/>
                  </a:rPr>
                  <a:t>resistances</a:t>
                </a:r>
                <a14:m>
                  <m:oMath xmlns:m="http://schemas.openxmlformats.org/officeDocument/2006/math">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12</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23</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31</m:t>
                        </m:r>
                      </m:sub>
                    </m:sSub>
                  </m:oMath>
                </a14:m>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are connected </a:t>
                </a:r>
                <a:r>
                  <a:rPr lang="en-IN" sz="2000" dirty="0">
                    <a:latin typeface="Times New Roman" panose="02020603050405020304" pitchFamily="18" charset="0"/>
                    <a:cs typeface="Times New Roman" panose="02020603050405020304" pitchFamily="18" charset="0"/>
                  </a:rPr>
                  <a:t>in delta fashion between terminals 1, 2 and 3 as shown 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12 (a</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three </a:t>
                </a:r>
                <a:r>
                  <a:rPr lang="en-IN" sz="2000" dirty="0" smtClean="0">
                    <a:latin typeface="Times New Roman" panose="02020603050405020304" pitchFamily="18" charset="0"/>
                    <a:cs typeface="Times New Roman" panose="02020603050405020304" pitchFamily="18" charset="0"/>
                  </a:rPr>
                  <a:t>resistances are </a:t>
                </a:r>
                <a:r>
                  <a:rPr lang="en-IN" sz="2000" dirty="0">
                    <a:latin typeface="Times New Roman" panose="02020603050405020304" pitchFamily="18" charset="0"/>
                    <a:cs typeface="Times New Roman" panose="02020603050405020304" pitchFamily="18" charset="0"/>
                  </a:rPr>
                  <a:t>replaced by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resistances</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 </m:t>
                        </m:r>
                        <m:r>
                          <a:rPr lang="en-IN" sz="2000" i="1">
                            <a:latin typeface="Cambria Math" panose="02040503050406030204" pitchFamily="18" charset="0"/>
                          </a:rPr>
                          <m:t>𝑅</m:t>
                        </m:r>
                      </m:e>
                      <m:sub>
                        <m:r>
                          <a:rPr lang="en-IN" sz="2000" i="1">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3</m:t>
                        </m:r>
                      </m:sub>
                    </m:sSub>
                  </m:oMath>
                </a14:m>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connected in star as shown 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12(b).</a:t>
                </a:r>
              </a:p>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These two arrangements will be electrically equivalent if the resistance as measured between any pair of terminals is the same in both the arrangements</a:t>
                </a:r>
                <a:r>
                  <a:rPr lang="en-IN" sz="2000" dirty="0" smtClean="0">
                    <a:latin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First, consider the terminals of 1 </a:t>
                </a:r>
                <a:r>
                  <a:rPr lang="en-IN" sz="2000" dirty="0">
                    <a:latin typeface="Times New Roman" panose="02020603050405020304" pitchFamily="18" charset="0"/>
                    <a:cs typeface="Times New Roman" panose="02020603050405020304" pitchFamily="18" charset="0"/>
                  </a:rPr>
                  <a:t>and 2 </a:t>
                </a:r>
                <a:r>
                  <a:rPr lang="en-IN" sz="2000" dirty="0" smtClean="0">
                    <a:latin typeface="Times New Roman" panose="02020603050405020304" pitchFamily="18" charset="0"/>
                    <a:cs typeface="Times New Roman" panose="02020603050405020304" pitchFamily="18" charset="0"/>
                  </a:rPr>
                  <a:t>in delta connection. </a:t>
                </a:r>
                <a:r>
                  <a:rPr lang="en-IN" sz="2000" dirty="0">
                    <a:latin typeface="Times New Roman" panose="02020603050405020304" pitchFamily="18" charset="0"/>
                    <a:cs typeface="Times New Roman" panose="02020603050405020304" pitchFamily="18" charset="0"/>
                  </a:rPr>
                  <a:t>There are two parallel paths. One having a resistance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12</m:t>
                        </m:r>
                      </m:sub>
                    </m:sSub>
                  </m:oMath>
                </a14:m>
                <a:r>
                  <a:rPr lang="en-IN" sz="2000" dirty="0">
                    <a:latin typeface="Times New Roman" panose="02020603050405020304" pitchFamily="18" charset="0"/>
                    <a:cs typeface="Times New Roman" panose="02020603050405020304" pitchFamily="18" charset="0"/>
                  </a:rPr>
                  <a:t> and the other having a resistance</a:t>
                </a:r>
                <a14:m>
                  <m:oMath xmlns:m="http://schemas.openxmlformats.org/officeDocument/2006/math">
                    <m:r>
                      <a:rPr lang="en-IN" sz="2000" b="0" i="0" smtClean="0">
                        <a:latin typeface="Cambria Math" panose="02040503050406030204" pitchFamily="18" charset="0"/>
                      </a:rPr>
                      <m:t> </m:t>
                    </m:r>
                    <m:r>
                      <m:rPr>
                        <m:sty m:val="p"/>
                      </m:rPr>
                      <a:rPr lang="en-IN" sz="2000" b="0" i="0" smtClean="0">
                        <a:latin typeface="Cambria Math" panose="02040503050406030204" pitchFamily="18" charset="0"/>
                      </a:rPr>
                      <m:t>of</m:t>
                    </m:r>
                    <m:r>
                      <a:rPr lang="en-IN" sz="2000" i="1">
                        <a:latin typeface="Cambria Math" panose="02040503050406030204" pitchFamily="18" charset="0"/>
                      </a:rPr>
                      <m:t> </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23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31</m:t>
                            </m:r>
                          </m:sub>
                        </m:sSub>
                      </m:e>
                    </m:d>
                  </m:oMath>
                </a14:m>
                <a:r>
                  <a:rPr lang="en-IN" sz="2000" dirty="0" smtClean="0">
                    <a:latin typeface="Times New Roman" panose="02020603050405020304" pitchFamily="18" charset="0"/>
                    <a:cs typeface="Times New Roman" panose="02020603050405020304" pitchFamily="18" charset="0"/>
                  </a:rPr>
                  <a:t>.</a:t>
                </a:r>
              </a:p>
              <a:p>
                <a:pPr algn="ctr">
                  <a:lnSpc>
                    <a:spcPct val="107000"/>
                  </a:lnSpc>
                  <a:spcAft>
                    <a:spcPts val="800"/>
                  </a:spcAft>
                </a:pPr>
                <a14:m>
                  <m:oMath xmlns:m="http://schemas.openxmlformats.org/officeDocument/2006/math">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Resistance between terminals 1 and 2 is </a:t>
                </a:r>
                <a:endParaRPr lang="en-IN" sz="2000" dirty="0" smtClean="0">
                  <a:latin typeface="Times New Roman" panose="02020603050405020304" pitchFamily="18"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12</m:t>
                              </m:r>
                            </m:sub>
                          </m:sSub>
                          <m:r>
                            <a:rPr lang="en-IN" sz="2000" i="1">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23</m:t>
                                  </m:r>
                                </m:sub>
                              </m:sSub>
                              <m:r>
                                <a:rPr lang="en-US"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31</m:t>
                                  </m:r>
                                </m:sub>
                              </m:sSub>
                            </m:e>
                          </m:d>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23</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31</m:t>
                              </m:r>
                            </m:sub>
                          </m:sSub>
                        </m:den>
                      </m:f>
                    </m:oMath>
                  </m:oMathPara>
                </a14:m>
                <a:endParaRPr lang="en-IN" sz="2000" dirty="0" smtClean="0"/>
              </a:p>
              <a:p>
                <a:pPr marL="342900" indent="-342900">
                  <a:lnSpc>
                    <a:spcPct val="107000"/>
                  </a:lnSpc>
                  <a:spcAft>
                    <a:spcPts val="8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Now, </a:t>
                </a:r>
                <a:r>
                  <a:rPr lang="en-IN" sz="2000" dirty="0" smtClean="0">
                    <a:latin typeface="Times New Roman" panose="02020603050405020304" pitchFamily="18" charset="0"/>
                    <a:cs typeface="Times New Roman" panose="02020603050405020304" pitchFamily="18" charset="0"/>
                  </a:rPr>
                  <a:t>consider </a:t>
                </a:r>
                <a:r>
                  <a:rPr lang="en-IN" sz="2000" dirty="0">
                    <a:latin typeface="Times New Roman" panose="02020603050405020304" pitchFamily="18" charset="0"/>
                    <a:cs typeface="Times New Roman" panose="02020603050405020304" pitchFamily="18" charset="0"/>
                  </a:rPr>
                  <a:t>star connection. The resistance between the same terminals 1 and 2 is </a:t>
                </a:r>
                <a14:m>
                  <m:oMath xmlns:m="http://schemas.openxmlformats.org/officeDocument/2006/math">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2</m:t>
                            </m:r>
                          </m:sub>
                        </m:sSub>
                      </m:e>
                    </m:d>
                    <m:r>
                      <a:rPr lang="en-IN" sz="2000" i="1">
                        <a:latin typeface="Cambria Math" panose="02040503050406030204" pitchFamily="18" charset="0"/>
                      </a:rPr>
                      <m:t>. </m:t>
                    </m:r>
                  </m:oMath>
                </a14:m>
                <a:endParaRPr lang="en-IN" sz="2000" dirty="0" smtClean="0">
                  <a:latin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703918" y="1325645"/>
                <a:ext cx="11062966" cy="4798365"/>
              </a:xfrm>
              <a:prstGeom prst="rect">
                <a:avLst/>
              </a:prstGeom>
              <a:blipFill>
                <a:blip r:embed="rId3"/>
                <a:stretch>
                  <a:fillRect l="-496" t="-635" r="-606"/>
                </a:stretch>
              </a:blipFill>
            </p:spPr>
            <p:txBody>
              <a:bodyPr/>
              <a:lstStyle/>
              <a:p>
                <a:r>
                  <a:rPr lang="en-US">
                    <a:noFill/>
                  </a:rPr>
                  <a:t> </a:t>
                </a:r>
              </a:p>
            </p:txBody>
          </p:sp>
        </mc:Fallback>
      </mc:AlternateContent>
    </p:spTree>
    <p:extLst>
      <p:ext uri="{BB962C8B-B14F-4D97-AF65-F5344CB8AC3E}">
        <p14:creationId xmlns:p14="http://schemas.microsoft.com/office/powerpoint/2010/main" val="5871331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41</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p:sp>
        <p:nvSpPr>
          <p:cNvPr id="13" name="Rectangle 12"/>
          <p:cNvSpPr/>
          <p:nvPr/>
        </p:nvSpPr>
        <p:spPr>
          <a:xfrm>
            <a:off x="703918" y="1325645"/>
            <a:ext cx="11062966" cy="399405"/>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As </a:t>
            </a:r>
            <a:r>
              <a:rPr lang="en-IN" sz="2000" dirty="0">
                <a:latin typeface="Times New Roman" panose="02020603050405020304" pitchFamily="18" charset="0"/>
                <a:cs typeface="Times New Roman" panose="02020603050405020304" pitchFamily="18" charset="0"/>
              </a:rPr>
              <a:t>terminal resistance have to be the </a:t>
            </a:r>
            <a:r>
              <a:rPr lang="en-IN" sz="2000" dirty="0" smtClean="0">
                <a:latin typeface="Times New Roman" panose="02020603050405020304" pitchFamily="18" charset="0"/>
                <a:cs typeface="Times New Roman" panose="02020603050405020304" pitchFamily="18" charset="0"/>
              </a:rPr>
              <a:t>same</a:t>
            </a:r>
          </a:p>
        </p:txBody>
      </p:sp>
      <p:grpSp>
        <p:nvGrpSpPr>
          <p:cNvPr id="35" name="Group 34"/>
          <p:cNvGrpSpPr/>
          <p:nvPr/>
        </p:nvGrpSpPr>
        <p:grpSpPr>
          <a:xfrm>
            <a:off x="3152274" y="1811854"/>
            <a:ext cx="6705774" cy="889603"/>
            <a:chOff x="3152274" y="1811854"/>
            <a:chExt cx="6705774" cy="889603"/>
          </a:xfrm>
        </p:grpSpPr>
        <mc:AlternateContent xmlns:mc="http://schemas.openxmlformats.org/markup-compatibility/2006" xmlns:a14="http://schemas.microsoft.com/office/drawing/2010/main">
          <mc:Choice Requires="a14">
            <p:sp>
              <p:nvSpPr>
                <p:cNvPr id="4" name="Rectangle 3"/>
                <p:cNvSpPr/>
                <p:nvPr/>
              </p:nvSpPr>
              <p:spPr>
                <a:xfrm>
                  <a:off x="3152274" y="1811854"/>
                  <a:ext cx="4174958" cy="889603"/>
                </a:xfrm>
                <a:prstGeom prst="rect">
                  <a:avLst/>
                </a:prstGeom>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12</m:t>
                                </m:r>
                              </m:sub>
                            </m:sSub>
                            <m:d>
                              <m:d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31</m:t>
                                    </m:r>
                                  </m:sub>
                                </m:sSub>
                              </m:e>
                            </m:d>
                          </m:num>
                          <m:den>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31</m:t>
                                </m:r>
                              </m:sub>
                            </m:sSub>
                          </m:den>
                        </m:f>
                      </m:oMath>
                    </m:oMathPara>
                  </a14:m>
                  <a:endParaRPr lang="en-IN" sz="2000" dirty="0">
                    <a:effectLst/>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152274" y="1811854"/>
                  <a:ext cx="4174958" cy="889603"/>
                </a:xfrm>
                <a:prstGeom prst="rect">
                  <a:avLst/>
                </a:prstGeom>
                <a:blipFill rotWithShape="0">
                  <a:blip r:embed="rId3"/>
                  <a:stretch>
                    <a:fillRect/>
                  </a:stretch>
                </a:blipFill>
              </p:spPr>
              <p:txBody>
                <a:bodyPr/>
                <a:lstStyle/>
                <a:p>
                  <a:r>
                    <a:rPr lang="en-IN">
                      <a:noFill/>
                    </a:rPr>
                    <a:t> </a:t>
                  </a:r>
                </a:p>
              </p:txBody>
            </p:sp>
          </mc:Fallback>
        </mc:AlternateContent>
        <p:sp>
          <p:nvSpPr>
            <p:cNvPr id="25" name="Text Box 36"/>
            <p:cNvSpPr txBox="1"/>
            <p:nvPr/>
          </p:nvSpPr>
          <p:spPr>
            <a:xfrm>
              <a:off x="9305390" y="1982586"/>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dirty="0">
                <a:effectLst/>
                <a:ea typeface="Calibri" panose="020F0502020204030204" pitchFamily="34" charset="0"/>
                <a:cs typeface="Times New Roman" panose="02020603050405020304" pitchFamily="18" charset="0"/>
              </a:endParaRPr>
            </a:p>
          </p:txBody>
        </p:sp>
        <p:cxnSp>
          <p:nvCxnSpPr>
            <p:cNvPr id="26" name="Straight Arrow Connector 25"/>
            <p:cNvCxnSpPr/>
            <p:nvPr/>
          </p:nvCxnSpPr>
          <p:spPr>
            <a:xfrm flipV="1">
              <a:off x="6867724" y="2195713"/>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703918" y="2768313"/>
            <a:ext cx="6798015" cy="400110"/>
          </a:xfrm>
          <a:prstGeom prst="rect">
            <a:avLst/>
          </a:prstGeom>
        </p:spPr>
        <p:txBody>
          <a:bodyPr wrap="none">
            <a:spAutoFit/>
          </a:bodyPr>
          <a:lstStyle/>
          <a:p>
            <a:pPr marL="342900" indent="-342900">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rPr>
              <a:t>Similarly, for terminals 2 and 3 and terminals 3 and 1, we get</a:t>
            </a:r>
            <a:endParaRPr lang="en-IN" sz="2000" dirty="0"/>
          </a:p>
        </p:txBody>
      </p:sp>
      <p:grpSp>
        <p:nvGrpSpPr>
          <p:cNvPr id="36" name="Group 35"/>
          <p:cNvGrpSpPr/>
          <p:nvPr/>
        </p:nvGrpSpPr>
        <p:grpSpPr>
          <a:xfrm>
            <a:off x="3483092" y="3467206"/>
            <a:ext cx="6388852" cy="889603"/>
            <a:chOff x="3435449" y="3267360"/>
            <a:chExt cx="6388852" cy="889603"/>
          </a:xfrm>
        </p:grpSpPr>
        <mc:AlternateContent xmlns:mc="http://schemas.openxmlformats.org/markup-compatibility/2006" xmlns:a14="http://schemas.microsoft.com/office/drawing/2010/main">
          <mc:Choice Requires="a14">
            <p:sp>
              <p:nvSpPr>
                <p:cNvPr id="28" name="Rectangle 27"/>
                <p:cNvSpPr/>
                <p:nvPr/>
              </p:nvSpPr>
              <p:spPr>
                <a:xfrm>
                  <a:off x="3435449" y="3267360"/>
                  <a:ext cx="3209725" cy="889603"/>
                </a:xfrm>
                <a:prstGeom prst="rect">
                  <a:avLst/>
                </a:prstGeom>
              </p:spPr>
              <p:txBody>
                <a:bodyPr wrap="non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23</m:t>
                                </m:r>
                              </m:sub>
                            </m:sSub>
                            <m:d>
                              <m:d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31</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12</m:t>
                                    </m:r>
                                  </m:sub>
                                </m:sSub>
                              </m:e>
                            </m:d>
                          </m:num>
                          <m:den>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12</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23</m:t>
                                </m:r>
                              </m:sub>
                            </m:s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effectLst/>
                                    <a:latin typeface="Cambria Math" panose="02040503050406030204" pitchFamily="18" charset="0"/>
                                    <a:ea typeface="Cambria Math" panose="02040503050406030204" pitchFamily="18" charset="0"/>
                                    <a:cs typeface="Times New Roman" panose="02020603050405020304" pitchFamily="18" charset="0"/>
                                  </a:rPr>
                                  <m:t>31</m:t>
                                </m:r>
                              </m:sub>
                            </m:sSub>
                          </m:den>
                        </m:f>
                      </m:oMath>
                    </m:oMathPara>
                  </a14:m>
                  <a:endParaRPr lang="en-IN" sz="2000" dirty="0">
                    <a:effectLst/>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8" name="Rectangle 27"/>
                <p:cNvSpPr>
                  <a:spLocks noRot="1" noChangeAspect="1" noMove="1" noResize="1" noEditPoints="1" noAdjustHandles="1" noChangeArrowheads="1" noChangeShapeType="1" noTextEdit="1"/>
                </p:cNvSpPr>
                <p:nvPr/>
              </p:nvSpPr>
              <p:spPr>
                <a:xfrm>
                  <a:off x="3435449" y="3267360"/>
                  <a:ext cx="3209725" cy="889603"/>
                </a:xfrm>
                <a:prstGeom prst="rect">
                  <a:avLst/>
                </a:prstGeom>
                <a:blipFill rotWithShape="0">
                  <a:blip r:embed="rId4"/>
                  <a:stretch>
                    <a:fillRect/>
                  </a:stretch>
                </a:blipFill>
              </p:spPr>
              <p:txBody>
                <a:bodyPr/>
                <a:lstStyle/>
                <a:p>
                  <a:r>
                    <a:rPr lang="en-IN">
                      <a:noFill/>
                    </a:rPr>
                    <a:t> </a:t>
                  </a:r>
                </a:p>
              </p:txBody>
            </p:sp>
          </mc:Fallback>
        </mc:AlternateContent>
        <p:cxnSp>
          <p:nvCxnSpPr>
            <p:cNvPr id="29" name="Straight Arrow Connector 28"/>
            <p:cNvCxnSpPr/>
            <p:nvPr/>
          </p:nvCxnSpPr>
          <p:spPr>
            <a:xfrm flipV="1">
              <a:off x="6781666" y="3632364"/>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 Box 36"/>
            <p:cNvSpPr txBox="1"/>
            <p:nvPr/>
          </p:nvSpPr>
          <p:spPr>
            <a:xfrm>
              <a:off x="9271643" y="3421990"/>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ea typeface="Calibri" panose="020F0502020204030204" pitchFamily="34" charset="0"/>
                <a:cs typeface="Times New Roman" panose="02020603050405020304" pitchFamily="18" charset="0"/>
              </a:endParaRPr>
            </a:p>
          </p:txBody>
        </p:sp>
      </p:grpSp>
      <p:sp>
        <p:nvSpPr>
          <p:cNvPr id="32" name="TextBox 31"/>
          <p:cNvSpPr txBox="1"/>
          <p:nvPr/>
        </p:nvSpPr>
        <p:spPr>
          <a:xfrm>
            <a:off x="2633084" y="4882653"/>
            <a:ext cx="554960"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and</a:t>
            </a:r>
            <a:endParaRPr lang="en-IN" sz="2000" dirty="0">
              <a:latin typeface="Times New Roman" panose="02020603050405020304" pitchFamily="18" charset="0"/>
              <a:cs typeface="Times New Roman" panose="02020603050405020304" pitchFamily="18" charset="0"/>
            </a:endParaRPr>
          </a:p>
        </p:txBody>
      </p:sp>
      <p:grpSp>
        <p:nvGrpSpPr>
          <p:cNvPr id="37" name="Group 36"/>
          <p:cNvGrpSpPr/>
          <p:nvPr/>
        </p:nvGrpSpPr>
        <p:grpSpPr>
          <a:xfrm>
            <a:off x="3452917" y="4698240"/>
            <a:ext cx="6405131" cy="741550"/>
            <a:chOff x="3461962" y="4446850"/>
            <a:chExt cx="6405131" cy="741550"/>
          </a:xfrm>
        </p:grpSpPr>
        <mc:AlternateContent xmlns:mc="http://schemas.openxmlformats.org/markup-compatibility/2006" xmlns:a14="http://schemas.microsoft.com/office/drawing/2010/main">
          <mc:Choice Requires="a14">
            <p:sp>
              <p:nvSpPr>
                <p:cNvPr id="31" name="Rectangle 30"/>
                <p:cNvSpPr/>
                <p:nvPr/>
              </p:nvSpPr>
              <p:spPr>
                <a:xfrm>
                  <a:off x="3461962" y="4446850"/>
                  <a:ext cx="3224601" cy="741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23</m:t>
                                    </m:r>
                                  </m:sub>
                                </m:sSub>
                              </m:e>
                            </m:d>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den>
                        </m:f>
                      </m:oMath>
                    </m:oMathPara>
                  </a14:m>
                  <a:endParaRPr lang="en-IN" sz="2000" dirty="0"/>
                </a:p>
              </p:txBody>
            </p:sp>
          </mc:Choice>
          <mc:Fallback xmlns="">
            <p:sp>
              <p:nvSpPr>
                <p:cNvPr id="31" name="Rectangle 30"/>
                <p:cNvSpPr>
                  <a:spLocks noRot="1" noChangeAspect="1" noMove="1" noResize="1" noEditPoints="1" noAdjustHandles="1" noChangeArrowheads="1" noChangeShapeType="1" noTextEdit="1"/>
                </p:cNvSpPr>
                <p:nvPr/>
              </p:nvSpPr>
              <p:spPr>
                <a:xfrm>
                  <a:off x="3461962" y="4446850"/>
                  <a:ext cx="3224601" cy="741550"/>
                </a:xfrm>
                <a:prstGeom prst="rect">
                  <a:avLst/>
                </a:prstGeom>
                <a:blipFill rotWithShape="0">
                  <a:blip r:embed="rId5"/>
                  <a:stretch>
                    <a:fillRect/>
                  </a:stretch>
                </a:blipFill>
              </p:spPr>
              <p:txBody>
                <a:bodyPr/>
                <a:lstStyle/>
                <a:p>
                  <a:r>
                    <a:rPr lang="en-IN">
                      <a:noFill/>
                    </a:rPr>
                    <a:t> </a:t>
                  </a:r>
                </a:p>
              </p:txBody>
            </p:sp>
          </mc:Fallback>
        </mc:AlternateContent>
        <p:cxnSp>
          <p:nvCxnSpPr>
            <p:cNvPr id="33" name="Straight Arrow Connector 32"/>
            <p:cNvCxnSpPr/>
            <p:nvPr/>
          </p:nvCxnSpPr>
          <p:spPr>
            <a:xfrm flipV="1">
              <a:off x="6781666" y="4807953"/>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 Box 36"/>
            <p:cNvSpPr txBox="1"/>
            <p:nvPr/>
          </p:nvSpPr>
          <p:spPr>
            <a:xfrm>
              <a:off x="9314435" y="4597608"/>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8339462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42</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p:sp>
        <p:nvSpPr>
          <p:cNvPr id="38" name="Rectangle 37"/>
          <p:cNvSpPr/>
          <p:nvPr/>
        </p:nvSpPr>
        <p:spPr>
          <a:xfrm>
            <a:off x="655792" y="1389567"/>
            <a:ext cx="7395410" cy="400110"/>
          </a:xfrm>
          <a:prstGeom prst="rect">
            <a:avLst/>
          </a:prstGeom>
        </p:spPr>
        <p:txBody>
          <a:bodyPr wrap="square">
            <a:spAutoFit/>
          </a:bodyPr>
          <a:lstStyle/>
          <a:p>
            <a:pPr marL="342900" indent="-342900">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rPr>
              <a:t>Now, subtracting (2) from (1) and adding the result to (3), we get</a:t>
            </a:r>
            <a:endParaRPr lang="en-IN" sz="2000" dirty="0"/>
          </a:p>
        </p:txBody>
      </p:sp>
      <mc:AlternateContent xmlns:mc="http://schemas.openxmlformats.org/markup-compatibility/2006" xmlns:a14="http://schemas.microsoft.com/office/drawing/2010/main">
        <mc:Choice Requires="a14">
          <p:sp>
            <p:nvSpPr>
              <p:cNvPr id="39" name="Rectangle 38"/>
              <p:cNvSpPr/>
              <p:nvPr/>
            </p:nvSpPr>
            <p:spPr>
              <a:xfrm>
                <a:off x="2560463" y="1940072"/>
                <a:ext cx="2639441" cy="720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m:t>
                          </m:r>
                        </m:sub>
                      </m:sSub>
                      <m:r>
                        <a:rPr lang="en-IN" sz="2000" i="0">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31</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31</m:t>
                              </m:r>
                            </m:sub>
                          </m:sSub>
                        </m:den>
                      </m:f>
                    </m:oMath>
                  </m:oMathPara>
                </a14:m>
                <a:endParaRPr lang="en-IN" sz="2000" dirty="0"/>
              </a:p>
            </p:txBody>
          </p:sp>
        </mc:Choice>
        <mc:Fallback xmlns="">
          <p:sp>
            <p:nvSpPr>
              <p:cNvPr id="39" name="Rectangle 38"/>
              <p:cNvSpPr>
                <a:spLocks noRot="1" noChangeAspect="1" noMove="1" noResize="1" noEditPoints="1" noAdjustHandles="1" noChangeArrowheads="1" noChangeShapeType="1" noTextEdit="1"/>
              </p:cNvSpPr>
              <p:nvPr/>
            </p:nvSpPr>
            <p:spPr>
              <a:xfrm>
                <a:off x="2560463" y="1940072"/>
                <a:ext cx="2639441" cy="720454"/>
              </a:xfrm>
              <a:prstGeom prst="rect">
                <a:avLst/>
              </a:prstGeom>
              <a:blipFill rotWithShape="0">
                <a:blip r:embed="rId3"/>
                <a:stretch>
                  <a:fillRect/>
                </a:stretch>
              </a:blipFill>
            </p:spPr>
            <p:txBody>
              <a:bodyPr/>
              <a:lstStyle/>
              <a:p>
                <a:r>
                  <a:rPr lang="en-IN">
                    <a:noFill/>
                  </a:rPr>
                  <a:t> </a:t>
                </a:r>
              </a:p>
            </p:txBody>
          </p:sp>
        </mc:Fallback>
      </mc:AlternateContent>
      <p:cxnSp>
        <p:nvCxnSpPr>
          <p:cNvPr id="41" name="Straight Arrow Connector 40"/>
          <p:cNvCxnSpPr/>
          <p:nvPr/>
        </p:nvCxnSpPr>
        <p:spPr>
          <a:xfrm flipV="1">
            <a:off x="5199904" y="2288966"/>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 Box 36"/>
          <p:cNvSpPr txBox="1"/>
          <p:nvPr/>
        </p:nvSpPr>
        <p:spPr>
          <a:xfrm>
            <a:off x="7774873" y="2090060"/>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dirty="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655791" y="2839814"/>
                <a:ext cx="9727461" cy="400110"/>
              </a:xfrm>
              <a:prstGeom prst="rect">
                <a:avLst/>
              </a:prstGeom>
            </p:spPr>
            <p:txBody>
              <a:bodyPr wrap="square">
                <a:spAutoFit/>
              </a:bodyPr>
              <a:lstStyle/>
              <a:p>
                <a:pPr marL="342900" indent="-342900">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rPr>
                  <a:t>Putting the value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a:latin typeface="Cambria Math" panose="02040503050406030204" pitchFamily="18" charset="0"/>
                          </a:rPr>
                          <m:t>1</m:t>
                        </m:r>
                      </m:sub>
                    </m:sSub>
                  </m:oMath>
                </a14:m>
                <a:r>
                  <a:rPr lang="en-IN" sz="2000" dirty="0" smtClean="0">
                    <a:latin typeface="Times New Roman" panose="02020603050405020304" pitchFamily="18" charset="0"/>
                    <a:ea typeface="Times New Roman" panose="02020603050405020304" pitchFamily="18" charset="0"/>
                  </a:rPr>
                  <a:t> in Eq. (1), </a:t>
                </a:r>
                <a:r>
                  <a:rPr lang="en-IN" sz="2000" dirty="0">
                    <a:latin typeface="Times New Roman" panose="02020603050405020304" pitchFamily="18" charset="0"/>
                    <a:ea typeface="Times New Roman" panose="02020603050405020304" pitchFamily="18" charset="0"/>
                  </a:rPr>
                  <a:t>we get</a:t>
                </a:r>
                <a:endParaRPr lang="en-IN" sz="2000" dirty="0"/>
              </a:p>
            </p:txBody>
          </p:sp>
        </mc:Choice>
        <mc:Fallback xmlns="">
          <p:sp>
            <p:nvSpPr>
              <p:cNvPr id="5" name="Rectangle 4"/>
              <p:cNvSpPr>
                <a:spLocks noRot="1" noChangeAspect="1" noMove="1" noResize="1" noEditPoints="1" noAdjustHandles="1" noChangeArrowheads="1" noChangeShapeType="1" noTextEdit="1"/>
              </p:cNvSpPr>
              <p:nvPr/>
            </p:nvSpPr>
            <p:spPr>
              <a:xfrm>
                <a:off x="655791" y="2839814"/>
                <a:ext cx="9727461" cy="400110"/>
              </a:xfrm>
              <a:prstGeom prst="rect">
                <a:avLst/>
              </a:prstGeom>
              <a:blipFill rotWithShape="0">
                <a:blip r:embed="rId4"/>
                <a:stretch>
                  <a:fillRect l="-564" t="-9231" b="-2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560463" y="3383470"/>
                <a:ext cx="2645404" cy="720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m:t>
                          </m:r>
                        </m:sub>
                      </m:sSub>
                      <m:r>
                        <a:rPr lang="en-IN" sz="2000" i="0">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23</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12</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31</m:t>
                              </m:r>
                            </m:sub>
                          </m:sSub>
                        </m:den>
                      </m:f>
                    </m:oMath>
                  </m:oMathPara>
                </a14:m>
                <a:endParaRPr lang="en-IN" sz="2000" dirty="0"/>
              </a:p>
            </p:txBody>
          </p:sp>
        </mc:Choice>
        <mc:Fallback xmlns="">
          <p:sp>
            <p:nvSpPr>
              <p:cNvPr id="6" name="Rectangle 5"/>
              <p:cNvSpPr>
                <a:spLocks noRot="1" noChangeAspect="1" noMove="1" noResize="1" noEditPoints="1" noAdjustHandles="1" noChangeArrowheads="1" noChangeShapeType="1" noTextEdit="1"/>
              </p:cNvSpPr>
              <p:nvPr/>
            </p:nvSpPr>
            <p:spPr>
              <a:xfrm>
                <a:off x="2560463" y="3383470"/>
                <a:ext cx="2645404" cy="720454"/>
              </a:xfrm>
              <a:prstGeom prst="rect">
                <a:avLst/>
              </a:prstGeom>
              <a:blipFill rotWithShape="0">
                <a:blip r:embed="rId5"/>
                <a:stretch>
                  <a:fillRect/>
                </a:stretch>
              </a:blipFill>
            </p:spPr>
            <p:txBody>
              <a:bodyPr/>
              <a:lstStyle/>
              <a:p>
                <a:r>
                  <a:rPr lang="en-IN">
                    <a:noFill/>
                  </a:rPr>
                  <a:t> </a:t>
                </a:r>
              </a:p>
            </p:txBody>
          </p:sp>
        </mc:Fallback>
      </mc:AlternateContent>
      <p:cxnSp>
        <p:nvCxnSpPr>
          <p:cNvPr id="43" name="Straight Arrow Connector 42"/>
          <p:cNvCxnSpPr/>
          <p:nvPr/>
        </p:nvCxnSpPr>
        <p:spPr>
          <a:xfrm flipV="1">
            <a:off x="5199904" y="3735428"/>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 Box 36"/>
          <p:cNvSpPr txBox="1"/>
          <p:nvPr/>
        </p:nvSpPr>
        <p:spPr>
          <a:xfrm>
            <a:off x="7774720" y="3531767"/>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IN" sz="2000" dirty="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Rectangle 44"/>
              <p:cNvSpPr/>
              <p:nvPr/>
            </p:nvSpPr>
            <p:spPr>
              <a:xfrm>
                <a:off x="655791" y="4283578"/>
                <a:ext cx="9727461" cy="400110"/>
              </a:xfrm>
              <a:prstGeom prst="rect">
                <a:avLst/>
              </a:prstGeom>
            </p:spPr>
            <p:txBody>
              <a:bodyPr wrap="square">
                <a:spAutoFit/>
              </a:bodyPr>
              <a:lstStyle/>
              <a:p>
                <a:pPr marL="342900" indent="-342900">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rPr>
                  <a:t>Putting the value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a:latin typeface="Cambria Math" panose="02040503050406030204" pitchFamily="18" charset="0"/>
                          </a:rPr>
                          <m:t>1</m:t>
                        </m:r>
                      </m:sub>
                    </m:sSub>
                  </m:oMath>
                </a14:m>
                <a:r>
                  <a:rPr lang="en-IN" sz="2000" dirty="0" smtClean="0">
                    <a:latin typeface="Times New Roman" panose="02020603050405020304" pitchFamily="18" charset="0"/>
                    <a:ea typeface="Times New Roman" panose="02020603050405020304" pitchFamily="18" charset="0"/>
                  </a:rPr>
                  <a:t> in Eq. (3), </a:t>
                </a:r>
                <a:r>
                  <a:rPr lang="en-IN" sz="2000" dirty="0">
                    <a:latin typeface="Times New Roman" panose="02020603050405020304" pitchFamily="18" charset="0"/>
                    <a:ea typeface="Times New Roman" panose="02020603050405020304" pitchFamily="18" charset="0"/>
                  </a:rPr>
                  <a:t>we get</a:t>
                </a:r>
                <a:endParaRPr lang="en-IN" sz="2000" dirty="0"/>
              </a:p>
            </p:txBody>
          </p:sp>
        </mc:Choice>
        <mc:Fallback xmlns="">
          <p:sp>
            <p:nvSpPr>
              <p:cNvPr id="45" name="Rectangle 44"/>
              <p:cNvSpPr>
                <a:spLocks noRot="1" noChangeAspect="1" noMove="1" noResize="1" noEditPoints="1" noAdjustHandles="1" noChangeArrowheads="1" noChangeShapeType="1" noTextEdit="1"/>
              </p:cNvSpPr>
              <p:nvPr/>
            </p:nvSpPr>
            <p:spPr>
              <a:xfrm>
                <a:off x="655791" y="4283578"/>
                <a:ext cx="9727461" cy="400110"/>
              </a:xfrm>
              <a:prstGeom prst="rect">
                <a:avLst/>
              </a:prstGeom>
              <a:blipFill rotWithShape="0">
                <a:blip r:embed="rId6"/>
                <a:stretch>
                  <a:fillRect l="-564" t="-9231" b="-2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560463" y="4794706"/>
                <a:ext cx="2645404" cy="720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m:t>
                          </m:r>
                        </m:sub>
                      </m:sSub>
                      <m:r>
                        <a:rPr lang="en-IN" sz="2000" i="0">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31</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23</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12</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23</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31</m:t>
                              </m:r>
                            </m:sub>
                          </m:sSub>
                        </m:den>
                      </m:f>
                    </m:oMath>
                  </m:oMathPara>
                </a14:m>
                <a:endParaRPr lang="en-IN" sz="2000" dirty="0"/>
              </a:p>
            </p:txBody>
          </p:sp>
        </mc:Choice>
        <mc:Fallback xmlns="">
          <p:sp>
            <p:nvSpPr>
              <p:cNvPr id="8" name="Rectangle 7"/>
              <p:cNvSpPr>
                <a:spLocks noRot="1" noChangeAspect="1" noMove="1" noResize="1" noEditPoints="1" noAdjustHandles="1" noChangeArrowheads="1" noChangeShapeType="1" noTextEdit="1"/>
              </p:cNvSpPr>
              <p:nvPr/>
            </p:nvSpPr>
            <p:spPr>
              <a:xfrm>
                <a:off x="2560463" y="4794706"/>
                <a:ext cx="2645404" cy="720454"/>
              </a:xfrm>
              <a:prstGeom prst="rect">
                <a:avLst/>
              </a:prstGeom>
              <a:blipFill rotWithShape="0">
                <a:blip r:embed="rId7"/>
                <a:stretch>
                  <a:fillRect/>
                </a:stretch>
              </a:blipFill>
            </p:spPr>
            <p:txBody>
              <a:bodyPr/>
              <a:lstStyle/>
              <a:p>
                <a:r>
                  <a:rPr lang="en-IN">
                    <a:noFill/>
                  </a:rPr>
                  <a:t> </a:t>
                </a:r>
              </a:p>
            </p:txBody>
          </p:sp>
        </mc:Fallback>
      </mc:AlternateContent>
      <p:cxnSp>
        <p:nvCxnSpPr>
          <p:cNvPr id="46" name="Straight Arrow Connector 45"/>
          <p:cNvCxnSpPr/>
          <p:nvPr/>
        </p:nvCxnSpPr>
        <p:spPr>
          <a:xfrm flipV="1">
            <a:off x="5223968" y="5139657"/>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 Box 36"/>
          <p:cNvSpPr txBox="1"/>
          <p:nvPr/>
        </p:nvSpPr>
        <p:spPr>
          <a:xfrm>
            <a:off x="7786752" y="4927403"/>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IN" sz="2000" dirty="0">
              <a:effectLst/>
              <a:ea typeface="Calibri" panose="020F0502020204030204" pitchFamily="34" charset="0"/>
              <a:cs typeface="Times New Roman" panose="02020603050405020304" pitchFamily="18" charset="0"/>
            </a:endParaRPr>
          </a:p>
        </p:txBody>
      </p:sp>
      <p:sp>
        <p:nvSpPr>
          <p:cNvPr id="9" name="Rectangle 8"/>
          <p:cNvSpPr/>
          <p:nvPr/>
        </p:nvSpPr>
        <p:spPr>
          <a:xfrm>
            <a:off x="655791" y="5698370"/>
            <a:ext cx="10957138" cy="750975"/>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So, resistance of each arm of the star is given by the product of the resistances of the two delta sides that meet at its end divided by the sum of the three delta resistances.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778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69" y="803489"/>
            <a:ext cx="12057531" cy="5739007"/>
          </a:xfrm>
          <a:prstGeom prst="rect">
            <a:avLst/>
          </a:prstGeom>
        </p:spPr>
        <p:txBody>
          <a:bodyPr wrap="square">
            <a:spAutoFit/>
          </a:bodyPr>
          <a:lstStyle/>
          <a:p>
            <a:pPr marL="342900" indent="-342900" algn="just">
              <a:lnSpc>
                <a:spcPct val="115000"/>
              </a:lnSpc>
              <a:spcAft>
                <a:spcPts val="1000"/>
              </a:spcAft>
              <a:buFont typeface="Wingdings" panose="05000000000000000000" pitchFamily="2" charset="2"/>
              <a:buChar char="Ø"/>
            </a:pP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Another Reference </a:t>
            </a:r>
            <a:r>
              <a:rPr lang="en-IN" sz="2400" b="1" dirty="0">
                <a:latin typeface="Times New Roman" panose="02020603050405020304" pitchFamily="18" charset="0"/>
                <a:ea typeface="Calibri" panose="020F0502020204030204" pitchFamily="34" charset="0"/>
                <a:cs typeface="Times New Roman" panose="02020603050405020304" pitchFamily="18" charset="0"/>
              </a:rPr>
              <a:t>Books: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Electrical Engineering Concepts and Applications by S. A. Reza </a:t>
            </a:r>
            <a:r>
              <a:rPr lang="en-IN" sz="2000" dirty="0" err="1">
                <a:latin typeface="Times New Roman" panose="02020603050405020304" pitchFamily="18" charset="0"/>
                <a:ea typeface="Calibri" panose="020F0502020204030204" pitchFamily="34" charset="0"/>
                <a:cs typeface="Times New Roman" panose="02020603050405020304" pitchFamily="18" charset="0"/>
              </a:rPr>
              <a:t>Zekavat</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Fundamentals of Electric Circuits by Charles K Alexander &amp; Mathew N O </a:t>
            </a:r>
            <a:r>
              <a:rPr lang="en-IN" sz="2000" dirty="0" err="1">
                <a:latin typeface="Times New Roman" panose="02020603050405020304" pitchFamily="18" charset="0"/>
                <a:ea typeface="Calibri" panose="020F0502020204030204" pitchFamily="34" charset="0"/>
                <a:cs typeface="Times New Roman" panose="02020603050405020304" pitchFamily="18" charset="0"/>
              </a:rPr>
              <a:t>Sadiku</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Electrical and Electronic Technology by Edward Hughes;</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Electrical Circuits by </a:t>
            </a:r>
            <a:r>
              <a:rPr lang="en-IN" sz="2000" dirty="0" err="1">
                <a:latin typeface="Times New Roman" panose="02020603050405020304" pitchFamily="18" charset="0"/>
                <a:ea typeface="Calibri" panose="020F0502020204030204" pitchFamily="34" charset="0"/>
                <a:cs typeface="Times New Roman" panose="02020603050405020304" pitchFamily="18" charset="0"/>
              </a:rPr>
              <a:t>Hyte</a:t>
            </a:r>
            <a:r>
              <a:rPr lang="en-IN" sz="2000" dirty="0">
                <a:latin typeface="Times New Roman" panose="02020603050405020304" pitchFamily="18" charset="0"/>
                <a:ea typeface="Calibri" panose="020F0502020204030204" pitchFamily="34" charset="0"/>
                <a:cs typeface="Times New Roman" panose="02020603050405020304" pitchFamily="18" charset="0"/>
              </a:rPr>
              <a:t>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Kamarly</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Basic Electric Circuit Analysis by David E. Johnson, John L. </a:t>
            </a:r>
            <a:r>
              <a:rPr lang="en-IN" sz="2000" dirty="0" err="1">
                <a:latin typeface="Times New Roman" panose="02020603050405020304" pitchFamily="18" charset="0"/>
                <a:ea typeface="Calibri" panose="020F0502020204030204" pitchFamily="34" charset="0"/>
                <a:cs typeface="Times New Roman" panose="02020603050405020304" pitchFamily="18" charset="0"/>
              </a:rPr>
              <a:t>Hilburn</a:t>
            </a:r>
            <a:r>
              <a:rPr lang="en-IN" sz="2000" dirty="0">
                <a:latin typeface="Times New Roman" panose="02020603050405020304" pitchFamily="18" charset="0"/>
                <a:ea typeface="Calibri" panose="020F0502020204030204" pitchFamily="34" charset="0"/>
                <a:cs typeface="Times New Roman" panose="02020603050405020304" pitchFamily="18" charset="0"/>
              </a:rPr>
              <a:t>, Johnny R. Johnson and Peter D. Scott.</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Engineering Circuit Analysis by J. David Irwin and Robert M. </a:t>
            </a:r>
            <a:r>
              <a:rPr lang="en-IN" sz="2000" dirty="0" err="1">
                <a:latin typeface="Times New Roman" panose="02020603050405020304" pitchFamily="18" charset="0"/>
                <a:ea typeface="Calibri" panose="020F0502020204030204" pitchFamily="34" charset="0"/>
                <a:cs typeface="Times New Roman" panose="02020603050405020304" pitchFamily="18" charset="0"/>
              </a:rPr>
              <a:t>Nelms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Linear Circuit Analysis by Raymond A. De Carlo and Pen-Min Lin.</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Circuits and Networks by M.S. </a:t>
            </a:r>
            <a:r>
              <a:rPr lang="en-IN" sz="2000" dirty="0" err="1">
                <a:latin typeface="Times New Roman" panose="02020603050405020304" pitchFamily="18" charset="0"/>
                <a:ea typeface="Calibri" panose="020F0502020204030204" pitchFamily="34" charset="0"/>
                <a:cs typeface="Times New Roman" panose="02020603050405020304" pitchFamily="18" charset="0"/>
              </a:rPr>
              <a:t>Sukhija</a:t>
            </a:r>
            <a:r>
              <a:rPr lang="en-IN" sz="2000" dirty="0">
                <a:latin typeface="Times New Roman" panose="02020603050405020304" pitchFamily="18" charset="0"/>
                <a:ea typeface="Calibri" panose="020F0502020204030204" pitchFamily="34" charset="0"/>
                <a:cs typeface="Times New Roman" panose="02020603050405020304" pitchFamily="18" charset="0"/>
              </a:rPr>
              <a:t> and T. K. </a:t>
            </a:r>
            <a:r>
              <a:rPr lang="en-IN" sz="2000" dirty="0" err="1">
                <a:latin typeface="Times New Roman" panose="02020603050405020304" pitchFamily="18" charset="0"/>
                <a:ea typeface="Calibri" panose="020F0502020204030204" pitchFamily="34" charset="0"/>
                <a:cs typeface="Times New Roman" panose="02020603050405020304" pitchFamily="18" charset="0"/>
              </a:rPr>
              <a:t>Nagsarkar</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Network Analysis by M.E. Van </a:t>
            </a:r>
            <a:r>
              <a:rPr lang="en-IN" sz="2000" dirty="0" err="1">
                <a:latin typeface="Times New Roman" panose="02020603050405020304" pitchFamily="18" charset="0"/>
                <a:ea typeface="Calibri" panose="020F0502020204030204" pitchFamily="34" charset="0"/>
                <a:cs typeface="Times New Roman" panose="02020603050405020304" pitchFamily="18" charset="0"/>
              </a:rPr>
              <a:t>Valkenburg</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Networks and Systems by D. Roy Choudhury.</a:t>
            </a:r>
          </a:p>
          <a:p>
            <a:pPr marL="806450" lvl="0" indent="-442913" algn="just">
              <a:lnSpc>
                <a:spcPct val="115000"/>
              </a:lnSpc>
              <a:spcAft>
                <a:spcPts val="6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A text book of Electrical Technology by B. L. </a:t>
            </a:r>
            <a:r>
              <a:rPr lang="en-IN" sz="2000" dirty="0" err="1">
                <a:latin typeface="Times New Roman" panose="02020603050405020304" pitchFamily="18" charset="0"/>
                <a:ea typeface="Calibri" panose="020F0502020204030204" pitchFamily="34" charset="0"/>
                <a:cs typeface="Times New Roman" panose="02020603050405020304" pitchFamily="18" charset="0"/>
              </a:rPr>
              <a:t>Thereja</a:t>
            </a:r>
            <a:r>
              <a:rPr lang="en-IN" sz="2000" dirty="0">
                <a:latin typeface="Times New Roman" panose="02020603050405020304" pitchFamily="18" charset="0"/>
                <a:ea typeface="Calibri" panose="020F0502020204030204" pitchFamily="34" charset="0"/>
                <a:cs typeface="Times New Roman" panose="02020603050405020304" pitchFamily="18" charset="0"/>
              </a:rPr>
              <a:t> and A. K. </a:t>
            </a:r>
            <a:r>
              <a:rPr lang="en-IN" sz="2000" dirty="0" err="1">
                <a:latin typeface="Times New Roman" panose="02020603050405020304" pitchFamily="18" charset="0"/>
                <a:ea typeface="Calibri" panose="020F0502020204030204" pitchFamily="34" charset="0"/>
                <a:cs typeface="Times New Roman" panose="02020603050405020304" pitchFamily="18" charset="0"/>
              </a:rPr>
              <a:t>Thereja</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806450" lvl="0" indent="-442913" algn="just">
              <a:lnSpc>
                <a:spcPct val="115000"/>
              </a:lnSpc>
              <a:spcAft>
                <a:spcPts val="100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Circuit Theory (Analysis and Synthesis) by A. </a:t>
            </a:r>
            <a:r>
              <a:rPr lang="en-IN" sz="2000" dirty="0" err="1">
                <a:latin typeface="Times New Roman" panose="02020603050405020304" pitchFamily="18" charset="0"/>
                <a:ea typeface="Calibri" panose="020F0502020204030204" pitchFamily="34" charset="0"/>
                <a:cs typeface="Times New Roman" panose="02020603050405020304" pitchFamily="18" charset="0"/>
              </a:rPr>
              <a:t>Chakrabarty</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3384642" y="232194"/>
            <a:ext cx="5270735" cy="461665"/>
          </a:xfrm>
          <a:prstGeom prst="rect">
            <a:avLst/>
          </a:prstGeom>
        </p:spPr>
        <p:txBody>
          <a:bodyPr wrap="square">
            <a:spAutoFit/>
          </a:bodyPr>
          <a:lstStyle/>
          <a:p>
            <a:pPr algn="ct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Electrical Technology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EEC-01)</a:t>
            </a:r>
            <a:endParaRPr lang="en-IN" sz="2400" b="1" dirty="0"/>
          </a:p>
        </p:txBody>
      </p:sp>
    </p:spTree>
    <p:extLst>
      <p:ext uri="{BB962C8B-B14F-4D97-AF65-F5344CB8AC3E}">
        <p14:creationId xmlns:p14="http://schemas.microsoft.com/office/powerpoint/2010/main" val="35025050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43</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p:sp>
        <p:nvSpPr>
          <p:cNvPr id="38" name="Rectangle 37"/>
          <p:cNvSpPr/>
          <p:nvPr/>
        </p:nvSpPr>
        <p:spPr>
          <a:xfrm>
            <a:off x="655792" y="1389567"/>
            <a:ext cx="7395410" cy="400110"/>
          </a:xfrm>
          <a:prstGeom prst="rect">
            <a:avLst/>
          </a:prstGeom>
        </p:spPr>
        <p:txBody>
          <a:bodyPr wrap="square">
            <a:spAutoFit/>
          </a:bodyPr>
          <a:lstStyle/>
          <a:p>
            <a:pPr marL="342900" indent="-34290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Dividing </a:t>
            </a:r>
            <a:r>
              <a:rPr lang="en-IN" sz="2000" dirty="0">
                <a:latin typeface="Times New Roman" panose="02020603050405020304" pitchFamily="18" charset="0"/>
                <a:cs typeface="Times New Roman" panose="02020603050405020304" pitchFamily="18" charset="0"/>
              </a:rPr>
              <a:t>Eq. (4) by Eq. (5), we get</a:t>
            </a:r>
          </a:p>
        </p:txBody>
      </p:sp>
      <mc:AlternateContent xmlns:mc="http://schemas.openxmlformats.org/markup-compatibility/2006" xmlns:a14="http://schemas.microsoft.com/office/drawing/2010/main">
        <mc:Choice Requires="a14">
          <p:sp>
            <p:nvSpPr>
              <p:cNvPr id="4" name="Rectangle 3"/>
              <p:cNvSpPr/>
              <p:nvPr/>
            </p:nvSpPr>
            <p:spPr>
              <a:xfrm>
                <a:off x="3090459" y="2060392"/>
                <a:ext cx="1263038" cy="720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m:t>
                              </m:r>
                            </m:sub>
                          </m:sSub>
                        </m:den>
                      </m:f>
                      <m:r>
                        <a:rPr lang="en-IN" sz="2000" i="0">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31</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23</m:t>
                              </m:r>
                            </m:sub>
                          </m:sSub>
                        </m:den>
                      </m:f>
                    </m:oMath>
                  </m:oMathPara>
                </a14:m>
                <a:endParaRPr lang="en-IN" sz="2000" dirty="0"/>
              </a:p>
            </p:txBody>
          </p:sp>
        </mc:Choice>
        <mc:Fallback xmlns="">
          <p:sp>
            <p:nvSpPr>
              <p:cNvPr id="4" name="Rectangle 3"/>
              <p:cNvSpPr>
                <a:spLocks noRot="1" noChangeAspect="1" noMove="1" noResize="1" noEditPoints="1" noAdjustHandles="1" noChangeArrowheads="1" noChangeShapeType="1" noTextEdit="1"/>
              </p:cNvSpPr>
              <p:nvPr/>
            </p:nvSpPr>
            <p:spPr>
              <a:xfrm>
                <a:off x="3090459" y="2060392"/>
                <a:ext cx="1263038" cy="720454"/>
              </a:xfrm>
              <a:prstGeom prst="rect">
                <a:avLst/>
              </a:prstGeom>
              <a:blipFill rotWithShape="0">
                <a:blip r:embed="rId3"/>
                <a:stretch>
                  <a:fillRect/>
                </a:stretch>
              </a:blipFill>
            </p:spPr>
            <p:txBody>
              <a:bodyPr/>
              <a:lstStyle/>
              <a:p>
                <a:r>
                  <a:rPr lang="en-IN">
                    <a:noFill/>
                  </a:rPr>
                  <a:t> </a:t>
                </a:r>
              </a:p>
            </p:txBody>
          </p:sp>
        </mc:Fallback>
      </mc:AlternateContent>
      <p:cxnSp>
        <p:nvCxnSpPr>
          <p:cNvPr id="18" name="Straight Arrow Connector 17"/>
          <p:cNvCxnSpPr/>
          <p:nvPr/>
        </p:nvCxnSpPr>
        <p:spPr>
          <a:xfrm flipV="1">
            <a:off x="4353497" y="2397254"/>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353497" y="3805439"/>
            <a:ext cx="2437666" cy="23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36"/>
          <p:cNvSpPr txBox="1"/>
          <p:nvPr/>
        </p:nvSpPr>
        <p:spPr>
          <a:xfrm>
            <a:off x="6791163" y="2196202"/>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(7)</a:t>
            </a:r>
            <a:endParaRPr lang="en-IN" sz="2000" dirty="0">
              <a:effectLst/>
              <a:ea typeface="Calibri" panose="020F0502020204030204" pitchFamily="34" charset="0"/>
              <a:cs typeface="Times New Roman" panose="02020603050405020304" pitchFamily="18" charset="0"/>
            </a:endParaRPr>
          </a:p>
        </p:txBody>
      </p:sp>
      <p:sp>
        <p:nvSpPr>
          <p:cNvPr id="9" name="Rectangle 8"/>
          <p:cNvSpPr/>
          <p:nvPr/>
        </p:nvSpPr>
        <p:spPr>
          <a:xfrm>
            <a:off x="655792" y="2864502"/>
            <a:ext cx="5122877" cy="400110"/>
          </a:xfrm>
          <a:prstGeom prst="rect">
            <a:avLst/>
          </a:prstGeom>
        </p:spPr>
        <p:txBody>
          <a:bodyPr wrap="none">
            <a:spAutoFit/>
          </a:bodyPr>
          <a:lstStyle/>
          <a:p>
            <a:pPr marL="342900" indent="-342900">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rPr>
              <a:t>Similarly, dividing Eq. (5) by Eq. (6), we get</a:t>
            </a:r>
            <a:endParaRPr lang="en-IN" sz="2000" dirty="0"/>
          </a:p>
        </p:txBody>
      </p:sp>
      <mc:AlternateContent xmlns:mc="http://schemas.openxmlformats.org/markup-compatibility/2006" xmlns:a14="http://schemas.microsoft.com/office/drawing/2010/main">
        <mc:Choice Requires="a14">
          <p:sp>
            <p:nvSpPr>
              <p:cNvPr id="10" name="Rectangle 9"/>
              <p:cNvSpPr/>
              <p:nvPr/>
            </p:nvSpPr>
            <p:spPr>
              <a:xfrm>
                <a:off x="3090459" y="3463381"/>
                <a:ext cx="1263038" cy="720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m:t>
                              </m:r>
                            </m:sub>
                          </m:sSub>
                        </m:den>
                      </m:f>
                      <m:r>
                        <a:rPr lang="en-IN" sz="2000" i="0">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12</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31</m:t>
                              </m:r>
                            </m:sub>
                          </m:sSub>
                        </m:den>
                      </m:f>
                    </m:oMath>
                  </m:oMathPara>
                </a14:m>
                <a:endParaRPr lang="en-IN" sz="2000" dirty="0"/>
              </a:p>
            </p:txBody>
          </p:sp>
        </mc:Choice>
        <mc:Fallback xmlns="">
          <p:sp>
            <p:nvSpPr>
              <p:cNvPr id="10" name="Rectangle 9"/>
              <p:cNvSpPr>
                <a:spLocks noRot="1" noChangeAspect="1" noMove="1" noResize="1" noEditPoints="1" noAdjustHandles="1" noChangeArrowheads="1" noChangeShapeType="1" noTextEdit="1"/>
              </p:cNvSpPr>
              <p:nvPr/>
            </p:nvSpPr>
            <p:spPr>
              <a:xfrm>
                <a:off x="3090459" y="3463381"/>
                <a:ext cx="1263038" cy="720454"/>
              </a:xfrm>
              <a:prstGeom prst="rect">
                <a:avLst/>
              </a:prstGeom>
              <a:blipFill rotWithShape="0">
                <a:blip r:embed="rId4"/>
                <a:stretch>
                  <a:fillRect/>
                </a:stretch>
              </a:blipFill>
            </p:spPr>
            <p:txBody>
              <a:bodyPr/>
              <a:lstStyle/>
              <a:p>
                <a:r>
                  <a:rPr lang="en-IN">
                    <a:noFill/>
                  </a:rPr>
                  <a:t> </a:t>
                </a:r>
              </a:p>
            </p:txBody>
          </p:sp>
        </mc:Fallback>
      </mc:AlternateContent>
      <p:sp>
        <p:nvSpPr>
          <p:cNvPr id="24" name="Text Box 36"/>
          <p:cNvSpPr txBox="1"/>
          <p:nvPr/>
        </p:nvSpPr>
        <p:spPr>
          <a:xfrm>
            <a:off x="6791163" y="3569851"/>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(8)</a:t>
            </a:r>
            <a:endParaRPr lang="en-IN" sz="2000" dirty="0">
              <a:effectLst/>
              <a:ea typeface="Calibri" panose="020F0502020204030204" pitchFamily="34" charset="0"/>
              <a:cs typeface="Times New Roman" panose="02020603050405020304" pitchFamily="18" charset="0"/>
            </a:endParaRPr>
          </a:p>
        </p:txBody>
      </p:sp>
      <p:sp>
        <p:nvSpPr>
          <p:cNvPr id="11" name="Rectangle 10"/>
          <p:cNvSpPr/>
          <p:nvPr/>
        </p:nvSpPr>
        <p:spPr>
          <a:xfrm>
            <a:off x="655792" y="4339437"/>
            <a:ext cx="3204723" cy="388696"/>
          </a:xfrm>
          <a:prstGeom prst="rect">
            <a:avLst/>
          </a:prstGeom>
        </p:spPr>
        <p:txBody>
          <a:bodyPr wrap="none">
            <a:spAutoFit/>
          </a:bodyPr>
          <a:lstStyle/>
          <a:p>
            <a:pPr marL="285750" indent="-28575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Eqs</a:t>
            </a:r>
            <a:r>
              <a:rPr lang="en-IN" dirty="0">
                <a:latin typeface="Times New Roman" panose="02020603050405020304" pitchFamily="18" charset="0"/>
                <a:ea typeface="Times New Roman" panose="02020603050405020304" pitchFamily="18" charset="0"/>
                <a:cs typeface="Times New Roman" panose="02020603050405020304" pitchFamily="18" charset="0"/>
              </a:rPr>
              <a:t>. (7) and (8), we get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p:cNvSpPr/>
              <p:nvPr/>
            </p:nvSpPr>
            <p:spPr>
              <a:xfrm>
                <a:off x="2135646" y="5082504"/>
                <a:ext cx="4435701" cy="720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23</m:t>
                          </m:r>
                        </m:sub>
                      </m:sSub>
                      <m:r>
                        <a:rPr lang="en-IN" sz="2000" i="0">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m:t>
                              </m:r>
                            </m:sub>
                          </m:sSub>
                        </m:den>
                      </m:f>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31</m:t>
                          </m:r>
                        </m:sub>
                      </m:sSub>
                      <m:r>
                        <m:rPr>
                          <m:nor/>
                        </m:rPr>
                        <a:rPr lang="en-IN" sz="2000" b="0" i="0" smtClean="0">
                          <a:latin typeface="Cambria Math" panose="02040503050406030204" pitchFamily="18" charset="0"/>
                        </a:rPr>
                        <m:t>       </m:t>
                      </m:r>
                      <m:r>
                        <m:rPr>
                          <m:nor/>
                        </m:rPr>
                        <a:rPr lang="en-IN" sz="2000" b="0" i="0" smtClean="0">
                          <a:latin typeface="Cambria Math" panose="02040503050406030204" pitchFamily="18" charset="0"/>
                        </a:rPr>
                        <m:t>and</m:t>
                      </m:r>
                      <m:r>
                        <m:rPr>
                          <m:nor/>
                        </m:rPr>
                        <a:rPr lang="en-IN" sz="2000" b="0" i="0" dirty="0" smtClean="0">
                          <a:latin typeface="Times New Roman" panose="02020603050405020304" pitchFamily="18" charset="0"/>
                          <a:ea typeface="Times New Roman" panose="02020603050405020304" pitchFamily="18" charset="0"/>
                          <a:cs typeface="Times New Roman" panose="020206030504050203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12</m:t>
                          </m:r>
                        </m:sub>
                      </m:sSub>
                      <m:r>
                        <a:rPr lang="en-IN" sz="2000" i="0">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m:t>
                              </m:r>
                            </m:sub>
                          </m:sSub>
                        </m:den>
                      </m:f>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31</m:t>
                          </m:r>
                        </m:sub>
                      </m:sSub>
                    </m:oMath>
                  </m:oMathPara>
                </a14:m>
                <a:endParaRPr lang="en-IN" sz="2000" dirty="0"/>
              </a:p>
            </p:txBody>
          </p:sp>
        </mc:Choice>
        <mc:Fallback xmlns="">
          <p:sp>
            <p:nvSpPr>
              <p:cNvPr id="12" name="Rectangle 11"/>
              <p:cNvSpPr>
                <a:spLocks noRot="1" noChangeAspect="1" noMove="1" noResize="1" noEditPoints="1" noAdjustHandles="1" noChangeArrowheads="1" noChangeShapeType="1" noTextEdit="1"/>
              </p:cNvSpPr>
              <p:nvPr/>
            </p:nvSpPr>
            <p:spPr>
              <a:xfrm>
                <a:off x="2135646" y="5082504"/>
                <a:ext cx="4435701" cy="720454"/>
              </a:xfrm>
              <a:prstGeom prst="rect">
                <a:avLst/>
              </a:prstGeom>
              <a:blipFill rotWithShape="0">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51237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44</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655792" y="1389567"/>
                <a:ext cx="7395410" cy="707886"/>
              </a:xfrm>
              <a:prstGeom prst="rect">
                <a:avLst/>
              </a:prstGeom>
            </p:spPr>
            <p:txBody>
              <a:bodyPr wrap="square">
                <a:spAutoFit/>
              </a:bodyPr>
              <a:lstStyle/>
              <a:p>
                <a:pPr marL="342900" indent="-34290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Putting </a:t>
                </a:r>
                <a:r>
                  <a:rPr lang="en-IN" sz="2000" dirty="0">
                    <a:latin typeface="Times New Roman" panose="02020603050405020304" pitchFamily="18" charset="0"/>
                    <a:cs typeface="Times New Roman" panose="02020603050405020304" pitchFamily="18" charset="0"/>
                  </a:rPr>
                  <a:t>values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23</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1">
                            <a:latin typeface="Cambria Math" panose="02040503050406030204" pitchFamily="18" charset="0"/>
                          </a:rPr>
                          <m:t>12</m:t>
                        </m:r>
                      </m:sub>
                    </m:sSub>
                  </m:oMath>
                </a14:m>
                <a:r>
                  <a:rPr lang="en-IN" sz="2000" dirty="0">
                    <a:latin typeface="Times New Roman" panose="02020603050405020304" pitchFamily="18" charset="0"/>
                    <a:cs typeface="Times New Roman" panose="02020603050405020304" pitchFamily="18" charset="0"/>
                  </a:rPr>
                  <a:t> in Eq. (1), we get</a:t>
                </a:r>
              </a:p>
              <a:p>
                <a:pPr marL="342900"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mc:Choice>
        <mc:Fallback xmlns="">
          <p:sp>
            <p:nvSpPr>
              <p:cNvPr id="38" name="Rectangle 37"/>
              <p:cNvSpPr>
                <a:spLocks noRot="1" noChangeAspect="1" noMove="1" noResize="1" noEditPoints="1" noAdjustHandles="1" noChangeArrowheads="1" noChangeShapeType="1" noTextEdit="1"/>
              </p:cNvSpPr>
              <p:nvPr/>
            </p:nvSpPr>
            <p:spPr>
              <a:xfrm>
                <a:off x="655792" y="1389567"/>
                <a:ext cx="7395410" cy="707886"/>
              </a:xfrm>
              <a:prstGeom prst="rect">
                <a:avLst/>
              </a:prstGeom>
              <a:blipFill rotWithShape="0">
                <a:blip r:embed="rId3"/>
                <a:stretch>
                  <a:fillRect l="-742" t="-517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64076" y="2077348"/>
                <a:ext cx="6096000" cy="3782254"/>
              </a:xfrm>
              <a:prstGeom prst="rect">
                <a:avLst/>
              </a:prstGeom>
            </p:spPr>
            <p:txBody>
              <a:bodyPr>
                <a:spAutoFit/>
              </a:bodyPr>
              <a:lstStyle/>
              <a:p>
                <a:pPr algn="just">
                  <a:lnSpc>
                    <a:spcPct val="107000"/>
                  </a:lnSpc>
                  <a:spcAft>
                    <a:spcPts val="1800"/>
                  </a:spcAft>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12</m:t>
                              </m:r>
                            </m:sub>
                          </m:sSub>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e>
                          </m:d>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12</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23</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den>
                      </m:f>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800"/>
                  </a:spcAft>
                </a:pPr>
                <a14:m>
                  <m:oMathPara xmlns:m="http://schemas.openxmlformats.org/officeDocument/2006/math">
                    <m:oMathParaPr>
                      <m:jc m:val="centerGroup"/>
                    </m:oMathParaPr>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e>
                          </m:d>
                        </m:num>
                        <m:den>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den>
                      </m:f>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e>
                          </m:d>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e>
                          </m:d>
                        </m:den>
                      </m:f>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764076" y="2077348"/>
                <a:ext cx="6096000" cy="3782254"/>
              </a:xfrm>
              <a:prstGeom prst="rect">
                <a:avLst/>
              </a:prstGeom>
              <a:blipFill rotWithShape="0">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281741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45</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69232" y="1381393"/>
                <a:ext cx="9541042" cy="2299797"/>
              </a:xfrm>
              <a:prstGeom prst="rect">
                <a:avLst/>
              </a:prstGeom>
            </p:spPr>
            <p:txBody>
              <a:bodyPr wrap="square">
                <a:spAutoFit/>
              </a:bodyPr>
              <a:lstStyle/>
              <a:p>
                <a:pPr>
                  <a:lnSpc>
                    <a:spcPct val="107000"/>
                  </a:lnSpc>
                  <a:spcAft>
                    <a:spcPts val="2400"/>
                  </a:spcAft>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  </m:t>
                          </m:r>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i="1">
                          <a:effectLst/>
                          <a:latin typeface="Cambria Math" panose="02040503050406030204" pitchFamily="18" charset="0"/>
                          <a:ea typeface="Cambria Math" panose="02040503050406030204" pitchFamily="18" charset="0"/>
                          <a:cs typeface="Times New Roman" panose="02020603050405020304" pitchFamily="18" charset="0"/>
                        </a:rPr>
                        <m:t> =</m:t>
                      </m:r>
                      <m:f>
                        <m:f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IN"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2</m:t>
                                  </m:r>
                                </m:sub>
                              </m:sSub>
                            </m:e>
                          </m:d>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31</m:t>
                              </m:r>
                            </m:sub>
                          </m:sSub>
                        </m:num>
                        <m:den>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3</m:t>
                              </m:r>
                            </m:sub>
                          </m:sSub>
                        </m:den>
                      </m:f>
                      <m:r>
                        <a:rPr lang="en-IN"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3</m:t>
                              </m:r>
                            </m:sub>
                          </m:sSub>
                        </m:num>
                        <m:den>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IN" i="1">
                                  <a:effectLst/>
                                  <a:latin typeface="Cambria Math" panose="02040503050406030204" pitchFamily="18" charset="0"/>
                                  <a:ea typeface="Cambria Math" panose="02040503050406030204" pitchFamily="18" charset="0"/>
                                  <a:cs typeface="Times New Roman" panose="02020603050405020304" pitchFamily="18" charset="0"/>
                                </a:rPr>
                                <m:t>+</m:t>
                              </m:r>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3</m:t>
                              </m:r>
                            </m:sub>
                          </m:sSub>
                          <m:r>
                            <a:rPr lang="en-IN"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3</m:t>
                              </m:r>
                            </m:sub>
                          </m:sSub>
                          <m:sSub>
                            <m:sSub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i="1">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1</m:t>
                              </m:r>
                            </m:sub>
                          </m:sSub>
                        </m:den>
                      </m:f>
                    </m:oMath>
                  </m:oMathPara>
                </a14:m>
                <a:endParaRPr lang="en-IN" dirty="0" smtClean="0">
                  <a:effectLst/>
                  <a:latin typeface="Cambria Math" panose="02040503050406030204" pitchFamily="18" charset="0"/>
                  <a:ea typeface="Cambria Math" panose="02040503050406030204" pitchFamily="18" charset="0"/>
                  <a:cs typeface="Times New Roman" panose="02020603050405020304" pitchFamily="18" charset="0"/>
                </a:endParaRPr>
              </a:p>
              <a:p>
                <a:pPr marL="2333625">
                  <a:lnSpc>
                    <a:spcPct val="107000"/>
                  </a:lnSpc>
                  <a:spcAft>
                    <a:spcPts val="2400"/>
                  </a:spcAft>
                  <a:tabLst>
                    <a:tab pos="2333625" algn="l"/>
                  </a:tabLst>
                </a:pPr>
                <a14:m>
                  <m:oMathPara xmlns:m="http://schemas.openxmlformats.org/officeDocument/2006/math">
                    <m:oMathParaPr>
                      <m:jc m:val="left"/>
                    </m:oMathParaPr>
                    <m:oMath xmlns:m="http://schemas.openxmlformats.org/officeDocument/2006/math">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31</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num>
                        <m:den>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den>
                      </m:f>
                    </m:oMath>
                  </m:oMathPara>
                </a14:m>
                <a:endParaRPr lang="en-IN" sz="2000" dirty="0" smtClean="0">
                  <a:effectLst/>
                  <a:latin typeface="Cambria Math" panose="02040503050406030204" pitchFamily="18" charset="0"/>
                  <a:ea typeface="Cambria Math" panose="02040503050406030204" pitchFamily="18" charset="0"/>
                  <a:cs typeface="Times New Roman" panose="02020603050405020304" pitchFamily="18" charset="0"/>
                </a:endParaRPr>
              </a:p>
              <a:p>
                <a:pPr marL="1708150" indent="-625475">
                  <a:lnSpc>
                    <a:spcPct val="107000"/>
                  </a:lnSpc>
                  <a:spcAft>
                    <a:spcPts val="2400"/>
                  </a:spcAft>
                  <a:tabLst>
                    <a:tab pos="1708150" algn="l"/>
                    <a:tab pos="1792288" algn="l"/>
                  </a:tabLst>
                </a:pPr>
                <a:r>
                  <a:rPr lang="en-IN" dirty="0" smtClean="0">
                    <a:effectLst/>
                    <a:ea typeface="Cambria Math" panose="02040503050406030204" pitchFamily="18" charset="0"/>
                    <a:cs typeface="Times New Roman" panose="02020603050405020304" pitchFamily="18" charset="0"/>
                  </a:rPr>
                  <a:t>		</a:t>
                </a:r>
                <a:endParaRPr lang="en-IN" sz="1600" dirty="0">
                  <a:effectLst/>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69232" y="1381393"/>
                <a:ext cx="9541042" cy="2299797"/>
              </a:xfrm>
              <a:prstGeom prst="rect">
                <a:avLst/>
              </a:prstGeom>
              <a:blipFill rotWithShape="0">
                <a:blip r:embed="rId3"/>
                <a:stretch>
                  <a:fillRect/>
                </a:stretch>
              </a:blipFill>
            </p:spPr>
            <p:txBody>
              <a:bodyPr/>
              <a:lstStyle/>
              <a:p>
                <a:r>
                  <a:rPr lang="en-IN">
                    <a:noFill/>
                  </a:rPr>
                  <a:t> </a:t>
                </a:r>
              </a:p>
            </p:txBody>
          </p:sp>
        </mc:Fallback>
      </mc:AlternateContent>
      <p:sp>
        <p:nvSpPr>
          <p:cNvPr id="6" name="TextBox 5"/>
          <p:cNvSpPr txBox="1"/>
          <p:nvPr/>
        </p:nvSpPr>
        <p:spPr>
          <a:xfrm>
            <a:off x="2255381" y="2497923"/>
            <a:ext cx="451727"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or,</a:t>
            </a:r>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303505" y="1563837"/>
            <a:ext cx="451727"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or,</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2707108" y="4659342"/>
                <a:ext cx="6096000" cy="762709"/>
              </a:xfrm>
              <a:prstGeom prst="rect">
                <a:avLst/>
              </a:prstGeom>
            </p:spPr>
            <p:txBody>
              <a:bodyPr>
                <a:spAutoFit/>
              </a:bodyPr>
              <a:lstStyle/>
              <a:p>
                <a:pPr>
                  <a:lnSpc>
                    <a:spcPct val="107000"/>
                  </a:lnSpc>
                  <a:tabLst>
                    <a:tab pos="2430780" algn="l"/>
                  </a:tabLst>
                </a:pPr>
                <a14:m>
                  <m:oMathPara xmlns:m="http://schemas.openxmlformats.org/officeDocument/2006/math">
                    <m:oMathParaPr>
                      <m:jc m:val="left"/>
                    </m:oMathParaPr>
                    <m:oMath xmlns:m="http://schemas.openxmlformats.org/officeDocument/2006/math">
                      <m:r>
                        <a:rPr lang="en-IN" sz="2000"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23</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num>
                        <m:den>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den>
                      </m:f>
                    </m:oMath>
                  </m:oMathPara>
                </a14:m>
                <a:endParaRPr lang="en-IN" sz="20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2707108" y="4659342"/>
                <a:ext cx="6096000" cy="762709"/>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707108" y="5766900"/>
                <a:ext cx="2694264" cy="918328"/>
              </a:xfrm>
              <a:prstGeom prst="rect">
                <a:avLst/>
              </a:prstGeom>
            </p:spPr>
            <p:txBody>
              <a:bodyPr wrap="none">
                <a:spAutoFit/>
              </a:bodyPr>
              <a:lstStyle/>
              <a:p>
                <a:pPr>
                  <a:lnSpc>
                    <a:spcPct val="107000"/>
                  </a:lnSpc>
                  <a:spcAft>
                    <a:spcPts val="1200"/>
                  </a:spcAft>
                  <a:tabLst>
                    <a:tab pos="2430780" algn="l"/>
                  </a:tabLst>
                </a:pPr>
                <a14:m>
                  <m:oMathPara xmlns:m="http://schemas.openxmlformats.org/officeDocument/2006/math">
                    <m:oMathParaPr>
                      <m:jc m:val="left"/>
                    </m:oMathParaPr>
                    <m:oMath xmlns:m="http://schemas.openxmlformats.org/officeDocument/2006/math">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12</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num>
                        <m:den>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den>
                      </m:f>
                    </m:oMath>
                  </m:oMathPara>
                </a14:m>
                <a:endParaRPr lang="en-IN" sz="2000" dirty="0"/>
              </a:p>
            </p:txBody>
          </p:sp>
        </mc:Choice>
        <mc:Fallback xmlns="">
          <p:sp>
            <p:nvSpPr>
              <p:cNvPr id="10" name="Rectangle 9"/>
              <p:cNvSpPr>
                <a:spLocks noRot="1" noChangeAspect="1" noMove="1" noResize="1" noEditPoints="1" noAdjustHandles="1" noChangeArrowheads="1" noChangeShapeType="1" noTextEdit="1"/>
              </p:cNvSpPr>
              <p:nvPr/>
            </p:nvSpPr>
            <p:spPr>
              <a:xfrm>
                <a:off x="2707108" y="5766900"/>
                <a:ext cx="2694264" cy="918328"/>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379647" y="3321764"/>
                <a:ext cx="3021725" cy="718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       </m:t>
                          </m:r>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31</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3</m:t>
                              </m:r>
                            </m:sub>
                          </m:sSub>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1</m:t>
                              </m:r>
                            </m:sub>
                          </m:sSub>
                        </m:num>
                        <m:den>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ea typeface="Cambria Math" panose="02040503050406030204" pitchFamily="18" charset="0"/>
                                  <a:cs typeface="Times New Roman" panose="02020603050405020304" pitchFamily="18" charset="0"/>
                                </a:rPr>
                                <m:t>𝑅</m:t>
                              </m:r>
                            </m:e>
                            <m:sub>
                              <m:r>
                                <a:rPr lang="en-IN" sz="2000" i="1">
                                  <a:latin typeface="Cambria Math" panose="02040503050406030204" pitchFamily="18" charset="0"/>
                                  <a:ea typeface="Cambria Math" panose="02040503050406030204" pitchFamily="18" charset="0"/>
                                  <a:cs typeface="Times New Roman" panose="02020603050405020304" pitchFamily="18" charset="0"/>
                                </a:rPr>
                                <m:t>2</m:t>
                              </m:r>
                            </m:sub>
                          </m:sSub>
                        </m:den>
                      </m:f>
                    </m:oMath>
                  </m:oMathPara>
                </a14:m>
                <a:endParaRPr lang="en-IN" sz="2000" dirty="0"/>
              </a:p>
            </p:txBody>
          </p:sp>
        </mc:Choice>
        <mc:Fallback xmlns="">
          <p:sp>
            <p:nvSpPr>
              <p:cNvPr id="11" name="Rectangle 10"/>
              <p:cNvSpPr>
                <a:spLocks noRot="1" noChangeAspect="1" noMove="1" noResize="1" noEditPoints="1" noAdjustHandles="1" noChangeArrowheads="1" noChangeShapeType="1" noTextEdit="1"/>
              </p:cNvSpPr>
              <p:nvPr/>
            </p:nvSpPr>
            <p:spPr>
              <a:xfrm>
                <a:off x="2379647" y="3321764"/>
                <a:ext cx="3021725" cy="718851"/>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255381" y="3492945"/>
                <a:ext cx="4090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m:t>
                      </m:r>
                    </m:oMath>
                  </m:oMathPara>
                </a14:m>
                <a:endParaRPr lang="en-IN"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255381" y="3492945"/>
                <a:ext cx="409086" cy="400110"/>
              </a:xfrm>
              <a:prstGeom prst="rect">
                <a:avLst/>
              </a:prstGeom>
              <a:blipFill rotWithShape="0">
                <a:blip r:embed="rId7"/>
                <a:stretch>
                  <a:fillRect/>
                </a:stretch>
              </a:blipFill>
            </p:spPr>
            <p:txBody>
              <a:bodyPr/>
              <a:lstStyle/>
              <a:p>
                <a:r>
                  <a:rPr lang="en-IN">
                    <a:noFill/>
                  </a:rPr>
                  <a:t> </a:t>
                </a:r>
              </a:p>
            </p:txBody>
          </p:sp>
        </mc:Fallback>
      </mc:AlternateContent>
      <p:sp>
        <p:nvSpPr>
          <p:cNvPr id="14" name="TextBox 13"/>
          <p:cNvSpPr txBox="1"/>
          <p:nvPr/>
        </p:nvSpPr>
        <p:spPr>
          <a:xfrm>
            <a:off x="1524412" y="4255850"/>
            <a:ext cx="1182696"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Similarly,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144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46</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3"/>
                <a:stretch>
                  <a:fillRect l="-1307" t="-3650"/>
                </a:stretch>
              </a:blipFill>
            </p:spPr>
            <p:txBody>
              <a:bodyPr/>
              <a:lstStyle/>
              <a:p>
                <a:r>
                  <a:rPr lang="en-IN">
                    <a:noFill/>
                  </a:rPr>
                  <a:t> </a:t>
                </a:r>
              </a:p>
            </p:txBody>
          </p:sp>
        </mc:Fallback>
      </mc:AlternateContent>
      <p:sp>
        <p:nvSpPr>
          <p:cNvPr id="5" name="Rectangle 4"/>
          <p:cNvSpPr/>
          <p:nvPr/>
        </p:nvSpPr>
        <p:spPr>
          <a:xfrm>
            <a:off x="643710" y="1397860"/>
            <a:ext cx="2226892"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Example – </a:t>
            </a:r>
            <a:r>
              <a:rPr lang="en-IN" sz="2400" b="1" dirty="0" smtClean="0">
                <a:latin typeface="Times New Roman" panose="02020603050405020304" pitchFamily="18" charset="0"/>
                <a:cs typeface="Times New Roman" panose="02020603050405020304" pitchFamily="18" charset="0"/>
              </a:rPr>
              <a:t>P1.5</a:t>
            </a:r>
            <a:endParaRPr lang="en-IN" sz="24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643710" y="2083261"/>
            <a:ext cx="10969219" cy="830997"/>
          </a:xfrm>
          <a:prstGeom prst="rect">
            <a:avLst/>
          </a:prstGeom>
        </p:spPr>
        <p:txBody>
          <a:bodyPr wrap="square">
            <a:spAutoFit/>
          </a:bodyPr>
          <a:lstStyle/>
          <a:p>
            <a:pPr algn="just"/>
            <a:r>
              <a:rPr lang="en-IN" sz="2400" dirty="0">
                <a:latin typeface="Times New Roman" panose="02020603050405020304" pitchFamily="18" charset="0"/>
                <a:ea typeface="Calibri" panose="020F0502020204030204" pitchFamily="34" charset="0"/>
              </a:rPr>
              <a:t>Determine the equivalent resistance across X-Y of the circuit as shown in </a:t>
            </a:r>
            <a:r>
              <a:rPr lang="en-IN" sz="2400" b="1" dirty="0">
                <a:latin typeface="Times New Roman" panose="02020603050405020304" pitchFamily="18" charset="0"/>
                <a:ea typeface="Calibri" panose="020F0502020204030204" pitchFamily="34" charset="0"/>
              </a:rPr>
              <a:t>Fig. </a:t>
            </a:r>
            <a:r>
              <a:rPr lang="en-IN" sz="2400" b="1" dirty="0" smtClean="0">
                <a:latin typeface="Times New Roman" panose="02020603050405020304" pitchFamily="18" charset="0"/>
                <a:ea typeface="Calibri" panose="020F0502020204030204" pitchFamily="34" charset="0"/>
              </a:rPr>
              <a:t>P1.5 </a:t>
            </a:r>
            <a:r>
              <a:rPr lang="en-IN" sz="2400" dirty="0">
                <a:latin typeface="Times New Roman" panose="02020603050405020304" pitchFamily="18" charset="0"/>
                <a:ea typeface="Calibri" panose="020F0502020204030204" pitchFamily="34" charset="0"/>
              </a:rPr>
              <a:t>by using star-delta transformation.</a:t>
            </a:r>
            <a:endParaRPr lang="en-IN" sz="2400" dirty="0"/>
          </a:p>
        </p:txBody>
      </p:sp>
      <p:sp>
        <p:nvSpPr>
          <p:cNvPr id="15" name="Rectangle 2"/>
          <p:cNvSpPr>
            <a:spLocks noChangeArrowheads="1"/>
          </p:cNvSpPr>
          <p:nvPr/>
        </p:nvSpPr>
        <p:spPr bwMode="auto">
          <a:xfrm flipV="1">
            <a:off x="1696453" y="6001957"/>
            <a:ext cx="351404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6" name="Object 15"/>
          <p:cNvGraphicFramePr>
            <a:graphicFrameLocks noChangeAspect="1"/>
          </p:cNvGraphicFramePr>
          <p:nvPr>
            <p:extLst>
              <p:ext uri="{D42A27DB-BD31-4B8C-83A1-F6EECF244321}">
                <p14:modId xmlns:p14="http://schemas.microsoft.com/office/powerpoint/2010/main" val="2735985829"/>
              </p:ext>
            </p:extLst>
          </p:nvPr>
        </p:nvGraphicFramePr>
        <p:xfrm>
          <a:off x="2298700" y="2921000"/>
          <a:ext cx="6235700" cy="3467100"/>
        </p:xfrm>
        <a:graphic>
          <a:graphicData uri="http://schemas.openxmlformats.org/presentationml/2006/ole">
            <mc:AlternateContent xmlns:mc="http://schemas.openxmlformats.org/markup-compatibility/2006">
              <mc:Choice xmlns:v="urn:schemas-microsoft-com:vml" Requires="v">
                <p:oleObj spid="_x0000_s13332" name="Visio" r:id="rId4" imgW="7386459" imgH="4093129" progId="Visio.Drawing.11">
                  <p:embed/>
                </p:oleObj>
              </mc:Choice>
              <mc:Fallback>
                <p:oleObj name="Visio" r:id="rId4" imgW="7386459" imgH="4093129" progId="Visio.Drawing.11">
                  <p:embed/>
                  <p:pic>
                    <p:nvPicPr>
                      <p:cNvPr id="16" name="Object 15"/>
                      <p:cNvPicPr>
                        <a:picLocks noChangeAspect="1" noChangeArrowheads="1"/>
                      </p:cNvPicPr>
                      <p:nvPr/>
                    </p:nvPicPr>
                    <p:blipFill>
                      <a:blip r:embed="rId5"/>
                      <a:srcRect/>
                      <a:stretch>
                        <a:fillRect/>
                      </a:stretch>
                    </p:blipFill>
                    <p:spPr bwMode="auto">
                      <a:xfrm>
                        <a:off x="2298700" y="2921000"/>
                        <a:ext cx="6235700" cy="3467100"/>
                      </a:xfrm>
                      <a:prstGeom prst="rect">
                        <a:avLst/>
                      </a:prstGeom>
                      <a:noFill/>
                    </p:spPr>
                  </p:pic>
                </p:oleObj>
              </mc:Fallback>
            </mc:AlternateContent>
          </a:graphicData>
        </a:graphic>
      </p:graphicFrame>
    </p:spTree>
    <p:extLst>
      <p:ext uri="{BB962C8B-B14F-4D97-AF65-F5344CB8AC3E}">
        <p14:creationId xmlns:p14="http://schemas.microsoft.com/office/powerpoint/2010/main" val="709748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47</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p:sp>
        <p:nvSpPr>
          <p:cNvPr id="15" name="Rectangle 2"/>
          <p:cNvSpPr>
            <a:spLocks noChangeArrowheads="1"/>
          </p:cNvSpPr>
          <p:nvPr/>
        </p:nvSpPr>
        <p:spPr bwMode="auto">
          <a:xfrm flipV="1">
            <a:off x="7678109" y="4022359"/>
            <a:ext cx="351404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p:cNvSpPr txBox="1"/>
          <p:nvPr/>
        </p:nvSpPr>
        <p:spPr>
          <a:xfrm>
            <a:off x="675871" y="1284205"/>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a:t>
            </a:r>
            <a:r>
              <a:rPr lang="en-IN" sz="2400" b="1" dirty="0" smtClean="0">
                <a:latin typeface="Times New Roman" panose="02020603050405020304" pitchFamily="18" charset="0"/>
                <a:cs typeface="Times New Roman" panose="02020603050405020304" pitchFamily="18" charset="0"/>
              </a:rPr>
              <a:t>P1.5</a:t>
            </a:r>
            <a:endParaRPr lang="en-IN"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675871" y="1777215"/>
            <a:ext cx="10936705" cy="1234184"/>
          </a:xfrm>
          <a:prstGeom prst="rect">
            <a:avLst/>
          </a:prstGeom>
        </p:spPr>
        <p:txBody>
          <a:bodyPr wrap="square">
            <a:spAutoFit/>
          </a:bodyPr>
          <a:lstStyle/>
          <a:p>
            <a:pPr>
              <a:lnSpc>
                <a:spcPct val="107000"/>
              </a:lnSpc>
              <a:spcAft>
                <a:spcPts val="1200"/>
              </a:spcAft>
              <a:tabLst>
                <a:tab pos="2430780" algn="l"/>
              </a:tabLs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There are </a:t>
            </a:r>
            <a:r>
              <a:rPr lang="en-IN" sz="2000" dirty="0">
                <a:latin typeface="Times New Roman" panose="02020603050405020304" pitchFamily="18" charset="0"/>
                <a:ea typeface="Calibri" panose="020F0502020204030204" pitchFamily="34" charset="0"/>
                <a:cs typeface="Times New Roman" panose="02020603050405020304" pitchFamily="18" charset="0"/>
              </a:rPr>
              <a:t>two star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circuits in </a:t>
            </a:r>
            <a:r>
              <a:rPr lang="en-IN" sz="2000" b="1" dirty="0">
                <a:latin typeface="Times New Roman" panose="02020603050405020304" pitchFamily="18" charset="0"/>
                <a:ea typeface="Calibri" panose="020F0502020204030204" pitchFamily="34" charset="0"/>
                <a:cs typeface="Times New Roman" panose="02020603050405020304" pitchFamily="18" charset="0"/>
              </a:rPr>
              <a:t>Fig. </a:t>
            </a: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P1.5.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One </a:t>
            </a:r>
            <a:r>
              <a:rPr lang="en-IN" sz="2000" dirty="0">
                <a:latin typeface="Times New Roman" panose="02020603050405020304" pitchFamily="18" charset="0"/>
                <a:ea typeface="Calibri" panose="020F0502020204030204" pitchFamily="34" charset="0"/>
                <a:cs typeface="Times New Roman" panose="02020603050405020304" pitchFamily="18" charset="0"/>
              </a:rPr>
              <a:t>consisting of 5 Ω, 3 Ω and 4 Ω resistors and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other one </a:t>
            </a:r>
            <a:r>
              <a:rPr lang="en-IN" sz="2000" dirty="0">
                <a:latin typeface="Times New Roman" panose="02020603050405020304" pitchFamily="18" charset="0"/>
                <a:ea typeface="Calibri" panose="020F0502020204030204" pitchFamily="34" charset="0"/>
                <a:cs typeface="Times New Roman" panose="02020603050405020304" pitchFamily="18" charset="0"/>
              </a:rPr>
              <a:t>consisting of 6 Ω, 4 Ω and 8 Ω resistors. </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tabLst>
                <a:tab pos="2430780" algn="l"/>
              </a:tabLs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Convert </a:t>
            </a:r>
            <a:r>
              <a:rPr lang="en-IN" sz="2000" dirty="0">
                <a:latin typeface="Times New Roman" panose="02020603050405020304" pitchFamily="18" charset="0"/>
                <a:ea typeface="Calibri" panose="020F0502020204030204" pitchFamily="34" charset="0"/>
                <a:cs typeface="Times New Roman" panose="02020603050405020304" pitchFamily="18" charset="0"/>
              </a:rPr>
              <a:t>the star circuits into delta circuits so that the two delta circuits are in parallel.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675871" y="3091996"/>
            <a:ext cx="7002238" cy="399405"/>
          </a:xfrm>
          <a:prstGeom prst="rect">
            <a:avLst/>
          </a:prstGeom>
        </p:spPr>
        <p:txBody>
          <a:bodyPr wrap="none">
            <a:spAutoFit/>
          </a:bodyPr>
          <a:lstStyle/>
          <a:p>
            <a:pPr>
              <a:lnSpc>
                <a:spcPct val="107000"/>
              </a:lnSpc>
              <a:spcAft>
                <a:spcPts val="1200"/>
              </a:spcAft>
              <a:tabLst>
                <a:tab pos="2430780" algn="l"/>
              </a:tabLst>
            </a:pPr>
            <a:r>
              <a:rPr lang="en-IN" sz="2000" dirty="0">
                <a:latin typeface="Times New Roman" panose="02020603050405020304" pitchFamily="18" charset="0"/>
                <a:ea typeface="Calibri" panose="020F0502020204030204" pitchFamily="34" charset="0"/>
                <a:cs typeface="Times New Roman" panose="02020603050405020304" pitchFamily="18" charset="0"/>
              </a:rPr>
              <a:t>The two star circuits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and their equivalent circuits are </a:t>
            </a:r>
            <a:r>
              <a:rPr lang="en-IN" sz="2000" dirty="0">
                <a:latin typeface="Times New Roman" panose="02020603050405020304" pitchFamily="18" charset="0"/>
                <a:ea typeface="Calibri" panose="020F0502020204030204" pitchFamily="34" charset="0"/>
                <a:cs typeface="Times New Roman" panose="02020603050405020304" pitchFamily="18" charset="0"/>
              </a:rPr>
              <a:t>shown below:</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p:cNvPicPr/>
          <p:nvPr/>
        </p:nvPicPr>
        <p:blipFill>
          <a:blip r:embed="rId3"/>
          <a:stretch>
            <a:fillRect/>
          </a:stretch>
        </p:blipFill>
        <p:spPr>
          <a:xfrm>
            <a:off x="830179" y="3725630"/>
            <a:ext cx="3130171" cy="1956705"/>
          </a:xfrm>
          <a:prstGeom prst="rect">
            <a:avLst/>
          </a:prstGeom>
        </p:spPr>
      </p:pic>
      <p:pic>
        <p:nvPicPr>
          <p:cNvPr id="14" name="Picture 13"/>
          <p:cNvPicPr/>
          <p:nvPr/>
        </p:nvPicPr>
        <p:blipFill>
          <a:blip r:embed="rId4"/>
          <a:stretch>
            <a:fillRect/>
          </a:stretch>
        </p:blipFill>
        <p:spPr>
          <a:xfrm>
            <a:off x="4301058" y="3800810"/>
            <a:ext cx="2949152" cy="1905589"/>
          </a:xfrm>
          <a:prstGeom prst="rect">
            <a:avLst/>
          </a:prstGeom>
        </p:spPr>
      </p:pic>
      <p:grpSp>
        <p:nvGrpSpPr>
          <p:cNvPr id="18" name="Group 17"/>
          <p:cNvGrpSpPr/>
          <p:nvPr/>
        </p:nvGrpSpPr>
        <p:grpSpPr>
          <a:xfrm>
            <a:off x="7549240" y="4009240"/>
            <a:ext cx="4402243" cy="674800"/>
            <a:chOff x="7549240" y="4009240"/>
            <a:chExt cx="4402243" cy="674800"/>
          </a:xfrm>
        </p:grpSpPr>
        <mc:AlternateContent xmlns:mc="http://schemas.openxmlformats.org/markup-compatibility/2006" xmlns:a14="http://schemas.microsoft.com/office/drawing/2010/main">
          <mc:Choice Requires="a14">
            <p:sp>
              <p:nvSpPr>
                <p:cNvPr id="8" name="Rectangle 7"/>
                <p:cNvSpPr/>
                <p:nvPr/>
              </p:nvSpPr>
              <p:spPr>
                <a:xfrm>
                  <a:off x="7549240" y="4009240"/>
                  <a:ext cx="4186659" cy="6748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1</m:t>
                            </m:r>
                          </m:sub>
                        </m:sSub>
                        <m:r>
                          <a:rPr lang="en-IN" sz="2000" i="0">
                            <a:latin typeface="Cambria Math" panose="02040503050406030204" pitchFamily="18" charset="0"/>
                          </a:rPr>
                          <m:t>=</m:t>
                        </m:r>
                        <m:f>
                          <m:fPr>
                            <m:ctrlPr>
                              <a:rPr lang="en-IN" sz="2000" i="1">
                                <a:latin typeface="Cambria Math" panose="02040503050406030204" pitchFamily="18" charset="0"/>
                              </a:rPr>
                            </m:ctrlPr>
                          </m:fPr>
                          <m:num>
                            <m:r>
                              <a:rPr lang="en-IN" sz="2000" i="0">
                                <a:latin typeface="Cambria Math" panose="02040503050406030204" pitchFamily="18" charset="0"/>
                              </a:rPr>
                              <m:t>5×3+4×3+5×4</m:t>
                            </m:r>
                          </m:num>
                          <m:den>
                            <m:r>
                              <a:rPr lang="en-IN" sz="2000" i="0">
                                <a:latin typeface="Cambria Math" panose="02040503050406030204" pitchFamily="18" charset="0"/>
                              </a:rPr>
                              <m:t>4</m:t>
                            </m:r>
                          </m:den>
                        </m:f>
                        <m:r>
                          <a:rPr lang="en-IN" sz="2000" i="0">
                            <a:latin typeface="Cambria Math" panose="02040503050406030204" pitchFamily="18" charset="0"/>
                          </a:rPr>
                          <m:t>=11.75</m:t>
                        </m:r>
                      </m:oMath>
                    </m:oMathPara>
                  </a14:m>
                  <a:endParaRPr lang="en-IN" sz="2000" dirty="0"/>
                </a:p>
              </p:txBody>
            </p:sp>
          </mc:Choice>
          <mc:Fallback xmlns="">
            <p:sp>
              <p:nvSpPr>
                <p:cNvPr id="8" name="Rectangle 7"/>
                <p:cNvSpPr>
                  <a:spLocks noRot="1" noChangeAspect="1" noMove="1" noResize="1" noEditPoints="1" noAdjustHandles="1" noChangeArrowheads="1" noChangeShapeType="1" noTextEdit="1"/>
                </p:cNvSpPr>
                <p:nvPr/>
              </p:nvSpPr>
              <p:spPr>
                <a:xfrm>
                  <a:off x="7549240" y="4009240"/>
                  <a:ext cx="4186659" cy="674800"/>
                </a:xfrm>
                <a:prstGeom prst="rect">
                  <a:avLst/>
                </a:prstGeom>
                <a:blipFill rotWithShape="0">
                  <a:blip r:embed="rId5"/>
                  <a:stretch>
                    <a:fillRect/>
                  </a:stretch>
                </a:blipFill>
              </p:spPr>
              <p:txBody>
                <a:bodyPr/>
                <a:lstStyle/>
                <a:p>
                  <a:r>
                    <a:rPr lang="en-IN">
                      <a:noFill/>
                    </a:rPr>
                    <a:t> </a:t>
                  </a:r>
                </a:p>
              </p:txBody>
            </p:sp>
          </mc:Fallback>
        </mc:AlternateContent>
        <p:sp>
          <p:nvSpPr>
            <p:cNvPr id="17" name="TextBox 16"/>
            <p:cNvSpPr txBox="1"/>
            <p:nvPr/>
          </p:nvSpPr>
          <p:spPr>
            <a:xfrm>
              <a:off x="11612929" y="4191393"/>
              <a:ext cx="338554" cy="369332"/>
            </a:xfrm>
            <a:prstGeom prst="rect">
              <a:avLst/>
            </a:prstGeom>
            <a:noFill/>
          </p:spPr>
          <p:txBody>
            <a:bodyPr wrap="none" rtlCol="0">
              <a:spAutoFit/>
            </a:bodyPr>
            <a:lstStyle/>
            <a:p>
              <a:r>
                <a:rPr lang="el-GR" dirty="0" smtClean="0">
                  <a:latin typeface="Cambria Math" panose="02040503050406030204" pitchFamily="18" charset="0"/>
                  <a:ea typeface="Cambria Math" panose="02040503050406030204" pitchFamily="18" charset="0"/>
                </a:rPr>
                <a:t>Ω</a:t>
              </a:r>
              <a:endParaRPr lang="en-IN" dirty="0"/>
            </a:p>
          </p:txBody>
        </p:sp>
      </p:grpSp>
      <p:grpSp>
        <p:nvGrpSpPr>
          <p:cNvPr id="20" name="Group 19"/>
          <p:cNvGrpSpPr/>
          <p:nvPr/>
        </p:nvGrpSpPr>
        <p:grpSpPr>
          <a:xfrm>
            <a:off x="7590918" y="4858707"/>
            <a:ext cx="4389381" cy="676852"/>
            <a:chOff x="7590918" y="4858707"/>
            <a:chExt cx="4389381" cy="676852"/>
          </a:xfrm>
        </p:grpSpPr>
        <mc:AlternateContent xmlns:mc="http://schemas.openxmlformats.org/markup-compatibility/2006" xmlns:a14="http://schemas.microsoft.com/office/drawing/2010/main">
          <mc:Choice Requires="a14">
            <p:sp>
              <p:nvSpPr>
                <p:cNvPr id="10" name="Rectangle 9"/>
                <p:cNvSpPr/>
                <p:nvPr/>
              </p:nvSpPr>
              <p:spPr>
                <a:xfrm>
                  <a:off x="7590918" y="4858707"/>
                  <a:ext cx="4248727" cy="676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2</m:t>
                            </m:r>
                          </m:sub>
                        </m:sSub>
                        <m:r>
                          <a:rPr lang="en-IN" sz="2000" i="0">
                            <a:latin typeface="Cambria Math" panose="02040503050406030204" pitchFamily="18" charset="0"/>
                          </a:rPr>
                          <m:t>=</m:t>
                        </m:r>
                        <m:f>
                          <m:fPr>
                            <m:ctrlPr>
                              <a:rPr lang="en-IN" sz="2000" i="1">
                                <a:latin typeface="Cambria Math" panose="02040503050406030204" pitchFamily="18" charset="0"/>
                              </a:rPr>
                            </m:ctrlPr>
                          </m:fPr>
                          <m:num>
                            <m:r>
                              <a:rPr lang="en-IN" sz="2000" i="0">
                                <a:latin typeface="Cambria Math" panose="02040503050406030204" pitchFamily="18" charset="0"/>
                              </a:rPr>
                              <m:t>5×3+4×3+5×4</m:t>
                            </m:r>
                          </m:num>
                          <m:den>
                            <m:r>
                              <a:rPr lang="en-IN" sz="2000" i="0">
                                <a:latin typeface="Cambria Math" panose="02040503050406030204" pitchFamily="18" charset="0"/>
                              </a:rPr>
                              <m:t>3</m:t>
                            </m:r>
                          </m:den>
                        </m:f>
                        <m:r>
                          <a:rPr lang="en-IN" sz="2000" i="0">
                            <a:latin typeface="Cambria Math" panose="02040503050406030204" pitchFamily="18" charset="0"/>
                          </a:rPr>
                          <m:t>=15.67 </m:t>
                        </m:r>
                      </m:oMath>
                    </m:oMathPara>
                  </a14:m>
                  <a:endParaRPr lang="en-IN" sz="2000" dirty="0"/>
                </a:p>
              </p:txBody>
            </p:sp>
          </mc:Choice>
          <mc:Fallback xmlns="">
            <p:sp>
              <p:nvSpPr>
                <p:cNvPr id="10" name="Rectangle 9"/>
                <p:cNvSpPr>
                  <a:spLocks noRot="1" noChangeAspect="1" noMove="1" noResize="1" noEditPoints="1" noAdjustHandles="1" noChangeArrowheads="1" noChangeShapeType="1" noTextEdit="1"/>
                </p:cNvSpPr>
                <p:nvPr/>
              </p:nvSpPr>
              <p:spPr>
                <a:xfrm>
                  <a:off x="7590918" y="4858707"/>
                  <a:ext cx="4248727" cy="676852"/>
                </a:xfrm>
                <a:prstGeom prst="rect">
                  <a:avLst/>
                </a:prstGeom>
                <a:blipFill rotWithShape="0">
                  <a:blip r:embed="rId6"/>
                  <a:stretch>
                    <a:fillRect/>
                  </a:stretch>
                </a:blipFill>
              </p:spPr>
              <p:txBody>
                <a:bodyPr/>
                <a:lstStyle/>
                <a:p>
                  <a:r>
                    <a:rPr lang="en-IN">
                      <a:noFill/>
                    </a:rPr>
                    <a:t> </a:t>
                  </a:r>
                </a:p>
              </p:txBody>
            </p:sp>
          </mc:Fallback>
        </mc:AlternateContent>
        <p:sp>
          <p:nvSpPr>
            <p:cNvPr id="19" name="TextBox 18"/>
            <p:cNvSpPr txBox="1"/>
            <p:nvPr/>
          </p:nvSpPr>
          <p:spPr>
            <a:xfrm>
              <a:off x="11641745" y="5043569"/>
              <a:ext cx="338554" cy="369332"/>
            </a:xfrm>
            <a:prstGeom prst="rect">
              <a:avLst/>
            </a:prstGeom>
            <a:noFill/>
          </p:spPr>
          <p:txBody>
            <a:bodyPr wrap="none" rtlCol="0">
              <a:spAutoFit/>
            </a:bodyPr>
            <a:lstStyle/>
            <a:p>
              <a:r>
                <a:rPr lang="el-GR" dirty="0" smtClean="0">
                  <a:latin typeface="Cambria Math" panose="02040503050406030204" pitchFamily="18" charset="0"/>
                  <a:ea typeface="Cambria Math" panose="02040503050406030204" pitchFamily="18" charset="0"/>
                </a:rPr>
                <a:t>Ω</a:t>
              </a:r>
              <a:endParaRPr lang="en-IN" dirty="0"/>
            </a:p>
          </p:txBody>
        </p:sp>
      </p:grpSp>
      <p:grpSp>
        <p:nvGrpSpPr>
          <p:cNvPr id="22" name="Group 21"/>
          <p:cNvGrpSpPr/>
          <p:nvPr/>
        </p:nvGrpSpPr>
        <p:grpSpPr>
          <a:xfrm>
            <a:off x="7590918" y="5823365"/>
            <a:ext cx="4110701" cy="676788"/>
            <a:chOff x="7590918" y="5823365"/>
            <a:chExt cx="4110701" cy="676788"/>
          </a:xfrm>
        </p:grpSpPr>
        <mc:AlternateContent xmlns:mc="http://schemas.openxmlformats.org/markup-compatibility/2006" xmlns:a14="http://schemas.microsoft.com/office/drawing/2010/main">
          <mc:Choice Requires="a14">
            <p:sp>
              <p:nvSpPr>
                <p:cNvPr id="11" name="Rectangle 10"/>
                <p:cNvSpPr/>
                <p:nvPr/>
              </p:nvSpPr>
              <p:spPr>
                <a:xfrm>
                  <a:off x="7590918" y="5823365"/>
                  <a:ext cx="3963393" cy="676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𝑅</m:t>
                            </m:r>
                          </m:e>
                          <m:sub>
                            <m:r>
                              <a:rPr lang="en-IN" sz="2000" i="0">
                                <a:latin typeface="Cambria Math" panose="02040503050406030204" pitchFamily="18" charset="0"/>
                              </a:rPr>
                              <m:t>3</m:t>
                            </m:r>
                          </m:sub>
                        </m:sSub>
                        <m:r>
                          <a:rPr lang="en-IN" sz="2000" i="0">
                            <a:latin typeface="Cambria Math" panose="02040503050406030204" pitchFamily="18" charset="0"/>
                          </a:rPr>
                          <m:t>=</m:t>
                        </m:r>
                        <m:f>
                          <m:fPr>
                            <m:ctrlPr>
                              <a:rPr lang="en-IN" sz="2000" i="1">
                                <a:latin typeface="Cambria Math" panose="02040503050406030204" pitchFamily="18" charset="0"/>
                              </a:rPr>
                            </m:ctrlPr>
                          </m:fPr>
                          <m:num>
                            <m:r>
                              <a:rPr lang="en-IN" sz="2000" i="0">
                                <a:latin typeface="Cambria Math" panose="02040503050406030204" pitchFamily="18" charset="0"/>
                              </a:rPr>
                              <m:t>5×3+4×3+5×4</m:t>
                            </m:r>
                          </m:num>
                          <m:den>
                            <m:r>
                              <a:rPr lang="en-IN" sz="2000" i="0">
                                <a:latin typeface="Cambria Math" panose="02040503050406030204" pitchFamily="18" charset="0"/>
                              </a:rPr>
                              <m:t>5</m:t>
                            </m:r>
                          </m:den>
                        </m:f>
                        <m:r>
                          <a:rPr lang="en-IN" sz="2000" i="0">
                            <a:latin typeface="Cambria Math" panose="02040503050406030204" pitchFamily="18" charset="0"/>
                          </a:rPr>
                          <m:t>=9.4 </m:t>
                        </m:r>
                      </m:oMath>
                    </m:oMathPara>
                  </a14:m>
                  <a:endParaRPr lang="en-IN" sz="2000" dirty="0"/>
                </a:p>
              </p:txBody>
            </p:sp>
          </mc:Choice>
          <mc:Fallback xmlns="">
            <p:sp>
              <p:nvSpPr>
                <p:cNvPr id="11" name="Rectangle 10"/>
                <p:cNvSpPr>
                  <a:spLocks noRot="1" noChangeAspect="1" noMove="1" noResize="1" noEditPoints="1" noAdjustHandles="1" noChangeArrowheads="1" noChangeShapeType="1" noTextEdit="1"/>
                </p:cNvSpPr>
                <p:nvPr/>
              </p:nvSpPr>
              <p:spPr>
                <a:xfrm>
                  <a:off x="7590918" y="5823365"/>
                  <a:ext cx="3963393" cy="676788"/>
                </a:xfrm>
                <a:prstGeom prst="rect">
                  <a:avLst/>
                </a:prstGeom>
                <a:blipFill rotWithShape="0">
                  <a:blip r:embed="rId7"/>
                  <a:stretch>
                    <a:fillRect/>
                  </a:stretch>
                </a:blipFill>
              </p:spPr>
              <p:txBody>
                <a:bodyPr/>
                <a:lstStyle/>
                <a:p>
                  <a:r>
                    <a:rPr lang="en-IN">
                      <a:noFill/>
                    </a:rPr>
                    <a:t> </a:t>
                  </a:r>
                </a:p>
              </p:txBody>
            </p:sp>
          </mc:Fallback>
        </mc:AlternateContent>
        <p:sp>
          <p:nvSpPr>
            <p:cNvPr id="21" name="TextBox 20"/>
            <p:cNvSpPr txBox="1"/>
            <p:nvPr/>
          </p:nvSpPr>
          <p:spPr>
            <a:xfrm>
              <a:off x="11363065" y="6013189"/>
              <a:ext cx="338554" cy="369332"/>
            </a:xfrm>
            <a:prstGeom prst="rect">
              <a:avLst/>
            </a:prstGeom>
            <a:noFill/>
          </p:spPr>
          <p:txBody>
            <a:bodyPr wrap="none" rtlCol="0">
              <a:spAutoFit/>
            </a:bodyPr>
            <a:lstStyle/>
            <a:p>
              <a:r>
                <a:rPr lang="el-GR" dirty="0" smtClean="0">
                  <a:latin typeface="Cambria Math" panose="02040503050406030204" pitchFamily="18" charset="0"/>
                  <a:ea typeface="Cambria Math" panose="02040503050406030204" pitchFamily="18" charset="0"/>
                </a:rPr>
                <a:t>Ω</a:t>
              </a:r>
              <a:endParaRPr lang="en-IN" dirty="0"/>
            </a:p>
          </p:txBody>
        </p:sp>
      </p:grpSp>
      <p:sp>
        <p:nvSpPr>
          <p:cNvPr id="5" name="Rectangle 4"/>
          <p:cNvSpPr/>
          <p:nvPr/>
        </p:nvSpPr>
        <p:spPr>
          <a:xfrm>
            <a:off x="3115730" y="6197855"/>
            <a:ext cx="1281120"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rPr>
              <a:t>Fig. </a:t>
            </a:r>
            <a:r>
              <a:rPr lang="en-IN" b="1" dirty="0" smtClean="0">
                <a:latin typeface="Times New Roman" panose="02020603050405020304" pitchFamily="18" charset="0"/>
                <a:ea typeface="Calibri" panose="020F0502020204030204" pitchFamily="34" charset="0"/>
              </a:rPr>
              <a:t>P1.5.1 </a:t>
            </a:r>
            <a:endParaRPr lang="en-US" dirty="0"/>
          </a:p>
        </p:txBody>
      </p:sp>
      <mc:AlternateContent xmlns:mc="http://schemas.openxmlformats.org/markup-compatibility/2006">
        <mc:Choice xmlns:a14="http://schemas.microsoft.com/office/drawing/2010/main" Requires="a14">
          <p:sp>
            <p:nvSpPr>
              <p:cNvPr id="16" name="TextBox 15"/>
              <p:cNvSpPr txBox="1"/>
              <p:nvPr/>
            </p:nvSpPr>
            <p:spPr>
              <a:xfrm>
                <a:off x="2083544" y="5829649"/>
                <a:ext cx="623439"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𝑎</m:t>
                          </m:r>
                        </m:e>
                      </m:d>
                    </m:oMath>
                  </m:oMathPara>
                </a14:m>
                <a:endParaRPr lang="en-US" sz="2000" dirty="0"/>
              </a:p>
            </p:txBody>
          </p:sp>
        </mc:Choice>
        <mc:Fallback>
          <p:sp>
            <p:nvSpPr>
              <p:cNvPr id="16" name="TextBox 15"/>
              <p:cNvSpPr txBox="1">
                <a:spLocks noRot="1" noChangeAspect="1" noMove="1" noResize="1" noEditPoints="1" noAdjustHandles="1" noChangeArrowheads="1" noChangeShapeType="1" noTextEdit="1"/>
              </p:cNvSpPr>
              <p:nvPr/>
            </p:nvSpPr>
            <p:spPr>
              <a:xfrm>
                <a:off x="2083544" y="5829649"/>
                <a:ext cx="623439"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393125" y="5829649"/>
                <a:ext cx="617990"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𝑏</m:t>
                          </m:r>
                        </m:e>
                      </m:d>
                    </m:oMath>
                  </m:oMathPara>
                </a14:m>
                <a:endParaRPr lang="en-US" sz="2000" dirty="0"/>
              </a:p>
            </p:txBody>
          </p:sp>
        </mc:Choice>
        <mc:Fallback>
          <p:sp>
            <p:nvSpPr>
              <p:cNvPr id="23" name="TextBox 22"/>
              <p:cNvSpPr txBox="1">
                <a:spLocks noRot="1" noChangeAspect="1" noMove="1" noResize="1" noEditPoints="1" noAdjustHandles="1" noChangeArrowheads="1" noChangeShapeType="1" noTextEdit="1"/>
              </p:cNvSpPr>
              <p:nvPr/>
            </p:nvSpPr>
            <p:spPr>
              <a:xfrm>
                <a:off x="5393125" y="5829649"/>
                <a:ext cx="617990" cy="40011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83842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48</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p:sp>
        <p:nvSpPr>
          <p:cNvPr id="9" name="TextBox 8"/>
          <p:cNvSpPr txBox="1"/>
          <p:nvPr/>
        </p:nvSpPr>
        <p:spPr>
          <a:xfrm>
            <a:off x="705650" y="1235274"/>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a:t>
            </a:r>
            <a:r>
              <a:rPr lang="en-IN" sz="2400" b="1" dirty="0" smtClean="0">
                <a:latin typeface="Times New Roman" panose="02020603050405020304" pitchFamily="18" charset="0"/>
                <a:cs typeface="Times New Roman" panose="02020603050405020304" pitchFamily="18" charset="0"/>
              </a:rPr>
              <a:t>P1.5</a:t>
            </a:r>
            <a:endParaRPr lang="en-IN"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727035" y="1712238"/>
            <a:ext cx="7002238" cy="399405"/>
          </a:xfrm>
          <a:prstGeom prst="rect">
            <a:avLst/>
          </a:prstGeom>
        </p:spPr>
        <p:txBody>
          <a:bodyPr wrap="none">
            <a:spAutoFit/>
          </a:bodyPr>
          <a:lstStyle/>
          <a:p>
            <a:pPr>
              <a:lnSpc>
                <a:spcPct val="107000"/>
              </a:lnSpc>
              <a:spcAft>
                <a:spcPts val="1200"/>
              </a:spcAft>
              <a:tabLst>
                <a:tab pos="2430780" algn="l"/>
              </a:tabLst>
            </a:pPr>
            <a:r>
              <a:rPr lang="en-IN" sz="2000" dirty="0">
                <a:latin typeface="Times New Roman" panose="02020603050405020304" pitchFamily="18" charset="0"/>
                <a:ea typeface="Calibri" panose="020F0502020204030204" pitchFamily="34" charset="0"/>
                <a:cs typeface="Times New Roman" panose="02020603050405020304" pitchFamily="18" charset="0"/>
              </a:rPr>
              <a:t>The two star circuits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and their equivalent circuits are </a:t>
            </a:r>
            <a:r>
              <a:rPr lang="en-IN" sz="2000" dirty="0">
                <a:latin typeface="Times New Roman" panose="02020603050405020304" pitchFamily="18" charset="0"/>
                <a:ea typeface="Calibri" panose="020F0502020204030204" pitchFamily="34" charset="0"/>
                <a:cs typeface="Times New Roman" panose="02020603050405020304" pitchFamily="18" charset="0"/>
              </a:rPr>
              <a:t>shown below:</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3" name="Picture 22"/>
          <p:cNvPicPr/>
          <p:nvPr/>
        </p:nvPicPr>
        <p:blipFill>
          <a:blip r:embed="rId3"/>
          <a:stretch>
            <a:fillRect/>
          </a:stretch>
        </p:blipFill>
        <p:spPr>
          <a:xfrm>
            <a:off x="2006521" y="2066271"/>
            <a:ext cx="3004991" cy="1874553"/>
          </a:xfrm>
          <a:prstGeom prst="rect">
            <a:avLst/>
          </a:prstGeom>
        </p:spPr>
      </p:pic>
      <p:pic>
        <p:nvPicPr>
          <p:cNvPr id="24" name="Picture 23"/>
          <p:cNvPicPr/>
          <p:nvPr/>
        </p:nvPicPr>
        <p:blipFill>
          <a:blip r:embed="rId4"/>
          <a:stretch>
            <a:fillRect/>
          </a:stretch>
        </p:blipFill>
        <p:spPr>
          <a:xfrm>
            <a:off x="5793083" y="2226402"/>
            <a:ext cx="2780348" cy="1737119"/>
          </a:xfrm>
          <a:prstGeom prst="rect">
            <a:avLst/>
          </a:prstGeom>
        </p:spPr>
      </p:pic>
      <p:grpSp>
        <p:nvGrpSpPr>
          <p:cNvPr id="13" name="Group 12"/>
          <p:cNvGrpSpPr/>
          <p:nvPr/>
        </p:nvGrpSpPr>
        <p:grpSpPr>
          <a:xfrm>
            <a:off x="1449506" y="5008252"/>
            <a:ext cx="3723712" cy="612732"/>
            <a:chOff x="7074966" y="2780383"/>
            <a:chExt cx="3723712" cy="612732"/>
          </a:xfrm>
        </p:grpSpPr>
        <mc:AlternateContent xmlns:mc="http://schemas.openxmlformats.org/markup-compatibility/2006" xmlns:a14="http://schemas.microsoft.com/office/drawing/2010/main">
          <mc:Choice Requires="a14">
            <p:sp>
              <p:nvSpPr>
                <p:cNvPr id="5" name="Rectangle 4"/>
                <p:cNvSpPr/>
                <p:nvPr/>
              </p:nvSpPr>
              <p:spPr>
                <a:xfrm>
                  <a:off x="7074966" y="2780383"/>
                  <a:ext cx="3533595"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𝑅</m:t>
                            </m:r>
                          </m:e>
                          <m:sub>
                            <m:r>
                              <a:rPr lang="en-IN" i="0">
                                <a:latin typeface="Cambria Math" panose="02040503050406030204" pitchFamily="18" charset="0"/>
                              </a:rPr>
                              <m:t>1</m:t>
                            </m:r>
                          </m:sub>
                          <m:sup>
                            <m:r>
                              <a:rPr lang="en-IN" i="0">
                                <a:latin typeface="Cambria Math" panose="02040503050406030204" pitchFamily="18" charset="0"/>
                              </a:rPr>
                              <m:t>′</m:t>
                            </m:r>
                          </m:sup>
                        </m:sSubSup>
                        <m:r>
                          <a:rPr lang="en-IN" i="0">
                            <a:latin typeface="Cambria Math" panose="02040503050406030204" pitchFamily="18" charset="0"/>
                          </a:rPr>
                          <m:t>=</m:t>
                        </m:r>
                        <m:f>
                          <m:fPr>
                            <m:ctrlPr>
                              <a:rPr lang="en-IN" i="1">
                                <a:latin typeface="Cambria Math" panose="02040503050406030204" pitchFamily="18" charset="0"/>
                              </a:rPr>
                            </m:ctrlPr>
                          </m:fPr>
                          <m:num>
                            <m:r>
                              <a:rPr lang="en-IN" i="0">
                                <a:latin typeface="Cambria Math" panose="02040503050406030204" pitchFamily="18" charset="0"/>
                              </a:rPr>
                              <m:t>6×4+4×8+8×6</m:t>
                            </m:r>
                          </m:num>
                          <m:den>
                            <m:r>
                              <a:rPr lang="en-IN" i="0">
                                <a:latin typeface="Cambria Math" panose="02040503050406030204" pitchFamily="18" charset="0"/>
                              </a:rPr>
                              <m:t>8</m:t>
                            </m:r>
                          </m:den>
                        </m:f>
                        <m:r>
                          <a:rPr lang="en-IN" i="0">
                            <a:latin typeface="Cambria Math" panose="02040503050406030204" pitchFamily="18" charset="0"/>
                          </a:rPr>
                          <m:t>=13 </m:t>
                        </m:r>
                      </m:oMath>
                    </m:oMathPara>
                  </a14:m>
                  <a:endParaRPr lang="en-IN" dirty="0"/>
                </a:p>
              </p:txBody>
            </p:sp>
          </mc:Choice>
          <mc:Fallback xmlns="">
            <p:sp>
              <p:nvSpPr>
                <p:cNvPr id="5" name="Rectangle 4"/>
                <p:cNvSpPr>
                  <a:spLocks noRot="1" noChangeAspect="1" noMove="1" noResize="1" noEditPoints="1" noAdjustHandles="1" noChangeArrowheads="1" noChangeShapeType="1" noTextEdit="1"/>
                </p:cNvSpPr>
                <p:nvPr/>
              </p:nvSpPr>
              <p:spPr>
                <a:xfrm>
                  <a:off x="7074966" y="2780383"/>
                  <a:ext cx="3533595" cy="612732"/>
                </a:xfrm>
                <a:prstGeom prst="rect">
                  <a:avLst/>
                </a:prstGeom>
                <a:blipFill rotWithShape="0">
                  <a:blip r:embed="rId5"/>
                  <a:stretch>
                    <a:fillRect/>
                  </a:stretch>
                </a:blipFill>
              </p:spPr>
              <p:txBody>
                <a:bodyPr/>
                <a:lstStyle/>
                <a:p>
                  <a:r>
                    <a:rPr lang="en-IN">
                      <a:noFill/>
                    </a:rPr>
                    <a:t> </a:t>
                  </a:r>
                </a:p>
              </p:txBody>
            </p:sp>
          </mc:Fallback>
        </mc:AlternateContent>
        <p:sp>
          <p:nvSpPr>
            <p:cNvPr id="26" name="TextBox 25"/>
            <p:cNvSpPr txBox="1"/>
            <p:nvPr/>
          </p:nvSpPr>
          <p:spPr>
            <a:xfrm>
              <a:off x="10439284" y="2892489"/>
              <a:ext cx="359394" cy="400110"/>
            </a:xfrm>
            <a:prstGeom prst="rect">
              <a:avLst/>
            </a:prstGeom>
            <a:noFill/>
          </p:spPr>
          <p:txBody>
            <a:bodyPr wrap="none" rtlCol="0">
              <a:spAutoFit/>
            </a:bodyPr>
            <a:lstStyle/>
            <a:p>
              <a:r>
                <a:rPr lang="el-GR" sz="2000" dirty="0" smtClean="0">
                  <a:latin typeface="Cambria Math" panose="02040503050406030204" pitchFamily="18" charset="0"/>
                  <a:ea typeface="Cambria Math" panose="02040503050406030204" pitchFamily="18" charset="0"/>
                </a:rPr>
                <a:t>Ω</a:t>
              </a:r>
              <a:endParaRPr lang="en-IN" sz="2000" dirty="0"/>
            </a:p>
          </p:txBody>
        </p:sp>
      </p:grpSp>
      <p:grpSp>
        <p:nvGrpSpPr>
          <p:cNvPr id="34" name="Group 33"/>
          <p:cNvGrpSpPr/>
          <p:nvPr/>
        </p:nvGrpSpPr>
        <p:grpSpPr>
          <a:xfrm>
            <a:off x="7046551" y="4980360"/>
            <a:ext cx="4106060" cy="668516"/>
            <a:chOff x="2897500" y="5105488"/>
            <a:chExt cx="4106060" cy="668516"/>
          </a:xfrm>
        </p:grpSpPr>
        <mc:AlternateContent xmlns:mc="http://schemas.openxmlformats.org/markup-compatibility/2006" xmlns:a14="http://schemas.microsoft.com/office/drawing/2010/main">
          <mc:Choice Requires="a14">
            <p:sp>
              <p:nvSpPr>
                <p:cNvPr id="16" name="Rectangle 15"/>
                <p:cNvSpPr/>
                <p:nvPr/>
              </p:nvSpPr>
              <p:spPr>
                <a:xfrm>
                  <a:off x="2897500" y="5105488"/>
                  <a:ext cx="3910494"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IN" sz="2000" i="1">
                                <a:latin typeface="Cambria Math" panose="02040503050406030204" pitchFamily="18" charset="0"/>
                              </a:rPr>
                            </m:ctrlPr>
                          </m:sSubSupPr>
                          <m:e>
                            <m:r>
                              <a:rPr lang="en-IN" sz="2000" i="1">
                                <a:latin typeface="Cambria Math" panose="02040503050406030204" pitchFamily="18" charset="0"/>
                              </a:rPr>
                              <m:t>𝑅</m:t>
                            </m:r>
                          </m:e>
                          <m:sub>
                            <m:r>
                              <a:rPr lang="en-IN" sz="2000" i="0">
                                <a:latin typeface="Cambria Math" panose="02040503050406030204" pitchFamily="18" charset="0"/>
                              </a:rPr>
                              <m:t>2</m:t>
                            </m:r>
                          </m:sub>
                          <m:sup>
                            <m:r>
                              <a:rPr lang="en-IN" sz="2000" i="0">
                                <a:latin typeface="Cambria Math" panose="02040503050406030204" pitchFamily="18" charset="0"/>
                              </a:rPr>
                              <m:t>′</m:t>
                            </m:r>
                          </m:sup>
                        </m:sSubSup>
                        <m:r>
                          <a:rPr lang="en-IN" sz="2000" i="0">
                            <a:latin typeface="Cambria Math" panose="02040503050406030204" pitchFamily="18" charset="0"/>
                          </a:rPr>
                          <m:t>=</m:t>
                        </m:r>
                        <m:f>
                          <m:fPr>
                            <m:ctrlPr>
                              <a:rPr lang="en-IN" sz="2000" i="1">
                                <a:latin typeface="Cambria Math" panose="02040503050406030204" pitchFamily="18" charset="0"/>
                              </a:rPr>
                            </m:ctrlPr>
                          </m:fPr>
                          <m:num>
                            <m:r>
                              <a:rPr lang="en-IN" sz="2000" i="0">
                                <a:latin typeface="Cambria Math" panose="02040503050406030204" pitchFamily="18" charset="0"/>
                              </a:rPr>
                              <m:t>6×4+4×8+8×6</m:t>
                            </m:r>
                          </m:num>
                          <m:den>
                            <m:r>
                              <a:rPr lang="en-IN" sz="2000" i="0">
                                <a:latin typeface="Cambria Math" panose="02040503050406030204" pitchFamily="18" charset="0"/>
                              </a:rPr>
                              <m:t>4</m:t>
                            </m:r>
                          </m:den>
                        </m:f>
                        <m:r>
                          <a:rPr lang="en-IN" sz="2000" i="0">
                            <a:latin typeface="Cambria Math" panose="02040503050406030204" pitchFamily="18" charset="0"/>
                          </a:rPr>
                          <m:t>=26 </m:t>
                        </m:r>
                      </m:oMath>
                    </m:oMathPara>
                  </a14:m>
                  <a:endParaRPr lang="en-IN" sz="2000" dirty="0"/>
                </a:p>
              </p:txBody>
            </p:sp>
          </mc:Choice>
          <mc:Fallback xmlns="">
            <p:sp>
              <p:nvSpPr>
                <p:cNvPr id="16" name="Rectangle 15"/>
                <p:cNvSpPr>
                  <a:spLocks noRot="1" noChangeAspect="1" noMove="1" noResize="1" noEditPoints="1" noAdjustHandles="1" noChangeArrowheads="1" noChangeShapeType="1" noTextEdit="1"/>
                </p:cNvSpPr>
                <p:nvPr/>
              </p:nvSpPr>
              <p:spPr>
                <a:xfrm>
                  <a:off x="2897500" y="5105488"/>
                  <a:ext cx="3910494" cy="668516"/>
                </a:xfrm>
                <a:prstGeom prst="rect">
                  <a:avLst/>
                </a:prstGeom>
                <a:blipFill rotWithShape="0">
                  <a:blip r:embed="rId6"/>
                  <a:stretch>
                    <a:fillRect/>
                  </a:stretch>
                </a:blipFill>
              </p:spPr>
              <p:txBody>
                <a:bodyPr/>
                <a:lstStyle/>
                <a:p>
                  <a:r>
                    <a:rPr lang="en-IN">
                      <a:noFill/>
                    </a:rPr>
                    <a:t> </a:t>
                  </a:r>
                </a:p>
              </p:txBody>
            </p:sp>
          </mc:Fallback>
        </mc:AlternateContent>
        <p:sp>
          <p:nvSpPr>
            <p:cNvPr id="27" name="TextBox 26"/>
            <p:cNvSpPr txBox="1"/>
            <p:nvPr/>
          </p:nvSpPr>
          <p:spPr>
            <a:xfrm>
              <a:off x="6644166" y="5253486"/>
              <a:ext cx="359394" cy="400110"/>
            </a:xfrm>
            <a:prstGeom prst="rect">
              <a:avLst/>
            </a:prstGeom>
            <a:noFill/>
          </p:spPr>
          <p:txBody>
            <a:bodyPr wrap="none" rtlCol="0">
              <a:spAutoFit/>
            </a:bodyPr>
            <a:lstStyle/>
            <a:p>
              <a:r>
                <a:rPr lang="el-GR" sz="2000" dirty="0" smtClean="0">
                  <a:latin typeface="Cambria Math" panose="02040503050406030204" pitchFamily="18" charset="0"/>
                  <a:ea typeface="Cambria Math" panose="02040503050406030204" pitchFamily="18" charset="0"/>
                </a:rPr>
                <a:t>Ω</a:t>
              </a:r>
              <a:endParaRPr lang="en-IN" sz="2000" dirty="0"/>
            </a:p>
          </p:txBody>
        </p:sp>
      </p:grpSp>
      <p:grpSp>
        <p:nvGrpSpPr>
          <p:cNvPr id="30" name="Group 29"/>
          <p:cNvGrpSpPr/>
          <p:nvPr/>
        </p:nvGrpSpPr>
        <p:grpSpPr>
          <a:xfrm>
            <a:off x="3802538" y="5932246"/>
            <a:ext cx="4285757" cy="670568"/>
            <a:chOff x="7074966" y="4482482"/>
            <a:chExt cx="4285757" cy="670568"/>
          </a:xfrm>
        </p:grpSpPr>
        <mc:AlternateContent xmlns:mc="http://schemas.openxmlformats.org/markup-compatibility/2006">
          <mc:Choice xmlns:a14="http://schemas.microsoft.com/office/drawing/2010/main" Requires="a14">
            <p:sp>
              <p:nvSpPr>
                <p:cNvPr id="28" name="Rectangle 27"/>
                <p:cNvSpPr/>
                <p:nvPr/>
              </p:nvSpPr>
              <p:spPr>
                <a:xfrm>
                  <a:off x="7074966" y="4482482"/>
                  <a:ext cx="4106060"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IN" sz="2000" i="1">
                                <a:latin typeface="Cambria Math" panose="02040503050406030204" pitchFamily="18" charset="0"/>
                              </a:rPr>
                            </m:ctrlPr>
                          </m:sSubSupPr>
                          <m:e>
                            <m:r>
                              <a:rPr lang="en-IN" sz="2000" i="1">
                                <a:latin typeface="Cambria Math" panose="02040503050406030204" pitchFamily="18" charset="0"/>
                              </a:rPr>
                              <m:t>𝑅</m:t>
                            </m:r>
                          </m:e>
                          <m:sub>
                            <m:r>
                              <a:rPr lang="en-IN" sz="2000" i="0">
                                <a:latin typeface="Cambria Math" panose="02040503050406030204" pitchFamily="18" charset="0"/>
                              </a:rPr>
                              <m:t>3</m:t>
                            </m:r>
                          </m:sub>
                          <m:sup>
                            <m:r>
                              <a:rPr lang="en-IN" sz="2000" i="0">
                                <a:latin typeface="Cambria Math" panose="02040503050406030204" pitchFamily="18" charset="0"/>
                              </a:rPr>
                              <m:t>′</m:t>
                            </m:r>
                          </m:sup>
                        </m:sSubSup>
                        <m:r>
                          <a:rPr lang="en-IN" sz="2000" i="0">
                            <a:latin typeface="Cambria Math" panose="02040503050406030204" pitchFamily="18" charset="0"/>
                          </a:rPr>
                          <m:t>=</m:t>
                        </m:r>
                        <m:f>
                          <m:fPr>
                            <m:ctrlPr>
                              <a:rPr lang="en-IN" sz="2000" i="1">
                                <a:latin typeface="Cambria Math" panose="02040503050406030204" pitchFamily="18" charset="0"/>
                              </a:rPr>
                            </m:ctrlPr>
                          </m:fPr>
                          <m:num>
                            <m:r>
                              <a:rPr lang="en-IN" sz="2000" i="0">
                                <a:latin typeface="Cambria Math" panose="02040503050406030204" pitchFamily="18" charset="0"/>
                              </a:rPr>
                              <m:t>6×4+4×8+8×6</m:t>
                            </m:r>
                          </m:num>
                          <m:den>
                            <m:r>
                              <a:rPr lang="en-IN" sz="2000" i="0">
                                <a:latin typeface="Cambria Math" panose="02040503050406030204" pitchFamily="18" charset="0"/>
                              </a:rPr>
                              <m:t>6</m:t>
                            </m:r>
                          </m:den>
                        </m:f>
                        <m:r>
                          <a:rPr lang="en-IN" sz="2000" i="0">
                            <a:latin typeface="Cambria Math" panose="02040503050406030204" pitchFamily="18" charset="0"/>
                          </a:rPr>
                          <m:t>=17.3 </m:t>
                        </m:r>
                      </m:oMath>
                    </m:oMathPara>
                  </a14:m>
                  <a:endParaRPr lang="en-IN" sz="2000" dirty="0"/>
                </a:p>
              </p:txBody>
            </p:sp>
          </mc:Choice>
          <mc:Fallback>
            <p:sp>
              <p:nvSpPr>
                <p:cNvPr id="28" name="Rectangle 27"/>
                <p:cNvSpPr>
                  <a:spLocks noRot="1" noChangeAspect="1" noMove="1" noResize="1" noEditPoints="1" noAdjustHandles="1" noChangeArrowheads="1" noChangeShapeType="1" noTextEdit="1"/>
                </p:cNvSpPr>
                <p:nvPr/>
              </p:nvSpPr>
              <p:spPr>
                <a:xfrm>
                  <a:off x="7074966" y="4482482"/>
                  <a:ext cx="4106060" cy="670568"/>
                </a:xfrm>
                <a:prstGeom prst="rect">
                  <a:avLst/>
                </a:prstGeom>
                <a:blipFill>
                  <a:blip r:embed="rId7"/>
                  <a:stretch>
                    <a:fillRect/>
                  </a:stretch>
                </a:blipFill>
              </p:spPr>
              <p:txBody>
                <a:bodyPr/>
                <a:lstStyle/>
                <a:p>
                  <a:r>
                    <a:rPr lang="en-US">
                      <a:noFill/>
                    </a:rPr>
                    <a:t> </a:t>
                  </a:r>
                </a:p>
              </p:txBody>
            </p:sp>
          </mc:Fallback>
        </mc:AlternateContent>
        <p:sp>
          <p:nvSpPr>
            <p:cNvPr id="29" name="TextBox 28"/>
            <p:cNvSpPr txBox="1"/>
            <p:nvPr/>
          </p:nvSpPr>
          <p:spPr>
            <a:xfrm>
              <a:off x="11001329" y="4617711"/>
              <a:ext cx="359394" cy="400110"/>
            </a:xfrm>
            <a:prstGeom prst="rect">
              <a:avLst/>
            </a:prstGeom>
            <a:noFill/>
          </p:spPr>
          <p:txBody>
            <a:bodyPr wrap="none" rtlCol="0">
              <a:spAutoFit/>
            </a:bodyPr>
            <a:lstStyle/>
            <a:p>
              <a:r>
                <a:rPr lang="el-GR" sz="2000" dirty="0" smtClean="0">
                  <a:latin typeface="Cambria Math" panose="02040503050406030204" pitchFamily="18" charset="0"/>
                  <a:ea typeface="Cambria Math" panose="02040503050406030204" pitchFamily="18" charset="0"/>
                </a:rPr>
                <a:t>Ω</a:t>
              </a:r>
              <a:endParaRPr lang="en-IN" sz="2000" dirty="0"/>
            </a:p>
          </p:txBody>
        </p:sp>
      </p:grpSp>
      <p:sp>
        <p:nvSpPr>
          <p:cNvPr id="18" name="Rectangle 17"/>
          <p:cNvSpPr/>
          <p:nvPr/>
        </p:nvSpPr>
        <p:spPr>
          <a:xfrm>
            <a:off x="4780337" y="4371188"/>
            <a:ext cx="1281120"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rPr>
              <a:t>Fig. </a:t>
            </a:r>
            <a:r>
              <a:rPr lang="en-IN" b="1" dirty="0" smtClean="0">
                <a:latin typeface="Times New Roman" panose="02020603050405020304" pitchFamily="18" charset="0"/>
                <a:ea typeface="Calibri" panose="020F0502020204030204" pitchFamily="34" charset="0"/>
              </a:rPr>
              <a:t>P1.5.2 </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3197296" y="4052031"/>
                <a:ext cx="623439"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𝑎</m:t>
                          </m:r>
                        </m:e>
                      </m:d>
                    </m:oMath>
                  </m:oMathPara>
                </a14:m>
                <a:endParaRPr lang="en-US" sz="2000" dirty="0"/>
              </a:p>
            </p:txBody>
          </p:sp>
        </mc:Choice>
        <mc:Fallback>
          <p:sp>
            <p:nvSpPr>
              <p:cNvPr id="19" name="TextBox 18"/>
              <p:cNvSpPr txBox="1">
                <a:spLocks noRot="1" noChangeAspect="1" noMove="1" noResize="1" noEditPoints="1" noAdjustHandles="1" noChangeArrowheads="1" noChangeShapeType="1" noTextEdit="1"/>
              </p:cNvSpPr>
              <p:nvPr/>
            </p:nvSpPr>
            <p:spPr>
              <a:xfrm>
                <a:off x="3197296" y="4052031"/>
                <a:ext cx="623439"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6986548" y="3996155"/>
                <a:ext cx="617990"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𝑏</m:t>
                          </m:r>
                        </m:e>
                      </m:d>
                    </m:oMath>
                  </m:oMathPara>
                </a14:m>
                <a:endParaRPr lang="en-US" sz="2000" dirty="0"/>
              </a:p>
            </p:txBody>
          </p:sp>
        </mc:Choice>
        <mc:Fallback>
          <p:sp>
            <p:nvSpPr>
              <p:cNvPr id="20" name="TextBox 19"/>
              <p:cNvSpPr txBox="1">
                <a:spLocks noRot="1" noChangeAspect="1" noMove="1" noResize="1" noEditPoints="1" noAdjustHandles="1" noChangeArrowheads="1" noChangeShapeType="1" noTextEdit="1"/>
              </p:cNvSpPr>
              <p:nvPr/>
            </p:nvSpPr>
            <p:spPr>
              <a:xfrm>
                <a:off x="6986548" y="3996155"/>
                <a:ext cx="617990" cy="40011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92992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49</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44058" y="758625"/>
                <a:ext cx="6061275" cy="830997"/>
              </a:xfrm>
              <a:prstGeom prst="rect">
                <a:avLst/>
              </a:prstGeom>
            </p:spPr>
            <p:txBody>
              <a:bodyPr wrap="none">
                <a:spAutoFit/>
              </a:bodyPr>
              <a:lstStyle/>
              <a:p>
                <a:pPr marL="342900" indent="-342900">
                  <a:buFont typeface="Wingdings" panose="05000000000000000000" pitchFamily="2" charset="2"/>
                  <a:buChar char="Ø"/>
                </a:pPr>
                <a14:m>
                  <m:oMath xmlns:m="http://schemas.openxmlformats.org/officeDocument/2006/math">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and</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Star</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Delta</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IN" sz="2400" b="1" dirty="0">
                        <a:latin typeface="Times New Roman" panose="02020603050405020304" pitchFamily="18" charset="0"/>
                        <a:ea typeface="Times New Roman" panose="02020603050405020304" pitchFamily="18" charset="0"/>
                        <a:cs typeface="Times New Roman" panose="02020603050405020304" pitchFamily="18" charset="0"/>
                      </a:rPr>
                      <m:t>Transformation</m:t>
                    </m:r>
                  </m:oMath>
                </a14:m>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44058" y="758625"/>
                <a:ext cx="6061275" cy="830997"/>
              </a:xfrm>
              <a:prstGeom prst="rect">
                <a:avLst/>
              </a:prstGeom>
              <a:blipFill rotWithShape="0">
                <a:blip r:embed="rId2"/>
                <a:stretch>
                  <a:fillRect l="-1307" t="-3650"/>
                </a:stretch>
              </a:blipFill>
            </p:spPr>
            <p:txBody>
              <a:bodyPr/>
              <a:lstStyle/>
              <a:p>
                <a:r>
                  <a:rPr lang="en-IN">
                    <a:noFill/>
                  </a:rPr>
                  <a:t> </a:t>
                </a:r>
              </a:p>
            </p:txBody>
          </p:sp>
        </mc:Fallback>
      </mc:AlternateContent>
      <p:sp>
        <p:nvSpPr>
          <p:cNvPr id="9" name="TextBox 8"/>
          <p:cNvSpPr txBox="1"/>
          <p:nvPr/>
        </p:nvSpPr>
        <p:spPr>
          <a:xfrm>
            <a:off x="705650" y="1235274"/>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a:t>
            </a:r>
            <a:r>
              <a:rPr lang="en-IN" sz="2400" b="1" dirty="0" smtClean="0">
                <a:latin typeface="Times New Roman" panose="02020603050405020304" pitchFamily="18" charset="0"/>
                <a:cs typeface="Times New Roman" panose="02020603050405020304" pitchFamily="18" charset="0"/>
              </a:rPr>
              <a:t>P1.5</a:t>
            </a:r>
            <a:endParaRPr lang="en-IN" sz="2400" b="1" dirty="0">
              <a:latin typeface="Times New Roman" panose="02020603050405020304" pitchFamily="18" charset="0"/>
              <a:cs typeface="Times New Roman" panose="02020603050405020304" pitchFamily="18" charset="0"/>
            </a:endParaRPr>
          </a:p>
        </p:txBody>
      </p:sp>
      <p:sp>
        <p:nvSpPr>
          <p:cNvPr id="31" name="Rectangle 30"/>
          <p:cNvSpPr/>
          <p:nvPr/>
        </p:nvSpPr>
        <p:spPr>
          <a:xfrm>
            <a:off x="705650" y="1813359"/>
            <a:ext cx="4996881" cy="421654"/>
          </a:xfrm>
          <a:prstGeom prst="rect">
            <a:avLst/>
          </a:prstGeom>
        </p:spPr>
        <p:txBody>
          <a:bodyPr wrap="none">
            <a:spAutoFit/>
          </a:bodyPr>
          <a:lstStyle/>
          <a:p>
            <a:pPr algn="just">
              <a:lnSpc>
                <a:spcPct val="107000"/>
              </a:lnSpc>
              <a:spcAft>
                <a:spcPts val="12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simplified circuit is shown in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figure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below</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2" name="Picture 31"/>
          <p:cNvPicPr/>
          <p:nvPr/>
        </p:nvPicPr>
        <p:blipFill>
          <a:blip r:embed="rId3"/>
          <a:stretch>
            <a:fillRect/>
          </a:stretch>
        </p:blipFill>
        <p:spPr>
          <a:xfrm>
            <a:off x="705650" y="2351433"/>
            <a:ext cx="3830255" cy="1955872"/>
          </a:xfrm>
          <a:prstGeom prst="rect">
            <a:avLst/>
          </a:prstGeom>
        </p:spPr>
      </p:pic>
      <p:sp>
        <p:nvSpPr>
          <p:cNvPr id="4" name="Rectangle 3"/>
          <p:cNvSpPr/>
          <p:nvPr/>
        </p:nvSpPr>
        <p:spPr>
          <a:xfrm>
            <a:off x="5702531" y="2093937"/>
            <a:ext cx="7045234" cy="2563009"/>
          </a:xfrm>
          <a:prstGeom prst="rect">
            <a:avLst/>
          </a:prstGeom>
        </p:spPr>
        <p:txBody>
          <a:bodyPr wrap="square">
            <a:spAutoFit/>
          </a:bodyPr>
          <a:lstStyle/>
          <a:p>
            <a:pPr>
              <a:lnSpc>
                <a:spcPct val="107000"/>
              </a:lnSpc>
              <a:spcAft>
                <a:spcPts val="6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In the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circuit</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three </a:t>
            </a:r>
            <a:r>
              <a:rPr lang="en-IN" dirty="0">
                <a:latin typeface="Times New Roman" panose="02020603050405020304" pitchFamily="18" charset="0"/>
                <a:ea typeface="Times New Roman" panose="02020603050405020304" pitchFamily="18" charset="0"/>
                <a:cs typeface="Times New Roman" panose="02020603050405020304" pitchFamily="18" charset="0"/>
              </a:rPr>
              <a:t>resistors 10 Ω, 9.4 Ω and 17.3 Ω are in parallel.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Equivalent resistance = (10 ǁ 9.4 ǁ 17.3) = 3.78 Ω.</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Resistors 13 Ω and 11.75 Ω are in parallel.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Equivalent resistance = (13 ǁ 11.75) = 6.17 Ω.</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Resistors 26 Ω and 15.67 Ω are in parallel.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Equivalent resistance = (26 ǁ 15.67) = 9.78 Ω.</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651345" y="4454422"/>
            <a:ext cx="4791696" cy="421654"/>
          </a:xfrm>
          <a:prstGeom prst="rect">
            <a:avLst/>
          </a:prstGeom>
        </p:spPr>
        <p:txBody>
          <a:bodyPr wrap="none">
            <a:spAutoFit/>
          </a:bodyPr>
          <a:lstStyle/>
          <a:p>
            <a:pPr>
              <a:lnSpc>
                <a:spcPct val="107000"/>
              </a:lnSpc>
              <a:spcAft>
                <a:spcPts val="12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simplified circuit is shown in Fig. below</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2" name="Picture 21"/>
          <p:cNvPicPr/>
          <p:nvPr/>
        </p:nvPicPr>
        <p:blipFill>
          <a:blip r:embed="rId4"/>
          <a:stretch>
            <a:fillRect/>
          </a:stretch>
        </p:blipFill>
        <p:spPr>
          <a:xfrm>
            <a:off x="705649" y="4764505"/>
            <a:ext cx="3755250" cy="2002395"/>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720389" y="5678492"/>
                <a:ext cx="6096000" cy="882999"/>
              </a:xfrm>
              <a:prstGeom prst="rect">
                <a:avLst/>
              </a:prstGeom>
            </p:spPr>
            <p:txBody>
              <a:bodyPr>
                <a:spAutoFit/>
              </a:bodyPr>
              <a:lstStyle/>
              <a:p>
                <a:pPr>
                  <a:lnSpc>
                    <a:spcPct val="107000"/>
                  </a:lnSpc>
                  <a:spcAft>
                    <a:spcPts val="1200"/>
                  </a:spcAft>
                </a:pPr>
                <a14:m>
                  <m:oMath xmlns:m="http://schemas.openxmlformats.org/officeDocument/2006/math">
                    <m:r>
                      <a:rPr lang="en-IN" i="1"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en-IN" dirty="0">
                    <a:effectLst/>
                    <a:latin typeface="Cambria Math" panose="02040503050406030204" pitchFamily="18" charset="0"/>
                    <a:ea typeface="Times New Roman" panose="02020603050405020304" pitchFamily="18" charset="0"/>
                    <a:cs typeface="Times New Roman" panose="02020603050405020304" pitchFamily="18" charset="0"/>
                  </a:rPr>
                  <a:t> The equivalent resistance </a:t>
                </a:r>
                <a14:m>
                  <m:oMath xmlns:m="http://schemas.openxmlformats.org/officeDocument/2006/math">
                    <m:sSub>
                      <m:sSub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𝑒𝑞</m:t>
                        </m:r>
                      </m:sub>
                    </m:sSub>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i="1">
                            <a:effectLst/>
                            <a:latin typeface="Cambria Math" panose="02040503050406030204" pitchFamily="18" charset="0"/>
                            <a:ea typeface="Times New Roman" panose="02020603050405020304" pitchFamily="18" charset="0"/>
                            <a:cs typeface="Times New Roman" panose="02020603050405020304" pitchFamily="18" charset="0"/>
                          </a:rPr>
                          <m:t>9.78 </m:t>
                        </m:r>
                        <m:r>
                          <a:rPr lang="en-IN">
                            <a:effectLst/>
                            <a:latin typeface="Cambria Math" panose="02040503050406030204" pitchFamily="18" charset="0"/>
                            <a:ea typeface="Times New Roman" panose="02020603050405020304" pitchFamily="18" charset="0"/>
                            <a:cs typeface="Times New Roman" panose="02020603050405020304" pitchFamily="18" charset="0"/>
                          </a:rPr>
                          <m:t>ǁ </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i="1">
                                <a:effectLst/>
                                <a:latin typeface="Cambria Math" panose="02040503050406030204" pitchFamily="18" charset="0"/>
                                <a:ea typeface="Times New Roman" panose="02020603050405020304" pitchFamily="18" charset="0"/>
                                <a:cs typeface="Times New Roman" panose="02020603050405020304" pitchFamily="18" charset="0"/>
                              </a:rPr>
                              <m:t>6.17+5.78</m:t>
                            </m:r>
                          </m:e>
                        </m:d>
                      </m:e>
                    </m:d>
                  </m:oMath>
                </a14:m>
                <a:endParaRPr lang="en-IN" i="1" dirty="0" smtClean="0">
                  <a:effectLst/>
                  <a:latin typeface="Cambria Math" panose="02040503050406030204" pitchFamily="18" charset="0"/>
                  <a:ea typeface="Times New Roman" panose="02020603050405020304" pitchFamily="18" charset="0"/>
                  <a:cs typeface="Times New Roman" panose="02020603050405020304" pitchFamily="18" charset="0"/>
                </a:endParaRPr>
              </a:p>
              <a:p>
                <a:pPr>
                  <a:lnSpc>
                    <a:spcPct val="107000"/>
                  </a:lnSpc>
                  <a:spcAft>
                    <a:spcPts val="1200"/>
                  </a:spcAft>
                </a:pPr>
                <a:r>
                  <a:rPr lang="en-IN" dirty="0" smtClean="0">
                    <a:effectLst/>
                    <a:ea typeface="Times New Roman" panose="02020603050405020304" pitchFamily="18" charset="0"/>
                    <a:cs typeface="Times New Roman" panose="02020603050405020304" pitchFamily="18" charset="0"/>
                  </a:rPr>
                  <a:t>                                              </a:t>
                </a:r>
                <a14:m>
                  <m:oMath xmlns:m="http://schemas.openxmlformats.org/officeDocument/2006/math">
                    <m:r>
                      <a:rPr lang="en-IN"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i="1">
                            <a:effectLst/>
                            <a:latin typeface="Cambria Math" panose="02040503050406030204" pitchFamily="18" charset="0"/>
                            <a:ea typeface="Times New Roman" panose="02020603050405020304" pitchFamily="18" charset="0"/>
                            <a:cs typeface="Times New Roman" panose="02020603050405020304" pitchFamily="18" charset="0"/>
                          </a:rPr>
                          <m:t>9.78 </m:t>
                        </m:r>
                        <m:r>
                          <a:rPr lang="en-IN">
                            <a:effectLst/>
                            <a:latin typeface="Cambria Math" panose="02040503050406030204" pitchFamily="18" charset="0"/>
                            <a:ea typeface="Times New Roman" panose="02020603050405020304" pitchFamily="18" charset="0"/>
                            <a:cs typeface="Times New Roman" panose="02020603050405020304" pitchFamily="18" charset="0"/>
                          </a:rPr>
                          <m:t>ǁ  9.95</m:t>
                        </m:r>
                      </m:e>
                    </m:d>
                    <m:r>
                      <a:rPr lang="en-IN" i="1">
                        <a:effectLst/>
                        <a:latin typeface="Cambria Math" panose="02040503050406030204" pitchFamily="18" charset="0"/>
                        <a:ea typeface="Times New Roman" panose="02020603050405020304" pitchFamily="18" charset="0"/>
                        <a:cs typeface="Times New Roman" panose="02020603050405020304" pitchFamily="18" charset="0"/>
                      </a:rPr>
                      <m:t>=4.93 </m:t>
                    </m:r>
                    <m:r>
                      <m:rPr>
                        <m:sty m:val="p"/>
                      </m:rPr>
                      <a:rPr lang="en-IN">
                        <a:effectLst/>
                        <a:latin typeface="Cambria Math" panose="02040503050406030204" pitchFamily="18" charset="0"/>
                        <a:ea typeface="Times New Roman" panose="02020603050405020304" pitchFamily="18" charset="0"/>
                        <a:cs typeface="Times New Roman" panose="02020603050405020304" pitchFamily="18" charset="0"/>
                      </a:rPr>
                      <m:t>Ω</m:t>
                    </m:r>
                  </m:oMath>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720389" y="5678492"/>
                <a:ext cx="6096000" cy="882999"/>
              </a:xfrm>
              <a:prstGeom prst="rect">
                <a:avLst/>
              </a:prstGeom>
              <a:blipFill rotWithShape="0">
                <a:blip r:embed="rId5"/>
                <a:stretch>
                  <a:fillRect t="-1389"/>
                </a:stretch>
              </a:blipFill>
            </p:spPr>
            <p:txBody>
              <a:bodyPr/>
              <a:lstStyle/>
              <a:p>
                <a:r>
                  <a:rPr lang="en-IN">
                    <a:noFill/>
                  </a:rPr>
                  <a:t> </a:t>
                </a:r>
              </a:p>
            </p:txBody>
          </p:sp>
        </mc:Fallback>
      </mc:AlternateContent>
    </p:spTree>
    <p:extLst>
      <p:ext uri="{BB962C8B-B14F-4D97-AF65-F5344CB8AC3E}">
        <p14:creationId xmlns:p14="http://schemas.microsoft.com/office/powerpoint/2010/main" val="22758292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0976" y="2635624"/>
            <a:ext cx="3336170" cy="769441"/>
          </a:xfrm>
          <a:prstGeom prst="rect">
            <a:avLst/>
          </a:prstGeom>
          <a:noFill/>
        </p:spPr>
        <p:txBody>
          <a:bodyPr wrap="none" rtlCol="0">
            <a:spAutoFit/>
          </a:bodyPr>
          <a:lstStyle/>
          <a:p>
            <a:pPr algn="ctr"/>
            <a:r>
              <a:rPr lang="en-IN" sz="44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LECTURE 4</a:t>
            </a:r>
            <a:endParaRPr lang="en-IN"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4807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50</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1923604"/>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spcAft>
                <a:spcPts val="600"/>
              </a:spcAft>
              <a:buFont typeface="Wingdings" panose="05000000000000000000" pitchFamily="2" charset="2"/>
              <a:buChar char="ü"/>
            </a:pPr>
            <a:r>
              <a:rPr lang="en-IN" sz="2000" b="1" dirty="0" smtClean="0">
                <a:latin typeface="Times New Roman" panose="02020603050405020304" pitchFamily="18" charset="0"/>
                <a:cs typeface="Times New Roman" panose="02020603050405020304" pitchFamily="18" charset="0"/>
              </a:rPr>
              <a:t>Definition</a:t>
            </a:r>
            <a:r>
              <a:rPr lang="en-IN" sz="2000" dirty="0" smtClean="0">
                <a:latin typeface="Times New Roman" panose="02020603050405020304" pitchFamily="18" charset="0"/>
                <a:cs typeface="Times New Roman" panose="02020603050405020304" pitchFamily="18" charset="0"/>
              </a:rPr>
              <a:t>: The availability of electrical energy with network components called sources.</a:t>
            </a:r>
          </a:p>
          <a:p>
            <a:pPr marL="1973263" indent="-1250950" algn="just"/>
            <a:r>
              <a:rPr lang="en-IN" sz="2000" b="1" dirty="0" smtClean="0">
                <a:latin typeface="Times New Roman" panose="02020603050405020304" pitchFamily="18" charset="0"/>
                <a:cs typeface="Times New Roman" panose="02020603050405020304" pitchFamily="18" charset="0"/>
              </a:rPr>
              <a:t>Example:</a:t>
            </a:r>
            <a:r>
              <a:rPr lang="en-IN" sz="2000" dirty="0" smtClean="0">
                <a:latin typeface="Times New Roman" panose="02020603050405020304" pitchFamily="18" charset="0"/>
                <a:cs typeface="Times New Roman" panose="02020603050405020304" pitchFamily="18" charset="0"/>
              </a:rPr>
              <a:t> Generators </a:t>
            </a:r>
            <a:r>
              <a:rPr lang="en-IN" sz="2000" dirty="0">
                <a:latin typeface="Times New Roman" panose="02020603050405020304" pitchFamily="18" charset="0"/>
                <a:cs typeface="Times New Roman" panose="02020603050405020304" pitchFamily="18" charset="0"/>
              </a:rPr>
              <a:t>or </a:t>
            </a:r>
            <a:r>
              <a:rPr lang="en-IN" sz="2000" dirty="0" smtClean="0">
                <a:latin typeface="Times New Roman" panose="02020603050405020304" pitchFamily="18" charset="0"/>
                <a:cs typeface="Times New Roman" panose="02020603050405020304" pitchFamily="18" charset="0"/>
              </a:rPr>
              <a:t>alternators, that convert </a:t>
            </a:r>
            <a:r>
              <a:rPr lang="en-IN" sz="2000" dirty="0">
                <a:latin typeface="Times New Roman" panose="02020603050405020304" pitchFamily="18" charset="0"/>
                <a:cs typeface="Times New Roman" panose="02020603050405020304" pitchFamily="18" charset="0"/>
              </a:rPr>
              <a:t>mechanical energy into electrical energy. </a:t>
            </a:r>
            <a:endParaRPr lang="en-IN" sz="2000" dirty="0" smtClean="0">
              <a:latin typeface="Times New Roman" panose="02020603050405020304" pitchFamily="18" charset="0"/>
              <a:cs typeface="Times New Roman" panose="02020603050405020304" pitchFamily="18" charset="0"/>
            </a:endParaRPr>
          </a:p>
          <a:p>
            <a:pPr marL="1973263" indent="-1250950" algn="just"/>
            <a:r>
              <a:rPr lang="en-IN" sz="2000" dirty="0" smtClean="0">
                <a:latin typeface="Times New Roman" panose="02020603050405020304" pitchFamily="18" charset="0"/>
                <a:cs typeface="Times New Roman" panose="02020603050405020304" pitchFamily="18" charset="0"/>
              </a:rPr>
              <a:t>                  A battery that </a:t>
            </a:r>
            <a:r>
              <a:rPr lang="en-IN" sz="2000" dirty="0">
                <a:latin typeface="Times New Roman" panose="02020603050405020304" pitchFamily="18" charset="0"/>
                <a:cs typeface="Times New Roman" panose="02020603050405020304" pitchFamily="18" charset="0"/>
              </a:rPr>
              <a:t>convert chemical energy into electrical energy. </a:t>
            </a:r>
            <a:endParaRPr lang="en-IN" sz="2000" dirty="0" smtClean="0">
              <a:latin typeface="Times New Roman" panose="02020603050405020304" pitchFamily="18" charset="0"/>
              <a:cs typeface="Times New Roman" panose="02020603050405020304" pitchFamily="18" charset="0"/>
            </a:endParaRPr>
          </a:p>
          <a:p>
            <a:pPr marL="360363"/>
            <a:endParaRPr lang="en-IN" sz="2000" dirty="0">
              <a:latin typeface="Times New Roman" panose="02020603050405020304" pitchFamily="18" charset="0"/>
              <a:cs typeface="Times New Roman" panose="02020603050405020304" pitchFamily="18" charset="0"/>
            </a:endParaRPr>
          </a:p>
        </p:txBody>
      </p:sp>
      <p:grpSp>
        <p:nvGrpSpPr>
          <p:cNvPr id="52" name="Group 51"/>
          <p:cNvGrpSpPr/>
          <p:nvPr/>
        </p:nvGrpSpPr>
        <p:grpSpPr>
          <a:xfrm>
            <a:off x="1200810" y="2548422"/>
            <a:ext cx="10141464" cy="3550491"/>
            <a:chOff x="1549725" y="2416075"/>
            <a:chExt cx="10141464" cy="3550491"/>
          </a:xfrm>
        </p:grpSpPr>
        <p:grpSp>
          <p:nvGrpSpPr>
            <p:cNvPr id="39" name="Group 38"/>
            <p:cNvGrpSpPr/>
            <p:nvPr/>
          </p:nvGrpSpPr>
          <p:grpSpPr>
            <a:xfrm>
              <a:off x="1549725" y="2416075"/>
              <a:ext cx="7198493" cy="1854537"/>
              <a:chOff x="1917021" y="1034216"/>
              <a:chExt cx="7198493" cy="1854537"/>
            </a:xfrm>
          </p:grpSpPr>
          <p:cxnSp>
            <p:nvCxnSpPr>
              <p:cNvPr id="22" name="Straight Arrow Connector 21"/>
              <p:cNvCxnSpPr/>
              <p:nvPr/>
            </p:nvCxnSpPr>
            <p:spPr>
              <a:xfrm rot="5400000">
                <a:off x="7783397" y="2222519"/>
                <a:ext cx="37289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33927" y="2441776"/>
                <a:ext cx="2281587" cy="405367"/>
              </a:xfrm>
              <a:prstGeom prst="rect">
                <a:avLst/>
              </a:prstGeom>
            </p:spPr>
            <p:txBody>
              <a:bodyPr wrap="none">
                <a:spAutoFit/>
              </a:bodyPr>
              <a:lstStyle/>
              <a:p>
                <a:pPr>
                  <a:lnSpc>
                    <a:spcPct val="107000"/>
                  </a:lnSpc>
                  <a:spcAft>
                    <a:spcPts val="800"/>
                  </a:spcAft>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Sources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p:cNvSpPr/>
              <p:nvPr/>
            </p:nvSpPr>
            <p:spPr>
              <a:xfrm>
                <a:off x="4788569" y="1034216"/>
                <a:ext cx="1431758" cy="461665"/>
              </a:xfrm>
              <a:prstGeom prst="rect">
                <a:avLst/>
              </a:prstGeom>
            </p:spPr>
            <p:txBody>
              <a:bodyPr wrap="square">
                <a:spAutoFit/>
              </a:bodyPr>
              <a:lstStyle/>
              <a:p>
                <a:r>
                  <a:rPr lang="en-IN" sz="2400" b="1" dirty="0" smtClean="0">
                    <a:latin typeface="Times New Roman" panose="02020603050405020304" pitchFamily="18" charset="0"/>
                    <a:cs typeface="Times New Roman" panose="02020603050405020304" pitchFamily="18" charset="0"/>
                  </a:rPr>
                  <a:t>Sources</a:t>
                </a:r>
                <a:endParaRPr lang="en-IN" sz="2400" dirty="0" smtClean="0">
                  <a:latin typeface="Times New Roman" panose="02020603050405020304" pitchFamily="18" charset="0"/>
                  <a:cs typeface="Times New Roman" panose="02020603050405020304" pitchFamily="18" charset="0"/>
                </a:endParaRPr>
              </a:p>
            </p:txBody>
          </p:sp>
          <p:sp>
            <p:nvSpPr>
              <p:cNvPr id="27" name="Rectangle 26"/>
              <p:cNvSpPr/>
              <p:nvPr/>
            </p:nvSpPr>
            <p:spPr>
              <a:xfrm>
                <a:off x="1917021" y="2467099"/>
                <a:ext cx="2480359" cy="421654"/>
              </a:xfrm>
              <a:prstGeom prst="rect">
                <a:avLst/>
              </a:prstGeom>
            </p:spPr>
            <p:txBody>
              <a:bodyPr wrap="none">
                <a:spAutoFit/>
              </a:bodyPr>
              <a:lstStyle/>
              <a:p>
                <a:pPr>
                  <a:lnSpc>
                    <a:spcPct val="107000"/>
                  </a:lnSpc>
                  <a:spcAft>
                    <a:spcPts val="800"/>
                  </a:spcAft>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Independent Sources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Straight Connector 27"/>
              <p:cNvCxnSpPr/>
              <p:nvPr/>
            </p:nvCxnSpPr>
            <p:spPr>
              <a:xfrm flipH="1">
                <a:off x="5329990" y="1495881"/>
                <a:ext cx="6358" cy="5312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043689" y="2027176"/>
                <a:ext cx="4921517" cy="349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854160" y="2248530"/>
                <a:ext cx="37289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1549725" y="4290373"/>
              <a:ext cx="3513398" cy="421654"/>
            </a:xfrm>
            <a:prstGeom prst="rect">
              <a:avLst/>
            </a:prstGeom>
          </p:spPr>
          <p:txBody>
            <a:bodyPr wrap="none">
              <a:spAutoFit/>
            </a:bodyPr>
            <a:lstStyle/>
            <a:p>
              <a:pPr>
                <a:lnSpc>
                  <a:spcPct val="107000"/>
                </a:lnSpc>
                <a:spcAft>
                  <a:spcPts val="800"/>
                </a:spcAft>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1. Independent Voltage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Source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Rectangle 46"/>
            <p:cNvSpPr/>
            <p:nvPr/>
          </p:nvSpPr>
          <p:spPr>
            <a:xfrm>
              <a:off x="1549725" y="4686713"/>
              <a:ext cx="3594638" cy="405367"/>
            </a:xfrm>
            <a:prstGeom prst="rect">
              <a:avLst/>
            </a:prstGeom>
          </p:spPr>
          <p:txBody>
            <a:bodyPr wrap="none">
              <a:spAutoFit/>
            </a:bodyPr>
            <a:lstStyle/>
            <a:p>
              <a:pPr>
                <a:lnSpc>
                  <a:spcPct val="107000"/>
                </a:lnSpc>
                <a:spcAft>
                  <a:spcPts val="800"/>
                </a:spcAft>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2. Independent Current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Source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Rectangle 47"/>
            <p:cNvSpPr/>
            <p:nvPr/>
          </p:nvSpPr>
          <p:spPr>
            <a:xfrm>
              <a:off x="6324848" y="4302780"/>
              <a:ext cx="5203860" cy="421654"/>
            </a:xfrm>
            <a:prstGeom prst="rect">
              <a:avLst/>
            </a:prstGeom>
          </p:spPr>
          <p:txBody>
            <a:bodyPr wrap="none">
              <a:spAutoFit/>
            </a:bodyPr>
            <a:lstStyle/>
            <a:p>
              <a:pPr algn="just">
                <a:lnSpc>
                  <a:spcPct val="107000"/>
                </a:lnSpc>
                <a:spcAft>
                  <a:spcPts val="800"/>
                </a:spcAft>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1. Voltage-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Controlled Voltage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 (VCVS)</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Rectangle 48"/>
            <p:cNvSpPr/>
            <p:nvPr/>
          </p:nvSpPr>
          <p:spPr>
            <a:xfrm>
              <a:off x="6327828" y="4735917"/>
              <a:ext cx="5285101" cy="421654"/>
            </a:xfrm>
            <a:prstGeom prst="rect">
              <a:avLst/>
            </a:prstGeom>
          </p:spPr>
          <p:txBody>
            <a:bodyPr wrap="none">
              <a:spAutoFit/>
            </a:bodyPr>
            <a:lstStyle/>
            <a:p>
              <a:pPr algn="just">
                <a:lnSpc>
                  <a:spcPct val="107000"/>
                </a:lnSpc>
                <a:spcAft>
                  <a:spcPts val="800"/>
                </a:spcAft>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Voltage- Controlled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Source (VCVS)</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0" name="Rectangle 49"/>
            <p:cNvSpPr/>
            <p:nvPr/>
          </p:nvSpPr>
          <p:spPr>
            <a:xfrm>
              <a:off x="6327828" y="5157571"/>
              <a:ext cx="5285101" cy="421654"/>
            </a:xfrm>
            <a:prstGeom prst="rect">
              <a:avLst/>
            </a:prstGeom>
          </p:spPr>
          <p:txBody>
            <a:bodyPr wrap="none">
              <a:spAutoFit/>
            </a:bodyPr>
            <a:lstStyle/>
            <a:p>
              <a:pPr algn="just">
                <a:lnSpc>
                  <a:spcPct val="107000"/>
                </a:lnSpc>
                <a:spcAft>
                  <a:spcPts val="800"/>
                </a:spcAft>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3. Current-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Controlled Voltage Source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(CCVS</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p:cNvSpPr/>
            <p:nvPr/>
          </p:nvSpPr>
          <p:spPr>
            <a:xfrm>
              <a:off x="6324848" y="5544912"/>
              <a:ext cx="5366341" cy="421654"/>
            </a:xfrm>
            <a:prstGeom prst="rect">
              <a:avLst/>
            </a:prstGeom>
          </p:spPr>
          <p:txBody>
            <a:bodyPr wrap="none">
              <a:spAutoFit/>
            </a:bodyPr>
            <a:lstStyle/>
            <a:p>
              <a:pPr algn="just">
                <a:lnSpc>
                  <a:spcPct val="107000"/>
                </a:lnSpc>
                <a:spcAft>
                  <a:spcPts val="800"/>
                </a:spcAft>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4. Current-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Controlled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Source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(CCCS</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9786167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6" name="Rectangle 5"/>
          <p:cNvSpPr/>
          <p:nvPr/>
        </p:nvSpPr>
        <p:spPr>
          <a:xfrm>
            <a:off x="1426102" y="5635185"/>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51</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4847481"/>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spcAft>
                <a:spcPts val="1200"/>
              </a:spcAft>
              <a:buFont typeface="Wingdings" panose="05000000000000000000" pitchFamily="2" charset="2"/>
              <a:buChar char="v"/>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Independent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 </a:t>
            </a:r>
            <a:r>
              <a:rPr lang="en-IN" sz="2000" dirty="0" smtClean="0">
                <a:latin typeface="Times New Roman" panose="02020603050405020304" pitchFamily="18" charset="0"/>
                <a:cs typeface="Times New Roman" panose="02020603050405020304" pitchFamily="18" charset="0"/>
              </a:rPr>
              <a:t>The sources which do not depend on any other quantity in the circuit are called independent sources.</a:t>
            </a:r>
          </a:p>
          <a:p>
            <a:pPr marL="1071563" indent="-349250">
              <a:spcAft>
                <a:spcPts val="6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Independent Voltage Source</a:t>
            </a:r>
          </a:p>
          <a:p>
            <a:pPr marL="1431925" indent="-34925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practical energy source such as </a:t>
            </a:r>
            <a:r>
              <a:rPr lang="en-IN" sz="2000" dirty="0" smtClean="0">
                <a:latin typeface="Times New Roman" panose="02020603050405020304" pitchFamily="18" charset="0"/>
                <a:cs typeface="Times New Roman" panose="02020603050405020304" pitchFamily="18" charset="0"/>
              </a:rPr>
              <a:t>battery </a:t>
            </a:r>
            <a:r>
              <a:rPr lang="en-IN" sz="2000" dirty="0">
                <a:latin typeface="Times New Roman" panose="02020603050405020304" pitchFamily="18" charset="0"/>
                <a:cs typeface="Times New Roman" panose="02020603050405020304" pitchFamily="18" charset="0"/>
              </a:rPr>
              <a:t>in an automobile can maintain a voltage across its terminals </a:t>
            </a:r>
            <a:r>
              <a:rPr lang="en-IN" sz="2000" dirty="0" smtClean="0">
                <a:latin typeface="Times New Roman" panose="02020603050405020304" pitchFamily="18" charset="0"/>
                <a:cs typeface="Times New Roman" panose="02020603050405020304" pitchFamily="18" charset="0"/>
              </a:rPr>
              <a:t>which </a:t>
            </a:r>
            <a:r>
              <a:rPr lang="en-IN" sz="2000" dirty="0">
                <a:latin typeface="Times New Roman" panose="02020603050405020304" pitchFamily="18" charset="0"/>
                <a:cs typeface="Times New Roman" panose="02020603050405020304" pitchFamily="18" charset="0"/>
              </a:rPr>
              <a:t>is relatively independent of the current required by the </a:t>
            </a:r>
            <a:r>
              <a:rPr lang="en-IN" sz="2000" dirty="0" smtClean="0">
                <a:latin typeface="Times New Roman" panose="02020603050405020304" pitchFamily="18" charset="0"/>
                <a:cs typeface="Times New Roman" panose="02020603050405020304" pitchFamily="18" charset="0"/>
              </a:rPr>
              <a:t>accessories under </a:t>
            </a:r>
            <a:r>
              <a:rPr lang="en-IN" sz="2000" dirty="0">
                <a:latin typeface="Times New Roman" panose="02020603050405020304" pitchFamily="18" charset="0"/>
                <a:cs typeface="Times New Roman" panose="02020603050405020304" pitchFamily="18" charset="0"/>
              </a:rPr>
              <a:t>practical operating </a:t>
            </a:r>
            <a:r>
              <a:rPr lang="en-IN" sz="2000" dirty="0" smtClean="0">
                <a:latin typeface="Times New Roman" panose="02020603050405020304" pitchFamily="18" charset="0"/>
                <a:cs typeface="Times New Roman" panose="02020603050405020304" pitchFamily="18" charset="0"/>
              </a:rPr>
              <a:t>conditions. </a:t>
            </a:r>
          </a:p>
          <a:p>
            <a:pPr marL="1431925" indent="-34925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idealization of the device with </a:t>
            </a:r>
            <a:r>
              <a:rPr lang="en-IN" sz="2000" dirty="0">
                <a:latin typeface="Times New Roman" panose="02020603050405020304" pitchFamily="18" charset="0"/>
                <a:cs typeface="Times New Roman" panose="02020603050405020304" pitchFamily="18" charset="0"/>
              </a:rPr>
              <a:t>a network component called an independent voltage source or more simply a voltage source. </a:t>
            </a:r>
            <a:endParaRPr lang="en-IN" sz="2000" dirty="0" smtClean="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network </a:t>
            </a:r>
            <a:r>
              <a:rPr lang="en-IN" sz="2000" dirty="0" smtClean="0">
                <a:latin typeface="Times New Roman" panose="02020603050405020304" pitchFamily="18" charset="0"/>
                <a:cs typeface="Times New Roman" panose="02020603050405020304" pitchFamily="18" charset="0"/>
              </a:rPr>
              <a:t>symbol for the representation of </a:t>
            </a:r>
            <a:r>
              <a:rPr lang="en-IN" sz="2000" dirty="0">
                <a:latin typeface="Times New Roman" panose="02020603050405020304" pitchFamily="18" charset="0"/>
                <a:cs typeface="Times New Roman" panose="02020603050405020304" pitchFamily="18" charset="0"/>
              </a:rPr>
              <a:t>an independent voltage source is shown 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1.10.</a:t>
            </a:r>
          </a:p>
          <a:p>
            <a:pPr marL="1431925" indent="-349250" algn="just">
              <a:spcAft>
                <a:spcPts val="600"/>
              </a:spcAft>
              <a:buFont typeface="Wingdings" panose="05000000000000000000" pitchFamily="2" charset="2"/>
              <a:buChar char="§"/>
            </a:pPr>
            <a:endParaRPr lang="en-IN" sz="2000" b="1" dirty="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pic>
        <p:nvPicPr>
          <p:cNvPr id="21" name="Picture 20"/>
          <p:cNvPicPr/>
          <p:nvPr/>
        </p:nvPicPr>
        <p:blipFill>
          <a:blip r:embed="rId2"/>
          <a:stretch>
            <a:fillRect/>
          </a:stretch>
        </p:blipFill>
        <p:spPr>
          <a:xfrm>
            <a:off x="2925982" y="4489623"/>
            <a:ext cx="3670885" cy="1349080"/>
          </a:xfrm>
          <a:prstGeom prst="rect">
            <a:avLst/>
          </a:prstGeom>
        </p:spPr>
      </p:pic>
      <p:sp>
        <p:nvSpPr>
          <p:cNvPr id="3" name="TextBox 2"/>
          <p:cNvSpPr txBox="1"/>
          <p:nvPr/>
        </p:nvSpPr>
        <p:spPr>
          <a:xfrm>
            <a:off x="2955534" y="5904314"/>
            <a:ext cx="395838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1.10. </a:t>
            </a:r>
            <a:r>
              <a:rPr lang="en-IN" dirty="0" smtClean="0">
                <a:latin typeface="Times New Roman" panose="02020603050405020304" pitchFamily="18" charset="0"/>
                <a:cs typeface="Times New Roman" panose="02020603050405020304" pitchFamily="18" charset="0"/>
              </a:rPr>
              <a:t>Independent Voltage Source</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7230979" y="4940032"/>
                <a:ext cx="4499810" cy="1080296"/>
              </a:xfrm>
              <a:prstGeom prst="rect">
                <a:avLst/>
              </a:prstGeom>
            </p:spPr>
            <p:txBody>
              <a:bodyPr wrap="square">
                <a:spAutoFit/>
              </a:bodyPr>
              <a:lstStyle/>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marks inside the circle of the voltage source symbol identify the component as a voltage source.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230979" y="4940032"/>
                <a:ext cx="4499810" cy="1080296"/>
              </a:xfrm>
              <a:prstGeom prst="rect">
                <a:avLst/>
              </a:prstGeom>
              <a:blipFill rotWithShape="0">
                <a:blip r:embed="rId3"/>
                <a:stretch>
                  <a:fillRect l="-1355" t="-2809" r="-1491" b="-6742"/>
                </a:stretch>
              </a:blipFill>
            </p:spPr>
            <p:txBody>
              <a:bodyPr/>
              <a:lstStyle/>
              <a:p>
                <a:r>
                  <a:rPr lang="en-IN">
                    <a:noFill/>
                  </a:rPr>
                  <a:t> </a:t>
                </a:r>
              </a:p>
            </p:txBody>
          </p:sp>
        </mc:Fallback>
      </mc:AlternateContent>
    </p:spTree>
    <p:extLst>
      <p:ext uri="{BB962C8B-B14F-4D97-AF65-F5344CB8AC3E}">
        <p14:creationId xmlns:p14="http://schemas.microsoft.com/office/powerpoint/2010/main" val="1714918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Rectangle 2"/>
              <p:cNvSpPr/>
              <p:nvPr/>
            </p:nvSpPr>
            <p:spPr>
              <a:xfrm>
                <a:off x="246770" y="712786"/>
                <a:ext cx="11672653" cy="3631763"/>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000" b="1" dirty="0">
                    <a:latin typeface="Times New Roman" panose="02020603050405020304" pitchFamily="18" charset="0"/>
                    <a:ea typeface="Calibri" panose="020F0502020204030204" pitchFamily="34" charset="0"/>
                    <a:cs typeface="Times New Roman" panose="02020603050405020304" pitchFamily="18" charset="0"/>
                  </a:rPr>
                  <a:t>Ohm’s </a:t>
                </a: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Law</a:t>
                </a:r>
              </a:p>
              <a:p>
                <a:pPr marL="901700" indent="-538163" algn="just">
                  <a:spcAft>
                    <a:spcPts val="12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George </a:t>
                </a:r>
                <a:r>
                  <a:rPr lang="en-IN" sz="2000" dirty="0">
                    <a:latin typeface="Times New Roman" panose="02020603050405020304" pitchFamily="18" charset="0"/>
                    <a:cs typeface="Times New Roman" panose="02020603050405020304" pitchFamily="18" charset="0"/>
                  </a:rPr>
                  <a:t>Simon Ohm (1789 – 1854), a German physicist, investigated the relation between current and voltage in a resistor.</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dirty="0" smtClean="0">
                  <a:latin typeface="Times New Roman" panose="02020603050405020304" pitchFamily="18" charset="0"/>
                  <a:cs typeface="Times New Roman" panose="02020603050405020304" pitchFamily="18" charset="0"/>
                </a:endParaRPr>
              </a:p>
              <a:p>
                <a:pPr marL="901700" indent="-538163" algn="just">
                  <a:spcAft>
                    <a:spcPts val="1200"/>
                  </a:spcAft>
                  <a:buFont typeface="Wingdings" panose="05000000000000000000" pitchFamily="2" charset="2"/>
                  <a:buChar char="ü"/>
                </a:pPr>
                <a:r>
                  <a:rPr lang="en-IN" sz="2000" b="1" dirty="0" err="1" smtClean="0">
                    <a:latin typeface="Times New Roman" panose="02020603050405020304" pitchFamily="18" charset="0"/>
                    <a:cs typeface="Times New Roman" panose="02020603050405020304" pitchFamily="18" charset="0"/>
                  </a:rPr>
                  <a:t>Difinition</a:t>
                </a:r>
                <a:r>
                  <a:rPr lang="en-IN" sz="2000" b="1" dirty="0" smtClean="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 Provided </a:t>
                </a:r>
                <a:r>
                  <a:rPr lang="en-IN" sz="2000" dirty="0">
                    <a:latin typeface="Times New Roman" panose="02020603050405020304" pitchFamily="18" charset="0"/>
                    <a:cs typeface="Times New Roman" panose="02020603050405020304" pitchFamily="18" charset="0"/>
                  </a:rPr>
                  <a:t>the physical conditions of a normal conductor remain the same, the potential difference necessary to send a current through the conductor is proportional to the current</a:t>
                </a:r>
                <a:r>
                  <a:rPr lang="en-IN" sz="2000" dirty="0" smtClean="0">
                    <a:latin typeface="Times New Roman" panose="02020603050405020304" pitchFamily="18" charset="0"/>
                    <a:cs typeface="Times New Roman" panose="02020603050405020304" pitchFamily="18" charset="0"/>
                  </a:rPr>
                  <a:t>.</a:t>
                </a:r>
              </a:p>
              <a:p>
                <a:pPr marL="363537" algn="ctr">
                  <a:spcAft>
                    <a:spcPts val="1200"/>
                  </a:spcAft>
                </a:pPr>
                <a14:m>
                  <m:oMath xmlns:m="http://schemas.openxmlformats.org/officeDocument/2006/math">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Potential difference, </a:t>
                </a:r>
                <a14:m>
                  <m:oMath xmlns:m="http://schemas.openxmlformats.org/officeDocument/2006/math">
                    <m:r>
                      <a:rPr lang="en-IN" sz="2000" i="1">
                        <a:latin typeface="Cambria Math" panose="02040503050406030204" pitchFamily="18" charset="0"/>
                      </a:rPr>
                      <m:t>𝑉</m:t>
                    </m:r>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Current, </a:t>
                </a:r>
                <a14:m>
                  <m:oMath xmlns:m="http://schemas.openxmlformats.org/officeDocument/2006/math">
                    <m:r>
                      <a:rPr lang="en-IN" sz="2000" i="1">
                        <a:latin typeface="Cambria Math" panose="02040503050406030204" pitchFamily="18" charset="0"/>
                      </a:rPr>
                      <m:t>𝐼</m:t>
                    </m:r>
                  </m:oMath>
                </a14:m>
                <a:endParaRPr lang="en-IN" sz="2000" dirty="0">
                  <a:latin typeface="Times New Roman" panose="02020603050405020304" pitchFamily="18" charset="0"/>
                  <a:cs typeface="Times New Roman" panose="02020603050405020304" pitchFamily="18" charset="0"/>
                </a:endParaRPr>
              </a:p>
              <a:p>
                <a:pPr marL="901700" indent="-538163" algn="just">
                  <a:spcAft>
                    <a:spcPts val="1200"/>
                  </a:spcAft>
                  <a:buFont typeface="Wingdings" panose="05000000000000000000" pitchFamily="2" charset="2"/>
                  <a:buChar char="ü"/>
                </a:pPr>
                <a:endParaRPr lang="en-IN" sz="2000" dirty="0" smtClean="0">
                  <a:latin typeface="Times New Roman" panose="02020603050405020304" pitchFamily="18" charset="0"/>
                  <a:cs typeface="Times New Roman" panose="02020603050405020304" pitchFamily="18" charset="0"/>
                </a:endParaRPr>
              </a:p>
              <a:p>
                <a:pPr marL="901700" indent="-538163">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901700" indent="-538163">
                  <a:buFont typeface="Wingdings" panose="05000000000000000000" pitchFamily="2" charset="2"/>
                  <a:buChar char="ü"/>
                </a:pPr>
                <a:endParaRPr lang="en-IN" sz="2000" b="1"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46770" y="712786"/>
                <a:ext cx="11672653" cy="3631763"/>
              </a:xfrm>
              <a:prstGeom prst="rect">
                <a:avLst/>
              </a:prstGeom>
              <a:blipFill rotWithShape="0">
                <a:blip r:embed="rId2"/>
                <a:stretch>
                  <a:fillRect l="-470" t="-1007" r="-574"/>
                </a:stretch>
              </a:blipFill>
            </p:spPr>
            <p:txBody>
              <a:bodyPr/>
              <a:lstStyle/>
              <a:p>
                <a:r>
                  <a:rPr lang="en-IN">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134652" y="3019079"/>
            <a:ext cx="4162182" cy="1602568"/>
          </a:xfrm>
          <a:prstGeom prst="rect">
            <a:avLst/>
          </a:prstGeom>
          <a:noFill/>
          <a:ln>
            <a:noFill/>
          </a:ln>
        </p:spPr>
      </p:pic>
      <p:sp>
        <p:nvSpPr>
          <p:cNvPr id="5" name="Rectangle 4"/>
          <p:cNvSpPr/>
          <p:nvPr/>
        </p:nvSpPr>
        <p:spPr>
          <a:xfrm>
            <a:off x="3923115" y="4621647"/>
            <a:ext cx="5015219" cy="369332"/>
          </a:xfrm>
          <a:prstGeom prst="rect">
            <a:avLst/>
          </a:prstGeom>
        </p:spPr>
        <p:txBody>
          <a:bodyPr wrap="none">
            <a:spAutoFit/>
          </a:bodyPr>
          <a:lstStyle/>
          <a:p>
            <a:r>
              <a:rPr lang="en-IN" b="1" dirty="0">
                <a:latin typeface="Times New Roman" panose="02020603050405020304" pitchFamily="18" charset="0"/>
                <a:ea typeface="Times New Roman" panose="02020603050405020304" pitchFamily="18" charset="0"/>
              </a:rPr>
              <a:t>Fig. </a:t>
            </a:r>
            <a:r>
              <a:rPr lang="en-IN" b="1" dirty="0" smtClean="0">
                <a:latin typeface="Times New Roman" panose="02020603050405020304" pitchFamily="18" charset="0"/>
                <a:ea typeface="Times New Roman" panose="02020603050405020304" pitchFamily="18" charset="0"/>
              </a:rPr>
              <a:t>1.1. </a:t>
            </a:r>
            <a:r>
              <a:rPr lang="en-IN" dirty="0">
                <a:latin typeface="Times New Roman" panose="02020603050405020304" pitchFamily="18" charset="0"/>
                <a:ea typeface="Times New Roman" panose="02020603050405020304" pitchFamily="18" charset="0"/>
              </a:rPr>
              <a:t>Voltage-Current Relationship of a Resistor </a:t>
            </a:r>
            <a:endParaRPr lang="en-IN" dirty="0"/>
          </a:p>
        </p:txBody>
      </p:sp>
      <mc:AlternateContent xmlns:mc="http://schemas.openxmlformats.org/markup-compatibility/2006" xmlns:a14="http://schemas.microsoft.com/office/drawing/2010/main">
        <mc:Choice Requires="a14">
          <p:sp>
            <p:nvSpPr>
              <p:cNvPr id="6" name="Rectangle 5"/>
              <p:cNvSpPr/>
              <p:nvPr/>
            </p:nvSpPr>
            <p:spPr>
              <a:xfrm>
                <a:off x="613942" y="5106785"/>
                <a:ext cx="10394576" cy="1614801"/>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ü"/>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In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1.1,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potential difference </a:t>
                </a:r>
                <a14:m>
                  <m:oMath xmlns:m="http://schemas.openxmlformats.org/officeDocument/2006/math">
                    <m:r>
                      <a:rPr lang="en-IN" sz="2000" b="0" i="1" smtClean="0">
                        <a:latin typeface="Cambria Math" panose="02040503050406030204" pitchFamily="18" charset="0"/>
                        <a:ea typeface="Times New Roman" panose="02020603050405020304" pitchFamily="18" charset="0"/>
                        <a:cs typeface="Times New Roman" panose="02020603050405020304" pitchFamily="18" charset="0"/>
                      </a:rPr>
                      <m:t>𝑉</m:t>
                    </m:r>
                  </m:oMath>
                </a14:m>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across the </a:t>
                </a:r>
                <a14:m>
                  <m:oMath xmlns:m="http://schemas.openxmlformats.org/officeDocument/2006/math">
                    <m:r>
                      <a:rPr lang="en-IN" sz="2000" b="0" i="1" smtClean="0">
                        <a:latin typeface="Cambria Math" panose="02040503050406030204" pitchFamily="18" charset="0"/>
                        <a:ea typeface="Times New Roman" panose="02020603050405020304" pitchFamily="18" charset="0"/>
                        <a:cs typeface="Times New Roman" panose="02020603050405020304" pitchFamily="18" charset="0"/>
                      </a:rPr>
                      <m:t>𝑙</m:t>
                    </m:r>
                  </m:oMath>
                </a14:m>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terminal of a resistor R is directly proportional to the current </a:t>
                </a:r>
                <a14:m>
                  <m:oMath xmlns:m="http://schemas.openxmlformats.org/officeDocument/2006/math">
                    <m:r>
                      <a:rPr lang="en-IN" sz="2000" b="0" i="1" smtClean="0">
                        <a:latin typeface="Cambria Math" panose="02040503050406030204" pitchFamily="18" charset="0"/>
                        <a:ea typeface="Times New Roman" panose="02020603050405020304" pitchFamily="18" charset="0"/>
                        <a:cs typeface="Times New Roman" panose="02020603050405020304" pitchFamily="18" charset="0"/>
                      </a:rPr>
                      <m:t>𝑖</m:t>
                    </m:r>
                  </m:oMath>
                </a14:m>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flowing through it</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ctr">
                  <a:lnSpc>
                    <a:spcPct val="107000"/>
                  </a:lnSpc>
                  <a:spcAft>
                    <a:spcPts val="800"/>
                  </a:spcAft>
                </a:pPr>
                <a14:m>
                  <m:oMath xmlns:m="http://schemas.openxmlformats.org/officeDocument/2006/math">
                    <m:r>
                      <a:rPr lang="en-IN" sz="2000" i="1">
                        <a:latin typeface="Cambria Math" panose="02040503050406030204" pitchFamily="18" charset="0"/>
                      </a:rPr>
                      <m:t>∴ </m:t>
                    </m:r>
                  </m:oMath>
                </a14:m>
                <a:r>
                  <a:rPr lang="en-IN" sz="2000" dirty="0"/>
                  <a:t> </a:t>
                </a:r>
                <a14:m>
                  <m:oMath xmlns:m="http://schemas.openxmlformats.org/officeDocument/2006/math">
                    <m:r>
                      <a:rPr lang="en-IN" sz="2000" i="1">
                        <a:latin typeface="Cambria Math" panose="02040503050406030204" pitchFamily="18" charset="0"/>
                      </a:rPr>
                      <m:t>𝑉</m:t>
                    </m:r>
                    <m:r>
                      <a:rPr lang="en-IN" sz="2000" i="1">
                        <a:latin typeface="Cambria Math" panose="02040503050406030204" pitchFamily="18" charset="0"/>
                      </a:rPr>
                      <m:t>=</m:t>
                    </m:r>
                    <m:r>
                      <a:rPr lang="en-IN" sz="2000" i="1">
                        <a:latin typeface="Cambria Math" panose="02040503050406030204" pitchFamily="18" charset="0"/>
                      </a:rPr>
                      <m:t>𝑅𝐼</m:t>
                    </m:r>
                  </m:oMath>
                </a14:m>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 </a:t>
                </a:r>
              </a:p>
              <a:p>
                <a:pPr algn="ctr">
                  <a:lnSpc>
                    <a:spcPct val="107000"/>
                  </a:lnSpc>
                  <a:spcAft>
                    <a:spcPts val="800"/>
                  </a:spcAft>
                </a:pPr>
                <a14:m>
                  <m:oMath xmlns:m="http://schemas.openxmlformats.org/officeDocument/2006/math">
                    <m:r>
                      <a:rPr lang="en-IN" sz="2000" i="1">
                        <a:latin typeface="Cambria Math" panose="02040503050406030204" pitchFamily="18" charset="0"/>
                      </a:rPr>
                      <m:t>𝑅</m:t>
                    </m:r>
                  </m:oMath>
                </a14:m>
                <a:r>
                  <a:rPr lang="en-IN" sz="2000" dirty="0">
                    <a:latin typeface="Times New Roman" panose="02020603050405020304" pitchFamily="18" charset="0"/>
                    <a:cs typeface="Times New Roman" panose="02020603050405020304" pitchFamily="18" charset="0"/>
                  </a:rPr>
                  <a:t> is called the linear, time invariant, lumped resistance.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13942" y="5106785"/>
                <a:ext cx="10394576" cy="1614801"/>
              </a:xfrm>
              <a:prstGeom prst="rect">
                <a:avLst/>
              </a:prstGeom>
              <a:blipFill>
                <a:blip r:embed="rId4"/>
                <a:stretch>
                  <a:fillRect l="-528" t="-2264" r="-587" b="-4528"/>
                </a:stretch>
              </a:blipFill>
            </p:spPr>
            <p:txBody>
              <a:bodyPr/>
              <a:lstStyle/>
              <a:p>
                <a:r>
                  <a:rPr lang="en-US">
                    <a:noFill/>
                  </a:rPr>
                  <a:t> </a:t>
                </a:r>
              </a:p>
            </p:txBody>
          </p:sp>
        </mc:Fallback>
      </mc:AlternateContent>
      <p:sp>
        <p:nvSpPr>
          <p:cNvPr id="7" name="TextBox 6"/>
          <p:cNvSpPr txBox="1"/>
          <p:nvPr/>
        </p:nvSpPr>
        <p:spPr>
          <a:xfrm>
            <a:off x="11612929" y="6418148"/>
            <a:ext cx="306494"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388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6" name="Rectangle 5"/>
          <p:cNvSpPr/>
          <p:nvPr/>
        </p:nvSpPr>
        <p:spPr>
          <a:xfrm>
            <a:off x="1426102" y="5635185"/>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52</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0" name="Rectangle 39"/>
              <p:cNvSpPr/>
              <p:nvPr/>
            </p:nvSpPr>
            <p:spPr>
              <a:xfrm>
                <a:off x="277283" y="719554"/>
                <a:ext cx="11573822" cy="6078587"/>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spcAft>
                    <a:spcPts val="1200"/>
                  </a:spcAft>
                  <a:buFont typeface="Wingdings" panose="05000000000000000000" pitchFamily="2" charset="2"/>
                  <a:buChar char="v"/>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Independent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a:t>
                </a:r>
                <a:endParaRPr lang="en-IN" sz="2000" dirty="0" smtClean="0">
                  <a:latin typeface="Times New Roman" panose="02020603050405020304" pitchFamily="18" charset="0"/>
                  <a:cs typeface="Times New Roman" panose="02020603050405020304" pitchFamily="18" charset="0"/>
                </a:endParaRPr>
              </a:p>
              <a:p>
                <a:pPr marL="1071563" indent="-349250">
                  <a:spcAft>
                    <a:spcPts val="600"/>
                  </a:spcAft>
                  <a:buFont typeface="Wingdings" panose="05000000000000000000" pitchFamily="2" charset="2"/>
                  <a:buChar char="ü"/>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Independent Voltage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a:t>
                </a:r>
              </a:p>
              <a:p>
                <a:pPr marL="1431925" indent="-349250" algn="just">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Independent voltage source equation or source equation is </a:t>
                </a:r>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r>
                      <a:rPr lang="en-IN" sz="2000" i="1">
                        <a:latin typeface="Cambria Math" panose="02040503050406030204" pitchFamily="18" charset="0"/>
                      </a:rPr>
                      <m:t>=</m:t>
                    </m:r>
                    <m:r>
                      <a:rPr lang="en-IN" sz="2000" i="1">
                        <a:latin typeface="Cambria Math" panose="02040503050406030204" pitchFamily="18" charset="0"/>
                      </a:rPr>
                      <m:t>𝑉</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oMath>
                </a14:m>
                <a:endParaRPr lang="en-IN" sz="2000" b="1" u="sng" dirty="0" smtClean="0">
                  <a:latin typeface="Times New Roman" panose="02020603050405020304" pitchFamily="18" charset="0"/>
                  <a:cs typeface="Times New Roman" panose="02020603050405020304" pitchFamily="18" charset="0"/>
                </a:endParaRPr>
              </a:p>
              <a:p>
                <a:pPr marL="1431925" indent="-34925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component </a:t>
                </a:r>
                <a:r>
                  <a:rPr lang="en-IN" sz="2000" dirty="0" smtClean="0">
                    <a:latin typeface="Times New Roman" panose="02020603050405020304" pitchFamily="18" charset="0"/>
                    <a:cs typeface="Times New Roman" panose="02020603050405020304" pitchFamily="18" charset="0"/>
                  </a:rPr>
                  <a:t>equation is </a:t>
                </a:r>
                <a:r>
                  <a:rPr lang="en-IN" sz="2000" dirty="0">
                    <a:latin typeface="Times New Roman" panose="02020603050405020304" pitchFamily="18" charset="0"/>
                    <a:cs typeface="Times New Roman" panose="02020603050405020304" pitchFamily="18" charset="0"/>
                  </a:rPr>
                  <a:t>graphically </a:t>
                </a:r>
                <a:r>
                  <a:rPr lang="en-IN" sz="2000" dirty="0" smtClean="0">
                    <a:latin typeface="Times New Roman" panose="02020603050405020304" pitchFamily="18" charset="0"/>
                    <a:cs typeface="Times New Roman" panose="02020603050405020304" pitchFamily="18" charset="0"/>
                  </a:rPr>
                  <a:t>depicted in </a:t>
                </a:r>
                <a:r>
                  <a:rPr lang="en-IN" sz="2000" b="1" dirty="0" smtClean="0">
                    <a:latin typeface="Times New Roman" panose="02020603050405020304" pitchFamily="18" charset="0"/>
                    <a:cs typeface="Times New Roman" panose="02020603050405020304" pitchFamily="18" charset="0"/>
                  </a:rPr>
                  <a:t>Fig. 1.11 </a:t>
                </a: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an independent voltage source with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r>
                      <a:rPr lang="en-IN" sz="2000" i="1">
                        <a:latin typeface="Cambria Math" panose="02040503050406030204" pitchFamily="18" charset="0"/>
                      </a:rPr>
                      <m:t>=12 </m:t>
                    </m:r>
                    <m:r>
                      <a:rPr lang="en-IN" sz="2000" i="1">
                        <a:latin typeface="Cambria Math" panose="02040503050406030204" pitchFamily="18" charset="0"/>
                      </a:rPr>
                      <m:t>𝑉</m:t>
                    </m:r>
                  </m:oMath>
                </a14:m>
                <a:r>
                  <a:rPr lang="en-IN" sz="2000" dirty="0">
                    <a:latin typeface="Times New Roman" panose="02020603050405020304" pitchFamily="18" charset="0"/>
                    <a:cs typeface="Times New Roman" panose="02020603050405020304" pitchFamily="18" charset="0"/>
                  </a:rPr>
                  <a:t> to emphasize that the terminal voltage is independent of the terminal current. </a:t>
                </a:r>
                <a:endParaRPr lang="en-IN" sz="2000" b="1" u="sng" dirty="0" smtClean="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endParaRPr lang="en-IN" sz="2000" b="1" u="sng" dirty="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endParaRPr lang="en-IN" sz="2000" b="1" u="sng" dirty="0" smtClean="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endParaRPr lang="en-IN" sz="2000" b="1" u="sng" dirty="0" smtClean="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endParaRPr lang="en-IN" sz="2000" b="1" u="sng" dirty="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endParaRPr lang="en-IN" sz="2000" b="1" u="sng" dirty="0" smtClean="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endParaRPr lang="en-IN" sz="2000" b="1" u="sng" dirty="0">
                  <a:latin typeface="Times New Roman" panose="02020603050405020304" pitchFamily="18" charset="0"/>
                  <a:cs typeface="Times New Roman" panose="02020603050405020304" pitchFamily="18" charset="0"/>
                </a:endParaRPr>
              </a:p>
              <a:p>
                <a:pPr marL="1431925" indent="-349250" algn="just">
                  <a:spcAft>
                    <a:spcPts val="1200"/>
                  </a:spcAft>
                  <a:buFont typeface="Wingdings" panose="05000000000000000000" pitchFamily="2" charset="2"/>
                  <a:buChar char="§"/>
                </a:pPr>
                <a:endParaRPr lang="en-IN" sz="2000" b="1" u="sng" dirty="0" smtClean="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It is observed from </a:t>
                </a:r>
                <a:r>
                  <a:rPr lang="en-IN" sz="2000" b="1" dirty="0" smtClean="0">
                    <a:latin typeface="Times New Roman" panose="02020603050405020304" pitchFamily="18" charset="0"/>
                    <a:cs typeface="Times New Roman" panose="02020603050405020304" pitchFamily="18" charset="0"/>
                  </a:rPr>
                  <a:t>Fig</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1.11 </a:t>
                </a:r>
                <a:r>
                  <a:rPr lang="en-IN" sz="2000" dirty="0" smtClean="0">
                    <a:latin typeface="Times New Roman" panose="02020603050405020304" pitchFamily="18" charset="0"/>
                    <a:cs typeface="Times New Roman" panose="02020603050405020304" pitchFamily="18" charset="0"/>
                  </a:rPr>
                  <a:t>that </a:t>
                </a:r>
                <a:r>
                  <a:rPr lang="en-IN" sz="2000" dirty="0">
                    <a:latin typeface="Times New Roman" panose="02020603050405020304" pitchFamily="18" charset="0"/>
                    <a:cs typeface="Times New Roman" panose="02020603050405020304" pitchFamily="18" charset="0"/>
                  </a:rPr>
                  <a:t>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has no effect on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a:t>
                </a:r>
                <a:endParaRPr lang="en-IN" sz="2000" b="1" u="sng" dirty="0" smtClean="0">
                  <a:latin typeface="Times New Roman" panose="02020603050405020304" pitchFamily="18" charset="0"/>
                  <a:cs typeface="Times New Roman" panose="02020603050405020304" pitchFamily="18"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277283" y="719554"/>
                <a:ext cx="11573822" cy="6078587"/>
              </a:xfrm>
              <a:prstGeom prst="rect">
                <a:avLst/>
              </a:prstGeom>
              <a:blipFill>
                <a:blip r:embed="rId2"/>
                <a:stretch>
                  <a:fillRect l="-685" t="-802" r="-527" b="-903"/>
                </a:stretch>
              </a:blipFill>
            </p:spPr>
            <p:txBody>
              <a:bodyPr/>
              <a:lstStyle/>
              <a:p>
                <a:r>
                  <a:rPr lang="en-US">
                    <a:noFill/>
                  </a:rPr>
                  <a:t> </a:t>
                </a:r>
              </a:p>
            </p:txBody>
          </p:sp>
        </mc:Fallback>
      </mc:AlternateContent>
      <p:pic>
        <p:nvPicPr>
          <p:cNvPr id="8" name="Picture 7"/>
          <p:cNvPicPr/>
          <p:nvPr/>
        </p:nvPicPr>
        <p:blipFill>
          <a:blip r:embed="rId3"/>
          <a:stretch>
            <a:fillRect/>
          </a:stretch>
        </p:blipFill>
        <p:spPr>
          <a:xfrm>
            <a:off x="3874168" y="3335510"/>
            <a:ext cx="5185611" cy="2181908"/>
          </a:xfrm>
          <a:prstGeom prst="rect">
            <a:avLst/>
          </a:prstGeom>
        </p:spPr>
      </p:pic>
      <p:sp>
        <p:nvSpPr>
          <p:cNvPr id="9" name="TextBox 8"/>
          <p:cNvSpPr txBox="1"/>
          <p:nvPr/>
        </p:nvSpPr>
        <p:spPr>
          <a:xfrm>
            <a:off x="3528808" y="5635185"/>
            <a:ext cx="6457401"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1.11. </a:t>
            </a:r>
            <a:r>
              <a:rPr lang="en-IN" dirty="0" smtClean="0">
                <a:latin typeface="Times New Roman" panose="02020603050405020304" pitchFamily="18" charset="0"/>
                <a:cs typeface="Times New Roman" panose="02020603050405020304" pitchFamily="18" charset="0"/>
              </a:rPr>
              <a:t>Graphical representation of Independent Voltage Source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815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6" name="Rectangle 5"/>
          <p:cNvSpPr/>
          <p:nvPr/>
        </p:nvSpPr>
        <p:spPr>
          <a:xfrm>
            <a:off x="1426102" y="5635185"/>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53</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0" name="Rectangle 39"/>
              <p:cNvSpPr/>
              <p:nvPr/>
            </p:nvSpPr>
            <p:spPr>
              <a:xfrm>
                <a:off x="277283" y="719554"/>
                <a:ext cx="11573822" cy="3231654"/>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spcAft>
                    <a:spcPts val="1200"/>
                  </a:spcAft>
                  <a:buFont typeface="Wingdings" panose="05000000000000000000" pitchFamily="2" charset="2"/>
                  <a:buChar char="v"/>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Independent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a:t>
                </a:r>
                <a:endParaRPr lang="en-IN" sz="2000" dirty="0" smtClean="0">
                  <a:latin typeface="Times New Roman" panose="02020603050405020304" pitchFamily="18" charset="0"/>
                  <a:cs typeface="Times New Roman" panose="02020603050405020304" pitchFamily="18" charset="0"/>
                </a:endParaRPr>
              </a:p>
              <a:p>
                <a:pPr marL="1071563" indent="-349250">
                  <a:spcAft>
                    <a:spcPts val="600"/>
                  </a:spcAft>
                  <a:buFont typeface="Wingdings" panose="05000000000000000000" pitchFamily="2" charset="2"/>
                  <a:buChar char="ü"/>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Independent Voltage </a:t>
                </a:r>
                <a:r>
                  <a:rPr lang="en-IN" sz="2000" b="1" dirty="0" err="1" smtClean="0">
                    <a:latin typeface="Times New Roman" panose="02020603050405020304" pitchFamily="18" charset="0"/>
                    <a:ea typeface="Times New Roman" panose="02020603050405020304" pitchFamily="18" charset="0"/>
                    <a:cs typeface="Times New Roman" panose="02020603050405020304" pitchFamily="18" charset="0"/>
                  </a:rPr>
                  <a:t>Source</a:t>
                </a:r>
                <a:endParaRPr lang="en-IN" sz="2000" b="1" u="sng" dirty="0" smtClean="0">
                  <a:latin typeface="Times New Roman" panose="02020603050405020304" pitchFamily="18" charset="0"/>
                  <a:cs typeface="Times New Roman" panose="02020603050405020304" pitchFamily="18" charset="0"/>
                </a:endParaRPr>
              </a:p>
              <a:p>
                <a:pPr marL="1431925" indent="-349250" algn="just">
                  <a:spcAft>
                    <a:spcPts val="1200"/>
                  </a:spcAft>
                  <a:buFont typeface="Wingdings" panose="05000000000000000000" pitchFamily="2" charset="2"/>
                  <a:buChar char="§"/>
                </a:pPr>
                <a:r>
                  <a:rPr lang="en-IN" sz="2000" b="1" u="sng" dirty="0" smtClean="0">
                    <a:latin typeface="Times New Roman" panose="02020603050405020304" pitchFamily="18" charset="0"/>
                    <a:cs typeface="Times New Roman" panose="02020603050405020304" pitchFamily="18" charset="0"/>
                  </a:rPr>
                  <a:t>Definition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An independent voltage source is a two terminal network component with terminal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specified by a time function </a:t>
                </a:r>
                <a14:m>
                  <m:oMath xmlns:m="http://schemas.openxmlformats.org/officeDocument/2006/math">
                    <m:r>
                      <a:rPr lang="en-IN" sz="2000" i="1">
                        <a:latin typeface="Cambria Math" panose="02040503050406030204" pitchFamily="18" charset="0"/>
                      </a:rPr>
                      <m:t>𝑣</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that is independent of the terminal current</a:t>
                </a:r>
                <a14:m>
                  <m:oMath xmlns:m="http://schemas.openxmlformats.org/officeDocument/2006/math">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r>
                  <a:rPr lang="en-IN" sz="2000" dirty="0" smtClean="0">
                    <a:latin typeface="Times New Roman" panose="02020603050405020304" pitchFamily="18" charset="0"/>
                    <a:cs typeface="Times New Roman" panose="02020603050405020304" pitchFamily="18" charset="0"/>
                  </a:rPr>
                  <a:t>.</a:t>
                </a:r>
              </a:p>
              <a:p>
                <a:pPr marL="1431925" indent="-34925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definition of a voltage source </a:t>
                </a:r>
                <a:r>
                  <a:rPr lang="en-IN" sz="2000" dirty="0" smtClean="0">
                    <a:latin typeface="Times New Roman" panose="02020603050405020304" pitchFamily="18" charset="0"/>
                    <a:cs typeface="Times New Roman" panose="02020603050405020304" pitchFamily="18" charset="0"/>
                  </a:rPr>
                  <a:t>represent </a:t>
                </a:r>
                <a:r>
                  <a:rPr lang="en-IN" sz="2000" dirty="0">
                    <a:latin typeface="Times New Roman" panose="02020603050405020304" pitchFamily="18" charset="0"/>
                    <a:cs typeface="Times New Roman" panose="02020603050405020304" pitchFamily="18" charset="0"/>
                  </a:rPr>
                  <a:t>that a short circuit can be considered to be a voltage source of value zero. </a:t>
                </a:r>
                <a:endParaRPr lang="en-IN" sz="2000" dirty="0" smtClean="0">
                  <a:latin typeface="Times New Roman" panose="02020603050405020304" pitchFamily="18" charset="0"/>
                  <a:cs typeface="Times New Roman" panose="02020603050405020304" pitchFamily="18" charset="0"/>
                </a:endParaRPr>
              </a:p>
              <a:p>
                <a:pPr marL="1431925" indent="-34925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independent voltage source </a:t>
                </a:r>
                <a:r>
                  <a:rPr lang="en-IN" sz="2000" dirty="0" smtClean="0">
                    <a:latin typeface="Times New Roman" panose="02020603050405020304" pitchFamily="18" charset="0"/>
                    <a:cs typeface="Times New Roman" panose="02020603050405020304" pitchFamily="18" charset="0"/>
                  </a:rPr>
                  <a:t>can also be known as  </a:t>
                </a:r>
                <a:r>
                  <a:rPr lang="en-IN" sz="2000" dirty="0">
                    <a:latin typeface="Times New Roman" panose="02020603050405020304" pitchFamily="18" charset="0"/>
                    <a:cs typeface="Times New Roman" panose="02020603050405020304" pitchFamily="18" charset="0"/>
                  </a:rPr>
                  <a:t>an ideal voltage </a:t>
                </a:r>
                <a:r>
                  <a:rPr lang="en-IN" sz="2000" dirty="0" smtClean="0">
                    <a:latin typeface="Times New Roman" panose="02020603050405020304" pitchFamily="18" charset="0"/>
                    <a:cs typeface="Times New Roman" panose="02020603050405020304" pitchFamily="18" charset="0"/>
                  </a:rPr>
                  <a:t>source.</a:t>
                </a:r>
                <a:endParaRPr lang="en-IN" sz="2000" dirty="0">
                  <a:latin typeface="Times New Roman" panose="02020603050405020304" pitchFamily="18" charset="0"/>
                  <a:cs typeface="Times New Roman" panose="02020603050405020304" pitchFamily="18"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277283" y="719554"/>
                <a:ext cx="11573822" cy="3231654"/>
              </a:xfrm>
              <a:prstGeom prst="rect">
                <a:avLst/>
              </a:prstGeom>
              <a:blipFill rotWithShape="0">
                <a:blip r:embed="rId2"/>
                <a:stretch>
                  <a:fillRect l="-685" t="-1509" r="-527" b="-2453"/>
                </a:stretch>
              </a:blipFill>
            </p:spPr>
            <p:txBody>
              <a:bodyPr/>
              <a:lstStyle/>
              <a:p>
                <a:r>
                  <a:rPr lang="en-IN">
                    <a:noFill/>
                  </a:rPr>
                  <a:t> </a:t>
                </a:r>
              </a:p>
            </p:txBody>
          </p:sp>
        </mc:Fallback>
      </mc:AlternateContent>
    </p:spTree>
    <p:extLst>
      <p:ext uri="{BB962C8B-B14F-4D97-AF65-F5344CB8AC3E}">
        <p14:creationId xmlns:p14="http://schemas.microsoft.com/office/powerpoint/2010/main" val="42636965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6" name="Rectangle 5"/>
          <p:cNvSpPr/>
          <p:nvPr/>
        </p:nvSpPr>
        <p:spPr>
          <a:xfrm>
            <a:off x="1426102" y="5635185"/>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54</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4231928"/>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spcAft>
                <a:spcPts val="1200"/>
              </a:spcAft>
              <a:buFont typeface="Wingdings" panose="05000000000000000000" pitchFamily="2" charset="2"/>
              <a:buChar char="v"/>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Independent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a:t>
            </a: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Independent Current Source</a:t>
            </a:r>
          </a:p>
          <a:p>
            <a:pPr marL="1071563" indent="-349250"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 few practical devices generate a current that is relatively independent of the terminal voltage over the normal range of operating voltage. </a:t>
            </a:r>
            <a:r>
              <a:rPr lang="en-IN" sz="2000" dirty="0" smtClean="0">
                <a:latin typeface="Times New Roman" panose="02020603050405020304" pitchFamily="18" charset="0"/>
                <a:cs typeface="Times New Roman" panose="02020603050405020304" pitchFamily="18" charset="0"/>
              </a:rPr>
              <a:t>The examples are as follows:</a:t>
            </a:r>
          </a:p>
          <a:p>
            <a:pPr marL="1528763" indent="-457200" algn="just">
              <a:spcAft>
                <a:spcPts val="600"/>
              </a:spcAft>
              <a:buFont typeface="+mj-lt"/>
              <a:buAutoNum type="arabicPeriod"/>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constant current </a:t>
            </a:r>
            <a:r>
              <a:rPr lang="en-IN" sz="2000" dirty="0" smtClean="0">
                <a:latin typeface="Times New Roman" panose="02020603050405020304" pitchFamily="18" charset="0"/>
                <a:cs typeface="Times New Roman" panose="02020603050405020304" pitchFamily="18" charset="0"/>
              </a:rPr>
              <a:t>transformer </a:t>
            </a:r>
            <a:r>
              <a:rPr lang="en-IN" sz="2000" dirty="0">
                <a:latin typeface="Times New Roman" panose="02020603050405020304" pitchFamily="18" charset="0"/>
                <a:cs typeface="Times New Roman" panose="02020603050405020304" pitchFamily="18" charset="0"/>
              </a:rPr>
              <a:t>used to supply power to incandescent street </a:t>
            </a:r>
            <a:r>
              <a:rPr lang="en-IN" sz="2000" dirty="0" smtClean="0">
                <a:latin typeface="Times New Roman" panose="02020603050405020304" pitchFamily="18" charset="0"/>
                <a:cs typeface="Times New Roman" panose="02020603050405020304" pitchFamily="18" charset="0"/>
              </a:rPr>
              <a:t>light.</a:t>
            </a:r>
          </a:p>
          <a:p>
            <a:pPr marL="1528763" indent="-457200" algn="just">
              <a:spcAft>
                <a:spcPts val="600"/>
              </a:spcAft>
              <a:buFont typeface="+mj-lt"/>
              <a:buAutoNum type="arabicPeriod"/>
            </a:pPr>
            <a:r>
              <a:rPr lang="en-IN" sz="2000" dirty="0" smtClean="0">
                <a:latin typeface="Times New Roman" panose="02020603050405020304" pitchFamily="18" charset="0"/>
                <a:cs typeface="Times New Roman" panose="02020603050405020304" pitchFamily="18" charset="0"/>
              </a:rPr>
              <a:t> An </a:t>
            </a:r>
            <a:r>
              <a:rPr lang="en-IN" sz="2000" dirty="0">
                <a:latin typeface="Times New Roman" panose="02020603050405020304" pitchFamily="18" charset="0"/>
                <a:cs typeface="Times New Roman" panose="02020603050405020304" pitchFamily="18" charset="0"/>
              </a:rPr>
              <a:t>automobile </a:t>
            </a:r>
            <a:r>
              <a:rPr lang="en-IN" sz="2000" dirty="0" smtClean="0">
                <a:latin typeface="Times New Roman" panose="02020603050405020304" pitchFamily="18" charset="0"/>
                <a:cs typeface="Times New Roman" panose="02020603050405020304" pitchFamily="18" charset="0"/>
              </a:rPr>
              <a:t>alternator </a:t>
            </a:r>
            <a:r>
              <a:rPr lang="en-IN" sz="2000" dirty="0">
                <a:latin typeface="Times New Roman" panose="02020603050405020304" pitchFamily="18" charset="0"/>
                <a:cs typeface="Times New Roman" panose="02020603050405020304" pitchFamily="18" charset="0"/>
              </a:rPr>
              <a:t>which provides relatively constant current under certain operating conditions. </a:t>
            </a: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idealize such a device with a network component called an independent current source, or more simply a current source</a:t>
            </a:r>
            <a:r>
              <a:rPr lang="en-IN" sz="2000" dirty="0" smtClean="0">
                <a:latin typeface="Times New Roman" panose="02020603050405020304" pitchFamily="18" charset="0"/>
                <a:cs typeface="Times New Roman" panose="02020603050405020304" pitchFamily="18" charset="0"/>
              </a:rPr>
              <a:t>.</a:t>
            </a:r>
          </a:p>
          <a:p>
            <a:pPr marL="1071563" indent="-349250"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network </a:t>
            </a:r>
            <a:r>
              <a:rPr lang="en-IN" sz="2000" dirty="0" smtClean="0">
                <a:latin typeface="Times New Roman" panose="02020603050405020304" pitchFamily="18" charset="0"/>
                <a:cs typeface="Times New Roman" panose="02020603050405020304" pitchFamily="18" charset="0"/>
              </a:rPr>
              <a:t>symbol used </a:t>
            </a:r>
            <a:r>
              <a:rPr lang="en-IN" sz="2000" dirty="0">
                <a:latin typeface="Times New Roman" panose="02020603050405020304" pitchFamily="18" charset="0"/>
                <a:cs typeface="Times New Roman" panose="02020603050405020304" pitchFamily="18" charset="0"/>
              </a:rPr>
              <a:t>to represent </a:t>
            </a: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independent current source is shown 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1.12</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241891" y="4913425"/>
            <a:ext cx="3653585" cy="1316759"/>
          </a:xfrm>
          <a:prstGeom prst="rect">
            <a:avLst/>
          </a:prstGeom>
        </p:spPr>
      </p:pic>
      <p:sp>
        <p:nvSpPr>
          <p:cNvPr id="9" name="TextBox 8"/>
          <p:cNvSpPr txBox="1"/>
          <p:nvPr/>
        </p:nvSpPr>
        <p:spPr>
          <a:xfrm>
            <a:off x="2078512" y="6223469"/>
            <a:ext cx="3750790"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1.12. </a:t>
            </a:r>
            <a:r>
              <a:rPr lang="en-IN" dirty="0" smtClean="0">
                <a:latin typeface="Times New Roman" panose="02020603050405020304" pitchFamily="18" charset="0"/>
                <a:cs typeface="Times New Roman" panose="02020603050405020304" pitchFamily="18" charset="0"/>
              </a:rPr>
              <a:t>Independent Current Source</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297031" y="5474702"/>
            <a:ext cx="5152519" cy="1015663"/>
          </a:xfrm>
          <a:prstGeom prst="rect">
            <a:avLst/>
          </a:prstGeom>
        </p:spPr>
        <p:txBody>
          <a:bodyPr wrap="square">
            <a:spAutoFit/>
          </a:bodyPr>
          <a:lstStyle/>
          <a:p>
            <a:pPr algn="just"/>
            <a:r>
              <a:rPr lang="en-IN" sz="2000" dirty="0">
                <a:latin typeface="Times New Roman" panose="02020603050405020304" pitchFamily="18" charset="0"/>
                <a:ea typeface="Times New Roman" panose="02020603050405020304" pitchFamily="18" charset="0"/>
              </a:rPr>
              <a:t>The arrow inside the circle of the current source symbol identifies the component as a current source.</a:t>
            </a:r>
            <a:endParaRPr lang="en-IN" sz="2000" dirty="0"/>
          </a:p>
        </p:txBody>
      </p:sp>
    </p:spTree>
    <p:extLst>
      <p:ext uri="{BB962C8B-B14F-4D97-AF65-F5344CB8AC3E}">
        <p14:creationId xmlns:p14="http://schemas.microsoft.com/office/powerpoint/2010/main" val="5768009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55</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0" name="Rectangle 39"/>
              <p:cNvSpPr/>
              <p:nvPr/>
            </p:nvSpPr>
            <p:spPr>
              <a:xfrm>
                <a:off x="277283" y="719554"/>
                <a:ext cx="11573822" cy="5924699"/>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spcAft>
                    <a:spcPts val="1200"/>
                  </a:spcAft>
                  <a:buFont typeface="Wingdings" panose="05000000000000000000" pitchFamily="2" charset="2"/>
                  <a:buChar char="v"/>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Independent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a:t>
                </a: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Independent Current Source</a:t>
                </a:r>
              </a:p>
              <a:p>
                <a:pPr marL="1071563" indent="-34925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Independent </a:t>
                </a:r>
                <a:r>
                  <a:rPr lang="en-IN" sz="2000" dirty="0" smtClean="0">
                    <a:latin typeface="Times New Roman" panose="02020603050405020304" pitchFamily="18" charset="0"/>
                    <a:cs typeface="Times New Roman" panose="02020603050405020304" pitchFamily="18" charset="0"/>
                  </a:rPr>
                  <a:t>current </a:t>
                </a:r>
                <a:r>
                  <a:rPr lang="en-IN" sz="2000" dirty="0">
                    <a:latin typeface="Times New Roman" panose="02020603050405020304" pitchFamily="18" charset="0"/>
                    <a:cs typeface="Times New Roman" panose="02020603050405020304" pitchFamily="18" charset="0"/>
                  </a:rPr>
                  <a:t>source equation or source equation is </a:t>
                </a:r>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r>
                      <a:rPr lang="en-IN" sz="2000" i="1">
                        <a:latin typeface="Cambria Math" panose="02040503050406030204" pitchFamily="18" charset="0"/>
                      </a:rPr>
                      <m:t>=</m:t>
                    </m:r>
                    <m:r>
                      <a:rPr lang="en-IN" sz="2000" i="1">
                        <a:latin typeface="Cambria Math" panose="02040503050406030204" pitchFamily="18" charset="0"/>
                      </a:rPr>
                      <m:t>𝑖</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oMath>
                </a14:m>
                <a:endParaRPr lang="en-IN" sz="2000" dirty="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component equation is graphically depicted 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1.13 </a:t>
                </a:r>
                <a:r>
                  <a:rPr lang="en-IN" sz="2000" dirty="0">
                    <a:latin typeface="Times New Roman" panose="02020603050405020304" pitchFamily="18" charset="0"/>
                    <a:cs typeface="Times New Roman" panose="02020603050405020304" pitchFamily="18" charset="0"/>
                  </a:rPr>
                  <a:t>for an independent </a:t>
                </a:r>
                <a:r>
                  <a:rPr lang="en-IN" sz="2000" dirty="0" smtClean="0">
                    <a:latin typeface="Times New Roman" panose="02020603050405020304" pitchFamily="18" charset="0"/>
                    <a:cs typeface="Times New Roman" panose="02020603050405020304" pitchFamily="18" charset="0"/>
                  </a:rPr>
                  <a:t>current </a:t>
                </a:r>
                <a:r>
                  <a:rPr lang="en-IN" sz="2000" dirty="0">
                    <a:latin typeface="Times New Roman" panose="02020603050405020304" pitchFamily="18" charset="0"/>
                    <a:cs typeface="Times New Roman" panose="02020603050405020304" pitchFamily="18" charset="0"/>
                  </a:rPr>
                  <a:t>source with </a:t>
                </a:r>
                <a:r>
                  <a:rPr lang="en-IN" sz="2000" dirty="0" smtClean="0">
                    <a:latin typeface="Times New Roman" panose="02020603050405020304" pitchFamily="18" charset="0"/>
                    <a:cs typeface="Times New Roman" panose="02020603050405020304" pitchFamily="18" charset="0"/>
                  </a:rPr>
                  <a:t>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r>
                      <a:rPr lang="en-IN" sz="2000" i="1">
                        <a:latin typeface="Cambria Math" panose="02040503050406030204" pitchFamily="18" charset="0"/>
                      </a:rPr>
                      <m:t>=50 </m:t>
                    </m:r>
                    <m:r>
                      <a:rPr lang="en-IN" sz="2000" i="1">
                        <a:latin typeface="Cambria Math" panose="02040503050406030204" pitchFamily="18" charset="0"/>
                      </a:rPr>
                      <m:t>𝐴</m:t>
                    </m:r>
                  </m:oMath>
                </a14:m>
                <a:r>
                  <a:rPr lang="en-IN" sz="2000" dirty="0">
                    <a:latin typeface="Times New Roman" panose="02020603050405020304" pitchFamily="18" charset="0"/>
                    <a:cs typeface="Times New Roman" panose="02020603050405020304" pitchFamily="18" charset="0"/>
                  </a:rPr>
                  <a:t> to emphasize that the terminal current is independent of the terminal voltage. </a:t>
                </a: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1071563" indent="-349250" algn="just">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observed from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1.13 </a:t>
                </a:r>
                <a:r>
                  <a:rPr lang="en-IN" sz="2000" dirty="0">
                    <a:latin typeface="Times New Roman" panose="02020603050405020304" pitchFamily="18" charset="0"/>
                    <a:cs typeface="Times New Roman" panose="02020603050405020304" pitchFamily="18" charset="0"/>
                  </a:rPr>
                  <a:t>that </a:t>
                </a:r>
                <a:r>
                  <a:rPr lang="en-IN" sz="2000" dirty="0" smtClean="0">
                    <a:latin typeface="Times New Roman" panose="02020603050405020304" pitchFamily="18" charset="0"/>
                    <a:cs typeface="Times New Roman" panose="02020603050405020304" pitchFamily="18" charset="0"/>
                  </a:rPr>
                  <a:t>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r>
                  <a:rPr lang="en-IN" sz="2000" dirty="0" smtClean="0">
                    <a:latin typeface="Times New Roman" panose="02020603050405020304" pitchFamily="18" charset="0"/>
                    <a:cs typeface="Times New Roman" panose="02020603050405020304" pitchFamily="18" charset="0"/>
                  </a:rPr>
                  <a:t> has </a:t>
                </a:r>
                <a:r>
                  <a:rPr lang="en-IN" sz="2000" dirty="0">
                    <a:latin typeface="Times New Roman" panose="02020603050405020304" pitchFamily="18" charset="0"/>
                    <a:cs typeface="Times New Roman" panose="02020603050405020304" pitchFamily="18" charset="0"/>
                  </a:rPr>
                  <a:t>no effect </a:t>
                </a:r>
                <a:r>
                  <a:rPr lang="en-IN" sz="2000" dirty="0" smtClean="0">
                    <a:latin typeface="Times New Roman" panose="02020603050405020304" pitchFamily="18" charset="0"/>
                    <a:cs typeface="Times New Roman" panose="02020603050405020304" pitchFamily="18" charset="0"/>
                  </a:rPr>
                  <a:t>on </a:t>
                </a:r>
                <a:r>
                  <a:rPr lang="en-IN" sz="2000" dirty="0">
                    <a:latin typeface="Times New Roman" panose="02020603050405020304" pitchFamily="18" charset="0"/>
                    <a:cs typeface="Times New Roman" panose="02020603050405020304" pitchFamily="18" charset="0"/>
                  </a:rPr>
                  <a:t>current</a:t>
                </a:r>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a:t>
                </a:r>
              </a:p>
            </p:txBody>
          </p:sp>
        </mc:Choice>
        <mc:Fallback>
          <p:sp>
            <p:nvSpPr>
              <p:cNvPr id="40" name="Rectangle 39"/>
              <p:cNvSpPr>
                <a:spLocks noRot="1" noChangeAspect="1" noMove="1" noResize="1" noEditPoints="1" noAdjustHandles="1" noChangeArrowheads="1" noChangeShapeType="1" noTextEdit="1"/>
              </p:cNvSpPr>
              <p:nvPr/>
            </p:nvSpPr>
            <p:spPr>
              <a:xfrm>
                <a:off x="277283" y="719554"/>
                <a:ext cx="11573822" cy="5924699"/>
              </a:xfrm>
              <a:prstGeom prst="rect">
                <a:avLst/>
              </a:prstGeom>
              <a:blipFill>
                <a:blip r:embed="rId2"/>
                <a:stretch>
                  <a:fillRect l="-685" t="-823" r="-527"/>
                </a:stretch>
              </a:blipFill>
            </p:spPr>
            <p:txBody>
              <a:bodyPr/>
              <a:lstStyle/>
              <a:p>
                <a:r>
                  <a:rPr lang="en-US">
                    <a:noFill/>
                  </a:rPr>
                  <a:t> </a:t>
                </a:r>
              </a:p>
            </p:txBody>
          </p:sp>
        </mc:Fallback>
      </mc:AlternateContent>
      <p:pic>
        <p:nvPicPr>
          <p:cNvPr id="10" name="Picture 9"/>
          <p:cNvPicPr/>
          <p:nvPr/>
        </p:nvPicPr>
        <p:blipFill>
          <a:blip r:embed="rId3"/>
          <a:stretch>
            <a:fillRect/>
          </a:stretch>
        </p:blipFill>
        <p:spPr>
          <a:xfrm>
            <a:off x="3025364" y="3153112"/>
            <a:ext cx="4831258" cy="2424082"/>
          </a:xfrm>
          <a:prstGeom prst="rect">
            <a:avLst/>
          </a:prstGeom>
        </p:spPr>
      </p:pic>
      <p:sp>
        <p:nvSpPr>
          <p:cNvPr id="11" name="TextBox 10"/>
          <p:cNvSpPr txBox="1"/>
          <p:nvPr/>
        </p:nvSpPr>
        <p:spPr>
          <a:xfrm>
            <a:off x="2506123" y="5577194"/>
            <a:ext cx="6457401"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1.13. </a:t>
            </a:r>
            <a:r>
              <a:rPr lang="en-IN" dirty="0" smtClean="0">
                <a:latin typeface="Times New Roman" panose="02020603050405020304" pitchFamily="18" charset="0"/>
                <a:cs typeface="Times New Roman" panose="02020603050405020304" pitchFamily="18" charset="0"/>
              </a:rPr>
              <a:t>Graphical representation of Independent Current Source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8160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56</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0" name="Rectangle 39"/>
              <p:cNvSpPr/>
              <p:nvPr/>
            </p:nvSpPr>
            <p:spPr>
              <a:xfrm>
                <a:off x="277283" y="719554"/>
                <a:ext cx="11514383" cy="3231654"/>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spcAft>
                    <a:spcPts val="1200"/>
                  </a:spcAft>
                  <a:buFont typeface="Wingdings" panose="05000000000000000000" pitchFamily="2" charset="2"/>
                  <a:buChar char="v"/>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Independent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a:t>
                </a: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12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Independent Current Source</a:t>
                </a:r>
              </a:p>
              <a:p>
                <a:pPr marL="1431925" indent="-360363" algn="just">
                  <a:spcAft>
                    <a:spcPts val="600"/>
                  </a:spcAf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Definition:</a:t>
                </a:r>
                <a:r>
                  <a:rPr lang="en-IN" sz="2000" dirty="0">
                    <a:latin typeface="Times New Roman" panose="02020603050405020304" pitchFamily="18" charset="0"/>
                    <a:cs typeface="Times New Roman" panose="02020603050405020304" pitchFamily="18" charset="0"/>
                  </a:rPr>
                  <a:t> An independent current source is a two terminal network component with terminal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specified by a time function </a:t>
                </a:r>
                <a14:m>
                  <m:oMath xmlns:m="http://schemas.openxmlformats.org/officeDocument/2006/math">
                    <m:r>
                      <a:rPr lang="en-IN" sz="2000" i="1">
                        <a:latin typeface="Cambria Math" panose="02040503050406030204" pitchFamily="18" charset="0"/>
                      </a:rPr>
                      <m:t>𝑖</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that is independent of the terminal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r>
                  <a:rPr lang="en-IN" sz="2000" dirty="0" smtClean="0">
                    <a:latin typeface="Times New Roman" panose="02020603050405020304" pitchFamily="18" charset="0"/>
                    <a:cs typeface="Times New Roman" panose="02020603050405020304" pitchFamily="18" charset="0"/>
                  </a:rPr>
                  <a:t>.</a:t>
                </a:r>
              </a:p>
              <a:p>
                <a:pPr marL="1431925" indent="-360363"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definition of a </a:t>
                </a:r>
                <a:r>
                  <a:rPr lang="en-IN" sz="2000" dirty="0" smtClean="0">
                    <a:latin typeface="Times New Roman" panose="02020603050405020304" pitchFamily="18" charset="0"/>
                    <a:cs typeface="Times New Roman" panose="02020603050405020304" pitchFamily="18" charset="0"/>
                  </a:rPr>
                  <a:t>current </a:t>
                </a:r>
                <a:r>
                  <a:rPr lang="en-IN" sz="2000" dirty="0">
                    <a:latin typeface="Times New Roman" panose="02020603050405020304" pitchFamily="18" charset="0"/>
                    <a:cs typeface="Times New Roman" panose="02020603050405020304" pitchFamily="18" charset="0"/>
                  </a:rPr>
                  <a:t>source represent that an open circuit can be considered to be a current source of value zero</a:t>
                </a:r>
              </a:p>
              <a:p>
                <a:pPr marL="1431925" indent="-360363"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independent </a:t>
                </a:r>
                <a:r>
                  <a:rPr lang="en-IN" sz="2000" dirty="0" smtClean="0">
                    <a:latin typeface="Times New Roman" panose="02020603050405020304" pitchFamily="18" charset="0"/>
                    <a:cs typeface="Times New Roman" panose="02020603050405020304" pitchFamily="18" charset="0"/>
                  </a:rPr>
                  <a:t>current </a:t>
                </a:r>
                <a:r>
                  <a:rPr lang="en-IN" sz="2000" dirty="0">
                    <a:latin typeface="Times New Roman" panose="02020603050405020304" pitchFamily="18" charset="0"/>
                    <a:cs typeface="Times New Roman" panose="02020603050405020304" pitchFamily="18" charset="0"/>
                  </a:rPr>
                  <a:t>source can also be known as  an ideal </a:t>
                </a:r>
                <a:r>
                  <a:rPr lang="en-IN" sz="2000" dirty="0" smtClean="0">
                    <a:latin typeface="Times New Roman" panose="02020603050405020304" pitchFamily="18" charset="0"/>
                    <a:cs typeface="Times New Roman" panose="02020603050405020304" pitchFamily="18" charset="0"/>
                  </a:rPr>
                  <a:t>current </a:t>
                </a:r>
                <a:r>
                  <a:rPr lang="en-IN" sz="2000" dirty="0">
                    <a:latin typeface="Times New Roman" panose="02020603050405020304" pitchFamily="18" charset="0"/>
                    <a:cs typeface="Times New Roman" panose="02020603050405020304" pitchFamily="18" charset="0"/>
                  </a:rPr>
                  <a:t>source</a:t>
                </a:r>
                <a:r>
                  <a:rPr lang="en-IN" sz="2000" dirty="0" smtClean="0">
                    <a:latin typeface="Times New Roman" panose="02020603050405020304" pitchFamily="18" charset="0"/>
                    <a:cs typeface="Times New Roman" panose="02020603050405020304" pitchFamily="18" charset="0"/>
                  </a:rPr>
                  <a:t>.</a:t>
                </a:r>
              </a:p>
            </p:txBody>
          </p:sp>
        </mc:Choice>
        <mc:Fallback xmlns="">
          <p:sp>
            <p:nvSpPr>
              <p:cNvPr id="40" name="Rectangle 39"/>
              <p:cNvSpPr>
                <a:spLocks noRot="1" noChangeAspect="1" noMove="1" noResize="1" noEditPoints="1" noAdjustHandles="1" noChangeArrowheads="1" noChangeShapeType="1" noTextEdit="1"/>
              </p:cNvSpPr>
              <p:nvPr/>
            </p:nvSpPr>
            <p:spPr>
              <a:xfrm>
                <a:off x="277283" y="719554"/>
                <a:ext cx="11514383" cy="3231654"/>
              </a:xfrm>
              <a:prstGeom prst="rect">
                <a:avLst/>
              </a:prstGeom>
              <a:blipFill>
                <a:blip r:embed="rId2"/>
                <a:stretch>
                  <a:fillRect l="-688" t="-1509" r="-582" b="-2453"/>
                </a:stretch>
              </a:blipFill>
            </p:spPr>
            <p:txBody>
              <a:bodyPr/>
              <a:lstStyle/>
              <a:p>
                <a:r>
                  <a:rPr lang="en-US">
                    <a:noFill/>
                  </a:rPr>
                  <a:t> </a:t>
                </a:r>
              </a:p>
            </p:txBody>
          </p:sp>
        </mc:Fallback>
      </mc:AlternateContent>
    </p:spTree>
    <p:extLst>
      <p:ext uri="{BB962C8B-B14F-4D97-AF65-F5344CB8AC3E}">
        <p14:creationId xmlns:p14="http://schemas.microsoft.com/office/powerpoint/2010/main" val="24711152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57</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5539978"/>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a:p>
            <a:pPr marL="1071563" indent="-34925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Many </a:t>
            </a:r>
            <a:r>
              <a:rPr lang="en-IN" sz="2000" dirty="0">
                <a:latin typeface="Times New Roman" panose="02020603050405020304" pitchFamily="18" charset="0"/>
                <a:cs typeface="Times New Roman" panose="02020603050405020304" pitchFamily="18" charset="0"/>
              </a:rPr>
              <a:t>electrical systems </a:t>
            </a:r>
            <a:r>
              <a:rPr lang="en-IN" sz="2000" dirty="0" smtClean="0">
                <a:latin typeface="Times New Roman" panose="02020603050405020304" pitchFamily="18" charset="0"/>
                <a:cs typeface="Times New Roman" panose="02020603050405020304" pitchFamily="18" charset="0"/>
              </a:rPr>
              <a:t>take </a:t>
            </a:r>
            <a:r>
              <a:rPr lang="en-IN" sz="2000" dirty="0">
                <a:latin typeface="Times New Roman" panose="02020603050405020304" pitchFamily="18" charset="0"/>
                <a:cs typeface="Times New Roman" panose="02020603050405020304" pitchFamily="18" charset="0"/>
              </a:rPr>
              <a:t>a small amount of electric power from one source and </a:t>
            </a:r>
            <a:r>
              <a:rPr lang="en-IN" sz="2000" dirty="0" smtClean="0">
                <a:latin typeface="Times New Roman" panose="02020603050405020304" pitchFamily="18" charset="0"/>
                <a:cs typeface="Times New Roman" panose="02020603050405020304" pitchFamily="18" charset="0"/>
              </a:rPr>
              <a:t>use </a:t>
            </a:r>
            <a:r>
              <a:rPr lang="en-IN" sz="2000" dirty="0">
                <a:latin typeface="Times New Roman" panose="02020603050405020304" pitchFamily="18" charset="0"/>
                <a:cs typeface="Times New Roman" panose="02020603050405020304" pitchFamily="18" charset="0"/>
              </a:rPr>
              <a:t>this to control the delivery of a large amount of electric power from another source. </a:t>
            </a:r>
            <a:endParaRPr lang="en-IN" sz="2000" dirty="0" smtClean="0">
              <a:latin typeface="Times New Roman" panose="02020603050405020304" pitchFamily="18" charset="0"/>
              <a:cs typeface="Times New Roman" panose="02020603050405020304" pitchFamily="18" charset="0"/>
            </a:endParaRPr>
          </a:p>
          <a:p>
            <a:pPr marL="1071563" indent="-34925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example of dependent source is an </a:t>
            </a:r>
            <a:r>
              <a:rPr lang="en-IN" sz="2000" dirty="0">
                <a:latin typeface="Times New Roman" panose="02020603050405020304" pitchFamily="18" charset="0"/>
                <a:cs typeface="Times New Roman" panose="02020603050405020304" pitchFamily="18" charset="0"/>
              </a:rPr>
              <a:t>amplifier used in a tape </a:t>
            </a:r>
            <a:r>
              <a:rPr lang="en-IN" sz="2000" dirty="0" smtClean="0">
                <a:latin typeface="Times New Roman" panose="02020603050405020304" pitchFamily="18" charset="0"/>
                <a:cs typeface="Times New Roman" panose="02020603050405020304" pitchFamily="18" charset="0"/>
              </a:rPr>
              <a:t>player. The working principle of the amplifier is given below:  </a:t>
            </a:r>
          </a:p>
          <a:p>
            <a:pPr marL="1585913" indent="-514350" algn="just">
              <a:spcAft>
                <a:spcPts val="600"/>
              </a:spcAft>
              <a:buFont typeface="+mj-lt"/>
              <a:buAutoNum type="romanLcPeriod"/>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magnetized tape moving past the tape ahead, which consists of magnetic material and a small coil of wire, generates a very small voltage signal that delivers a small fraction of a watt to the amplifier. </a:t>
            </a:r>
            <a:endParaRPr lang="en-IN" sz="2000" dirty="0" smtClean="0">
              <a:latin typeface="Times New Roman" panose="02020603050405020304" pitchFamily="18" charset="0"/>
              <a:cs typeface="Times New Roman" panose="02020603050405020304" pitchFamily="18" charset="0"/>
            </a:endParaRPr>
          </a:p>
          <a:p>
            <a:pPr marL="1585913" indent="-514350" algn="just">
              <a:spcAft>
                <a:spcPts val="600"/>
              </a:spcAft>
              <a:buFont typeface="+mj-lt"/>
              <a:buAutoNum type="romanLcPeriod"/>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low power signal ultimately controls the delivery of tens of watts to the speaker system</a:t>
            </a:r>
            <a:r>
              <a:rPr lang="en-IN" sz="2000" dirty="0" smtClean="0">
                <a:latin typeface="Times New Roman" panose="02020603050405020304" pitchFamily="18" charset="0"/>
                <a:cs typeface="Times New Roman" panose="02020603050405020304" pitchFamily="18" charset="0"/>
              </a:rPr>
              <a:t>.</a:t>
            </a:r>
          </a:p>
          <a:p>
            <a:pPr marL="1585913" indent="-514350" algn="just">
              <a:spcAft>
                <a:spcPts val="1200"/>
              </a:spcAft>
              <a:buFont typeface="+mj-lt"/>
              <a:buAutoNum type="romanLcPeriod"/>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power to the speaker is obtained from the amplifier power source: a car battery or an electrical outlet</a:t>
            </a:r>
            <a:r>
              <a:rPr lang="en-IN" sz="2000" dirty="0" smtClean="0">
                <a:latin typeface="Times New Roman" panose="02020603050405020304" pitchFamily="18" charset="0"/>
                <a:cs typeface="Times New Roman" panose="02020603050405020304" pitchFamily="18" charset="0"/>
              </a:rPr>
              <a:t>.</a:t>
            </a:r>
          </a:p>
          <a:p>
            <a:pPr marL="1071563" indent="-349250"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ability to control the delivery of power </a:t>
            </a:r>
            <a:r>
              <a:rPr lang="en-IN" sz="2000" dirty="0" smtClean="0">
                <a:latin typeface="Times New Roman" panose="02020603050405020304" pitchFamily="18" charset="0"/>
                <a:cs typeface="Times New Roman" panose="02020603050405020304" pitchFamily="18" charset="0"/>
              </a:rPr>
              <a:t>is modelled by </a:t>
            </a:r>
            <a:r>
              <a:rPr lang="en-IN" sz="2000" dirty="0">
                <a:latin typeface="Times New Roman" panose="02020603050405020304" pitchFamily="18" charset="0"/>
                <a:cs typeface="Times New Roman" panose="02020603050405020304" pitchFamily="18" charset="0"/>
              </a:rPr>
              <a:t>the introduction of four terminal network components called dependent sources or controlled sources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286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58</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1004468" y="1744450"/>
            <a:ext cx="5298245"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Voltage- Controlled Voltage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 (VCVS)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365236" y="2191542"/>
            <a:ext cx="10359189" cy="2273443"/>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A tape player amplifier is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an example of voltage-controlled voltage source. The amplifier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generate a large voltage across two terminals that is intended to be proportional to a smaller voltage established across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other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two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terminals</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practical voltage amplifier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is idealized with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 four terminal network component called a voltage controlled voltage source (VCVS</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network symbol </a:t>
            </a:r>
            <a:r>
              <a:rPr lang="en-IN" sz="2000" dirty="0" smtClean="0">
                <a:latin typeface="Times New Roman" panose="02020603050405020304" pitchFamily="18" charset="0"/>
                <a:cs typeface="Times New Roman" panose="02020603050405020304" pitchFamily="18" charset="0"/>
              </a:rPr>
              <a:t>as shown </a:t>
            </a:r>
            <a:r>
              <a:rPr lang="en-IN" sz="2000" dirty="0">
                <a:latin typeface="Times New Roman" panose="02020603050405020304" pitchFamily="18" charset="0"/>
                <a:cs typeface="Times New Roman" panose="02020603050405020304" pitchFamily="18" charset="0"/>
              </a:rPr>
              <a:t>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1.14 </a:t>
            </a:r>
            <a:r>
              <a:rPr lang="en-IN" sz="2000" dirty="0" smtClean="0">
                <a:latin typeface="Times New Roman" panose="02020603050405020304" pitchFamily="18" charset="0"/>
                <a:cs typeface="Times New Roman" panose="02020603050405020304" pitchFamily="18" charset="0"/>
              </a:rPr>
              <a:t>is used </a:t>
            </a:r>
            <a:r>
              <a:rPr lang="en-IN" sz="2000" dirty="0">
                <a:latin typeface="Times New Roman" panose="02020603050405020304" pitchFamily="18" charset="0"/>
                <a:cs typeface="Times New Roman" panose="02020603050405020304" pitchFamily="18" charset="0"/>
              </a:rPr>
              <a:t>to represent a VCVS</a:t>
            </a:r>
            <a:r>
              <a:rPr lang="en-IN" sz="2000" dirty="0" smtClean="0">
                <a:latin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2052739" y="4490423"/>
            <a:ext cx="4008718" cy="1794825"/>
          </a:xfrm>
          <a:prstGeom prst="rect">
            <a:avLst/>
          </a:prstGeom>
        </p:spPr>
      </p:pic>
      <p:sp>
        <p:nvSpPr>
          <p:cNvPr id="9" name="TextBox 8"/>
          <p:cNvSpPr txBox="1"/>
          <p:nvPr/>
        </p:nvSpPr>
        <p:spPr>
          <a:xfrm>
            <a:off x="1924334" y="6349284"/>
            <a:ext cx="4458217"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1.14. </a:t>
            </a:r>
            <a:r>
              <a:rPr lang="en-IN" dirty="0">
                <a:latin typeface="Times New Roman" panose="02020603050405020304" pitchFamily="18" charset="0"/>
                <a:ea typeface="Times New Roman" panose="02020603050405020304" pitchFamily="18" charset="0"/>
                <a:cs typeface="Times New Roman" panose="02020603050405020304" pitchFamily="18" charset="0"/>
              </a:rPr>
              <a:t>Voltage- Controlled Voltage Source</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6544830" y="4662275"/>
                <a:ext cx="5161446" cy="1080296"/>
              </a:xfrm>
              <a:prstGeom prst="rect">
                <a:avLst/>
              </a:prstGeom>
            </p:spPr>
            <p:txBody>
              <a:bodyPr wrap="square">
                <a:spAutoFit/>
              </a:bodyPr>
              <a:lstStyle/>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a:t>
                </a:r>
                <a14:m>
                  <m:oMath xmlns:m="http://schemas.openxmlformats.org/officeDocument/2006/math">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e>
                    </m:d>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e>
                    </m:d>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marks inside the diamond of the component symbol identify the component as a voltage source.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544830" y="4662275"/>
                <a:ext cx="5161446" cy="1080296"/>
              </a:xfrm>
              <a:prstGeom prst="rect">
                <a:avLst/>
              </a:prstGeom>
              <a:blipFill rotWithShape="0">
                <a:blip r:embed="rId3"/>
                <a:stretch>
                  <a:fillRect l="-1300" t="-3390" r="-1300" b="-7345"/>
                </a:stretch>
              </a:blipFill>
            </p:spPr>
            <p:txBody>
              <a:bodyPr/>
              <a:lstStyle/>
              <a:p>
                <a:r>
                  <a:rPr lang="en-IN">
                    <a:noFill/>
                  </a:rPr>
                  <a:t> </a:t>
                </a:r>
              </a:p>
            </p:txBody>
          </p:sp>
        </mc:Fallback>
      </mc:AlternateContent>
    </p:spTree>
    <p:extLst>
      <p:ext uri="{BB962C8B-B14F-4D97-AF65-F5344CB8AC3E}">
        <p14:creationId xmlns:p14="http://schemas.microsoft.com/office/powerpoint/2010/main" val="2266555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59</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1004468" y="1744450"/>
            <a:ext cx="5298245"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Voltage- Controlled Voltage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 (VCVS)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1365236" y="2166104"/>
                <a:ext cx="10359189" cy="3137269"/>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equivalent definition is given by the following component equation or control equation</a:t>
                </a:r>
                <a:r>
                  <a:rPr lang="en-IN" sz="2000" dirty="0" smtClean="0">
                    <a:latin typeface="Times New Roman" panose="02020603050405020304" pitchFamily="18" charset="0"/>
                    <a:cs typeface="Times New Roman" panose="02020603050405020304" pitchFamily="18" charset="0"/>
                  </a:rPr>
                  <a:t>.</a:t>
                </a:r>
              </a:p>
              <a:p>
                <a:pPr marL="360363" algn="just">
                  <a:lnSpc>
                    <a:spcPct val="107000"/>
                  </a:lnSpc>
                  <a:spcAft>
                    <a:spcPts val="800"/>
                  </a:spcAft>
                </a:pPr>
                <a:r>
                  <a:rPr lang="en-IN" sz="2000" b="1" dirty="0">
                    <a:latin typeface="Times New Roman" panose="02020603050405020304" pitchFamily="18" charset="0"/>
                    <a:cs typeface="Times New Roman" panose="02020603050405020304" pitchFamily="18" charset="0"/>
                  </a:rPr>
                  <a:t>Control </a:t>
                </a:r>
                <a:r>
                  <a:rPr lang="en-IN" sz="2000" b="1" dirty="0" smtClean="0">
                    <a:latin typeface="Times New Roman" panose="02020603050405020304" pitchFamily="18" charset="0"/>
                    <a:cs typeface="Times New Roman" panose="02020603050405020304" pitchFamily="18" charset="0"/>
                  </a:rPr>
                  <a:t>Equation: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𝑐𝑑</m:t>
                        </m:r>
                      </m:sub>
                    </m:sSub>
                    <m:r>
                      <a:rPr lang="en-IN" sz="2000" i="1">
                        <a:latin typeface="Cambria Math" panose="02040503050406030204" pitchFamily="18" charset="0"/>
                      </a:rPr>
                      <m:t>=</m:t>
                    </m:r>
                    <m:r>
                      <a:rPr lang="en-IN" sz="2000" i="1">
                        <a:latin typeface="Cambria Math" panose="02040503050406030204" pitchFamily="18" charset="0"/>
                      </a:rPr>
                      <m:t>𝜇</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endParaRPr lang="en-IN" sz="2000" dirty="0" smtClean="0"/>
              </a:p>
              <a:p>
                <a:pPr marL="360363" indent="-360363"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It is observed </a:t>
                </a:r>
                <a:r>
                  <a:rPr lang="en-IN" sz="2000" dirty="0">
                    <a:latin typeface="Times New Roman" panose="02020603050405020304" pitchFamily="18" charset="0"/>
                    <a:cs typeface="Times New Roman" panose="02020603050405020304" pitchFamily="18" charset="0"/>
                  </a:rPr>
                  <a:t>that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𝑐𝑑</m:t>
                        </m:r>
                      </m:sub>
                    </m:sSub>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depends only on the constant </a:t>
                </a:r>
                <a14:m>
                  <m:oMath xmlns:m="http://schemas.openxmlformats.org/officeDocument/2006/math">
                    <m:r>
                      <a:rPr lang="en-IN" sz="2000" i="1">
                        <a:latin typeface="Cambria Math" panose="02040503050406030204" pitchFamily="18" charset="0"/>
                      </a:rPr>
                      <m:t>𝜇</m:t>
                    </m:r>
                  </m:oMath>
                </a14:m>
                <a:r>
                  <a:rPr lang="en-IN" sz="2000" dirty="0">
                    <a:latin typeface="Times New Roman" panose="02020603050405020304" pitchFamily="18" charset="0"/>
                    <a:cs typeface="Times New Roman" panose="02020603050405020304" pitchFamily="18" charset="0"/>
                  </a:rPr>
                  <a:t>, a dimensionless constant called the voltage gain and the control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60363" indent="-360363"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𝑐𝑑</m:t>
                        </m:r>
                      </m:sub>
                    </m:sSub>
                  </m:oMath>
                </a14:m>
                <a:r>
                  <a:rPr lang="en-IN" sz="2000" dirty="0">
                    <a:latin typeface="Times New Roman" panose="02020603050405020304" pitchFamily="18" charset="0"/>
                    <a:cs typeface="Times New Roman" panose="02020603050405020304" pitchFamily="18" charset="0"/>
                  </a:rPr>
                  <a:t> can affect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𝑐𝑑</m:t>
                        </m:r>
                      </m:sub>
                    </m:sSub>
                  </m:oMath>
                </a14:m>
                <a:r>
                  <a:rPr lang="en-IN" sz="2000" dirty="0">
                    <a:latin typeface="Times New Roman" panose="02020603050405020304" pitchFamily="18" charset="0"/>
                    <a:cs typeface="Times New Roman" panose="02020603050405020304" pitchFamily="18" charset="0"/>
                  </a:rPr>
                  <a:t> only if it affects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voltage. </a:t>
                </a:r>
                <a:endParaRPr lang="en-IN" sz="2000" dirty="0" smtClean="0">
                  <a:latin typeface="Times New Roman" panose="02020603050405020304" pitchFamily="18" charset="0"/>
                  <a:cs typeface="Times New Roman" panose="02020603050405020304" pitchFamily="18" charset="0"/>
                </a:endParaRPr>
              </a:p>
              <a:p>
                <a:pPr marL="360363" indent="-360363" algn="just">
                  <a:lnSpc>
                    <a:spcPct val="107000"/>
                  </a:lnSpc>
                  <a:spcAft>
                    <a:spcPts val="800"/>
                  </a:spcAf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Definition:</a:t>
                </a:r>
                <a:r>
                  <a:rPr lang="en-IN" sz="2000" dirty="0">
                    <a:latin typeface="Times New Roman" panose="02020603050405020304" pitchFamily="18" charset="0"/>
                    <a:cs typeface="Times New Roman" panose="02020603050405020304" pitchFamily="18" charset="0"/>
                  </a:rPr>
                  <a:t> A voltage controlled voltage source is a four-terminal network component that establishes a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𝑐𝑑</m:t>
                        </m:r>
                      </m:sub>
                    </m:sSub>
                  </m:oMath>
                </a14:m>
                <a:r>
                  <a:rPr lang="en-IN" sz="2000" dirty="0">
                    <a:latin typeface="Times New Roman" panose="02020603050405020304" pitchFamily="18" charset="0"/>
                    <a:cs typeface="Times New Roman" panose="02020603050405020304" pitchFamily="18" charset="0"/>
                  </a:rPr>
                  <a:t> between two points </a:t>
                </a:r>
                <a14:m>
                  <m:oMath xmlns:m="http://schemas.openxmlformats.org/officeDocument/2006/math">
                    <m:r>
                      <a:rPr lang="en-IN" sz="2000" i="1">
                        <a:latin typeface="Cambria Math" panose="02040503050406030204" pitchFamily="18" charset="0"/>
                      </a:rPr>
                      <m:t>𝑐</m:t>
                    </m:r>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rPr>
                      <m:t>𝑑</m:t>
                    </m:r>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in the circuit that is proportional to a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between two points </a:t>
                </a:r>
                <a14:m>
                  <m:oMath xmlns:m="http://schemas.openxmlformats.org/officeDocument/2006/math">
                    <m:r>
                      <a:rPr lang="en-IN" sz="2000" i="1">
                        <a:latin typeface="Cambria Math" panose="02040503050406030204" pitchFamily="18" charset="0"/>
                      </a:rPr>
                      <m:t>𝑎</m:t>
                    </m:r>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rPr>
                      <m:t>𝑏</m:t>
                    </m:r>
                  </m:oMath>
                </a14:m>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365236" y="2166104"/>
                <a:ext cx="10359189" cy="3137269"/>
              </a:xfrm>
              <a:prstGeom prst="rect">
                <a:avLst/>
              </a:prstGeom>
              <a:blipFill rotWithShape="0">
                <a:blip r:embed="rId2"/>
                <a:stretch>
                  <a:fillRect l="-530" t="-971" r="-589" b="-1748"/>
                </a:stretch>
              </a:blipFill>
            </p:spPr>
            <p:txBody>
              <a:bodyPr/>
              <a:lstStyle/>
              <a:p>
                <a:r>
                  <a:rPr lang="en-IN">
                    <a:noFill/>
                  </a:rPr>
                  <a:t> </a:t>
                </a:r>
              </a:p>
            </p:txBody>
          </p:sp>
        </mc:Fallback>
      </mc:AlternateContent>
    </p:spTree>
    <p:extLst>
      <p:ext uri="{BB962C8B-B14F-4D97-AF65-F5344CB8AC3E}">
        <p14:creationId xmlns:p14="http://schemas.microsoft.com/office/powerpoint/2010/main" val="41861875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60</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1004468" y="1744450"/>
            <a:ext cx="5298245"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Voltage- Controlled Voltage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Source (VCVS)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4"/>
              <p:cNvSpPr/>
              <p:nvPr/>
            </p:nvSpPr>
            <p:spPr>
              <a:xfrm>
                <a:off x="1390352" y="2195900"/>
                <a:ext cx="10135901" cy="1215717"/>
              </a:xfrm>
              <a:prstGeom prst="rect">
                <a:avLst/>
              </a:prstGeom>
            </p:spPr>
            <p:txBody>
              <a:bodyPr wrap="square">
                <a:spAutoFit/>
              </a:bodyPr>
              <a:lstStyle/>
              <a:p>
                <a:pPr>
                  <a:spcAft>
                    <a:spcPts val="600"/>
                  </a:spcAft>
                </a:pPr>
                <a:r>
                  <a:rPr lang="en-IN" sz="2400" b="1" dirty="0">
                    <a:latin typeface="Times New Roman" panose="02020603050405020304" pitchFamily="18" charset="0"/>
                    <a:ea typeface="Times New Roman" panose="02020603050405020304" pitchFamily="18" charset="0"/>
                  </a:rPr>
                  <a:t>Example </a:t>
                </a:r>
                <a:r>
                  <a:rPr lang="en-IN" sz="2400" b="1" dirty="0" smtClean="0">
                    <a:latin typeface="Times New Roman" panose="02020603050405020304" pitchFamily="18" charset="0"/>
                    <a:ea typeface="Times New Roman" panose="02020603050405020304" pitchFamily="18" charset="0"/>
                  </a:rPr>
                  <a:t>of VCVS</a:t>
                </a:r>
                <a:endParaRPr lang="en-IN" sz="2400" b="1" dirty="0" smtClean="0">
                  <a:latin typeface="Times New Roman" panose="02020603050405020304" pitchFamily="18" charset="0"/>
                  <a:ea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Determine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 in the </a:t>
                </a:r>
                <a:r>
                  <a:rPr lang="en-IN" sz="2000" dirty="0" smtClean="0">
                    <a:latin typeface="Times New Roman" panose="02020603050405020304" pitchFamily="18" charset="0"/>
                    <a:cs typeface="Times New Roman" panose="02020603050405020304" pitchFamily="18" charset="0"/>
                  </a:rPr>
                  <a:t>circuit as shown in </a:t>
                </a:r>
                <a:r>
                  <a:rPr lang="en-IN" sz="2000" b="1" dirty="0" smtClean="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1.15 </a:t>
                </a:r>
                <a:endParaRPr lang="en-IN"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IN" sz="2400" dirty="0"/>
              </a:p>
            </p:txBody>
          </p:sp>
        </mc:Choice>
        <mc:Fallback>
          <p:sp>
            <p:nvSpPr>
              <p:cNvPr id="5" name="Rectangle 4"/>
              <p:cNvSpPr>
                <a:spLocks noRot="1" noChangeAspect="1" noMove="1" noResize="1" noEditPoints="1" noAdjustHandles="1" noChangeArrowheads="1" noChangeShapeType="1" noTextEdit="1"/>
              </p:cNvSpPr>
              <p:nvPr/>
            </p:nvSpPr>
            <p:spPr>
              <a:xfrm>
                <a:off x="1390352" y="2195900"/>
                <a:ext cx="10135901" cy="1215717"/>
              </a:xfrm>
              <a:prstGeom prst="rect">
                <a:avLst/>
              </a:prstGeom>
              <a:blipFill>
                <a:blip r:embed="rId2"/>
                <a:stretch>
                  <a:fillRect l="-902" t="-4000"/>
                </a:stretch>
              </a:blipFill>
            </p:spPr>
            <p:txBody>
              <a:bodyPr/>
              <a:lstStyle/>
              <a:p>
                <a:r>
                  <a:rPr lang="en-US">
                    <a:noFill/>
                  </a:rPr>
                  <a:t> </a:t>
                </a:r>
              </a:p>
            </p:txBody>
          </p:sp>
        </mc:Fallback>
      </mc:AlternateContent>
      <p:pic>
        <p:nvPicPr>
          <p:cNvPr id="8" name="Picture 7"/>
          <p:cNvPicPr/>
          <p:nvPr/>
        </p:nvPicPr>
        <p:blipFill>
          <a:blip r:embed="rId3"/>
          <a:stretch>
            <a:fillRect/>
          </a:stretch>
        </p:blipFill>
        <p:spPr>
          <a:xfrm>
            <a:off x="1967678" y="3019291"/>
            <a:ext cx="5065295" cy="1969790"/>
          </a:xfrm>
          <a:prstGeom prst="rect">
            <a:avLst/>
          </a:prstGeom>
        </p:spPr>
      </p:pic>
      <p:sp>
        <p:nvSpPr>
          <p:cNvPr id="9" name="TextBox 8"/>
          <p:cNvSpPr txBox="1"/>
          <p:nvPr/>
        </p:nvSpPr>
        <p:spPr>
          <a:xfrm>
            <a:off x="1967678" y="5007464"/>
            <a:ext cx="5695597"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1.15. </a:t>
            </a:r>
            <a:r>
              <a:rPr lang="en-IN" dirty="0" smtClean="0">
                <a:latin typeface="Times New Roman" panose="02020603050405020304" pitchFamily="18" charset="0"/>
                <a:cs typeface="Times New Roman" panose="02020603050405020304" pitchFamily="18" charset="0"/>
              </a:rPr>
              <a:t>Test figure of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Voltage- </a:t>
            </a:r>
            <a:r>
              <a:rPr lang="en-IN" dirty="0">
                <a:latin typeface="Times New Roman" panose="02020603050405020304" pitchFamily="18" charset="0"/>
                <a:ea typeface="Times New Roman" panose="02020603050405020304" pitchFamily="18" charset="0"/>
                <a:cs typeface="Times New Roman" panose="02020603050405020304" pitchFamily="18" charset="0"/>
              </a:rPr>
              <a:t>Controlled Voltage Source</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Rectangle 3"/>
              <p:cNvSpPr/>
              <p:nvPr/>
            </p:nvSpPr>
            <p:spPr>
              <a:xfrm>
                <a:off x="1452325" y="5440176"/>
                <a:ext cx="6096000" cy="1479379"/>
              </a:xfrm>
              <a:prstGeom prst="rect">
                <a:avLst/>
              </a:prstGeom>
            </p:spPr>
            <p:txBody>
              <a:bodyPr>
                <a:spAutoFit/>
              </a:bodyPr>
              <a:lstStyle/>
              <a:p>
                <a:pPr>
                  <a:spcAft>
                    <a:spcPts val="1200"/>
                  </a:spcAft>
                </a:pPr>
                <a:r>
                  <a:rPr lang="en-IN" sz="2400" b="1" dirty="0">
                    <a:latin typeface="Times New Roman" panose="02020603050405020304" pitchFamily="18" charset="0"/>
                    <a:cs typeface="Times New Roman" panose="02020603050405020304" pitchFamily="18" charset="0"/>
                  </a:rPr>
                  <a:t>Solution </a:t>
                </a:r>
                <a:r>
                  <a:rPr lang="en-IN" sz="2400" b="1" dirty="0" smtClean="0">
                    <a:latin typeface="Times New Roman" panose="02020603050405020304" pitchFamily="18" charset="0"/>
                    <a:cs typeface="Times New Roman" panose="02020603050405020304" pitchFamily="18" charset="0"/>
                  </a:rPr>
                  <a:t>for</a:t>
                </a: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Example </a:t>
                </a:r>
                <a:r>
                  <a:rPr lang="en-IN" sz="2400" b="1" dirty="0" smtClean="0">
                    <a:latin typeface="Times New Roman" panose="02020603050405020304" pitchFamily="18" charset="0"/>
                    <a:cs typeface="Times New Roman" panose="02020603050405020304" pitchFamily="18" charset="0"/>
                  </a:rPr>
                  <a:t> of VCVS</a:t>
                </a:r>
                <a:endParaRPr lang="en-IN" sz="2400" b="1" dirty="0">
                  <a:latin typeface="Times New Roman" panose="02020603050405020304" pitchFamily="18" charset="0"/>
                  <a:cs typeface="Times New Roman" panose="02020603050405020304" pitchFamily="18" charset="0"/>
                </a:endParaRPr>
              </a:p>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Kirchhoff’s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voltage law easily established that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=12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IN"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=5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=5×12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=60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oMath>
                  </m:oMathPara>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452325" y="5440176"/>
                <a:ext cx="6096000" cy="1479379"/>
              </a:xfrm>
              <a:prstGeom prst="rect">
                <a:avLst/>
              </a:prstGeom>
              <a:blipFill>
                <a:blip r:embed="rId4"/>
                <a:stretch>
                  <a:fillRect l="-1500" t="-3292"/>
                </a:stretch>
              </a:blipFill>
            </p:spPr>
            <p:txBody>
              <a:bodyPr/>
              <a:lstStyle/>
              <a:p>
                <a:r>
                  <a:rPr lang="en-US">
                    <a:noFill/>
                  </a:rPr>
                  <a:t> </a:t>
                </a:r>
              </a:p>
            </p:txBody>
          </p:sp>
        </mc:Fallback>
      </mc:AlternateContent>
    </p:spTree>
    <p:extLst>
      <p:ext uri="{BB962C8B-B14F-4D97-AF65-F5344CB8AC3E}">
        <p14:creationId xmlns:p14="http://schemas.microsoft.com/office/powerpoint/2010/main" val="26273902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61</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963848" y="1744450"/>
            <a:ext cx="5379486"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Voltage- Controlled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Source (VCCS)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365236" y="2191542"/>
            <a:ext cx="10359189" cy="1944122"/>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field-effect </a:t>
            </a:r>
            <a:r>
              <a:rPr lang="en-IN" sz="2000" dirty="0" smtClean="0">
                <a:latin typeface="Times New Roman" panose="02020603050405020304" pitchFamily="18" charset="0"/>
                <a:cs typeface="Times New Roman" panose="02020603050405020304" pitchFamily="18" charset="0"/>
              </a:rPr>
              <a:t>transistor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is an example of voltage-controlled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current source. This </a:t>
            </a:r>
            <a:r>
              <a:rPr lang="en-IN" sz="2000" dirty="0">
                <a:latin typeface="Times New Roman" panose="02020603050405020304" pitchFamily="18" charset="0"/>
                <a:cs typeface="Times New Roman" panose="02020603050405020304" pitchFamily="18" charset="0"/>
              </a:rPr>
              <a:t>electronic device permit the control of a current directly with a </a:t>
            </a:r>
            <a:r>
              <a:rPr lang="en-IN" sz="2000" dirty="0" smtClean="0">
                <a:latin typeface="Times New Roman" panose="02020603050405020304" pitchFamily="18" charset="0"/>
                <a:cs typeface="Times New Roman" panose="02020603050405020304" pitchFamily="18" charset="0"/>
              </a:rPr>
              <a:t>voltage.</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device </a:t>
            </a:r>
            <a:r>
              <a:rPr lang="en-IN" sz="2000" dirty="0" smtClean="0">
                <a:latin typeface="Times New Roman" panose="02020603050405020304" pitchFamily="18" charset="0"/>
                <a:cs typeface="Times New Roman" panose="02020603050405020304" pitchFamily="18" charset="0"/>
              </a:rPr>
              <a:t>is idealized with </a:t>
            </a:r>
            <a:r>
              <a:rPr lang="en-IN" sz="2000" dirty="0">
                <a:latin typeface="Times New Roman" panose="02020603050405020304" pitchFamily="18" charset="0"/>
                <a:cs typeface="Times New Roman" panose="02020603050405020304" pitchFamily="18" charset="0"/>
              </a:rPr>
              <a:t>a four terminal network component called a voltage-controlled current source (VCCS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network symbol </a:t>
            </a:r>
            <a:r>
              <a:rPr lang="en-IN" sz="2000" dirty="0" smtClean="0">
                <a:latin typeface="Times New Roman" panose="02020603050405020304" pitchFamily="18" charset="0"/>
                <a:cs typeface="Times New Roman" panose="02020603050405020304" pitchFamily="18" charset="0"/>
              </a:rPr>
              <a:t>as shown </a:t>
            </a:r>
            <a:r>
              <a:rPr lang="en-IN" sz="2000" dirty="0">
                <a:latin typeface="Times New Roman" panose="02020603050405020304" pitchFamily="18" charset="0"/>
                <a:cs typeface="Times New Roman" panose="02020603050405020304" pitchFamily="18" charset="0"/>
              </a:rPr>
              <a:t>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1.16 </a:t>
            </a:r>
            <a:r>
              <a:rPr lang="en-IN" sz="2000" dirty="0" smtClean="0">
                <a:latin typeface="Times New Roman" panose="02020603050405020304" pitchFamily="18" charset="0"/>
                <a:cs typeface="Times New Roman" panose="02020603050405020304" pitchFamily="18" charset="0"/>
              </a:rPr>
              <a:t>is used </a:t>
            </a:r>
            <a:r>
              <a:rPr lang="en-IN" sz="2000" dirty="0">
                <a:latin typeface="Times New Roman" panose="02020603050405020304" pitchFamily="18" charset="0"/>
                <a:cs typeface="Times New Roman" panose="02020603050405020304" pitchFamily="18" charset="0"/>
              </a:rPr>
              <a:t>to represent a </a:t>
            </a:r>
            <a:r>
              <a:rPr lang="en-IN" sz="2000" dirty="0" smtClean="0">
                <a:latin typeface="Times New Roman" panose="02020603050405020304" pitchFamily="18" charset="0"/>
                <a:cs typeface="Times New Roman" panose="02020603050405020304" pitchFamily="18" charset="0"/>
              </a:rPr>
              <a:t>VCCS.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a:stretch>
            <a:fillRect/>
          </a:stretch>
        </p:blipFill>
        <p:spPr>
          <a:xfrm>
            <a:off x="2052739" y="4158834"/>
            <a:ext cx="3890862" cy="2190450"/>
          </a:xfrm>
          <a:prstGeom prst="rect">
            <a:avLst/>
          </a:prstGeom>
        </p:spPr>
      </p:pic>
      <p:sp>
        <p:nvSpPr>
          <p:cNvPr id="13" name="TextBox 12"/>
          <p:cNvSpPr txBox="1"/>
          <p:nvPr/>
        </p:nvSpPr>
        <p:spPr>
          <a:xfrm>
            <a:off x="1801504" y="6349284"/>
            <a:ext cx="4581047"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1.16. </a:t>
            </a:r>
            <a:r>
              <a:rPr lang="en-IN" dirty="0">
                <a:latin typeface="Times New Roman" panose="02020603050405020304" pitchFamily="18" charset="0"/>
                <a:ea typeface="Times New Roman" panose="02020603050405020304" pitchFamily="18" charset="0"/>
                <a:cs typeface="Times New Roman" panose="02020603050405020304" pitchFamily="18" charset="0"/>
              </a:rPr>
              <a:t>Voltage- Controlled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Current </a:t>
            </a:r>
            <a:r>
              <a:rPr lang="en-IN" dirty="0">
                <a:latin typeface="Times New Roman" panose="02020603050405020304" pitchFamily="18" charset="0"/>
                <a:ea typeface="Times New Roman" panose="02020603050405020304" pitchFamily="18" charset="0"/>
                <a:cs typeface="Times New Roman" panose="02020603050405020304" pitchFamily="18" charset="0"/>
              </a:rPr>
              <a:t>Source</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6382551" y="4702326"/>
            <a:ext cx="5117329" cy="1080296"/>
          </a:xfrm>
          <a:prstGeom prst="rect">
            <a:avLst/>
          </a:prstGeom>
        </p:spPr>
        <p:txBody>
          <a:bodyPr wrap="square">
            <a:spAutoFit/>
          </a:bodyPr>
          <a:lstStyle/>
          <a:p>
            <a:pPr algn="just">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The arrow inside the diamond of the component symbol identifies the component as a current source.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521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Rectangle 2"/>
              <p:cNvSpPr/>
              <p:nvPr/>
            </p:nvSpPr>
            <p:spPr>
              <a:xfrm>
                <a:off x="241440" y="719554"/>
                <a:ext cx="11856430" cy="6093976"/>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000" b="1" dirty="0">
                    <a:latin typeface="Times New Roman" panose="02020603050405020304" pitchFamily="18" charset="0"/>
                    <a:ea typeface="Calibri" panose="020F0502020204030204" pitchFamily="34" charset="0"/>
                    <a:cs typeface="Times New Roman" panose="02020603050405020304" pitchFamily="18" charset="0"/>
                  </a:rPr>
                  <a:t>Ohm’s </a:t>
                </a: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Law</a:t>
                </a:r>
              </a:p>
              <a:p>
                <a:pPr marL="712788" indent="-349250" algn="just">
                  <a:spcAft>
                    <a:spcPts val="6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Resistors</a:t>
                </a:r>
              </a:p>
              <a:p>
                <a:pPr marL="1169988" indent="-363538"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When a current flows in a material, the free electrons move through the material and collide with atoms. </a:t>
                </a:r>
                <a:endParaRPr lang="en-IN" sz="2000" dirty="0" smtClean="0">
                  <a:latin typeface="Times New Roman" panose="02020603050405020304" pitchFamily="18" charset="0"/>
                  <a:cs typeface="Times New Roman" panose="02020603050405020304" pitchFamily="18" charset="0"/>
                </a:endParaRPr>
              </a:p>
              <a:p>
                <a:pPr marL="1169988"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collision cause the electrons to lose some of their energy. </a:t>
                </a:r>
                <a:endParaRPr lang="en-IN" sz="2000" dirty="0" smtClean="0">
                  <a:latin typeface="Times New Roman" panose="02020603050405020304" pitchFamily="18" charset="0"/>
                  <a:cs typeface="Times New Roman" panose="02020603050405020304" pitchFamily="18" charset="0"/>
                </a:endParaRPr>
              </a:p>
              <a:p>
                <a:pPr marL="1169988"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loss of energy per unit charge is the drop in potential across the material</a:t>
                </a:r>
                <a:r>
                  <a:rPr lang="en-IN" sz="2000" dirty="0" smtClean="0">
                    <a:latin typeface="Times New Roman" panose="02020603050405020304" pitchFamily="18" charset="0"/>
                    <a:cs typeface="Times New Roman" panose="02020603050405020304" pitchFamily="18" charset="0"/>
                  </a:rPr>
                  <a:t>.</a:t>
                </a:r>
              </a:p>
              <a:p>
                <a:pPr marL="1169988"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amount of energy lost by the electrons is related to the physical property of the material. </a:t>
                </a:r>
                <a:endParaRPr lang="en-IN" sz="2000" dirty="0" smtClean="0">
                  <a:latin typeface="Times New Roman" panose="02020603050405020304" pitchFamily="18" charset="0"/>
                  <a:cs typeface="Times New Roman" panose="02020603050405020304" pitchFamily="18" charset="0"/>
                </a:endParaRPr>
              </a:p>
              <a:p>
                <a:pPr marL="1169988"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collisions restrict the movement of electrons. </a:t>
                </a:r>
                <a:endParaRPr lang="en-IN" sz="2000" dirty="0" smtClean="0">
                  <a:latin typeface="Times New Roman" panose="02020603050405020304" pitchFamily="18" charset="0"/>
                  <a:cs typeface="Times New Roman" panose="02020603050405020304" pitchFamily="18" charset="0"/>
                </a:endParaRPr>
              </a:p>
              <a:p>
                <a:pPr marL="1169988"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property of a material to restrict the flow of electrons is called </a:t>
                </a:r>
                <a:r>
                  <a:rPr lang="en-IN" sz="2000" dirty="0" smtClean="0">
                    <a:latin typeface="Times New Roman" panose="02020603050405020304" pitchFamily="18" charset="0"/>
                    <a:cs typeface="Times New Roman" panose="02020603050405020304" pitchFamily="18" charset="0"/>
                  </a:rPr>
                  <a:t>resistance.</a:t>
                </a:r>
              </a:p>
              <a:p>
                <a:pPr marL="1169988" indent="-363538"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resistance is </a:t>
                </a:r>
                <a:r>
                  <a:rPr lang="en-IN" sz="2000" dirty="0">
                    <a:latin typeface="Times New Roman" panose="02020603050405020304" pitchFamily="18" charset="0"/>
                    <a:cs typeface="Times New Roman" panose="02020603050405020304" pitchFamily="18" charset="0"/>
                  </a:rPr>
                  <a:t>denoted by </a:t>
                </a:r>
                <a14:m>
                  <m:oMath xmlns:m="http://schemas.openxmlformats.org/officeDocument/2006/math">
                    <m:r>
                      <a:rPr lang="en-IN" sz="2000" b="1" i="1">
                        <a:latin typeface="Cambria Math" panose="02040503050406030204" pitchFamily="18" charset="0"/>
                      </a:rPr>
                      <m:t>𝑹</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The symbol for the resistor is shown 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1.2</a:t>
                </a:r>
                <a:r>
                  <a:rPr lang="en-IN" sz="2000" dirty="0" smtClean="0">
                    <a:latin typeface="Times New Roman" panose="02020603050405020304" pitchFamily="18" charset="0"/>
                    <a:cs typeface="Times New Roman" panose="02020603050405020304" pitchFamily="18" charset="0"/>
                  </a:rPr>
                  <a:t>.</a:t>
                </a:r>
              </a:p>
              <a:p>
                <a:pPr marL="1169988" indent="-363538" algn="just">
                  <a:spcAft>
                    <a:spcPts val="12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712788" indent="-349250" algn="just">
                  <a:spcAft>
                    <a:spcPts val="1200"/>
                  </a:spcAft>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712788" indent="-349250" algn="just">
                  <a:spcAft>
                    <a:spcPts val="1200"/>
                  </a:spcAft>
                  <a:buFont typeface="Wingdings" panose="05000000000000000000" pitchFamily="2" charset="2"/>
                  <a:buChar char="ü"/>
                </a:pPr>
                <a:endParaRPr lang="en-IN" sz="2000" dirty="0" smtClean="0">
                  <a:latin typeface="Times New Roman" panose="02020603050405020304" pitchFamily="18" charset="0"/>
                  <a:cs typeface="Times New Roman" panose="02020603050405020304" pitchFamily="18" charset="0"/>
                </a:endParaRPr>
              </a:p>
              <a:p>
                <a:pPr marL="712788" indent="-349250" algn="just">
                  <a:spcAft>
                    <a:spcPts val="1200"/>
                  </a:spcAft>
                  <a:buFont typeface="Wingdings" panose="05000000000000000000" pitchFamily="2" charset="2"/>
                  <a:buChar char="ü"/>
                </a:pPr>
                <a:r>
                  <a:rPr lang="en-IN" sz="2000" b="1" dirty="0" smtClean="0">
                    <a:latin typeface="Times New Roman" panose="02020603050405020304" pitchFamily="18" charset="0"/>
                    <a:cs typeface="Times New Roman" panose="02020603050405020304" pitchFamily="18" charset="0"/>
                  </a:rPr>
                  <a:t>Definition:</a:t>
                </a:r>
                <a:r>
                  <a:rPr lang="en-IN" sz="2000" dirty="0" smtClean="0">
                    <a:latin typeface="Times New Roman" panose="02020603050405020304" pitchFamily="18" charset="0"/>
                    <a:cs typeface="Times New Roman" panose="02020603050405020304" pitchFamily="18" charset="0"/>
                  </a:rPr>
                  <a:t> A </a:t>
                </a:r>
                <a:r>
                  <a:rPr lang="en-IN" sz="2000" dirty="0">
                    <a:latin typeface="Times New Roman" panose="02020603050405020304" pitchFamily="18" charset="0"/>
                    <a:cs typeface="Times New Roman" panose="02020603050405020304" pitchFamily="18" charset="0"/>
                  </a:rPr>
                  <a:t>resistance is a two-terminal network component with terminal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directly proportional to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The constant of proportionality is also called resistance</a:t>
                </a:r>
                <a:r>
                  <a:rPr lang="en-IN" sz="2000"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41440" y="719554"/>
                <a:ext cx="11856430" cy="6093976"/>
              </a:xfrm>
              <a:prstGeom prst="rect">
                <a:avLst/>
              </a:prstGeom>
              <a:blipFill>
                <a:blip r:embed="rId2"/>
                <a:stretch>
                  <a:fillRect l="-463" t="-500" r="-514"/>
                </a:stretch>
              </a:blipFill>
            </p:spPr>
            <p:txBody>
              <a:bodyPr/>
              <a:lstStyle/>
              <a:p>
                <a:r>
                  <a:rPr lang="en-US">
                    <a:noFill/>
                  </a:rPr>
                  <a:t> </a:t>
                </a:r>
              </a:p>
            </p:txBody>
          </p:sp>
        </mc:Fallback>
      </mc:AlternateContent>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300082"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4228011" y="5544068"/>
            <a:ext cx="2787943" cy="369332"/>
          </a:xfrm>
          <a:prstGeom prst="rect">
            <a:avLst/>
          </a:prstGeom>
        </p:spPr>
        <p:txBody>
          <a:bodyPr wrap="none">
            <a:spAutoFit/>
          </a:bodyPr>
          <a:lstStyle/>
          <a:p>
            <a:r>
              <a:rPr lang="en-IN" b="1" dirty="0">
                <a:latin typeface="Times New Roman" panose="02020603050405020304" pitchFamily="18" charset="0"/>
                <a:ea typeface="Times New Roman" panose="02020603050405020304" pitchFamily="18" charset="0"/>
              </a:rPr>
              <a:t>Fig. </a:t>
            </a:r>
            <a:r>
              <a:rPr lang="en-IN" b="1" dirty="0" smtClean="0">
                <a:latin typeface="Times New Roman" panose="02020603050405020304" pitchFamily="18" charset="0"/>
                <a:ea typeface="Times New Roman" panose="02020603050405020304" pitchFamily="18" charset="0"/>
              </a:rPr>
              <a:t>1.2. </a:t>
            </a:r>
            <a:r>
              <a:rPr lang="en-IN" dirty="0" smtClean="0">
                <a:latin typeface="Times New Roman" panose="02020603050405020304" pitchFamily="18" charset="0"/>
                <a:ea typeface="Times New Roman" panose="02020603050405020304" pitchFamily="18" charset="0"/>
              </a:rPr>
              <a:t>Symbol of resistor </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069450" y="4534923"/>
            <a:ext cx="3227774" cy="1018455"/>
          </a:xfrm>
          <a:prstGeom prst="rect">
            <a:avLst/>
          </a:prstGeom>
          <a:noFill/>
          <a:ln>
            <a:noFill/>
          </a:ln>
        </p:spPr>
      </p:pic>
    </p:spTree>
    <p:extLst>
      <p:ext uri="{BB962C8B-B14F-4D97-AF65-F5344CB8AC3E}">
        <p14:creationId xmlns:p14="http://schemas.microsoft.com/office/powerpoint/2010/main" val="25025274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62</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963848" y="1744450"/>
            <a:ext cx="5379486"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Voltage- Controlled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Source (VCCS)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1365236" y="2166104"/>
                <a:ext cx="10359189" cy="3159648"/>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equivalent definition is given by the following component equation or control equation</a:t>
                </a:r>
                <a:r>
                  <a:rPr lang="en-IN" sz="2000" dirty="0" smtClean="0">
                    <a:latin typeface="Times New Roman" panose="02020603050405020304" pitchFamily="18" charset="0"/>
                    <a:cs typeface="Times New Roman" panose="02020603050405020304" pitchFamily="18" charset="0"/>
                  </a:rPr>
                  <a:t>.</a:t>
                </a:r>
              </a:p>
              <a:p>
                <a:pPr marL="360363" algn="just">
                  <a:lnSpc>
                    <a:spcPct val="107000"/>
                  </a:lnSpc>
                  <a:spcAft>
                    <a:spcPts val="800"/>
                  </a:spcAft>
                </a:pPr>
                <a:r>
                  <a:rPr lang="en-IN" sz="2000" b="1" dirty="0">
                    <a:latin typeface="Times New Roman" panose="02020603050405020304" pitchFamily="18" charset="0"/>
                    <a:cs typeface="Times New Roman" panose="02020603050405020304" pitchFamily="18" charset="0"/>
                  </a:rPr>
                  <a:t>Control </a:t>
                </a:r>
                <a:r>
                  <a:rPr lang="en-IN" sz="2000" b="1" dirty="0" smtClean="0">
                    <a:latin typeface="Times New Roman" panose="02020603050405020304" pitchFamily="18" charset="0"/>
                    <a:cs typeface="Times New Roman" panose="02020603050405020304" pitchFamily="18" charset="0"/>
                  </a:rPr>
                  <a:t>Equation: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𝑐𝑑</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𝑔</m:t>
                        </m:r>
                      </m:e>
                      <m:sub>
                        <m:r>
                          <a:rPr lang="en-IN" sz="2000" i="1">
                            <a:latin typeface="Cambria Math" panose="02040503050406030204" pitchFamily="18" charset="0"/>
                          </a:rPr>
                          <m:t>𝑚</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endParaRPr lang="en-IN" sz="2000" dirty="0" smtClean="0"/>
              </a:p>
              <a:p>
                <a:pPr marL="360363" indent="-360363"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It is observed </a:t>
                </a:r>
                <a:r>
                  <a:rPr lang="en-IN" sz="2000" dirty="0">
                    <a:latin typeface="Times New Roman" panose="02020603050405020304" pitchFamily="18" charset="0"/>
                    <a:cs typeface="Times New Roman" panose="02020603050405020304" pitchFamily="18" charset="0"/>
                  </a:rPr>
                  <a:t>that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𝑐𝑑</m:t>
                        </m:r>
                      </m:sub>
                    </m:sSub>
                  </m:oMath>
                </a14:m>
                <a:r>
                  <a:rPr lang="en-IN" sz="2000" dirty="0">
                    <a:latin typeface="Times New Roman" panose="02020603050405020304" pitchFamily="18" charset="0"/>
                    <a:cs typeface="Times New Roman" panose="02020603050405020304" pitchFamily="18" charset="0"/>
                  </a:rPr>
                  <a:t> depends only on the control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and the constant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𝑔</m:t>
                        </m:r>
                      </m:e>
                      <m:sub>
                        <m:r>
                          <a:rPr lang="en-IN" sz="2000" i="1">
                            <a:latin typeface="Cambria Math" panose="02040503050406030204" pitchFamily="18" charset="0"/>
                          </a:rPr>
                          <m:t>𝑚</m:t>
                        </m:r>
                      </m:sub>
                    </m:sSub>
                  </m:oMath>
                </a14:m>
                <a:r>
                  <a:rPr lang="en-IN" sz="2000" dirty="0">
                    <a:latin typeface="Times New Roman" panose="02020603050405020304" pitchFamily="18" charset="0"/>
                    <a:cs typeface="Times New Roman" panose="02020603050405020304" pitchFamily="18" charset="0"/>
                  </a:rPr>
                  <a:t>, called the </a:t>
                </a:r>
                <a:r>
                  <a:rPr lang="en-IN" sz="2000" dirty="0" err="1">
                    <a:latin typeface="Times New Roman" panose="02020603050405020304" pitchFamily="18" charset="0"/>
                    <a:cs typeface="Times New Roman" panose="02020603050405020304" pitchFamily="18" charset="0"/>
                  </a:rPr>
                  <a:t>transconductance</a:t>
                </a:r>
                <a:r>
                  <a:rPr lang="en-IN" sz="2000" dirty="0">
                    <a:latin typeface="Times New Roman" panose="02020603050405020304" pitchFamily="18" charset="0"/>
                    <a:cs typeface="Times New Roman" panose="02020603050405020304" pitchFamily="18" charset="0"/>
                  </a:rPr>
                  <a:t> or mutual conductance. </a:t>
                </a:r>
                <a:endParaRPr lang="en-IN" sz="2000" dirty="0" smtClean="0">
                  <a:latin typeface="Times New Roman" panose="02020603050405020304" pitchFamily="18" charset="0"/>
                  <a:cs typeface="Times New Roman" panose="02020603050405020304" pitchFamily="18" charset="0"/>
                </a:endParaRPr>
              </a:p>
              <a:p>
                <a:pPr marL="360363" indent="-360363" algn="just">
                  <a:lnSpc>
                    <a:spcPct val="107000"/>
                  </a:lnSpc>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Constant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𝑔</m:t>
                        </m:r>
                      </m:e>
                      <m:sub>
                        <m:r>
                          <a:rPr lang="en-IN" sz="2000" i="1">
                            <a:latin typeface="Cambria Math" panose="02040503050406030204" pitchFamily="18" charset="0"/>
                          </a:rPr>
                          <m:t>𝑚</m:t>
                        </m:r>
                      </m:sub>
                    </m:sSub>
                  </m:oMath>
                </a14:m>
                <a:r>
                  <a:rPr lang="en-IN" sz="2000" dirty="0">
                    <a:latin typeface="Times New Roman" panose="02020603050405020304" pitchFamily="18" charset="0"/>
                    <a:cs typeface="Times New Roman" panose="02020603050405020304" pitchFamily="18" charset="0"/>
                  </a:rPr>
                  <a:t> has dimension of ampere per volt or </a:t>
                </a:r>
                <a:r>
                  <a:rPr lang="en-IN" sz="2000" dirty="0" smtClean="0">
                    <a:latin typeface="Times New Roman" panose="02020603050405020304" pitchFamily="18" charset="0"/>
                    <a:cs typeface="Times New Roman" panose="02020603050405020304" pitchFamily="18" charset="0"/>
                  </a:rPr>
                  <a:t>Siemens (</a:t>
                </a:r>
                <a:r>
                  <a:rPr lang="en-IN" sz="2000" dirty="0">
                    <a:latin typeface="Times New Roman" panose="02020603050405020304" pitchFamily="18" charset="0"/>
                    <a:cs typeface="Times New Roman" panose="02020603050405020304" pitchFamily="18" charset="0"/>
                  </a:rPr>
                  <a:t>S</a:t>
                </a:r>
                <a:r>
                  <a:rPr lang="en-IN" sz="2000" dirty="0" smtClean="0">
                    <a:latin typeface="Times New Roman" panose="02020603050405020304" pitchFamily="18" charset="0"/>
                    <a:cs typeface="Times New Roman" panose="02020603050405020304" pitchFamily="18" charset="0"/>
                  </a:rPr>
                  <a:t>).</a:t>
                </a:r>
                <a:endParaRPr lang="en-IN" sz="2000" dirty="0" smtClean="0">
                  <a:solidFill>
                    <a:srgbClr val="FF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Definition: </a:t>
                </a:r>
                <a:r>
                  <a:rPr lang="en-IN" sz="2000" dirty="0">
                    <a:latin typeface="Times New Roman" panose="02020603050405020304" pitchFamily="18" charset="0"/>
                    <a:cs typeface="Times New Roman" panose="02020603050405020304" pitchFamily="18" charset="0"/>
                  </a:rPr>
                  <a:t>A voltage-controlled current source is a four-terminal network component that establishes a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𝑐𝑑</m:t>
                        </m:r>
                      </m:sub>
                    </m:sSub>
                  </m:oMath>
                </a14:m>
                <a:r>
                  <a:rPr lang="en-IN" sz="2000" dirty="0">
                    <a:latin typeface="Times New Roman" panose="02020603050405020304" pitchFamily="18" charset="0"/>
                    <a:cs typeface="Times New Roman" panose="02020603050405020304" pitchFamily="18" charset="0"/>
                  </a:rPr>
                  <a:t> in a branch of the circuit that is proportional to the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between two points </a:t>
                </a:r>
                <a14:m>
                  <m:oMath xmlns:m="http://schemas.openxmlformats.org/officeDocument/2006/math">
                    <m:r>
                      <a:rPr lang="en-IN" sz="2000" i="1">
                        <a:latin typeface="Cambria Math" panose="02040503050406030204" pitchFamily="18" charset="0"/>
                      </a:rPr>
                      <m:t>𝑎</m:t>
                    </m:r>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rPr>
                      <m:t>𝑏</m:t>
                    </m:r>
                  </m:oMath>
                </a14:m>
                <a:r>
                  <a:rPr lang="en-IN" sz="2000" dirty="0">
                    <a:latin typeface="Times New Roman" panose="02020603050405020304" pitchFamily="18" charset="0"/>
                    <a:cs typeface="Times New Roman" panose="02020603050405020304" pitchFamily="18" charset="0"/>
                  </a:rPr>
                  <a:t>.</a:t>
                </a:r>
              </a:p>
            </p:txBody>
          </p:sp>
        </mc:Choice>
        <mc:Fallback xmlns="">
          <p:sp>
            <p:nvSpPr>
              <p:cNvPr id="4" name="Rectangle 3"/>
              <p:cNvSpPr>
                <a:spLocks noRot="1" noChangeAspect="1" noMove="1" noResize="1" noEditPoints="1" noAdjustHandles="1" noChangeArrowheads="1" noChangeShapeType="1" noTextEdit="1"/>
              </p:cNvSpPr>
              <p:nvPr/>
            </p:nvSpPr>
            <p:spPr>
              <a:xfrm>
                <a:off x="1365236" y="2166104"/>
                <a:ext cx="10359189" cy="3159648"/>
              </a:xfrm>
              <a:prstGeom prst="rect">
                <a:avLst/>
              </a:prstGeom>
              <a:blipFill rotWithShape="0">
                <a:blip r:embed="rId2"/>
                <a:stretch>
                  <a:fillRect l="-530" t="-963" r="-589" b="-2505"/>
                </a:stretch>
              </a:blipFill>
            </p:spPr>
            <p:txBody>
              <a:bodyPr/>
              <a:lstStyle/>
              <a:p>
                <a:r>
                  <a:rPr lang="en-IN">
                    <a:noFill/>
                  </a:rPr>
                  <a:t> </a:t>
                </a:r>
              </a:p>
            </p:txBody>
          </p:sp>
        </mc:Fallback>
      </mc:AlternateContent>
    </p:spTree>
    <p:extLst>
      <p:ext uri="{BB962C8B-B14F-4D97-AF65-F5344CB8AC3E}">
        <p14:creationId xmlns:p14="http://schemas.microsoft.com/office/powerpoint/2010/main" val="16490298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63</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963848" y="1744450"/>
            <a:ext cx="5379486"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Voltage- Controlled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Source (VCCS)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4"/>
              <p:cNvSpPr/>
              <p:nvPr/>
            </p:nvSpPr>
            <p:spPr>
              <a:xfrm>
                <a:off x="1390352" y="2195900"/>
                <a:ext cx="10135901" cy="923330"/>
              </a:xfrm>
              <a:prstGeom prst="rect">
                <a:avLst/>
              </a:prstGeom>
            </p:spPr>
            <p:txBody>
              <a:bodyPr wrap="square">
                <a:spAutoFit/>
              </a:bodyPr>
              <a:lstStyle/>
              <a:p>
                <a:pPr marL="342900" indent="-342900">
                  <a:spcAft>
                    <a:spcPts val="1200"/>
                  </a:spcAft>
                  <a:buFont typeface="Wingdings" panose="05000000000000000000" pitchFamily="2" charset="2"/>
                  <a:buChar char="q"/>
                </a:pPr>
                <a:r>
                  <a:rPr lang="en-IN" sz="2400" b="1" dirty="0">
                    <a:latin typeface="Times New Roman" panose="02020603050405020304" pitchFamily="18" charset="0"/>
                    <a:ea typeface="Times New Roman" panose="02020603050405020304" pitchFamily="18" charset="0"/>
                  </a:rPr>
                  <a:t>Example </a:t>
                </a:r>
                <a:r>
                  <a:rPr lang="en-IN" sz="2400" b="1" dirty="0" smtClean="0">
                    <a:latin typeface="Times New Roman" panose="02020603050405020304" pitchFamily="18" charset="0"/>
                    <a:ea typeface="Times New Roman" panose="02020603050405020304" pitchFamily="18" charset="0"/>
                  </a:rPr>
                  <a:t>of VCCS</a:t>
                </a:r>
                <a:endParaRPr lang="en-IN" sz="2400" b="1" dirty="0" smtClean="0">
                  <a:latin typeface="Times New Roman" panose="02020603050405020304" pitchFamily="18" charset="0"/>
                  <a:ea typeface="Times New Roman" panose="02020603050405020304" pitchFamily="18" charset="0"/>
                </a:endParaRPr>
              </a:p>
              <a:p>
                <a:pPr marL="360363"/>
                <a:r>
                  <a:rPr lang="en-IN" sz="2000" dirty="0" smtClean="0">
                    <a:latin typeface="Times New Roman" panose="02020603050405020304" pitchFamily="18" charset="0"/>
                    <a:cs typeface="Times New Roman" panose="02020603050405020304" pitchFamily="18" charset="0"/>
                  </a:rPr>
                  <a:t>Determine the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𝑥</m:t>
                        </m:r>
                      </m:sub>
                    </m:sSub>
                  </m:oMath>
                </a14:m>
                <a:r>
                  <a:rPr lang="en-IN" sz="2000" dirty="0">
                    <a:latin typeface="Times New Roman" panose="02020603050405020304" pitchFamily="18" charset="0"/>
                    <a:cs typeface="Times New Roman" panose="02020603050405020304" pitchFamily="18" charset="0"/>
                  </a:rPr>
                  <a:t> in the circuit</a:t>
                </a:r>
                <a:r>
                  <a:rPr lang="en-IN" sz="2000" dirty="0" smtClean="0">
                    <a:latin typeface="Times New Roman" panose="02020603050405020304" pitchFamily="18" charset="0"/>
                    <a:cs typeface="Times New Roman" panose="02020603050405020304" pitchFamily="18" charset="0"/>
                  </a:rPr>
                  <a:t> as shown in </a:t>
                </a:r>
                <a:r>
                  <a:rPr lang="en-IN" sz="2000" b="1" dirty="0" smtClean="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1.17 </a:t>
                </a:r>
                <a:endParaRPr lang="en-IN" sz="2400" dirty="0"/>
              </a:p>
            </p:txBody>
          </p:sp>
        </mc:Choice>
        <mc:Fallback>
          <p:sp>
            <p:nvSpPr>
              <p:cNvPr id="5" name="Rectangle 4"/>
              <p:cNvSpPr>
                <a:spLocks noRot="1" noChangeAspect="1" noMove="1" noResize="1" noEditPoints="1" noAdjustHandles="1" noChangeArrowheads="1" noChangeShapeType="1" noTextEdit="1"/>
              </p:cNvSpPr>
              <p:nvPr/>
            </p:nvSpPr>
            <p:spPr>
              <a:xfrm>
                <a:off x="1390352" y="2195900"/>
                <a:ext cx="10135901" cy="923330"/>
              </a:xfrm>
              <a:prstGeom prst="rect">
                <a:avLst/>
              </a:prstGeom>
              <a:blipFill>
                <a:blip r:embed="rId2"/>
                <a:stretch>
                  <a:fillRect l="-782" t="-5263" b="-10526"/>
                </a:stretch>
              </a:blipFill>
            </p:spPr>
            <p:txBody>
              <a:bodyPr/>
              <a:lstStyle/>
              <a:p>
                <a:r>
                  <a:rPr lang="en-US">
                    <a:noFill/>
                  </a:rPr>
                  <a:t> </a:t>
                </a:r>
              </a:p>
            </p:txBody>
          </p:sp>
        </mc:Fallback>
      </mc:AlternateContent>
      <p:sp>
        <p:nvSpPr>
          <p:cNvPr id="9" name="TextBox 8"/>
          <p:cNvSpPr txBox="1"/>
          <p:nvPr/>
        </p:nvSpPr>
        <p:spPr>
          <a:xfrm>
            <a:off x="1465233" y="4745321"/>
            <a:ext cx="5695597"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1.17. </a:t>
            </a:r>
            <a:r>
              <a:rPr lang="en-IN" dirty="0" smtClean="0">
                <a:latin typeface="Times New Roman" panose="02020603050405020304" pitchFamily="18" charset="0"/>
                <a:cs typeface="Times New Roman" panose="02020603050405020304" pitchFamily="18" charset="0"/>
              </a:rPr>
              <a:t>Test figure of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Voltage- </a:t>
            </a:r>
            <a:r>
              <a:rPr lang="en-IN" dirty="0">
                <a:latin typeface="Times New Roman" panose="02020603050405020304" pitchFamily="18" charset="0"/>
                <a:ea typeface="Times New Roman" panose="02020603050405020304" pitchFamily="18" charset="0"/>
                <a:cs typeface="Times New Roman" panose="02020603050405020304" pitchFamily="18" charset="0"/>
              </a:rPr>
              <a:t>Controlled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Current </a:t>
            </a:r>
            <a:r>
              <a:rPr lang="en-IN" dirty="0">
                <a:latin typeface="Times New Roman" panose="02020603050405020304" pitchFamily="18" charset="0"/>
                <a:ea typeface="Times New Roman" panose="02020603050405020304" pitchFamily="18" charset="0"/>
                <a:cs typeface="Times New Roman" panose="02020603050405020304" pitchFamily="18" charset="0"/>
              </a:rPr>
              <a:t>Source</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tretch>
            <a:fillRect/>
          </a:stretch>
        </p:blipFill>
        <p:spPr>
          <a:xfrm>
            <a:off x="1807060" y="3073221"/>
            <a:ext cx="4536274" cy="1672100"/>
          </a:xfrm>
          <a:prstGeom prst="rect">
            <a:avLst/>
          </a:prstGeom>
        </p:spPr>
      </p:pic>
      <mc:AlternateContent xmlns:mc="http://schemas.openxmlformats.org/markup-compatibility/2006">
        <mc:Choice xmlns:a14="http://schemas.microsoft.com/office/drawing/2010/main" Requires="a14">
          <p:sp>
            <p:nvSpPr>
              <p:cNvPr id="4" name="Rectangle 3"/>
              <p:cNvSpPr/>
              <p:nvPr/>
            </p:nvSpPr>
            <p:spPr>
              <a:xfrm>
                <a:off x="1465233" y="5191611"/>
                <a:ext cx="6096000" cy="1384995"/>
              </a:xfrm>
              <a:prstGeom prst="rect">
                <a:avLst/>
              </a:prstGeom>
            </p:spPr>
            <p:txBody>
              <a:bodyPr>
                <a:spAutoFit/>
              </a:bodyPr>
              <a:lstStyle/>
              <a:p>
                <a:pPr>
                  <a:spcAft>
                    <a:spcPts val="1200"/>
                  </a:spcAft>
                </a:pPr>
                <a:r>
                  <a:rPr lang="en-IN" sz="2400" b="1" dirty="0">
                    <a:latin typeface="Times New Roman" panose="02020603050405020304" pitchFamily="18" charset="0"/>
                    <a:cs typeface="Times New Roman" panose="02020603050405020304" pitchFamily="18" charset="0"/>
                  </a:rPr>
                  <a:t>Solution </a:t>
                </a:r>
                <a:r>
                  <a:rPr lang="en-IN" sz="2400" b="1" dirty="0" smtClean="0">
                    <a:latin typeface="Times New Roman" panose="02020603050405020304" pitchFamily="18" charset="0"/>
                    <a:cs typeface="Times New Roman" panose="02020603050405020304" pitchFamily="18" charset="0"/>
                  </a:rPr>
                  <a:t>for</a:t>
                </a: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Example </a:t>
                </a:r>
                <a:r>
                  <a:rPr lang="en-IN" sz="2400" b="1" dirty="0" smtClean="0">
                    <a:latin typeface="Times New Roman" panose="02020603050405020304" pitchFamily="18" charset="0"/>
                    <a:cs typeface="Times New Roman" panose="02020603050405020304" pitchFamily="18" charset="0"/>
                  </a:rPr>
                  <a:t>of VCCS</a:t>
                </a:r>
                <a:endParaRPr lang="en-IN" sz="2400" b="1" dirty="0">
                  <a:latin typeface="Times New Roman" panose="02020603050405020304" pitchFamily="18"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=6−2=4 </m:t>
                      </m:r>
                      <m:r>
                        <a:rPr lang="en-IN" sz="2000" i="1">
                          <a:latin typeface="Cambria Math" panose="02040503050406030204" pitchFamily="18" charset="0"/>
                        </a:rPr>
                        <m:t>𝑉</m:t>
                      </m:r>
                    </m:oMath>
                  </m:oMathPara>
                </a14:m>
                <a:endParaRPr lang="en-I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𝑥</m:t>
                          </m:r>
                        </m:sub>
                      </m:sSub>
                      <m:r>
                        <a:rPr lang="en-IN" sz="2000" i="1">
                          <a:latin typeface="Cambria Math" panose="02040503050406030204" pitchFamily="18" charset="0"/>
                        </a:rPr>
                        <m:t>=−10</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1</m:t>
                          </m:r>
                        </m:sub>
                      </m:sSub>
                      <m:r>
                        <a:rPr lang="en-IN" sz="2000" i="1">
                          <a:latin typeface="Cambria Math" panose="02040503050406030204" pitchFamily="18" charset="0"/>
                        </a:rPr>
                        <m:t>=−</m:t>
                      </m:r>
                      <m:d>
                        <m:dPr>
                          <m:ctrlPr>
                            <a:rPr lang="en-IN" sz="2000" i="1">
                              <a:latin typeface="Cambria Math" panose="02040503050406030204" pitchFamily="18" charset="0"/>
                            </a:rPr>
                          </m:ctrlPr>
                        </m:dPr>
                        <m:e>
                          <m:r>
                            <a:rPr lang="en-IN" sz="2000" i="1">
                              <a:latin typeface="Cambria Math" panose="02040503050406030204" pitchFamily="18" charset="0"/>
                            </a:rPr>
                            <m:t>10×4</m:t>
                          </m:r>
                        </m:e>
                      </m:d>
                      <m:r>
                        <a:rPr lang="en-IN" sz="2000" i="1">
                          <a:latin typeface="Cambria Math" panose="02040503050406030204" pitchFamily="18" charset="0"/>
                        </a:rPr>
                        <m:t>=−40 </m:t>
                      </m:r>
                      <m:r>
                        <a:rPr lang="en-IN" sz="2000" i="1">
                          <a:latin typeface="Cambria Math" panose="02040503050406030204" pitchFamily="18" charset="0"/>
                        </a:rPr>
                        <m:t>𝐴</m:t>
                      </m:r>
                    </m:oMath>
                  </m:oMathPara>
                </a14:m>
                <a:endParaRPr lang="en-IN" sz="2000" dirty="0">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465233" y="5191611"/>
                <a:ext cx="6096000" cy="1384995"/>
              </a:xfrm>
              <a:prstGeom prst="rect">
                <a:avLst/>
              </a:prstGeom>
              <a:blipFill>
                <a:blip r:embed="rId4"/>
                <a:stretch>
                  <a:fillRect l="-1500" t="-3524"/>
                </a:stretch>
              </a:blipFill>
            </p:spPr>
            <p:txBody>
              <a:bodyPr/>
              <a:lstStyle/>
              <a:p>
                <a:r>
                  <a:rPr lang="en-US">
                    <a:noFill/>
                  </a:rPr>
                  <a:t> </a:t>
                </a:r>
              </a:p>
            </p:txBody>
          </p:sp>
        </mc:Fallback>
      </mc:AlternateContent>
    </p:spTree>
    <p:extLst>
      <p:ext uri="{BB962C8B-B14F-4D97-AF65-F5344CB8AC3E}">
        <p14:creationId xmlns:p14="http://schemas.microsoft.com/office/powerpoint/2010/main" val="29081179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64</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313378"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966158" y="1744450"/>
            <a:ext cx="5374869" cy="405367"/>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Controlled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Voltage Source (CCVS)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365236" y="2191542"/>
            <a:ext cx="10359189" cy="1944122"/>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resistor</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is an example of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current-controlled voltage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source. This </a:t>
            </a:r>
            <a:r>
              <a:rPr lang="en-IN" sz="2000" dirty="0" smtClean="0">
                <a:latin typeface="Times New Roman" panose="02020603050405020304" pitchFamily="18" charset="0"/>
                <a:cs typeface="Times New Roman" panose="02020603050405020304" pitchFamily="18" charset="0"/>
              </a:rPr>
              <a:t>device permits </a:t>
            </a:r>
            <a:r>
              <a:rPr lang="en-IN" sz="2000" dirty="0">
                <a:latin typeface="Times New Roman" panose="02020603050405020304" pitchFamily="18" charset="0"/>
                <a:cs typeface="Times New Roman" panose="02020603050405020304" pitchFamily="18" charset="0"/>
              </a:rPr>
              <a:t>the control of </a:t>
            </a:r>
            <a:r>
              <a:rPr lang="en-IN" sz="2000" dirty="0" smtClean="0">
                <a:latin typeface="Times New Roman" panose="02020603050405020304" pitchFamily="18" charset="0"/>
                <a:cs typeface="Times New Roman" panose="02020603050405020304" pitchFamily="18" charset="0"/>
              </a:rPr>
              <a:t>voltage across one branch with current </a:t>
            </a:r>
            <a:r>
              <a:rPr lang="en-US" sz="2000" dirty="0">
                <a:latin typeface="Times New Roman" panose="02020603050405020304" pitchFamily="18" charset="0"/>
                <a:cs typeface="Times New Roman" panose="02020603050405020304" pitchFamily="18" charset="0"/>
              </a:rPr>
              <a:t>through </a:t>
            </a:r>
            <a:r>
              <a:rPr lang="en-US" sz="2000" dirty="0" smtClean="0">
                <a:latin typeface="Times New Roman" panose="02020603050405020304" pitchFamily="18" charset="0"/>
                <a:cs typeface="Times New Roman" panose="02020603050405020304" pitchFamily="18" charset="0"/>
              </a:rPr>
              <a:t>another branch in the circuit</a:t>
            </a:r>
            <a:r>
              <a:rPr lang="en-IN" sz="2000" dirty="0" smtClean="0">
                <a:latin typeface="Times New Roman" panose="02020603050405020304" pitchFamily="18" charset="0"/>
                <a:cs typeface="Times New Roman" panose="02020603050405020304" pitchFamily="18" charset="0"/>
              </a:rPr>
              <a:t>. </a:t>
            </a: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device </a:t>
            </a:r>
            <a:r>
              <a:rPr lang="en-IN" sz="2000" dirty="0" smtClean="0">
                <a:latin typeface="Times New Roman" panose="02020603050405020304" pitchFamily="18" charset="0"/>
                <a:cs typeface="Times New Roman" panose="02020603050405020304" pitchFamily="18" charset="0"/>
              </a:rPr>
              <a:t>is idealized with </a:t>
            </a:r>
            <a:r>
              <a:rPr lang="en-IN" sz="2000" dirty="0">
                <a:latin typeface="Times New Roman" panose="02020603050405020304" pitchFamily="18" charset="0"/>
                <a:cs typeface="Times New Roman" panose="02020603050405020304" pitchFamily="18" charset="0"/>
              </a:rPr>
              <a:t>a four terminal network component called a </a:t>
            </a:r>
            <a:r>
              <a:rPr lang="en-IN" sz="2000" dirty="0" smtClean="0">
                <a:latin typeface="Times New Roman" panose="02020603050405020304" pitchFamily="18" charset="0"/>
                <a:cs typeface="Times New Roman" panose="02020603050405020304" pitchFamily="18" charset="0"/>
              </a:rPr>
              <a:t>current-controlled voltage </a:t>
            </a:r>
            <a:r>
              <a:rPr lang="en-IN" sz="2000" dirty="0">
                <a:latin typeface="Times New Roman" panose="02020603050405020304" pitchFamily="18" charset="0"/>
                <a:cs typeface="Times New Roman" panose="02020603050405020304" pitchFamily="18" charset="0"/>
              </a:rPr>
              <a:t>source </a:t>
            </a:r>
            <a:r>
              <a:rPr lang="en-IN" sz="2000" dirty="0" smtClean="0">
                <a:latin typeface="Times New Roman" panose="02020603050405020304" pitchFamily="18" charset="0"/>
                <a:cs typeface="Times New Roman" panose="02020603050405020304" pitchFamily="18" charset="0"/>
              </a:rPr>
              <a:t>(CCVS).</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network symbol </a:t>
            </a:r>
            <a:r>
              <a:rPr lang="en-IN" sz="2000" dirty="0" smtClean="0">
                <a:latin typeface="Times New Roman" panose="02020603050405020304" pitchFamily="18" charset="0"/>
                <a:cs typeface="Times New Roman" panose="02020603050405020304" pitchFamily="18" charset="0"/>
              </a:rPr>
              <a:t>as shown </a:t>
            </a:r>
            <a:r>
              <a:rPr lang="en-IN" sz="2000" dirty="0">
                <a:latin typeface="Times New Roman" panose="02020603050405020304" pitchFamily="18" charset="0"/>
                <a:cs typeface="Times New Roman" panose="02020603050405020304" pitchFamily="18" charset="0"/>
              </a:rPr>
              <a:t>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1.18 </a:t>
            </a:r>
            <a:r>
              <a:rPr lang="en-IN" sz="2000" dirty="0" smtClean="0">
                <a:latin typeface="Times New Roman" panose="02020603050405020304" pitchFamily="18" charset="0"/>
                <a:cs typeface="Times New Roman" panose="02020603050405020304" pitchFamily="18" charset="0"/>
              </a:rPr>
              <a:t>is </a:t>
            </a:r>
            <a:r>
              <a:rPr lang="en-IN" sz="2000" dirty="0" smtClean="0">
                <a:latin typeface="Times New Roman" panose="02020603050405020304" pitchFamily="18" charset="0"/>
                <a:cs typeface="Times New Roman" panose="02020603050405020304" pitchFamily="18" charset="0"/>
              </a:rPr>
              <a:t>used </a:t>
            </a:r>
            <a:r>
              <a:rPr lang="en-IN" sz="2000" dirty="0">
                <a:latin typeface="Times New Roman" panose="02020603050405020304" pitchFamily="18" charset="0"/>
                <a:cs typeface="Times New Roman" panose="02020603050405020304" pitchFamily="18" charset="0"/>
              </a:rPr>
              <a:t>to represent a </a:t>
            </a:r>
            <a:r>
              <a:rPr lang="en-IN" sz="2000" dirty="0" smtClean="0">
                <a:latin typeface="Times New Roman" panose="02020603050405020304" pitchFamily="18" charset="0"/>
                <a:cs typeface="Times New Roman" panose="02020603050405020304" pitchFamily="18" charset="0"/>
              </a:rPr>
              <a:t>CCVS.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9125" y="4306601"/>
            <a:ext cx="3677040" cy="1871746"/>
          </a:xfrm>
          <a:prstGeom prst="rect">
            <a:avLst/>
          </a:prstGeom>
          <a:noFill/>
          <a:ln>
            <a:noFill/>
          </a:ln>
        </p:spPr>
      </p:pic>
      <p:sp>
        <p:nvSpPr>
          <p:cNvPr id="12" name="TextBox 11"/>
          <p:cNvSpPr txBox="1"/>
          <p:nvPr/>
        </p:nvSpPr>
        <p:spPr>
          <a:xfrm>
            <a:off x="2115403" y="6345894"/>
            <a:ext cx="4593534"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1.18. </a:t>
            </a:r>
            <a:r>
              <a:rPr lang="en-IN" dirty="0" smtClean="0">
                <a:latin typeface="Times New Roman" panose="02020603050405020304" pitchFamily="18" charset="0"/>
                <a:cs typeface="Times New Roman" panose="02020603050405020304" pitchFamily="18" charset="0"/>
              </a:rPr>
              <a:t>Current</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Controlled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Voltage Source</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6509995" y="4562793"/>
                <a:ext cx="4631773" cy="1058047"/>
              </a:xfrm>
              <a:prstGeom prst="rect">
                <a:avLst/>
              </a:prstGeom>
            </p:spPr>
            <p:txBody>
              <a:bodyPr wrap="square">
                <a:spAutoFit/>
              </a:bodyPr>
              <a:lstStyle/>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a:t>
                </a:r>
                <a14:m>
                  <m:oMath xmlns:m="http://schemas.openxmlformats.org/officeDocument/2006/math">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e>
                    </m:d>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e>
                    </m:d>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marks inside the diamond of the component symbol identify the component as a voltage source.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509995" y="4562793"/>
                <a:ext cx="4631773" cy="1058047"/>
              </a:xfrm>
              <a:prstGeom prst="rect">
                <a:avLst/>
              </a:prstGeom>
              <a:blipFill rotWithShape="0">
                <a:blip r:embed="rId3"/>
                <a:stretch>
                  <a:fillRect l="-1447" t="-2874" r="-1316" b="-9195"/>
                </a:stretch>
              </a:blipFill>
            </p:spPr>
            <p:txBody>
              <a:bodyPr/>
              <a:lstStyle/>
              <a:p>
                <a:r>
                  <a:rPr lang="en-IN">
                    <a:noFill/>
                  </a:rPr>
                  <a:t> </a:t>
                </a:r>
              </a:p>
            </p:txBody>
          </p:sp>
        </mc:Fallback>
      </mc:AlternateContent>
    </p:spTree>
    <p:extLst>
      <p:ext uri="{BB962C8B-B14F-4D97-AF65-F5344CB8AC3E}">
        <p14:creationId xmlns:p14="http://schemas.microsoft.com/office/powerpoint/2010/main" val="31653999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65</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998217" y="1744450"/>
            <a:ext cx="5310749" cy="405367"/>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Current-Controlled Voltage Source (VCCS)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1365236" y="2166104"/>
                <a:ext cx="10359189" cy="3431709"/>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equivalent definition is given by the following component equation or control equation</a:t>
                </a:r>
                <a:r>
                  <a:rPr lang="en-IN" sz="2000" dirty="0" smtClean="0">
                    <a:latin typeface="Times New Roman" panose="02020603050405020304" pitchFamily="18" charset="0"/>
                    <a:cs typeface="Times New Roman" panose="02020603050405020304" pitchFamily="18" charset="0"/>
                  </a:rPr>
                  <a:t>.</a:t>
                </a:r>
              </a:p>
              <a:p>
                <a:pPr marL="360363" algn="just">
                  <a:lnSpc>
                    <a:spcPct val="107000"/>
                  </a:lnSpc>
                  <a:spcAft>
                    <a:spcPts val="800"/>
                  </a:spcAft>
                </a:pPr>
                <a:r>
                  <a:rPr lang="en-IN" sz="2000" b="1" dirty="0">
                    <a:latin typeface="Times New Roman" panose="02020603050405020304" pitchFamily="18" charset="0"/>
                    <a:cs typeface="Times New Roman" panose="02020603050405020304" pitchFamily="18" charset="0"/>
                  </a:rPr>
                  <a:t>Control </a:t>
                </a:r>
                <a:r>
                  <a:rPr lang="en-IN" sz="2000" b="1" dirty="0" smtClean="0">
                    <a:latin typeface="Times New Roman" panose="02020603050405020304" pitchFamily="18" charset="0"/>
                    <a:cs typeface="Times New Roman" panose="02020603050405020304" pitchFamily="18" charset="0"/>
                  </a:rPr>
                  <a:t>Equation:</a:t>
                </a:r>
                <a14:m>
                  <m:oMath xmlns:m="http://schemas.openxmlformats.org/officeDocument/2006/math">
                    <m:sSub>
                      <m:sSubPr>
                        <m:ctrlPr>
                          <a:rPr lang="en-IN" sz="2000" i="1">
                            <a:latin typeface="Cambria Math" panose="02040503050406030204" pitchFamily="18" charset="0"/>
                          </a:rPr>
                        </m:ctrlPr>
                      </m:sSubPr>
                      <m:e>
                        <m:r>
                          <a:rPr lang="en-IN" sz="2000" b="0" i="1" smtClean="0">
                            <a:latin typeface="Cambria Math" panose="02040503050406030204" pitchFamily="18" charset="0"/>
                          </a:rPr>
                          <m:t> </m:t>
                        </m:r>
                        <m:r>
                          <a:rPr lang="en-IN" sz="2000" i="1">
                            <a:latin typeface="Cambria Math" panose="02040503050406030204" pitchFamily="18" charset="0"/>
                          </a:rPr>
                          <m:t>𝑉</m:t>
                        </m:r>
                      </m:e>
                      <m:sub>
                        <m:r>
                          <a:rPr lang="en-IN" sz="2000" i="1">
                            <a:latin typeface="Cambria Math" panose="02040503050406030204" pitchFamily="18" charset="0"/>
                          </a:rPr>
                          <m:t>𝑐𝑑</m:t>
                        </m:r>
                      </m:sub>
                    </m:sSub>
                    <m:r>
                      <a:rPr lang="en-IN" sz="2000" i="1">
                        <a:latin typeface="Cambria Math" panose="02040503050406030204" pitchFamily="18" charset="0"/>
                      </a:rPr>
                      <m:t>=</m:t>
                    </m:r>
                    <m:r>
                      <a:rPr lang="en-IN" sz="2000" i="1">
                        <a:latin typeface="Cambria Math" panose="02040503050406030204" pitchFamily="18" charset="0"/>
                      </a:rPr>
                      <m:t>𝑟</m:t>
                    </m:r>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endParaRPr lang="en-IN" sz="2000" dirty="0" smtClean="0"/>
              </a:p>
              <a:p>
                <a:pPr marL="360363" indent="-360363"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It is observed </a:t>
                </a:r>
                <a:r>
                  <a:rPr lang="en-IN" sz="2000" dirty="0">
                    <a:latin typeface="Times New Roman" panose="02020603050405020304" pitchFamily="18" charset="0"/>
                    <a:cs typeface="Times New Roman" panose="02020603050405020304" pitchFamily="18" charset="0"/>
                  </a:rPr>
                  <a:t>that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𝑐𝑑</m:t>
                        </m:r>
                      </m:sub>
                    </m:sSub>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depends only on the control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and the constant</a:t>
                </a:r>
                <a14:m>
                  <m:oMath xmlns:m="http://schemas.openxmlformats.org/officeDocument/2006/math">
                    <m:r>
                      <a:rPr lang="en-IN" sz="2000" i="1">
                        <a:latin typeface="Cambria Math" panose="02040503050406030204" pitchFamily="18" charset="0"/>
                      </a:rPr>
                      <m:t> </m:t>
                    </m:r>
                    <m:r>
                      <a:rPr lang="en-IN" sz="2000" i="1">
                        <a:latin typeface="Cambria Math" panose="02040503050406030204" pitchFamily="18" charset="0"/>
                      </a:rPr>
                      <m:t>𝑟</m:t>
                    </m:r>
                  </m:oMath>
                </a14:m>
                <a:r>
                  <a:rPr lang="en-IN" sz="2000" dirty="0">
                    <a:latin typeface="Times New Roman" panose="02020603050405020304" pitchFamily="18" charset="0"/>
                    <a:cs typeface="Times New Roman" panose="02020603050405020304" pitchFamily="18" charset="0"/>
                  </a:rPr>
                  <a:t>, called the </a:t>
                </a:r>
                <a:r>
                  <a:rPr lang="en-IN" sz="2000" dirty="0" err="1">
                    <a:latin typeface="Times New Roman" panose="02020603050405020304" pitchFamily="18" charset="0"/>
                    <a:cs typeface="Times New Roman" panose="02020603050405020304" pitchFamily="18" charset="0"/>
                  </a:rPr>
                  <a:t>transresistance</a:t>
                </a:r>
                <a:r>
                  <a:rPr lang="en-IN" sz="2000" dirty="0">
                    <a:latin typeface="Times New Roman" panose="02020603050405020304" pitchFamily="18" charset="0"/>
                    <a:cs typeface="Times New Roman" panose="02020603050405020304" pitchFamily="18" charset="0"/>
                  </a:rPr>
                  <a:t> or mutual resistance.</a:t>
                </a:r>
              </a:p>
              <a:p>
                <a:pPr marL="360363" indent="-360363" algn="just">
                  <a:lnSpc>
                    <a:spcPct val="107000"/>
                  </a:lnSpc>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Constant </a:t>
                </a:r>
                <a14:m>
                  <m:oMath xmlns:m="http://schemas.openxmlformats.org/officeDocument/2006/math">
                    <m:r>
                      <a:rPr lang="en-IN" sz="2000" i="1">
                        <a:latin typeface="Cambria Math" panose="02040503050406030204" pitchFamily="18" charset="0"/>
                      </a:rPr>
                      <m:t>𝑟</m:t>
                    </m:r>
                  </m:oMath>
                </a14:m>
                <a:r>
                  <a:rPr lang="en-IN" sz="2000" dirty="0">
                    <a:latin typeface="Times New Roman" panose="02020603050405020304" pitchFamily="18" charset="0"/>
                    <a:cs typeface="Times New Roman" panose="02020603050405020304" pitchFamily="18" charset="0"/>
                  </a:rPr>
                  <a:t> has the dimension of volt per ampere or ohm (Ω).</a:t>
                </a:r>
                <a:endParaRPr lang="en-IN" sz="2000" dirty="0" smtClean="0">
                  <a:solidFill>
                    <a:srgbClr val="FF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000" b="1" dirty="0" smtClean="0">
                    <a:latin typeface="Times New Roman" panose="02020603050405020304" pitchFamily="18" charset="0"/>
                    <a:cs typeface="Times New Roman" panose="02020603050405020304" pitchFamily="18" charset="0"/>
                  </a:rPr>
                  <a:t>Definition</a:t>
                </a:r>
                <a:r>
                  <a:rPr lang="en-IN" sz="2000" dirty="0">
                    <a:latin typeface="Times New Roman" panose="02020603050405020304" pitchFamily="18" charset="0"/>
                    <a:cs typeface="Times New Roman" panose="02020603050405020304" pitchFamily="18" charset="0"/>
                  </a:rPr>
                  <a:t>: A current-controlled voltage source is a four-terminal network component that establishes a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𝑐𝑑</m:t>
                        </m:r>
                      </m:sub>
                    </m:sSub>
                  </m:oMath>
                </a14:m>
                <a:r>
                  <a:rPr lang="en-IN" sz="2000" dirty="0">
                    <a:latin typeface="Times New Roman" panose="02020603050405020304" pitchFamily="18" charset="0"/>
                    <a:cs typeface="Times New Roman" panose="02020603050405020304" pitchFamily="18" charset="0"/>
                  </a:rPr>
                  <a:t> between two points </a:t>
                </a:r>
                <a14:m>
                  <m:oMath xmlns:m="http://schemas.openxmlformats.org/officeDocument/2006/math">
                    <m:r>
                      <a:rPr lang="en-IN" sz="2000" i="1">
                        <a:latin typeface="Cambria Math" panose="02040503050406030204" pitchFamily="18" charset="0"/>
                      </a:rPr>
                      <m:t>𝑐</m:t>
                    </m:r>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rPr>
                      <m:t>𝑑</m:t>
                    </m:r>
                  </m:oMath>
                </a14:m>
                <a:r>
                  <a:rPr lang="en-IN" sz="2000" dirty="0">
                    <a:latin typeface="Times New Roman" panose="02020603050405020304" pitchFamily="18" charset="0"/>
                    <a:cs typeface="Times New Roman" panose="02020603050405020304" pitchFamily="18" charset="0"/>
                  </a:rPr>
                  <a:t> in the circuit that is proportional to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in some branch of the circuit.</a:t>
                </a: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365236" y="2166104"/>
                <a:ext cx="10359189" cy="3431709"/>
              </a:xfrm>
              <a:prstGeom prst="rect">
                <a:avLst/>
              </a:prstGeom>
              <a:blipFill rotWithShape="0">
                <a:blip r:embed="rId2"/>
                <a:stretch>
                  <a:fillRect l="-530" t="-888" r="-589"/>
                </a:stretch>
              </a:blipFill>
            </p:spPr>
            <p:txBody>
              <a:bodyPr/>
              <a:lstStyle/>
              <a:p>
                <a:r>
                  <a:rPr lang="en-IN">
                    <a:noFill/>
                  </a:rPr>
                  <a:t> </a:t>
                </a:r>
              </a:p>
            </p:txBody>
          </p:sp>
        </mc:Fallback>
      </mc:AlternateContent>
    </p:spTree>
    <p:extLst>
      <p:ext uri="{BB962C8B-B14F-4D97-AF65-F5344CB8AC3E}">
        <p14:creationId xmlns:p14="http://schemas.microsoft.com/office/powerpoint/2010/main" val="29710345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66</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966157" y="1744450"/>
            <a:ext cx="5374869"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Controlled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Voltage Source (CCVS)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4"/>
              <p:cNvSpPr/>
              <p:nvPr/>
            </p:nvSpPr>
            <p:spPr>
              <a:xfrm>
                <a:off x="1390352" y="2195900"/>
                <a:ext cx="10135901" cy="923330"/>
              </a:xfrm>
              <a:prstGeom prst="rect">
                <a:avLst/>
              </a:prstGeom>
            </p:spPr>
            <p:txBody>
              <a:bodyPr wrap="square">
                <a:spAutoFit/>
              </a:bodyPr>
              <a:lstStyle/>
              <a:p>
                <a:pPr marL="342900" indent="-342900">
                  <a:spcAft>
                    <a:spcPts val="1200"/>
                  </a:spcAft>
                  <a:buFont typeface="Wingdings" panose="05000000000000000000" pitchFamily="2" charset="2"/>
                  <a:buChar char="q"/>
                </a:pPr>
                <a:r>
                  <a:rPr lang="en-IN" sz="2400" b="1" dirty="0">
                    <a:latin typeface="Times New Roman" panose="02020603050405020304" pitchFamily="18" charset="0"/>
                    <a:ea typeface="Times New Roman" panose="02020603050405020304" pitchFamily="18" charset="0"/>
                  </a:rPr>
                  <a:t>Example </a:t>
                </a:r>
                <a:r>
                  <a:rPr lang="en-IN" sz="2400" b="1" dirty="0" smtClean="0">
                    <a:latin typeface="Times New Roman" panose="02020603050405020304" pitchFamily="18" charset="0"/>
                    <a:ea typeface="Times New Roman" panose="02020603050405020304" pitchFamily="18" charset="0"/>
                  </a:rPr>
                  <a:t>of CCVS</a:t>
                </a:r>
                <a:endParaRPr lang="en-IN" sz="2400" b="1" dirty="0" smtClean="0">
                  <a:latin typeface="Times New Roman" panose="02020603050405020304" pitchFamily="18" charset="0"/>
                  <a:ea typeface="Times New Roman" panose="02020603050405020304" pitchFamily="18" charset="0"/>
                </a:endParaRPr>
              </a:p>
              <a:p>
                <a:pPr marL="360363"/>
                <a:r>
                  <a:rPr lang="en-IN" sz="2000" dirty="0">
                    <a:latin typeface="Times New Roman" panose="02020603050405020304" pitchFamily="18" charset="0"/>
                    <a:cs typeface="Times New Roman" panose="02020603050405020304" pitchFamily="18" charset="0"/>
                  </a:rPr>
                  <a:t>Determine voltage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 in the circuit</a:t>
                </a:r>
                <a:r>
                  <a:rPr lang="en-IN" sz="2000" dirty="0" smtClean="0">
                    <a:latin typeface="Times New Roman" panose="02020603050405020304" pitchFamily="18" charset="0"/>
                    <a:cs typeface="Times New Roman" panose="02020603050405020304" pitchFamily="18" charset="0"/>
                  </a:rPr>
                  <a:t> as shown in </a:t>
                </a:r>
                <a:r>
                  <a:rPr lang="en-IN" sz="2000" b="1" dirty="0" smtClean="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1.19.  </a:t>
                </a:r>
                <a:endParaRPr lang="en-IN" sz="2400" dirty="0"/>
              </a:p>
            </p:txBody>
          </p:sp>
        </mc:Choice>
        <mc:Fallback>
          <p:sp>
            <p:nvSpPr>
              <p:cNvPr id="5" name="Rectangle 4"/>
              <p:cNvSpPr>
                <a:spLocks noRot="1" noChangeAspect="1" noMove="1" noResize="1" noEditPoints="1" noAdjustHandles="1" noChangeArrowheads="1" noChangeShapeType="1" noTextEdit="1"/>
              </p:cNvSpPr>
              <p:nvPr/>
            </p:nvSpPr>
            <p:spPr>
              <a:xfrm>
                <a:off x="1390352" y="2195900"/>
                <a:ext cx="10135901" cy="923330"/>
              </a:xfrm>
              <a:prstGeom prst="rect">
                <a:avLst/>
              </a:prstGeom>
              <a:blipFill>
                <a:blip r:embed="rId2"/>
                <a:stretch>
                  <a:fillRect l="-782" t="-5263" b="-10526"/>
                </a:stretch>
              </a:blipFill>
            </p:spPr>
            <p:txBody>
              <a:bodyPr/>
              <a:lstStyle/>
              <a:p>
                <a:r>
                  <a:rPr lang="en-US">
                    <a:noFill/>
                  </a:rPr>
                  <a:t> </a:t>
                </a:r>
              </a:p>
            </p:txBody>
          </p:sp>
        </mc:Fallback>
      </mc:AlternateContent>
      <p:sp>
        <p:nvSpPr>
          <p:cNvPr id="9" name="TextBox 8"/>
          <p:cNvSpPr txBox="1"/>
          <p:nvPr/>
        </p:nvSpPr>
        <p:spPr>
          <a:xfrm>
            <a:off x="1465233" y="4745321"/>
            <a:ext cx="5695597"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1.19. </a:t>
            </a:r>
            <a:r>
              <a:rPr lang="en-IN" dirty="0" smtClean="0">
                <a:latin typeface="Times New Roman" panose="02020603050405020304" pitchFamily="18" charset="0"/>
                <a:cs typeface="Times New Roman" panose="02020603050405020304" pitchFamily="18" charset="0"/>
              </a:rPr>
              <a:t>Test figure of Current</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-Controlled Voltage </a:t>
            </a:r>
            <a:r>
              <a:rPr lang="en-IN" dirty="0">
                <a:latin typeface="Times New Roman" panose="02020603050405020304" pitchFamily="18" charset="0"/>
                <a:ea typeface="Times New Roman" panose="02020603050405020304" pitchFamily="18" charset="0"/>
                <a:cs typeface="Times New Roman" panose="02020603050405020304" pitchFamily="18" charset="0"/>
              </a:rPr>
              <a:t>Source</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Rectangle 3"/>
              <p:cNvSpPr/>
              <p:nvPr/>
            </p:nvSpPr>
            <p:spPr>
              <a:xfrm>
                <a:off x="1465233" y="5191611"/>
                <a:ext cx="6096000" cy="1384995"/>
              </a:xfrm>
              <a:prstGeom prst="rect">
                <a:avLst/>
              </a:prstGeom>
            </p:spPr>
            <p:txBody>
              <a:bodyPr>
                <a:spAutoFit/>
              </a:bodyPr>
              <a:lstStyle/>
              <a:p>
                <a:pPr>
                  <a:spcAft>
                    <a:spcPts val="1200"/>
                  </a:spcAft>
                </a:pPr>
                <a:r>
                  <a:rPr lang="en-IN" sz="2400" b="1" dirty="0">
                    <a:latin typeface="Times New Roman" panose="02020603050405020304" pitchFamily="18" charset="0"/>
                    <a:cs typeface="Times New Roman" panose="02020603050405020304" pitchFamily="18" charset="0"/>
                  </a:rPr>
                  <a:t>Solution </a:t>
                </a:r>
                <a:r>
                  <a:rPr lang="en-IN" sz="2400" b="1" dirty="0" smtClean="0">
                    <a:latin typeface="Times New Roman" panose="02020603050405020304" pitchFamily="18" charset="0"/>
                    <a:cs typeface="Times New Roman" panose="02020603050405020304" pitchFamily="18" charset="0"/>
                  </a:rPr>
                  <a:t>for </a:t>
                </a:r>
                <a:r>
                  <a:rPr lang="en-IN" sz="2400" b="1" dirty="0">
                    <a:latin typeface="Times New Roman" panose="02020603050405020304" pitchFamily="18" charset="0"/>
                    <a:cs typeface="Times New Roman" panose="02020603050405020304" pitchFamily="18" charset="0"/>
                  </a:rPr>
                  <a:t>Example </a:t>
                </a:r>
                <a:r>
                  <a:rPr lang="en-IN" sz="2400" b="1" dirty="0" smtClean="0">
                    <a:latin typeface="Times New Roman" panose="02020603050405020304" pitchFamily="18" charset="0"/>
                    <a:cs typeface="Times New Roman" panose="02020603050405020304" pitchFamily="18" charset="0"/>
                  </a:rPr>
                  <a:t>of CCVS</a:t>
                </a:r>
                <a:endParaRPr lang="en-IN" sz="2400" b="1" dirty="0">
                  <a:latin typeface="Times New Roman" panose="02020603050405020304" pitchFamily="18"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1</m:t>
                          </m:r>
                        </m:sub>
                      </m:sSub>
                      <m:r>
                        <a:rPr lang="en-IN" sz="2000" i="1">
                          <a:latin typeface="Cambria Math" panose="02040503050406030204" pitchFamily="18" charset="0"/>
                        </a:rPr>
                        <m:t>=15 </m:t>
                      </m:r>
                      <m:r>
                        <a:rPr lang="en-IN" sz="2000" i="1">
                          <a:latin typeface="Cambria Math" panose="02040503050406030204" pitchFamily="18" charset="0"/>
                        </a:rPr>
                        <m:t>𝐴</m:t>
                      </m:r>
                    </m:oMath>
                  </m:oMathPara>
                </a14:m>
                <a:endParaRPr lang="en-I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2</m:t>
                          </m:r>
                        </m:sub>
                      </m:sSub>
                      <m:r>
                        <a:rPr lang="en-IN" sz="2000" i="1">
                          <a:latin typeface="Cambria Math" panose="02040503050406030204" pitchFamily="18" charset="0"/>
                        </a:rPr>
                        <m:t>=6 </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1</m:t>
                          </m:r>
                        </m:sub>
                      </m:sSub>
                      <m:r>
                        <a:rPr lang="en-IN" sz="2000" i="1">
                          <a:latin typeface="Cambria Math" panose="02040503050406030204" pitchFamily="18" charset="0"/>
                        </a:rPr>
                        <m:t>=</m:t>
                      </m:r>
                      <m:d>
                        <m:dPr>
                          <m:ctrlPr>
                            <a:rPr lang="en-IN" sz="2000" i="1">
                              <a:latin typeface="Cambria Math" panose="02040503050406030204" pitchFamily="18" charset="0"/>
                            </a:rPr>
                          </m:ctrlPr>
                        </m:dPr>
                        <m:e>
                          <m:r>
                            <a:rPr lang="en-IN" sz="2000" i="1">
                              <a:latin typeface="Cambria Math" panose="02040503050406030204" pitchFamily="18" charset="0"/>
                            </a:rPr>
                            <m:t>6×15</m:t>
                          </m:r>
                        </m:e>
                      </m:d>
                      <m:r>
                        <a:rPr lang="en-IN" sz="2000" i="1">
                          <a:latin typeface="Cambria Math" panose="02040503050406030204" pitchFamily="18" charset="0"/>
                        </a:rPr>
                        <m:t> </m:t>
                      </m:r>
                      <m:r>
                        <a:rPr lang="en-IN" sz="2000" i="1">
                          <a:latin typeface="Cambria Math" panose="02040503050406030204" pitchFamily="18" charset="0"/>
                        </a:rPr>
                        <m:t>𝑉</m:t>
                      </m:r>
                      <m:r>
                        <a:rPr lang="en-IN" sz="2000" i="1">
                          <a:latin typeface="Cambria Math" panose="02040503050406030204" pitchFamily="18" charset="0"/>
                        </a:rPr>
                        <m:t>=90 </m:t>
                      </m:r>
                      <m:r>
                        <a:rPr lang="en-IN" sz="2000" i="1">
                          <a:latin typeface="Cambria Math" panose="02040503050406030204" pitchFamily="18" charset="0"/>
                        </a:rPr>
                        <m:t>𝑉</m:t>
                      </m:r>
                    </m:oMath>
                  </m:oMathPara>
                </a14:m>
                <a:endParaRPr lang="en-IN" sz="2000" dirty="0">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465233" y="5191611"/>
                <a:ext cx="6096000" cy="1384995"/>
              </a:xfrm>
              <a:prstGeom prst="rect">
                <a:avLst/>
              </a:prstGeom>
              <a:blipFill>
                <a:blip r:embed="rId3"/>
                <a:stretch>
                  <a:fillRect l="-1500" t="-3524"/>
                </a:stretch>
              </a:blipFill>
            </p:spPr>
            <p:txBody>
              <a:bodyPr/>
              <a:lstStyle/>
              <a:p>
                <a:r>
                  <a:rPr lang="en-US">
                    <a:noFill/>
                  </a:rPr>
                  <a:t> </a:t>
                </a:r>
              </a:p>
            </p:txBody>
          </p:sp>
        </mc:Fallback>
      </mc:AlternateContent>
      <p:pic>
        <p:nvPicPr>
          <p:cNvPr id="11" name="Picture 10"/>
          <p:cNvPicPr/>
          <p:nvPr/>
        </p:nvPicPr>
        <p:blipFill>
          <a:blip r:embed="rId4"/>
          <a:stretch>
            <a:fillRect/>
          </a:stretch>
        </p:blipFill>
        <p:spPr>
          <a:xfrm>
            <a:off x="1465233" y="3048832"/>
            <a:ext cx="5464956" cy="1696489"/>
          </a:xfrm>
          <a:prstGeom prst="rect">
            <a:avLst/>
          </a:prstGeom>
        </p:spPr>
      </p:pic>
    </p:spTree>
    <p:extLst>
      <p:ext uri="{BB962C8B-B14F-4D97-AF65-F5344CB8AC3E}">
        <p14:creationId xmlns:p14="http://schemas.microsoft.com/office/powerpoint/2010/main" val="25266919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67</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313378"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925539" y="1744450"/>
            <a:ext cx="5456109"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Controlled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Source (CCCS)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365236" y="2191542"/>
            <a:ext cx="10359189" cy="1944122"/>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bipolar junction transistor</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an example of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current-controlled current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source. This </a:t>
            </a:r>
            <a:r>
              <a:rPr lang="en-IN" sz="2000" dirty="0" smtClean="0">
                <a:latin typeface="Times New Roman" panose="02020603050405020304" pitchFamily="18" charset="0"/>
                <a:cs typeface="Times New Roman" panose="02020603050405020304" pitchFamily="18" charset="0"/>
              </a:rPr>
              <a:t>device permits </a:t>
            </a:r>
            <a:r>
              <a:rPr lang="en-IN" sz="2000" dirty="0">
                <a:latin typeface="Times New Roman" panose="02020603050405020304" pitchFamily="18" charset="0"/>
                <a:cs typeface="Times New Roman" panose="02020603050405020304" pitchFamily="18" charset="0"/>
              </a:rPr>
              <a:t>the control </a:t>
            </a:r>
            <a:r>
              <a:rPr lang="en-IN" sz="2000" dirty="0" smtClean="0">
                <a:latin typeface="Times New Roman" panose="02020603050405020304" pitchFamily="18" charset="0"/>
                <a:cs typeface="Times New Roman" panose="02020603050405020304" pitchFamily="18" charset="0"/>
              </a:rPr>
              <a:t>of </a:t>
            </a:r>
            <a:r>
              <a:rPr lang="en-IN" sz="2000" dirty="0">
                <a:latin typeface="Times New Roman" panose="02020603050405020304" pitchFamily="18" charset="0"/>
                <a:cs typeface="Times New Roman" panose="02020603050405020304" pitchFamily="18" charset="0"/>
              </a:rPr>
              <a:t>one current with another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device </a:t>
            </a:r>
            <a:r>
              <a:rPr lang="en-IN" sz="2000" dirty="0" smtClean="0">
                <a:latin typeface="Times New Roman" panose="02020603050405020304" pitchFamily="18" charset="0"/>
                <a:cs typeface="Times New Roman" panose="02020603050405020304" pitchFamily="18" charset="0"/>
              </a:rPr>
              <a:t>is idealized with </a:t>
            </a:r>
            <a:r>
              <a:rPr lang="en-IN" sz="2000" dirty="0">
                <a:latin typeface="Times New Roman" panose="02020603050405020304" pitchFamily="18" charset="0"/>
                <a:cs typeface="Times New Roman" panose="02020603050405020304" pitchFamily="18" charset="0"/>
              </a:rPr>
              <a:t>a four terminal network component called a </a:t>
            </a:r>
            <a:r>
              <a:rPr lang="en-IN" sz="2000" dirty="0" smtClean="0">
                <a:latin typeface="Times New Roman" panose="02020603050405020304" pitchFamily="18" charset="0"/>
                <a:cs typeface="Times New Roman" panose="02020603050405020304" pitchFamily="18" charset="0"/>
              </a:rPr>
              <a:t>current-controlled current </a:t>
            </a:r>
            <a:r>
              <a:rPr lang="en-IN" sz="2000" dirty="0">
                <a:latin typeface="Times New Roman" panose="02020603050405020304" pitchFamily="18" charset="0"/>
                <a:cs typeface="Times New Roman" panose="02020603050405020304" pitchFamily="18" charset="0"/>
              </a:rPr>
              <a:t>source </a:t>
            </a:r>
            <a:r>
              <a:rPr lang="en-IN" sz="2000" dirty="0" smtClean="0">
                <a:latin typeface="Times New Roman" panose="02020603050405020304" pitchFamily="18" charset="0"/>
                <a:cs typeface="Times New Roman" panose="02020603050405020304" pitchFamily="18" charset="0"/>
              </a:rPr>
              <a:t>(CCCS).</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network symbol </a:t>
            </a:r>
            <a:r>
              <a:rPr lang="en-IN" sz="2000" dirty="0" smtClean="0">
                <a:latin typeface="Times New Roman" panose="02020603050405020304" pitchFamily="18" charset="0"/>
                <a:cs typeface="Times New Roman" panose="02020603050405020304" pitchFamily="18" charset="0"/>
              </a:rPr>
              <a:t>as shown </a:t>
            </a:r>
            <a:r>
              <a:rPr lang="en-IN" sz="2000" dirty="0">
                <a:latin typeface="Times New Roman" panose="02020603050405020304" pitchFamily="18" charset="0"/>
                <a:cs typeface="Times New Roman" panose="02020603050405020304" pitchFamily="18" charset="0"/>
              </a:rPr>
              <a:t>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1.20 </a:t>
            </a:r>
            <a:r>
              <a:rPr lang="en-IN" sz="2000" dirty="0" smtClean="0">
                <a:latin typeface="Times New Roman" panose="02020603050405020304" pitchFamily="18" charset="0"/>
                <a:cs typeface="Times New Roman" panose="02020603050405020304" pitchFamily="18" charset="0"/>
              </a:rPr>
              <a:t>is used </a:t>
            </a:r>
            <a:r>
              <a:rPr lang="en-IN" sz="2000" dirty="0">
                <a:latin typeface="Times New Roman" panose="02020603050405020304" pitchFamily="18" charset="0"/>
                <a:cs typeface="Times New Roman" panose="02020603050405020304" pitchFamily="18" charset="0"/>
              </a:rPr>
              <a:t>to represent a </a:t>
            </a:r>
            <a:r>
              <a:rPr lang="en-IN" sz="2000" dirty="0" smtClean="0">
                <a:latin typeface="Times New Roman" panose="02020603050405020304" pitchFamily="18" charset="0"/>
                <a:cs typeface="Times New Roman" panose="02020603050405020304" pitchFamily="18" charset="0"/>
              </a:rPr>
              <a:t>CCCS.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0537" y="4135664"/>
            <a:ext cx="3765884" cy="2095319"/>
          </a:xfrm>
          <a:prstGeom prst="rect">
            <a:avLst/>
          </a:prstGeom>
          <a:noFill/>
          <a:ln>
            <a:noFill/>
          </a:ln>
        </p:spPr>
      </p:pic>
      <p:sp>
        <p:nvSpPr>
          <p:cNvPr id="13" name="TextBox 12"/>
          <p:cNvSpPr txBox="1"/>
          <p:nvPr/>
        </p:nvSpPr>
        <p:spPr>
          <a:xfrm>
            <a:off x="2333767" y="6233482"/>
            <a:ext cx="4486582"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1.20. </a:t>
            </a:r>
            <a:r>
              <a:rPr lang="en-IN" dirty="0" smtClean="0">
                <a:latin typeface="Times New Roman" panose="02020603050405020304" pitchFamily="18" charset="0"/>
                <a:cs typeface="Times New Roman" panose="02020603050405020304" pitchFamily="18" charset="0"/>
              </a:rPr>
              <a:t>Current</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Controlled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Current Source</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6381648" y="4324524"/>
            <a:ext cx="5231741" cy="1080296"/>
          </a:xfrm>
          <a:prstGeom prst="rect">
            <a:avLst/>
          </a:prstGeom>
        </p:spPr>
        <p:txBody>
          <a:bodyPr wrap="square">
            <a:spAutoFit/>
          </a:bodyPr>
          <a:lstStyle/>
          <a:p>
            <a:pPr algn="just">
              <a:lnSpc>
                <a:spcPct val="107000"/>
              </a:lnSpc>
              <a:spcAft>
                <a:spcPts val="80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arrow inside the diamond of the component equation identifies the component as a current source.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433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68</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957597" y="1744450"/>
            <a:ext cx="5391989"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Current-Controlled Current Source (CCCS)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1365236" y="2166104"/>
                <a:ext cx="10359189" cy="2640723"/>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equivalent definition is given by the following component equation or control equation</a:t>
                </a:r>
                <a:r>
                  <a:rPr lang="en-IN" sz="2000" dirty="0" smtClean="0">
                    <a:latin typeface="Times New Roman" panose="02020603050405020304" pitchFamily="18" charset="0"/>
                    <a:cs typeface="Times New Roman" panose="02020603050405020304" pitchFamily="18" charset="0"/>
                  </a:rPr>
                  <a:t>.</a:t>
                </a:r>
              </a:p>
              <a:p>
                <a:pPr marL="360363" algn="just">
                  <a:lnSpc>
                    <a:spcPct val="107000"/>
                  </a:lnSpc>
                  <a:spcAft>
                    <a:spcPts val="800"/>
                  </a:spcAft>
                </a:pPr>
                <a:r>
                  <a:rPr lang="en-IN" sz="2000" b="1" dirty="0">
                    <a:latin typeface="Times New Roman" panose="02020603050405020304" pitchFamily="18" charset="0"/>
                    <a:cs typeface="Times New Roman" panose="02020603050405020304" pitchFamily="18" charset="0"/>
                  </a:rPr>
                  <a:t>Control </a:t>
                </a:r>
                <a:r>
                  <a:rPr lang="en-IN" sz="2000" b="1" dirty="0" smtClean="0">
                    <a:latin typeface="Times New Roman" panose="02020603050405020304" pitchFamily="18" charset="0"/>
                    <a:cs typeface="Times New Roman" panose="02020603050405020304" pitchFamily="18" charset="0"/>
                  </a:rPr>
                  <a:t>Equation:</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𝑐𝑑</m:t>
                        </m:r>
                      </m:sub>
                    </m:sSub>
                    <m:r>
                      <a:rPr lang="en-IN" sz="2000" i="1">
                        <a:latin typeface="Cambria Math" panose="02040503050406030204" pitchFamily="18" charset="0"/>
                      </a:rPr>
                      <m:t>=</m:t>
                    </m:r>
                    <m:r>
                      <a:rPr lang="en-IN" sz="2000" i="1">
                        <a:latin typeface="Cambria Math" panose="02040503050406030204" pitchFamily="18" charset="0"/>
                      </a:rPr>
                      <m:t>𝛽</m:t>
                    </m:r>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endParaRPr lang="en-IN" sz="2000" dirty="0" smtClean="0"/>
              </a:p>
              <a:p>
                <a:pPr marL="360363" indent="-360363"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It is observed </a:t>
                </a:r>
                <a:r>
                  <a:rPr lang="en-IN" sz="2000" dirty="0">
                    <a:latin typeface="Times New Roman" panose="02020603050405020304" pitchFamily="18" charset="0"/>
                    <a:cs typeface="Times New Roman" panose="02020603050405020304" pitchFamily="18" charset="0"/>
                  </a:rPr>
                  <a:t>that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𝑐𝑑</m:t>
                        </m:r>
                      </m:sub>
                    </m:sSub>
                  </m:oMath>
                </a14:m>
                <a:r>
                  <a:rPr lang="en-IN" sz="2000" dirty="0">
                    <a:latin typeface="Times New Roman" panose="02020603050405020304" pitchFamily="18" charset="0"/>
                    <a:cs typeface="Times New Roman" panose="02020603050405020304" pitchFamily="18" charset="0"/>
                  </a:rPr>
                  <a:t> depends only on the control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and the dimensionless </a:t>
                </a:r>
                <a14:m>
                  <m:oMath xmlns:m="http://schemas.openxmlformats.org/officeDocument/2006/math">
                    <m:r>
                      <a:rPr lang="en-IN" sz="2000" i="1">
                        <a:latin typeface="Cambria Math" panose="02040503050406030204" pitchFamily="18" charset="0"/>
                      </a:rPr>
                      <m:t>𝛽</m:t>
                    </m:r>
                  </m:oMath>
                </a14:m>
                <a:r>
                  <a:rPr lang="en-IN" sz="2000" dirty="0">
                    <a:latin typeface="Times New Roman" panose="02020603050405020304" pitchFamily="18" charset="0"/>
                    <a:cs typeface="Times New Roman" panose="02020603050405020304" pitchFamily="18" charset="0"/>
                  </a:rPr>
                  <a:t>, called the current gain.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000" b="1" dirty="0" smtClean="0">
                    <a:latin typeface="Times New Roman" panose="02020603050405020304" pitchFamily="18" charset="0"/>
                    <a:cs typeface="Times New Roman" panose="02020603050405020304" pitchFamily="18" charset="0"/>
                  </a:rPr>
                  <a:t>Definition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 current-controlled current source is a four-terminal network component that establishes a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𝑐𝑑</m:t>
                        </m:r>
                      </m:sub>
                    </m:sSub>
                  </m:oMath>
                </a14:m>
                <a:r>
                  <a:rPr lang="en-IN" sz="2000" dirty="0">
                    <a:latin typeface="Times New Roman" panose="02020603050405020304" pitchFamily="18" charset="0"/>
                    <a:cs typeface="Times New Roman" panose="02020603050405020304" pitchFamily="18" charset="0"/>
                  </a:rPr>
                  <a:t> in one branch of a circuit that is proportional to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𝑎𝑏</m:t>
                        </m:r>
                      </m:sub>
                    </m:sSub>
                  </m:oMath>
                </a14:m>
                <a:r>
                  <a:rPr lang="en-IN" sz="2000" dirty="0">
                    <a:latin typeface="Times New Roman" panose="02020603050405020304" pitchFamily="18" charset="0"/>
                    <a:cs typeface="Times New Roman" panose="02020603050405020304" pitchFamily="18" charset="0"/>
                  </a:rPr>
                  <a:t> in some branch of the network</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365236" y="2166104"/>
                <a:ext cx="10359189" cy="2640723"/>
              </a:xfrm>
              <a:prstGeom prst="rect">
                <a:avLst/>
              </a:prstGeom>
              <a:blipFill rotWithShape="0">
                <a:blip r:embed="rId2"/>
                <a:stretch>
                  <a:fillRect l="-530" t="-1152" r="-589" b="-2995"/>
                </a:stretch>
              </a:blipFill>
            </p:spPr>
            <p:txBody>
              <a:bodyPr/>
              <a:lstStyle/>
              <a:p>
                <a:r>
                  <a:rPr lang="en-IN">
                    <a:noFill/>
                  </a:rPr>
                  <a:t> </a:t>
                </a:r>
              </a:p>
            </p:txBody>
          </p:sp>
        </mc:Fallback>
      </mc:AlternateContent>
    </p:spTree>
    <p:extLst>
      <p:ext uri="{BB962C8B-B14F-4D97-AF65-F5344CB8AC3E}">
        <p14:creationId xmlns:p14="http://schemas.microsoft.com/office/powerpoint/2010/main" val="23715563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69</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923330"/>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a:t>
            </a:r>
          </a:p>
          <a:p>
            <a:pPr marL="722313" indent="-361950" algn="just">
              <a:spcAft>
                <a:spcPts val="1200"/>
              </a:spcAft>
              <a:buFont typeface="Wingdings" panose="05000000000000000000" pitchFamily="2" charset="2"/>
              <a:buChar char="v"/>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Dependent Source</a:t>
            </a:r>
          </a:p>
        </p:txBody>
      </p:sp>
      <p:sp>
        <p:nvSpPr>
          <p:cNvPr id="3" name="Rectangle 2"/>
          <p:cNvSpPr/>
          <p:nvPr/>
        </p:nvSpPr>
        <p:spPr>
          <a:xfrm>
            <a:off x="925538" y="1744450"/>
            <a:ext cx="5456109" cy="421654"/>
          </a:xfrm>
          <a:prstGeom prst="rect">
            <a:avLst/>
          </a:prstGeom>
        </p:spPr>
        <p:txBody>
          <a:bodyPr wrap="none">
            <a:spAutoFit/>
          </a:bodyPr>
          <a:lstStyle/>
          <a:p>
            <a:pPr marL="342900" indent="-342900" algn="just">
              <a:lnSpc>
                <a:spcPct val="107000"/>
              </a:lnSpc>
              <a:spcAft>
                <a:spcPts val="800"/>
              </a:spcAft>
              <a:buFont typeface="Wingdings" panose="05000000000000000000" pitchFamily="2" charset="2"/>
              <a:buChar char="ü"/>
            </a:pP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Controlled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Current Source (CCCS)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4"/>
              <p:cNvSpPr/>
              <p:nvPr/>
            </p:nvSpPr>
            <p:spPr>
              <a:xfrm>
                <a:off x="1390352" y="2195900"/>
                <a:ext cx="10135901" cy="923330"/>
              </a:xfrm>
              <a:prstGeom prst="rect">
                <a:avLst/>
              </a:prstGeom>
            </p:spPr>
            <p:txBody>
              <a:bodyPr wrap="square">
                <a:spAutoFit/>
              </a:bodyPr>
              <a:lstStyle/>
              <a:p>
                <a:pPr marL="342900" indent="-342900">
                  <a:spcAft>
                    <a:spcPts val="1200"/>
                  </a:spcAft>
                  <a:buFont typeface="Wingdings" panose="05000000000000000000" pitchFamily="2" charset="2"/>
                  <a:buChar char="q"/>
                </a:pPr>
                <a:r>
                  <a:rPr lang="en-IN" sz="2400" b="1" dirty="0">
                    <a:latin typeface="Times New Roman" panose="02020603050405020304" pitchFamily="18" charset="0"/>
                    <a:ea typeface="Times New Roman" panose="02020603050405020304" pitchFamily="18" charset="0"/>
                  </a:rPr>
                  <a:t>Example </a:t>
                </a:r>
                <a:r>
                  <a:rPr lang="en-IN" sz="2400" b="1" dirty="0" smtClean="0">
                    <a:latin typeface="Times New Roman" panose="02020603050405020304" pitchFamily="18" charset="0"/>
                    <a:ea typeface="Times New Roman" panose="02020603050405020304" pitchFamily="18" charset="0"/>
                  </a:rPr>
                  <a:t>of CCCS</a:t>
                </a:r>
                <a:endParaRPr lang="en-IN" sz="2400" b="1" dirty="0" smtClean="0">
                  <a:latin typeface="Times New Roman" panose="02020603050405020304" pitchFamily="18" charset="0"/>
                  <a:ea typeface="Times New Roman" panose="02020603050405020304" pitchFamily="18" charset="0"/>
                </a:endParaRPr>
              </a:p>
              <a:p>
                <a:pPr marL="360363"/>
                <a:r>
                  <a:rPr lang="en-IN" sz="2000" dirty="0">
                    <a:latin typeface="Times New Roman" panose="02020603050405020304" pitchFamily="18" charset="0"/>
                    <a:cs typeface="Times New Roman" panose="02020603050405020304" pitchFamily="18" charset="0"/>
                  </a:rPr>
                  <a:t>Determine current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2</m:t>
                        </m:r>
                      </m:sub>
                    </m:sSub>
                  </m:oMath>
                </a14:m>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circuit</a:t>
                </a:r>
                <a:r>
                  <a:rPr lang="en-IN" sz="2000" dirty="0" smtClean="0">
                    <a:latin typeface="Times New Roman" panose="02020603050405020304" pitchFamily="18" charset="0"/>
                    <a:cs typeface="Times New Roman" panose="02020603050405020304" pitchFamily="18" charset="0"/>
                  </a:rPr>
                  <a:t> as shown in </a:t>
                </a:r>
                <a:r>
                  <a:rPr lang="en-IN" sz="2000" b="1" dirty="0" smtClean="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1.21.  </a:t>
                </a:r>
                <a:endParaRPr lang="en-IN" sz="2400" dirty="0">
                  <a:latin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390352" y="2195900"/>
                <a:ext cx="10135901" cy="923330"/>
              </a:xfrm>
              <a:prstGeom prst="rect">
                <a:avLst/>
              </a:prstGeom>
              <a:blipFill>
                <a:blip r:embed="rId2"/>
                <a:stretch>
                  <a:fillRect l="-782" t="-5263" b="-10526"/>
                </a:stretch>
              </a:blipFill>
            </p:spPr>
            <p:txBody>
              <a:bodyPr/>
              <a:lstStyle/>
              <a:p>
                <a:r>
                  <a:rPr lang="en-US">
                    <a:noFill/>
                  </a:rPr>
                  <a:t> </a:t>
                </a:r>
              </a:p>
            </p:txBody>
          </p:sp>
        </mc:Fallback>
      </mc:AlternateContent>
      <p:sp>
        <p:nvSpPr>
          <p:cNvPr id="9" name="TextBox 8"/>
          <p:cNvSpPr txBox="1"/>
          <p:nvPr/>
        </p:nvSpPr>
        <p:spPr>
          <a:xfrm>
            <a:off x="1465233" y="4745321"/>
            <a:ext cx="5695597"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1.21. </a:t>
            </a:r>
            <a:r>
              <a:rPr lang="en-IN" dirty="0" smtClean="0">
                <a:latin typeface="Times New Roman" panose="02020603050405020304" pitchFamily="18" charset="0"/>
                <a:cs typeface="Times New Roman" panose="02020603050405020304" pitchFamily="18" charset="0"/>
              </a:rPr>
              <a:t>Test figure of Current</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-Controlled Current </a:t>
            </a:r>
            <a:r>
              <a:rPr lang="en-IN" dirty="0">
                <a:latin typeface="Times New Roman" panose="02020603050405020304" pitchFamily="18" charset="0"/>
                <a:ea typeface="Times New Roman" panose="02020603050405020304" pitchFamily="18" charset="0"/>
                <a:cs typeface="Times New Roman" panose="02020603050405020304" pitchFamily="18" charset="0"/>
              </a:rPr>
              <a:t>Source</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Rectangle 3"/>
              <p:cNvSpPr/>
              <p:nvPr/>
            </p:nvSpPr>
            <p:spPr>
              <a:xfrm>
                <a:off x="1465233" y="5191611"/>
                <a:ext cx="6096000" cy="1384995"/>
              </a:xfrm>
              <a:prstGeom prst="rect">
                <a:avLst/>
              </a:prstGeom>
            </p:spPr>
            <p:txBody>
              <a:bodyPr>
                <a:spAutoFit/>
              </a:bodyPr>
              <a:lstStyle/>
              <a:p>
                <a:pPr>
                  <a:spcAft>
                    <a:spcPts val="1200"/>
                  </a:spcAft>
                </a:pPr>
                <a:r>
                  <a:rPr lang="en-IN" sz="2400" b="1" dirty="0">
                    <a:latin typeface="Times New Roman" panose="02020603050405020304" pitchFamily="18" charset="0"/>
                    <a:cs typeface="Times New Roman" panose="02020603050405020304" pitchFamily="18" charset="0"/>
                  </a:rPr>
                  <a:t>Solution </a:t>
                </a:r>
                <a:r>
                  <a:rPr lang="en-IN" sz="2400" b="1" dirty="0" smtClean="0">
                    <a:latin typeface="Times New Roman" panose="02020603050405020304" pitchFamily="18" charset="0"/>
                    <a:cs typeface="Times New Roman" panose="02020603050405020304" pitchFamily="18" charset="0"/>
                  </a:rPr>
                  <a:t>for Example of CCCS</a:t>
                </a:r>
                <a:endParaRPr lang="en-IN" sz="2400" b="1" dirty="0">
                  <a:latin typeface="Times New Roman" panose="02020603050405020304" pitchFamily="18"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1</m:t>
                          </m:r>
                        </m:sub>
                      </m:sSub>
                      <m:r>
                        <a:rPr lang="en-IN" sz="2000" i="1">
                          <a:latin typeface="Cambria Math" panose="02040503050406030204" pitchFamily="18" charset="0"/>
                        </a:rPr>
                        <m:t>=10 </m:t>
                      </m:r>
                      <m:r>
                        <a:rPr lang="en-IN" sz="2000" i="1">
                          <a:latin typeface="Cambria Math" panose="02040503050406030204" pitchFamily="18" charset="0"/>
                        </a:rPr>
                        <m:t>𝐴</m:t>
                      </m:r>
                    </m:oMath>
                  </m:oMathPara>
                </a14:m>
                <a:endParaRPr lang="en-I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2</m:t>
                          </m:r>
                        </m:sub>
                      </m:sSub>
                      <m:r>
                        <a:rPr lang="en-IN" sz="2000" i="1">
                          <a:latin typeface="Cambria Math" panose="02040503050406030204" pitchFamily="18" charset="0"/>
                        </a:rPr>
                        <m:t>=5+7</m:t>
                      </m:r>
                      <m:sSub>
                        <m:sSubPr>
                          <m:ctrlPr>
                            <a:rPr lang="en-IN" sz="2000" i="1">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1</m:t>
                          </m:r>
                        </m:sub>
                      </m:sSub>
                      <m:r>
                        <a:rPr lang="en-IN" sz="2000" i="1">
                          <a:latin typeface="Cambria Math" panose="02040503050406030204" pitchFamily="18" charset="0"/>
                        </a:rPr>
                        <m:t>=5+</m:t>
                      </m:r>
                      <m:d>
                        <m:dPr>
                          <m:ctrlPr>
                            <a:rPr lang="en-IN" sz="2000" i="1">
                              <a:latin typeface="Cambria Math" panose="02040503050406030204" pitchFamily="18" charset="0"/>
                            </a:rPr>
                          </m:ctrlPr>
                        </m:dPr>
                        <m:e>
                          <m:r>
                            <a:rPr lang="en-IN" sz="2000" i="1">
                              <a:latin typeface="Cambria Math" panose="02040503050406030204" pitchFamily="18" charset="0"/>
                            </a:rPr>
                            <m:t>7×10</m:t>
                          </m:r>
                        </m:e>
                      </m:d>
                      <m:r>
                        <a:rPr lang="en-IN" sz="2000" i="1">
                          <a:latin typeface="Cambria Math" panose="02040503050406030204" pitchFamily="18" charset="0"/>
                        </a:rPr>
                        <m:t> </m:t>
                      </m:r>
                      <m:r>
                        <a:rPr lang="en-IN" sz="2000" i="1">
                          <a:latin typeface="Cambria Math" panose="02040503050406030204" pitchFamily="18" charset="0"/>
                        </a:rPr>
                        <m:t>𝐴</m:t>
                      </m:r>
                      <m:r>
                        <a:rPr lang="en-IN" sz="2000" i="1">
                          <a:latin typeface="Cambria Math" panose="02040503050406030204" pitchFamily="18" charset="0"/>
                        </a:rPr>
                        <m:t>=75 </m:t>
                      </m:r>
                      <m:r>
                        <a:rPr lang="en-IN" sz="2000" i="1">
                          <a:latin typeface="Cambria Math" panose="02040503050406030204" pitchFamily="18" charset="0"/>
                        </a:rPr>
                        <m:t>𝐴</m:t>
                      </m:r>
                    </m:oMath>
                  </m:oMathPara>
                </a14:m>
                <a:endParaRPr lang="en-IN" sz="2000" dirty="0"/>
              </a:p>
            </p:txBody>
          </p:sp>
        </mc:Choice>
        <mc:Fallback>
          <p:sp>
            <p:nvSpPr>
              <p:cNvPr id="4" name="Rectangle 3"/>
              <p:cNvSpPr>
                <a:spLocks noRot="1" noChangeAspect="1" noMove="1" noResize="1" noEditPoints="1" noAdjustHandles="1" noChangeArrowheads="1" noChangeShapeType="1" noTextEdit="1"/>
              </p:cNvSpPr>
              <p:nvPr/>
            </p:nvSpPr>
            <p:spPr>
              <a:xfrm>
                <a:off x="1465233" y="5191611"/>
                <a:ext cx="6096000" cy="1384995"/>
              </a:xfrm>
              <a:prstGeom prst="rect">
                <a:avLst/>
              </a:prstGeom>
              <a:blipFill>
                <a:blip r:embed="rId3"/>
                <a:stretch>
                  <a:fillRect l="-1500" t="-3524"/>
                </a:stretch>
              </a:blipFill>
            </p:spPr>
            <p:txBody>
              <a:bodyPr/>
              <a:lstStyle/>
              <a:p>
                <a:r>
                  <a:rPr lang="en-US">
                    <a:noFill/>
                  </a:rPr>
                  <a:t> </a:t>
                </a:r>
              </a:p>
            </p:txBody>
          </p:sp>
        </mc:Fallback>
      </mc:AlternateContent>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0690" y="3179944"/>
            <a:ext cx="4959183" cy="1565377"/>
          </a:xfrm>
          <a:prstGeom prst="rect">
            <a:avLst/>
          </a:prstGeom>
          <a:noFill/>
          <a:ln>
            <a:noFill/>
          </a:ln>
        </p:spPr>
      </p:pic>
    </p:spTree>
    <p:extLst>
      <p:ext uri="{BB962C8B-B14F-4D97-AF65-F5344CB8AC3E}">
        <p14:creationId xmlns:p14="http://schemas.microsoft.com/office/powerpoint/2010/main" val="21157395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70</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461665"/>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Equivalence </a:t>
            </a:r>
            <a:r>
              <a:rPr lang="en-IN" sz="2400" b="1" dirty="0">
                <a:latin typeface="Times New Roman" panose="02020603050405020304" pitchFamily="18" charset="0"/>
                <a:cs typeface="Times New Roman" panose="02020603050405020304" pitchFamily="18" charset="0"/>
              </a:rPr>
              <a:t>of voltage and current </a:t>
            </a:r>
            <a:r>
              <a:rPr lang="en-IN" sz="2400" b="1" dirty="0" smtClean="0">
                <a:latin typeface="Times New Roman" panose="02020603050405020304" pitchFamily="18" charset="0"/>
                <a:cs typeface="Times New Roman" panose="02020603050405020304" pitchFamily="18" charset="0"/>
              </a:rPr>
              <a:t>sources</a:t>
            </a:r>
          </a:p>
        </p:txBody>
      </p:sp>
      <p:sp>
        <p:nvSpPr>
          <p:cNvPr id="12" name="TextBox 11"/>
          <p:cNvSpPr txBox="1"/>
          <p:nvPr/>
        </p:nvSpPr>
        <p:spPr>
          <a:xfrm>
            <a:off x="3374696" y="4769693"/>
            <a:ext cx="5850608"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1.22. </a:t>
            </a:r>
            <a:r>
              <a:rPr lang="en-IN" sz="2000" dirty="0" smtClean="0">
                <a:latin typeface="Times New Roman" panose="02020603050405020304" pitchFamily="18" charset="0"/>
                <a:cs typeface="Times New Roman" panose="02020603050405020304" pitchFamily="18" charset="0"/>
              </a:rPr>
              <a:t>Equivalence of Voltage and Current Sources</a:t>
            </a:r>
            <a:endParaRPr lang="en-IN"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679436" y="1226359"/>
            <a:ext cx="10359189" cy="399405"/>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equivalence of voltage and current sources is shown in </a:t>
            </a:r>
            <a:r>
              <a:rPr lang="en-IN" sz="2000" b="1" dirty="0" smtClean="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1.22</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8" name="Rectangle 17"/>
              <p:cNvSpPr/>
              <p:nvPr/>
            </p:nvSpPr>
            <p:spPr>
              <a:xfrm>
                <a:off x="679436" y="5314846"/>
                <a:ext cx="11512564" cy="1219436"/>
              </a:xfrm>
              <a:prstGeom prst="rect">
                <a:avLst/>
              </a:prstGeom>
            </p:spPr>
            <p:txBody>
              <a:bodyPr wrap="square">
                <a:spAutoFit/>
              </a:bodyPr>
              <a:lstStyle/>
              <a:p>
                <a:pPr marL="342900" indent="-342900" algn="just">
                  <a:spcAft>
                    <a:spcPts val="1200"/>
                  </a:spcAft>
                  <a:buFont typeface="Wingdings" panose="05000000000000000000" pitchFamily="2" charset="2"/>
                  <a:buChar char="§"/>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In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1.22(a</a:t>
                </a:r>
                <a:r>
                  <a:rPr lang="en-IN"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voltage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source, </a:t>
                </a:r>
                <a14:m>
                  <m:oMath xmlns:m="http://schemas.openxmlformats.org/officeDocument/2006/math">
                    <m:r>
                      <a:rPr lang="en-IN" sz="2000" b="0" i="1" smtClean="0">
                        <a:latin typeface="Cambria Math" panose="02040503050406030204" pitchFamily="18" charset="0"/>
                        <a:ea typeface="Times New Roman" panose="02020603050405020304" pitchFamily="18" charset="0"/>
                        <a:cs typeface="Times New Roman" panose="02020603050405020304" pitchFamily="18" charset="0"/>
                      </a:rPr>
                      <m:t>𝑉</m:t>
                    </m:r>
                  </m:oMath>
                </a14:m>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 in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series with an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impedance,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𝑔</m:t>
                        </m:r>
                      </m:sub>
                    </m:sSub>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supplies a current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𝐼</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to a load impedance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2000" b="0" i="1" dirty="0" smtClean="0">
                  <a:effectLst/>
                  <a:latin typeface="Cambria Math" panose="02040503050406030204" pitchFamily="18" charset="0"/>
                  <a:ea typeface="Times New Roman" panose="02020603050405020304" pitchFamily="18" charset="0"/>
                  <a:cs typeface="Times New Roman" panose="02020603050405020304" pitchFamily="18" charset="0"/>
                </a:endParaRPr>
              </a:p>
              <a:p>
                <a:pPr marL="342900" indent="-342900" algn="just">
                  <a:spcAft>
                    <a:spcPts val="1200"/>
                  </a:spcAft>
                  <a:buFont typeface="Wingdings" panose="05000000000000000000" pitchFamily="2" charset="2"/>
                  <a:buChar char="§"/>
                </a:pP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𝑔</m:t>
                        </m:r>
                      </m:sub>
                    </m:sSub>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represent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internal impedance of the source. </a:t>
                </a:r>
                <a:endParaRPr lang="en-IN" sz="2000" dirty="0">
                  <a:latin typeface="Times New Roman" panose="02020603050405020304" pitchFamily="18" charset="0"/>
                  <a:cs typeface="Times New Roman" panose="02020603050405020304" pitchFamily="18" charset="0"/>
                </a:endParaRPr>
              </a:p>
            </p:txBody>
          </p:sp>
        </mc:Choice>
        <mc:Fallback>
          <p:sp>
            <p:nvSpPr>
              <p:cNvPr id="18" name="Rectangle 17"/>
              <p:cNvSpPr>
                <a:spLocks noRot="1" noChangeAspect="1" noMove="1" noResize="1" noEditPoints="1" noAdjustHandles="1" noChangeArrowheads="1" noChangeShapeType="1" noTextEdit="1"/>
              </p:cNvSpPr>
              <p:nvPr/>
            </p:nvSpPr>
            <p:spPr>
              <a:xfrm>
                <a:off x="679436" y="5314846"/>
                <a:ext cx="11512564" cy="1219436"/>
              </a:xfrm>
              <a:prstGeom prst="rect">
                <a:avLst/>
              </a:prstGeom>
              <a:blipFill>
                <a:blip r:embed="rId2"/>
                <a:stretch>
                  <a:fillRect l="-476" t="-3000" r="-529" b="-6000"/>
                </a:stretch>
              </a:blipFill>
            </p:spPr>
            <p:txBody>
              <a:bodyPr/>
              <a:lstStyle/>
              <a:p>
                <a:r>
                  <a:rPr lang="en-US">
                    <a:noFill/>
                  </a:rPr>
                  <a:t> </a:t>
                </a:r>
              </a:p>
            </p:txBody>
          </p:sp>
        </mc:Fallback>
      </mc:AlternateContent>
      <p:pic>
        <p:nvPicPr>
          <p:cNvPr id="14" name="Picture 13"/>
          <p:cNvPicPr>
            <a:picLocks noChangeAspect="1"/>
          </p:cNvPicPr>
          <p:nvPr/>
        </p:nvPicPr>
        <p:blipFill>
          <a:blip r:embed="rId3"/>
          <a:stretch>
            <a:fillRect/>
          </a:stretch>
        </p:blipFill>
        <p:spPr>
          <a:xfrm>
            <a:off x="679436" y="1625764"/>
            <a:ext cx="10704112" cy="2890375"/>
          </a:xfrm>
          <a:prstGeom prst="rect">
            <a:avLst/>
          </a:prstGeom>
        </p:spPr>
      </p:pic>
      <p:sp>
        <p:nvSpPr>
          <p:cNvPr id="25" name="Text Box 32"/>
          <p:cNvSpPr txBox="1"/>
          <p:nvPr/>
        </p:nvSpPr>
        <p:spPr>
          <a:xfrm>
            <a:off x="2587996" y="4311302"/>
            <a:ext cx="665157" cy="43507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a:t>
            </a:r>
            <a:endParaRPr lang="en-IN" sz="2400" dirty="0">
              <a:effectLst/>
              <a:ea typeface="Calibri" panose="020F0502020204030204" pitchFamily="34" charset="0"/>
              <a:cs typeface="Times New Roman" panose="02020603050405020304" pitchFamily="18" charset="0"/>
            </a:endParaRPr>
          </a:p>
        </p:txBody>
      </p:sp>
      <p:sp>
        <p:nvSpPr>
          <p:cNvPr id="26" name="Text Box 32"/>
          <p:cNvSpPr txBox="1"/>
          <p:nvPr/>
        </p:nvSpPr>
        <p:spPr>
          <a:xfrm>
            <a:off x="9036646" y="4316193"/>
            <a:ext cx="665157" cy="43507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(b)</a:t>
            </a:r>
            <a:endParaRPr lang="en-IN"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7714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71</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461665"/>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Equivalence </a:t>
            </a:r>
            <a:r>
              <a:rPr lang="en-IN" sz="2400" b="1" dirty="0">
                <a:latin typeface="Times New Roman" panose="02020603050405020304" pitchFamily="18" charset="0"/>
                <a:cs typeface="Times New Roman" panose="02020603050405020304" pitchFamily="18" charset="0"/>
              </a:rPr>
              <a:t>of voltage and current </a:t>
            </a:r>
            <a:r>
              <a:rPr lang="en-IN" sz="2400" b="1" dirty="0" smtClean="0">
                <a:latin typeface="Times New Roman" panose="02020603050405020304" pitchFamily="18" charset="0"/>
                <a:cs typeface="Times New Roman" panose="02020603050405020304" pitchFamily="18" charset="0"/>
              </a:rPr>
              <a:t>sources</a:t>
            </a:r>
          </a:p>
        </p:txBody>
      </p:sp>
      <mc:AlternateContent xmlns:mc="http://schemas.openxmlformats.org/markup-compatibility/2006">
        <mc:Choice xmlns:a14="http://schemas.microsoft.com/office/drawing/2010/main" Requires="a14">
          <p:sp>
            <p:nvSpPr>
              <p:cNvPr id="4" name="Rectangle 3"/>
              <p:cNvSpPr/>
              <p:nvPr/>
            </p:nvSpPr>
            <p:spPr>
              <a:xfrm>
                <a:off x="775689" y="3100217"/>
                <a:ext cx="11044989" cy="2584297"/>
              </a:xfrm>
              <a:prstGeom prst="rect">
                <a:avLst/>
              </a:prstGeom>
            </p:spPr>
            <p:txBody>
              <a:bodyPr wrap="square">
                <a:spAutoFit/>
              </a:bodyPr>
              <a:lstStyle/>
              <a:p>
                <a:pPr>
                  <a:lnSpc>
                    <a:spcPct val="107000"/>
                  </a:lnSpc>
                  <a:spcBef>
                    <a:spcPts val="600"/>
                  </a:spcBef>
                  <a:spcAft>
                    <a:spcPts val="1800"/>
                  </a:spcAft>
                </a:pP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𝑔</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type m:val="lin"/>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265113" indent="-265113" algn="just">
                  <a:lnSpc>
                    <a:spcPct val="107000"/>
                  </a:lnSpc>
                  <a:spcAft>
                    <a:spcPts val="800"/>
                  </a:spcAft>
                  <a:buFont typeface="Wingdings" panose="05000000000000000000" pitchFamily="2" charset="2"/>
                  <a:buChar char="§"/>
                  <a:tabLst>
                    <a:tab pos="360363" algn="l"/>
                  </a:tabLst>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circuit in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1.22(b</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represents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Eq. (2). Here,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𝑔</m:t>
                        </m:r>
                      </m:sub>
                    </m:sSub>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is the current delivered by the voltage source when the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terminals </a:t>
                </a:r>
                <a:r>
                  <a:rPr lang="en-IN" sz="20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ab</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are short-circuited.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65113" indent="-265113" algn="just">
                  <a:lnSpc>
                    <a:spcPct val="107000"/>
                  </a:lnSpc>
                  <a:spcAft>
                    <a:spcPts val="800"/>
                  </a:spcAft>
                  <a:buFont typeface="Wingdings" panose="05000000000000000000" pitchFamily="2" charset="2"/>
                  <a:buChar char="§"/>
                  <a:tabLst>
                    <a:tab pos="360363"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circuits shown in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1.22(a</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&amp; (b)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are equivalent so far as the current through the load impedance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𝑍</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is concerned. </a:t>
                </a:r>
                <a:endPar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265113" indent="-265113" algn="just">
                  <a:lnSpc>
                    <a:spcPct val="107000"/>
                  </a:lnSpc>
                  <a:spcAft>
                    <a:spcPts val="800"/>
                  </a:spcAft>
                  <a:buFont typeface="Wingdings" panose="05000000000000000000" pitchFamily="2" charset="2"/>
                  <a:buChar char="§"/>
                  <a:tabLst>
                    <a:tab pos="360363" algn="l"/>
                  </a:tabLst>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mutual conversion of voltage &amp; current sources is positive when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𝑔</m:t>
                        </m:r>
                      </m:sub>
                    </m:sSub>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is finite other than zero.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775689" y="3100217"/>
                <a:ext cx="11044989" cy="2584297"/>
              </a:xfrm>
              <a:prstGeom prst="rect">
                <a:avLst/>
              </a:prstGeom>
              <a:blipFill>
                <a:blip r:embed="rId2"/>
                <a:stretch>
                  <a:fillRect l="-497" t="-17258" r="-607" b="-2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75689" y="1419116"/>
                <a:ext cx="11171668" cy="1348382"/>
              </a:xfrm>
              <a:prstGeom prst="rect">
                <a:avLst/>
              </a:prstGeom>
            </p:spPr>
            <p:txBody>
              <a:bodyPr wrap="square">
                <a:spAutoFit/>
              </a:bodyPr>
              <a:lstStyle/>
              <a:p>
                <a:pPr marL="342900" indent="-342900" algn="just">
                  <a:spcAft>
                    <a:spcPts val="1200"/>
                  </a:spcAft>
                  <a:buFont typeface="Wingdings" panose="05000000000000000000" pitchFamily="2" charset="2"/>
                  <a:buChar char="§"/>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phasor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equation for the load voltage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is</a:t>
                </a:r>
              </a:p>
              <a:p>
                <a:pPr algn="ctr">
                  <a:spcAft>
                    <a:spcPts val="1200"/>
                  </a:spcAft>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0</m:t>
                          </m:r>
                        </m:sub>
                      </m:sSub>
                      <m:r>
                        <a:rPr lang="en-IN" sz="2000" i="1">
                          <a:latin typeface="Cambria Math" panose="02040503050406030204" pitchFamily="18" charset="0"/>
                        </a:rPr>
                        <m:t>=</m:t>
                      </m:r>
                      <m:r>
                        <a:rPr lang="en-IN" sz="2000" i="1">
                          <a:latin typeface="Cambria Math" panose="02040503050406030204" pitchFamily="18" charset="0"/>
                        </a:rPr>
                        <m:t>𝑉</m:t>
                      </m:r>
                      <m:r>
                        <a:rPr lang="en-IN" sz="2000" i="1">
                          <a:latin typeface="Cambria Math" panose="02040503050406030204" pitchFamily="18" charset="0"/>
                        </a:rPr>
                        <m:t>−</m:t>
                      </m:r>
                      <m:r>
                        <a:rPr lang="en-IN" sz="2000" i="1">
                          <a:latin typeface="Cambria Math" panose="02040503050406030204" pitchFamily="18" charset="0"/>
                        </a:rPr>
                        <m:t>𝐼</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𝑔</m:t>
                          </m:r>
                        </m:sub>
                      </m:sSub>
                    </m:oMath>
                  </m:oMathPara>
                </a14:m>
                <a:endPar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200"/>
                  </a:spcAft>
                </a:pPr>
                <a:endParaRPr lang="en-IN" sz="2000" dirty="0">
                  <a:latin typeface="Times New Roman" panose="02020603050405020304" pitchFamily="18" charset="0"/>
                  <a:cs typeface="Times New Roman" panose="020206030504050203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775689" y="1419116"/>
                <a:ext cx="11171668" cy="1348382"/>
              </a:xfrm>
              <a:prstGeom prst="rect">
                <a:avLst/>
              </a:prstGeom>
              <a:blipFill rotWithShape="0">
                <a:blip r:embed="rId3"/>
                <a:stretch>
                  <a:fillRect l="-491" t="-2715"/>
                </a:stretch>
              </a:blipFill>
            </p:spPr>
            <p:txBody>
              <a:bodyPr/>
              <a:lstStyle/>
              <a:p>
                <a:r>
                  <a:rPr lang="en-IN">
                    <a:noFill/>
                  </a:rPr>
                  <a:t> </a:t>
                </a:r>
              </a:p>
            </p:txBody>
          </p:sp>
        </mc:Fallback>
      </mc:AlternateContent>
      <p:cxnSp>
        <p:nvCxnSpPr>
          <p:cNvPr id="16" name="Straight Arrow Connector 15"/>
          <p:cNvCxnSpPr/>
          <p:nvPr/>
        </p:nvCxnSpPr>
        <p:spPr>
          <a:xfrm>
            <a:off x="7194429" y="2184349"/>
            <a:ext cx="2144042" cy="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ext Box 32"/>
          <p:cNvSpPr txBox="1"/>
          <p:nvPr/>
        </p:nvSpPr>
        <p:spPr>
          <a:xfrm>
            <a:off x="9338471" y="1964627"/>
            <a:ext cx="684913" cy="34528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dirty="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Rectangle 18"/>
              <p:cNvSpPr/>
              <p:nvPr/>
            </p:nvSpPr>
            <p:spPr>
              <a:xfrm>
                <a:off x="4190968" y="2437353"/>
                <a:ext cx="3039101" cy="689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a:latin typeface="Cambria Math" panose="02040503050406030204" pitchFamily="18" charset="0"/>
                        </a:rPr>
                        <m:t>∴</m:t>
                      </m:r>
                      <m:r>
                        <a:rPr lang="en-IN" i="0">
                          <a:latin typeface="Cambria Math" panose="02040503050406030204" pitchFamily="18" charset="0"/>
                        </a:rPr>
                        <m:t> </m:t>
                      </m:r>
                      <m:r>
                        <a:rPr lang="en-IN" i="1">
                          <a:latin typeface="Cambria Math" panose="02040503050406030204" pitchFamily="18" charset="0"/>
                        </a:rPr>
                        <m:t>𝐼</m:t>
                      </m:r>
                      <m:r>
                        <a:rPr lang="en-IN" i="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𝑉</m:t>
                          </m:r>
                        </m:num>
                        <m:den>
                          <m:sSub>
                            <m:sSubPr>
                              <m:ctrlPr>
                                <a:rPr lang="en-IN" i="1">
                                  <a:latin typeface="Cambria Math" panose="02040503050406030204" pitchFamily="18" charset="0"/>
                                </a:rPr>
                              </m:ctrlPr>
                            </m:sSubPr>
                            <m:e>
                              <m:r>
                                <a:rPr lang="en-IN" i="1">
                                  <a:latin typeface="Cambria Math" panose="02040503050406030204" pitchFamily="18" charset="0"/>
                                </a:rPr>
                                <m:t>𝑍</m:t>
                              </m:r>
                            </m:e>
                            <m:sub>
                              <m:r>
                                <a:rPr lang="en-IN" i="1">
                                  <a:latin typeface="Cambria Math" panose="02040503050406030204" pitchFamily="18" charset="0"/>
                                </a:rPr>
                                <m:t>𝑔</m:t>
                              </m:r>
                            </m:sub>
                          </m:sSub>
                        </m:den>
                      </m:f>
                      <m:r>
                        <a:rPr lang="en-IN" i="0">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0">
                                  <a:latin typeface="Cambria Math" panose="02040503050406030204" pitchFamily="18" charset="0"/>
                                </a:rPr>
                                <m:t>0</m:t>
                              </m:r>
                            </m:sub>
                          </m:sSub>
                        </m:num>
                        <m:den>
                          <m:sSub>
                            <m:sSubPr>
                              <m:ctrlPr>
                                <a:rPr lang="en-IN" i="1">
                                  <a:latin typeface="Cambria Math" panose="02040503050406030204" pitchFamily="18" charset="0"/>
                                </a:rPr>
                              </m:ctrlPr>
                            </m:sSubPr>
                            <m:e>
                              <m:r>
                                <a:rPr lang="en-IN" i="1">
                                  <a:latin typeface="Cambria Math" panose="02040503050406030204" pitchFamily="18" charset="0"/>
                                </a:rPr>
                                <m:t>𝑍</m:t>
                              </m:r>
                            </m:e>
                            <m:sub>
                              <m:r>
                                <a:rPr lang="en-IN" i="1">
                                  <a:latin typeface="Cambria Math" panose="02040503050406030204" pitchFamily="18" charset="0"/>
                                </a:rPr>
                                <m:t>𝑔</m:t>
                              </m:r>
                            </m:sub>
                          </m:sSub>
                        </m:den>
                      </m:f>
                      <m:r>
                        <a:rPr lang="en-IN" i="0">
                          <a:latin typeface="Cambria Math" panose="02040503050406030204" pitchFamily="18" charset="0"/>
                        </a:rPr>
                        <m:t>=</m:t>
                      </m:r>
                      <m:r>
                        <a:rPr lang="en-IN" i="1">
                          <a:latin typeface="Cambria Math" panose="02040503050406030204" pitchFamily="18" charset="0"/>
                        </a:rPr>
                        <m:t>𝑉</m:t>
                      </m:r>
                      <m:sSub>
                        <m:sSubPr>
                          <m:ctrlPr>
                            <a:rPr lang="en-IN"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𝑔</m:t>
                          </m:r>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0">
                              <a:latin typeface="Cambria Math" panose="02040503050406030204" pitchFamily="18" charset="0"/>
                            </a:rPr>
                            <m:t>0</m:t>
                          </m:r>
                        </m:sub>
                      </m:sSub>
                      <m:sSub>
                        <m:sSubPr>
                          <m:ctrlPr>
                            <a:rPr lang="en-IN"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𝑔</m:t>
                          </m:r>
                        </m:sub>
                      </m:sSub>
                    </m:oMath>
                  </m:oMathPara>
                </a14:m>
                <a:endParaRPr lang="en-IN" dirty="0"/>
              </a:p>
            </p:txBody>
          </p:sp>
        </mc:Choice>
        <mc:Fallback xmlns="">
          <p:sp>
            <p:nvSpPr>
              <p:cNvPr id="19" name="Rectangle 18"/>
              <p:cNvSpPr>
                <a:spLocks noRot="1" noChangeAspect="1" noMove="1" noResize="1" noEditPoints="1" noAdjustHandles="1" noChangeArrowheads="1" noChangeShapeType="1" noTextEdit="1"/>
              </p:cNvSpPr>
              <p:nvPr/>
            </p:nvSpPr>
            <p:spPr>
              <a:xfrm>
                <a:off x="4190968" y="2437353"/>
                <a:ext cx="3039101" cy="689291"/>
              </a:xfrm>
              <a:prstGeom prst="rect">
                <a:avLst/>
              </a:prstGeom>
              <a:blipFill rotWithShape="0">
                <a:blip r:embed="rId4"/>
                <a:stretch>
                  <a:fillRect/>
                </a:stretch>
              </a:blipFill>
            </p:spPr>
            <p:txBody>
              <a:bodyPr/>
              <a:lstStyle/>
              <a:p>
                <a:r>
                  <a:rPr lang="en-IN">
                    <a:noFill/>
                  </a:rPr>
                  <a:t> </a:t>
                </a:r>
              </a:p>
            </p:txBody>
          </p:sp>
        </mc:Fallback>
      </mc:AlternateContent>
      <p:cxnSp>
        <p:nvCxnSpPr>
          <p:cNvPr id="20" name="Straight Arrow Connector 19"/>
          <p:cNvCxnSpPr/>
          <p:nvPr/>
        </p:nvCxnSpPr>
        <p:spPr>
          <a:xfrm>
            <a:off x="7230069" y="2781998"/>
            <a:ext cx="2144042" cy="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Text Box 32"/>
          <p:cNvSpPr txBox="1"/>
          <p:nvPr/>
        </p:nvSpPr>
        <p:spPr>
          <a:xfrm>
            <a:off x="9374111" y="2577418"/>
            <a:ext cx="684913" cy="34528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4739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3" name="Rectangle 2"/>
          <p:cNvSpPr/>
          <p:nvPr/>
        </p:nvSpPr>
        <p:spPr>
          <a:xfrm>
            <a:off x="241440" y="719554"/>
            <a:ext cx="11856430" cy="5555367"/>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000" b="1" dirty="0">
                <a:latin typeface="Times New Roman" panose="02020603050405020304" pitchFamily="18" charset="0"/>
                <a:ea typeface="Calibri" panose="020F0502020204030204" pitchFamily="34" charset="0"/>
                <a:cs typeface="Times New Roman" panose="02020603050405020304" pitchFamily="18" charset="0"/>
              </a:rPr>
              <a:t>Ohm’s </a:t>
            </a: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Law</a:t>
            </a:r>
          </a:p>
          <a:p>
            <a:pPr marL="712788" indent="-349250" algn="just">
              <a:spcAft>
                <a:spcPts val="6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Resistors</a:t>
            </a:r>
          </a:p>
          <a:p>
            <a:pPr marL="1169988"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unit of resistance is ohm (</a:t>
            </a:r>
            <a:r>
              <a:rPr lang="en-IN" sz="2000" dirty="0" smtClean="0">
                <a:latin typeface="Times New Roman" panose="02020603050405020304" pitchFamily="18" charset="0"/>
                <a:cs typeface="Times New Roman" panose="02020603050405020304" pitchFamily="18" charset="0"/>
              </a:rPr>
              <a:t>Ω). </a:t>
            </a:r>
          </a:p>
          <a:p>
            <a:pPr marL="1169988" indent="-363538" algn="just">
              <a:spcAft>
                <a:spcPts val="6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Ohm </a:t>
            </a:r>
            <a:r>
              <a:rPr lang="en-IN" sz="2000" dirty="0">
                <a:latin typeface="Times New Roman" panose="02020603050405020304" pitchFamily="18" charset="0"/>
                <a:cs typeface="Times New Roman" panose="02020603050405020304" pitchFamily="18" charset="0"/>
              </a:rPr>
              <a:t>is defined as the resistance offered by the material when a current of one ampere flows between two terminals with one volt applied across it</a:t>
            </a:r>
            <a:r>
              <a:rPr lang="en-IN" sz="2000" dirty="0" smtClean="0">
                <a:latin typeface="Times New Roman" panose="02020603050405020304" pitchFamily="18" charset="0"/>
                <a:cs typeface="Times New Roman" panose="02020603050405020304" pitchFamily="18" charset="0"/>
              </a:rPr>
              <a:t>.</a:t>
            </a:r>
          </a:p>
          <a:p>
            <a:pPr marL="1169988" indent="-363538" algn="just">
              <a:spcAft>
                <a:spcPts val="12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volt ampere plot of a linear resistor is a straight line and that of many devices are nonlinear such as </a:t>
            </a:r>
            <a:r>
              <a:rPr lang="en-IN" sz="2000" dirty="0" smtClean="0">
                <a:latin typeface="Times New Roman" panose="02020603050405020304" pitchFamily="18" charset="0"/>
                <a:cs typeface="Times New Roman" panose="02020603050405020304" pitchFamily="18" charset="0"/>
              </a:rPr>
              <a:t>diode.</a:t>
            </a:r>
            <a:endParaRPr lang="en-IN" sz="2000" dirty="0"/>
          </a:p>
          <a:p>
            <a:pPr marL="1169988" indent="-363538" algn="just">
              <a:spcAft>
                <a:spcPts val="1200"/>
              </a:spcAft>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1169988" indent="-363538" algn="just">
              <a:spcAft>
                <a:spcPts val="12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1169988" indent="-363538" algn="just">
              <a:spcAft>
                <a:spcPts val="1200"/>
              </a:spcAft>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1169988" indent="-363538" algn="just">
              <a:spcAft>
                <a:spcPts val="12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712788" indent="-349250" algn="just">
              <a:spcAft>
                <a:spcPts val="1200"/>
              </a:spcAft>
              <a:buFont typeface="Wingdings" panose="05000000000000000000" pitchFamily="2" charset="2"/>
              <a:buChar char="ü"/>
            </a:pPr>
            <a:endParaRPr lang="en-IN" sz="2000" dirty="0"/>
          </a:p>
          <a:p>
            <a:pPr marL="712788" indent="-349250" algn="just">
              <a:spcAft>
                <a:spcPts val="1200"/>
              </a:spcAft>
              <a:buFont typeface="Wingdings" panose="05000000000000000000" pitchFamily="2" charset="2"/>
              <a:buChar char="ü"/>
            </a:pP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300082"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241440" y="3201883"/>
            <a:ext cx="7966713" cy="3400931"/>
          </a:xfrm>
          <a:prstGeom prst="rect">
            <a:avLst/>
          </a:prstGeom>
        </p:spPr>
        <p:txBody>
          <a:bodyPr wrap="square">
            <a:spAutoFit/>
          </a:bodyPr>
          <a:lstStyle/>
          <a:p>
            <a:pPr marL="1169988" indent="-363538"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 resistor constructed of a semiconductor material such as silicon carbide </a:t>
            </a:r>
            <a:r>
              <a:rPr lang="en-IN" sz="2000" dirty="0" smtClean="0">
                <a:latin typeface="Times New Roman" panose="02020603050405020304" pitchFamily="18" charset="0"/>
                <a:cs typeface="Times New Roman" panose="02020603050405020304" pitchFamily="18" charset="0"/>
              </a:rPr>
              <a:t>have </a:t>
            </a:r>
            <a:r>
              <a:rPr lang="en-IN" sz="2000" dirty="0">
                <a:latin typeface="Times New Roman" panose="02020603050405020304" pitchFamily="18" charset="0"/>
                <a:cs typeface="Times New Roman" panose="02020603050405020304" pitchFamily="18" charset="0"/>
              </a:rPr>
              <a:t>a characteristics </a:t>
            </a:r>
            <a:r>
              <a:rPr lang="en-IN" sz="2000" dirty="0" smtClean="0">
                <a:latin typeface="Times New Roman" panose="02020603050405020304" pitchFamily="18" charset="0"/>
                <a:cs typeface="Times New Roman" panose="02020603050405020304" pitchFamily="18" charset="0"/>
              </a:rPr>
              <a:t>of </a:t>
            </a:r>
            <a:r>
              <a:rPr lang="en-IN" sz="2000" dirty="0">
                <a:latin typeface="Times New Roman" panose="02020603050405020304" pitchFamily="18" charset="0"/>
                <a:cs typeface="Times New Roman" panose="02020603050405020304" pitchFamily="18" charset="0"/>
              </a:rPr>
              <a:t>curve </a:t>
            </a:r>
            <a:r>
              <a:rPr lang="en-IN" sz="2000" b="1"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1169988" indent="-363538"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device which exhibits nonlinear resistance is called a nonlinear resistor.</a:t>
            </a:r>
          </a:p>
          <a:p>
            <a:pPr marL="1169988" indent="-363538"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resistor which is metallic conductor shows the voltage across the conductor is directly proportional to the current through it at constant temperature.</a:t>
            </a:r>
          </a:p>
          <a:p>
            <a:pPr marL="1169988" indent="-363538"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 resistor constructed of metal would obey ohm’s law and would have a characteristic that follow a straight line as given by a curve </a:t>
            </a:r>
            <a:r>
              <a:rPr lang="en-IN" sz="2000" b="1"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of </a:t>
            </a:r>
            <a:r>
              <a:rPr lang="en-IN" sz="2000" b="1" dirty="0">
                <a:latin typeface="Times New Roman" panose="02020603050405020304" pitchFamily="18" charset="0"/>
                <a:cs typeface="Times New Roman" panose="02020603050405020304" pitchFamily="18" charset="0"/>
              </a:rPr>
              <a:t>Fig. </a:t>
            </a:r>
            <a:r>
              <a:rPr lang="en-IN" sz="2000" b="1" dirty="0" smtClean="0">
                <a:latin typeface="Times New Roman" panose="02020603050405020304" pitchFamily="18" charset="0"/>
                <a:cs typeface="Times New Roman" panose="02020603050405020304" pitchFamily="18" charset="0"/>
              </a:rPr>
              <a:t>1.3</a:t>
            </a:r>
            <a:r>
              <a:rPr lang="en-IN" sz="2000"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8644167" y="6046715"/>
            <a:ext cx="3441968" cy="369332"/>
          </a:xfrm>
          <a:prstGeom prst="rect">
            <a:avLst/>
          </a:prstGeom>
        </p:spPr>
        <p:txBody>
          <a:bodyPr wrap="none">
            <a:spAutoFit/>
          </a:bodyPr>
          <a:lstStyle/>
          <a:p>
            <a:r>
              <a:rPr lang="en-IN" b="1" dirty="0">
                <a:latin typeface="Times New Roman" panose="02020603050405020304" pitchFamily="18" charset="0"/>
                <a:ea typeface="Times New Roman" panose="02020603050405020304" pitchFamily="18" charset="0"/>
              </a:rPr>
              <a:t>Fig. </a:t>
            </a:r>
            <a:r>
              <a:rPr lang="en-IN" b="1" dirty="0" smtClean="0">
                <a:latin typeface="Times New Roman" panose="02020603050405020304" pitchFamily="18" charset="0"/>
                <a:ea typeface="Times New Roman" panose="02020603050405020304" pitchFamily="18" charset="0"/>
              </a:rPr>
              <a:t>1.3. </a:t>
            </a:r>
            <a:r>
              <a:rPr lang="en-IN" dirty="0" smtClean="0">
                <a:latin typeface="Times New Roman" panose="02020603050405020304" pitchFamily="18" charset="0"/>
                <a:ea typeface="Times New Roman" panose="02020603050405020304" pitchFamily="18" charset="0"/>
              </a:rPr>
              <a:t>Characteristics of resistor </a:t>
            </a:r>
            <a:endParaRPr lang="en-IN" dirty="0"/>
          </a:p>
        </p:txBody>
      </p:sp>
      <p:pic>
        <p:nvPicPr>
          <p:cNvPr id="10" name="Picture 9"/>
          <p:cNvPicPr/>
          <p:nvPr/>
        </p:nvPicPr>
        <p:blipFill>
          <a:blip r:embed="rId2"/>
          <a:stretch>
            <a:fillRect/>
          </a:stretch>
        </p:blipFill>
        <p:spPr>
          <a:xfrm>
            <a:off x="8429873" y="3149896"/>
            <a:ext cx="3446276" cy="2839588"/>
          </a:xfrm>
          <a:prstGeom prst="rect">
            <a:avLst/>
          </a:prstGeom>
        </p:spPr>
      </p:pic>
    </p:spTree>
    <p:extLst>
      <p:ext uri="{BB962C8B-B14F-4D97-AF65-F5344CB8AC3E}">
        <p14:creationId xmlns:p14="http://schemas.microsoft.com/office/powerpoint/2010/main" val="25733852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72</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461665"/>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Equivalence </a:t>
            </a:r>
            <a:r>
              <a:rPr lang="en-IN" sz="2400" b="1" dirty="0">
                <a:latin typeface="Times New Roman" panose="02020603050405020304" pitchFamily="18" charset="0"/>
                <a:cs typeface="Times New Roman" panose="02020603050405020304" pitchFamily="18" charset="0"/>
              </a:rPr>
              <a:t>of voltage and current </a:t>
            </a:r>
            <a:r>
              <a:rPr lang="en-IN" sz="2400" b="1" dirty="0" smtClean="0">
                <a:latin typeface="Times New Roman" panose="02020603050405020304" pitchFamily="18" charset="0"/>
                <a:cs typeface="Times New Roman" panose="02020603050405020304" pitchFamily="18" charset="0"/>
              </a:rPr>
              <a:t>sources</a:t>
            </a:r>
          </a:p>
        </p:txBody>
      </p:sp>
      <p:sp>
        <p:nvSpPr>
          <p:cNvPr id="12" name="TextBox 11"/>
          <p:cNvSpPr txBox="1"/>
          <p:nvPr/>
        </p:nvSpPr>
        <p:spPr>
          <a:xfrm>
            <a:off x="726141" y="1317812"/>
            <a:ext cx="222689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Example – </a:t>
            </a:r>
            <a:r>
              <a:rPr lang="en-IN" sz="2400" b="1" dirty="0" smtClean="0">
                <a:latin typeface="Times New Roman" panose="02020603050405020304" pitchFamily="18" charset="0"/>
                <a:cs typeface="Times New Roman" panose="02020603050405020304" pitchFamily="18" charset="0"/>
              </a:rPr>
              <a:t>P1.6</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Rectangle 2"/>
              <p:cNvSpPr/>
              <p:nvPr/>
            </p:nvSpPr>
            <p:spPr>
              <a:xfrm>
                <a:off x="726141" y="1916070"/>
                <a:ext cx="11124964" cy="882678"/>
              </a:xfrm>
              <a:prstGeom prst="rect">
                <a:avLst/>
              </a:prstGeom>
            </p:spPr>
            <p:txBody>
              <a:bodyPr wrap="square">
                <a:spAutoFit/>
              </a:bodyPr>
              <a:lstStyle/>
              <a:p>
                <a:pPr algn="just">
                  <a:lnSpc>
                    <a:spcPct val="107000"/>
                  </a:lnSpc>
                  <a:spcAft>
                    <a:spcPts val="800"/>
                  </a:spcAft>
                </a:pP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D</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etermine</a:t>
                </a:r>
                <a14:m>
                  <m:oMath xmlns:m="http://schemas.openxmlformats.org/officeDocument/2006/math">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𝑎𝑏</m:t>
                        </m:r>
                      </m:sub>
                    </m:sSub>
                  </m:oMath>
                </a14:m>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or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the network </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as shown in </a:t>
                </a:r>
                <a:r>
                  <a:rPr lang="en-IN" sz="2400" b="1" dirty="0" smtClean="0">
                    <a:latin typeface="Times New Roman" panose="02020603050405020304" pitchFamily="18" charset="0"/>
                    <a:ea typeface="Times New Roman" panose="02020603050405020304" pitchFamily="18" charset="0"/>
                    <a:cs typeface="Times New Roman" panose="02020603050405020304" pitchFamily="18" charset="0"/>
                  </a:rPr>
                  <a:t>Fig.</a:t>
                </a: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P1.6</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if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no other components are connected to terminals </a:t>
                </a:r>
                <a14:m>
                  <m:oMath xmlns:m="http://schemas.openxmlformats.org/officeDocument/2006/math">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𝑎</m:t>
                    </m:r>
                  </m:oMath>
                </a14:m>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𝑏</m:t>
                    </m:r>
                  </m:oMath>
                </a14:m>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726141" y="1916070"/>
                <a:ext cx="11124964" cy="882678"/>
              </a:xfrm>
              <a:prstGeom prst="rect">
                <a:avLst/>
              </a:prstGeom>
              <a:blipFill>
                <a:blip r:embed="rId2"/>
                <a:stretch>
                  <a:fillRect l="-822" t="-5517" r="-877" b="-11724"/>
                </a:stretch>
              </a:blipFill>
            </p:spPr>
            <p:txBody>
              <a:bodyPr/>
              <a:lstStyle/>
              <a:p>
                <a:r>
                  <a:rPr lang="en-US">
                    <a:noFill/>
                  </a:rPr>
                  <a:t> </a:t>
                </a:r>
              </a:p>
            </p:txBody>
          </p:sp>
        </mc:Fallback>
      </mc:AlternateContent>
      <p:pic>
        <p:nvPicPr>
          <p:cNvPr id="14" name="Picture 13"/>
          <p:cNvPicPr/>
          <p:nvPr/>
        </p:nvPicPr>
        <p:blipFill>
          <a:blip r:embed="rId3"/>
          <a:stretch>
            <a:fillRect/>
          </a:stretch>
        </p:blipFill>
        <p:spPr>
          <a:xfrm>
            <a:off x="1497698" y="2908731"/>
            <a:ext cx="8404292" cy="2568074"/>
          </a:xfrm>
          <a:prstGeom prst="rect">
            <a:avLst/>
          </a:prstGeom>
        </p:spPr>
      </p:pic>
      <p:sp>
        <p:nvSpPr>
          <p:cNvPr id="5" name="Rectangle 4"/>
          <p:cNvSpPr/>
          <p:nvPr/>
        </p:nvSpPr>
        <p:spPr>
          <a:xfrm>
            <a:off x="5107350" y="5476805"/>
            <a:ext cx="1146468" cy="400110"/>
          </a:xfrm>
          <a:prstGeom prst="rect">
            <a:avLst/>
          </a:prstGeom>
        </p:spPr>
        <p:txBody>
          <a:bodyPr wrap="none">
            <a:spAutoFit/>
          </a:bodyPr>
          <a:lstStyle/>
          <a:p>
            <a:r>
              <a:rPr lang="en-IN" sz="2000" b="1" dirty="0">
                <a:latin typeface="Times New Roman" panose="02020603050405020304" pitchFamily="18" charset="0"/>
                <a:ea typeface="Times New Roman" panose="02020603050405020304" pitchFamily="18" charset="0"/>
                <a:cs typeface="Times New Roman" panose="02020603050405020304" pitchFamily="18" charset="0"/>
              </a:rPr>
              <a:t>Fig.</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P1.6</a:t>
            </a:r>
            <a:endParaRPr lang="en-IN" sz="2000" dirty="0"/>
          </a:p>
        </p:txBody>
      </p:sp>
    </p:spTree>
    <p:extLst>
      <p:ext uri="{BB962C8B-B14F-4D97-AF65-F5344CB8AC3E}">
        <p14:creationId xmlns:p14="http://schemas.microsoft.com/office/powerpoint/2010/main" val="2883062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73</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461665"/>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Equivalence </a:t>
            </a:r>
            <a:r>
              <a:rPr lang="en-IN" sz="2400" b="1" dirty="0">
                <a:latin typeface="Times New Roman" panose="02020603050405020304" pitchFamily="18" charset="0"/>
                <a:cs typeface="Times New Roman" panose="02020603050405020304" pitchFamily="18" charset="0"/>
              </a:rPr>
              <a:t>of voltage and current </a:t>
            </a:r>
            <a:r>
              <a:rPr lang="en-IN" sz="2400" b="1" dirty="0" smtClean="0">
                <a:latin typeface="Times New Roman" panose="02020603050405020304" pitchFamily="18" charset="0"/>
                <a:cs typeface="Times New Roman" panose="02020603050405020304" pitchFamily="18" charset="0"/>
              </a:rPr>
              <a:t>sources</a:t>
            </a:r>
          </a:p>
        </p:txBody>
      </p:sp>
      <p:sp>
        <p:nvSpPr>
          <p:cNvPr id="9" name="TextBox 8"/>
          <p:cNvSpPr txBox="1"/>
          <p:nvPr/>
        </p:nvSpPr>
        <p:spPr>
          <a:xfrm>
            <a:off x="601580" y="1242774"/>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a:t>
            </a:r>
            <a:r>
              <a:rPr lang="en-IN" sz="2400" b="1" dirty="0" smtClean="0">
                <a:latin typeface="Times New Roman" panose="02020603050405020304" pitchFamily="18" charset="0"/>
                <a:cs typeface="Times New Roman" panose="02020603050405020304" pitchFamily="18" charset="0"/>
              </a:rPr>
              <a:t>P1.6</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571153" y="1704439"/>
                <a:ext cx="11249525" cy="4843377"/>
              </a:xfrm>
              <a:prstGeom prst="rect">
                <a:avLst/>
              </a:prstGeom>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=5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𝐴</m:t>
                      </m:r>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sSub>
                      <m:sSubPr>
                        <m:ctrlP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=30−50 </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−20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oMath>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=2×5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=10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𝐴</m:t>
                      </m:r>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−40+5</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−20−40−100</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=−160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2400"/>
                  </a:spcAft>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𝑎𝑏</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−20</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−5</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+40=</m:t>
                      </m:r>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−20+100+40</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=120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Independent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and Dependent Sources are active components. </a:t>
                </a:r>
                <a:endPar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source which cannot supply positive average power, these are passive components. </a:t>
                </a:r>
                <a:endPar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A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network that contains one or more active components is an active network</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 passive network contains only passive components. </a:t>
                </a:r>
                <a:endPar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Some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physical devices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convert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electrical energy into heat or store energy in electric or magnetic fields. We model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properties of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the devices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with network components called elements.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71153" y="1704439"/>
                <a:ext cx="11249525" cy="4843377"/>
              </a:xfrm>
              <a:prstGeom prst="rect">
                <a:avLst/>
              </a:prstGeom>
              <a:blipFill rotWithShape="0">
                <a:blip r:embed="rId2"/>
                <a:stretch>
                  <a:fillRect l="-488" r="-542" b="-882"/>
                </a:stretch>
              </a:blipFill>
            </p:spPr>
            <p:txBody>
              <a:bodyPr/>
              <a:lstStyle/>
              <a:p>
                <a:r>
                  <a:rPr lang="en-IN">
                    <a:noFill/>
                  </a:rPr>
                  <a:t> </a:t>
                </a:r>
              </a:p>
            </p:txBody>
          </p:sp>
        </mc:Fallback>
      </mc:AlternateContent>
    </p:spTree>
    <p:extLst>
      <p:ext uri="{BB962C8B-B14F-4D97-AF65-F5344CB8AC3E}">
        <p14:creationId xmlns:p14="http://schemas.microsoft.com/office/powerpoint/2010/main" val="22357504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74</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461665"/>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Equivalence </a:t>
            </a:r>
            <a:r>
              <a:rPr lang="en-IN" sz="2400" b="1" dirty="0">
                <a:latin typeface="Times New Roman" panose="02020603050405020304" pitchFamily="18" charset="0"/>
                <a:cs typeface="Times New Roman" panose="02020603050405020304" pitchFamily="18" charset="0"/>
              </a:rPr>
              <a:t>of voltage and current </a:t>
            </a:r>
            <a:r>
              <a:rPr lang="en-IN" sz="2400" b="1" dirty="0" smtClean="0">
                <a:latin typeface="Times New Roman" panose="02020603050405020304" pitchFamily="18" charset="0"/>
                <a:cs typeface="Times New Roman" panose="02020603050405020304" pitchFamily="18" charset="0"/>
              </a:rPr>
              <a:t>sources</a:t>
            </a:r>
          </a:p>
        </p:txBody>
      </p:sp>
      <p:sp>
        <p:nvSpPr>
          <p:cNvPr id="12" name="TextBox 11"/>
          <p:cNvSpPr txBox="1"/>
          <p:nvPr/>
        </p:nvSpPr>
        <p:spPr>
          <a:xfrm>
            <a:off x="726141" y="1317812"/>
            <a:ext cx="222689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Example – </a:t>
            </a:r>
            <a:r>
              <a:rPr lang="en-IN" sz="2400" b="1" dirty="0" smtClean="0">
                <a:latin typeface="Times New Roman" panose="02020603050405020304" pitchFamily="18" charset="0"/>
                <a:cs typeface="Times New Roman" panose="02020603050405020304" pitchFamily="18" charset="0"/>
              </a:rPr>
              <a:t>P1.7</a:t>
            </a:r>
            <a:endParaRPr lang="en-IN"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529835" y="5396135"/>
            <a:ext cx="1146468" cy="400110"/>
          </a:xfrm>
          <a:prstGeom prst="rect">
            <a:avLst/>
          </a:prstGeom>
        </p:spPr>
        <p:txBody>
          <a:bodyPr wrap="none">
            <a:spAutoFit/>
          </a:bodyPr>
          <a:lstStyle/>
          <a:p>
            <a:r>
              <a:rPr lang="en-IN" sz="2000" b="1" dirty="0">
                <a:latin typeface="Times New Roman" panose="02020603050405020304" pitchFamily="18" charset="0"/>
                <a:ea typeface="Times New Roman" panose="02020603050405020304" pitchFamily="18" charset="0"/>
                <a:cs typeface="Times New Roman" panose="02020603050405020304" pitchFamily="18" charset="0"/>
              </a:rPr>
              <a:t>Fig.</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P1.7</a:t>
            </a:r>
            <a:endParaRPr lang="en-IN" sz="2000" dirty="0"/>
          </a:p>
        </p:txBody>
      </p:sp>
      <mc:AlternateContent xmlns:mc="http://schemas.openxmlformats.org/markup-compatibility/2006">
        <mc:Choice xmlns:a14="http://schemas.microsoft.com/office/drawing/2010/main" Requires="a14">
          <p:sp>
            <p:nvSpPr>
              <p:cNvPr id="4" name="Rectangle 3"/>
              <p:cNvSpPr/>
              <p:nvPr/>
            </p:nvSpPr>
            <p:spPr>
              <a:xfrm>
                <a:off x="726141" y="1916070"/>
                <a:ext cx="9236725" cy="487506"/>
              </a:xfrm>
              <a:prstGeom prst="rect">
                <a:avLst/>
              </a:prstGeom>
            </p:spPr>
            <p:txBody>
              <a:bodyPr wrap="square">
                <a:spAutoFit/>
              </a:bodyPr>
              <a:lstStyle/>
              <a:p>
                <a:pPr>
                  <a:lnSpc>
                    <a:spcPct val="107000"/>
                  </a:lnSpc>
                  <a:spcAft>
                    <a:spcPts val="1200"/>
                  </a:spcAft>
                  <a:tabLst>
                    <a:tab pos="243078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Find </a:t>
                </a:r>
                <a14:m>
                  <m:oMath xmlns:m="http://schemas.openxmlformats.org/officeDocument/2006/math">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in the circuit of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IN"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P1.7</a:t>
                </a:r>
                <a:r>
                  <a:rPr lang="en-IN"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Check the power balance condition.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726141" y="1916070"/>
                <a:ext cx="9236725" cy="487506"/>
              </a:xfrm>
              <a:prstGeom prst="rect">
                <a:avLst/>
              </a:prstGeom>
              <a:blipFill>
                <a:blip r:embed="rId2"/>
                <a:stretch>
                  <a:fillRect l="-990" t="-10000" b="-22500"/>
                </a:stretch>
              </a:blipFill>
            </p:spPr>
            <p:txBody>
              <a:bodyPr/>
              <a:lstStyle/>
              <a:p>
                <a:r>
                  <a:rPr lang="en-US">
                    <a:noFill/>
                  </a:rPr>
                  <a:t> </a:t>
                </a:r>
              </a:p>
            </p:txBody>
          </p:sp>
        </mc:Fallback>
      </mc:AlternateContent>
      <p:pic>
        <p:nvPicPr>
          <p:cNvPr id="10" name="Picture 9"/>
          <p:cNvPicPr/>
          <p:nvPr/>
        </p:nvPicPr>
        <p:blipFill>
          <a:blip r:embed="rId3"/>
          <a:stretch>
            <a:fillRect/>
          </a:stretch>
        </p:blipFill>
        <p:spPr>
          <a:xfrm>
            <a:off x="3068053" y="2403576"/>
            <a:ext cx="4271210" cy="2905163"/>
          </a:xfrm>
          <a:prstGeom prst="rect">
            <a:avLst/>
          </a:prstGeom>
        </p:spPr>
      </p:pic>
    </p:spTree>
    <p:extLst>
      <p:ext uri="{BB962C8B-B14F-4D97-AF65-F5344CB8AC3E}">
        <p14:creationId xmlns:p14="http://schemas.microsoft.com/office/powerpoint/2010/main" val="39278326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75</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461665"/>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Equivalence </a:t>
            </a:r>
            <a:r>
              <a:rPr lang="en-IN" sz="2400" b="1" dirty="0">
                <a:latin typeface="Times New Roman" panose="02020603050405020304" pitchFamily="18" charset="0"/>
                <a:cs typeface="Times New Roman" panose="02020603050405020304" pitchFamily="18" charset="0"/>
              </a:rPr>
              <a:t>of voltage and current </a:t>
            </a:r>
            <a:r>
              <a:rPr lang="en-IN" sz="2400" b="1" dirty="0" smtClean="0">
                <a:latin typeface="Times New Roman" panose="02020603050405020304" pitchFamily="18" charset="0"/>
                <a:cs typeface="Times New Roman" panose="02020603050405020304" pitchFamily="18" charset="0"/>
              </a:rPr>
              <a:t>sources</a:t>
            </a:r>
          </a:p>
        </p:txBody>
      </p:sp>
      <p:sp>
        <p:nvSpPr>
          <p:cNvPr id="9" name="TextBox 8"/>
          <p:cNvSpPr txBox="1"/>
          <p:nvPr/>
        </p:nvSpPr>
        <p:spPr>
          <a:xfrm>
            <a:off x="601580" y="1242774"/>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a:t>
            </a:r>
            <a:r>
              <a:rPr lang="en-IN" sz="2400" b="1" dirty="0" smtClean="0">
                <a:latin typeface="Times New Roman" panose="02020603050405020304" pitchFamily="18" charset="0"/>
                <a:cs typeface="Times New Roman" panose="02020603050405020304" pitchFamily="18" charset="0"/>
              </a:rPr>
              <a:t>P1.7</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601580" y="1894931"/>
                <a:ext cx="7868652" cy="3801490"/>
              </a:xfrm>
              <a:prstGeom prst="rect">
                <a:avLst/>
              </a:prstGeom>
            </p:spPr>
            <p:txBody>
              <a:bodyPr wrap="square">
                <a:spAutoFit/>
              </a:bodyPr>
              <a:lstStyle/>
              <a:p>
                <a:pPr>
                  <a:lnSpc>
                    <a:spcPct val="107000"/>
                  </a:lnSpc>
                  <a:spcAft>
                    <a:spcPts val="1200"/>
                  </a:spcAft>
                  <a:tabLst>
                    <a:tab pos="243078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Applying KVL in the given loop</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tabLst>
                    <a:tab pos="2430780" algn="l"/>
                  </a:tabLst>
                </a:pPr>
                <a14:m>
                  <m:oMathPara xmlns:m="http://schemas.openxmlformats.org/officeDocument/2006/math">
                    <m:oMathParaPr>
                      <m:jc m:val="centerGroup"/>
                    </m:oMathParaPr>
                    <m:oMath xmlns:m="http://schemas.openxmlformats.org/officeDocument/2006/math">
                      <m:r>
                        <a:rPr lang="en-IN" i="1">
                          <a:effectLst/>
                          <a:latin typeface="Cambria Math" panose="02040503050406030204" pitchFamily="18" charset="0"/>
                          <a:ea typeface="Times New Roman" panose="02020603050405020304" pitchFamily="18" charset="0"/>
                          <a:cs typeface="Times New Roman" panose="02020603050405020304" pitchFamily="18" charset="0"/>
                        </a:rPr>
                        <m:t>10 </m:t>
                      </m:r>
                      <m:sSub>
                        <m:sSub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i="1">
                          <a:effectLst/>
                          <a:latin typeface="Cambria Math" panose="02040503050406030204" pitchFamily="18" charset="0"/>
                          <a:ea typeface="Times New Roman" panose="02020603050405020304" pitchFamily="18" charset="0"/>
                          <a:cs typeface="Times New Roman" panose="02020603050405020304" pitchFamily="18" charset="0"/>
                        </a:rPr>
                        <m:t>−6+</m:t>
                      </m:r>
                      <m:sSub>
                        <m:sSub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i="1">
                          <a:effectLst/>
                          <a:latin typeface="Cambria Math" panose="02040503050406030204" pitchFamily="18" charset="0"/>
                          <a:ea typeface="Times New Roman" panose="02020603050405020304" pitchFamily="18" charset="0"/>
                          <a:cs typeface="Times New Roman" panose="02020603050405020304" pitchFamily="18" charset="0"/>
                        </a:rPr>
                        <m:t>−10+100 </m:t>
                      </m:r>
                      <m:r>
                        <a:rPr lang="en-IN"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i="1">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tabLst>
                    <a:tab pos="2430780" algn="l"/>
                  </a:tabLst>
                </a:pPr>
                <a14:m>
                  <m:oMathPara xmlns:m="http://schemas.openxmlformats.org/officeDocument/2006/math">
                    <m:oMathParaPr>
                      <m:jc m:val="centerGroup"/>
                    </m:oMathParaPr>
                    <m:oMath xmlns:m="http://schemas.openxmlformats.org/officeDocument/2006/math">
                      <m:r>
                        <a:rPr lang="en-IN" i="1">
                          <a:effectLst/>
                          <a:latin typeface="Cambria Math" panose="02040503050406030204" pitchFamily="18" charset="0"/>
                          <a:ea typeface="Times New Roman" panose="02020603050405020304" pitchFamily="18" charset="0"/>
                          <a:cs typeface="Times New Roman" panose="02020603050405020304" pitchFamily="18" charset="0"/>
                        </a:rPr>
                        <m:t>11 </m:t>
                      </m:r>
                      <m:sSub>
                        <m:sSub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i="1">
                          <a:effectLst/>
                          <a:latin typeface="Cambria Math" panose="02040503050406030204" pitchFamily="18" charset="0"/>
                          <a:ea typeface="Times New Roman" panose="02020603050405020304" pitchFamily="18" charset="0"/>
                          <a:cs typeface="Times New Roman" panose="02020603050405020304" pitchFamily="18" charset="0"/>
                        </a:rPr>
                        <m:t>−16+100 </m:t>
                      </m:r>
                      <m:r>
                        <a:rPr lang="en-IN"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i="1">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100 </m:t>
                      </m:r>
                      <m:r>
                        <a:rPr lang="en-IN" sz="2000" i="1">
                          <a:latin typeface="Cambria Math" panose="02040503050406030204" pitchFamily="18" charset="0"/>
                        </a:rPr>
                        <m:t>𝑖</m:t>
                      </m:r>
                      <m:r>
                        <a:rPr lang="en-IN" sz="2000" i="1">
                          <a:latin typeface="Cambria Math" panose="02040503050406030204" pitchFamily="18" charset="0"/>
                        </a:rPr>
                        <m:t>=16−11 </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0</m:t>
                          </m:r>
                        </m:sub>
                      </m:sSub>
                    </m:oMath>
                  </m:oMathPara>
                </a14:m>
                <a:endParaRPr lang="en-IN" sz="2000" dirty="0">
                  <a:latin typeface="Times New Roman" panose="02020603050405020304" pitchFamily="18" charset="0"/>
                  <a:cs typeface="Times New Roman" panose="02020603050405020304" pitchFamily="18" charset="0"/>
                </a:endParaRPr>
              </a:p>
              <a:p>
                <a:pPr>
                  <a:spcAft>
                    <a:spcPts val="1200"/>
                  </a:spcAft>
                </a:pPr>
                <a:r>
                  <a:rPr lang="en-IN" sz="2000" dirty="0" smtClean="0"/>
                  <a:t>     		</a:t>
                </a:r>
                <a14:m>
                  <m:oMath xmlns:m="http://schemas.openxmlformats.org/officeDocument/2006/math">
                    <m:r>
                      <a:rPr lang="en-IN" sz="2000" i="1">
                        <a:latin typeface="Cambria Math" panose="02040503050406030204" pitchFamily="18" charset="0"/>
                      </a:rPr>
                      <m:t>100 </m:t>
                    </m:r>
                    <m:r>
                      <a:rPr lang="en-IN" sz="2000" i="1">
                        <a:latin typeface="Cambria Math" panose="02040503050406030204" pitchFamily="18" charset="0"/>
                      </a:rPr>
                      <m:t>𝑖</m:t>
                    </m:r>
                    <m:r>
                      <a:rPr lang="en-IN" sz="2000" i="1">
                        <a:latin typeface="Cambria Math" panose="02040503050406030204" pitchFamily="18" charset="0"/>
                      </a:rPr>
                      <m:t>=16−11</m:t>
                    </m:r>
                    <m:d>
                      <m:dPr>
                        <m:ctrlPr>
                          <a:rPr lang="en-IN" sz="2000" i="1">
                            <a:latin typeface="Cambria Math" panose="02040503050406030204" pitchFamily="18" charset="0"/>
                          </a:rPr>
                        </m:ctrlPr>
                      </m:dPr>
                      <m:e>
                        <m:r>
                          <a:rPr lang="en-IN" sz="2000" i="1">
                            <a:latin typeface="Cambria Math" panose="02040503050406030204" pitchFamily="18" charset="0"/>
                          </a:rPr>
                          <m:t>10 </m:t>
                        </m:r>
                        <m:r>
                          <a:rPr lang="en-IN" sz="2000" i="1">
                            <a:latin typeface="Cambria Math" panose="02040503050406030204" pitchFamily="18" charset="0"/>
                          </a:rPr>
                          <m:t>𝑖</m:t>
                        </m:r>
                        <m:r>
                          <a:rPr lang="en-IN" sz="2000" i="1">
                            <a:latin typeface="Cambria Math" panose="02040503050406030204" pitchFamily="18" charset="0"/>
                          </a:rPr>
                          <m:t> </m:t>
                        </m:r>
                      </m:e>
                    </m:d>
                    <m:r>
                      <a:rPr lang="en-IN" sz="2000" i="1">
                        <a:latin typeface="Cambria Math" panose="02040503050406030204" pitchFamily="18" charset="0"/>
                      </a:rPr>
                      <m:t>   </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0</m:t>
                            </m:r>
                          </m:sub>
                        </m:sSub>
                        <m:r>
                          <a:rPr lang="en-IN" sz="2000" i="1">
                            <a:latin typeface="Cambria Math" panose="02040503050406030204" pitchFamily="18" charset="0"/>
                          </a:rPr>
                          <m:t>=10 </m:t>
                        </m:r>
                        <m:r>
                          <a:rPr lang="en-IN" sz="2000" i="1">
                            <a:latin typeface="Cambria Math" panose="02040503050406030204" pitchFamily="18" charset="0"/>
                          </a:rPr>
                          <m:t>𝑖</m:t>
                        </m:r>
                        <m:r>
                          <a:rPr lang="en-IN" sz="2000" i="1">
                            <a:latin typeface="Cambria Math" panose="02040503050406030204" pitchFamily="18" charset="0"/>
                          </a:rPr>
                          <m:t> </m:t>
                        </m:r>
                      </m:e>
                    </m:d>
                  </m:oMath>
                </a14:m>
                <a:endParaRPr lang="en-IN" sz="2000" dirty="0">
                  <a:latin typeface="Times New Roman" panose="02020603050405020304" pitchFamily="18"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100 </m:t>
                      </m:r>
                      <m:r>
                        <a:rPr lang="en-IN" sz="2000" i="1">
                          <a:latin typeface="Cambria Math" panose="02040503050406030204" pitchFamily="18" charset="0"/>
                        </a:rPr>
                        <m:t>𝑖</m:t>
                      </m:r>
                      <m:r>
                        <a:rPr lang="en-IN" sz="2000" i="1">
                          <a:latin typeface="Cambria Math" panose="02040503050406030204" pitchFamily="18" charset="0"/>
                        </a:rPr>
                        <m:t>=16−110 </m:t>
                      </m:r>
                      <m:r>
                        <a:rPr lang="en-IN" sz="2000" i="1">
                          <a:latin typeface="Cambria Math" panose="02040503050406030204" pitchFamily="18" charset="0"/>
                        </a:rPr>
                        <m:t>𝑖</m:t>
                      </m:r>
                      <m:r>
                        <a:rPr lang="en-IN" sz="2000" i="1">
                          <a:latin typeface="Cambria Math" panose="02040503050406030204" pitchFamily="18" charset="0"/>
                        </a:rPr>
                        <m:t>   </m:t>
                      </m:r>
                    </m:oMath>
                  </m:oMathPara>
                </a14:m>
                <a:endParaRPr lang="en-I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ea typeface="Cambria Math" panose="02040503050406030204" pitchFamily="18" charset="0"/>
                        </a:rPr>
                        <m:t>∴</m:t>
                      </m:r>
                      <m:r>
                        <a:rPr lang="en-IN" sz="2000" i="1">
                          <a:latin typeface="Cambria Math" panose="02040503050406030204" pitchFamily="18" charset="0"/>
                        </a:rPr>
                        <m:t> </m:t>
                      </m:r>
                      <m:r>
                        <a:rPr lang="en-IN" sz="2000" i="1">
                          <a:latin typeface="Cambria Math" panose="02040503050406030204" pitchFamily="18" charset="0"/>
                        </a:rPr>
                        <m:t>𝑖</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16</m:t>
                          </m:r>
                        </m:num>
                        <m:den>
                          <m:r>
                            <a:rPr lang="en-IN" sz="2000" i="1">
                              <a:latin typeface="Cambria Math" panose="02040503050406030204" pitchFamily="18" charset="0"/>
                            </a:rPr>
                            <m:t>210</m:t>
                          </m:r>
                        </m:den>
                      </m:f>
                      <m:r>
                        <a:rPr lang="en-IN" sz="2000" i="1">
                          <a:latin typeface="Cambria Math" panose="02040503050406030204" pitchFamily="18" charset="0"/>
                        </a:rPr>
                        <m:t>=76.2 </m:t>
                      </m:r>
                      <m:r>
                        <a:rPr lang="en-IN" sz="2000" i="1">
                          <a:latin typeface="Cambria Math" panose="02040503050406030204" pitchFamily="18" charset="0"/>
                        </a:rPr>
                        <m:t>𝑚𝐴</m:t>
                      </m:r>
                      <m:r>
                        <a:rPr lang="en-IN" sz="2000" i="1">
                          <a:latin typeface="Cambria Math" panose="02040503050406030204" pitchFamily="18" charset="0"/>
                        </a:rPr>
                        <m:t>   </m:t>
                      </m:r>
                    </m:oMath>
                  </m:oMathPara>
                </a14:m>
                <a:endParaRPr lang="en-IN" sz="2000" dirty="0">
                  <a:latin typeface="Times New Roman" panose="02020603050405020304" pitchFamily="18" charset="0"/>
                  <a:cs typeface="Times New Roman" panose="02020603050405020304" pitchFamily="18" charset="0"/>
                </a:endParaRPr>
              </a:p>
              <a:p>
                <a:pPr>
                  <a:lnSpc>
                    <a:spcPct val="107000"/>
                  </a:lnSpc>
                  <a:spcAft>
                    <a:spcPts val="1200"/>
                  </a:spcAft>
                  <a:tabLst>
                    <a:tab pos="2430780"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01580" y="1894931"/>
                <a:ext cx="7868652" cy="3801490"/>
              </a:xfrm>
              <a:prstGeom prst="rect">
                <a:avLst/>
              </a:prstGeom>
              <a:blipFill rotWithShape="0">
                <a:blip r:embed="rId2"/>
                <a:stretch>
                  <a:fillRect l="-698" t="-9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21895" y="5319257"/>
                <a:ext cx="10891034" cy="1234184"/>
              </a:xfrm>
              <a:prstGeom prst="rect">
                <a:avLst/>
              </a:prstGeom>
            </p:spPr>
            <p:txBody>
              <a:bodyPr wrap="square">
                <a:spAutoFit/>
              </a:bodyPr>
              <a:lstStyle/>
              <a:p>
                <a:pPr>
                  <a:lnSpc>
                    <a:spcPct val="107000"/>
                  </a:lnSpc>
                  <a:spcAft>
                    <a:spcPts val="1200"/>
                  </a:spcAft>
                  <a:tabLst>
                    <a:tab pos="243078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dependent source offers a terminal voltage of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10 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10 </m:t>
                    </m:r>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10 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𝑖</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=7.62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tabLst>
                    <a:tab pos="243078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 the circuit, power is supplied by 6 V and 10 V source while power is absorbed by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110 </a:t>
                </a:r>
                <a14:m>
                  <m:oMath xmlns:m="http://schemas.openxmlformats.org/officeDocument/2006/math">
                    <m:r>
                      <m:rPr>
                        <m:sty m:val="p"/>
                      </m:rPr>
                      <a:rPr lang="el-GR" sz="2000" i="1" smtClean="0">
                        <a:effectLst/>
                        <a:latin typeface="Cambria Math" panose="02040503050406030204" pitchFamily="18" charset="0"/>
                        <a:ea typeface="Times New Roman" panose="02020603050405020304" pitchFamily="18" charset="0"/>
                        <a:cs typeface="Times New Roman" panose="02020603050405020304" pitchFamily="18" charset="0"/>
                      </a:rPr>
                      <m:t>Ω</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resistor (dissipating heat) and the dependent source.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721895" y="5319257"/>
                <a:ext cx="10891034" cy="1234184"/>
              </a:xfrm>
              <a:prstGeom prst="rect">
                <a:avLst/>
              </a:prstGeom>
              <a:blipFill>
                <a:blip r:embed="rId3"/>
                <a:stretch>
                  <a:fillRect l="-560" t="-2970" b="-6436"/>
                </a:stretch>
              </a:blipFill>
            </p:spPr>
            <p:txBody>
              <a:bodyPr/>
              <a:lstStyle/>
              <a:p>
                <a:r>
                  <a:rPr lang="en-US">
                    <a:noFill/>
                  </a:rPr>
                  <a:t> </a:t>
                </a:r>
              </a:p>
            </p:txBody>
          </p:sp>
        </mc:Fallback>
      </mc:AlternateContent>
    </p:spTree>
    <p:extLst>
      <p:ext uri="{BB962C8B-B14F-4D97-AF65-F5344CB8AC3E}">
        <p14:creationId xmlns:p14="http://schemas.microsoft.com/office/powerpoint/2010/main" val="33299901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76</a:t>
            </a:r>
            <a:endParaRPr lang="en-IN" dirty="0">
              <a:latin typeface="Times New Roman" panose="02020603050405020304" pitchFamily="18" charset="0"/>
              <a:cs typeface="Times New Roman" panose="02020603050405020304" pitchFamily="18" charset="0"/>
            </a:endParaRPr>
          </a:p>
        </p:txBody>
      </p:sp>
      <p:sp>
        <p:nvSpPr>
          <p:cNvPr id="40" name="Rectangle 39"/>
          <p:cNvSpPr/>
          <p:nvPr/>
        </p:nvSpPr>
        <p:spPr>
          <a:xfrm>
            <a:off x="277283" y="719554"/>
            <a:ext cx="11573822" cy="461665"/>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Equivalence </a:t>
            </a:r>
            <a:r>
              <a:rPr lang="en-IN" sz="2400" b="1" dirty="0">
                <a:latin typeface="Times New Roman" panose="02020603050405020304" pitchFamily="18" charset="0"/>
                <a:cs typeface="Times New Roman" panose="02020603050405020304" pitchFamily="18" charset="0"/>
              </a:rPr>
              <a:t>of voltage and current </a:t>
            </a:r>
            <a:r>
              <a:rPr lang="en-IN" sz="2400" b="1" dirty="0" smtClean="0">
                <a:latin typeface="Times New Roman" panose="02020603050405020304" pitchFamily="18" charset="0"/>
                <a:cs typeface="Times New Roman" panose="02020603050405020304" pitchFamily="18" charset="0"/>
              </a:rPr>
              <a:t>sources</a:t>
            </a:r>
          </a:p>
        </p:txBody>
      </p:sp>
      <p:sp>
        <p:nvSpPr>
          <p:cNvPr id="9" name="TextBox 8"/>
          <p:cNvSpPr txBox="1"/>
          <p:nvPr/>
        </p:nvSpPr>
        <p:spPr>
          <a:xfrm>
            <a:off x="601580" y="1242774"/>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a:t>
            </a:r>
            <a:r>
              <a:rPr lang="en-IN" sz="2400" b="1" dirty="0" smtClean="0">
                <a:latin typeface="Times New Roman" panose="02020603050405020304" pitchFamily="18" charset="0"/>
                <a:cs typeface="Times New Roman" panose="02020603050405020304" pitchFamily="18" charset="0"/>
              </a:rPr>
              <a:t>P1.7</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625642" y="1765994"/>
                <a:ext cx="11225463" cy="4419671"/>
              </a:xfrm>
              <a:prstGeom prst="rect">
                <a:avLst/>
              </a:prstGeom>
            </p:spPr>
            <p:txBody>
              <a:bodyPr wrap="square">
                <a:spAutoFit/>
              </a:bodyPr>
              <a:lstStyle/>
              <a:p>
                <a:pPr>
                  <a:lnSpc>
                    <a:spcPct val="107000"/>
                  </a:lnSpc>
                  <a:spcAft>
                    <a:spcPts val="1200"/>
                  </a:spcAft>
                  <a:tabLst>
                    <a:tab pos="2430780" algn="l"/>
                  </a:tabLst>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Thus power supplied by 6 V source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=6×0.0762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=0.4572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2400"/>
                  </a:spcAft>
                  <a:tabLst>
                    <a:tab pos="243078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Power supplied by 10 V source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=10×0.0762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=0.762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2400"/>
                  </a:spcAft>
                  <a:tabLst>
                    <a:tab pos="2430780" algn="l"/>
                  </a:tabLst>
                </a:pPr>
                <a14:m>
                  <m:oMath xmlns:m="http://schemas.openxmlformats.org/officeDocument/2006/math">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Total power supplied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0.4572+0.762</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=1.219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≈1.22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oMath>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tabLst>
                    <a:tab pos="2430780" algn="l"/>
                  </a:tabLst>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Power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absorbed by the dependent source is </a:t>
                </a:r>
                <a14:m>
                  <m:oMath xmlns:m="http://schemas.openxmlformats.org/officeDocument/2006/math">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7.62×0.0762</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=0.5806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oMath>
                </a14:m>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and</a:t>
                </a:r>
              </a:p>
              <a:p>
                <a:pPr>
                  <a:lnSpc>
                    <a:spcPct val="107000"/>
                  </a:lnSpc>
                  <a:spcAft>
                    <a:spcPts val="2400"/>
                  </a:spcAft>
                  <a:tabLst>
                    <a:tab pos="2430780" algn="l"/>
                  </a:tabLst>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power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absorbed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by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110 Ω resistance is 110</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0.0762</m:t>
                            </m:r>
                          </m:e>
                        </m:d>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=0.6387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oMath>
                </a14:m>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2400"/>
                  </a:spcAft>
                  <a:tabLst>
                    <a:tab pos="2430780" algn="l"/>
                  </a:tabLst>
                </a:pPr>
                <a14:m>
                  <m:oMath xmlns:m="http://schemas.openxmlformats.org/officeDocument/2006/math">
                    <m:r>
                      <a:rPr lang="en-IN" sz="2000" b="0" i="1" smtClean="0">
                        <a:latin typeface="Cambria Math" panose="02040503050406030204" pitchFamily="18" charset="0"/>
                      </a:rPr>
                      <m:t>                          </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Total power absorbed </a:t>
                </a:r>
                <a14:m>
                  <m:oMath xmlns:m="http://schemas.openxmlformats.org/officeDocument/2006/math">
                    <m:r>
                      <a:rPr lang="en-IN" sz="2000" i="1">
                        <a:latin typeface="Cambria Math" panose="02040503050406030204" pitchFamily="18" charset="0"/>
                      </a:rPr>
                      <m:t>=</m:t>
                    </m:r>
                    <m:d>
                      <m:dPr>
                        <m:ctrlPr>
                          <a:rPr lang="en-IN" sz="2000" i="1">
                            <a:latin typeface="Cambria Math" panose="02040503050406030204" pitchFamily="18" charset="0"/>
                          </a:rPr>
                        </m:ctrlPr>
                      </m:dPr>
                      <m:e>
                        <m:r>
                          <a:rPr lang="en-IN" sz="2000" i="1">
                            <a:latin typeface="Cambria Math" panose="02040503050406030204" pitchFamily="18" charset="0"/>
                          </a:rPr>
                          <m:t>0.5806+0.6387</m:t>
                        </m:r>
                      </m:e>
                    </m:d>
                    <m:r>
                      <a:rPr lang="en-IN" sz="2000" i="1">
                        <a:latin typeface="Cambria Math" panose="02040503050406030204" pitchFamily="18" charset="0"/>
                      </a:rPr>
                      <m:t>𝑊</m:t>
                    </m:r>
                    <m:r>
                      <a:rPr lang="en-IN" sz="2000" i="1">
                        <a:latin typeface="Cambria Math" panose="02040503050406030204" pitchFamily="18" charset="0"/>
                      </a:rPr>
                      <m:t>≈1.22 </m:t>
                    </m:r>
                    <m:r>
                      <a:rPr lang="en-IN" sz="2000" i="1">
                        <a:latin typeface="Cambria Math" panose="02040503050406030204" pitchFamily="18" charset="0"/>
                      </a:rPr>
                      <m:t>𝑊</m:t>
                    </m:r>
                  </m:oMath>
                </a14:m>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tabLst>
                    <a:tab pos="2430780" algn="l"/>
                  </a:tabLst>
                </a:pPr>
                <a:r>
                  <a:rPr lang="en-IN" sz="2000" dirty="0">
                    <a:latin typeface="Times New Roman" panose="02020603050405020304" pitchFamily="18" charset="0"/>
                    <a:cs typeface="Times New Roman" panose="02020603050405020304" pitchFamily="18" charset="0"/>
                  </a:rPr>
                  <a:t>Thus, the total power balance is maintained.</a:t>
                </a:r>
              </a:p>
              <a:p>
                <a:pPr>
                  <a:lnSpc>
                    <a:spcPct val="107000"/>
                  </a:lnSpc>
                  <a:spcAft>
                    <a:spcPts val="1200"/>
                  </a:spcAft>
                  <a:tabLst>
                    <a:tab pos="2430780" algn="l"/>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625642" y="1765994"/>
                <a:ext cx="11225463" cy="4419671"/>
              </a:xfrm>
              <a:prstGeom prst="rect">
                <a:avLst/>
              </a:prstGeom>
              <a:blipFill rotWithShape="0">
                <a:blip r:embed="rId2"/>
                <a:stretch>
                  <a:fillRect l="-598" t="-828"/>
                </a:stretch>
              </a:blipFill>
            </p:spPr>
            <p:txBody>
              <a:bodyPr/>
              <a:lstStyle/>
              <a:p>
                <a:r>
                  <a:rPr lang="en-IN">
                    <a:noFill/>
                  </a:rPr>
                  <a:t> </a:t>
                </a:r>
              </a:p>
            </p:txBody>
          </p:sp>
        </mc:Fallback>
      </mc:AlternateContent>
    </p:spTree>
    <p:extLst>
      <p:ext uri="{BB962C8B-B14F-4D97-AF65-F5344CB8AC3E}">
        <p14:creationId xmlns:p14="http://schemas.microsoft.com/office/powerpoint/2010/main" val="13138398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77</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75547" cy="461665"/>
              </a:xfrm>
              <a:prstGeom prst="rect">
                <a:avLst/>
              </a:prstGeom>
              <a:blipFill rotWithShape="0">
                <a:blip r:embed="rId2"/>
                <a:stretch>
                  <a:fillRect l="-1429" t="-10526" b="-28947"/>
                </a:stretch>
              </a:blipFill>
            </p:spPr>
            <p:txBody>
              <a:bodyPr/>
              <a:lstStyle/>
              <a:p>
                <a:r>
                  <a:rPr lang="en-IN">
                    <a:noFill/>
                  </a:rPr>
                  <a:t> </a:t>
                </a:r>
              </a:p>
            </p:txBody>
          </p:sp>
        </mc:Fallback>
      </mc:AlternateContent>
      <p:sp>
        <p:nvSpPr>
          <p:cNvPr id="6" name="Rectangle 5"/>
          <p:cNvSpPr/>
          <p:nvPr/>
        </p:nvSpPr>
        <p:spPr>
          <a:xfrm>
            <a:off x="776057" y="1394083"/>
            <a:ext cx="2226892"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Example – </a:t>
            </a:r>
            <a:r>
              <a:rPr lang="en-IN" sz="2400" b="1" dirty="0" smtClean="0">
                <a:latin typeface="Times New Roman" panose="02020603050405020304" pitchFamily="18" charset="0"/>
                <a:cs typeface="Times New Roman" panose="02020603050405020304" pitchFamily="18" charset="0"/>
              </a:rPr>
              <a:t>P1.8</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Rectangle 3"/>
              <p:cNvSpPr/>
              <p:nvPr/>
            </p:nvSpPr>
            <p:spPr>
              <a:xfrm>
                <a:off x="776057" y="2059087"/>
                <a:ext cx="9796160" cy="461665"/>
              </a:xfrm>
              <a:prstGeom prst="rect">
                <a:avLst/>
              </a:prstGeom>
            </p:spPr>
            <p:txBody>
              <a:bodyPr wrap="square">
                <a:spAutoFit/>
              </a:bodyPr>
              <a:lstStyle/>
              <a:p>
                <a:pPr algn="just"/>
                <a:r>
                  <a:rPr lang="en-IN" sz="2400" dirty="0" smtClean="0">
                    <a:latin typeface="Times New Roman" panose="02020603050405020304" pitchFamily="18" charset="0"/>
                    <a:ea typeface="Calibri" panose="020F0502020204030204" pitchFamily="34" charset="0"/>
                    <a:cs typeface="Times New Roman" panose="02020603050405020304" pitchFamily="18" charset="0"/>
                  </a:rPr>
                  <a:t>Find the loop currents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𝐼</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b="0" i="1" smtClean="0">
                            <a:latin typeface="Cambria Math" panose="02040503050406030204" pitchFamily="18" charset="0"/>
                          </a:rPr>
                          <m:t>2</m:t>
                        </m:r>
                      </m:sub>
                    </m:sSub>
                  </m:oMath>
                </a14:m>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b="0" i="1" smtClean="0">
                            <a:latin typeface="Cambria Math" panose="02040503050406030204" pitchFamily="18" charset="0"/>
                          </a:rPr>
                          <m:t>3 </m:t>
                        </m:r>
                      </m:sub>
                    </m:sSub>
                  </m:oMath>
                </a14:m>
                <a:r>
                  <a:rPr lang="en-IN" sz="2400" dirty="0" smtClean="0">
                    <a:latin typeface="Times New Roman" panose="02020603050405020304" pitchFamily="18" charset="0"/>
                    <a:ea typeface="Calibri" panose="020F0502020204030204" pitchFamily="34" charset="0"/>
                    <a:cs typeface="Times New Roman" panose="02020603050405020304" pitchFamily="18" charset="0"/>
                  </a:rPr>
                  <a:t>of the circuit in </a:t>
                </a: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Fig. </a:t>
                </a: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P1.8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by mesh method.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776057" y="2059087"/>
                <a:ext cx="9796160" cy="461665"/>
              </a:xfrm>
              <a:prstGeom prst="rect">
                <a:avLst/>
              </a:prstGeom>
              <a:blipFill>
                <a:blip r:embed="rId3"/>
                <a:stretch>
                  <a:fillRect l="-933" t="-10526" b="-28947"/>
                </a:stretch>
              </a:blipFill>
            </p:spPr>
            <p:txBody>
              <a:bodyPr/>
              <a:lstStyle/>
              <a:p>
                <a:r>
                  <a:rPr lang="en-US">
                    <a:noFill/>
                  </a:rPr>
                  <a:t> </a:t>
                </a:r>
              </a:p>
            </p:txBody>
          </p:sp>
        </mc:Fallback>
      </mc:AlternateContent>
      <p:sp>
        <p:nvSpPr>
          <p:cNvPr id="5" name="Rectangle 4"/>
          <p:cNvSpPr/>
          <p:nvPr/>
        </p:nvSpPr>
        <p:spPr>
          <a:xfrm>
            <a:off x="4320470" y="5331995"/>
            <a:ext cx="1414170"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Fig. </a:t>
            </a: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P1.8 </a:t>
            </a:r>
            <a:endParaRPr lang="en-IN" sz="2400" dirty="0"/>
          </a:p>
        </p:txBody>
      </p:sp>
      <p:pic>
        <p:nvPicPr>
          <p:cNvPr id="11" name="Picture 10"/>
          <p:cNvPicPr>
            <a:picLocks noChangeAspect="1"/>
          </p:cNvPicPr>
          <p:nvPr/>
        </p:nvPicPr>
        <p:blipFill>
          <a:blip r:embed="rId4"/>
          <a:stretch>
            <a:fillRect/>
          </a:stretch>
        </p:blipFill>
        <p:spPr>
          <a:xfrm>
            <a:off x="1397413" y="2725778"/>
            <a:ext cx="7029450" cy="2647950"/>
          </a:xfrm>
          <a:prstGeom prst="rect">
            <a:avLst/>
          </a:prstGeom>
        </p:spPr>
      </p:pic>
    </p:spTree>
    <p:extLst>
      <p:ext uri="{BB962C8B-B14F-4D97-AF65-F5344CB8AC3E}">
        <p14:creationId xmlns:p14="http://schemas.microsoft.com/office/powerpoint/2010/main" val="870844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p:sp>
        <p:nvSpPr>
          <p:cNvPr id="7" name="TextBox 6"/>
          <p:cNvSpPr txBox="1"/>
          <p:nvPr/>
        </p:nvSpPr>
        <p:spPr>
          <a:xfrm>
            <a:off x="11612929" y="6418148"/>
            <a:ext cx="415498"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78</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425955" y="825986"/>
                <a:ext cx="5975547" cy="461665"/>
              </a:xfrm>
              <a:prstGeom prst="rect">
                <a:avLst/>
              </a:prstGeom>
            </p:spPr>
            <p:txBody>
              <a:bodyPr wrap="none">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Analysis of simple circuits</a:t>
                </a:r>
                <a14:m>
                  <m:oMath xmlns:m="http://schemas.openxmlformats.org/officeDocument/2006/math">
                    <m:r>
                      <a:rPr lang="en-GB" sz="2400" b="1"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IN" sz="2400" b="1" i="0" smtClean="0">
                        <a:latin typeface="Cambria Math" panose="02040503050406030204" pitchFamily="18" charset="0"/>
                        <a:ea typeface="Cambria Math" panose="02040503050406030204" pitchFamily="18" charset="0"/>
                        <a:cs typeface="Times New Roman" panose="02020603050405020304" pitchFamily="18" charset="0"/>
                      </a:rPr>
                      <m:t>Mesh</m:t>
                    </m:r>
                    <m:r>
                      <m:rPr>
                        <m:nor/>
                      </m:rPr>
                      <a:rPr lang="en-IN" sz="2400" b="1" i="0" dirty="0" smtClean="0">
                        <a:latin typeface="Times New Roman" panose="02020603050405020304" pitchFamily="18" charset="0"/>
                        <a:cs typeface="Times New Roman" panose="02020603050405020304" pitchFamily="18" charset="0"/>
                      </a:rPr>
                      <m:t> </m:t>
                    </m:r>
                    <m:r>
                      <m:rPr>
                        <m:nor/>
                      </m:rPr>
                      <a:rPr lang="en-IN" sz="2400" b="1" i="0" dirty="0" smtClean="0">
                        <a:latin typeface="Times New Roman" panose="02020603050405020304" pitchFamily="18" charset="0"/>
                        <a:cs typeface="Times New Roman" panose="02020603050405020304" pitchFamily="18" charset="0"/>
                      </a:rPr>
                      <m:t>Method</m:t>
                    </m:r>
                  </m:oMath>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425955" y="825986"/>
                <a:ext cx="5975547" cy="461665"/>
              </a:xfrm>
              <a:prstGeom prst="rect">
                <a:avLst/>
              </a:prstGeom>
              <a:blipFill rotWithShape="0">
                <a:blip r:embed="rId2"/>
                <a:stretch>
                  <a:fillRect l="-1429" t="-10526" b="-28947"/>
                </a:stretch>
              </a:blipFill>
            </p:spPr>
            <p:txBody>
              <a:bodyPr/>
              <a:lstStyle/>
              <a:p>
                <a:r>
                  <a:rPr lang="en-IN">
                    <a:noFill/>
                  </a:rPr>
                  <a:t> </a:t>
                </a:r>
              </a:p>
            </p:txBody>
          </p:sp>
        </mc:Fallback>
      </mc:AlternateContent>
      <p:sp>
        <p:nvSpPr>
          <p:cNvPr id="5" name="Rectangle 4"/>
          <p:cNvSpPr/>
          <p:nvPr/>
        </p:nvSpPr>
        <p:spPr>
          <a:xfrm>
            <a:off x="8748218" y="3615487"/>
            <a:ext cx="1414170"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Fig. </a:t>
            </a: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P1.8 </a:t>
            </a:r>
            <a:endParaRPr lang="en-IN" sz="2400" dirty="0"/>
          </a:p>
        </p:txBody>
      </p:sp>
      <p:sp>
        <p:nvSpPr>
          <p:cNvPr id="9" name="TextBox 8"/>
          <p:cNvSpPr txBox="1"/>
          <p:nvPr/>
        </p:nvSpPr>
        <p:spPr>
          <a:xfrm>
            <a:off x="776057" y="1394083"/>
            <a:ext cx="3732112"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Solution of Example – </a:t>
            </a:r>
            <a:r>
              <a:rPr lang="en-IN" sz="2400" b="1" dirty="0" smtClean="0">
                <a:latin typeface="Times New Roman" panose="02020603050405020304" pitchFamily="18" charset="0"/>
                <a:cs typeface="Times New Roman" panose="02020603050405020304" pitchFamily="18" charset="0"/>
              </a:rPr>
              <a:t>P1.8</a:t>
            </a:r>
            <a:endParaRPr lang="en-IN" sz="24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76057" y="1900172"/>
            <a:ext cx="3270447"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In loop 1, mesh analysis gives</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p:cNvSpPr txBox="1"/>
              <p:nvPr/>
            </p:nvSpPr>
            <p:spPr>
              <a:xfrm>
                <a:off x="1268609" y="2384822"/>
                <a:ext cx="34879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1</m:t>
                          </m:r>
                        </m:sub>
                      </m:sSub>
                      <m:r>
                        <a:rPr lang="en-IN" sz="200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1+</m:t>
                      </m:r>
                      <m:d>
                        <m:dPr>
                          <m:ctrlPr>
                            <a:rPr lang="en-IN" sz="2000" b="0" i="1" smtClean="0">
                              <a:latin typeface="Cambria Math" panose="02040503050406030204" pitchFamily="18" charset="0"/>
                              <a:ea typeface="Cambria Math" panose="02040503050406030204" pitchFamily="18" charset="0"/>
                            </a:rPr>
                          </m:ctrlPr>
                        </m:dPr>
                        <m:e>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𝐼</m:t>
                              </m:r>
                            </m:e>
                            <m:sub>
                              <m:r>
                                <a:rPr lang="en-IN" sz="2000" b="0" i="1" smtClean="0">
                                  <a:latin typeface="Cambria Math" panose="02040503050406030204" pitchFamily="18" charset="0"/>
                                  <a:ea typeface="Cambria Math" panose="02040503050406030204" pitchFamily="18" charset="0"/>
                                </a:rPr>
                                <m:t>1</m:t>
                              </m:r>
                            </m:sub>
                          </m:sSub>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𝐼</m:t>
                              </m:r>
                            </m:e>
                            <m:sub>
                              <m:r>
                                <a:rPr lang="en-IN" sz="2000" b="0" i="1" smtClean="0">
                                  <a:latin typeface="Cambria Math" panose="02040503050406030204" pitchFamily="18" charset="0"/>
                                  <a:ea typeface="Cambria Math" panose="02040503050406030204" pitchFamily="18" charset="0"/>
                                </a:rPr>
                                <m:t>2</m:t>
                              </m:r>
                            </m:sub>
                          </m:sSub>
                        </m:e>
                      </m:d>
                      <m:r>
                        <a:rPr lang="en-IN" sz="2000" b="0" i="1" smtClean="0">
                          <a:latin typeface="Cambria Math" panose="02040503050406030204" pitchFamily="18" charset="0"/>
                          <a:ea typeface="Cambria Math" panose="02040503050406030204" pitchFamily="18" charset="0"/>
                        </a:rPr>
                        <m:t>×2−3=0</m:t>
                      </m:r>
                    </m:oMath>
                  </m:oMathPara>
                </a14:m>
                <a:endParaRPr lang="en-IN"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268609" y="2384822"/>
                <a:ext cx="3487943" cy="400110"/>
              </a:xfrm>
              <a:prstGeom prst="rect">
                <a:avLst/>
              </a:prstGeom>
              <a:blipFill rotWithShape="0">
                <a:blip r:embed="rId4"/>
                <a:stretch>
                  <a:fillRect b="-1515"/>
                </a:stretch>
              </a:blipFill>
            </p:spPr>
            <p:txBody>
              <a:bodyPr/>
              <a:lstStyle/>
              <a:p>
                <a:r>
                  <a:rPr lang="en-IN">
                    <a:noFill/>
                  </a:rPr>
                  <a:t> </a:t>
                </a:r>
              </a:p>
            </p:txBody>
          </p:sp>
        </mc:Fallback>
      </mc:AlternateContent>
      <p:grpSp>
        <p:nvGrpSpPr>
          <p:cNvPr id="20" name="Group 19"/>
          <p:cNvGrpSpPr/>
          <p:nvPr/>
        </p:nvGrpSpPr>
        <p:grpSpPr>
          <a:xfrm>
            <a:off x="806846" y="2886461"/>
            <a:ext cx="5298611" cy="407513"/>
            <a:chOff x="569112" y="5946275"/>
            <a:chExt cx="5298611" cy="407513"/>
          </a:xfrm>
        </p:grpSpPr>
        <p:grpSp>
          <p:nvGrpSpPr>
            <p:cNvPr id="17" name="Group 16"/>
            <p:cNvGrpSpPr/>
            <p:nvPr/>
          </p:nvGrpSpPr>
          <p:grpSpPr>
            <a:xfrm>
              <a:off x="569112" y="5948145"/>
              <a:ext cx="2148385" cy="405643"/>
              <a:chOff x="569112" y="5948145"/>
              <a:chExt cx="2148385" cy="405643"/>
            </a:xfrm>
          </p:grpSpPr>
          <mc:AlternateContent xmlns:mc="http://schemas.openxmlformats.org/markup-compatibility/2006" xmlns:a14="http://schemas.microsoft.com/office/drawing/2010/main">
            <mc:Choice Requires="a14">
              <p:sp>
                <p:nvSpPr>
                  <p:cNvPr id="15" name="TextBox 14"/>
                  <p:cNvSpPr txBox="1"/>
                  <p:nvPr/>
                </p:nvSpPr>
                <p:spPr>
                  <a:xfrm>
                    <a:off x="987793" y="5953678"/>
                    <a:ext cx="17297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3</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−2</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=3</m:t>
                          </m:r>
                        </m:oMath>
                      </m:oMathPara>
                    </a14:m>
                    <a:endParaRPr lang="en-IN"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987793" y="5953678"/>
                    <a:ext cx="1729704" cy="400110"/>
                  </a:xfrm>
                  <a:prstGeom prst="rect">
                    <a:avLst/>
                  </a:prstGeom>
                  <a:blipFill rotWithShape="0">
                    <a:blip r:embed="rId5"/>
                    <a:stretch>
                      <a:fillRect b="-1515"/>
                    </a:stretch>
                  </a:blipFill>
                </p:spPr>
                <p:txBody>
                  <a:bodyPr/>
                  <a:lstStyle/>
                  <a:p>
                    <a:r>
                      <a:rPr lang="en-IN">
                        <a:noFill/>
                      </a:rPr>
                      <a:t> </a:t>
                    </a:r>
                  </a:p>
                </p:txBody>
              </p:sp>
            </mc:Fallback>
          </mc:AlternateContent>
          <p:sp>
            <p:nvSpPr>
              <p:cNvPr id="16" name="TextBox 15"/>
              <p:cNvSpPr txBox="1"/>
              <p:nvPr/>
            </p:nvSpPr>
            <p:spPr>
              <a:xfrm flipH="1">
                <a:off x="569112" y="5948145"/>
                <a:ext cx="459608"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or, </a:t>
                </a:r>
                <a:endParaRPr lang="en-IN" sz="2000" dirty="0">
                  <a:latin typeface="Times New Roman" panose="02020603050405020304" pitchFamily="18" charset="0"/>
                  <a:cs typeface="Times New Roman" panose="02020603050405020304" pitchFamily="18" charset="0"/>
                </a:endParaRPr>
              </a:p>
            </p:txBody>
          </p:sp>
        </p:grpSp>
        <p:cxnSp>
          <p:nvCxnSpPr>
            <p:cNvPr id="18" name="Straight Arrow Connector 17"/>
            <p:cNvCxnSpPr/>
            <p:nvPr/>
          </p:nvCxnSpPr>
          <p:spPr>
            <a:xfrm flipV="1">
              <a:off x="2772691" y="6148200"/>
              <a:ext cx="2487180" cy="16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 Box 36"/>
            <p:cNvSpPr txBox="1"/>
            <p:nvPr/>
          </p:nvSpPr>
          <p:spPr>
            <a:xfrm>
              <a:off x="5315065" y="5946275"/>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dirty="0">
                <a:effectLst/>
                <a:ea typeface="Calibri" panose="020F0502020204030204" pitchFamily="34" charset="0"/>
                <a:cs typeface="Times New Roman" panose="02020603050405020304" pitchFamily="18" charset="0"/>
              </a:endParaRPr>
            </a:p>
          </p:txBody>
        </p:sp>
      </p:grpSp>
      <p:sp>
        <p:nvSpPr>
          <p:cNvPr id="21" name="TextBox 20"/>
          <p:cNvSpPr txBox="1"/>
          <p:nvPr/>
        </p:nvSpPr>
        <p:spPr>
          <a:xfrm>
            <a:off x="716543" y="3384032"/>
            <a:ext cx="3270447"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In loop 2, mesh analysis gives</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21"/>
              <p:cNvSpPr txBox="1"/>
              <p:nvPr/>
            </p:nvSpPr>
            <p:spPr>
              <a:xfrm>
                <a:off x="1176151" y="3840730"/>
                <a:ext cx="349820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ea typeface="Cambria Math" panose="02040503050406030204" pitchFamily="18" charset="0"/>
                        </a:rPr>
                        <m:t>2×</m:t>
                      </m:r>
                      <m:d>
                        <m:dPr>
                          <m:ctrlPr>
                            <a:rPr lang="en-IN"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b="0" i="1" smtClean="0">
                                  <a:latin typeface="Cambria Math" panose="02040503050406030204" pitchFamily="18" charset="0"/>
                                  <a:ea typeface="Cambria Math" panose="02040503050406030204" pitchFamily="18" charset="0"/>
                                </a:rPr>
                                <m:t>2</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b="0" i="1" smtClean="0">
                                  <a:latin typeface="Cambria Math" panose="02040503050406030204" pitchFamily="18" charset="0"/>
                                  <a:ea typeface="Cambria Math" panose="02040503050406030204" pitchFamily="18" charset="0"/>
                                </a:rPr>
                                <m:t>1</m:t>
                              </m:r>
                            </m:sub>
                          </m:sSub>
                        </m:e>
                      </m:d>
                      <m:r>
                        <a:rPr lang="en-IN" sz="2000" b="0" i="1" smtClean="0">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𝐼</m:t>
                          </m:r>
                        </m:e>
                        <m:sub>
                          <m:r>
                            <a:rPr lang="en-IN" sz="2000" i="1">
                              <a:latin typeface="Cambria Math" panose="02040503050406030204" pitchFamily="18" charset="0"/>
                              <a:ea typeface="Cambria Math" panose="02040503050406030204" pitchFamily="18" charset="0"/>
                            </a:rPr>
                            <m:t>2</m:t>
                          </m:r>
                        </m:sub>
                      </m:sSub>
                      <m:r>
                        <a:rPr lang="en-IN" sz="200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1+</m:t>
                      </m:r>
                      <m:r>
                        <a:rPr lang="en-IN" sz="2000" b="0" i="1" smtClean="0">
                          <a:latin typeface="Cambria Math" panose="02040503050406030204" pitchFamily="18" charset="0"/>
                          <a:ea typeface="Cambria Math" panose="02040503050406030204" pitchFamily="18" charset="0"/>
                        </a:rPr>
                        <m:t>𝑣</m:t>
                      </m:r>
                      <m:r>
                        <a:rPr lang="en-IN" sz="2000" b="0" i="1" smtClean="0">
                          <a:latin typeface="Cambria Math" panose="02040503050406030204" pitchFamily="18" charset="0"/>
                          <a:ea typeface="Cambria Math" panose="02040503050406030204" pitchFamily="18" charset="0"/>
                        </a:rPr>
                        <m:t>=0</m:t>
                      </m:r>
                    </m:oMath>
                  </m:oMathPara>
                </a14:m>
                <a:endParaRPr lang="en-IN" sz="2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176151" y="3840730"/>
                <a:ext cx="3498202" cy="400110"/>
              </a:xfrm>
              <a:prstGeom prst="rect">
                <a:avLst/>
              </a:prstGeom>
              <a:blipFill rotWithShape="0">
                <a:blip r:embed="rId6"/>
                <a:stretch>
                  <a:fillRect b="-1515"/>
                </a:stretch>
              </a:blipFill>
            </p:spPr>
            <p:txBody>
              <a:bodyPr/>
              <a:lstStyle/>
              <a:p>
                <a:r>
                  <a:rPr lang="en-IN">
                    <a:noFill/>
                  </a:rPr>
                  <a:t> </a:t>
                </a:r>
              </a:p>
            </p:txBody>
          </p:sp>
        </mc:Fallback>
      </mc:AlternateContent>
      <p:grpSp>
        <p:nvGrpSpPr>
          <p:cNvPr id="23" name="Group 22"/>
          <p:cNvGrpSpPr/>
          <p:nvPr/>
        </p:nvGrpSpPr>
        <p:grpSpPr>
          <a:xfrm>
            <a:off x="723411" y="4406487"/>
            <a:ext cx="5358771" cy="405643"/>
            <a:chOff x="569112" y="5948145"/>
            <a:chExt cx="5358771" cy="405643"/>
          </a:xfrm>
        </p:grpSpPr>
        <p:grpSp>
          <p:nvGrpSpPr>
            <p:cNvPr id="24" name="Group 23"/>
            <p:cNvGrpSpPr/>
            <p:nvPr/>
          </p:nvGrpSpPr>
          <p:grpSpPr>
            <a:xfrm>
              <a:off x="569112" y="5948145"/>
              <a:ext cx="2601715" cy="405643"/>
              <a:chOff x="569112" y="5948145"/>
              <a:chExt cx="2601715" cy="405643"/>
            </a:xfrm>
          </p:grpSpPr>
          <mc:AlternateContent xmlns:mc="http://schemas.openxmlformats.org/markup-compatibility/2006" xmlns:a14="http://schemas.microsoft.com/office/drawing/2010/main">
            <mc:Choice Requires="a14">
              <p:sp>
                <p:nvSpPr>
                  <p:cNvPr id="27" name="TextBox 26"/>
                  <p:cNvSpPr txBox="1"/>
                  <p:nvPr/>
                </p:nvSpPr>
                <p:spPr>
                  <a:xfrm>
                    <a:off x="987793" y="5953678"/>
                    <a:ext cx="218303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3</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−2</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r>
                            <a:rPr lang="en-IN" sz="2000" b="0" i="1" smtClean="0">
                              <a:latin typeface="Cambria Math" panose="02040503050406030204" pitchFamily="18" charset="0"/>
                            </a:rPr>
                            <m:t>𝑣</m:t>
                          </m:r>
                          <m:r>
                            <a:rPr lang="en-IN" sz="2000" b="0" i="1" smtClean="0">
                              <a:latin typeface="Cambria Math" panose="02040503050406030204" pitchFamily="18" charset="0"/>
                            </a:rPr>
                            <m:t>=0</m:t>
                          </m:r>
                        </m:oMath>
                      </m:oMathPara>
                    </a14:m>
                    <a:endParaRPr lang="en-IN"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87793" y="5953678"/>
                    <a:ext cx="2183034" cy="400110"/>
                  </a:xfrm>
                  <a:prstGeom prst="rect">
                    <a:avLst/>
                  </a:prstGeom>
                  <a:blipFill rotWithShape="0">
                    <a:blip r:embed="rId7"/>
                    <a:stretch>
                      <a:fillRect b="-3077"/>
                    </a:stretch>
                  </a:blipFill>
                </p:spPr>
                <p:txBody>
                  <a:bodyPr/>
                  <a:lstStyle/>
                  <a:p>
                    <a:r>
                      <a:rPr lang="en-IN">
                        <a:noFill/>
                      </a:rPr>
                      <a:t> </a:t>
                    </a:r>
                  </a:p>
                </p:txBody>
              </p:sp>
            </mc:Fallback>
          </mc:AlternateContent>
          <p:sp>
            <p:nvSpPr>
              <p:cNvPr id="28" name="TextBox 27"/>
              <p:cNvSpPr txBox="1"/>
              <p:nvPr/>
            </p:nvSpPr>
            <p:spPr>
              <a:xfrm flipH="1">
                <a:off x="569112" y="5948145"/>
                <a:ext cx="459608"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or, </a:t>
                </a:r>
                <a:endParaRPr lang="en-IN" sz="2000" dirty="0">
                  <a:latin typeface="Times New Roman" panose="02020603050405020304" pitchFamily="18" charset="0"/>
                  <a:cs typeface="Times New Roman" panose="02020603050405020304" pitchFamily="18" charset="0"/>
                </a:endParaRPr>
              </a:p>
            </p:txBody>
          </p:sp>
        </p:grpSp>
        <p:cxnSp>
          <p:nvCxnSpPr>
            <p:cNvPr id="25" name="Straight Arrow Connector 24"/>
            <p:cNvCxnSpPr/>
            <p:nvPr/>
          </p:nvCxnSpPr>
          <p:spPr>
            <a:xfrm flipV="1">
              <a:off x="3144586" y="6158600"/>
              <a:ext cx="2210393" cy="19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 Box 36"/>
            <p:cNvSpPr txBox="1"/>
            <p:nvPr/>
          </p:nvSpPr>
          <p:spPr>
            <a:xfrm>
              <a:off x="5375225" y="5982371"/>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ea typeface="Calibri" panose="020F0502020204030204" pitchFamily="34" charset="0"/>
                <a:cs typeface="Times New Roman" panose="02020603050405020304" pitchFamily="18" charset="0"/>
              </a:endParaRPr>
            </a:p>
          </p:txBody>
        </p:sp>
      </p:grpSp>
      <p:sp>
        <p:nvSpPr>
          <p:cNvPr id="30" name="TextBox 29"/>
          <p:cNvSpPr txBox="1"/>
          <p:nvPr/>
        </p:nvSpPr>
        <p:spPr>
          <a:xfrm>
            <a:off x="716542" y="4984712"/>
            <a:ext cx="3270447"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In loop 3, mesh analysis gives</a:t>
            </a:r>
            <a:endParaRPr lang="en-IN" sz="2000" dirty="0">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666955" y="5455382"/>
            <a:ext cx="5493545" cy="405643"/>
            <a:chOff x="569112" y="5948145"/>
            <a:chExt cx="5493545" cy="405643"/>
          </a:xfrm>
        </p:grpSpPr>
        <p:grpSp>
          <p:nvGrpSpPr>
            <p:cNvPr id="32" name="Group 31"/>
            <p:cNvGrpSpPr/>
            <p:nvPr/>
          </p:nvGrpSpPr>
          <p:grpSpPr>
            <a:xfrm>
              <a:off x="569112" y="5948145"/>
              <a:ext cx="2152681" cy="405643"/>
              <a:chOff x="569112" y="5948145"/>
              <a:chExt cx="2152681" cy="405643"/>
            </a:xfrm>
          </p:grpSpPr>
          <mc:AlternateContent xmlns:mc="http://schemas.openxmlformats.org/markup-compatibility/2006" xmlns:a14="http://schemas.microsoft.com/office/drawing/2010/main">
            <mc:Choice Requires="a14">
              <p:sp>
                <p:nvSpPr>
                  <p:cNvPr id="35" name="TextBox 34"/>
                  <p:cNvSpPr txBox="1"/>
                  <p:nvPr/>
                </p:nvSpPr>
                <p:spPr>
                  <a:xfrm>
                    <a:off x="987793" y="5953678"/>
                    <a:ext cx="17340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𝑣</m:t>
                          </m:r>
                          <m:r>
                            <a:rPr lang="en-IN" sz="2000" b="0" i="1" smtClean="0">
                              <a:latin typeface="Cambria Math" panose="02040503050406030204" pitchFamily="18" charset="0"/>
                            </a:rPr>
                            <m:t>=2</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3</m:t>
                              </m:r>
                            </m:sub>
                          </m:sSub>
                          <m:r>
                            <a:rPr lang="en-IN" sz="2000" b="0" i="1" smtClean="0">
                              <a:latin typeface="Cambria Math" panose="02040503050406030204" pitchFamily="18" charset="0"/>
                            </a:rPr>
                            <m:t>+</m:t>
                          </m:r>
                          <m:r>
                            <a:rPr lang="en-IN" sz="2000" i="1">
                              <a:latin typeface="Cambria Math" panose="02040503050406030204" pitchFamily="18" charset="0"/>
                            </a:rPr>
                            <m:t>2</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1</m:t>
                              </m:r>
                            </m:sub>
                          </m:sSub>
                        </m:oMath>
                      </m:oMathPara>
                    </a14:m>
                    <a:endParaRPr lang="en-IN"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987793" y="5953678"/>
                    <a:ext cx="1734000" cy="400110"/>
                  </a:xfrm>
                  <a:prstGeom prst="rect">
                    <a:avLst/>
                  </a:prstGeom>
                  <a:blipFill rotWithShape="0">
                    <a:blip r:embed="rId8"/>
                    <a:stretch>
                      <a:fillRect b="-3077"/>
                    </a:stretch>
                  </a:blipFill>
                </p:spPr>
                <p:txBody>
                  <a:bodyPr/>
                  <a:lstStyle/>
                  <a:p>
                    <a:r>
                      <a:rPr lang="en-IN">
                        <a:noFill/>
                      </a:rPr>
                      <a:t> </a:t>
                    </a:r>
                  </a:p>
                </p:txBody>
              </p:sp>
            </mc:Fallback>
          </mc:AlternateContent>
          <p:sp>
            <p:nvSpPr>
              <p:cNvPr id="36" name="TextBox 35"/>
              <p:cNvSpPr txBox="1"/>
              <p:nvPr/>
            </p:nvSpPr>
            <p:spPr>
              <a:xfrm flipH="1">
                <a:off x="569112" y="5948145"/>
                <a:ext cx="459608"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grpSp>
        <p:cxnSp>
          <p:nvCxnSpPr>
            <p:cNvPr id="33" name="Straight Arrow Connector 32"/>
            <p:cNvCxnSpPr>
              <a:stCxn id="35" idx="3"/>
              <a:endCxn id="34" idx="1"/>
            </p:cNvCxnSpPr>
            <p:nvPr/>
          </p:nvCxnSpPr>
          <p:spPr>
            <a:xfrm>
              <a:off x="2721793" y="6153733"/>
              <a:ext cx="2788206" cy="4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 Box 36"/>
            <p:cNvSpPr txBox="1"/>
            <p:nvPr/>
          </p:nvSpPr>
          <p:spPr>
            <a:xfrm>
              <a:off x="5509999" y="5984322"/>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ea typeface="Calibri" panose="020F0502020204030204" pitchFamily="34" charset="0"/>
                <a:cs typeface="Times New Roman" panose="02020603050405020304" pitchFamily="18" charset="0"/>
              </a:endParaRPr>
            </a:p>
          </p:txBody>
        </p:sp>
      </p:grpSp>
      <p:sp>
        <p:nvSpPr>
          <p:cNvPr id="40" name="TextBox 39"/>
          <p:cNvSpPr txBox="1"/>
          <p:nvPr/>
        </p:nvSpPr>
        <p:spPr>
          <a:xfrm>
            <a:off x="7100486" y="4292457"/>
            <a:ext cx="928459"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Answer</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TextBox 40"/>
              <p:cNvSpPr txBox="1"/>
              <p:nvPr/>
            </p:nvSpPr>
            <p:spPr>
              <a:xfrm>
                <a:off x="7151993" y="4681057"/>
                <a:ext cx="3446328" cy="611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1</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17</m:t>
                          </m:r>
                        </m:den>
                      </m:f>
                      <m:r>
                        <a:rPr lang="en-IN" b="0" i="1" smtClean="0">
                          <a:latin typeface="Cambria Math" panose="02040503050406030204" pitchFamily="18" charset="0"/>
                        </a:rPr>
                        <m:t> </m:t>
                      </m:r>
                      <m:r>
                        <a:rPr lang="en-IN" b="0" i="1" smtClean="0">
                          <a:latin typeface="Cambria Math" panose="02040503050406030204" pitchFamily="18" charset="0"/>
                        </a:rPr>
                        <m:t>𝐴𝑚𝑝</m:t>
                      </m:r>
                      <m:r>
                        <a:rPr lang="en-IN" b="0" i="1" smtClean="0">
                          <a:latin typeface="Cambria Math" panose="02040503050406030204" pitchFamily="18" charset="0"/>
                        </a:rPr>
                        <m:t>=−0.0588 </m:t>
                      </m:r>
                      <m:r>
                        <a:rPr lang="en-IN" b="0" i="1" smtClean="0">
                          <a:latin typeface="Cambria Math" panose="02040503050406030204" pitchFamily="18" charset="0"/>
                        </a:rPr>
                        <m:t>𝐴𝑚𝑝</m:t>
                      </m:r>
                    </m:oMath>
                  </m:oMathPara>
                </a14:m>
                <a:endParaRPr lang="en-IN" dirty="0"/>
              </a:p>
            </p:txBody>
          </p:sp>
        </mc:Choice>
        <mc:Fallback xmlns="">
          <p:sp>
            <p:nvSpPr>
              <p:cNvPr id="41" name="TextBox 40"/>
              <p:cNvSpPr txBox="1">
                <a:spLocks noRot="1" noChangeAspect="1" noMove="1" noResize="1" noEditPoints="1" noAdjustHandles="1" noChangeArrowheads="1" noChangeShapeType="1" noTextEdit="1"/>
              </p:cNvSpPr>
              <p:nvPr/>
            </p:nvSpPr>
            <p:spPr>
              <a:xfrm>
                <a:off x="7151993" y="4681057"/>
                <a:ext cx="3446328" cy="611771"/>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100486" y="5292828"/>
                <a:ext cx="3451651" cy="635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2</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27</m:t>
                          </m:r>
                        </m:num>
                        <m:den>
                          <m:r>
                            <a:rPr lang="en-IN" b="0" i="1" smtClean="0">
                              <a:latin typeface="Cambria Math" panose="02040503050406030204" pitchFamily="18" charset="0"/>
                            </a:rPr>
                            <m:t>17</m:t>
                          </m:r>
                        </m:den>
                      </m:f>
                      <m:r>
                        <a:rPr lang="en-IN" b="0" i="1" smtClean="0">
                          <a:latin typeface="Cambria Math" panose="02040503050406030204" pitchFamily="18" charset="0"/>
                        </a:rPr>
                        <m:t> </m:t>
                      </m:r>
                      <m:r>
                        <a:rPr lang="en-IN" b="0" i="1" smtClean="0">
                          <a:latin typeface="Cambria Math" panose="02040503050406030204" pitchFamily="18" charset="0"/>
                        </a:rPr>
                        <m:t>𝐴𝑚𝑝</m:t>
                      </m:r>
                      <m:r>
                        <a:rPr lang="en-IN" b="0" i="1" smtClean="0">
                          <a:latin typeface="Cambria Math" panose="02040503050406030204" pitchFamily="18" charset="0"/>
                        </a:rPr>
                        <m:t>=−1.588 </m:t>
                      </m:r>
                      <m:r>
                        <a:rPr lang="en-IN" b="0" i="1" smtClean="0">
                          <a:latin typeface="Cambria Math" panose="02040503050406030204" pitchFamily="18" charset="0"/>
                        </a:rPr>
                        <m:t>𝐴𝑚𝑝</m:t>
                      </m:r>
                    </m:oMath>
                  </m:oMathPara>
                </a14:m>
                <a:endParaRPr lang="en-IN" dirty="0"/>
              </a:p>
            </p:txBody>
          </p:sp>
        </mc:Choice>
        <mc:Fallback xmlns="">
          <p:sp>
            <p:nvSpPr>
              <p:cNvPr id="42" name="TextBox 41"/>
              <p:cNvSpPr txBox="1">
                <a:spLocks noRot="1" noChangeAspect="1" noMove="1" noResize="1" noEditPoints="1" noAdjustHandles="1" noChangeArrowheads="1" noChangeShapeType="1" noTextEdit="1"/>
              </p:cNvSpPr>
              <p:nvPr/>
            </p:nvSpPr>
            <p:spPr>
              <a:xfrm>
                <a:off x="7100486" y="5292828"/>
                <a:ext cx="3451651" cy="635623"/>
              </a:xfrm>
              <a:prstGeom prst="rect">
                <a:avLst/>
              </a:prstGeom>
              <a:blipFill rotWithShape="0">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151993" y="5928944"/>
                <a:ext cx="2938690" cy="611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3</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41</m:t>
                          </m:r>
                        </m:num>
                        <m:den>
                          <m:r>
                            <a:rPr lang="en-IN" b="0" i="1" smtClean="0">
                              <a:latin typeface="Cambria Math" panose="02040503050406030204" pitchFamily="18" charset="0"/>
                            </a:rPr>
                            <m:t>17</m:t>
                          </m:r>
                        </m:den>
                      </m:f>
                      <m:r>
                        <a:rPr lang="en-IN" b="0" i="1" smtClean="0">
                          <a:latin typeface="Cambria Math" panose="02040503050406030204" pitchFamily="18" charset="0"/>
                        </a:rPr>
                        <m:t> </m:t>
                      </m:r>
                      <m:r>
                        <a:rPr lang="en-IN" b="0" i="1" smtClean="0">
                          <a:latin typeface="Cambria Math" panose="02040503050406030204" pitchFamily="18" charset="0"/>
                        </a:rPr>
                        <m:t>𝐴𝑚𝑝</m:t>
                      </m:r>
                      <m:r>
                        <a:rPr lang="en-IN" b="0" i="1" smtClean="0">
                          <a:latin typeface="Cambria Math" panose="02040503050406030204" pitchFamily="18" charset="0"/>
                        </a:rPr>
                        <m:t>=2.412 </m:t>
                      </m:r>
                      <m:r>
                        <a:rPr lang="en-IN" b="0" i="1" smtClean="0">
                          <a:latin typeface="Cambria Math" panose="02040503050406030204" pitchFamily="18" charset="0"/>
                        </a:rPr>
                        <m:t>𝐴𝑚𝑝</m:t>
                      </m:r>
                    </m:oMath>
                  </m:oMathPara>
                </a14:m>
                <a:endParaRPr lang="en-IN" dirty="0"/>
              </a:p>
            </p:txBody>
          </p:sp>
        </mc:Choice>
        <mc:Fallback xmlns="">
          <p:sp>
            <p:nvSpPr>
              <p:cNvPr id="43" name="TextBox 42"/>
              <p:cNvSpPr txBox="1">
                <a:spLocks noRot="1" noChangeAspect="1" noMove="1" noResize="1" noEditPoints="1" noAdjustHandles="1" noChangeArrowheads="1" noChangeShapeType="1" noTextEdit="1"/>
              </p:cNvSpPr>
              <p:nvPr/>
            </p:nvSpPr>
            <p:spPr>
              <a:xfrm>
                <a:off x="7151993" y="5928944"/>
                <a:ext cx="2938690" cy="611771"/>
              </a:xfrm>
              <a:prstGeom prst="rect">
                <a:avLst/>
              </a:prstGeom>
              <a:blipFill rotWithShape="0">
                <a:blip r:embed="rId11"/>
                <a:stretch>
                  <a:fillRect/>
                </a:stretch>
              </a:blipFill>
            </p:spPr>
            <p:txBody>
              <a:bodyPr/>
              <a:lstStyle/>
              <a:p>
                <a:r>
                  <a:rPr lang="en-IN">
                    <a:noFill/>
                  </a:rPr>
                  <a:t> </a:t>
                </a:r>
              </a:p>
            </p:txBody>
          </p:sp>
        </mc:Fallback>
      </mc:AlternateContent>
      <p:sp>
        <p:nvSpPr>
          <p:cNvPr id="37" name="TextBox 36"/>
          <p:cNvSpPr txBox="1"/>
          <p:nvPr/>
        </p:nvSpPr>
        <p:spPr>
          <a:xfrm>
            <a:off x="716542" y="5903755"/>
            <a:ext cx="2831224"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From loop 3, we also get</a:t>
            </a:r>
            <a:endParaRPr lang="en-IN" sz="2000" dirty="0">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695619" y="6339535"/>
            <a:ext cx="5358771" cy="405643"/>
            <a:chOff x="569112" y="5948145"/>
            <a:chExt cx="5358771" cy="405643"/>
          </a:xfrm>
        </p:grpSpPr>
        <p:grpSp>
          <p:nvGrpSpPr>
            <p:cNvPr id="39" name="Group 38"/>
            <p:cNvGrpSpPr/>
            <p:nvPr/>
          </p:nvGrpSpPr>
          <p:grpSpPr>
            <a:xfrm>
              <a:off x="569112" y="5948145"/>
              <a:ext cx="1869014" cy="405643"/>
              <a:chOff x="569112" y="5948145"/>
              <a:chExt cx="1869014" cy="405643"/>
            </a:xfrm>
          </p:grpSpPr>
          <mc:AlternateContent xmlns:mc="http://schemas.openxmlformats.org/markup-compatibility/2006" xmlns:a14="http://schemas.microsoft.com/office/drawing/2010/main">
            <mc:Choice Requires="a14">
              <p:sp>
                <p:nvSpPr>
                  <p:cNvPr id="46" name="TextBox 45"/>
                  <p:cNvSpPr txBox="1"/>
                  <p:nvPr/>
                </p:nvSpPr>
                <p:spPr>
                  <a:xfrm>
                    <a:off x="987793" y="5953678"/>
                    <a:ext cx="14503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3</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=4</m:t>
                          </m:r>
                        </m:oMath>
                      </m:oMathPara>
                    </a14:m>
                    <a:endParaRPr lang="en-IN" sz="2000" dirty="0"/>
                  </a:p>
                </p:txBody>
              </p:sp>
            </mc:Choice>
            <mc:Fallback xmlns="">
              <p:sp>
                <p:nvSpPr>
                  <p:cNvPr id="46" name="TextBox 45"/>
                  <p:cNvSpPr txBox="1">
                    <a:spLocks noRot="1" noChangeAspect="1" noMove="1" noResize="1" noEditPoints="1" noAdjustHandles="1" noChangeArrowheads="1" noChangeShapeType="1" noTextEdit="1"/>
                  </p:cNvSpPr>
                  <p:nvPr/>
                </p:nvSpPr>
                <p:spPr>
                  <a:xfrm>
                    <a:off x="987793" y="5953678"/>
                    <a:ext cx="1450333" cy="400110"/>
                  </a:xfrm>
                  <a:prstGeom prst="rect">
                    <a:avLst/>
                  </a:prstGeom>
                  <a:blipFill rotWithShape="0">
                    <a:blip r:embed="rId12"/>
                    <a:stretch>
                      <a:fillRect b="-3077"/>
                    </a:stretch>
                  </a:blipFill>
                </p:spPr>
                <p:txBody>
                  <a:bodyPr/>
                  <a:lstStyle/>
                  <a:p>
                    <a:r>
                      <a:rPr lang="en-IN">
                        <a:noFill/>
                      </a:rPr>
                      <a:t> </a:t>
                    </a:r>
                  </a:p>
                </p:txBody>
              </p:sp>
            </mc:Fallback>
          </mc:AlternateContent>
          <p:sp>
            <p:nvSpPr>
              <p:cNvPr id="47" name="TextBox 46"/>
              <p:cNvSpPr txBox="1"/>
              <p:nvPr/>
            </p:nvSpPr>
            <p:spPr>
              <a:xfrm flipH="1">
                <a:off x="569112" y="5948145"/>
                <a:ext cx="459608"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grpSp>
        <p:cxnSp>
          <p:nvCxnSpPr>
            <p:cNvPr id="44" name="Straight Arrow Connector 43"/>
            <p:cNvCxnSpPr/>
            <p:nvPr/>
          </p:nvCxnSpPr>
          <p:spPr>
            <a:xfrm flipV="1">
              <a:off x="2550966" y="6182664"/>
              <a:ext cx="2804013" cy="28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 Box 36"/>
            <p:cNvSpPr txBox="1"/>
            <p:nvPr/>
          </p:nvSpPr>
          <p:spPr>
            <a:xfrm>
              <a:off x="5375225" y="5982371"/>
              <a:ext cx="552658" cy="348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dirty="0">
                <a:effectLst/>
                <a:ea typeface="Calibri" panose="020F0502020204030204" pitchFamily="34" charset="0"/>
                <a:cs typeface="Times New Roman" panose="02020603050405020304" pitchFamily="18" charset="0"/>
              </a:endParaRPr>
            </a:p>
          </p:txBody>
        </p:sp>
      </p:grpSp>
      <p:pic>
        <p:nvPicPr>
          <p:cNvPr id="48" name="Picture 47"/>
          <p:cNvPicPr>
            <a:picLocks noChangeAspect="1"/>
          </p:cNvPicPr>
          <p:nvPr/>
        </p:nvPicPr>
        <p:blipFill>
          <a:blip r:embed="rId13"/>
          <a:stretch>
            <a:fillRect/>
          </a:stretch>
        </p:blipFill>
        <p:spPr>
          <a:xfrm>
            <a:off x="6401502" y="1532217"/>
            <a:ext cx="5591955" cy="2105319"/>
          </a:xfrm>
          <a:prstGeom prst="rect">
            <a:avLst/>
          </a:prstGeom>
        </p:spPr>
      </p:pic>
    </p:spTree>
    <p:extLst>
      <p:ext uri="{BB962C8B-B14F-4D97-AF65-F5344CB8AC3E}">
        <p14:creationId xmlns:p14="http://schemas.microsoft.com/office/powerpoint/2010/main" val="41242910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hidden">
          <a:xfrm>
            <a:off x="1" y="0"/>
            <a:ext cx="12192000" cy="696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734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696" y="196334"/>
            <a:ext cx="537352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Fundamentals of Electric Circuits</a:t>
            </a:r>
            <a:endParaRPr lang="en-IN" sz="2800" b="1" dirty="0"/>
          </a:p>
        </p:txBody>
      </p:sp>
      <mc:AlternateContent xmlns:mc="http://schemas.openxmlformats.org/markup-compatibility/2006" xmlns:a14="http://schemas.microsoft.com/office/drawing/2010/main">
        <mc:Choice Requires="a14">
          <p:sp>
            <p:nvSpPr>
              <p:cNvPr id="3" name="Rectangle 2"/>
              <p:cNvSpPr/>
              <p:nvPr/>
            </p:nvSpPr>
            <p:spPr>
              <a:xfrm>
                <a:off x="225671" y="656768"/>
                <a:ext cx="11387258" cy="1554272"/>
              </a:xfrm>
              <a:prstGeom prst="rect">
                <a:avLst/>
              </a:prstGeom>
            </p:spPr>
            <p:txBody>
              <a:bodyPr wrap="square">
                <a:spAutoFit/>
              </a:bodyPr>
              <a:lstStyle/>
              <a:p>
                <a:pPr marL="342900" indent="-342900">
                  <a:spcAft>
                    <a:spcPts val="1200"/>
                  </a:spcAft>
                  <a:buFont typeface="Wingdings" panose="05000000000000000000" pitchFamily="2" charset="2"/>
                  <a:buChar char="Ø"/>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Ohm’s Law</a:t>
                </a:r>
              </a:p>
              <a:p>
                <a:pPr marL="712788" indent="-349250" algn="just">
                  <a:spcAft>
                    <a:spcPts val="600"/>
                  </a:spcAf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Resistors</a:t>
                </a:r>
              </a:p>
              <a:p>
                <a:pPr marL="1169988" indent="-363538" algn="just">
                  <a:spcAft>
                    <a:spcPts val="1200"/>
                  </a:spcAf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Let </a:t>
                </a:r>
                <a:r>
                  <a:rPr lang="en-IN" sz="2000" dirty="0">
                    <a:latin typeface="Times New Roman" panose="02020603050405020304" pitchFamily="18" charset="0"/>
                    <a:cs typeface="Times New Roman" panose="02020603050405020304" pitchFamily="18" charset="0"/>
                  </a:rPr>
                  <a:t>a </a:t>
                </a:r>
                <a:r>
                  <a:rPr lang="en-IN" sz="2000" dirty="0" smtClean="0">
                    <a:latin typeface="Times New Roman" panose="02020603050405020304" pitchFamily="18" charset="0"/>
                    <a:cs typeface="Times New Roman" panose="02020603050405020304" pitchFamily="18" charset="0"/>
                  </a:rPr>
                  <a:t>voltage </a:t>
                </a:r>
                <a14:m>
                  <m:oMath xmlns:m="http://schemas.openxmlformats.org/officeDocument/2006/math">
                    <m:r>
                      <a:rPr lang="en-IN" sz="2000" i="1">
                        <a:latin typeface="Cambria Math" panose="02040503050406030204" pitchFamily="18" charset="0"/>
                      </a:rPr>
                      <m:t>𝑣</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0</m:t>
                        </m:r>
                      </m:sub>
                    </m:sSub>
                    <m:func>
                      <m:funcPr>
                        <m:ctrlPr>
                          <a:rPr lang="en-IN" sz="2000" i="1" smtClean="0">
                            <a:latin typeface="Cambria Math" panose="02040503050406030204" pitchFamily="18" charset="0"/>
                          </a:rPr>
                        </m:ctrlPr>
                      </m:funcPr>
                      <m:fName>
                        <m:r>
                          <m:rPr>
                            <m:sty m:val="p"/>
                          </m:rPr>
                          <a:rPr lang="en-IN" sz="2000">
                            <a:latin typeface="Cambria Math" panose="02040503050406030204" pitchFamily="18" charset="0"/>
                          </a:rPr>
                          <m:t>sin</m:t>
                        </m:r>
                      </m:fName>
                      <m:e>
                        <m:r>
                          <a:rPr lang="en-IN" sz="2000" i="1">
                            <a:latin typeface="Cambria Math" panose="02040503050406030204" pitchFamily="18" charset="0"/>
                          </a:rPr>
                          <m:t>𝜔</m:t>
                        </m:r>
                        <m:r>
                          <a:rPr lang="en-IN" sz="2000" i="1">
                            <a:latin typeface="Cambria Math" panose="02040503050406030204" pitchFamily="18" charset="0"/>
                          </a:rPr>
                          <m:t>𝑡</m:t>
                        </m:r>
                        <m:r>
                          <m:rPr>
                            <m:nor/>
                          </m:rPr>
                          <a:rPr lang="en-IN" sz="2000" b="0" i="0" smtClean="0"/>
                          <m:t> </m:t>
                        </m:r>
                        <m:r>
                          <m:rPr>
                            <m:nor/>
                          </m:rPr>
                          <a:rPr lang="en-IN" sz="2000">
                            <a:latin typeface="Times New Roman" panose="02020603050405020304" pitchFamily="18" charset="0"/>
                            <a:cs typeface="Times New Roman" panose="02020603050405020304" pitchFamily="18" charset="0"/>
                          </a:rPr>
                          <m:t>be</m:t>
                        </m:r>
                        <m:r>
                          <m:rPr>
                            <m:nor/>
                          </m:rPr>
                          <a:rPr lang="en-IN" sz="2000">
                            <a:latin typeface="Times New Roman" panose="02020603050405020304" pitchFamily="18" charset="0"/>
                            <a:cs typeface="Times New Roman" panose="02020603050405020304" pitchFamily="18" charset="0"/>
                          </a:rPr>
                          <m:t> </m:t>
                        </m:r>
                        <m:r>
                          <m:rPr>
                            <m:nor/>
                          </m:rPr>
                          <a:rPr lang="en-IN" sz="2000">
                            <a:latin typeface="Times New Roman" panose="02020603050405020304" pitchFamily="18" charset="0"/>
                            <a:cs typeface="Times New Roman" panose="02020603050405020304" pitchFamily="18" charset="0"/>
                          </a:rPr>
                          <m:t>applied</m:t>
                        </m:r>
                        <m:r>
                          <m:rPr>
                            <m:nor/>
                          </m:rPr>
                          <a:rPr lang="en-IN" sz="2000">
                            <a:latin typeface="Times New Roman" panose="02020603050405020304" pitchFamily="18" charset="0"/>
                            <a:cs typeface="Times New Roman" panose="02020603050405020304" pitchFamily="18" charset="0"/>
                          </a:rPr>
                          <m:t> </m:t>
                        </m:r>
                        <m:r>
                          <m:rPr>
                            <m:nor/>
                          </m:rPr>
                          <a:rPr lang="en-IN" sz="2000">
                            <a:latin typeface="Times New Roman" panose="02020603050405020304" pitchFamily="18" charset="0"/>
                            <a:cs typeface="Times New Roman" panose="02020603050405020304" pitchFamily="18" charset="0"/>
                          </a:rPr>
                          <m:t>across</m:t>
                        </m:r>
                        <m:r>
                          <m:rPr>
                            <m:nor/>
                          </m:rPr>
                          <a:rPr lang="en-IN" sz="2000">
                            <a:latin typeface="Times New Roman" panose="02020603050405020304" pitchFamily="18" charset="0"/>
                            <a:cs typeface="Times New Roman" panose="02020603050405020304" pitchFamily="18" charset="0"/>
                          </a:rPr>
                          <m:t> </m:t>
                        </m:r>
                        <m:r>
                          <m:rPr>
                            <m:nor/>
                          </m:rPr>
                          <a:rPr lang="en-IN" sz="2000">
                            <a:latin typeface="Times New Roman" panose="02020603050405020304" pitchFamily="18" charset="0"/>
                            <a:cs typeface="Times New Roman" panose="02020603050405020304" pitchFamily="18" charset="0"/>
                          </a:rPr>
                          <m:t>a</m:t>
                        </m:r>
                        <m:r>
                          <m:rPr>
                            <m:nor/>
                          </m:rPr>
                          <a:rPr lang="en-IN" sz="2000">
                            <a:latin typeface="Times New Roman" panose="02020603050405020304" pitchFamily="18" charset="0"/>
                            <a:cs typeface="Times New Roman" panose="02020603050405020304" pitchFamily="18" charset="0"/>
                          </a:rPr>
                          <m:t> </m:t>
                        </m:r>
                        <m:r>
                          <m:rPr>
                            <m:nor/>
                          </m:rPr>
                          <a:rPr lang="en-IN" sz="2000">
                            <a:latin typeface="Times New Roman" panose="02020603050405020304" pitchFamily="18" charset="0"/>
                            <a:cs typeface="Times New Roman" panose="02020603050405020304" pitchFamily="18" charset="0"/>
                          </a:rPr>
                          <m:t>resistance</m:t>
                        </m:r>
                        <m:r>
                          <a:rPr lang="en-IN" sz="2000" b="0" i="1" smtClean="0">
                            <a:latin typeface="Cambria Math" panose="02040503050406030204" pitchFamily="18" charset="0"/>
                            <a:cs typeface="Times New Roman" panose="02020603050405020304" pitchFamily="18" charset="0"/>
                          </a:rPr>
                          <m:t> </m:t>
                        </m:r>
                        <m:r>
                          <a:rPr lang="en-IN" sz="2000" i="1">
                            <a:latin typeface="Cambria Math" panose="02040503050406030204" pitchFamily="18" charset="0"/>
                          </a:rPr>
                          <m:t>𝑅</m:t>
                        </m:r>
                        <m:r>
                          <a:rPr lang="en-IN" sz="2000" b="0" i="1" smtClean="0">
                            <a:latin typeface="Cambria Math" panose="02040503050406030204" pitchFamily="18" charset="0"/>
                          </a:rPr>
                          <m:t> </m:t>
                        </m:r>
                      </m:e>
                    </m:func>
                  </m:oMath>
                </a14:m>
                <a:r>
                  <a:rPr lang="en-IN" sz="2000" dirty="0" smtClean="0">
                    <a:latin typeface="Times New Roman" panose="02020603050405020304" pitchFamily="18" charset="0"/>
                    <a:cs typeface="Times New Roman" panose="02020603050405020304" pitchFamily="18" charset="0"/>
                  </a:rPr>
                  <a:t> as shown in </a:t>
                </a:r>
                <a:r>
                  <a:rPr lang="en-IN" sz="2000" b="1" dirty="0" smtClean="0">
                    <a:latin typeface="Times New Roman" panose="02020603050405020304" pitchFamily="18" charset="0"/>
                    <a:cs typeface="Times New Roman" panose="02020603050405020304" pitchFamily="18" charset="0"/>
                  </a:rPr>
                  <a:t>Fig. 1.4.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reference polarity for </a:t>
                </a:r>
                <a14:m>
                  <m:oMath xmlns:m="http://schemas.openxmlformats.org/officeDocument/2006/math">
                    <m:r>
                      <a:rPr lang="en-IN" sz="2000" i="1">
                        <a:latin typeface="Cambria Math" panose="02040503050406030204" pitchFamily="18" charset="0"/>
                        <a:ea typeface="Times New Roman" panose="02020603050405020304" pitchFamily="18" charset="0"/>
                        <a:cs typeface="Times New Roman" panose="02020603050405020304" pitchFamily="18" charset="0"/>
                      </a:rPr>
                      <m:t>𝑣</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r>
                      <a:rPr lang="en-IN" sz="2000" i="1">
                        <a:latin typeface="Cambria Math" panose="02040503050406030204" pitchFamily="18" charset="0"/>
                        <a:ea typeface="Times New Roman" panose="02020603050405020304" pitchFamily="18" charset="0"/>
                        <a:cs typeface="Times New Roman" panose="02020603050405020304" pitchFamily="18" charset="0"/>
                      </a:rPr>
                      <m:t>𝑡</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and the reference direction for </a:t>
                </a:r>
                <a14:m>
                  <m:oMath xmlns:m="http://schemas.openxmlformats.org/officeDocument/2006/math">
                    <m:r>
                      <a:rPr lang="en-IN" sz="2000" i="1">
                        <a:latin typeface="Cambria Math" panose="02040503050406030204" pitchFamily="18" charset="0"/>
                        <a:ea typeface="Times New Roman" panose="02020603050405020304" pitchFamily="18" charset="0"/>
                        <a:cs typeface="Times New Roman" panose="02020603050405020304" pitchFamily="18" charset="0"/>
                      </a:rPr>
                      <m:t>𝑖</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r>
                      <a:rPr lang="en-IN" sz="2000" i="1">
                        <a:latin typeface="Cambria Math" panose="02040503050406030204" pitchFamily="18" charset="0"/>
                        <a:ea typeface="Times New Roman" panose="02020603050405020304" pitchFamily="18" charset="0"/>
                        <a:cs typeface="Times New Roman" panose="02020603050405020304" pitchFamily="18" charset="0"/>
                      </a:rPr>
                      <m:t>𝑡</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are shown in </a:t>
                </a: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figure. </a:t>
                </a:r>
                <a:endParaRPr lang="en-IN" sz="2000" dirty="0" smtClean="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25671" y="656768"/>
                <a:ext cx="11387258" cy="1554272"/>
              </a:xfrm>
              <a:prstGeom prst="rect">
                <a:avLst/>
              </a:prstGeom>
              <a:blipFill>
                <a:blip r:embed="rId2"/>
                <a:stretch>
                  <a:fillRect l="-482" t="-2353" r="-589" b="-6275"/>
                </a:stretch>
              </a:blipFill>
            </p:spPr>
            <p:txBody>
              <a:bodyPr/>
              <a:lstStyle/>
              <a:p>
                <a:r>
                  <a:rPr lang="en-US">
                    <a:noFill/>
                  </a:rPr>
                  <a:t> </a:t>
                </a:r>
              </a:p>
            </p:txBody>
          </p:sp>
        </mc:Fallback>
      </mc:AlternateContent>
      <p:sp>
        <p:nvSpPr>
          <p:cNvPr id="6" name="Rectangle 5"/>
          <p:cNvSpPr/>
          <p:nvPr/>
        </p:nvSpPr>
        <p:spPr>
          <a:xfrm>
            <a:off x="1371600" y="5525217"/>
            <a:ext cx="10394576" cy="407035"/>
          </a:xfrm>
          <a:prstGeom prst="rect">
            <a:avLst/>
          </a:prstGeom>
        </p:spPr>
        <p:txBody>
          <a:bodyPr wrap="square">
            <a:spAutoFit/>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612929" y="6418148"/>
            <a:ext cx="300082"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3240226" y="4682722"/>
            <a:ext cx="4581447" cy="369332"/>
          </a:xfrm>
          <a:prstGeom prst="rect">
            <a:avLst/>
          </a:prstGeom>
        </p:spPr>
        <p:txBody>
          <a:bodyPr wrap="none">
            <a:spAutoFit/>
          </a:bodyPr>
          <a:lstStyle/>
          <a:p>
            <a:r>
              <a:rPr lang="en-IN" b="1" dirty="0">
                <a:latin typeface="Times New Roman" panose="02020603050405020304" pitchFamily="18" charset="0"/>
                <a:ea typeface="Times New Roman" panose="02020603050405020304" pitchFamily="18" charset="0"/>
              </a:rPr>
              <a:t>Fig. </a:t>
            </a:r>
            <a:r>
              <a:rPr lang="en-IN" b="1" dirty="0" smtClean="0">
                <a:latin typeface="Times New Roman" panose="02020603050405020304" pitchFamily="18" charset="0"/>
                <a:ea typeface="Times New Roman" panose="02020603050405020304" pitchFamily="18" charset="0"/>
              </a:rPr>
              <a:t>1.4. </a:t>
            </a:r>
            <a:r>
              <a:rPr lang="en-IN" dirty="0" smtClean="0">
                <a:latin typeface="Times New Roman" panose="02020603050405020304" pitchFamily="18" charset="0"/>
                <a:ea typeface="Times New Roman" panose="02020603050405020304" pitchFamily="18" charset="0"/>
              </a:rPr>
              <a:t>Sinusoidal Voltage applied to resistor  </a:t>
            </a:r>
            <a:endParaRPr lang="en-IN" dirty="0"/>
          </a:p>
        </p:txBody>
      </p:sp>
      <p:pic>
        <p:nvPicPr>
          <p:cNvPr id="13" name="Picture 12"/>
          <p:cNvPicPr>
            <a:picLocks noChangeAspect="1"/>
          </p:cNvPicPr>
          <p:nvPr/>
        </p:nvPicPr>
        <p:blipFill>
          <a:blip r:embed="rId3"/>
          <a:stretch>
            <a:fillRect/>
          </a:stretch>
        </p:blipFill>
        <p:spPr>
          <a:xfrm>
            <a:off x="3632589" y="2260698"/>
            <a:ext cx="2948074" cy="2439336"/>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439747" y="5007673"/>
                <a:ext cx="11173182" cy="1753750"/>
              </a:xfrm>
              <a:prstGeom prst="rect">
                <a:avLst/>
              </a:prstGeom>
            </p:spPr>
            <p:txBody>
              <a:bodyPr wrap="square">
                <a:spAutoFit/>
              </a:bodyPr>
              <a:lstStyle/>
              <a:p>
                <a:pPr marL="1169988" indent="-363538"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Ohm’s law is valid at any instant. Hence, the current is given by</a:t>
                </a:r>
              </a:p>
              <a:p>
                <a:pPr marL="806450" algn="just">
                  <a:spcAft>
                    <a:spcPts val="600"/>
                  </a:spcAft>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𝑖</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𝑣</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num>
                        <m:den>
                          <m:r>
                            <a:rPr lang="en-IN" sz="2000" i="1">
                              <a:latin typeface="Cambria Math" panose="02040503050406030204" pitchFamily="18" charset="0"/>
                            </a:rPr>
                            <m:t>𝑅</m:t>
                          </m:r>
                        </m:den>
                      </m:f>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0</m:t>
                              </m:r>
                            </m:sub>
                          </m:sSub>
                        </m:num>
                        <m:den>
                          <m:r>
                            <a:rPr lang="en-IN" sz="2000" i="1">
                              <a:latin typeface="Cambria Math" panose="02040503050406030204" pitchFamily="18" charset="0"/>
                            </a:rPr>
                            <m:t>𝑅</m:t>
                          </m:r>
                        </m:den>
                      </m:f>
                      <m:func>
                        <m:funcPr>
                          <m:ctrlPr>
                            <a:rPr lang="en-IN" sz="2000" i="1">
                              <a:latin typeface="Cambria Math" panose="02040503050406030204" pitchFamily="18" charset="0"/>
                            </a:rPr>
                          </m:ctrlPr>
                        </m:funcPr>
                        <m:fName>
                          <m:r>
                            <m:rPr>
                              <m:sty m:val="p"/>
                            </m:rPr>
                            <a:rPr lang="en-IN" sz="2000">
                              <a:latin typeface="Cambria Math" panose="02040503050406030204" pitchFamily="18" charset="0"/>
                            </a:rPr>
                            <m:t>sin</m:t>
                          </m:r>
                        </m:fName>
                        <m:e>
                          <m:r>
                            <a:rPr lang="en-IN" sz="2000" i="1">
                              <a:latin typeface="Cambria Math" panose="02040503050406030204" pitchFamily="18" charset="0"/>
                            </a:rPr>
                            <m:t>𝜔</m:t>
                          </m:r>
                          <m:r>
                            <a:rPr lang="en-IN" sz="2000" i="1">
                              <a:latin typeface="Cambria Math" panose="02040503050406030204" pitchFamily="18" charset="0"/>
                            </a:rPr>
                            <m:t>𝑡</m:t>
                          </m:r>
                        </m:e>
                      </m:func>
                    </m:oMath>
                  </m:oMathPara>
                </a14:m>
                <a:endParaRPr lang="en-IN" sz="2000" dirty="0" smtClean="0">
                  <a:latin typeface="Times New Roman" panose="02020603050405020304" pitchFamily="18" charset="0"/>
                  <a:cs typeface="Times New Roman" panose="02020603050405020304" pitchFamily="18" charset="0"/>
                </a:endParaRPr>
              </a:p>
              <a:p>
                <a:pPr marL="1149350" indent="-342900" algn="just">
                  <a:spcAft>
                    <a:spcPts val="6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current </a:t>
                </a:r>
                <a14:m>
                  <m:oMath xmlns:m="http://schemas.openxmlformats.org/officeDocument/2006/math">
                    <m:r>
                      <a:rPr lang="en-IN" sz="2000" i="1">
                        <a:latin typeface="Cambria Math" panose="02040503050406030204" pitchFamily="18" charset="0"/>
                      </a:rPr>
                      <m:t>𝑖</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is a sinusoidal alternating current and this is in phase with </a:t>
                </a:r>
                <a14:m>
                  <m:oMath xmlns:m="http://schemas.openxmlformats.org/officeDocument/2006/math">
                    <m:r>
                      <a:rPr lang="en-IN" sz="2000" i="1">
                        <a:latin typeface="Cambria Math" panose="02040503050406030204" pitchFamily="18" charset="0"/>
                      </a:rPr>
                      <m:t>𝑣</m:t>
                    </m:r>
                    <m:r>
                      <a:rPr lang="en-IN" sz="2000" i="1">
                        <a:latin typeface="Cambria Math" panose="02040503050406030204" pitchFamily="18" charset="0"/>
                      </a:rPr>
                      <m:t>(</m:t>
                    </m:r>
                    <m:r>
                      <a:rPr lang="en-IN" sz="2000" i="1">
                        <a:latin typeface="Cambria Math" panose="02040503050406030204" pitchFamily="18" charset="0"/>
                      </a:rPr>
                      <m:t>𝑡</m:t>
                    </m:r>
                    <m:r>
                      <a:rPr lang="en-IN" sz="2000" i="1">
                        <a:latin typeface="Cambria Math" panose="02040503050406030204" pitchFamily="18" charset="0"/>
                      </a:rPr>
                      <m:t>)</m:t>
                    </m:r>
                  </m:oMath>
                </a14:m>
                <a:r>
                  <a:rPr lang="en-IN" sz="2000" dirty="0">
                    <a:latin typeface="Times New Roman" panose="02020603050405020304" pitchFamily="18" charset="0"/>
                    <a:cs typeface="Times New Roman" panose="02020603050405020304" pitchFamily="18" charset="0"/>
                  </a:rPr>
                  <a:t> and having the same frequency</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39747" y="5007673"/>
                <a:ext cx="11173182" cy="1753750"/>
              </a:xfrm>
              <a:prstGeom prst="rect">
                <a:avLst/>
              </a:prstGeom>
              <a:blipFill rotWithShape="0">
                <a:blip r:embed="rId4"/>
                <a:stretch>
                  <a:fillRect t="-1736" r="-600" b="-5208"/>
                </a:stretch>
              </a:blipFill>
            </p:spPr>
            <p:txBody>
              <a:bodyPr/>
              <a:lstStyle/>
              <a:p>
                <a:r>
                  <a:rPr lang="en-IN">
                    <a:noFill/>
                  </a:rPr>
                  <a:t> </a:t>
                </a:r>
              </a:p>
            </p:txBody>
          </p:sp>
        </mc:Fallback>
      </mc:AlternateContent>
    </p:spTree>
    <p:extLst>
      <p:ext uri="{BB962C8B-B14F-4D97-AF65-F5344CB8AC3E}">
        <p14:creationId xmlns:p14="http://schemas.microsoft.com/office/powerpoint/2010/main" val="1406024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10961</TotalTime>
  <Words>4728</Words>
  <Application>Microsoft Office PowerPoint</Application>
  <PresentationFormat>Widescreen</PresentationFormat>
  <Paragraphs>925</Paragraphs>
  <Slides>87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6" baseType="lpstr">
      <vt:lpstr>Arial</vt:lpstr>
      <vt:lpstr>Calibri</vt:lpstr>
      <vt:lpstr>Cambria Math</vt:lpstr>
      <vt:lpstr>Times New Roman</vt:lpstr>
      <vt:lpstr>Trebuchet MS</vt:lpstr>
      <vt:lpstr>Wingdings</vt:lpstr>
      <vt:lpstr>Wingdings 3</vt:lpstr>
      <vt:lpstr>Facet</vt:lpstr>
      <vt:lpstr>Microsoft Office Visio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Acer</cp:lastModifiedBy>
  <cp:revision>522</cp:revision>
  <dcterms:created xsi:type="dcterms:W3CDTF">2020-11-12T16:58:55Z</dcterms:created>
  <dcterms:modified xsi:type="dcterms:W3CDTF">2021-12-23T18:36:17Z</dcterms:modified>
</cp:coreProperties>
</file>