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99" r:id="rId9"/>
    <p:sldId id="300" r:id="rId10"/>
    <p:sldId id="264" r:id="rId11"/>
    <p:sldId id="323" r:id="rId12"/>
    <p:sldId id="265" r:id="rId13"/>
    <p:sldId id="266" r:id="rId14"/>
    <p:sldId id="267" r:id="rId15"/>
    <p:sldId id="268" r:id="rId16"/>
    <p:sldId id="269" r:id="rId17"/>
    <p:sldId id="284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12192000" cy="6858000"/>
  <p:notesSz cx="12192000" cy="6858000"/>
  <p:custDataLst>
    <p:tags r:id="rId36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gs" Target="tags/tag19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241" y="643331"/>
            <a:ext cx="10821517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252525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252525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252525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99790" y="2925762"/>
            <a:ext cx="5392419" cy="1245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rgbClr val="252525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5241" y="1592630"/>
            <a:ext cx="10821517" cy="2947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tags" Target="../tags/tag1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2" Type="http://schemas.openxmlformats.org/officeDocument/2006/relationships/image" Target="../media/image21.png"/><Relationship Id="rId1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tags" Target="../tags/tag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5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8755" y="2426335"/>
            <a:ext cx="8816975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3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6000" b="1" spc="295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6000" b="1" spc="300" dirty="0">
                <a:solidFill>
                  <a:srgbClr val="252525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6000" b="1" spc="3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工程实验</a:t>
            </a:r>
            <a:r>
              <a:rPr lang="zh-CN" sz="6000" b="1" spc="3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汇</a:t>
            </a:r>
            <a:r>
              <a:rPr sz="6000" b="1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报</a:t>
            </a:r>
            <a:endParaRPr sz="6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69028" y="3616909"/>
            <a:ext cx="36322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项目名称：</a:t>
            </a:r>
            <a:r>
              <a:rPr lang="zh-CN" sz="2400" spc="2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许可证</a:t>
            </a:r>
            <a:r>
              <a:rPr lang="zh-CN" sz="2400" spc="2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授权</a:t>
            </a:r>
            <a:endParaRPr lang="zh-CN" sz="2400" spc="200" dirty="0">
              <a:solidFill>
                <a:srgbClr val="585858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330" y="762000"/>
            <a:ext cx="38709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以查看</a:t>
            </a:r>
            <a:r>
              <a:rPr lang="zh-CN" sz="3600" spc="300" dirty="0">
                <a:latin typeface="微软雅黑" panose="020B0503020204020204" charset="-122"/>
                <a:cs typeface="微软雅黑" panose="020B0503020204020204" charset="-122"/>
              </a:rPr>
              <a:t>表单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例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6946" y="1676146"/>
            <a:ext cx="10887456" cy="27721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6460" y="838200"/>
            <a:ext cx="879919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29" dirty="0">
                <a:latin typeface="Arial" panose="020B0604020202020204"/>
                <a:cs typeface="Arial" panose="020B0604020202020204"/>
              </a:rPr>
              <a:t>W</a:t>
            </a:r>
            <a:r>
              <a:rPr sz="3600" spc="295" dirty="0">
                <a:latin typeface="Arial" panose="020B0604020202020204"/>
                <a:cs typeface="Arial" panose="020B0604020202020204"/>
              </a:rPr>
              <a:t>e</a:t>
            </a:r>
            <a:r>
              <a:rPr sz="3600" spc="300" dirty="0">
                <a:latin typeface="Arial" panose="020B0604020202020204"/>
                <a:cs typeface="Arial" panose="020B0604020202020204"/>
              </a:rPr>
              <a:t>b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应用设</a:t>
            </a:r>
            <a:r>
              <a:rPr sz="3600" spc="295" dirty="0">
                <a:latin typeface="微软雅黑" panose="020B0503020204020204" charset="-122"/>
                <a:cs typeface="微软雅黑" panose="020B0503020204020204" charset="-122"/>
              </a:rPr>
              <a:t>计</a:t>
            </a:r>
            <a:r>
              <a:rPr sz="3600" spc="300" dirty="0">
                <a:latin typeface="Arial" panose="020B0604020202020204"/>
                <a:cs typeface="Arial" panose="020B0604020202020204"/>
              </a:rPr>
              <a:t>——</a:t>
            </a:r>
            <a:r>
              <a:rPr lang="zh-CN" sz="3600" spc="300" dirty="0">
                <a:latin typeface="Arial" panose="020B0604020202020204"/>
                <a:cs typeface="Arial" panose="020B0604020202020204"/>
              </a:rPr>
              <a:t>标题正文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型布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局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352925" y="375348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9" name="Content Placeholder 8" descr="2023-05-1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14400" y="1404620"/>
            <a:ext cx="10090150" cy="54038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485648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3600" spc="300" dirty="0">
                <a:latin typeface="微软雅黑" panose="020B0503020204020204" charset="-122"/>
                <a:cs typeface="微软雅黑" panose="020B0503020204020204" charset="-122"/>
              </a:rPr>
              <a:t>登录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详情页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面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Content Placeholder 5" descr="2023-05-15 (1)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1295400" y="1524000"/>
            <a:ext cx="8997315" cy="48209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165" y="643255"/>
            <a:ext cx="53867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3600" spc="300" dirty="0">
                <a:latin typeface="微软雅黑" panose="020B0503020204020204" charset="-122"/>
                <a:cs typeface="微软雅黑" panose="020B0503020204020204" charset="-122"/>
              </a:rPr>
              <a:t>管理员页面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object 3" descr="C:\Users\admin\OneDrive\图片\屏幕快照\2023-05-15 (2).png2023-05-15 (2)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1652397" y="1490472"/>
            <a:ext cx="8881110" cy="475945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165" y="643255"/>
            <a:ext cx="517461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3600" spc="300" dirty="0">
                <a:latin typeface="微软雅黑" panose="020B0503020204020204" charset="-122"/>
                <a:cs typeface="微软雅黑" panose="020B0503020204020204" charset="-122"/>
              </a:rPr>
              <a:t>公司管理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页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面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object 3" descr="C:\Users\admin\OneDrive\图片\屏幕快照\2023-05-15 (3).png2023-05-15 (3)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1651635" y="1490472"/>
            <a:ext cx="8881110" cy="475945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165" y="643255"/>
            <a:ext cx="517461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3600" spc="300" dirty="0">
                <a:latin typeface="微软雅黑" panose="020B0503020204020204" charset="-122"/>
                <a:cs typeface="微软雅黑" panose="020B0503020204020204" charset="-122"/>
              </a:rPr>
              <a:t>许可证管理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页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面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object 3" descr="C:\Users\admin\OneDrive\图片\屏幕快照\2023-05-15 (4).png2023-05-15 (4)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1651635" y="1490536"/>
            <a:ext cx="8881110" cy="47593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41" y="643331"/>
            <a:ext cx="196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开发技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术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165" y="1607185"/>
            <a:ext cx="6370320" cy="406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前端：</a:t>
            </a:r>
            <a:r>
              <a:rPr lang="en-US" sz="24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HTML</a:t>
            </a:r>
            <a:r>
              <a:rPr lang="zh-CN" altLang="en-US" sz="24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CSS</a:t>
            </a:r>
            <a:r>
              <a:rPr lang="zh-CN" altLang="en-US" sz="24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JavaScript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31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后端</a:t>
            </a:r>
            <a:r>
              <a:rPr sz="24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400" spc="-5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Spri</a:t>
            </a:r>
            <a:r>
              <a:rPr lang="en-US" sz="2400" spc="-5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ng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3291205">
              <a:lnSpc>
                <a:spcPct val="329000"/>
              </a:lnSpc>
            </a:pPr>
            <a:r>
              <a:rPr sz="24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数据库</a:t>
            </a:r>
            <a:r>
              <a:rPr sz="24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400" spc="-5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MySQL </a:t>
            </a:r>
            <a:r>
              <a:rPr sz="2400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 </a:t>
            </a:r>
            <a:endParaRPr sz="2400" dirty="0">
              <a:solidFill>
                <a:srgbClr val="585858"/>
              </a:solidFill>
              <a:latin typeface="Arial" panose="020B0604020202020204"/>
              <a:cs typeface="Arial" panose="020B0604020202020204"/>
            </a:endParaRPr>
          </a:p>
          <a:p>
            <a:pPr marL="12700" marR="3291205">
              <a:lnSpc>
                <a:spcPct val="329000"/>
              </a:lnSpc>
            </a:pPr>
            <a:r>
              <a:rPr lang="zh-CN" altLang="en-US" sz="2400">
                <a:latin typeface="Arial" panose="020B0604020202020204"/>
                <a:cs typeface="Arial" panose="020B0604020202020204"/>
              </a:rPr>
              <a:t>云端服务器：阿</a:t>
            </a:r>
            <a:r>
              <a:rPr lang="zh-CN" altLang="en-US" sz="2400">
                <a:latin typeface="Arial" panose="020B0604020202020204"/>
                <a:cs typeface="Arial" panose="020B0604020202020204"/>
              </a:rPr>
              <a:t>里云</a:t>
            </a:r>
            <a:endParaRPr lang="zh-CN" altLang="en-US"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41" y="643331"/>
            <a:ext cx="3039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29" dirty="0">
                <a:latin typeface="Arial" panose="020B0604020202020204"/>
                <a:cs typeface="Arial" panose="020B0604020202020204"/>
              </a:rPr>
              <a:t>W</a:t>
            </a:r>
            <a:r>
              <a:rPr sz="3600" spc="295" dirty="0">
                <a:latin typeface="Arial" panose="020B0604020202020204"/>
                <a:cs typeface="Arial" panose="020B0604020202020204"/>
              </a:rPr>
              <a:t>e</a:t>
            </a:r>
            <a:r>
              <a:rPr sz="3600" spc="300" dirty="0">
                <a:latin typeface="Arial" panose="020B0604020202020204"/>
                <a:cs typeface="Arial" panose="020B0604020202020204"/>
              </a:rPr>
              <a:t>b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应用测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试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241" y="1607235"/>
            <a:ext cx="6207760" cy="340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单元测试：</a:t>
            </a:r>
            <a:r>
              <a:rPr sz="2400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JUnit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31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功能测试：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927100" marR="5080" algn="just">
              <a:lnSpc>
                <a:spcPct val="165000"/>
              </a:lnSpc>
            </a:pPr>
            <a:r>
              <a:rPr sz="24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链接测试：没有孤立的页面，跳转正常 表单测试：非空检测、标签合法性检测 </a:t>
            </a:r>
            <a:r>
              <a:rPr sz="2400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cookie</a:t>
            </a:r>
            <a:r>
              <a:rPr sz="2400" spc="-5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测试：检查</a:t>
            </a:r>
            <a:r>
              <a:rPr sz="2400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cookie</a:t>
            </a:r>
            <a:r>
              <a:rPr sz="24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是否正常工作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165" y="643255"/>
            <a:ext cx="551624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3600" spc="300" dirty="0">
                <a:latin typeface="微软雅黑" panose="020B0503020204020204" charset="-122"/>
                <a:cs typeface="微软雅黑" panose="020B0503020204020204" charset="-122"/>
              </a:rPr>
              <a:t>跳转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测试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219200"/>
            <a:ext cx="4686300" cy="52501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381000"/>
            <a:ext cx="6321425" cy="2444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971800"/>
            <a:ext cx="2705100" cy="3744595"/>
          </a:xfrm>
          <a:prstGeom prst="rect">
            <a:avLst/>
          </a:prstGeom>
        </p:spPr>
      </p:pic>
      <p:cxnSp>
        <p:nvCxnSpPr>
          <p:cNvPr id="7" name="肘形连接符 6"/>
          <p:cNvCxnSpPr>
            <a:endCxn id="5" idx="1"/>
          </p:cNvCxnSpPr>
          <p:nvPr/>
        </p:nvCxnSpPr>
        <p:spPr>
          <a:xfrm rot="16200000">
            <a:off x="1068070" y="2058670"/>
            <a:ext cx="4568825" cy="3657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711440" y="3429000"/>
            <a:ext cx="4514850" cy="1213485"/>
          </a:xfrm>
          <a:prstGeom prst="rect">
            <a:avLst/>
          </a:prstGeom>
        </p:spPr>
      </p:pic>
      <p:cxnSp>
        <p:nvCxnSpPr>
          <p:cNvPr id="11" name="肘形连接符 10"/>
          <p:cNvCxnSpPr>
            <a:endCxn id="6" idx="1"/>
          </p:cNvCxnSpPr>
          <p:nvPr/>
        </p:nvCxnSpPr>
        <p:spPr>
          <a:xfrm flipV="1">
            <a:off x="749935" y="4844415"/>
            <a:ext cx="4507865" cy="1292225"/>
          </a:xfrm>
          <a:prstGeom prst="bentConnector3">
            <a:avLst>
              <a:gd name="adj1" fmla="val 500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endCxn id="8" idx="1"/>
          </p:cNvCxnSpPr>
          <p:nvPr/>
        </p:nvCxnSpPr>
        <p:spPr>
          <a:xfrm flipV="1">
            <a:off x="2139315" y="4036060"/>
            <a:ext cx="5572125" cy="2202180"/>
          </a:xfrm>
          <a:prstGeom prst="bentConnector3">
            <a:avLst>
              <a:gd name="adj1" fmla="val 500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41" y="643331"/>
            <a:ext cx="64262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表单测试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57600" y="304800"/>
            <a:ext cx="4533900" cy="64998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41" y="643331"/>
            <a:ext cx="977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简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介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241" y="1621840"/>
            <a:ext cx="8203565" cy="2214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该项目致力于</a:t>
            </a:r>
            <a:r>
              <a:rPr lang="zh-CN" sz="2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为系统添加</a:t>
            </a:r>
            <a:r>
              <a:rPr sz="2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一个</a:t>
            </a:r>
            <a:r>
              <a:rPr lang="zh-CN" sz="2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许可证授权机制</a:t>
            </a:r>
            <a:r>
              <a:rPr sz="28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sz="28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通过</a:t>
            </a:r>
            <a:endParaRPr lang="zh-CN" sz="2800" spc="-5" dirty="0">
              <a:solidFill>
                <a:srgbClr val="585858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zh-CN" sz="2800" spc="-5" dirty="0">
              <a:solidFill>
                <a:srgbClr val="585858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sz="28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授权机制实现盈利，从而提高公司收入，</a:t>
            </a:r>
            <a:r>
              <a:rPr lang="zh-CN" sz="28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实现更好地</a:t>
            </a:r>
            <a:endParaRPr lang="zh-CN" sz="2800" spc="-5" dirty="0">
              <a:solidFill>
                <a:srgbClr val="585858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zh-CN" sz="2800" spc="-5" dirty="0">
              <a:solidFill>
                <a:srgbClr val="585858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sz="28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保护该系统系统知识产权并实现商业</a:t>
            </a:r>
            <a:r>
              <a:rPr lang="zh-CN" sz="28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价值。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41" y="643331"/>
            <a:ext cx="54356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表单测试</a:t>
            </a:r>
            <a:r>
              <a:rPr sz="3600" spc="300" dirty="0">
                <a:latin typeface="Arial" panose="020B0604020202020204"/>
                <a:cs typeface="Arial" panose="020B0604020202020204"/>
              </a:rPr>
              <a:t>——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未登录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4800" y="2286000"/>
            <a:ext cx="11628120" cy="31318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1000" y="1752600"/>
            <a:ext cx="6817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编辑表单未登录时自动跳转到登录页面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41" y="643331"/>
            <a:ext cx="5626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95" dirty="0">
                <a:latin typeface="Arial" panose="020B0604020202020204"/>
                <a:cs typeface="Arial" panose="020B0604020202020204"/>
              </a:rPr>
              <a:t>c</a:t>
            </a:r>
            <a:r>
              <a:rPr sz="3600" spc="300" dirty="0">
                <a:latin typeface="Arial" panose="020B0604020202020204"/>
                <a:cs typeface="Arial" panose="020B0604020202020204"/>
              </a:rPr>
              <a:t>oo</a:t>
            </a:r>
            <a:r>
              <a:rPr sz="3600" spc="295" dirty="0">
                <a:latin typeface="Arial" panose="020B0604020202020204"/>
                <a:cs typeface="Arial" panose="020B0604020202020204"/>
              </a:rPr>
              <a:t>kie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测试</a:t>
            </a:r>
            <a:r>
              <a:rPr sz="3600" spc="300" dirty="0">
                <a:latin typeface="Arial" panose="020B0604020202020204"/>
                <a:cs typeface="Arial" panose="020B0604020202020204"/>
              </a:rPr>
              <a:t>——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未登录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时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9600" y="1143000"/>
            <a:ext cx="10102215" cy="54197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41" y="643331"/>
            <a:ext cx="5130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95" dirty="0">
                <a:latin typeface="Arial" panose="020B0604020202020204"/>
                <a:cs typeface="Arial" panose="020B0604020202020204"/>
              </a:rPr>
              <a:t>c</a:t>
            </a:r>
            <a:r>
              <a:rPr sz="3600" spc="300" dirty="0">
                <a:latin typeface="Arial" panose="020B0604020202020204"/>
                <a:cs typeface="Arial" panose="020B0604020202020204"/>
              </a:rPr>
              <a:t>oo</a:t>
            </a:r>
            <a:r>
              <a:rPr sz="3600" spc="295" dirty="0">
                <a:latin typeface="Arial" panose="020B0604020202020204"/>
                <a:cs typeface="Arial" panose="020B0604020202020204"/>
              </a:rPr>
              <a:t>kie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测试</a:t>
            </a:r>
            <a:r>
              <a:rPr sz="3600" spc="300" dirty="0">
                <a:latin typeface="Arial" panose="020B0604020202020204"/>
                <a:cs typeface="Arial" panose="020B0604020202020204"/>
              </a:rPr>
              <a:t>——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登录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后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3400" y="1143000"/>
            <a:ext cx="10139045" cy="543941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41" y="643331"/>
            <a:ext cx="77597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95" dirty="0">
                <a:latin typeface="Arial" panose="020B0604020202020204"/>
                <a:cs typeface="Arial" panose="020B0604020202020204"/>
              </a:rPr>
              <a:t>cookie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测试</a:t>
            </a:r>
            <a:r>
              <a:rPr sz="3600" spc="300" dirty="0">
                <a:latin typeface="Arial" panose="020B0604020202020204"/>
                <a:cs typeface="Arial" panose="020B0604020202020204"/>
              </a:rPr>
              <a:t>——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删</a:t>
            </a:r>
            <a:r>
              <a:rPr sz="3600" spc="295" dirty="0">
                <a:latin typeface="微软雅黑" panose="020B0503020204020204" charset="-122"/>
                <a:cs typeface="微软雅黑" panose="020B0503020204020204" charset="-122"/>
              </a:rPr>
              <a:t>除</a:t>
            </a:r>
            <a:r>
              <a:rPr lang="en-US" sz="3600" spc="265" dirty="0">
                <a:latin typeface="Arial" panose="020B0604020202020204"/>
                <a:cs typeface="Arial" panose="020B0604020202020204"/>
              </a:rPr>
              <a:t>cookie</a:t>
            </a:r>
            <a:endParaRPr lang="en-US" sz="3600" spc="265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1160" y="1295400"/>
            <a:ext cx="10549890" cy="56597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rcRect b="41347"/>
          <a:stretch>
            <a:fillRect/>
          </a:stretch>
        </p:blipFill>
        <p:spPr>
          <a:xfrm>
            <a:off x="381000" y="3200400"/>
            <a:ext cx="10631170" cy="334454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41" y="643331"/>
            <a:ext cx="96647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95" dirty="0">
                <a:latin typeface="Arial" panose="020B0604020202020204"/>
                <a:cs typeface="Arial" panose="020B0604020202020204"/>
              </a:rPr>
              <a:t>cookie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测试</a:t>
            </a:r>
            <a:r>
              <a:rPr sz="3600" spc="300" dirty="0">
                <a:latin typeface="Arial" panose="020B0604020202020204"/>
                <a:cs typeface="Arial" panose="020B0604020202020204"/>
              </a:rPr>
              <a:t>——</a:t>
            </a:r>
            <a:r>
              <a:rPr lang="zh-CN" sz="3600" spc="300" dirty="0">
                <a:latin typeface="Arial" panose="020B0604020202020204"/>
                <a:cs typeface="Arial" panose="020B0604020202020204"/>
              </a:rPr>
              <a:t>全部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删</a:t>
            </a:r>
            <a:r>
              <a:rPr sz="3600" spc="295" dirty="0">
                <a:latin typeface="微软雅黑" panose="020B0503020204020204" charset="-122"/>
                <a:cs typeface="微软雅黑" panose="020B0503020204020204" charset="-122"/>
              </a:rPr>
              <a:t>除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5800" y="1295400"/>
            <a:ext cx="9530715" cy="51130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41" y="643331"/>
            <a:ext cx="3039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29" dirty="0">
                <a:latin typeface="Arial" panose="020B0604020202020204"/>
                <a:cs typeface="Arial" panose="020B0604020202020204"/>
              </a:rPr>
              <a:t>W</a:t>
            </a:r>
            <a:r>
              <a:rPr sz="3600" spc="295" dirty="0">
                <a:latin typeface="Arial" panose="020B0604020202020204"/>
                <a:cs typeface="Arial" panose="020B0604020202020204"/>
              </a:rPr>
              <a:t>e</a:t>
            </a:r>
            <a:r>
              <a:rPr sz="3600" spc="300" dirty="0">
                <a:latin typeface="Arial" panose="020B0604020202020204"/>
                <a:cs typeface="Arial" panose="020B0604020202020204"/>
              </a:rPr>
              <a:t>b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应用运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维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241" y="1621840"/>
            <a:ext cx="9417050" cy="3559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内容维护：更新由用户完成，管理员负责审</a:t>
            </a:r>
            <a:r>
              <a:rPr sz="28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查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39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SEO</a:t>
            </a:r>
            <a:r>
              <a:rPr sz="2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策略</a:t>
            </a:r>
            <a:r>
              <a:rPr sz="28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927100" marR="5080">
              <a:lnSpc>
                <a:spcPct val="160000"/>
              </a:lnSpc>
            </a:pPr>
            <a:r>
              <a:rPr sz="2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设置关键词</a:t>
            </a:r>
            <a:r>
              <a:rPr lang="en-US" sz="2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en-US" sz="2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	CBIMS</a:t>
            </a:r>
            <a:r>
              <a:rPr lang="zh-CN" altLang="en-US" sz="2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许可证服务器。</a:t>
            </a:r>
            <a:endParaRPr sz="2800" dirty="0">
              <a:solidFill>
                <a:srgbClr val="585858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927100" marR="5080">
              <a:lnSpc>
                <a:spcPct val="160000"/>
              </a:lnSpc>
            </a:pPr>
            <a:r>
              <a:rPr sz="2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设置站点地图。方便爬虫抓取内容</a:t>
            </a:r>
            <a:r>
              <a:rPr sz="28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927100">
              <a:lnSpc>
                <a:spcPct val="100000"/>
              </a:lnSpc>
              <a:spcBef>
                <a:spcPts val="2000"/>
              </a:spcBef>
            </a:pPr>
            <a:r>
              <a:rPr sz="2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使用伪静态</a:t>
            </a:r>
            <a:r>
              <a:rPr sz="2800" spc="-5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URL</a:t>
            </a:r>
            <a:r>
              <a:rPr sz="2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。动态页面不便于搜索</a:t>
            </a:r>
            <a:r>
              <a:rPr sz="28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41" y="643331"/>
            <a:ext cx="4029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29" dirty="0">
                <a:latin typeface="Arial" panose="020B0604020202020204"/>
                <a:cs typeface="Arial" panose="020B0604020202020204"/>
              </a:rPr>
              <a:t>W</a:t>
            </a:r>
            <a:r>
              <a:rPr sz="3600" spc="295" dirty="0">
                <a:latin typeface="Arial" panose="020B0604020202020204"/>
                <a:cs typeface="Arial" panose="020B0604020202020204"/>
              </a:rPr>
              <a:t>e</a:t>
            </a:r>
            <a:r>
              <a:rPr sz="3600" spc="300" dirty="0">
                <a:latin typeface="Arial" panose="020B0604020202020204"/>
                <a:cs typeface="Arial" panose="020B0604020202020204"/>
              </a:rPr>
              <a:t>b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应用性能优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化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241" y="1586915"/>
            <a:ext cx="2940685" cy="1749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前端：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469900" marR="786130">
              <a:lnSpc>
                <a:spcPct val="176000"/>
              </a:lnSpc>
            </a:pPr>
            <a:r>
              <a:rPr sz="1800" spc="15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减少</a:t>
            </a:r>
            <a:r>
              <a:rPr sz="1800" spc="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http</a:t>
            </a:r>
            <a:r>
              <a:rPr sz="1800" spc="15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请求</a:t>
            </a:r>
            <a:r>
              <a:rPr sz="1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数 </a:t>
            </a:r>
            <a:r>
              <a:rPr sz="1800" spc="15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将</a:t>
            </a:r>
            <a:r>
              <a:rPr sz="1800" spc="1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js</a:t>
            </a:r>
            <a:r>
              <a:rPr sz="1800" spc="15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脚本置</a:t>
            </a:r>
            <a:r>
              <a:rPr sz="1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底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469900">
              <a:lnSpc>
                <a:spcPct val="100000"/>
              </a:lnSpc>
              <a:spcBef>
                <a:spcPts val="1645"/>
              </a:spcBef>
            </a:pPr>
            <a:r>
              <a:rPr sz="1800" spc="15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避免重复的资源请求</a:t>
            </a:r>
            <a:r>
              <a:rPr sz="1800" spc="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..</a:t>
            </a:r>
            <a:r>
              <a:rPr sz="18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241" y="4003090"/>
            <a:ext cx="3188335" cy="1749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后端：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469900">
              <a:lnSpc>
                <a:spcPct val="100000"/>
              </a:lnSpc>
              <a:spcBef>
                <a:spcPts val="1645"/>
              </a:spcBef>
            </a:pPr>
            <a:r>
              <a:rPr sz="1800" spc="15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使用连接</a:t>
            </a:r>
            <a:r>
              <a:rPr sz="1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池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469900" marR="5080">
              <a:lnSpc>
                <a:spcPct val="176000"/>
              </a:lnSpc>
            </a:pPr>
            <a:r>
              <a:rPr sz="1800" spc="15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避免重复的数据库查</a:t>
            </a:r>
            <a:r>
              <a:rPr sz="180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询 </a:t>
            </a:r>
            <a:r>
              <a:rPr sz="1800" spc="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spc="150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使用索引提升查询速度</a:t>
            </a:r>
            <a:r>
              <a:rPr sz="1800" spc="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..</a:t>
            </a:r>
            <a:r>
              <a:rPr sz="180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41" y="643331"/>
            <a:ext cx="3534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29" dirty="0">
                <a:latin typeface="Arial" panose="020B0604020202020204"/>
                <a:cs typeface="Arial" panose="020B0604020202020204"/>
              </a:rPr>
              <a:t>W</a:t>
            </a:r>
            <a:r>
              <a:rPr sz="3600" spc="295" dirty="0">
                <a:latin typeface="Arial" panose="020B0604020202020204"/>
                <a:cs typeface="Arial" panose="020B0604020202020204"/>
              </a:rPr>
              <a:t>e</a:t>
            </a:r>
            <a:r>
              <a:rPr sz="3600" spc="300" dirty="0">
                <a:latin typeface="Arial" panose="020B0604020202020204"/>
                <a:cs typeface="Arial" panose="020B0604020202020204"/>
              </a:rPr>
              <a:t>b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应用可用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性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241" y="1586915"/>
            <a:ext cx="276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渐进增强，平稳退化的原则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241" y="2553385"/>
            <a:ext cx="139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核心是内容。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241" y="3519855"/>
            <a:ext cx="3035935" cy="1266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增强：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927100" marR="5080">
              <a:lnSpc>
                <a:spcPct val="176000"/>
              </a:lnSpc>
            </a:pPr>
            <a:r>
              <a:rPr sz="1800" spc="-5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CSS</a:t>
            </a:r>
            <a:r>
              <a:rPr sz="1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改进呈现效果 </a:t>
            </a:r>
            <a:r>
              <a:rPr sz="1800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00" spc="-5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元素添加行为</a:t>
            </a:r>
            <a:r>
              <a:rPr sz="1800" spc="-5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..</a:t>
            </a:r>
            <a:r>
              <a:rPr sz="1800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241" y="5452795"/>
            <a:ext cx="395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平稳退化：保证基本的内容。（禁用</a:t>
            </a:r>
            <a:r>
              <a:rPr sz="1800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JS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41" y="643331"/>
            <a:ext cx="4525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29" dirty="0">
                <a:latin typeface="Arial" panose="020B0604020202020204"/>
                <a:cs typeface="Arial" panose="020B0604020202020204"/>
              </a:rPr>
              <a:t>W</a:t>
            </a:r>
            <a:r>
              <a:rPr sz="3600" spc="295" dirty="0">
                <a:latin typeface="Arial" panose="020B0604020202020204"/>
                <a:cs typeface="Arial" panose="020B0604020202020204"/>
              </a:rPr>
              <a:t>e</a:t>
            </a:r>
            <a:r>
              <a:rPr sz="3600" spc="300" dirty="0">
                <a:latin typeface="Arial" panose="020B0604020202020204"/>
                <a:cs typeface="Arial" panose="020B0604020202020204"/>
              </a:rPr>
              <a:t>b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应用安全性分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析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241" y="1592630"/>
            <a:ext cx="5893435" cy="294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防止</a:t>
            </a:r>
            <a:r>
              <a:rPr sz="2000" spc="-5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SQ</a:t>
            </a:r>
            <a:r>
              <a:rPr sz="2000" spc="-10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注入</a:t>
            </a:r>
            <a:r>
              <a:rPr sz="2000" spc="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927100">
              <a:lnSpc>
                <a:spcPct val="100000"/>
              </a:lnSpc>
              <a:spcBef>
                <a:spcPts val="1720"/>
              </a:spcBef>
            </a:pPr>
            <a:r>
              <a:rPr sz="2000" spc="-5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MyBatis</a:t>
            </a:r>
            <a:r>
              <a:rPr sz="20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中使用</a:t>
            </a:r>
            <a:r>
              <a:rPr sz="2000" spc="-5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#{</a:t>
            </a:r>
            <a:r>
              <a:rPr sz="2000" spc="-30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}</a:t>
            </a:r>
            <a:r>
              <a:rPr sz="20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代替</a:t>
            </a:r>
            <a:r>
              <a:rPr sz="2000" spc="-5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${</a:t>
            </a:r>
            <a:r>
              <a:rPr sz="2000" spc="-30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防止</a:t>
            </a:r>
            <a:r>
              <a:rPr sz="2000" spc="-5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XSS</a:t>
            </a:r>
            <a:r>
              <a:rPr sz="20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攻击</a:t>
            </a:r>
            <a:r>
              <a:rPr sz="2000" spc="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927100">
              <a:lnSpc>
                <a:spcPct val="100000"/>
              </a:lnSpc>
              <a:spcBef>
                <a:spcPts val="1720"/>
              </a:spcBef>
            </a:pPr>
            <a:r>
              <a:rPr sz="20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限制输入的字符串长度</a:t>
            </a:r>
            <a:r>
              <a:rPr sz="2000" spc="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927100">
              <a:lnSpc>
                <a:spcPct val="100000"/>
              </a:lnSpc>
              <a:spcBef>
                <a:spcPts val="1720"/>
              </a:spcBef>
            </a:pPr>
            <a:r>
              <a:rPr sz="20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在后端过滤脚本注入的语法要素。</a:t>
            </a:r>
            <a:r>
              <a:rPr sz="20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sz="2000" spc="-5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“&lt;”</a:t>
            </a:r>
            <a:r>
              <a:rPr sz="20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000" spc="-5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“&gt;</a:t>
            </a:r>
            <a:r>
              <a:rPr sz="2000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”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99790" y="2925762"/>
            <a:ext cx="526478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19225" algn="l"/>
                <a:tab pos="2827020" algn="l"/>
                <a:tab pos="4234815" algn="l"/>
              </a:tabLst>
            </a:pPr>
            <a:r>
              <a:rPr spc="5" dirty="0"/>
              <a:t>谢</a:t>
            </a:r>
            <a:r>
              <a:rPr spc="5" dirty="0"/>
              <a:t>	</a:t>
            </a:r>
            <a:r>
              <a:rPr spc="5" dirty="0"/>
              <a:t>谢</a:t>
            </a:r>
            <a:r>
              <a:rPr spc="5" dirty="0"/>
              <a:t>	</a:t>
            </a:r>
            <a:r>
              <a:rPr spc="5" dirty="0"/>
              <a:t>聆</a:t>
            </a:r>
            <a:r>
              <a:rPr spc="5" dirty="0"/>
              <a:t>	</a:t>
            </a:r>
            <a:r>
              <a:rPr spc="5" dirty="0"/>
              <a:t>听</a:t>
            </a:r>
            <a:endParaRPr spc="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41" y="643331"/>
            <a:ext cx="196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功能需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求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241" y="1586915"/>
            <a:ext cx="6197600" cy="401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1800">
                <a:latin typeface="微软雅黑" panose="020B0503020204020204" charset="-122"/>
                <a:cs typeface="微软雅黑" panose="020B0503020204020204" charset="-122"/>
              </a:rPr>
              <a:t>管理员：</a:t>
            </a:r>
            <a:endParaRPr lang="zh-CN"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zh-CN"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800">
                <a:latin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1800">
                <a:latin typeface="微软雅黑" panose="020B0503020204020204" charset="-122"/>
                <a:cs typeface="微软雅黑" panose="020B0503020204020204" charset="-122"/>
              </a:rPr>
              <a:t>通过账号密码登录授权管理</a:t>
            </a:r>
            <a:r>
              <a:rPr lang="zh-CN" altLang="en-US" sz="1800">
                <a:latin typeface="微软雅黑" panose="020B0503020204020204" charset="-122"/>
                <a:cs typeface="微软雅黑" panose="020B0503020204020204" charset="-122"/>
              </a:rPr>
              <a:t>页面</a:t>
            </a:r>
            <a:endParaRPr lang="zh-CN" altLang="en-US"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zh-CN" altLang="en-US"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800">
                <a:latin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1800">
                <a:latin typeface="微软雅黑" panose="020B0503020204020204" charset="-122"/>
                <a:cs typeface="微软雅黑" panose="020B0503020204020204" charset="-122"/>
              </a:rPr>
              <a:t>进入公司管理页面，给公司机构构建条目，下发授权点数，软件信息以及到期</a:t>
            </a:r>
            <a:r>
              <a:rPr lang="zh-CN" altLang="en-US" sz="1800">
                <a:latin typeface="微软雅黑" panose="020B0503020204020204" charset="-122"/>
                <a:cs typeface="微软雅黑" panose="020B0503020204020204" charset="-122"/>
              </a:rPr>
              <a:t>截止时间。</a:t>
            </a:r>
            <a:endParaRPr lang="zh-CN" altLang="en-US"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zh-CN" altLang="en-US"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800">
                <a:latin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1800">
                <a:latin typeface="微软雅黑" panose="020B0503020204020204" charset="-122"/>
                <a:cs typeface="微软雅黑" panose="020B0503020204020204" charset="-122"/>
              </a:rPr>
              <a:t>对现有公司授权条目进行增删改查，以及查看相关详细信息</a:t>
            </a:r>
            <a:r>
              <a:rPr lang="zh-CN" altLang="en-US" sz="1800">
                <a:latin typeface="微软雅黑" panose="020B0503020204020204" charset="-122"/>
                <a:cs typeface="微软雅黑" panose="020B0503020204020204" charset="-122"/>
              </a:rPr>
              <a:t>功能。</a:t>
            </a:r>
            <a:endParaRPr lang="zh-CN" altLang="en-US"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zh-CN" altLang="en-US"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800">
                <a:latin typeface="微软雅黑" panose="020B0503020204020204" charset="-122"/>
                <a:cs typeface="微软雅黑" panose="020B0503020204020204" charset="-122"/>
              </a:rPr>
              <a:t>4.</a:t>
            </a:r>
            <a:r>
              <a:rPr lang="zh-CN" altLang="en-US" sz="1800">
                <a:latin typeface="微软雅黑" panose="020B0503020204020204" charset="-122"/>
                <a:cs typeface="微软雅黑" panose="020B0503020204020204" charset="-122"/>
              </a:rPr>
              <a:t>进入许可证管理页面，给个人用户进行授权，以及相关条目删除、编辑和查看</a:t>
            </a:r>
            <a:r>
              <a:rPr lang="zh-CN" altLang="en-US" sz="1800">
                <a:latin typeface="微软雅黑" panose="020B0503020204020204" charset="-122"/>
                <a:cs typeface="微软雅黑" panose="020B0503020204020204" charset="-122"/>
              </a:rPr>
              <a:t>详情。</a:t>
            </a:r>
            <a:endParaRPr lang="zh-CN" altLang="en-US"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zh-CN" altLang="en-US"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800">
                <a:latin typeface="微软雅黑" panose="020B0503020204020204" charset="-122"/>
                <a:cs typeface="微软雅黑" panose="020B0503020204020204" charset="-122"/>
              </a:rPr>
              <a:t>5.</a:t>
            </a:r>
            <a:r>
              <a:rPr lang="zh-CN" altLang="en-US" sz="1800">
                <a:latin typeface="微软雅黑" panose="020B0503020204020204" charset="-122"/>
                <a:cs typeface="微软雅黑" panose="020B0503020204020204" charset="-122"/>
              </a:rPr>
              <a:t>数据分析，根据个人的姓名或者公司名称进行</a:t>
            </a:r>
            <a:r>
              <a:rPr lang="zh-CN" altLang="en-US" sz="1800">
                <a:latin typeface="微软雅黑" panose="020B0503020204020204" charset="-122"/>
                <a:cs typeface="微软雅黑" panose="020B0503020204020204" charset="-122"/>
              </a:rPr>
              <a:t>筛选。</a:t>
            </a:r>
            <a:endParaRPr lang="zh-CN" altLang="en-US"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241" y="643331"/>
            <a:ext cx="1473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3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用例</a:t>
            </a:r>
            <a:r>
              <a:rPr sz="3600" b="1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图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Picture 3" descr="绘图2"/>
          <p:cNvPicPr>
            <a:picLocks noChangeAspect="1"/>
          </p:cNvPicPr>
          <p:nvPr/>
        </p:nvPicPr>
        <p:blipFill>
          <a:blip r:embed="rId1"/>
          <a:srcRect l="3928" t="11111" r="26154" b="20000"/>
          <a:stretch>
            <a:fillRect/>
          </a:stretch>
        </p:blipFill>
        <p:spPr>
          <a:xfrm>
            <a:off x="2158365" y="1371600"/>
            <a:ext cx="678180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241" y="643331"/>
            <a:ext cx="1473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3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活动</a:t>
            </a:r>
            <a:r>
              <a:rPr sz="3600" b="1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图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1371600"/>
            <a:ext cx="8246110" cy="49822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400" y="1972945"/>
            <a:ext cx="11292840" cy="34137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241" y="643331"/>
            <a:ext cx="3327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超文本</a:t>
            </a:r>
            <a:r>
              <a:rPr sz="3600" spc="300" dirty="0">
                <a:latin typeface="Arial" panose="020B0604020202020204"/>
                <a:cs typeface="Arial" panose="020B0604020202020204"/>
              </a:rPr>
              <a:t>&amp;</a:t>
            </a: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适应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性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9200" y="1410970"/>
            <a:ext cx="1468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跳转首页</a:t>
            </a:r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2057400" y="1676400"/>
            <a:ext cx="1061085" cy="499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429000" y="1409700"/>
            <a:ext cx="2026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跳转登录页面</a:t>
            </a: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3745230" y="1676400"/>
            <a:ext cx="108585" cy="44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33400" y="5581650"/>
            <a:ext cx="2917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添加用户</a:t>
            </a:r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1219200" y="3322320"/>
            <a:ext cx="216535" cy="2236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581400" y="5723890"/>
            <a:ext cx="356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搜索用户，支持模糊匹配</a:t>
            </a:r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2895600" y="3733800"/>
            <a:ext cx="1718310" cy="1824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748905" y="1090295"/>
            <a:ext cx="3757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修改数据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9544050" y="5644515"/>
            <a:ext cx="2114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删除数据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0284460" y="1186815"/>
            <a:ext cx="1678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查看数据</a:t>
            </a:r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 flipH="1" flipV="1">
            <a:off x="8458200" y="1524000"/>
            <a:ext cx="2201545" cy="3293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 flipV="1">
            <a:off x="10820400" y="1600200"/>
            <a:ext cx="346710" cy="3177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10210800" y="5203190"/>
            <a:ext cx="367665" cy="43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41" y="433146"/>
            <a:ext cx="29864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300" dirty="0">
                <a:latin typeface="微软雅黑" panose="020B0503020204020204" charset="-122"/>
                <a:cs typeface="微软雅黑" panose="020B0503020204020204" charset="-122"/>
              </a:rPr>
              <a:t>超文本</a:t>
            </a:r>
            <a:r>
              <a:rPr sz="3200" dirty="0">
                <a:latin typeface="Arial" panose="020B0604020202020204"/>
                <a:cs typeface="Arial" panose="020B0604020202020204"/>
              </a:rPr>
              <a:t>&amp;</a:t>
            </a:r>
            <a:r>
              <a:rPr sz="3200" spc="-59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300" dirty="0">
                <a:latin typeface="微软雅黑" panose="020B0503020204020204" charset="-122"/>
                <a:cs typeface="微软雅黑" panose="020B0503020204020204" charset="-122"/>
              </a:rPr>
              <a:t>适应</a:t>
            </a:r>
            <a:r>
              <a:rPr sz="3200" spc="5" dirty="0">
                <a:latin typeface="微软雅黑" panose="020B0503020204020204" charset="-122"/>
                <a:cs typeface="微软雅黑" panose="020B0503020204020204" charset="-122"/>
              </a:rPr>
              <a:t>性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81800" y="228600"/>
            <a:ext cx="4533900" cy="64998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290695" y="1905000"/>
            <a:ext cx="2491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文本框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191000" y="4038600"/>
            <a:ext cx="2008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日期选择</a:t>
            </a:r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5334000" y="762000"/>
            <a:ext cx="1828800" cy="1160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>
            <p:custDataLst>
              <p:tags r:id="rId3"/>
            </p:custDataLst>
          </p:nvPr>
        </p:nvCxnSpPr>
        <p:spPr>
          <a:xfrm flipV="1">
            <a:off x="5334000" y="1524000"/>
            <a:ext cx="1905000" cy="474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>
            <p:custDataLst>
              <p:tags r:id="rId4"/>
            </p:custDataLst>
          </p:nvPr>
        </p:nvCxnSpPr>
        <p:spPr>
          <a:xfrm>
            <a:off x="5334000" y="2074545"/>
            <a:ext cx="1828800" cy="1049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5"/>
            </p:custDataLst>
          </p:nvPr>
        </p:nvCxnSpPr>
        <p:spPr>
          <a:xfrm>
            <a:off x="5334000" y="2074545"/>
            <a:ext cx="1828800" cy="363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>
            <p:custDataLst>
              <p:tags r:id="rId6"/>
            </p:custDataLst>
          </p:nvPr>
        </p:nvCxnSpPr>
        <p:spPr>
          <a:xfrm flipV="1">
            <a:off x="5181600" y="3886200"/>
            <a:ext cx="1981200" cy="321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>
            <p:custDataLst>
              <p:tags r:id="rId7"/>
            </p:custDataLst>
          </p:nvPr>
        </p:nvCxnSpPr>
        <p:spPr>
          <a:xfrm>
            <a:off x="5181600" y="4267200"/>
            <a:ext cx="1828800" cy="389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384040" y="5867400"/>
            <a:ext cx="1623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按钮选项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384040" y="6395085"/>
            <a:ext cx="1572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超链接</a:t>
            </a:r>
            <a:endParaRPr lang="zh-CN" altLang="en-US"/>
          </a:p>
        </p:txBody>
      </p:sp>
      <p:cxnSp>
        <p:nvCxnSpPr>
          <p:cNvPr id="23" name="直接箭头连接符 22"/>
          <p:cNvCxnSpPr/>
          <p:nvPr>
            <p:custDataLst>
              <p:tags r:id="rId8"/>
            </p:custDataLst>
          </p:nvPr>
        </p:nvCxnSpPr>
        <p:spPr>
          <a:xfrm>
            <a:off x="5486400" y="6036945"/>
            <a:ext cx="1600200" cy="59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>
            <p:custDataLst>
              <p:tags r:id="rId9"/>
            </p:custDataLst>
          </p:nvPr>
        </p:nvCxnSpPr>
        <p:spPr>
          <a:xfrm>
            <a:off x="5410200" y="6559550"/>
            <a:ext cx="1676400" cy="69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241" y="643331"/>
            <a:ext cx="196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300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设计模</a:t>
            </a:r>
            <a:r>
              <a:rPr sz="3600" b="1" dirty="0">
                <a:solidFill>
                  <a:srgbClr val="252525"/>
                </a:solidFill>
                <a:latin typeface="微软雅黑" panose="020B0503020204020204" charset="-122"/>
                <a:cs typeface="微软雅黑" panose="020B0503020204020204" charset="-122"/>
              </a:rPr>
              <a:t>式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77276" y="762050"/>
            <a:ext cx="152590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800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2800" spc="-5" dirty="0">
                <a:solidFill>
                  <a:srgbClr val="585858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800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模</a:t>
            </a:r>
            <a:r>
              <a:rPr sz="2800" spc="-5" dirty="0">
                <a:solidFill>
                  <a:srgbClr val="585858"/>
                </a:solidFill>
                <a:latin typeface="微软雅黑" panose="020B0503020204020204" charset="-122"/>
                <a:cs typeface="微软雅黑" panose="020B0503020204020204" charset="-122"/>
              </a:rPr>
              <a:t>式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34000" y="1371600"/>
            <a:ext cx="6730365" cy="50914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200" y="1524000"/>
            <a:ext cx="476504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MVC 模式代表 Model-View-Controller（模型-视图-控制器） 模式。这种模式用于应用程序的分层开发。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Model（模型） - 模型代表一个存取数据的对象或 JAVA POJO。它也可以带有逻辑，在数据变化时更新控制器。</a:t>
            </a:r>
            <a:endParaRPr lang="zh-CN" altLang="en-US"/>
          </a:p>
          <a:p>
            <a:r>
              <a:rPr lang="zh-CN" altLang="en-US"/>
              <a:t>View（视图） - 视图代表模型包含的数据的可视化。</a:t>
            </a:r>
            <a:endParaRPr lang="zh-CN" altLang="en-US"/>
          </a:p>
          <a:p>
            <a:r>
              <a:rPr lang="zh-CN" altLang="en-US"/>
              <a:t>Controller（控制器） - 控制器作用于模型和视图上。它控制数据流向模型对象，并在数据变化时更新视图。它使视图与模型分离开。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一般在Java Web里，JSP充当V，Servlet充当C,JavaBean充当M。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41" y="643331"/>
            <a:ext cx="2959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0" dirty="0">
                <a:latin typeface="微软雅黑" panose="020B0503020204020204" charset="-122"/>
                <a:cs typeface="微软雅黑" panose="020B0503020204020204" charset="-122"/>
              </a:rPr>
              <a:t>论坛系统类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图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38400" y="1447800"/>
            <a:ext cx="6271895" cy="48583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PP_MARK_KEY" val="13a54389-23c2-4d09-bc53-f9476ba888a8"/>
  <p:tag name="COMMONDATA" val="eyJoZGlkIjoiZTk3OGUzYjZjNmY1N2NmNzNkZWFmMTQxZDAzMGExZmM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1183</Words>
  <Application>WPS 演示</Application>
  <PresentationFormat>On-screen Show (4:3)</PresentationFormat>
  <Paragraphs>157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宋体</vt:lpstr>
      <vt:lpstr>Wingdings</vt:lpstr>
      <vt:lpstr>Microsoft JhengHei</vt:lpstr>
      <vt:lpstr>Arial</vt:lpstr>
      <vt:lpstr>微软雅黑</vt:lpstr>
      <vt:lpstr>Calibri</vt:lpstr>
      <vt:lpstr>Arial Unicode MS</vt:lpstr>
      <vt:lpstr>Office Theme</vt:lpstr>
      <vt:lpstr>PowerPoint 演示文稿</vt:lpstr>
      <vt:lpstr>简介</vt:lpstr>
      <vt:lpstr>功能需求</vt:lpstr>
      <vt:lpstr>PowerPoint 演示文稿</vt:lpstr>
      <vt:lpstr>PowerPoint 演示文稿</vt:lpstr>
      <vt:lpstr>超文本&amp;适应性</vt:lpstr>
      <vt:lpstr>超文本&amp; 适应性</vt:lpstr>
      <vt:lpstr>PowerPoint 演示文稿</vt:lpstr>
      <vt:lpstr>论坛系统类图</vt:lpstr>
      <vt:lpstr>以查看表单为例</vt:lpstr>
      <vt:lpstr>Web应用设计——标题正文型布局</vt:lpstr>
      <vt:lpstr>登录详情页面</vt:lpstr>
      <vt:lpstr>管理员页面</vt:lpstr>
      <vt:lpstr>公司管理页面</vt:lpstr>
      <vt:lpstr>许可证管理页面</vt:lpstr>
      <vt:lpstr>开发技术</vt:lpstr>
      <vt:lpstr>Web应用测试</vt:lpstr>
      <vt:lpstr>跳转测试</vt:lpstr>
      <vt:lpstr>表单测试</vt:lpstr>
      <vt:lpstr>表单测试——未登录</vt:lpstr>
      <vt:lpstr>cookie测试——未登录时</vt:lpstr>
      <vt:lpstr>cookie测试——登录后</vt:lpstr>
      <vt:lpstr>cookie测试——删除cookie</vt:lpstr>
      <vt:lpstr>cookie测试——全部删除</vt:lpstr>
      <vt:lpstr>Web应用运维</vt:lpstr>
      <vt:lpstr>Web应用性能优化</vt:lpstr>
      <vt:lpstr>Web应用可用性</vt:lpstr>
      <vt:lpstr>Web应用安全性分析</vt:lpstr>
      <vt:lpstr>谢	谢	聆	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重玄</cp:lastModifiedBy>
  <cp:revision>12</cp:revision>
  <dcterms:created xsi:type="dcterms:W3CDTF">2023-05-15T07:09:00Z</dcterms:created>
  <dcterms:modified xsi:type="dcterms:W3CDTF">2023-05-18T10:21:23Z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2020-07-08T16:00:00Z</vt:filetime>
  </property>
  <property fmtid="{D5CDD505-2E9C-101B-9397-08002B2CF9AE}" pid="3" name="Creator">
    <vt:lpwstr>WPS 演示</vt:lpwstr>
  </property>
  <property fmtid="{D5CDD505-2E9C-101B-9397-08002B2CF9AE}" pid="4" name="LastSaved">
    <vt:filetime>2023-05-17T16:00:00Z</vt:filetime>
  </property>
  <property fmtid="{D5CDD505-2E9C-101B-9397-08002B2CF9AE}" pid="5" name="ICV">
    <vt:lpwstr>593794500C3242E792ED0C620D47E5C1_13</vt:lpwstr>
  </property>
  <property fmtid="{D5CDD505-2E9C-101B-9397-08002B2CF9AE}" pid="6" name="KSOProductBuildVer">
    <vt:lpwstr>2052-11.1.0.14309</vt:lpwstr>
  </property>
</Properties>
</file>