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99" r:id="rId9"/>
    <p:sldId id="300" r:id="rId10"/>
    <p:sldId id="264" r:id="rId11"/>
    <p:sldId id="323" r:id="rId12"/>
    <p:sldId id="265" r:id="rId13"/>
    <p:sldId id="266" r:id="rId14"/>
    <p:sldId id="267" r:id="rId15"/>
    <p:sldId id="268" r:id="rId16"/>
    <p:sldId id="269" r:id="rId17"/>
    <p:sldId id="284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44" r:id="rId32"/>
    <p:sldId id="345" r:id="rId33"/>
    <p:sldId id="346" r:id="rId34"/>
    <p:sldId id="347" r:id="rId35"/>
    <p:sldId id="283" r:id="rId36"/>
  </p:sldIdLst>
  <p:sldSz cx="12192000" cy="6858000"/>
  <p:notesSz cx="12192000" cy="6858000"/>
  <p:custDataLst>
    <p:tags r:id="rId4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9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241" y="643331"/>
            <a:ext cx="1082151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9790" y="2925762"/>
            <a:ext cx="5392419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41" y="1592630"/>
            <a:ext cx="10821517" cy="294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tags" Target="../tags/tag1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21.png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8755" y="2426335"/>
            <a:ext cx="881697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6000" b="1" spc="2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6000" b="1" spc="3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60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工程实验</a:t>
            </a:r>
            <a:r>
              <a:rPr lang="zh-CN" sz="60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汇</a:t>
            </a:r>
            <a:r>
              <a:rPr sz="60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报</a:t>
            </a:r>
            <a:endParaRPr sz="6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9028" y="3616909"/>
            <a:ext cx="3632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项目名称：</a:t>
            </a:r>
            <a:r>
              <a:rPr lang="zh-CN" sz="2400" spc="2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许可证</a:t>
            </a:r>
            <a:r>
              <a:rPr lang="zh-CN" sz="2400" spc="2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授权</a:t>
            </a:r>
            <a:endParaRPr lang="zh-CN" sz="2400" spc="200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30" y="762000"/>
            <a:ext cx="38709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以查看</a:t>
            </a: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表单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6946" y="1676146"/>
            <a:ext cx="10887456" cy="2772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60" y="838200"/>
            <a:ext cx="87991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应用设</a:t>
            </a:r>
            <a:r>
              <a:rPr sz="3600" spc="29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lang="zh-CN" sz="3600" spc="300" dirty="0">
                <a:latin typeface="Arial" panose="020B0604020202020204"/>
                <a:cs typeface="Arial" panose="020B0604020202020204"/>
              </a:rPr>
              <a:t>标题正文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型布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局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352925" y="37534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 descr="2023-05-1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1404620"/>
            <a:ext cx="10090150" cy="5403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8564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登录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详情页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Content Placeholder 5" descr="2023-05-15 (1)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295400" y="1524000"/>
            <a:ext cx="8997315" cy="4820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65" y="643255"/>
            <a:ext cx="53867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管理员页面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 descr="C:\Users\admin\OneDrive\图片\屏幕快照\2023-05-15 (2).png2023-05-15 (2)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52397" y="1490472"/>
            <a:ext cx="8881110" cy="47594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65" y="643255"/>
            <a:ext cx="51746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公司管理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页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 descr="C:\Users\admin\OneDrive\图片\屏幕快照\2023-05-15 (3).png2023-05-15 (3)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51635" y="1490472"/>
            <a:ext cx="8881110" cy="47594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65" y="643255"/>
            <a:ext cx="51746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许可证管理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页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 descr="C:\Users\admin\OneDrive\图片\屏幕快照\2023-05-15 (4).png2023-05-15 (4)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51635" y="1490536"/>
            <a:ext cx="8881110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开发技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术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165" y="1607185"/>
            <a:ext cx="637032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前端：</a:t>
            </a:r>
            <a:r>
              <a:rPr lang="en-US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JavaScript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后端</a:t>
            </a:r>
            <a:r>
              <a:rPr sz="24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Spri</a:t>
            </a:r>
            <a:r>
              <a:rPr lang="en-US"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3291205">
              <a:lnSpc>
                <a:spcPct val="329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sz="24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MySQL 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400" dirty="0">
              <a:solidFill>
                <a:srgbClr val="585858"/>
              </a:solidFill>
              <a:latin typeface="Arial" panose="020B0604020202020204"/>
              <a:cs typeface="Arial" panose="020B0604020202020204"/>
            </a:endParaRPr>
          </a:p>
          <a:p>
            <a:pPr marL="12700" marR="3291205">
              <a:lnSpc>
                <a:spcPct val="329000"/>
              </a:lnSpc>
            </a:pPr>
            <a:r>
              <a:rPr lang="zh-CN" altLang="en-US" sz="2400">
                <a:latin typeface="Arial" panose="020B0604020202020204"/>
                <a:cs typeface="Arial" panose="020B0604020202020204"/>
              </a:rPr>
              <a:t>云端服务器：阿</a:t>
            </a:r>
            <a:r>
              <a:rPr lang="zh-CN" altLang="en-US" sz="2400">
                <a:latin typeface="Arial" panose="020B0604020202020204"/>
                <a:cs typeface="Arial" panose="020B0604020202020204"/>
              </a:rPr>
              <a:t>里云</a:t>
            </a:r>
            <a:endParaRPr lang="zh-CN" altLang="en-US"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03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应用测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607235"/>
            <a:ext cx="6207760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单元测试：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JUnit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功能测试：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5080" algn="just">
              <a:lnSpc>
                <a:spcPct val="165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链接测试：没有孤立的页面，跳转正常 表单测试：非空检测、标签合法性检测 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cookie</a:t>
            </a:r>
            <a:r>
              <a:rPr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测试：检查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cookie</a:t>
            </a: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是否正常工作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65" y="643255"/>
            <a:ext cx="55162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跳转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219200"/>
            <a:ext cx="4686300" cy="5250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81000"/>
            <a:ext cx="6321425" cy="2444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971800"/>
            <a:ext cx="2705100" cy="3744595"/>
          </a:xfrm>
          <a:prstGeom prst="rect">
            <a:avLst/>
          </a:prstGeom>
        </p:spPr>
      </p:pic>
      <p:cxnSp>
        <p:nvCxnSpPr>
          <p:cNvPr id="7" name="肘形连接符 6"/>
          <p:cNvCxnSpPr>
            <a:endCxn id="5" idx="1"/>
          </p:cNvCxnSpPr>
          <p:nvPr/>
        </p:nvCxnSpPr>
        <p:spPr>
          <a:xfrm rot="16200000">
            <a:off x="1068070" y="2058670"/>
            <a:ext cx="4568825" cy="3657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711440" y="3429000"/>
            <a:ext cx="4514850" cy="1213485"/>
          </a:xfrm>
          <a:prstGeom prst="rect">
            <a:avLst/>
          </a:prstGeom>
        </p:spPr>
      </p:pic>
      <p:cxnSp>
        <p:nvCxnSpPr>
          <p:cNvPr id="11" name="肘形连接符 10"/>
          <p:cNvCxnSpPr>
            <a:endCxn id="6" idx="1"/>
          </p:cNvCxnSpPr>
          <p:nvPr/>
        </p:nvCxnSpPr>
        <p:spPr>
          <a:xfrm flipV="1">
            <a:off x="749935" y="4844415"/>
            <a:ext cx="4507865" cy="1292225"/>
          </a:xfrm>
          <a:prstGeom prst="bentConnector3">
            <a:avLst>
              <a:gd name="adj1" fmla="val 500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8" idx="1"/>
          </p:cNvCxnSpPr>
          <p:nvPr/>
        </p:nvCxnSpPr>
        <p:spPr>
          <a:xfrm flipV="1">
            <a:off x="2139315" y="4036060"/>
            <a:ext cx="5572125" cy="2202180"/>
          </a:xfrm>
          <a:prstGeom prst="bentConnector3">
            <a:avLst>
              <a:gd name="adj1" fmla="val 50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64262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表单测试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7600" y="304800"/>
            <a:ext cx="4533900" cy="6499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97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简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621840"/>
            <a:ext cx="8203565" cy="221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该项目致力于</a:t>
            </a:r>
            <a:r>
              <a:rPr lang="zh-CN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为系统添加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lang="zh-CN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许可证授权机制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通过</a:t>
            </a: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授权机制实现盈利，从而提高公司收入，</a:t>
            </a: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实现更好地</a:t>
            </a: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保护该系统系统知识产权并实现商业</a:t>
            </a: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价值。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543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表单测试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未登录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800" y="2286000"/>
            <a:ext cx="11628120" cy="3131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1752600"/>
            <a:ext cx="681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编辑表单未登录时自动跳转到登录页面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562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latin typeface="Arial" panose="020B0604020202020204"/>
                <a:cs typeface="Arial" panose="020B0604020202020204"/>
              </a:rPr>
              <a:t>c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oo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kie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未登录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10102215" cy="5419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513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latin typeface="Arial" panose="020B0604020202020204"/>
                <a:cs typeface="Arial" panose="020B0604020202020204"/>
              </a:rPr>
              <a:t>c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oo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kie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登录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400" y="1143000"/>
            <a:ext cx="10139045" cy="54394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77597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latin typeface="Arial" panose="020B0604020202020204"/>
                <a:cs typeface="Arial" panose="020B0604020202020204"/>
              </a:rPr>
              <a:t>cookie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删</a:t>
            </a:r>
            <a:r>
              <a:rPr sz="3600" spc="295" dirty="0">
                <a:latin typeface="微软雅黑" panose="020B0503020204020204" charset="-122"/>
                <a:cs typeface="微软雅黑" panose="020B0503020204020204" charset="-122"/>
              </a:rPr>
              <a:t>除</a:t>
            </a:r>
            <a:r>
              <a:rPr lang="en-US" sz="3600" spc="265" dirty="0">
                <a:latin typeface="Arial" panose="020B0604020202020204"/>
                <a:cs typeface="Arial" panose="020B0604020202020204"/>
              </a:rPr>
              <a:t>cookie</a:t>
            </a:r>
            <a:endParaRPr lang="en-US" sz="3600" spc="265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1160" y="1295400"/>
            <a:ext cx="10549890" cy="5659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b="41347"/>
          <a:stretch>
            <a:fillRect/>
          </a:stretch>
        </p:blipFill>
        <p:spPr>
          <a:xfrm>
            <a:off x="381000" y="3200400"/>
            <a:ext cx="10631170" cy="33445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96647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latin typeface="Arial" panose="020B0604020202020204"/>
                <a:cs typeface="Arial" panose="020B0604020202020204"/>
              </a:rPr>
              <a:t>cookie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lang="zh-CN" sz="3600" spc="300" dirty="0">
                <a:latin typeface="Arial" panose="020B0604020202020204"/>
                <a:cs typeface="Arial" panose="020B0604020202020204"/>
              </a:rPr>
              <a:t>全部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删</a:t>
            </a:r>
            <a:r>
              <a:rPr sz="3600" spc="295" dirty="0">
                <a:latin typeface="微软雅黑" panose="020B0503020204020204" charset="-122"/>
                <a:cs typeface="微软雅黑" panose="020B0503020204020204" charset="-122"/>
              </a:rPr>
              <a:t>除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9530715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03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应用运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维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621840"/>
            <a:ext cx="9417050" cy="355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内容维护：更新由用户完成，管理员负责审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查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SEO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策略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5080">
              <a:lnSpc>
                <a:spcPct val="160000"/>
              </a:lnSpc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设置关键词</a:t>
            </a:r>
            <a:r>
              <a:rPr lang="en-US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	CBIMS</a:t>
            </a:r>
            <a:r>
              <a:rPr lang="zh-CN" altLang="en-US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许可证服务器。</a:t>
            </a:r>
            <a:endParaRPr sz="2800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5080">
              <a:lnSpc>
                <a:spcPct val="160000"/>
              </a:lnSpc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设置站点地图。方便爬虫抓取内容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2000"/>
              </a:spcBef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使用伪静态</a:t>
            </a:r>
            <a:r>
              <a:rPr sz="2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。动态页面不便于搜索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402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应用性能优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586915"/>
            <a:ext cx="2940685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前端：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786130">
              <a:lnSpc>
                <a:spcPct val="176000"/>
              </a:lnSpc>
            </a:pP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减少</a:t>
            </a:r>
            <a:r>
              <a:rPr sz="1800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请求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 </a:t>
            </a: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1800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</a:t>
            </a: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脚本置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底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1645"/>
              </a:spcBef>
            </a:pP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避免重复的资源请求</a:t>
            </a:r>
            <a:r>
              <a:rPr sz="1800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241" y="4003090"/>
            <a:ext cx="3188335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后端：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1645"/>
              </a:spcBef>
            </a:pP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使用连接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池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5080">
              <a:lnSpc>
                <a:spcPct val="176000"/>
              </a:lnSpc>
            </a:pP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避免重复的数据库查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询 </a:t>
            </a:r>
            <a:r>
              <a:rPr sz="1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使用索引提升查询速度</a:t>
            </a:r>
            <a:r>
              <a:rPr sz="1800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53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应用可用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586915"/>
            <a:ext cx="276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渐进增强，平稳退化的原则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241" y="2553385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核心是内容。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241" y="3519855"/>
            <a:ext cx="3035935" cy="126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增强：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5080">
              <a:lnSpc>
                <a:spcPct val="176000"/>
              </a:lnSpc>
            </a:pPr>
            <a:r>
              <a:rPr sz="1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改进呈现效果 </a:t>
            </a:r>
            <a:r>
              <a:rPr sz="1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元素添加行为</a:t>
            </a:r>
            <a:r>
              <a:rPr sz="1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sz="1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241" y="5452795"/>
            <a:ext cx="395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平稳退化：保证基本的内容。（禁用</a:t>
            </a:r>
            <a:r>
              <a:rPr sz="1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JS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452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应用安全性分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析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592630"/>
            <a:ext cx="5893435" cy="294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防止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SQ</a:t>
            </a:r>
            <a:r>
              <a:rPr sz="2000" spc="-1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注入</a:t>
            </a:r>
            <a:r>
              <a:rPr sz="2000" spc="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1720"/>
              </a:spcBef>
            </a:pP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MyBatis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中使用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#{</a:t>
            </a:r>
            <a:r>
              <a:rPr sz="2000" spc="-3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代替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${</a:t>
            </a:r>
            <a:r>
              <a:rPr sz="2000" spc="-3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防止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XSS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攻击</a:t>
            </a:r>
            <a:r>
              <a:rPr sz="2000" spc="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1720"/>
              </a:spcBef>
            </a:pP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限制输入的字符串长度</a:t>
            </a:r>
            <a:r>
              <a:rPr sz="2000" spc="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1720"/>
              </a:spcBef>
            </a:pP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在后端过滤脚本注入的语法要素。</a:t>
            </a:r>
            <a:r>
              <a:rPr sz="20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“&lt;”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“&gt;</a:t>
            </a:r>
            <a:r>
              <a:rPr sz="20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" y="228917"/>
            <a:ext cx="539241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应用安全性分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析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54050" y="1143317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200" b="1">
                <a:latin typeface="Calibri" panose="020F0502020204030204" charset="0"/>
                <a:ea typeface="宋体" panose="02010600030101010101" pitchFamily="2" charset="-122"/>
              </a:rPr>
              <a:t>登陆方式与计划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886200" y="1093152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ea typeface="宋体" panose="02010600030101010101" pitchFamily="2" charset="-122"/>
              </a:rPr>
              <a:t>使用Cookie中持久化保存的Token登录。Token的前端数据存储在浏览器中，后端数据存储在数据库中。</a:t>
            </a:r>
            <a:endParaRPr lang="zh-CN" sz="1600" b="0"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5800" y="1981517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200" b="1">
                <a:latin typeface="Calibri" panose="020F0502020204030204" charset="0"/>
                <a:ea typeface="宋体" panose="02010600030101010101" pitchFamily="2" charset="-122"/>
              </a:rPr>
              <a:t>Token</a:t>
            </a:r>
            <a:r>
              <a:rPr lang="zh-CN" sz="2200" b="1">
                <a:latin typeface="Calibri" panose="020F0502020204030204" charset="0"/>
                <a:ea typeface="宋体" panose="02010600030101010101" pitchFamily="2" charset="-122"/>
              </a:rPr>
              <a:t>的创建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810000" y="2057400"/>
            <a:ext cx="74320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0">
                <a:solidFill>
                  <a:srgbClr val="404040"/>
                </a:solidFill>
                <a:ea typeface="宋体" panose="02010600030101010101" pitchFamily="2" charset="-122"/>
              </a:rPr>
              <a:t>将使用JWT标准创建Token，包含三部分：Headers</a:t>
            </a:r>
            <a:r>
              <a:rPr lang="en-US" sz="1600" b="0">
                <a:solidFill>
                  <a:srgbClr val="404040"/>
                </a:solidFill>
                <a:latin typeface="微软雅黑" panose="020B0503020204020204" charset="-122"/>
                <a:ea typeface="宋体" panose="02010600030101010101" pitchFamily="2" charset="-122"/>
              </a:rPr>
              <a:t>,Payload,Signature</a:t>
            </a:r>
            <a:r>
              <a:rPr lang="zh-CN" sz="1600" b="0">
                <a:solidFill>
                  <a:srgbClr val="404040"/>
                </a:solidFill>
                <a:ea typeface="宋体" panose="02010600030101010101" pitchFamily="2" charset="-122"/>
              </a:rPr>
              <a:t>。其中Headers包含加密方式和用户名，Payload当中包含Token创建时间、Token有效时间和Token的权限类型等信息,Signature当中包含加密信息。</a:t>
            </a:r>
            <a:endParaRPr lang="zh-CN" sz="1600" b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5150" y="3125787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200" b="1">
                <a:latin typeface="Calibri" panose="020F0502020204030204" charset="0"/>
                <a:ea typeface="宋体" panose="02010600030101010101" pitchFamily="2" charset="-122"/>
              </a:rPr>
              <a:t>加密方式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810000" y="2992438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solidFill>
                  <a:srgbClr val="404040"/>
                </a:solidFill>
                <a:ea typeface="宋体" panose="02010600030101010101" pitchFamily="2" charset="-122"/>
              </a:rPr>
              <a:t>Token中的Signature作为加密验证的核心部分，是用来防止Token被伪造而出现的，我们优先考虑使用安全性更高的非对称RSA加密，</a:t>
            </a:r>
            <a:endParaRPr lang="en-US" sz="1600"/>
          </a:p>
        </p:txBody>
      </p:sp>
      <p:pic>
        <p:nvPicPr>
          <p:cNvPr id="9" name="图片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4050" y="3831590"/>
            <a:ext cx="6543040" cy="3026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功能需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586915"/>
            <a:ext cx="6197600" cy="401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>
                <a:latin typeface="微软雅黑" panose="020B0503020204020204" charset="-122"/>
                <a:cs typeface="微软雅黑" panose="020B0503020204020204" charset="-122"/>
              </a:rPr>
              <a:t>管理员：</a:t>
            </a:r>
            <a:endParaRPr lang="zh-CN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通过账号密码登录授权管理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页面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进入公司管理页面，给公司机构构建条目，下发授权点数，软件信息以及到期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截止时间。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对现有公司授权条目进行增删改查，以及查看相关详细信息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功能。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进入许可证管理页面，给个人用户进行授权，以及相关条目删除、编辑和查看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详情。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数据分析，根据个人的姓名或者公司名称进行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筛选。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" y="228917"/>
            <a:ext cx="539241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应用安全性分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析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1" name="图片 2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95755"/>
            <a:ext cx="5303520" cy="44881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609600" y="91440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RSA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" y="228917"/>
            <a:ext cx="539241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应用安全性分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析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09600" y="9144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非对称加密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150" y="1282700"/>
            <a:ext cx="10071735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" y="228917"/>
            <a:ext cx="539241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应用安全性分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析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565150" y="762317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200" b="1">
                <a:latin typeface="Calibri" panose="020F0502020204030204" charset="0"/>
                <a:ea typeface="宋体" panose="02010600030101010101" pitchFamily="2" charset="-122"/>
              </a:rPr>
              <a:t>登录过程</a:t>
            </a:r>
            <a:endParaRPr lang="en-US"/>
          </a:p>
        </p:txBody>
      </p:sp>
      <p:pic>
        <p:nvPicPr>
          <p:cNvPr id="5" name="图片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150" y="1295400"/>
            <a:ext cx="10434320" cy="525843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9790" y="2925762"/>
            <a:ext cx="52647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9225" algn="l"/>
                <a:tab pos="2827020" algn="l"/>
                <a:tab pos="4234815" algn="l"/>
              </a:tabLst>
            </a:pPr>
            <a:r>
              <a:rPr spc="5" dirty="0"/>
              <a:t>谢</a:t>
            </a:r>
            <a:r>
              <a:rPr spc="5" dirty="0"/>
              <a:t>	</a:t>
            </a:r>
            <a:r>
              <a:rPr spc="5" dirty="0"/>
              <a:t>谢</a:t>
            </a:r>
            <a:r>
              <a:rPr spc="5" dirty="0"/>
              <a:t>	</a:t>
            </a:r>
            <a:r>
              <a:rPr spc="5" dirty="0"/>
              <a:t>聆</a:t>
            </a:r>
            <a:r>
              <a:rPr spc="5" dirty="0"/>
              <a:t>	</a:t>
            </a:r>
            <a:r>
              <a:rPr spc="5" dirty="0"/>
              <a:t>听</a:t>
            </a:r>
            <a:endParaRPr spc="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41" y="643331"/>
            <a:ext cx="147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用例</a:t>
            </a:r>
            <a:r>
              <a:rPr sz="36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Picture 3" descr="绘图2"/>
          <p:cNvPicPr>
            <a:picLocks noChangeAspect="1"/>
          </p:cNvPicPr>
          <p:nvPr/>
        </p:nvPicPr>
        <p:blipFill>
          <a:blip r:embed="rId1"/>
          <a:srcRect l="3928" t="11111" r="26154" b="20000"/>
          <a:stretch>
            <a:fillRect/>
          </a:stretch>
        </p:blipFill>
        <p:spPr>
          <a:xfrm>
            <a:off x="2158365" y="1371600"/>
            <a:ext cx="67818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41" y="643331"/>
            <a:ext cx="147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活动</a:t>
            </a:r>
            <a:r>
              <a:rPr sz="36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371600"/>
            <a:ext cx="8246110" cy="4982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" y="1972945"/>
            <a:ext cx="11292840" cy="3413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32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超文本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&amp;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适应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1410970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跳转首页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057400" y="1676400"/>
            <a:ext cx="1061085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29000" y="1409700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跳转登录页面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745230" y="1676400"/>
            <a:ext cx="10858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3400" y="5581650"/>
            <a:ext cx="291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添加用户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219200" y="3322320"/>
            <a:ext cx="216535" cy="223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81400" y="5723890"/>
            <a:ext cx="356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搜索用户，支持模糊匹配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2895600" y="3733800"/>
            <a:ext cx="1718310" cy="182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748905" y="1090295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修改数据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544050" y="5644515"/>
            <a:ext cx="211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删除数据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284460" y="1186815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查看数据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8458200" y="1524000"/>
            <a:ext cx="2201545" cy="329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10820400" y="1600200"/>
            <a:ext cx="346710" cy="317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0210800" y="5203190"/>
            <a:ext cx="367665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433146"/>
            <a:ext cx="2986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00" dirty="0">
                <a:latin typeface="微软雅黑" panose="020B0503020204020204" charset="-122"/>
                <a:cs typeface="微软雅黑" panose="020B0503020204020204" charset="-122"/>
              </a:rPr>
              <a:t>超文本</a:t>
            </a:r>
            <a:r>
              <a:rPr sz="3200" dirty="0">
                <a:latin typeface="Arial" panose="020B0604020202020204"/>
                <a:cs typeface="Arial" panose="020B0604020202020204"/>
              </a:rPr>
              <a:t>&amp;</a:t>
            </a:r>
            <a:r>
              <a:rPr sz="3200" spc="-59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300" dirty="0">
                <a:latin typeface="微软雅黑" panose="020B0503020204020204" charset="-122"/>
                <a:cs typeface="微软雅黑" panose="020B0503020204020204" charset="-122"/>
              </a:rPr>
              <a:t>适应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81800" y="228600"/>
            <a:ext cx="4533900" cy="64998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90695" y="190500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91000" y="4038600"/>
            <a:ext cx="200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日期选择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334000" y="762000"/>
            <a:ext cx="1828800" cy="116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3"/>
            </p:custDataLst>
          </p:nvPr>
        </p:nvCxnSpPr>
        <p:spPr>
          <a:xfrm flipV="1">
            <a:off x="5334000" y="1524000"/>
            <a:ext cx="190500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4"/>
            </p:custDataLst>
          </p:nvPr>
        </p:nvCxnSpPr>
        <p:spPr>
          <a:xfrm>
            <a:off x="5334000" y="2074545"/>
            <a:ext cx="1828800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5"/>
            </p:custDataLst>
          </p:nvPr>
        </p:nvCxnSpPr>
        <p:spPr>
          <a:xfrm>
            <a:off x="5334000" y="2074545"/>
            <a:ext cx="182880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6"/>
            </p:custDataLst>
          </p:nvPr>
        </p:nvCxnSpPr>
        <p:spPr>
          <a:xfrm flipV="1">
            <a:off x="5181600" y="3886200"/>
            <a:ext cx="1981200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7"/>
            </p:custDataLst>
          </p:nvPr>
        </p:nvCxnSpPr>
        <p:spPr>
          <a:xfrm>
            <a:off x="5181600" y="4267200"/>
            <a:ext cx="1828800" cy="38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84040" y="586740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按钮选项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84040" y="6395085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超链接</a:t>
            </a:r>
            <a:endParaRPr lang="zh-CN" altLang="en-US"/>
          </a:p>
        </p:txBody>
      </p:sp>
      <p:cxnSp>
        <p:nvCxnSpPr>
          <p:cNvPr id="23" name="直接箭头连接符 22"/>
          <p:cNvCxnSpPr/>
          <p:nvPr>
            <p:custDataLst>
              <p:tags r:id="rId8"/>
            </p:custDataLst>
          </p:nvPr>
        </p:nvCxnSpPr>
        <p:spPr>
          <a:xfrm>
            <a:off x="5486400" y="6036945"/>
            <a:ext cx="1600200" cy="5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9"/>
            </p:custDataLst>
          </p:nvPr>
        </p:nvCxnSpPr>
        <p:spPr>
          <a:xfrm>
            <a:off x="5410200" y="6559550"/>
            <a:ext cx="1676400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41" y="643331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设计模</a:t>
            </a:r>
            <a:r>
              <a:rPr sz="36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7276" y="762050"/>
            <a:ext cx="152590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000" y="1371600"/>
            <a:ext cx="6730365" cy="5091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524000"/>
            <a:ext cx="47650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MVC 模式代表 Model-View-Controller（模型-视图-控制器） 模式。这种模式用于应用程序的分层开发。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Model（模型） - 模型代表一个存取数据的对象或 JAVA POJO。它也可以带有逻辑，在数据变化时更新控制器。</a:t>
            </a:r>
            <a:endParaRPr lang="zh-CN" altLang="en-US"/>
          </a:p>
          <a:p>
            <a:r>
              <a:rPr lang="zh-CN" altLang="en-US"/>
              <a:t>View（视图） - 视图代表模型包含的数据的可视化。</a:t>
            </a:r>
            <a:endParaRPr lang="zh-CN" altLang="en-US"/>
          </a:p>
          <a:p>
            <a:r>
              <a:rPr lang="zh-CN" altLang="en-US"/>
              <a:t>Controller（控制器） - 控制器作用于模型和视图上。它控制数据流向模型对象，并在数据变化时更新视图。它使视图与模型分离开。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一般在Java Web里，JSP充当V，Servlet充当C,JavaBean充当M。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295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论坛系统类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8400" y="1447800"/>
            <a:ext cx="6271895" cy="4858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13a54389-23c2-4d09-bc53-f9476ba888a8"/>
  <p:tag name="COMMONDATA" val="eyJoZGlkIjoiZTk3OGUzYjZjNmY1N2NmNzNkZWFmMTQxZDAzMGExZ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WPS Presentation</Application>
  <PresentationFormat>On-screen Show (4:3)</PresentationFormat>
  <Paragraphs>183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Microsoft JhengHei</vt:lpstr>
      <vt:lpstr>Arial</vt:lpstr>
      <vt:lpstr>微软雅黑</vt:lpstr>
      <vt:lpstr>Calibri</vt:lpstr>
      <vt:lpstr>Arial Unicode MS</vt:lpstr>
      <vt:lpstr>Office Theme</vt:lpstr>
      <vt:lpstr>PowerPoint 演示文稿</vt:lpstr>
      <vt:lpstr>简介</vt:lpstr>
      <vt:lpstr>功能需求</vt:lpstr>
      <vt:lpstr>PowerPoint 演示文稿</vt:lpstr>
      <vt:lpstr>PowerPoint 演示文稿</vt:lpstr>
      <vt:lpstr>超文本&amp;适应性</vt:lpstr>
      <vt:lpstr>超文本&amp; 适应性</vt:lpstr>
      <vt:lpstr>PowerPoint 演示文稿</vt:lpstr>
      <vt:lpstr>论坛系统类图</vt:lpstr>
      <vt:lpstr>以查看表单为例</vt:lpstr>
      <vt:lpstr>Web应用设计——标题正文型布局</vt:lpstr>
      <vt:lpstr>登录详情页面</vt:lpstr>
      <vt:lpstr>管理员页面</vt:lpstr>
      <vt:lpstr>公司管理页面</vt:lpstr>
      <vt:lpstr>许可证管理页面</vt:lpstr>
      <vt:lpstr>开发技术</vt:lpstr>
      <vt:lpstr>Web应用测试</vt:lpstr>
      <vt:lpstr>跳转测试</vt:lpstr>
      <vt:lpstr>表单测试</vt:lpstr>
      <vt:lpstr>表单测试——未登录</vt:lpstr>
      <vt:lpstr>cookie测试——未登录时</vt:lpstr>
      <vt:lpstr>cookie测试——登录后</vt:lpstr>
      <vt:lpstr>cookie测试——删除cookie</vt:lpstr>
      <vt:lpstr>cookie测试——全部删除</vt:lpstr>
      <vt:lpstr>Web应用运维</vt:lpstr>
      <vt:lpstr>Web应用性能优化</vt:lpstr>
      <vt:lpstr>Web应用可用性</vt:lpstr>
      <vt:lpstr>Web应用安全性分析</vt:lpstr>
      <vt:lpstr>Web应用安全性分析</vt:lpstr>
      <vt:lpstr>Web应用安全性分析</vt:lpstr>
      <vt:lpstr>Web应用安全性分析</vt:lpstr>
      <vt:lpstr>Web应用安全性分析</vt:lpstr>
      <vt:lpstr>谢	谢	聆	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14</cp:revision>
  <dcterms:created xsi:type="dcterms:W3CDTF">2023-05-15T07:09:00Z</dcterms:created>
  <dcterms:modified xsi:type="dcterms:W3CDTF">2023-06-06T03:15:22Z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2020-07-09T00:00:00Z</vt:filetime>
  </property>
  <property fmtid="{D5CDD505-2E9C-101B-9397-08002B2CF9AE}" pid="3" name="Creator">
    <vt:lpwstr>WPS 演示</vt:lpwstr>
  </property>
  <property fmtid="{D5CDD505-2E9C-101B-9397-08002B2CF9AE}" pid="4" name="LastSaved">
    <vt:filetime>2023-05-18T00:00:00Z</vt:filetime>
  </property>
  <property fmtid="{D5CDD505-2E9C-101B-9397-08002B2CF9AE}" pid="5" name="ICV">
    <vt:lpwstr>CD2711DA7D6A4E9796D05E4729DA5A3D</vt:lpwstr>
  </property>
  <property fmtid="{D5CDD505-2E9C-101B-9397-08002B2CF9AE}" pid="6" name="KSOProductBuildVer">
    <vt:lpwstr>1033-11.2.0.11537</vt:lpwstr>
  </property>
</Properties>
</file>