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22"/>
  </p:notesMasterIdLst>
  <p:handoutMasterIdLst>
    <p:handoutMasterId r:id="rId23"/>
  </p:handoutMasterIdLst>
  <p:sldIdLst>
    <p:sldId id="322" r:id="rId5"/>
    <p:sldId id="324" r:id="rId6"/>
    <p:sldId id="343" r:id="rId7"/>
    <p:sldId id="328" r:id="rId8"/>
    <p:sldId id="329" r:id="rId9"/>
    <p:sldId id="327" r:id="rId10"/>
    <p:sldId id="338" r:id="rId11"/>
    <p:sldId id="340" r:id="rId12"/>
    <p:sldId id="341" r:id="rId13"/>
    <p:sldId id="342" r:id="rId14"/>
    <p:sldId id="330" r:id="rId15"/>
    <p:sldId id="331" r:id="rId16"/>
    <p:sldId id="332" r:id="rId17"/>
    <p:sldId id="333" r:id="rId18"/>
    <p:sldId id="334" r:id="rId19"/>
    <p:sldId id="335" r:id="rId20"/>
    <p:sldId id="336" r:id="rId21"/>
  </p:sldIdLst>
  <p:sldSz cx="12188825"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200">
          <p15:clr>
            <a:srgbClr val="A4A3A4"/>
          </p15:clr>
        </p15:guide>
        <p15:guide id="4" orient="horz" pos="1008">
          <p15:clr>
            <a:srgbClr val="A4A3A4"/>
          </p15:clr>
        </p15:guide>
        <p15:guide id="5" orient="horz" pos="3792">
          <p15:clr>
            <a:srgbClr val="A4A3A4"/>
          </p15:clr>
        </p15:guide>
        <p15:guide id="6" orient="horz">
          <p15:clr>
            <a:srgbClr val="A4A3A4"/>
          </p15:clr>
        </p15:guide>
        <p15:guide id="7" orient="horz" pos="3360">
          <p15:clr>
            <a:srgbClr val="A4A3A4"/>
          </p15:clr>
        </p15:guide>
        <p15:guide id="8" orient="horz" pos="3312">
          <p15:clr>
            <a:srgbClr val="A4A3A4"/>
          </p15:clr>
        </p15:guide>
        <p15:guide id="9" orient="horz" pos="240">
          <p15:clr>
            <a:srgbClr val="A4A3A4"/>
          </p15:clr>
        </p15:guide>
        <p15:guide id="10" orient="horz" pos="432">
          <p15:clr>
            <a:srgbClr val="A4A3A4"/>
          </p15:clr>
        </p15:guide>
        <p15:guide id="11" orient="horz" pos="2784">
          <p15:clr>
            <a:srgbClr val="A4A3A4"/>
          </p15:clr>
        </p15:guide>
        <p15:guide id="12" pos="3839">
          <p15:clr>
            <a:srgbClr val="A4A3A4"/>
          </p15:clr>
        </p15:guide>
        <p15:guide id="13" pos="959">
          <p15:clr>
            <a:srgbClr val="A4A3A4"/>
          </p15:clr>
        </p15:guide>
        <p15:guide id="14" pos="6143">
          <p15:clr>
            <a:srgbClr val="A4A3A4"/>
          </p15:clr>
        </p15:guide>
        <p15:guide id="15" pos="1247">
          <p15:clr>
            <a:srgbClr val="A4A3A4"/>
          </p15:clr>
        </p15:guide>
        <p15:guide id="16" pos="7007">
          <p15:clr>
            <a:srgbClr val="A4A3A4"/>
          </p15:clr>
        </p15:guide>
        <p15:guide id="17" pos="5855">
          <p15:clr>
            <a:srgbClr val="A4A3A4"/>
          </p15:clr>
        </p15:guide>
        <p15:guide id="18" pos="671">
          <p15:clr>
            <a:srgbClr val="A4A3A4"/>
          </p15:clr>
        </p15:guide>
        <p15:guide id="19" pos="7151">
          <p15:clr>
            <a:srgbClr val="A4A3A4"/>
          </p15:clr>
        </p15:guide>
        <p15:guide id="20" pos="311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6" autoAdjust="0"/>
    <p:restoredTop sz="94581" autoAdjust="0"/>
  </p:normalViewPr>
  <p:slideViewPr>
    <p:cSldViewPr showGuides="1">
      <p:cViewPr varScale="1">
        <p:scale>
          <a:sx n="63" d="100"/>
          <a:sy n="63" d="100"/>
        </p:scale>
        <p:origin x="612" y="52"/>
      </p:cViewPr>
      <p:guideLst>
        <p:guide orient="horz" pos="2160"/>
        <p:guide orient="horz" pos="4030"/>
        <p:guide orient="horz" pos="1200"/>
        <p:guide orient="horz" pos="1008"/>
        <p:guide orient="horz" pos="3792"/>
        <p:guide orient="horz"/>
        <p:guide orient="horz" pos="3360"/>
        <p:guide orient="horz" pos="3312"/>
        <p:guide orient="horz" pos="240"/>
        <p:guide orient="horz" pos="432"/>
        <p:guide orient="horz" pos="2784"/>
        <p:guide pos="3839"/>
        <p:guide pos="959"/>
        <p:guide pos="6143"/>
        <p:guide pos="1247"/>
        <p:guide pos="7007"/>
        <p:guide pos="5855"/>
        <p:guide pos="671"/>
        <p:guide pos="7151"/>
        <p:guide pos="311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9" d="100"/>
          <a:sy n="79" d="100"/>
        </p:scale>
        <p:origin x="249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5/19/2021</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dirty="0"/>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5/19/2021</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3199CD-3E1B-4AE6-990F-76F925F5EA9F}" type="slidenum">
              <a:rPr lang="en-US" smtClean="0"/>
              <a:pPr/>
              <a:t>1</a:t>
            </a:fld>
            <a:endParaRPr lang="en-US" dirty="0"/>
          </a:p>
        </p:txBody>
      </p:sp>
    </p:spTree>
    <p:extLst>
      <p:ext uri="{BB962C8B-B14F-4D97-AF65-F5344CB8AC3E}">
        <p14:creationId xmlns:p14="http://schemas.microsoft.com/office/powerpoint/2010/main" val="3622955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2498CD-A622-4ACC-98D8-8365C1B868F0}" type="datetime1">
              <a:rPr lang="en-US" smtClean="0"/>
              <a:pPr/>
              <a:t>5/19/2021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81166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3974691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8848531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693350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125939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4AB525-F3F4-481A-B8D5-B732FA9EB082}" type="datetime1">
              <a:rPr lang="en-US" smtClean="0"/>
              <a:pPr/>
              <a:t>5/19/2021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03729511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B2CF6B-193C-4CEB-9860-F1C5F0818FA3}" type="datetime1">
              <a:rPr lang="en-US" smtClean="0"/>
              <a:pPr/>
              <a:t>5/19/2021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37180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56CBC3-4EDC-4C84-BDD0-15F2AD890B92}" type="datetime1">
              <a:rPr lang="en-US" smtClean="0"/>
              <a:pPr/>
              <a:t>5/19/2021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265758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EBF3DB-CE40-42F4-BAF4-5D73D1160093}" type="datetime1">
              <a:rPr lang="en-US" smtClean="0"/>
              <a:pPr/>
              <a:t>5/19/2021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156815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ECA6E5-33C6-44C3-9324-1BC5DF93F43F}" type="datetime1">
              <a:rPr lang="en-US" smtClean="0"/>
              <a:pPr/>
              <a:t>5/19/2021</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15388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C9C1D9-07E1-4387-AF34-89EE2802766D}" type="datetime1">
              <a:rPr lang="en-US" smtClean="0"/>
              <a:pPr/>
              <a:t>5/19/2021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13781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769E85B-B39A-43E9-82DE-E3279D984288}" type="datetime1">
              <a:rPr lang="en-US" smtClean="0"/>
              <a:pPr/>
              <a:t>5/19/2021</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2232154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270C95-D35D-47FC-816D-E56328637043}" type="datetime1">
              <a:rPr lang="en-US" smtClean="0"/>
              <a:pPr/>
              <a:t>5/19/2021</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365390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163A7-695C-4C09-B334-6924060F5B71}" type="datetime1">
              <a:rPr lang="en-US" smtClean="0"/>
              <a:pPr/>
              <a:t>5/19/2021</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104842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5B6D02-49B3-41C1-9893-391F698AE757}" type="datetime1">
              <a:rPr lang="en-US" smtClean="0"/>
              <a:pPr/>
              <a:t>5/19/2021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71987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91AC91-90B4-40B7-917F-BAE86E369F96}" type="datetime1">
              <a:rPr lang="en-US" smtClean="0"/>
              <a:pPr/>
              <a:t>5/19/2021</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021786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B4AB525-F3F4-481A-B8D5-B732FA9EB082}" type="datetime1">
              <a:rPr lang="en-US" smtClean="0"/>
              <a:pPr/>
              <a:t>5/19/2021</a:t>
            </a:fld>
            <a:endParaRPr lang="en-US" dirty="0"/>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dirty="0"/>
          </a:p>
        </p:txBody>
      </p:sp>
    </p:spTree>
    <p:extLst>
      <p:ext uri="{BB962C8B-B14F-4D97-AF65-F5344CB8AC3E}">
        <p14:creationId xmlns:p14="http://schemas.microsoft.com/office/powerpoint/2010/main" val="411165308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1066800"/>
            <a:ext cx="8229600" cy="2362200"/>
          </a:xfrm>
        </p:spPr>
        <p:txBody>
          <a:bodyPr/>
          <a:lstStyle/>
          <a:p>
            <a:pPr algn="l"/>
            <a:r>
              <a:rPr lang="en-US" sz="4800" dirty="0">
                <a:solidFill>
                  <a:schemeClr val="tx1"/>
                </a:solidFill>
              </a:rPr>
              <a:t>Software Defect estimation </a:t>
            </a:r>
            <a:br>
              <a:rPr lang="en-US" sz="4800" dirty="0">
                <a:solidFill>
                  <a:schemeClr val="tx1"/>
                </a:solidFill>
              </a:rPr>
            </a:br>
            <a:r>
              <a:rPr lang="en-US" sz="4800" dirty="0">
                <a:solidFill>
                  <a:schemeClr val="tx1"/>
                </a:solidFill>
              </a:rPr>
              <a:t>using machine learning algorithms    </a:t>
            </a:r>
            <a:br>
              <a:rPr lang="en-US" sz="4800" dirty="0">
                <a:solidFill>
                  <a:schemeClr val="tx1"/>
                </a:solidFill>
              </a:rPr>
            </a:br>
            <a:r>
              <a:rPr lang="en-US" sz="3600" dirty="0">
                <a:solidFill>
                  <a:schemeClr val="accent2">
                    <a:lumMod val="60000"/>
                    <a:lumOff val="40000"/>
                  </a:schemeClr>
                </a:solidFill>
              </a:rPr>
              <a:t>Internal guide: Ms. </a:t>
            </a:r>
            <a:r>
              <a:rPr lang="en-US" sz="3600" dirty="0" err="1">
                <a:solidFill>
                  <a:schemeClr val="accent2">
                    <a:lumMod val="60000"/>
                    <a:lumOff val="40000"/>
                  </a:schemeClr>
                </a:solidFill>
              </a:rPr>
              <a:t>S.Vidya</a:t>
            </a:r>
            <a:endParaRPr lang="en-US" dirty="0">
              <a:solidFill>
                <a:schemeClr val="accent2">
                  <a:lumMod val="60000"/>
                  <a:lumOff val="40000"/>
                </a:schemeClr>
              </a:solidFill>
            </a:endParaRPr>
          </a:p>
        </p:txBody>
      </p:sp>
      <p:sp>
        <p:nvSpPr>
          <p:cNvPr id="3" name="Subtitle 2"/>
          <p:cNvSpPr>
            <a:spLocks noGrp="1"/>
          </p:cNvSpPr>
          <p:nvPr>
            <p:ph type="subTitle" idx="1"/>
          </p:nvPr>
        </p:nvSpPr>
        <p:spPr>
          <a:xfrm>
            <a:off x="2360613" y="3581400"/>
            <a:ext cx="9144000" cy="2590800"/>
          </a:xfrm>
        </p:spPr>
        <p:txBody>
          <a:bodyPr>
            <a:normAutofit/>
          </a:bodyPr>
          <a:lstStyle/>
          <a:p>
            <a:pPr algn="r"/>
            <a:r>
              <a:rPr lang="en-US" sz="2800" dirty="0">
                <a:solidFill>
                  <a:schemeClr val="tx1"/>
                </a:solidFill>
              </a:rPr>
              <a:t>Submitted by:</a:t>
            </a:r>
          </a:p>
          <a:p>
            <a:pPr algn="r"/>
            <a:r>
              <a:rPr lang="en-US" sz="2800" dirty="0">
                <a:solidFill>
                  <a:schemeClr val="tx1"/>
                </a:solidFill>
              </a:rPr>
              <a:t>Mandi Akif Hussain(9917004070)</a:t>
            </a:r>
          </a:p>
          <a:p>
            <a:pPr algn="r"/>
            <a:r>
              <a:rPr lang="en-US" sz="2800" dirty="0">
                <a:solidFill>
                  <a:schemeClr val="tx1"/>
                </a:solidFill>
              </a:rPr>
              <a:t>N. </a:t>
            </a:r>
            <a:r>
              <a:rPr lang="en-US" sz="2800" dirty="0" err="1">
                <a:solidFill>
                  <a:schemeClr val="tx1"/>
                </a:solidFill>
              </a:rPr>
              <a:t>kedharnath</a:t>
            </a:r>
            <a:r>
              <a:rPr lang="en-US" sz="2800" dirty="0">
                <a:solidFill>
                  <a:schemeClr val="tx1"/>
                </a:solidFill>
              </a:rPr>
              <a:t>(9917004191)</a:t>
            </a:r>
          </a:p>
          <a:p>
            <a:pPr algn="r"/>
            <a:r>
              <a:rPr lang="en-US" sz="2800" dirty="0">
                <a:solidFill>
                  <a:schemeClr val="tx1"/>
                </a:solidFill>
              </a:rPr>
              <a:t>R. </a:t>
            </a:r>
            <a:r>
              <a:rPr lang="en-US" sz="2800" dirty="0" err="1">
                <a:solidFill>
                  <a:schemeClr val="tx1"/>
                </a:solidFill>
              </a:rPr>
              <a:t>Veeharika</a:t>
            </a:r>
            <a:r>
              <a:rPr lang="en-US" sz="2800" dirty="0">
                <a:solidFill>
                  <a:schemeClr val="tx1"/>
                </a:solidFill>
              </a:rPr>
              <a:t> </a:t>
            </a:r>
            <a:r>
              <a:rPr lang="en-US" sz="2800" dirty="0" err="1">
                <a:solidFill>
                  <a:schemeClr val="tx1"/>
                </a:solidFill>
              </a:rPr>
              <a:t>reddy</a:t>
            </a:r>
            <a:r>
              <a:rPr lang="en-US" sz="2800" dirty="0">
                <a:solidFill>
                  <a:schemeClr val="tx1"/>
                </a:solidFill>
              </a:rPr>
              <a:t>(9917004123)</a:t>
            </a:r>
          </a:p>
          <a:p>
            <a:pPr algn="l"/>
            <a:endParaRPr lang="en-US" sz="2400" dirty="0">
              <a:solidFill>
                <a:schemeClr val="tx1"/>
              </a:solidFill>
            </a:endParaRPr>
          </a:p>
        </p:txBody>
      </p:sp>
    </p:spTree>
    <p:extLst>
      <p:ext uri="{BB962C8B-B14F-4D97-AF65-F5344CB8AC3E}">
        <p14:creationId xmlns:p14="http://schemas.microsoft.com/office/powerpoint/2010/main" val="4214489819"/>
      </p:ext>
    </p:extLst>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0012" y="1066800"/>
            <a:ext cx="2044149" cy="369332"/>
          </a:xfrm>
          <a:prstGeom prst="rect">
            <a:avLst/>
          </a:prstGeom>
          <a:noFill/>
          <a:ln>
            <a:solidFill>
              <a:schemeClr val="bg2"/>
            </a:solidFill>
          </a:ln>
        </p:spPr>
        <p:txBody>
          <a:bodyPr wrap="none" rtlCol="0" anchor="ctr" anchorCtr="1">
            <a:spAutoFit/>
          </a:bodyPr>
          <a:lstStyle/>
          <a:p>
            <a:r>
              <a:rPr lang="en-US" b="1" dirty="0">
                <a:solidFill>
                  <a:srgbClr val="FFFF00"/>
                </a:solidFill>
              </a:rPr>
              <a:t>Activity Diagram</a:t>
            </a:r>
          </a:p>
        </p:txBody>
      </p:sp>
      <p:pic>
        <p:nvPicPr>
          <p:cNvPr id="3" name="Picture 2"/>
          <p:cNvPicPr/>
          <p:nvPr/>
        </p:nvPicPr>
        <p:blipFill>
          <a:blip r:embed="rId2" cstate="print"/>
          <a:srcRect/>
          <a:stretch>
            <a:fillRect/>
          </a:stretch>
        </p:blipFill>
        <p:spPr bwMode="auto">
          <a:xfrm>
            <a:off x="3884612" y="685800"/>
            <a:ext cx="5487040" cy="5562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665412" y="1981200"/>
            <a:ext cx="6553200" cy="4343400"/>
          </a:xfrm>
          <a:prstGeom prst="rect">
            <a:avLst/>
          </a:prstGeom>
          <a:noFill/>
          <a:ln w="9525">
            <a:noFill/>
            <a:miter lim="800000"/>
            <a:headEnd/>
            <a:tailEnd/>
          </a:ln>
        </p:spPr>
      </p:pic>
      <p:sp>
        <p:nvSpPr>
          <p:cNvPr id="3" name="TextBox 2"/>
          <p:cNvSpPr txBox="1"/>
          <p:nvPr/>
        </p:nvSpPr>
        <p:spPr>
          <a:xfrm>
            <a:off x="4875212" y="1524000"/>
            <a:ext cx="2100255" cy="369332"/>
          </a:xfrm>
          <a:prstGeom prst="rect">
            <a:avLst/>
          </a:prstGeom>
          <a:noFill/>
          <a:ln>
            <a:solidFill>
              <a:schemeClr val="bg2"/>
            </a:solidFill>
          </a:ln>
        </p:spPr>
        <p:txBody>
          <a:bodyPr wrap="none" rtlCol="0" anchor="ctr" anchorCtr="1">
            <a:spAutoFit/>
          </a:bodyPr>
          <a:lstStyle/>
          <a:p>
            <a:r>
              <a:rPr lang="en-US" b="1" dirty="0"/>
              <a:t>Loading data set</a:t>
            </a:r>
          </a:p>
        </p:txBody>
      </p:sp>
      <p:sp>
        <p:nvSpPr>
          <p:cNvPr id="4" name="TextBox 3"/>
          <p:cNvSpPr txBox="1"/>
          <p:nvPr/>
        </p:nvSpPr>
        <p:spPr>
          <a:xfrm>
            <a:off x="1370012" y="883623"/>
            <a:ext cx="1125629" cy="430887"/>
          </a:xfrm>
          <a:prstGeom prst="rect">
            <a:avLst/>
          </a:prstGeom>
          <a:noFill/>
          <a:ln>
            <a:solidFill>
              <a:schemeClr val="bg2"/>
            </a:solidFill>
          </a:ln>
        </p:spPr>
        <p:txBody>
          <a:bodyPr wrap="none" rtlCol="0" anchor="ctr" anchorCtr="1">
            <a:spAutoFit/>
          </a:bodyPr>
          <a:lstStyle/>
          <a:p>
            <a:r>
              <a:rPr lang="en-US" sz="2200" b="1" dirty="0">
                <a:solidFill>
                  <a:schemeClr val="accent2">
                    <a:lumMod val="60000"/>
                    <a:lumOff val="40000"/>
                  </a:schemeClr>
                </a:solidFill>
              </a:rPr>
              <a:t>Results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741612" y="1905000"/>
            <a:ext cx="6477000" cy="4419600"/>
          </a:xfrm>
          <a:prstGeom prst="rect">
            <a:avLst/>
          </a:prstGeom>
          <a:noFill/>
          <a:ln w="9525">
            <a:noFill/>
            <a:miter lim="800000"/>
            <a:headEnd/>
            <a:tailEnd/>
          </a:ln>
        </p:spPr>
      </p:pic>
      <p:sp>
        <p:nvSpPr>
          <p:cNvPr id="3" name="TextBox 2"/>
          <p:cNvSpPr txBox="1"/>
          <p:nvPr/>
        </p:nvSpPr>
        <p:spPr>
          <a:xfrm>
            <a:off x="1522412" y="990600"/>
            <a:ext cx="3057247" cy="369332"/>
          </a:xfrm>
          <a:prstGeom prst="rect">
            <a:avLst/>
          </a:prstGeom>
          <a:noFill/>
          <a:ln>
            <a:solidFill>
              <a:schemeClr val="bg2"/>
            </a:solidFill>
          </a:ln>
        </p:spPr>
        <p:txBody>
          <a:bodyPr wrap="none" rtlCol="0" anchor="ctr" anchorCtr="1">
            <a:spAutoFit/>
          </a:bodyPr>
          <a:lstStyle/>
          <a:p>
            <a:r>
              <a:rPr lang="en-US" b="1" dirty="0"/>
              <a:t>Run Multilayer </a:t>
            </a:r>
            <a:r>
              <a:rPr lang="en-US" b="1" dirty="0" err="1"/>
              <a:t>Perceptron</a:t>
            </a:r>
            <a:endParaRPr lang="en-US"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741612" y="2133600"/>
            <a:ext cx="6400800" cy="3962400"/>
          </a:xfrm>
          <a:prstGeom prst="rect">
            <a:avLst/>
          </a:prstGeom>
          <a:noFill/>
          <a:ln w="9525">
            <a:noFill/>
            <a:miter lim="800000"/>
            <a:headEnd/>
            <a:tailEnd/>
          </a:ln>
        </p:spPr>
      </p:pic>
      <p:sp>
        <p:nvSpPr>
          <p:cNvPr id="3" name="Rectangle 2"/>
          <p:cNvSpPr/>
          <p:nvPr/>
        </p:nvSpPr>
        <p:spPr>
          <a:xfrm>
            <a:off x="1827212" y="685800"/>
            <a:ext cx="8686800" cy="369332"/>
          </a:xfrm>
          <a:prstGeom prst="rect">
            <a:avLst/>
          </a:prstGeom>
        </p:spPr>
        <p:txBody>
          <a:bodyPr wrap="square">
            <a:spAutoFit/>
          </a:bodyPr>
          <a:lstStyle/>
          <a:p>
            <a:r>
              <a:rPr lang="en-US" dirty="0">
                <a:latin typeface="Times New Roman" pitchFamily="18" charset="0"/>
                <a:cs typeface="Times New Roman" pitchFamily="18" charset="0"/>
              </a:rPr>
              <a:t>On running all the algorithms we will find the classification report of all the algorithms</a:t>
            </a:r>
          </a:p>
        </p:txBody>
      </p:sp>
      <p:sp>
        <p:nvSpPr>
          <p:cNvPr id="4" name="Rectangle 3"/>
          <p:cNvSpPr/>
          <p:nvPr/>
        </p:nvSpPr>
        <p:spPr>
          <a:xfrm>
            <a:off x="1751012" y="1143000"/>
            <a:ext cx="9448800" cy="646331"/>
          </a:xfrm>
          <a:prstGeom prst="rect">
            <a:avLst/>
          </a:prstGeom>
        </p:spPr>
        <p:txBody>
          <a:bodyPr wrap="square">
            <a:spAutoFit/>
          </a:bodyPr>
          <a:lstStyle/>
          <a:p>
            <a:r>
              <a:rPr lang="en-US" b="1" dirty="0">
                <a:solidFill>
                  <a:schemeClr val="accent2">
                    <a:lumMod val="60000"/>
                    <a:lumOff val="40000"/>
                  </a:schemeClr>
                </a:solidFill>
                <a:cs typeface="Times New Roman" pitchFamily="18" charset="0"/>
              </a:rPr>
              <a:t>        (Comparison of Accuracies (</a:t>
            </a:r>
            <a:r>
              <a:rPr lang="en-US" b="1" dirty="0" err="1">
                <a:solidFill>
                  <a:schemeClr val="accent2">
                    <a:lumMod val="60000"/>
                    <a:lumOff val="40000"/>
                  </a:schemeClr>
                </a:solidFill>
                <a:cs typeface="Times New Roman" pitchFamily="18" charset="0"/>
              </a:rPr>
              <a:t>i.e</a:t>
            </a:r>
            <a:r>
              <a:rPr lang="en-US" b="1" dirty="0">
                <a:solidFill>
                  <a:schemeClr val="accent2">
                    <a:lumMod val="60000"/>
                    <a:lumOff val="40000"/>
                  </a:schemeClr>
                </a:solidFill>
                <a:cs typeface="Times New Roman" pitchFamily="18" charset="0"/>
              </a:rPr>
              <a:t> what % of defects are identified))</a:t>
            </a:r>
          </a:p>
          <a:p>
            <a:endParaRPr lang="en-US" b="1" dirty="0">
              <a:solidFill>
                <a:srgbClr val="FFFF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6212" y="1676400"/>
            <a:ext cx="9372600" cy="2169825"/>
          </a:xfrm>
          <a:prstGeom prst="rect">
            <a:avLst/>
          </a:prstGeom>
        </p:spPr>
        <p:txBody>
          <a:bodyPr wrap="square">
            <a:spAutoFit/>
          </a:bodyPr>
          <a:lstStyle/>
          <a:p>
            <a:pPr algn="just">
              <a:lnSpc>
                <a:spcPct val="150000"/>
              </a:lnSpc>
            </a:pPr>
            <a:r>
              <a:rPr lang="en-US" dirty="0">
                <a:latin typeface="Times New Roman" pitchFamily="18" charset="0"/>
                <a:cs typeface="Times New Roman" pitchFamily="18" charset="0"/>
              </a:rPr>
              <a:t>The above graph shows the % of defects identified by the algorithm. For Example on taking </a:t>
            </a:r>
            <a:r>
              <a:rPr lang="en-US" dirty="0" err="1">
                <a:latin typeface="Times New Roman" pitchFamily="18" charset="0"/>
                <a:cs typeface="Times New Roman" pitchFamily="18" charset="0"/>
              </a:rPr>
              <a:t>svm’s</a:t>
            </a:r>
            <a:r>
              <a:rPr lang="en-US" dirty="0">
                <a:latin typeface="Times New Roman" pitchFamily="18" charset="0"/>
                <a:cs typeface="Times New Roman" pitchFamily="18" charset="0"/>
              </a:rPr>
              <a:t> result </a:t>
            </a:r>
            <a:r>
              <a:rPr lang="en-US" dirty="0" err="1">
                <a:latin typeface="Times New Roman" pitchFamily="18" charset="0"/>
                <a:cs typeface="Times New Roman" pitchFamily="18" charset="0"/>
              </a:rPr>
              <a:t>i.e</a:t>
            </a:r>
            <a:r>
              <a:rPr lang="en-US" dirty="0">
                <a:latin typeface="Times New Roman" pitchFamily="18" charset="0"/>
                <a:cs typeface="Times New Roman" pitchFamily="18" charset="0"/>
              </a:rPr>
              <a:t> 94%,it indicates that the </a:t>
            </a:r>
            <a:r>
              <a:rPr lang="en-US" dirty="0" err="1">
                <a:latin typeface="Times New Roman" pitchFamily="18" charset="0"/>
                <a:cs typeface="Times New Roman" pitchFamily="18" charset="0"/>
              </a:rPr>
              <a:t>svm</a:t>
            </a:r>
            <a:r>
              <a:rPr lang="en-US" dirty="0">
                <a:latin typeface="Times New Roman" pitchFamily="18" charset="0"/>
                <a:cs typeface="Times New Roman" pitchFamily="18" charset="0"/>
              </a:rPr>
              <a:t> algorithm has identified 94% of the defective data and that positions are displayed by me in the console, like wise all the algorithms will provide defect estimation % so that we can pick up a best one from those and by the positions displayed in the console we can rectify those defects and deploy good quality product.</a:t>
            </a:r>
          </a:p>
        </p:txBody>
      </p:sp>
      <p:sp>
        <p:nvSpPr>
          <p:cNvPr id="3" name="TextBox 2"/>
          <p:cNvSpPr txBox="1"/>
          <p:nvPr/>
        </p:nvSpPr>
        <p:spPr>
          <a:xfrm>
            <a:off x="1446212" y="959823"/>
            <a:ext cx="1588897" cy="430887"/>
          </a:xfrm>
          <a:prstGeom prst="rect">
            <a:avLst/>
          </a:prstGeom>
          <a:noFill/>
          <a:ln>
            <a:solidFill>
              <a:schemeClr val="bg2"/>
            </a:solidFill>
          </a:ln>
        </p:spPr>
        <p:txBody>
          <a:bodyPr wrap="none" rtlCol="0" anchor="ctr" anchorCtr="1">
            <a:spAutoFit/>
          </a:bodyPr>
          <a:lstStyle/>
          <a:p>
            <a:r>
              <a:rPr lang="en-US" sz="2200" b="1" dirty="0">
                <a:solidFill>
                  <a:schemeClr val="accent2">
                    <a:lumMod val="60000"/>
                    <a:lumOff val="40000"/>
                  </a:schemeClr>
                </a:solidFill>
              </a:rPr>
              <a:t>Discussion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6212" y="1295400"/>
            <a:ext cx="9372600" cy="5078313"/>
          </a:xfrm>
          <a:prstGeom prst="rect">
            <a:avLst/>
          </a:prstGeom>
        </p:spPr>
        <p:txBody>
          <a:bodyPr wrap="square">
            <a:spAutoFit/>
          </a:bodyPr>
          <a:lstStyle/>
          <a:p>
            <a:pPr algn="just">
              <a:lnSpc>
                <a:spcPct val="150000"/>
              </a:lnSpc>
            </a:pPr>
            <a:r>
              <a:rPr lang="en-GB" dirty="0">
                <a:latin typeface="Times New Roman" pitchFamily="18" charset="0"/>
                <a:cs typeface="Times New Roman" pitchFamily="18" charset="0"/>
              </a:rPr>
              <a:t>In this project, seven machine learning algorithms are used to predict defectiveness of software systems before they are released to the real environment and/or delivered to the customers and the best category which has the most capability to predict the software defects are tried to find while comparing them based on software quality metrics which are accuracy, precision, recall and F-measure. I carried out this project with NASA dataset which is CM1.This dataset is obtained from public PROMISE repository. The results of this project indicate that tree-structured classifiers in other words ensemble learners which are SVM and Run Bagging have better defect prediction performance compared to its counter parts. Especially, the capability of Bagging in predicting software defectiveness is better. When applied to all datasets, the overall accuracy, precision, recall and F-Measure of Bagging is 0.94,1.00,0.97,93. Utilizing these techniques enables them to save software testing and maintenance costs by identifying defects in the early phase of project life cycle and taking corrective and preventive actions before they become fail.</a:t>
            </a:r>
            <a:endParaRPr lang="en-US" dirty="0">
              <a:latin typeface="Times New Roman" pitchFamily="18" charset="0"/>
              <a:cs typeface="Times New Roman" pitchFamily="18" charset="0"/>
            </a:endParaRPr>
          </a:p>
        </p:txBody>
      </p:sp>
      <p:sp>
        <p:nvSpPr>
          <p:cNvPr id="3" name="TextBox 2"/>
          <p:cNvSpPr txBox="1"/>
          <p:nvPr/>
        </p:nvSpPr>
        <p:spPr>
          <a:xfrm>
            <a:off x="1446212" y="731223"/>
            <a:ext cx="1612942" cy="430887"/>
          </a:xfrm>
          <a:prstGeom prst="rect">
            <a:avLst/>
          </a:prstGeom>
          <a:noFill/>
          <a:ln>
            <a:solidFill>
              <a:schemeClr val="bg2"/>
            </a:solidFill>
          </a:ln>
        </p:spPr>
        <p:txBody>
          <a:bodyPr wrap="none" rtlCol="0" anchor="ctr" anchorCtr="1">
            <a:spAutoFit/>
          </a:bodyPr>
          <a:lstStyle/>
          <a:p>
            <a:r>
              <a:rPr lang="en-US" sz="2200" b="1" dirty="0">
                <a:solidFill>
                  <a:schemeClr val="accent2">
                    <a:lumMod val="60000"/>
                    <a:lumOff val="40000"/>
                  </a:schemeClr>
                </a:solidFill>
              </a:rPr>
              <a:t>Conclusion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6212" y="1295400"/>
            <a:ext cx="9296400" cy="4939814"/>
          </a:xfrm>
          <a:prstGeom prst="rect">
            <a:avLst/>
          </a:prstGeom>
        </p:spPr>
        <p:txBody>
          <a:bodyPr wrap="square">
            <a:spAutoFit/>
          </a:bodyPr>
          <a:lstStyle/>
          <a:p>
            <a:pPr algn="just">
              <a:lnSpc>
                <a:spcPct val="150000"/>
              </a:lnSpc>
            </a:pPr>
            <a:r>
              <a:rPr lang="en-GB" dirty="0">
                <a:latin typeface="Times New Roman" pitchFamily="18" charset="0"/>
                <a:cs typeface="Times New Roman" pitchFamily="18" charset="0"/>
              </a:rPr>
              <a:t>[1] </a:t>
            </a:r>
            <a:r>
              <a:rPr lang="en-GB" dirty="0" err="1">
                <a:latin typeface="Times New Roman" pitchFamily="18" charset="0"/>
                <a:cs typeface="Times New Roman" pitchFamily="18" charset="0"/>
              </a:rPr>
              <a:t>Biffl</a:t>
            </a:r>
            <a:r>
              <a:rPr lang="en-GB" dirty="0">
                <a:latin typeface="Times New Roman" pitchFamily="18" charset="0"/>
                <a:cs typeface="Times New Roman" pitchFamily="18" charset="0"/>
              </a:rPr>
              <a:t>, S. (2000). Using inspection data for defect estimation. </a:t>
            </a:r>
            <a:r>
              <a:rPr lang="en-GB" i="1" dirty="0">
                <a:latin typeface="Times New Roman" pitchFamily="18" charset="0"/>
                <a:cs typeface="Times New Roman" pitchFamily="18" charset="0"/>
              </a:rPr>
              <a:t>IEEE Software</a:t>
            </a:r>
            <a:r>
              <a:rPr lang="en-GB" dirty="0">
                <a:latin typeface="Times New Roman" pitchFamily="18" charset="0"/>
                <a:cs typeface="Times New Roman" pitchFamily="18" charset="0"/>
              </a:rPr>
              <a:t>, </a:t>
            </a:r>
            <a:r>
              <a:rPr lang="en-GB" i="1" dirty="0">
                <a:latin typeface="Times New Roman" pitchFamily="18" charset="0"/>
                <a:cs typeface="Times New Roman" pitchFamily="18" charset="0"/>
              </a:rPr>
              <a:t>17</a:t>
            </a:r>
            <a:r>
              <a:rPr lang="en-GB" dirty="0">
                <a:latin typeface="Times New Roman" pitchFamily="18" charset="0"/>
                <a:cs typeface="Times New Roman" pitchFamily="18" charset="0"/>
              </a:rPr>
              <a:t>(6), 36-43.</a:t>
            </a:r>
            <a:endParaRPr lang="en-US" dirty="0">
              <a:latin typeface="Times New Roman" pitchFamily="18" charset="0"/>
              <a:cs typeface="Times New Roman" pitchFamily="18" charset="0"/>
            </a:endParaRPr>
          </a:p>
          <a:p>
            <a:pPr algn="just">
              <a:lnSpc>
                <a:spcPct val="150000"/>
              </a:lnSpc>
            </a:pPr>
            <a:r>
              <a:rPr lang="en-GB" dirty="0">
                <a:latin typeface="Times New Roman" pitchFamily="18" charset="0"/>
                <a:cs typeface="Times New Roman" pitchFamily="18" charset="0"/>
              </a:rPr>
              <a:t>[2] </a:t>
            </a:r>
            <a:r>
              <a:rPr lang="en-GB" dirty="0" err="1">
                <a:latin typeface="Times New Roman" pitchFamily="18" charset="0"/>
                <a:cs typeface="Times New Roman" pitchFamily="18" charset="0"/>
              </a:rPr>
              <a:t>Bibi</a:t>
            </a:r>
            <a:r>
              <a:rPr lang="en-GB" dirty="0">
                <a:latin typeface="Times New Roman" pitchFamily="18" charset="0"/>
                <a:cs typeface="Times New Roman" pitchFamily="18" charset="0"/>
              </a:rPr>
              <a:t>, S., </a:t>
            </a:r>
            <a:r>
              <a:rPr lang="en-GB" dirty="0" err="1">
                <a:latin typeface="Times New Roman" pitchFamily="18" charset="0"/>
                <a:cs typeface="Times New Roman" pitchFamily="18" charset="0"/>
              </a:rPr>
              <a:t>Tsoumakas</a:t>
            </a:r>
            <a:r>
              <a:rPr lang="en-GB" dirty="0">
                <a:latin typeface="Times New Roman" pitchFamily="18" charset="0"/>
                <a:cs typeface="Times New Roman" pitchFamily="18" charset="0"/>
              </a:rPr>
              <a:t>, G., </a:t>
            </a:r>
            <a:r>
              <a:rPr lang="en-GB" dirty="0" err="1">
                <a:latin typeface="Times New Roman" pitchFamily="18" charset="0"/>
                <a:cs typeface="Times New Roman" pitchFamily="18" charset="0"/>
              </a:rPr>
              <a:t>Stamelos</a:t>
            </a:r>
            <a:r>
              <a:rPr lang="en-GB" dirty="0">
                <a:latin typeface="Times New Roman" pitchFamily="18" charset="0"/>
                <a:cs typeface="Times New Roman" pitchFamily="18" charset="0"/>
              </a:rPr>
              <a:t>, I., &amp; </a:t>
            </a:r>
            <a:r>
              <a:rPr lang="en-GB" dirty="0" err="1">
                <a:latin typeface="Times New Roman" pitchFamily="18" charset="0"/>
                <a:cs typeface="Times New Roman" pitchFamily="18" charset="0"/>
              </a:rPr>
              <a:t>Vlahavas</a:t>
            </a:r>
            <a:r>
              <a:rPr lang="en-GB" dirty="0">
                <a:latin typeface="Times New Roman" pitchFamily="18" charset="0"/>
                <a:cs typeface="Times New Roman" pitchFamily="18" charset="0"/>
              </a:rPr>
              <a:t>, I. (2008). Regression via Classification applied on software defect estimation. </a:t>
            </a:r>
            <a:r>
              <a:rPr lang="en-GB" i="1" dirty="0">
                <a:latin typeface="Times New Roman" pitchFamily="18" charset="0"/>
                <a:cs typeface="Times New Roman" pitchFamily="18" charset="0"/>
              </a:rPr>
              <a:t>Expert Systems with Applications</a:t>
            </a:r>
            <a:r>
              <a:rPr lang="en-GB" dirty="0">
                <a:latin typeface="Times New Roman" pitchFamily="18" charset="0"/>
                <a:cs typeface="Times New Roman" pitchFamily="18" charset="0"/>
              </a:rPr>
              <a:t>, </a:t>
            </a:r>
            <a:r>
              <a:rPr lang="en-GB" i="1" dirty="0">
                <a:latin typeface="Times New Roman" pitchFamily="18" charset="0"/>
                <a:cs typeface="Times New Roman" pitchFamily="18" charset="0"/>
              </a:rPr>
              <a:t>34</a:t>
            </a:r>
            <a:r>
              <a:rPr lang="en-GB" dirty="0">
                <a:latin typeface="Times New Roman" pitchFamily="18" charset="0"/>
                <a:cs typeface="Times New Roman" pitchFamily="18" charset="0"/>
              </a:rPr>
              <a:t>(3), 2091-2101.</a:t>
            </a:r>
            <a:endParaRPr lang="en-US" dirty="0">
              <a:latin typeface="Times New Roman" pitchFamily="18" charset="0"/>
              <a:cs typeface="Times New Roman" pitchFamily="18" charset="0"/>
            </a:endParaRPr>
          </a:p>
          <a:p>
            <a:pPr algn="just">
              <a:lnSpc>
                <a:spcPct val="150000"/>
              </a:lnSpc>
            </a:pPr>
            <a:r>
              <a:rPr lang="en-GB" dirty="0">
                <a:latin typeface="Times New Roman" pitchFamily="18" charset="0"/>
                <a:cs typeface="Times New Roman" pitchFamily="18" charset="0"/>
              </a:rPr>
              <a:t>[3] </a:t>
            </a:r>
            <a:r>
              <a:rPr lang="en-GB" dirty="0" err="1">
                <a:latin typeface="Times New Roman" pitchFamily="18" charset="0"/>
                <a:cs typeface="Times New Roman" pitchFamily="18" charset="0"/>
              </a:rPr>
              <a:t>Petersson</a:t>
            </a:r>
            <a:r>
              <a:rPr lang="en-GB" dirty="0">
                <a:latin typeface="Times New Roman" pitchFamily="18" charset="0"/>
                <a:cs typeface="Times New Roman" pitchFamily="18" charset="0"/>
              </a:rPr>
              <a:t>, H., &amp; </a:t>
            </a:r>
            <a:r>
              <a:rPr lang="en-GB" dirty="0" err="1">
                <a:latin typeface="Times New Roman" pitchFamily="18" charset="0"/>
                <a:cs typeface="Times New Roman" pitchFamily="18" charset="0"/>
              </a:rPr>
              <a:t>Wohlin</a:t>
            </a:r>
            <a:r>
              <a:rPr lang="en-GB" dirty="0">
                <a:latin typeface="Times New Roman" pitchFamily="18" charset="0"/>
                <a:cs typeface="Times New Roman" pitchFamily="18" charset="0"/>
              </a:rPr>
              <a:t>, C. (1999, November). An empirical study of experience-based software defect content estimation methods. In </a:t>
            </a:r>
            <a:r>
              <a:rPr lang="en-GB" i="1" dirty="0">
                <a:latin typeface="Times New Roman" pitchFamily="18" charset="0"/>
                <a:cs typeface="Times New Roman" pitchFamily="18" charset="0"/>
              </a:rPr>
              <a:t>Proceedings 10th International Symposium on Software Reliability Engineering (Cat. No. PR00443)</a:t>
            </a:r>
            <a:r>
              <a:rPr lang="en-GB" dirty="0">
                <a:latin typeface="Times New Roman" pitchFamily="18" charset="0"/>
                <a:cs typeface="Times New Roman" pitchFamily="18" charset="0"/>
              </a:rPr>
              <a:t> (pp. 126-135). IEEE.</a:t>
            </a:r>
            <a:endParaRPr lang="en-US" dirty="0">
              <a:latin typeface="Times New Roman" pitchFamily="18" charset="0"/>
              <a:cs typeface="Times New Roman" pitchFamily="18" charset="0"/>
            </a:endParaRPr>
          </a:p>
          <a:p>
            <a:pPr algn="just">
              <a:lnSpc>
                <a:spcPct val="150000"/>
              </a:lnSpc>
            </a:pPr>
            <a:r>
              <a:rPr lang="en-GB" dirty="0">
                <a:latin typeface="Times New Roman" pitchFamily="18" charset="0"/>
                <a:cs typeface="Times New Roman" pitchFamily="18" charset="0"/>
              </a:rPr>
              <a:t>[4] </a:t>
            </a:r>
            <a:r>
              <a:rPr lang="en-GB" dirty="0" err="1">
                <a:latin typeface="Times New Roman" pitchFamily="18" charset="0"/>
                <a:cs typeface="Times New Roman" pitchFamily="18" charset="0"/>
              </a:rPr>
              <a:t>Wahono</a:t>
            </a:r>
            <a:r>
              <a:rPr lang="en-GB" dirty="0">
                <a:latin typeface="Times New Roman" pitchFamily="18" charset="0"/>
                <a:cs typeface="Times New Roman" pitchFamily="18" charset="0"/>
              </a:rPr>
              <a:t>, R. S. (2015). A systematic literature review of software defect prediction. </a:t>
            </a:r>
            <a:r>
              <a:rPr lang="en-GB" i="1" dirty="0">
                <a:latin typeface="Times New Roman" pitchFamily="18" charset="0"/>
                <a:cs typeface="Times New Roman" pitchFamily="18" charset="0"/>
              </a:rPr>
              <a:t>Journal of Software Engineering</a:t>
            </a:r>
            <a:r>
              <a:rPr lang="en-GB" dirty="0">
                <a:latin typeface="Times New Roman" pitchFamily="18" charset="0"/>
                <a:cs typeface="Times New Roman" pitchFamily="18" charset="0"/>
              </a:rPr>
              <a:t>, </a:t>
            </a:r>
            <a:r>
              <a:rPr lang="en-GB" i="1" dirty="0">
                <a:latin typeface="Times New Roman" pitchFamily="18" charset="0"/>
                <a:cs typeface="Times New Roman" pitchFamily="18" charset="0"/>
              </a:rPr>
              <a:t>1</a:t>
            </a:r>
            <a:r>
              <a:rPr lang="en-GB" dirty="0">
                <a:latin typeface="Times New Roman" pitchFamily="18" charset="0"/>
                <a:cs typeface="Times New Roman" pitchFamily="18" charset="0"/>
              </a:rPr>
              <a:t>(1), 1-16.</a:t>
            </a:r>
            <a:endParaRPr lang="en-US" dirty="0">
              <a:latin typeface="Times New Roman" pitchFamily="18" charset="0"/>
              <a:cs typeface="Times New Roman" pitchFamily="18" charset="0"/>
            </a:endParaRPr>
          </a:p>
          <a:p>
            <a:pPr algn="just">
              <a:lnSpc>
                <a:spcPct val="150000"/>
              </a:lnSpc>
            </a:pPr>
            <a:r>
              <a:rPr lang="en-GB" dirty="0">
                <a:latin typeface="Times New Roman" pitchFamily="18" charset="0"/>
                <a:cs typeface="Times New Roman" pitchFamily="18" charset="0"/>
              </a:rPr>
              <a:t>[5] </a:t>
            </a:r>
            <a:r>
              <a:rPr lang="en-GB" dirty="0" err="1">
                <a:latin typeface="Times New Roman" pitchFamily="18" charset="0"/>
                <a:cs typeface="Times New Roman" pitchFamily="18" charset="0"/>
              </a:rPr>
              <a:t>Yalçıner</a:t>
            </a:r>
            <a:r>
              <a:rPr lang="en-GB" dirty="0">
                <a:latin typeface="Times New Roman" pitchFamily="18" charset="0"/>
                <a:cs typeface="Times New Roman" pitchFamily="18" charset="0"/>
              </a:rPr>
              <a:t>, B., &amp; </a:t>
            </a:r>
            <a:r>
              <a:rPr lang="en-GB" dirty="0" err="1">
                <a:latin typeface="Times New Roman" pitchFamily="18" charset="0"/>
                <a:cs typeface="Times New Roman" pitchFamily="18" charset="0"/>
              </a:rPr>
              <a:t>Özdeş</a:t>
            </a:r>
            <a:r>
              <a:rPr lang="en-GB" dirty="0">
                <a:latin typeface="Times New Roman" pitchFamily="18" charset="0"/>
                <a:cs typeface="Times New Roman" pitchFamily="18" charset="0"/>
              </a:rPr>
              <a:t>, M. (2019, September). Software Defect Estimation Using Machine Learning Algorithms. In </a:t>
            </a:r>
            <a:r>
              <a:rPr lang="en-GB" i="1" dirty="0">
                <a:latin typeface="Times New Roman" pitchFamily="18" charset="0"/>
                <a:cs typeface="Times New Roman" pitchFamily="18" charset="0"/>
              </a:rPr>
              <a:t>2019 4th International Conference on Computer Science and Engineering (UBMK)</a:t>
            </a:r>
            <a:r>
              <a:rPr lang="en-GB" dirty="0">
                <a:latin typeface="Times New Roman" pitchFamily="18" charset="0"/>
                <a:cs typeface="Times New Roman" pitchFamily="18" charset="0"/>
              </a:rPr>
              <a:t> (pp. 487-491). IEEE.</a:t>
            </a:r>
            <a:endParaRPr lang="en-US" dirty="0">
              <a:latin typeface="Times New Roman" pitchFamily="18" charset="0"/>
              <a:cs typeface="Times New Roman" pitchFamily="18" charset="0"/>
            </a:endParaRPr>
          </a:p>
          <a:p>
            <a:endParaRPr lang="en-US" dirty="0"/>
          </a:p>
        </p:txBody>
      </p:sp>
      <p:sp>
        <p:nvSpPr>
          <p:cNvPr id="3" name="TextBox 2"/>
          <p:cNvSpPr txBox="1"/>
          <p:nvPr/>
        </p:nvSpPr>
        <p:spPr>
          <a:xfrm>
            <a:off x="1446212" y="685800"/>
            <a:ext cx="1723549" cy="430887"/>
          </a:xfrm>
          <a:prstGeom prst="rect">
            <a:avLst/>
          </a:prstGeom>
          <a:noFill/>
          <a:ln>
            <a:solidFill>
              <a:schemeClr val="bg2"/>
            </a:solidFill>
          </a:ln>
        </p:spPr>
        <p:txBody>
          <a:bodyPr wrap="none" rtlCol="0" anchor="ctr" anchorCtr="1">
            <a:spAutoFit/>
          </a:bodyPr>
          <a:lstStyle/>
          <a:p>
            <a:r>
              <a:rPr lang="en-US" sz="2200" b="1" dirty="0">
                <a:solidFill>
                  <a:schemeClr val="accent2">
                    <a:lumMod val="60000"/>
                    <a:lumOff val="40000"/>
                  </a:schemeClr>
                </a:solidFill>
              </a:rPr>
              <a:t>References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5012" y="2510135"/>
            <a:ext cx="5094664" cy="1292662"/>
          </a:xfrm>
          <a:prstGeom prst="rect">
            <a:avLst/>
          </a:prstGeom>
          <a:noFill/>
          <a:ln>
            <a:solidFill>
              <a:schemeClr val="bg2"/>
            </a:solidFill>
          </a:ln>
        </p:spPr>
        <p:txBody>
          <a:bodyPr wrap="none" rtlCol="0" anchor="ctr" anchorCtr="1">
            <a:spAutoFit/>
          </a:bodyPr>
          <a:lstStyle/>
          <a:p>
            <a:r>
              <a:rPr lang="en-US" sz="7800" b="1" dirty="0">
                <a:solidFill>
                  <a:srgbClr val="FFFF00"/>
                </a:solidFill>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3812" y="1295400"/>
            <a:ext cx="9372600" cy="2448619"/>
          </a:xfrm>
          <a:prstGeom prst="rect">
            <a:avLst/>
          </a:prstGeom>
        </p:spPr>
        <p:txBody>
          <a:bodyPr wrap="square">
            <a:spAutoFit/>
          </a:bodyPr>
          <a:lstStyle/>
          <a:p>
            <a:pPr algn="just">
              <a:lnSpc>
                <a:spcPct val="160000"/>
              </a:lnSpc>
              <a:buNone/>
            </a:pPr>
            <a:r>
              <a:rPr lang="en-GB" sz="2000" dirty="0">
                <a:latin typeface="Times New Roman" pitchFamily="18" charset="0"/>
                <a:cs typeface="Times New Roman" pitchFamily="18" charset="0"/>
              </a:rPr>
              <a:t>This system  is to evaluate the capability of machine learning algorithms in software defect prediction and find the best category while comparing seven machine learning algorithms within the context of NASA dataset obtained from public PROMISE repository</a:t>
            </a:r>
            <a:endParaRPr lang="en-US" sz="2000" dirty="0">
              <a:latin typeface="Times New Roman" pitchFamily="18" charset="0"/>
              <a:cs typeface="Times New Roman" pitchFamily="18" charset="0"/>
            </a:endParaRPr>
          </a:p>
          <a:p>
            <a:pPr algn="just">
              <a:lnSpc>
                <a:spcPct val="160000"/>
              </a:lnSpc>
              <a:buNone/>
            </a:pPr>
            <a:endParaRPr lang="en-US" dirty="0">
              <a:latin typeface="Times New Roman" pitchFamily="18" charset="0"/>
              <a:cs typeface="Times New Roman" pitchFamily="18" charset="0"/>
            </a:endParaRPr>
          </a:p>
        </p:txBody>
      </p:sp>
      <p:sp>
        <p:nvSpPr>
          <p:cNvPr id="3" name="TextBox 2"/>
          <p:cNvSpPr txBox="1"/>
          <p:nvPr/>
        </p:nvSpPr>
        <p:spPr>
          <a:xfrm>
            <a:off x="1446212" y="380257"/>
            <a:ext cx="1905000" cy="523220"/>
          </a:xfrm>
          <a:prstGeom prst="rect">
            <a:avLst/>
          </a:prstGeom>
          <a:noFill/>
          <a:ln>
            <a:solidFill>
              <a:schemeClr val="bg2"/>
            </a:solidFill>
          </a:ln>
        </p:spPr>
        <p:txBody>
          <a:bodyPr wrap="square" rtlCol="0" anchor="ctr" anchorCtr="1">
            <a:spAutoFit/>
          </a:bodyPr>
          <a:lstStyle/>
          <a:p>
            <a:r>
              <a:rPr lang="en-US" sz="2800" b="1" dirty="0">
                <a:solidFill>
                  <a:schemeClr val="accent2">
                    <a:lumMod val="60000"/>
                    <a:lumOff val="40000"/>
                  </a:schemeClr>
                </a:solidFill>
              </a:rPr>
              <a:t>Abstract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3F2C-7819-44E9-8C2E-60BE6006057E}"/>
              </a:ext>
            </a:extLst>
          </p:cNvPr>
          <p:cNvSpPr>
            <a:spLocks noGrp="1"/>
          </p:cNvSpPr>
          <p:nvPr>
            <p:ph type="title"/>
          </p:nvPr>
        </p:nvSpPr>
        <p:spPr/>
        <p:txBody>
          <a:bodyPr/>
          <a:lstStyle/>
          <a:p>
            <a:r>
              <a:rPr lang="en-US" dirty="0"/>
              <a:t>Existed Systems:</a:t>
            </a:r>
          </a:p>
        </p:txBody>
      </p:sp>
      <p:sp>
        <p:nvSpPr>
          <p:cNvPr id="3" name="Content Placeholder 2">
            <a:extLst>
              <a:ext uri="{FF2B5EF4-FFF2-40B4-BE49-F238E27FC236}">
                <a16:creationId xmlns:a16="http://schemas.microsoft.com/office/drawing/2014/main" id="{7EEA6AB7-904A-4697-9C3E-A924B51BB3E5}"/>
              </a:ext>
            </a:extLst>
          </p:cNvPr>
          <p:cNvSpPr>
            <a:spLocks noGrp="1"/>
          </p:cNvSpPr>
          <p:nvPr>
            <p:ph idx="1"/>
          </p:nvPr>
        </p:nvSpPr>
        <p:spPr>
          <a:xfrm>
            <a:off x="677158" y="1600200"/>
            <a:ext cx="8594429" cy="4441163"/>
          </a:xfrm>
        </p:spPr>
        <p:txBody>
          <a:bodyPr/>
          <a:lstStyle/>
          <a:p>
            <a:r>
              <a:rPr lang="en-US" sz="2000" dirty="0">
                <a:latin typeface="Times New Roman" panose="02020603050405020304" pitchFamily="18" charset="0"/>
                <a:cs typeface="Times New Roman" panose="02020603050405020304" pitchFamily="18" charset="0"/>
              </a:rPr>
              <a:t>Most of the existed studies on software defect prediction are limited in performing comparative analysis of all the methods of machine learning. Some of them used few methods and provides the comparison between them and others just discussed or proposed a method based on existing machine learning techniques by extending them</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77656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0012" y="1600200"/>
            <a:ext cx="9525000" cy="2477601"/>
          </a:xfrm>
          <a:prstGeom prst="rect">
            <a:avLst/>
          </a:prstGeom>
        </p:spPr>
        <p:txBody>
          <a:bodyPr wrap="square">
            <a:spAutoFit/>
          </a:bodyPr>
          <a:lstStyle/>
          <a:p>
            <a:pPr lvl="0" algn="just" fontAlgn="base">
              <a:lnSpc>
                <a:spcPct val="150000"/>
              </a:lnSpc>
              <a:spcBef>
                <a:spcPct val="0"/>
              </a:spcBef>
              <a:spcAft>
                <a:spcPct val="0"/>
              </a:spcAft>
            </a:pPr>
            <a:r>
              <a:rPr lang="en-GB" dirty="0">
                <a:latin typeface="Times New Roman" pitchFamily="18" charset="0"/>
                <a:ea typeface="Times New Roman" pitchFamily="18" charset="0"/>
                <a:cs typeface="Times New Roman" pitchFamily="18" charset="0"/>
              </a:rPr>
              <a:t>So the  proposed system includes SVM, Multilayer </a:t>
            </a:r>
            <a:r>
              <a:rPr lang="en-GB" dirty="0" err="1">
                <a:latin typeface="Times New Roman" pitchFamily="18" charset="0"/>
                <a:ea typeface="Times New Roman" pitchFamily="18" charset="0"/>
                <a:cs typeface="Times New Roman" pitchFamily="18" charset="0"/>
              </a:rPr>
              <a:t>Perceptron,Run</a:t>
            </a:r>
            <a:r>
              <a:rPr lang="en-GB" dirty="0">
                <a:latin typeface="Times New Roman" pitchFamily="18" charset="0"/>
                <a:ea typeface="Times New Roman" pitchFamily="18" charset="0"/>
                <a:cs typeface="Times New Roman" pitchFamily="18" charset="0"/>
              </a:rPr>
              <a:t> Bagging algorithm, Naive Bayes </a:t>
            </a:r>
            <a:r>
              <a:rPr lang="en-GB" dirty="0" err="1">
                <a:latin typeface="Times New Roman" pitchFamily="18" charset="0"/>
                <a:ea typeface="Times New Roman" pitchFamily="18" charset="0"/>
                <a:cs typeface="Times New Roman" pitchFamily="18" charset="0"/>
              </a:rPr>
              <a:t>algorithm,Random</a:t>
            </a:r>
            <a:r>
              <a:rPr lang="en-GB" dirty="0">
                <a:latin typeface="Times New Roman" pitchFamily="18" charset="0"/>
                <a:ea typeface="Times New Roman" pitchFamily="18" charset="0"/>
                <a:cs typeface="Times New Roman" pitchFamily="18" charset="0"/>
              </a:rPr>
              <a:t> Forest </a:t>
            </a:r>
            <a:r>
              <a:rPr lang="en-GB" dirty="0" err="1">
                <a:latin typeface="Times New Roman" pitchFamily="18" charset="0"/>
                <a:ea typeface="Times New Roman" pitchFamily="18" charset="0"/>
                <a:cs typeface="Times New Roman" pitchFamily="18" charset="0"/>
              </a:rPr>
              <a:t>algorithm,Multinomial</a:t>
            </a:r>
            <a:r>
              <a:rPr lang="en-GB" dirty="0">
                <a:latin typeface="Times New Roman" pitchFamily="18" charset="0"/>
                <a:ea typeface="Times New Roman" pitchFamily="18" charset="0"/>
                <a:cs typeface="Times New Roman" pitchFamily="18" charset="0"/>
              </a:rPr>
              <a:t> NB and Radial Basis Functions to solve the class imbalance problem which causes a reduction in the performance of defect </a:t>
            </a:r>
            <a:r>
              <a:rPr lang="en-GB" dirty="0" err="1">
                <a:latin typeface="Times New Roman" pitchFamily="18" charset="0"/>
                <a:ea typeface="Times New Roman" pitchFamily="18" charset="0"/>
                <a:cs typeface="Times New Roman" pitchFamily="18" charset="0"/>
              </a:rPr>
              <a:t>prediction.The</a:t>
            </a:r>
            <a:r>
              <a:rPr lang="en-GB" dirty="0">
                <a:latin typeface="Times New Roman" pitchFamily="18" charset="0"/>
                <a:ea typeface="Times New Roman" pitchFamily="18" charset="0"/>
                <a:cs typeface="Times New Roman" pitchFamily="18" charset="0"/>
              </a:rPr>
              <a:t> Data set has been trained and </a:t>
            </a:r>
            <a:r>
              <a:rPr lang="en-GB" dirty="0" err="1">
                <a:latin typeface="Times New Roman" pitchFamily="18" charset="0"/>
                <a:ea typeface="Times New Roman" pitchFamily="18" charset="0"/>
                <a:cs typeface="Times New Roman" pitchFamily="18" charset="0"/>
              </a:rPr>
              <a:t>splitted</a:t>
            </a:r>
            <a:r>
              <a:rPr lang="en-GB" dirty="0">
                <a:latin typeface="Times New Roman" pitchFamily="18" charset="0"/>
                <a:ea typeface="Times New Roman" pitchFamily="18" charset="0"/>
                <a:cs typeface="Times New Roman" pitchFamily="18" charset="0"/>
              </a:rPr>
              <a:t> according to the constraints and using Metrics the accuracies has been defined in order to measure the defect estimation capability of various algorithms proposed.</a:t>
            </a:r>
            <a:endParaRPr lang="en-GB" b="1" i="1" dirty="0">
              <a:latin typeface="Arial" pitchFamily="34" charset="0"/>
              <a:ea typeface="Times New Roman" pitchFamily="18" charset="0"/>
              <a:cs typeface="Arial" pitchFamily="34" charset="0"/>
            </a:endParaRPr>
          </a:p>
          <a:p>
            <a:pPr lvl="0" eaLnBrk="0" fontAlgn="base" hangingPunct="0">
              <a:spcBef>
                <a:spcPct val="0"/>
              </a:spcBef>
              <a:spcAft>
                <a:spcPct val="0"/>
              </a:spcAft>
            </a:pPr>
            <a:endParaRPr lang="en-GB" sz="2000" dirty="0">
              <a:latin typeface="Arial" pitchFamily="34" charset="0"/>
              <a:cs typeface="Arial" pitchFamily="34" charset="0"/>
            </a:endParaRPr>
          </a:p>
        </p:txBody>
      </p:sp>
      <p:sp>
        <p:nvSpPr>
          <p:cNvPr id="3" name="TextBox 2"/>
          <p:cNvSpPr txBox="1"/>
          <p:nvPr/>
        </p:nvSpPr>
        <p:spPr>
          <a:xfrm>
            <a:off x="1370012" y="807423"/>
            <a:ext cx="2971800" cy="430887"/>
          </a:xfrm>
          <a:prstGeom prst="rect">
            <a:avLst/>
          </a:prstGeom>
          <a:noFill/>
          <a:ln>
            <a:solidFill>
              <a:schemeClr val="bg2"/>
            </a:solidFill>
          </a:ln>
        </p:spPr>
        <p:txBody>
          <a:bodyPr wrap="square" rtlCol="0" anchor="ctr" anchorCtr="1">
            <a:spAutoFit/>
          </a:bodyPr>
          <a:lstStyle/>
          <a:p>
            <a:r>
              <a:rPr lang="en-US" sz="2200" b="1" dirty="0">
                <a:solidFill>
                  <a:schemeClr val="accent2">
                    <a:lumMod val="60000"/>
                    <a:lumOff val="40000"/>
                  </a:schemeClr>
                </a:solidFill>
              </a:rPr>
              <a:t>Proposed System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2411" y="1524000"/>
            <a:ext cx="10666413" cy="2862322"/>
          </a:xfrm>
          <a:prstGeom prst="rect">
            <a:avLst/>
          </a:prstGeom>
        </p:spPr>
        <p:txBody>
          <a:bodyPr wrap="square">
            <a:spAutoFit/>
          </a:bodyPr>
          <a:lstStyle/>
          <a:p>
            <a:pPr lvl="0">
              <a:lnSpc>
                <a:spcPct val="150000"/>
              </a:lnSpc>
              <a:buFont typeface="Wingdings" pitchFamily="2" charset="2"/>
              <a:buChar char="ü"/>
            </a:pPr>
            <a:r>
              <a:rPr lang="en-GB" dirty="0">
                <a:latin typeface="Times New Roman" pitchFamily="18" charset="0"/>
                <a:cs typeface="Times New Roman" pitchFamily="18" charset="0"/>
              </a:rPr>
              <a:t>Performance measures are used to evaluate the accuracy of a prediction model.</a:t>
            </a:r>
            <a:endParaRPr lang="en-US" b="1" i="1" dirty="0">
              <a:latin typeface="Times New Roman" pitchFamily="18" charset="0"/>
              <a:cs typeface="Times New Roman" pitchFamily="18" charset="0"/>
            </a:endParaRPr>
          </a:p>
          <a:p>
            <a:pPr lvl="0">
              <a:lnSpc>
                <a:spcPct val="150000"/>
              </a:lnSpc>
              <a:buFont typeface="Wingdings" pitchFamily="2" charset="2"/>
              <a:buChar char="ü"/>
            </a:pPr>
            <a:r>
              <a:rPr lang="en-GB" dirty="0">
                <a:latin typeface="Times New Roman" pitchFamily="18" charset="0"/>
                <a:cs typeface="Times New Roman" pitchFamily="18" charset="0"/>
              </a:rPr>
              <a:t>No need of Manual effort to find the defects</a:t>
            </a:r>
            <a:endParaRPr lang="en-US" dirty="0">
              <a:latin typeface="Times New Roman" pitchFamily="18" charset="0"/>
              <a:cs typeface="Times New Roman" pitchFamily="18" charset="0"/>
            </a:endParaRPr>
          </a:p>
          <a:p>
            <a:pPr>
              <a:lnSpc>
                <a:spcPct val="150000"/>
              </a:lnSpc>
              <a:buFont typeface="Wingdings" pitchFamily="2" charset="2"/>
              <a:buChar char="ü"/>
            </a:pPr>
            <a:r>
              <a:rPr lang="en-GB" dirty="0">
                <a:latin typeface="Times New Roman" pitchFamily="18" charset="0"/>
                <a:cs typeface="Times New Roman" pitchFamily="18" charset="0"/>
              </a:rPr>
              <a:t>Advance measures can be taken on selection of algorithm</a:t>
            </a:r>
            <a:endParaRPr lang="en-US" dirty="0">
              <a:latin typeface="Times New Roman" pitchFamily="18" charset="0"/>
              <a:cs typeface="Times New Roman" pitchFamily="18" charset="0"/>
            </a:endParaRPr>
          </a:p>
          <a:p>
            <a:pPr>
              <a:lnSpc>
                <a:spcPct val="150000"/>
              </a:lnSpc>
              <a:buFont typeface="Wingdings" pitchFamily="2" charset="2"/>
              <a:buChar char="ü"/>
            </a:pPr>
            <a:r>
              <a:rPr lang="en-GB" dirty="0">
                <a:latin typeface="Times New Roman" pitchFamily="18" charset="0"/>
                <a:cs typeface="Times New Roman" pitchFamily="18" charset="0"/>
              </a:rPr>
              <a:t>Provides Better results.</a:t>
            </a:r>
            <a:endParaRPr lang="en-US" dirty="0">
              <a:latin typeface="Times New Roman" pitchFamily="18" charset="0"/>
              <a:cs typeface="Times New Roman" pitchFamily="18" charset="0"/>
            </a:endParaRPr>
          </a:p>
          <a:p>
            <a:pPr>
              <a:lnSpc>
                <a:spcPct val="150000"/>
              </a:lnSpc>
              <a:buFont typeface="Wingdings" pitchFamily="2" charset="2"/>
              <a:buChar char="ü"/>
            </a:pPr>
            <a:r>
              <a:rPr lang="en-GB" dirty="0">
                <a:latin typeface="Times New Roman" pitchFamily="18" charset="0"/>
                <a:cs typeface="Times New Roman" pitchFamily="18" charset="0"/>
              </a:rPr>
              <a:t>Identify defects in the early stage of the project which in turn results in Customer</a:t>
            </a:r>
          </a:p>
          <a:p>
            <a:pPr>
              <a:lnSpc>
                <a:spcPct val="150000"/>
              </a:lnSpc>
            </a:pPr>
            <a:r>
              <a:rPr lang="en-GB" dirty="0">
                <a:latin typeface="Times New Roman" pitchFamily="18" charset="0"/>
                <a:cs typeface="Times New Roman" pitchFamily="18" charset="0"/>
              </a:rPr>
              <a:t>   loyalty and increase in company profit.</a:t>
            </a:r>
            <a:endParaRPr lang="en-US" dirty="0">
              <a:latin typeface="Times New Roman" pitchFamily="18" charset="0"/>
              <a:cs typeface="Times New Roman" pitchFamily="18" charset="0"/>
            </a:endParaRPr>
          </a:p>
          <a:p>
            <a:endParaRPr lang="en-US" dirty="0"/>
          </a:p>
        </p:txBody>
      </p:sp>
      <p:sp>
        <p:nvSpPr>
          <p:cNvPr id="3" name="TextBox 2"/>
          <p:cNvSpPr txBox="1"/>
          <p:nvPr/>
        </p:nvSpPr>
        <p:spPr>
          <a:xfrm>
            <a:off x="1598612" y="807423"/>
            <a:ext cx="4350871" cy="430887"/>
          </a:xfrm>
          <a:prstGeom prst="rect">
            <a:avLst/>
          </a:prstGeom>
          <a:noFill/>
          <a:ln>
            <a:solidFill>
              <a:schemeClr val="bg2"/>
            </a:solidFill>
          </a:ln>
        </p:spPr>
        <p:txBody>
          <a:bodyPr wrap="none" rtlCol="0" anchor="ctr" anchorCtr="1">
            <a:spAutoFit/>
          </a:bodyPr>
          <a:lstStyle/>
          <a:p>
            <a:r>
              <a:rPr lang="en-US" sz="2200" b="1" dirty="0">
                <a:solidFill>
                  <a:schemeClr val="accent2">
                    <a:lumMod val="60000"/>
                    <a:lumOff val="40000"/>
                  </a:schemeClr>
                </a:solidFill>
              </a:rPr>
              <a:t>Advantages of Proposed System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rcRect/>
          <a:stretch>
            <a:fillRect/>
          </a:stretch>
        </p:blipFill>
        <p:spPr bwMode="auto">
          <a:xfrm>
            <a:off x="2665412" y="1447800"/>
            <a:ext cx="7010400" cy="4800600"/>
          </a:xfrm>
          <a:prstGeom prst="rect">
            <a:avLst/>
          </a:prstGeom>
          <a:noFill/>
          <a:ln w="9525">
            <a:noFill/>
            <a:miter lim="800000"/>
            <a:headEnd/>
            <a:tailEnd/>
          </a:ln>
        </p:spPr>
      </p:pic>
      <p:sp>
        <p:nvSpPr>
          <p:cNvPr id="3" name="TextBox 2"/>
          <p:cNvSpPr txBox="1"/>
          <p:nvPr/>
        </p:nvSpPr>
        <p:spPr>
          <a:xfrm>
            <a:off x="1217612" y="655023"/>
            <a:ext cx="2917786" cy="430887"/>
          </a:xfrm>
          <a:prstGeom prst="rect">
            <a:avLst/>
          </a:prstGeom>
          <a:noFill/>
          <a:ln>
            <a:solidFill>
              <a:schemeClr val="bg2"/>
            </a:solidFill>
          </a:ln>
        </p:spPr>
        <p:txBody>
          <a:bodyPr wrap="none" rtlCol="0" anchor="ctr" anchorCtr="1">
            <a:spAutoFit/>
          </a:bodyPr>
          <a:lstStyle/>
          <a:p>
            <a:r>
              <a:rPr lang="en-US" sz="2200" b="1" dirty="0">
                <a:solidFill>
                  <a:schemeClr val="accent2">
                    <a:lumMod val="60000"/>
                    <a:lumOff val="40000"/>
                  </a:schemeClr>
                </a:solidFill>
              </a:rPr>
              <a:t>System Architecture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8212" y="545068"/>
            <a:ext cx="2563659" cy="369332"/>
          </a:xfrm>
          <a:prstGeom prst="rect">
            <a:avLst/>
          </a:prstGeom>
          <a:noFill/>
          <a:ln>
            <a:solidFill>
              <a:schemeClr val="bg2"/>
            </a:solidFill>
          </a:ln>
        </p:spPr>
        <p:txBody>
          <a:bodyPr wrap="square" rtlCol="0" anchor="ctr" anchorCtr="1">
            <a:spAutoFit/>
          </a:bodyPr>
          <a:lstStyle/>
          <a:p>
            <a:pPr algn="ctr"/>
            <a:r>
              <a:rPr lang="en-US" b="1" dirty="0">
                <a:solidFill>
                  <a:schemeClr val="accent2">
                    <a:lumMod val="60000"/>
                    <a:lumOff val="40000"/>
                  </a:schemeClr>
                </a:solidFill>
              </a:rPr>
              <a:t>UML Diagram</a:t>
            </a:r>
          </a:p>
        </p:txBody>
      </p:sp>
      <p:pic>
        <p:nvPicPr>
          <p:cNvPr id="3" name="Picture 2"/>
          <p:cNvPicPr/>
          <p:nvPr/>
        </p:nvPicPr>
        <p:blipFill>
          <a:blip r:embed="rId2" cstate="print"/>
          <a:srcRect/>
          <a:stretch>
            <a:fillRect/>
          </a:stretch>
        </p:blipFill>
        <p:spPr bwMode="auto">
          <a:xfrm>
            <a:off x="3351212" y="1905000"/>
            <a:ext cx="5486400" cy="3628474"/>
          </a:xfrm>
          <a:prstGeom prst="rect">
            <a:avLst/>
          </a:prstGeom>
          <a:noFill/>
          <a:ln w="9525">
            <a:noFill/>
            <a:miter lim="800000"/>
            <a:headEnd/>
            <a:tailEnd/>
          </a:ln>
        </p:spPr>
      </p:pic>
      <p:sp>
        <p:nvSpPr>
          <p:cNvPr id="4" name="TextBox 3"/>
          <p:cNvSpPr txBox="1"/>
          <p:nvPr/>
        </p:nvSpPr>
        <p:spPr>
          <a:xfrm>
            <a:off x="5484812" y="1447800"/>
            <a:ext cx="1225015" cy="369332"/>
          </a:xfrm>
          <a:prstGeom prst="rect">
            <a:avLst/>
          </a:prstGeom>
          <a:noFill/>
          <a:ln>
            <a:solidFill>
              <a:schemeClr val="bg2"/>
            </a:solidFill>
          </a:ln>
        </p:spPr>
        <p:txBody>
          <a:bodyPr wrap="none" rtlCol="0" anchor="ctr" anchorCtr="1">
            <a:spAutoFit/>
          </a:bodyPr>
          <a:lstStyle/>
          <a:p>
            <a:r>
              <a:rPr lang="en-US" b="1" dirty="0">
                <a:solidFill>
                  <a:srgbClr val="FFFF00"/>
                </a:solidFill>
              </a:rPr>
              <a:t>Use Case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3812" y="1066800"/>
            <a:ext cx="2377574" cy="369332"/>
          </a:xfrm>
          <a:prstGeom prst="rect">
            <a:avLst/>
          </a:prstGeom>
          <a:noFill/>
          <a:ln>
            <a:solidFill>
              <a:schemeClr val="bg2"/>
            </a:solidFill>
          </a:ln>
        </p:spPr>
        <p:txBody>
          <a:bodyPr wrap="none" rtlCol="0" anchor="ctr" anchorCtr="1">
            <a:spAutoFit/>
          </a:bodyPr>
          <a:lstStyle/>
          <a:p>
            <a:r>
              <a:rPr lang="en-US" b="1" dirty="0">
                <a:solidFill>
                  <a:srgbClr val="FFFF00"/>
                </a:solidFill>
              </a:rPr>
              <a:t>Sequence Diagram</a:t>
            </a:r>
          </a:p>
        </p:txBody>
      </p:sp>
      <p:pic>
        <p:nvPicPr>
          <p:cNvPr id="3" name="Picture 2"/>
          <p:cNvPicPr/>
          <p:nvPr/>
        </p:nvPicPr>
        <p:blipFill>
          <a:blip r:embed="rId2" cstate="print"/>
          <a:srcRect/>
          <a:stretch>
            <a:fillRect/>
          </a:stretch>
        </p:blipFill>
        <p:spPr bwMode="auto">
          <a:xfrm>
            <a:off x="4341812" y="609600"/>
            <a:ext cx="4770120" cy="57912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0012" y="990600"/>
            <a:ext cx="639919" cy="369332"/>
          </a:xfrm>
          <a:prstGeom prst="rect">
            <a:avLst/>
          </a:prstGeom>
          <a:noFill/>
          <a:ln>
            <a:solidFill>
              <a:schemeClr val="bg2"/>
            </a:solidFill>
          </a:ln>
        </p:spPr>
        <p:txBody>
          <a:bodyPr wrap="none" rtlCol="0" anchor="ctr" anchorCtr="1">
            <a:spAutoFit/>
          </a:bodyPr>
          <a:lstStyle/>
          <a:p>
            <a:r>
              <a:rPr lang="en-US" b="1" dirty="0">
                <a:solidFill>
                  <a:srgbClr val="FFFF00"/>
                </a:solidFill>
              </a:rPr>
              <a:t>DFD</a:t>
            </a:r>
          </a:p>
        </p:txBody>
      </p:sp>
      <p:pic>
        <p:nvPicPr>
          <p:cNvPr id="3" name="Picture 2"/>
          <p:cNvPicPr/>
          <p:nvPr/>
        </p:nvPicPr>
        <p:blipFill>
          <a:blip r:embed="rId2" cstate="print"/>
          <a:srcRect/>
          <a:stretch>
            <a:fillRect/>
          </a:stretch>
        </p:blipFill>
        <p:spPr bwMode="auto">
          <a:xfrm>
            <a:off x="3354581" y="1939290"/>
            <a:ext cx="5479663" cy="297942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0875BD71-4A33-4FB7-88CA-777C4D9E6EE5}">
  <ds:schemaRefs>
    <ds:schemaRef ds:uri="http://schemas.microsoft.com/sharepoint/v3/contenttype/forms"/>
  </ds:schemaRefs>
</ds:datastoreItem>
</file>

<file path=customXml/itemProps2.xml><?xml version="1.0" encoding="utf-8"?>
<ds:datastoreItem xmlns:ds="http://schemas.openxmlformats.org/officeDocument/2006/customXml" ds:itemID="{51F78577-2839-4BFF-9EC7-673BD8FEBD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49C11C-71DC-49B6-ACD8-27E3AE088D14}">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schemas.microsoft.com/office/infopath/2007/PartnerControls"/>
    <ds:schemaRef ds:uri="http://purl.org/dc/terms/"/>
    <ds:schemaRef ds:uri="40262f94-9f35-4ac3-9a90-690165a166b7"/>
    <ds:schemaRef ds:uri="a4f35948-e619-41b3-aa29-22878b09cfd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263</TotalTime>
  <Words>796</Words>
  <Application>Microsoft Office PowerPoint</Application>
  <PresentationFormat>Custom</PresentationFormat>
  <Paragraphs>41</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Century Gothic</vt:lpstr>
      <vt:lpstr>Times New Roman</vt:lpstr>
      <vt:lpstr>Trebuchet MS</vt:lpstr>
      <vt:lpstr>Wingdings</vt:lpstr>
      <vt:lpstr>Wingdings 3</vt:lpstr>
      <vt:lpstr>Facet</vt:lpstr>
      <vt:lpstr>Software Defect estimation  using machine learning algorithms     Internal guide: Ms. S.Vidya</vt:lpstr>
      <vt:lpstr>PowerPoint Presentation</vt:lpstr>
      <vt:lpstr>Existed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review</dc:title>
  <dc:creator>asus</dc:creator>
  <cp:lastModifiedBy>ADMIN</cp:lastModifiedBy>
  <cp:revision>25</cp:revision>
  <dcterms:created xsi:type="dcterms:W3CDTF">2020-10-06T09:52:22Z</dcterms:created>
  <dcterms:modified xsi:type="dcterms:W3CDTF">2021-05-19T06:39:33Z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74069000</vt:r8>
  </property>
  <property fmtid="{D5CDD505-2E9C-101B-9397-08002B2CF9AE}" pid="3" name="HiddenCategoryTags">
    <vt:lpwstr/>
  </property>
  <property fmtid="{D5CDD505-2E9C-101B-9397-08002B2CF9AE}" pid="4" name="InternalTags">
    <vt:lpwstr/>
  </property>
  <property fmtid="{D5CDD505-2E9C-101B-9397-08002B2CF9AE}" pid="5" name="CategoryTags">
    <vt:lpwstr/>
  </property>
  <property fmtid="{D5CDD505-2E9C-101B-9397-08002B2CF9AE}" pid="6" name="Applications">
    <vt:lpwstr/>
  </property>
  <property fmtid="{D5CDD505-2E9C-101B-9397-08002B2CF9AE}" pid="7" name="CampaignTags">
    <vt:lpwstr/>
  </property>
  <property fmtid="{D5CDD505-2E9C-101B-9397-08002B2CF9AE}" pid="8" name="ScenarioTags">
    <vt:lpwstr/>
  </property>
  <property fmtid="{D5CDD505-2E9C-101B-9397-08002B2CF9AE}" pid="9" name="ContentTypeId">
    <vt:lpwstr>0x010100AA3F7D94069FF64A86F7DFF56D60E3BE</vt:lpwstr>
  </property>
  <property fmtid="{D5CDD505-2E9C-101B-9397-08002B2CF9AE}" pid="10" name="FeatureTags">
    <vt:lpwstr/>
  </property>
  <property fmtid="{D5CDD505-2E9C-101B-9397-08002B2CF9AE}" pid="11" name="LocalizationTags">
    <vt:lpwstr/>
  </property>
</Properties>
</file>