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9" r:id="rId4"/>
    <p:sldId id="262" r:id="rId5"/>
    <p:sldId id="260" r:id="rId6"/>
    <p:sldId id="263" r:id="rId7"/>
    <p:sldId id="264"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FF"/>
    <a:srgbClr val="FFFF0A"/>
    <a:srgbClr val="80FF07"/>
    <a:srgbClr val="CCFF66"/>
    <a:srgbClr val="0049C0"/>
    <a:srgbClr val="FF8500"/>
    <a:srgbClr val="006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6327" autoAdjust="0"/>
  </p:normalViewPr>
  <p:slideViewPr>
    <p:cSldViewPr snapToGrid="0" snapToObjects="1">
      <p:cViewPr varScale="1">
        <p:scale>
          <a:sx n="160" d="100"/>
          <a:sy n="160" d="100"/>
        </p:scale>
        <p:origin x="209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9E1D3-59D1-0D48-9F86-C7A1B23BC1BB}" type="datetimeFigureOut">
              <a:rPr lang="en-US" smtClean="0"/>
              <a:t>10/29/19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274F13-0F38-B644-BDCF-BB2A7FBB4699}" type="slidenum">
              <a:rPr lang="en-US" smtClean="0"/>
              <a:t>‹#›</a:t>
            </a:fld>
            <a:endParaRPr lang="en-US"/>
          </a:p>
        </p:txBody>
      </p:sp>
    </p:spTree>
    <p:extLst>
      <p:ext uri="{BB962C8B-B14F-4D97-AF65-F5344CB8AC3E}">
        <p14:creationId xmlns:p14="http://schemas.microsoft.com/office/powerpoint/2010/main" val="38105233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2</a:t>
            </a:fld>
            <a:endParaRPr lang="en-US"/>
          </a:p>
        </p:txBody>
      </p:sp>
    </p:spTree>
    <p:extLst>
      <p:ext uri="{BB962C8B-B14F-4D97-AF65-F5344CB8AC3E}">
        <p14:creationId xmlns:p14="http://schemas.microsoft.com/office/powerpoint/2010/main" val="214766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3</a:t>
            </a:fld>
            <a:endParaRPr lang="en-US"/>
          </a:p>
        </p:txBody>
      </p:sp>
    </p:spTree>
    <p:extLst>
      <p:ext uri="{BB962C8B-B14F-4D97-AF65-F5344CB8AC3E}">
        <p14:creationId xmlns:p14="http://schemas.microsoft.com/office/powerpoint/2010/main" val="428091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4</a:t>
            </a:fld>
            <a:endParaRPr lang="en-US"/>
          </a:p>
        </p:txBody>
      </p:sp>
    </p:spTree>
    <p:extLst>
      <p:ext uri="{BB962C8B-B14F-4D97-AF65-F5344CB8AC3E}">
        <p14:creationId xmlns:p14="http://schemas.microsoft.com/office/powerpoint/2010/main" val="10338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5</a:t>
            </a:fld>
            <a:endParaRPr lang="en-US"/>
          </a:p>
        </p:txBody>
      </p:sp>
    </p:spTree>
    <p:extLst>
      <p:ext uri="{BB962C8B-B14F-4D97-AF65-F5344CB8AC3E}">
        <p14:creationId xmlns:p14="http://schemas.microsoft.com/office/powerpoint/2010/main" val="271687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6</a:t>
            </a:fld>
            <a:endParaRPr lang="en-US"/>
          </a:p>
        </p:txBody>
      </p:sp>
    </p:spTree>
    <p:extLst>
      <p:ext uri="{BB962C8B-B14F-4D97-AF65-F5344CB8AC3E}">
        <p14:creationId xmlns:p14="http://schemas.microsoft.com/office/powerpoint/2010/main" val="53396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7</a:t>
            </a:fld>
            <a:endParaRPr lang="en-US"/>
          </a:p>
        </p:txBody>
      </p:sp>
    </p:spTree>
    <p:extLst>
      <p:ext uri="{BB962C8B-B14F-4D97-AF65-F5344CB8AC3E}">
        <p14:creationId xmlns:p14="http://schemas.microsoft.com/office/powerpoint/2010/main" val="269365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8</a:t>
            </a:fld>
            <a:endParaRPr lang="en-US"/>
          </a:p>
        </p:txBody>
      </p:sp>
    </p:spTree>
    <p:extLst>
      <p:ext uri="{BB962C8B-B14F-4D97-AF65-F5344CB8AC3E}">
        <p14:creationId xmlns:p14="http://schemas.microsoft.com/office/powerpoint/2010/main" val="267003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14707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90792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2140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85001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8AE248-65B5-C145-AE57-FD6269E44081}" type="datetimeFigureOut">
              <a:rPr lang="en-US" smtClean="0"/>
              <a:t>10/29/19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31440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8AE248-65B5-C145-AE57-FD6269E44081}" type="datetimeFigureOut">
              <a:rPr lang="en-US" smtClean="0"/>
              <a:t>10/29/19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61637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8AE248-65B5-C145-AE57-FD6269E44081}" type="datetimeFigureOut">
              <a:rPr lang="en-US" smtClean="0"/>
              <a:t>10/29/19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91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8AE248-65B5-C145-AE57-FD6269E44081}" type="datetimeFigureOut">
              <a:rPr lang="en-US" smtClean="0"/>
              <a:t>10/29/19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115812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AE248-65B5-C145-AE57-FD6269E44081}" type="datetimeFigureOut">
              <a:rPr lang="en-US" smtClean="0"/>
              <a:t>10/29/19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131493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AE248-65B5-C145-AE57-FD6269E44081}" type="datetimeFigureOut">
              <a:rPr lang="en-US" smtClean="0"/>
              <a:t>10/29/19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76446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AE248-65B5-C145-AE57-FD6269E44081}" type="datetimeFigureOut">
              <a:rPr lang="en-US" smtClean="0"/>
              <a:t>10/29/19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13837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AE248-65B5-C145-AE57-FD6269E44081}" type="datetimeFigureOut">
              <a:rPr lang="en-US" smtClean="0"/>
              <a:t>10/29/19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16E42-153B-C54A-8DD5-55AE016FFB25}" type="slidenum">
              <a:rPr lang="en-US" smtClean="0"/>
              <a:t>‹#›</a:t>
            </a:fld>
            <a:endParaRPr lang="en-US"/>
          </a:p>
        </p:txBody>
      </p:sp>
    </p:spTree>
    <p:extLst>
      <p:ext uri="{BB962C8B-B14F-4D97-AF65-F5344CB8AC3E}">
        <p14:creationId xmlns:p14="http://schemas.microsoft.com/office/powerpoint/2010/main" val="1531374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christian.veelken@cern.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F51A5534-E818-FF4D-9B5E-8B142C9EA1D1}"/>
              </a:ext>
            </a:extLst>
          </p:cNvPr>
          <p:cNvSpPr txBox="1">
            <a:spLocks noChangeArrowheads="1"/>
          </p:cNvSpPr>
          <p:nvPr/>
        </p:nvSpPr>
        <p:spPr bwMode="auto">
          <a:xfrm>
            <a:off x="0" y="3450860"/>
            <a:ext cx="9144000" cy="1092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spcAft>
                <a:spcPts val="363"/>
              </a:spcAft>
              <a:buClr>
                <a:srgbClr val="000000"/>
              </a:buClr>
              <a:buSzPct val="45000"/>
            </a:pPr>
            <a:r>
              <a:rPr lang="en-GB" altLang="en-US" sz="3200" b="1" dirty="0">
                <a:solidFill>
                  <a:srgbClr val="000090"/>
                </a:solidFill>
              </a:rPr>
              <a:t>Christian Veelken</a:t>
            </a:r>
          </a:p>
          <a:p>
            <a:pPr algn="ctr" eaLnBrk="1" hangingPunct="1">
              <a:lnSpc>
                <a:spcPct val="93000"/>
              </a:lnSpc>
              <a:spcAft>
                <a:spcPts val="363"/>
              </a:spcAft>
              <a:buClr>
                <a:srgbClr val="000000"/>
              </a:buClr>
              <a:buSzPct val="45000"/>
            </a:pPr>
            <a:r>
              <a:rPr lang="en-GB" altLang="en-US" b="1" dirty="0">
                <a:solidFill>
                  <a:srgbClr val="0049C0"/>
                </a:solidFill>
                <a:hlinkClick r:id="rId2"/>
              </a:rPr>
              <a:t>christian.veelken@cern.ch</a:t>
            </a:r>
            <a:endParaRPr lang="en-GB" altLang="en-US" b="1" dirty="0">
              <a:solidFill>
                <a:srgbClr val="0049C0"/>
              </a:solidFill>
            </a:endParaRPr>
          </a:p>
          <a:p>
            <a:pPr algn="ctr" eaLnBrk="1" hangingPunct="1">
              <a:lnSpc>
                <a:spcPct val="93000"/>
              </a:lnSpc>
              <a:spcAft>
                <a:spcPts val="363"/>
              </a:spcAft>
              <a:buClr>
                <a:srgbClr val="000000"/>
              </a:buClr>
              <a:buSzPct val="45000"/>
            </a:pPr>
            <a:endParaRPr lang="en-GB" altLang="en-US" sz="200" b="1" dirty="0">
              <a:solidFill>
                <a:srgbClr val="000090"/>
              </a:solidFill>
            </a:endParaRPr>
          </a:p>
          <a:p>
            <a:pPr algn="ctr" eaLnBrk="1" hangingPunct="1">
              <a:lnSpc>
                <a:spcPct val="93000"/>
              </a:lnSpc>
              <a:spcAft>
                <a:spcPts val="363"/>
              </a:spcAft>
              <a:buClr>
                <a:srgbClr val="000000"/>
              </a:buClr>
              <a:buSzPct val="45000"/>
            </a:pPr>
            <a:endParaRPr lang="en-GB" altLang="en-US" sz="200" b="1" u="sng" dirty="0">
              <a:solidFill>
                <a:srgbClr val="000090"/>
              </a:solidFill>
            </a:endParaRPr>
          </a:p>
          <a:p>
            <a:pPr algn="ctr" eaLnBrk="1" hangingPunct="1">
              <a:lnSpc>
                <a:spcPct val="93000"/>
              </a:lnSpc>
              <a:spcAft>
                <a:spcPts val="363"/>
              </a:spcAft>
              <a:buClr>
                <a:srgbClr val="000000"/>
              </a:buClr>
              <a:buSzPct val="45000"/>
            </a:pPr>
            <a:endParaRPr lang="en-GB" altLang="en-US" sz="200" b="1" dirty="0">
              <a:solidFill>
                <a:srgbClr val="000090"/>
              </a:solidFill>
            </a:endParaRPr>
          </a:p>
        </p:txBody>
      </p:sp>
      <p:sp>
        <p:nvSpPr>
          <p:cNvPr id="5" name="Text Box 2">
            <a:extLst>
              <a:ext uri="{FF2B5EF4-FFF2-40B4-BE49-F238E27FC236}">
                <a16:creationId xmlns:a16="http://schemas.microsoft.com/office/drawing/2014/main" id="{68C941D2-D498-834C-B887-D4E57F10D4E7}"/>
              </a:ext>
            </a:extLst>
          </p:cNvPr>
          <p:cNvSpPr txBox="1">
            <a:spLocks noChangeArrowheads="1"/>
          </p:cNvSpPr>
          <p:nvPr/>
        </p:nvSpPr>
        <p:spPr bwMode="auto">
          <a:xfrm>
            <a:off x="0" y="1816100"/>
            <a:ext cx="9144000" cy="1373966"/>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4800" b="1" dirty="0"/>
              <a:t>Statistical Methods:</a:t>
            </a:r>
          </a:p>
          <a:p>
            <a:pPr algn="ctr" eaLnBrk="1" hangingPunct="1">
              <a:lnSpc>
                <a:spcPct val="93000"/>
              </a:lnSpc>
              <a:buClr>
                <a:srgbClr val="000000"/>
              </a:buClr>
              <a:buSzPct val="45000"/>
            </a:pPr>
            <a:r>
              <a:rPr lang="en-US" altLang="en-US" sz="4800" b="1" dirty="0"/>
              <a:t>Introduction</a:t>
            </a:r>
            <a:endParaRPr lang="en-GB" altLang="en-US" sz="4800" b="1" dirty="0"/>
          </a:p>
        </p:txBody>
      </p:sp>
      <p:pic>
        <p:nvPicPr>
          <p:cNvPr id="3" name="Picture 2">
            <a:extLst>
              <a:ext uri="{FF2B5EF4-FFF2-40B4-BE49-F238E27FC236}">
                <a16:creationId xmlns:a16="http://schemas.microsoft.com/office/drawing/2014/main" id="{7F80690B-102E-A44D-BF4B-F01FCA961FAF}"/>
              </a:ext>
            </a:extLst>
          </p:cNvPr>
          <p:cNvPicPr>
            <a:picLocks noChangeAspect="1"/>
          </p:cNvPicPr>
          <p:nvPr/>
        </p:nvPicPr>
        <p:blipFill>
          <a:blip r:embed="rId3"/>
          <a:stretch>
            <a:fillRect/>
          </a:stretch>
        </p:blipFill>
        <p:spPr>
          <a:xfrm>
            <a:off x="2286000" y="4543275"/>
            <a:ext cx="4572000" cy="1079500"/>
          </a:xfrm>
          <a:prstGeom prst="rect">
            <a:avLst/>
          </a:prstGeom>
        </p:spPr>
      </p:pic>
    </p:spTree>
    <p:extLst>
      <p:ext uri="{BB962C8B-B14F-4D97-AF65-F5344CB8AC3E}">
        <p14:creationId xmlns:p14="http://schemas.microsoft.com/office/powerpoint/2010/main" val="384880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2</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Random Experiment</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3"/>
          <a:stretch>
            <a:fillRect/>
          </a:stretch>
        </p:blipFill>
        <p:spPr>
          <a:xfrm>
            <a:off x="-145348" y="6340839"/>
            <a:ext cx="621869" cy="621869"/>
          </a:xfrm>
          <a:prstGeom prst="rect">
            <a:avLst/>
          </a:prstGeom>
        </p:spPr>
      </p:pic>
      <p:sp>
        <p:nvSpPr>
          <p:cNvPr id="88" name="Text Box 4">
            <a:extLst>
              <a:ext uri="{FF2B5EF4-FFF2-40B4-BE49-F238E27FC236}">
                <a16:creationId xmlns:a16="http://schemas.microsoft.com/office/drawing/2014/main" id="{1C9E9178-B800-9349-A4CA-468A802B4810}"/>
              </a:ext>
            </a:extLst>
          </p:cNvPr>
          <p:cNvSpPr txBox="1">
            <a:spLocks noChangeArrowheads="1"/>
          </p:cNvSpPr>
          <p:nvPr/>
        </p:nvSpPr>
        <p:spPr bwMode="auto">
          <a:xfrm>
            <a:off x="476521" y="856886"/>
            <a:ext cx="6894781" cy="34349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Particle production is a quantum process</a:t>
            </a:r>
            <a:endParaRPr lang="en-GB" altLang="en-US" dirty="0">
              <a:latin typeface="+mn-lt"/>
            </a:endParaRPr>
          </a:p>
        </p:txBody>
      </p:sp>
      <p:sp>
        <p:nvSpPr>
          <p:cNvPr id="89" name="Text Box 4">
            <a:extLst>
              <a:ext uri="{FF2B5EF4-FFF2-40B4-BE49-F238E27FC236}">
                <a16:creationId xmlns:a16="http://schemas.microsoft.com/office/drawing/2014/main" id="{7365B9F3-FCD7-444A-9A6B-4E34C1EA75D8}"/>
              </a:ext>
            </a:extLst>
          </p:cNvPr>
          <p:cNvSpPr txBox="1">
            <a:spLocks noChangeArrowheads="1"/>
          </p:cNvSpPr>
          <p:nvPr/>
        </p:nvSpPr>
        <p:spPr bwMode="auto">
          <a:xfrm>
            <a:off x="476521" y="1404801"/>
            <a:ext cx="8311879" cy="137396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A characteristic feature of quantum processes is that the outcome of an experiment cannot be predicted with certainty, but exhibits an element of randomness, even if the initial conditions of the experiment are fully known</a:t>
            </a:r>
            <a:endParaRPr lang="en-GB" altLang="en-US" dirty="0">
              <a:latin typeface="+mn-lt"/>
            </a:endParaRPr>
          </a:p>
        </p:txBody>
      </p:sp>
      <p:sp>
        <p:nvSpPr>
          <p:cNvPr id="90" name="Text Box 4">
            <a:extLst>
              <a:ext uri="{FF2B5EF4-FFF2-40B4-BE49-F238E27FC236}">
                <a16:creationId xmlns:a16="http://schemas.microsoft.com/office/drawing/2014/main" id="{A52EBB9A-EE86-BA41-AF6E-271EE26878C7}"/>
              </a:ext>
            </a:extLst>
          </p:cNvPr>
          <p:cNvSpPr txBox="1">
            <a:spLocks noChangeArrowheads="1"/>
          </p:cNvSpPr>
          <p:nvPr/>
        </p:nvSpPr>
        <p:spPr bwMode="auto">
          <a:xfrm>
            <a:off x="476521" y="3044992"/>
            <a:ext cx="8311879" cy="1030475"/>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Even though the outcome of a single experiment is random, it is possible to test the laws of physics by performing experiments, provided that the experiment is </a:t>
            </a:r>
            <a:r>
              <a:rPr lang="en-US" altLang="en-US" b="1" dirty="0">
                <a:latin typeface="+mn-lt"/>
              </a:rPr>
              <a:t>repeated sufficiently often </a:t>
            </a:r>
            <a:endParaRPr lang="en-GB" altLang="en-US" b="1" dirty="0">
              <a:latin typeface="+mn-lt"/>
            </a:endParaRPr>
          </a:p>
        </p:txBody>
      </p:sp>
    </p:spTree>
    <p:extLst>
      <p:ext uri="{BB962C8B-B14F-4D97-AF65-F5344CB8AC3E}">
        <p14:creationId xmlns:p14="http://schemas.microsoft.com/office/powerpoint/2010/main" val="159145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3</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Probability</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3"/>
          <a:stretch>
            <a:fillRect/>
          </a:stretch>
        </p:blipFill>
        <p:spPr>
          <a:xfrm>
            <a:off x="-145348" y="6340839"/>
            <a:ext cx="621869" cy="621869"/>
          </a:xfrm>
          <a:prstGeom prst="rect">
            <a:avLst/>
          </a:prstGeom>
        </p:spPr>
      </p:pic>
      <p:pic>
        <p:nvPicPr>
          <p:cNvPr id="2" name="Picture 1">
            <a:extLst>
              <a:ext uri="{FF2B5EF4-FFF2-40B4-BE49-F238E27FC236}">
                <a16:creationId xmlns:a16="http://schemas.microsoft.com/office/drawing/2014/main" id="{08DD2A51-4AC7-4344-A4DA-BA0C57F05BCA}"/>
              </a:ext>
            </a:extLst>
          </p:cNvPr>
          <p:cNvPicPr>
            <a:picLocks noChangeAspect="1"/>
          </p:cNvPicPr>
          <p:nvPr/>
        </p:nvPicPr>
        <p:blipFill>
          <a:blip r:embed="rId4"/>
          <a:stretch>
            <a:fillRect/>
          </a:stretch>
        </p:blipFill>
        <p:spPr>
          <a:xfrm>
            <a:off x="2646218" y="2848243"/>
            <a:ext cx="3352800" cy="952500"/>
          </a:xfrm>
          <a:prstGeom prst="rect">
            <a:avLst/>
          </a:prstGeom>
        </p:spPr>
      </p:pic>
      <p:sp>
        <p:nvSpPr>
          <p:cNvPr id="3" name="Rounded Rectangle 2">
            <a:extLst>
              <a:ext uri="{FF2B5EF4-FFF2-40B4-BE49-F238E27FC236}">
                <a16:creationId xmlns:a16="http://schemas.microsoft.com/office/drawing/2014/main" id="{3F0A8308-BCB3-4F4C-B716-19276963D4AE}"/>
              </a:ext>
            </a:extLst>
          </p:cNvPr>
          <p:cNvSpPr/>
          <p:nvPr/>
        </p:nvSpPr>
        <p:spPr>
          <a:xfrm>
            <a:off x="2565068" y="2933206"/>
            <a:ext cx="1202989" cy="86753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Box 4">
            <a:extLst>
              <a:ext uri="{FF2B5EF4-FFF2-40B4-BE49-F238E27FC236}">
                <a16:creationId xmlns:a16="http://schemas.microsoft.com/office/drawing/2014/main" id="{C58D42ED-D0AB-5849-9804-A54207DC6263}"/>
              </a:ext>
            </a:extLst>
          </p:cNvPr>
          <p:cNvSpPr txBox="1">
            <a:spLocks noChangeArrowheads="1"/>
          </p:cNvSpPr>
          <p:nvPr/>
        </p:nvSpPr>
        <p:spPr bwMode="auto">
          <a:xfrm>
            <a:off x="910628" y="2463735"/>
            <a:ext cx="3150734" cy="69326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FF0000"/>
                </a:solidFill>
                <a:latin typeface="+mn-lt"/>
              </a:rPr>
              <a:t>Probability for observing outcome </a:t>
            </a:r>
            <a:r>
              <a:rPr lang="en-US" altLang="en-US" dirty="0">
                <a:solidFill>
                  <a:srgbClr val="FF0000"/>
                </a:solidFill>
                <a:latin typeface="Lucida Calligraphy" panose="03010101010101010101" pitchFamily="66" charset="77"/>
              </a:rPr>
              <a:t>A</a:t>
            </a:r>
            <a:endParaRPr lang="en-GB" altLang="en-US" dirty="0">
              <a:solidFill>
                <a:srgbClr val="FF0000"/>
              </a:solidFill>
              <a:latin typeface="+mn-lt"/>
            </a:endParaRPr>
          </a:p>
        </p:txBody>
      </p:sp>
      <p:sp>
        <p:nvSpPr>
          <p:cNvPr id="9" name="Text Box 4">
            <a:extLst>
              <a:ext uri="{FF2B5EF4-FFF2-40B4-BE49-F238E27FC236}">
                <a16:creationId xmlns:a16="http://schemas.microsoft.com/office/drawing/2014/main" id="{DE46A40D-ECF3-504C-A750-86867CCDC7F0}"/>
              </a:ext>
            </a:extLst>
          </p:cNvPr>
          <p:cNvSpPr txBox="1">
            <a:spLocks noChangeArrowheads="1"/>
          </p:cNvSpPr>
          <p:nvPr/>
        </p:nvSpPr>
        <p:spPr bwMode="auto">
          <a:xfrm>
            <a:off x="5026418" y="4059271"/>
            <a:ext cx="3001301"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008BFF"/>
                </a:solidFill>
                <a:latin typeface="+mn-lt"/>
              </a:rPr>
              <a:t>Number of repetitions of the experiment</a:t>
            </a:r>
            <a:endParaRPr lang="en-GB" altLang="en-US" dirty="0">
              <a:solidFill>
                <a:srgbClr val="008BFF"/>
              </a:solidFill>
              <a:latin typeface="+mn-lt"/>
            </a:endParaRPr>
          </a:p>
        </p:txBody>
      </p:sp>
      <p:sp>
        <p:nvSpPr>
          <p:cNvPr id="10" name="Rounded Rectangle 9">
            <a:extLst>
              <a:ext uri="{FF2B5EF4-FFF2-40B4-BE49-F238E27FC236}">
                <a16:creationId xmlns:a16="http://schemas.microsoft.com/office/drawing/2014/main" id="{A5F499CB-B29A-9A48-A50F-A6AD08E3157B}"/>
              </a:ext>
            </a:extLst>
          </p:cNvPr>
          <p:cNvSpPr/>
          <p:nvPr/>
        </p:nvSpPr>
        <p:spPr>
          <a:xfrm>
            <a:off x="5583382" y="3414100"/>
            <a:ext cx="415636" cy="602942"/>
          </a:xfrm>
          <a:prstGeom prst="roundRect">
            <a:avLst/>
          </a:prstGeom>
          <a:noFill/>
          <a:ln w="19050">
            <a:solidFill>
              <a:srgbClr val="008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Box 4">
            <a:extLst>
              <a:ext uri="{FF2B5EF4-FFF2-40B4-BE49-F238E27FC236}">
                <a16:creationId xmlns:a16="http://schemas.microsoft.com/office/drawing/2014/main" id="{A2E46DCE-99C3-9944-A415-95FDCF0123B8}"/>
              </a:ext>
            </a:extLst>
          </p:cNvPr>
          <p:cNvSpPr txBox="1">
            <a:spLocks noChangeArrowheads="1"/>
          </p:cNvSpPr>
          <p:nvPr/>
        </p:nvSpPr>
        <p:spPr bwMode="auto">
          <a:xfrm>
            <a:off x="5292816" y="2034539"/>
            <a:ext cx="3001301"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00B050"/>
                </a:solidFill>
                <a:latin typeface="+mn-lt"/>
              </a:rPr>
              <a:t>Number of experiments with outcome </a:t>
            </a:r>
            <a:r>
              <a:rPr lang="en-US" altLang="en-US" dirty="0">
                <a:solidFill>
                  <a:srgbClr val="00B050"/>
                </a:solidFill>
                <a:latin typeface="Lucida Calligraphy" panose="03010101010101010101" pitchFamily="66" charset="77"/>
                <a:cs typeface="Kunstler Script" panose="020F0502020204030204" pitchFamily="34" charset="0"/>
              </a:rPr>
              <a:t>A</a:t>
            </a:r>
            <a:endParaRPr lang="en-GB" altLang="en-US" dirty="0">
              <a:solidFill>
                <a:srgbClr val="00B050"/>
              </a:solidFill>
              <a:latin typeface="Lucida Calligraphy" panose="03010101010101010101" pitchFamily="66" charset="77"/>
              <a:cs typeface="Kunstler Script" panose="020F0502020204030204" pitchFamily="34" charset="0"/>
            </a:endParaRPr>
          </a:p>
        </p:txBody>
      </p:sp>
      <p:sp>
        <p:nvSpPr>
          <p:cNvPr id="12" name="Rounded Rectangle 11">
            <a:extLst>
              <a:ext uri="{FF2B5EF4-FFF2-40B4-BE49-F238E27FC236}">
                <a16:creationId xmlns:a16="http://schemas.microsoft.com/office/drawing/2014/main" id="{0384407C-C442-BD4D-ABBA-603ED4329787}"/>
              </a:ext>
            </a:extLst>
          </p:cNvPr>
          <p:cNvSpPr/>
          <p:nvPr/>
        </p:nvSpPr>
        <p:spPr>
          <a:xfrm>
            <a:off x="5581405" y="2721551"/>
            <a:ext cx="415636" cy="602942"/>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Box 4">
            <a:extLst>
              <a:ext uri="{FF2B5EF4-FFF2-40B4-BE49-F238E27FC236}">
                <a16:creationId xmlns:a16="http://schemas.microsoft.com/office/drawing/2014/main" id="{3020E0C5-C3B3-7846-A4F2-D1E66F842C3D}"/>
              </a:ext>
            </a:extLst>
          </p:cNvPr>
          <p:cNvSpPr txBox="1">
            <a:spLocks noChangeArrowheads="1"/>
          </p:cNvSpPr>
          <p:nvPr/>
        </p:nvSpPr>
        <p:spPr bwMode="auto">
          <a:xfrm>
            <a:off x="476521" y="1009850"/>
            <a:ext cx="7646201" cy="69326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For experiments with a </a:t>
            </a:r>
            <a:r>
              <a:rPr lang="en-US" altLang="en-US" b="1" dirty="0">
                <a:latin typeface="+mn-lt"/>
              </a:rPr>
              <a:t>finite</a:t>
            </a:r>
            <a:r>
              <a:rPr lang="en-US" altLang="en-US" dirty="0">
                <a:latin typeface="+mn-lt"/>
              </a:rPr>
              <a:t> set of outcomes:</a:t>
            </a:r>
          </a:p>
          <a:p>
            <a:pPr eaLnBrk="1" hangingPunct="1">
              <a:lnSpc>
                <a:spcPct val="93000"/>
              </a:lnSpc>
              <a:buClr>
                <a:srgbClr val="000000"/>
              </a:buClr>
              <a:buSzPct val="45000"/>
            </a:pPr>
            <a:r>
              <a:rPr lang="en-US" altLang="en-US" dirty="0">
                <a:latin typeface="+mn-lt"/>
              </a:rPr>
              <a:t>(</a:t>
            </a:r>
            <a:r>
              <a:rPr lang="en-US" altLang="en-US" dirty="0">
                <a:latin typeface="Lucida Calligraphy" panose="03010101010101010101" pitchFamily="66" charset="77"/>
              </a:rPr>
              <a:t>A</a:t>
            </a:r>
            <a:r>
              <a:rPr lang="en-US" altLang="en-US" dirty="0">
                <a:latin typeface="+mn-lt"/>
              </a:rPr>
              <a:t> is an observable of type </a:t>
            </a:r>
            <a:r>
              <a:rPr lang="en-US" altLang="en-US" dirty="0" err="1">
                <a:latin typeface="+mn-lt"/>
              </a:rPr>
              <a:t>boolean</a:t>
            </a:r>
            <a:r>
              <a:rPr lang="en-US" altLang="en-US" dirty="0">
                <a:latin typeface="+mn-lt"/>
              </a:rPr>
              <a:t> or integer) </a:t>
            </a:r>
            <a:endParaRPr lang="en-GB" altLang="en-US" dirty="0">
              <a:latin typeface="+mn-lt"/>
            </a:endParaRPr>
          </a:p>
        </p:txBody>
      </p:sp>
    </p:spTree>
    <p:extLst>
      <p:ext uri="{BB962C8B-B14F-4D97-AF65-F5344CB8AC3E}">
        <p14:creationId xmlns:p14="http://schemas.microsoft.com/office/powerpoint/2010/main" val="32039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4</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Probability Density</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3"/>
          <a:stretch>
            <a:fillRect/>
          </a:stretch>
        </p:blipFill>
        <p:spPr>
          <a:xfrm>
            <a:off x="-145348" y="6340839"/>
            <a:ext cx="621869" cy="621869"/>
          </a:xfrm>
          <a:prstGeom prst="rect">
            <a:avLst/>
          </a:prstGeom>
        </p:spPr>
      </p:pic>
      <p:sp>
        <p:nvSpPr>
          <p:cNvPr id="13" name="Text Box 4">
            <a:extLst>
              <a:ext uri="{FF2B5EF4-FFF2-40B4-BE49-F238E27FC236}">
                <a16:creationId xmlns:a16="http://schemas.microsoft.com/office/drawing/2014/main" id="{3020E0C5-C3B3-7846-A4F2-D1E66F842C3D}"/>
              </a:ext>
            </a:extLst>
          </p:cNvPr>
          <p:cNvSpPr txBox="1">
            <a:spLocks noChangeArrowheads="1"/>
          </p:cNvSpPr>
          <p:nvPr/>
        </p:nvSpPr>
        <p:spPr bwMode="auto">
          <a:xfrm>
            <a:off x="476521" y="1009850"/>
            <a:ext cx="7646201" cy="69326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For experiments with a </a:t>
            </a:r>
            <a:r>
              <a:rPr lang="en-US" altLang="en-US" b="1" dirty="0">
                <a:latin typeface="+mn-lt"/>
              </a:rPr>
              <a:t>infinite</a:t>
            </a:r>
            <a:r>
              <a:rPr lang="en-US" altLang="en-US" dirty="0">
                <a:latin typeface="+mn-lt"/>
              </a:rPr>
              <a:t> set of outcomes:</a:t>
            </a:r>
          </a:p>
          <a:p>
            <a:pPr eaLnBrk="1" hangingPunct="1">
              <a:lnSpc>
                <a:spcPct val="93000"/>
              </a:lnSpc>
              <a:buClr>
                <a:srgbClr val="000000"/>
              </a:buClr>
              <a:buSzPct val="45000"/>
            </a:pPr>
            <a:r>
              <a:rPr lang="en-US" altLang="en-US" dirty="0">
                <a:latin typeface="+mn-lt"/>
              </a:rPr>
              <a:t>(</a:t>
            </a:r>
            <a:r>
              <a:rPr lang="en-US" altLang="en-US" dirty="0">
                <a:latin typeface="Lucida Calligraphy" panose="03010101010101010101" pitchFamily="66" charset="77"/>
              </a:rPr>
              <a:t>A</a:t>
            </a:r>
            <a:r>
              <a:rPr lang="en-US" altLang="en-US" dirty="0">
                <a:latin typeface="+mn-lt"/>
              </a:rPr>
              <a:t> is an observable of floating-point type) </a:t>
            </a:r>
          </a:p>
        </p:txBody>
      </p:sp>
      <p:sp>
        <p:nvSpPr>
          <p:cNvPr id="14" name="Rounded Rectangle 13">
            <a:extLst>
              <a:ext uri="{FF2B5EF4-FFF2-40B4-BE49-F238E27FC236}">
                <a16:creationId xmlns:a16="http://schemas.microsoft.com/office/drawing/2014/main" id="{070A4225-EB4F-8845-B733-DA9AEA8C9E8A}"/>
              </a:ext>
            </a:extLst>
          </p:cNvPr>
          <p:cNvSpPr/>
          <p:nvPr/>
        </p:nvSpPr>
        <p:spPr>
          <a:xfrm>
            <a:off x="3253837" y="2757727"/>
            <a:ext cx="2517570" cy="148380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Box 4">
            <a:extLst>
              <a:ext uri="{FF2B5EF4-FFF2-40B4-BE49-F238E27FC236}">
                <a16:creationId xmlns:a16="http://schemas.microsoft.com/office/drawing/2014/main" id="{7FECA35D-B5D8-254C-8A0A-3D85BB10D6CF}"/>
              </a:ext>
            </a:extLst>
          </p:cNvPr>
          <p:cNvSpPr txBox="1">
            <a:spLocks noChangeArrowheads="1"/>
          </p:cNvSpPr>
          <p:nvPr/>
        </p:nvSpPr>
        <p:spPr bwMode="auto">
          <a:xfrm>
            <a:off x="1834995" y="2052427"/>
            <a:ext cx="4815187" cy="69326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FF0000"/>
                </a:solidFill>
                <a:latin typeface="+mn-lt"/>
              </a:rPr>
              <a:t>Probability for observing an outcome that is within the interval [</a:t>
            </a:r>
            <a:r>
              <a:rPr lang="en-US" altLang="en-US" dirty="0" err="1">
                <a:solidFill>
                  <a:srgbClr val="FF0000"/>
                </a:solidFill>
                <a:latin typeface="+mn-lt"/>
              </a:rPr>
              <a:t>a,b</a:t>
            </a:r>
            <a:r>
              <a:rPr lang="en-US" altLang="en-US" dirty="0">
                <a:solidFill>
                  <a:srgbClr val="FF0000"/>
                </a:solidFill>
                <a:latin typeface="+mn-lt"/>
              </a:rPr>
              <a:t>]</a:t>
            </a:r>
            <a:endParaRPr lang="en-US" altLang="en-US" dirty="0">
              <a:solidFill>
                <a:srgbClr val="FF0000"/>
              </a:solidFill>
              <a:latin typeface="Lucida Calligraphy" panose="03010101010101010101" pitchFamily="66" charset="77"/>
            </a:endParaRPr>
          </a:p>
        </p:txBody>
      </p:sp>
      <p:pic>
        <p:nvPicPr>
          <p:cNvPr id="5" name="Picture 4">
            <a:extLst>
              <a:ext uri="{FF2B5EF4-FFF2-40B4-BE49-F238E27FC236}">
                <a16:creationId xmlns:a16="http://schemas.microsoft.com/office/drawing/2014/main" id="{E307AD55-31A9-F84E-ACA9-3D9FA13E237B}"/>
              </a:ext>
            </a:extLst>
          </p:cNvPr>
          <p:cNvPicPr>
            <a:picLocks noChangeAspect="1"/>
          </p:cNvPicPr>
          <p:nvPr/>
        </p:nvPicPr>
        <p:blipFill>
          <a:blip r:embed="rId4"/>
          <a:stretch>
            <a:fillRect/>
          </a:stretch>
        </p:blipFill>
        <p:spPr>
          <a:xfrm>
            <a:off x="3562350" y="2874902"/>
            <a:ext cx="2019300" cy="1155700"/>
          </a:xfrm>
          <a:prstGeom prst="rect">
            <a:avLst/>
          </a:prstGeom>
        </p:spPr>
      </p:pic>
      <p:sp>
        <p:nvSpPr>
          <p:cNvPr id="17" name="Rounded Rectangle 16">
            <a:extLst>
              <a:ext uri="{FF2B5EF4-FFF2-40B4-BE49-F238E27FC236}">
                <a16:creationId xmlns:a16="http://schemas.microsoft.com/office/drawing/2014/main" id="{96E16249-4454-224D-A208-91C48B93A7B3}"/>
              </a:ext>
            </a:extLst>
          </p:cNvPr>
          <p:cNvSpPr/>
          <p:nvPr/>
        </p:nvSpPr>
        <p:spPr>
          <a:xfrm>
            <a:off x="4139725" y="3206338"/>
            <a:ext cx="954789" cy="644998"/>
          </a:xfrm>
          <a:prstGeom prst="roundRect">
            <a:avLst/>
          </a:prstGeom>
          <a:noFill/>
          <a:ln w="19050">
            <a:solidFill>
              <a:srgbClr val="008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055094A5-3A5B-AF46-BD78-525636B2C2EF}"/>
              </a:ext>
            </a:extLst>
          </p:cNvPr>
          <p:cNvCxnSpPr/>
          <p:nvPr/>
        </p:nvCxnSpPr>
        <p:spPr>
          <a:xfrm>
            <a:off x="4678877" y="3851336"/>
            <a:ext cx="0" cy="866898"/>
          </a:xfrm>
          <a:prstGeom prst="line">
            <a:avLst/>
          </a:prstGeom>
          <a:ln w="19050">
            <a:solidFill>
              <a:srgbClr val="008BFF"/>
            </a:solidFill>
          </a:ln>
        </p:spPr>
        <p:style>
          <a:lnRef idx="1">
            <a:schemeClr val="accent1"/>
          </a:lnRef>
          <a:fillRef idx="0">
            <a:schemeClr val="accent1"/>
          </a:fillRef>
          <a:effectRef idx="0">
            <a:schemeClr val="accent1"/>
          </a:effectRef>
          <a:fontRef idx="minor">
            <a:schemeClr val="tx1"/>
          </a:fontRef>
        </p:style>
      </p:cxnSp>
      <p:sp>
        <p:nvSpPr>
          <p:cNvPr id="22" name="Text Box 4">
            <a:extLst>
              <a:ext uri="{FF2B5EF4-FFF2-40B4-BE49-F238E27FC236}">
                <a16:creationId xmlns:a16="http://schemas.microsoft.com/office/drawing/2014/main" id="{19DC2D9E-F554-294E-856E-1F7B49F1D0CF}"/>
              </a:ext>
            </a:extLst>
          </p:cNvPr>
          <p:cNvSpPr txBox="1">
            <a:spLocks noChangeArrowheads="1"/>
          </p:cNvSpPr>
          <p:nvPr/>
        </p:nvSpPr>
        <p:spPr bwMode="auto">
          <a:xfrm>
            <a:off x="4512622" y="4718234"/>
            <a:ext cx="2420915" cy="34349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008BFF"/>
                </a:solidFill>
                <a:latin typeface="+mn-lt"/>
              </a:rPr>
              <a:t>Probability density</a:t>
            </a:r>
            <a:endParaRPr lang="en-GB" altLang="en-US" dirty="0">
              <a:solidFill>
                <a:srgbClr val="008BFF"/>
              </a:solidFill>
              <a:latin typeface="+mn-lt"/>
            </a:endParaRPr>
          </a:p>
        </p:txBody>
      </p:sp>
    </p:spTree>
    <p:extLst>
      <p:ext uri="{BB962C8B-B14F-4D97-AF65-F5344CB8AC3E}">
        <p14:creationId xmlns:p14="http://schemas.microsoft.com/office/powerpoint/2010/main" val="265509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5</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Statistical Methods</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3"/>
          <a:stretch>
            <a:fillRect/>
          </a:stretch>
        </p:blipFill>
        <p:spPr>
          <a:xfrm>
            <a:off x="-145348" y="6340839"/>
            <a:ext cx="621869" cy="621869"/>
          </a:xfrm>
          <a:prstGeom prst="rect">
            <a:avLst/>
          </a:prstGeom>
        </p:spPr>
      </p:pic>
      <p:sp>
        <p:nvSpPr>
          <p:cNvPr id="8" name="Text Box 4">
            <a:extLst>
              <a:ext uri="{FF2B5EF4-FFF2-40B4-BE49-F238E27FC236}">
                <a16:creationId xmlns:a16="http://schemas.microsoft.com/office/drawing/2014/main" id="{0F66C867-A047-A240-B524-2759F255F1B1}"/>
              </a:ext>
            </a:extLst>
          </p:cNvPr>
          <p:cNvSpPr txBox="1">
            <a:spLocks noChangeArrowheads="1"/>
          </p:cNvSpPr>
          <p:nvPr/>
        </p:nvSpPr>
        <p:spPr bwMode="auto">
          <a:xfrm>
            <a:off x="476521" y="856886"/>
            <a:ext cx="8442325" cy="549580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Statistical methods provide a framework to quantify the level of agreement between theory and experimental data:</a:t>
            </a:r>
          </a:p>
          <a:p>
            <a:pPr eaLnBrk="1" hangingPunct="1">
              <a:lnSpc>
                <a:spcPct val="93000"/>
              </a:lnSpc>
              <a:buClr>
                <a:srgbClr val="000000"/>
              </a:buClr>
              <a:buSzPct val="45000"/>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If data agrees with the predictions of the theory </a:t>
            </a:r>
            <a:r>
              <a:rPr lang="en-US" altLang="en-US" dirty="0">
                <a:latin typeface="+mn-lt"/>
                <a:sym typeface="Wingdings" pitchFamily="2" charset="2"/>
              </a:rPr>
              <a:t></a:t>
            </a:r>
            <a:r>
              <a:rPr lang="en-US" altLang="en-US" dirty="0">
                <a:latin typeface="+mn-lt"/>
              </a:rPr>
              <a:t> accept theory</a:t>
            </a:r>
          </a:p>
          <a:p>
            <a:pPr marL="171450" indent="-171450" eaLnBrk="1" hangingPunct="1">
              <a:lnSpc>
                <a:spcPct val="93000"/>
              </a:lnSpc>
              <a:buClr>
                <a:srgbClr val="000000"/>
              </a:buClr>
              <a:buSzPct val="85000"/>
              <a:buFont typeface="Arial" panose="020B0604020202020204" pitchFamily="34" charset="0"/>
              <a:buChar char="•"/>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If data does not agree with the predictions </a:t>
            </a:r>
            <a:r>
              <a:rPr lang="en-US" altLang="en-US" dirty="0">
                <a:latin typeface="+mn-lt"/>
                <a:sym typeface="Wingdings" pitchFamily="2" charset="2"/>
              </a:rPr>
              <a:t></a:t>
            </a:r>
            <a:r>
              <a:rPr lang="en-US" altLang="en-US" dirty="0">
                <a:latin typeface="+mn-lt"/>
              </a:rPr>
              <a:t> reject theory</a:t>
            </a:r>
          </a:p>
          <a:p>
            <a:pPr eaLnBrk="1" hangingPunct="1">
              <a:lnSpc>
                <a:spcPct val="93000"/>
              </a:lnSpc>
              <a:buClr>
                <a:srgbClr val="000000"/>
              </a:buClr>
              <a:buSzPct val="45000"/>
            </a:pPr>
            <a:endParaRPr lang="en-US" altLang="en-US" dirty="0">
              <a:latin typeface="+mn-lt"/>
            </a:endParaRPr>
          </a:p>
          <a:p>
            <a:pPr eaLnBrk="1" hangingPunct="1">
              <a:lnSpc>
                <a:spcPct val="93000"/>
              </a:lnSpc>
              <a:buClr>
                <a:srgbClr val="000000"/>
              </a:buClr>
              <a:buSzPct val="45000"/>
            </a:pPr>
            <a:r>
              <a:rPr lang="en-US" altLang="en-US" dirty="0">
                <a:latin typeface="+mn-lt"/>
              </a:rPr>
              <a:t>Given a theory, we need a </a:t>
            </a:r>
            <a:r>
              <a:rPr lang="en-US" altLang="en-US" b="1" dirty="0">
                <a:latin typeface="+mn-lt"/>
              </a:rPr>
              <a:t>probabilistic model </a:t>
            </a:r>
            <a:r>
              <a:rPr lang="en-US" altLang="en-US" dirty="0">
                <a:latin typeface="+mn-lt"/>
              </a:rPr>
              <a:t>that tells us what</a:t>
            </a:r>
          </a:p>
          <a:p>
            <a:pPr eaLnBrk="1" hangingPunct="1">
              <a:lnSpc>
                <a:spcPct val="93000"/>
              </a:lnSpc>
              <a:buClr>
                <a:srgbClr val="000000"/>
              </a:buClr>
              <a:buSzPct val="45000"/>
            </a:pPr>
            <a:r>
              <a:rPr lang="en-US" altLang="en-US" dirty="0">
                <a:latin typeface="+mn-lt"/>
              </a:rPr>
              <a:t>we expect to see in the data and to what extent deviations of the data from that expectation are still in agreement with the theory,</a:t>
            </a:r>
          </a:p>
          <a:p>
            <a:pPr eaLnBrk="1" hangingPunct="1">
              <a:lnSpc>
                <a:spcPct val="93000"/>
              </a:lnSpc>
              <a:buClr>
                <a:srgbClr val="000000"/>
              </a:buClr>
              <a:buSzPct val="45000"/>
            </a:pPr>
            <a:r>
              <a:rPr lang="en-US" altLang="en-US" dirty="0">
                <a:latin typeface="+mn-lt"/>
              </a:rPr>
              <a:t>taking into account:</a:t>
            </a:r>
          </a:p>
          <a:p>
            <a:pPr eaLnBrk="1" hangingPunct="1">
              <a:lnSpc>
                <a:spcPct val="93000"/>
              </a:lnSpc>
              <a:buClr>
                <a:srgbClr val="000000"/>
              </a:buClr>
              <a:buSzPct val="45000"/>
            </a:pPr>
            <a:endParaRPr lang="en-US" altLang="en-US" sz="600" dirty="0">
              <a:latin typeface="+mn-lt"/>
              <a:sym typeface="Wingdings" pitchFamily="2" charset="2"/>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sym typeface="Wingdings" pitchFamily="2" charset="2"/>
              </a:rPr>
              <a:t>Statistical fluctuations of the data</a:t>
            </a:r>
          </a:p>
          <a:p>
            <a:pPr marL="342900" indent="-342900" eaLnBrk="1" hangingPunct="1">
              <a:lnSpc>
                <a:spcPct val="93000"/>
              </a:lnSpc>
              <a:buClr>
                <a:srgbClr val="000000"/>
              </a:buClr>
              <a:buSzPct val="85000"/>
              <a:buFont typeface="Arial" panose="020B0604020202020204" pitchFamily="34" charset="0"/>
              <a:buChar char="•"/>
            </a:pPr>
            <a:endParaRPr lang="en-US" altLang="en-US" sz="600" dirty="0">
              <a:latin typeface="+mn-lt"/>
              <a:sym typeface="Wingdings" pitchFamily="2" charset="2"/>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sym typeface="Wingdings" pitchFamily="2" charset="2"/>
              </a:rPr>
              <a:t>Systematic uncertainties </a:t>
            </a:r>
          </a:p>
          <a:p>
            <a:pPr eaLnBrk="1" hangingPunct="1">
              <a:lnSpc>
                <a:spcPct val="93000"/>
              </a:lnSpc>
              <a:buClr>
                <a:srgbClr val="000000"/>
              </a:buClr>
              <a:buSzPct val="85000"/>
            </a:pPr>
            <a:r>
              <a:rPr lang="en-US" altLang="en-US" dirty="0">
                <a:latin typeface="+mn-lt"/>
                <a:sym typeface="Wingdings" pitchFamily="2" charset="2"/>
              </a:rPr>
              <a:t>    (detector calibration, free parameters of the theory, …)</a:t>
            </a:r>
          </a:p>
          <a:p>
            <a:pPr eaLnBrk="1" hangingPunct="1">
              <a:lnSpc>
                <a:spcPct val="93000"/>
              </a:lnSpc>
              <a:buClr>
                <a:srgbClr val="000000"/>
              </a:buClr>
              <a:buSzPct val="85000"/>
            </a:pPr>
            <a:endParaRPr lang="en-US" altLang="en-US" dirty="0">
              <a:latin typeface="+mn-lt"/>
              <a:sym typeface="Wingdings" pitchFamily="2" charset="2"/>
            </a:endParaRPr>
          </a:p>
          <a:p>
            <a:pPr eaLnBrk="1" hangingPunct="1">
              <a:lnSpc>
                <a:spcPct val="93000"/>
              </a:lnSpc>
              <a:buClr>
                <a:srgbClr val="000000"/>
              </a:buClr>
              <a:buSzPct val="85000"/>
            </a:pPr>
            <a:r>
              <a:rPr lang="en-US" altLang="en-US" dirty="0">
                <a:latin typeface="+mn-lt"/>
                <a:sym typeface="Wingdings" pitchFamily="2" charset="2"/>
              </a:rPr>
              <a:t>A theory makes a prediction for the probability P(</a:t>
            </a:r>
            <a:r>
              <a:rPr lang="en-US" altLang="en-US" dirty="0">
                <a:latin typeface="Lucida Calligraphy" panose="03010101010101010101" pitchFamily="66" charset="77"/>
                <a:sym typeface="Wingdings" pitchFamily="2" charset="2"/>
              </a:rPr>
              <a:t>A</a:t>
            </a:r>
            <a:r>
              <a:rPr lang="en-US" altLang="en-US" dirty="0">
                <a:latin typeface="+mn-lt"/>
                <a:sym typeface="Wingdings" pitchFamily="2" charset="2"/>
              </a:rPr>
              <a:t>), it does not predict a specific outcome of a single experiment with certainty!</a:t>
            </a:r>
          </a:p>
        </p:txBody>
      </p:sp>
    </p:spTree>
    <p:extLst>
      <p:ext uri="{BB962C8B-B14F-4D97-AF65-F5344CB8AC3E}">
        <p14:creationId xmlns:p14="http://schemas.microsoft.com/office/powerpoint/2010/main" val="104270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6</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Example</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3"/>
          <a:stretch>
            <a:fillRect/>
          </a:stretch>
        </p:blipFill>
        <p:spPr>
          <a:xfrm>
            <a:off x="-145348" y="6340839"/>
            <a:ext cx="621869" cy="621869"/>
          </a:xfrm>
          <a:prstGeom prst="rect">
            <a:avLst/>
          </a:prstGeom>
        </p:spPr>
      </p:pic>
      <p:sp>
        <p:nvSpPr>
          <p:cNvPr id="11" name="Text Box 4">
            <a:extLst>
              <a:ext uri="{FF2B5EF4-FFF2-40B4-BE49-F238E27FC236}">
                <a16:creationId xmlns:a16="http://schemas.microsoft.com/office/drawing/2014/main" id="{CEDA7CC8-9DC2-1944-A50B-6C9E0BAA69AE}"/>
              </a:ext>
            </a:extLst>
          </p:cNvPr>
          <p:cNvSpPr txBox="1">
            <a:spLocks noChangeArrowheads="1"/>
          </p:cNvSpPr>
          <p:nvPr/>
        </p:nvSpPr>
        <p:spPr bwMode="auto">
          <a:xfrm>
            <a:off x="476521" y="856886"/>
            <a:ext cx="6894781" cy="34349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Higgs boson production at the LHC</a:t>
            </a:r>
            <a:endParaRPr lang="en-GB" altLang="en-US" dirty="0">
              <a:latin typeface="+mn-lt"/>
            </a:endParaRPr>
          </a:p>
        </p:txBody>
      </p:sp>
      <p:sp>
        <p:nvSpPr>
          <p:cNvPr id="13" name="Rounded Rectangle 12">
            <a:extLst>
              <a:ext uri="{FF2B5EF4-FFF2-40B4-BE49-F238E27FC236}">
                <a16:creationId xmlns:a16="http://schemas.microsoft.com/office/drawing/2014/main" id="{3460AF9C-3C19-584E-9598-184E8E74D5ED}"/>
              </a:ext>
            </a:extLst>
          </p:cNvPr>
          <p:cNvSpPr/>
          <p:nvPr/>
        </p:nvSpPr>
        <p:spPr>
          <a:xfrm>
            <a:off x="2735738" y="2280206"/>
            <a:ext cx="947778" cy="60294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Box 4">
            <a:extLst>
              <a:ext uri="{FF2B5EF4-FFF2-40B4-BE49-F238E27FC236}">
                <a16:creationId xmlns:a16="http://schemas.microsoft.com/office/drawing/2014/main" id="{D4C25045-D934-7E42-BAA5-01A83D0DB336}"/>
              </a:ext>
            </a:extLst>
          </p:cNvPr>
          <p:cNvSpPr txBox="1">
            <a:spLocks noChangeArrowheads="1"/>
          </p:cNvSpPr>
          <p:nvPr/>
        </p:nvSpPr>
        <p:spPr bwMode="auto">
          <a:xfrm>
            <a:off x="346075" y="1582729"/>
            <a:ext cx="3051175"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FF0000"/>
                </a:solidFill>
                <a:latin typeface="+mn-lt"/>
              </a:rPr>
              <a:t>Number of </a:t>
            </a:r>
            <a:r>
              <a:rPr lang="en-US" altLang="en-US" b="1" dirty="0">
                <a:solidFill>
                  <a:srgbClr val="FF0000"/>
                </a:solidFill>
                <a:latin typeface="+mn-lt"/>
              </a:rPr>
              <a:t>expected</a:t>
            </a:r>
            <a:r>
              <a:rPr lang="en-US" altLang="en-US" dirty="0">
                <a:solidFill>
                  <a:srgbClr val="FF0000"/>
                </a:solidFill>
                <a:latin typeface="+mn-lt"/>
              </a:rPr>
              <a:t> Higgs boson events</a:t>
            </a:r>
            <a:endParaRPr lang="en-GB" altLang="en-US" dirty="0">
              <a:solidFill>
                <a:srgbClr val="FF0000"/>
              </a:solidFill>
              <a:latin typeface="+mn-lt"/>
            </a:endParaRPr>
          </a:p>
        </p:txBody>
      </p:sp>
      <p:sp>
        <p:nvSpPr>
          <p:cNvPr id="15" name="Text Box 4">
            <a:extLst>
              <a:ext uri="{FF2B5EF4-FFF2-40B4-BE49-F238E27FC236}">
                <a16:creationId xmlns:a16="http://schemas.microsoft.com/office/drawing/2014/main" id="{33D89891-9685-4242-BBF3-037568FAA4D5}"/>
              </a:ext>
            </a:extLst>
          </p:cNvPr>
          <p:cNvSpPr txBox="1">
            <a:spLocks noChangeArrowheads="1"/>
          </p:cNvSpPr>
          <p:nvPr/>
        </p:nvSpPr>
        <p:spPr bwMode="auto">
          <a:xfrm>
            <a:off x="5128294" y="2188571"/>
            <a:ext cx="3933238" cy="91595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008BFF"/>
                </a:solidFill>
                <a:latin typeface="+mn-lt"/>
              </a:rPr>
              <a:t>Luminosity </a:t>
            </a:r>
          </a:p>
          <a:p>
            <a:pPr eaLnBrk="1" hangingPunct="1">
              <a:lnSpc>
                <a:spcPct val="93000"/>
              </a:lnSpc>
              <a:buClr>
                <a:srgbClr val="000000"/>
              </a:buClr>
              <a:buSzPct val="45000"/>
            </a:pPr>
            <a:r>
              <a:rPr lang="en-US" altLang="en-US" sz="2000" dirty="0">
                <a:solidFill>
                  <a:srgbClr val="008BFF"/>
                </a:solidFill>
                <a:latin typeface="+mn-lt"/>
              </a:rPr>
              <a:t>(amount of proton-proton collisions recorded by CMS detector) </a:t>
            </a:r>
            <a:endParaRPr lang="en-GB" altLang="en-US" sz="2000" dirty="0">
              <a:solidFill>
                <a:srgbClr val="008BFF"/>
              </a:solidFill>
              <a:latin typeface="+mn-lt"/>
            </a:endParaRPr>
          </a:p>
        </p:txBody>
      </p:sp>
      <p:sp>
        <p:nvSpPr>
          <p:cNvPr id="16" name="Rounded Rectangle 15">
            <a:extLst>
              <a:ext uri="{FF2B5EF4-FFF2-40B4-BE49-F238E27FC236}">
                <a16:creationId xmlns:a16="http://schemas.microsoft.com/office/drawing/2014/main" id="{8B711B1D-5BE7-4C48-82E8-630F8511E08D}"/>
              </a:ext>
            </a:extLst>
          </p:cNvPr>
          <p:cNvSpPr/>
          <p:nvPr/>
        </p:nvSpPr>
        <p:spPr>
          <a:xfrm>
            <a:off x="4614738" y="2280206"/>
            <a:ext cx="415636" cy="602942"/>
          </a:xfrm>
          <a:prstGeom prst="roundRect">
            <a:avLst/>
          </a:prstGeom>
          <a:noFill/>
          <a:ln w="19050">
            <a:solidFill>
              <a:srgbClr val="008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Box 4">
            <a:extLst>
              <a:ext uri="{FF2B5EF4-FFF2-40B4-BE49-F238E27FC236}">
                <a16:creationId xmlns:a16="http://schemas.microsoft.com/office/drawing/2014/main" id="{7D8737BA-A346-5948-BE25-6A3915651B28}"/>
              </a:ext>
            </a:extLst>
          </p:cNvPr>
          <p:cNvSpPr txBox="1">
            <a:spLocks noChangeArrowheads="1"/>
          </p:cNvSpPr>
          <p:nvPr/>
        </p:nvSpPr>
        <p:spPr bwMode="auto">
          <a:xfrm>
            <a:off x="3939101" y="2956668"/>
            <a:ext cx="1327753" cy="69326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solidFill>
                  <a:srgbClr val="00B050"/>
                </a:solidFill>
                <a:latin typeface="+mn-lt"/>
              </a:rPr>
              <a:t>Cross section</a:t>
            </a:r>
            <a:endParaRPr lang="en-GB" altLang="en-US" dirty="0">
              <a:solidFill>
                <a:srgbClr val="00B050"/>
              </a:solidFill>
              <a:latin typeface="Lucida Calligraphy" panose="03010101010101010101" pitchFamily="66" charset="77"/>
              <a:cs typeface="Kunstler Script" panose="020F0502020204030204" pitchFamily="34" charset="0"/>
            </a:endParaRPr>
          </a:p>
        </p:txBody>
      </p:sp>
      <p:sp>
        <p:nvSpPr>
          <p:cNvPr id="18" name="Rounded Rectangle 17">
            <a:extLst>
              <a:ext uri="{FF2B5EF4-FFF2-40B4-BE49-F238E27FC236}">
                <a16:creationId xmlns:a16="http://schemas.microsoft.com/office/drawing/2014/main" id="{225442E7-5126-7349-BB0D-B82D1347B0FF}"/>
              </a:ext>
            </a:extLst>
          </p:cNvPr>
          <p:cNvSpPr/>
          <p:nvPr/>
        </p:nvSpPr>
        <p:spPr>
          <a:xfrm>
            <a:off x="4059763" y="2280206"/>
            <a:ext cx="415636" cy="602942"/>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Box 4">
            <a:extLst>
              <a:ext uri="{FF2B5EF4-FFF2-40B4-BE49-F238E27FC236}">
                <a16:creationId xmlns:a16="http://schemas.microsoft.com/office/drawing/2014/main" id="{5CC56C04-CF0E-A14A-BDC3-156A61AEABB7}"/>
              </a:ext>
            </a:extLst>
          </p:cNvPr>
          <p:cNvSpPr txBox="1">
            <a:spLocks noChangeArrowheads="1"/>
          </p:cNvSpPr>
          <p:nvPr/>
        </p:nvSpPr>
        <p:spPr bwMode="auto">
          <a:xfrm>
            <a:off x="346075" y="4109554"/>
            <a:ext cx="8715457" cy="183191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Cross section = 48.5 pb </a:t>
            </a:r>
            <a:r>
              <a:rPr lang="en-US" altLang="en-US" sz="2000" dirty="0">
                <a:latin typeface="+mn-lt"/>
              </a:rPr>
              <a:t>(gluon fusion process at 13 </a:t>
            </a:r>
            <a:r>
              <a:rPr lang="en-US" altLang="en-US" sz="2000" dirty="0" err="1">
                <a:latin typeface="+mn-lt"/>
              </a:rPr>
              <a:t>TeV</a:t>
            </a:r>
            <a:r>
              <a:rPr lang="en-US" altLang="en-US" sz="2000" dirty="0">
                <a:latin typeface="+mn-lt"/>
              </a:rPr>
              <a:t> center-of-mass energy)</a:t>
            </a:r>
            <a:endParaRPr lang="en-US" altLang="en-US" sz="600" dirty="0">
              <a:latin typeface="+mn-lt"/>
            </a:endParaRPr>
          </a:p>
          <a:p>
            <a:pPr eaLnBrk="1" hangingPunct="1">
              <a:lnSpc>
                <a:spcPct val="93000"/>
              </a:lnSpc>
              <a:buClr>
                <a:srgbClr val="000000"/>
              </a:buClr>
              <a:buSzPct val="45000"/>
            </a:pPr>
            <a:r>
              <a:rPr lang="en-US" altLang="en-US" sz="2000" dirty="0">
                <a:latin typeface="+mn-lt"/>
              </a:rPr>
              <a:t>where 1 pb = 10</a:t>
            </a:r>
            <a:r>
              <a:rPr lang="en-US" altLang="en-US" sz="2000" baseline="30000" dirty="0">
                <a:latin typeface="+mn-lt"/>
              </a:rPr>
              <a:t>-36</a:t>
            </a:r>
            <a:r>
              <a:rPr lang="en-US" altLang="en-US" sz="2000" dirty="0">
                <a:latin typeface="+mn-lt"/>
              </a:rPr>
              <a:t> cm</a:t>
            </a:r>
            <a:r>
              <a:rPr lang="en-US" altLang="en-US" sz="2000" baseline="30000" dirty="0">
                <a:latin typeface="+mn-lt"/>
              </a:rPr>
              <a:t>2</a:t>
            </a:r>
            <a:r>
              <a:rPr lang="en-US" altLang="en-US" sz="2000" dirty="0">
                <a:latin typeface="+mn-lt"/>
              </a:rPr>
              <a:t> </a:t>
            </a:r>
          </a:p>
          <a:p>
            <a:pPr eaLnBrk="1" hangingPunct="1">
              <a:lnSpc>
                <a:spcPct val="93000"/>
              </a:lnSpc>
              <a:buClr>
                <a:srgbClr val="000000"/>
              </a:buClr>
              <a:buSzPct val="45000"/>
            </a:pPr>
            <a:endParaRPr lang="en-US" altLang="en-US" sz="2000" dirty="0">
              <a:latin typeface="+mn-lt"/>
            </a:endParaRPr>
          </a:p>
          <a:p>
            <a:pPr eaLnBrk="1" hangingPunct="1">
              <a:lnSpc>
                <a:spcPct val="93000"/>
              </a:lnSpc>
              <a:buClr>
                <a:srgbClr val="000000"/>
              </a:buClr>
              <a:buSzPct val="45000"/>
            </a:pPr>
            <a:r>
              <a:rPr lang="en-US" altLang="en-US" dirty="0">
                <a:latin typeface="+mn-lt"/>
              </a:rPr>
              <a:t>Luminosity = 2 ∙ 10</a:t>
            </a:r>
            <a:r>
              <a:rPr lang="en-US" altLang="en-US" baseline="30000" dirty="0">
                <a:latin typeface="+mn-lt"/>
              </a:rPr>
              <a:t>34</a:t>
            </a:r>
            <a:r>
              <a:rPr lang="en-US" altLang="en-US" dirty="0">
                <a:latin typeface="+mn-lt"/>
              </a:rPr>
              <a:t> cm</a:t>
            </a:r>
            <a:r>
              <a:rPr lang="en-US" altLang="en-US" baseline="30000" dirty="0">
                <a:latin typeface="+mn-lt"/>
              </a:rPr>
              <a:t>-2</a:t>
            </a:r>
          </a:p>
          <a:p>
            <a:pPr eaLnBrk="1" hangingPunct="1">
              <a:lnSpc>
                <a:spcPct val="93000"/>
              </a:lnSpc>
              <a:buClr>
                <a:srgbClr val="000000"/>
              </a:buClr>
              <a:buSzPct val="45000"/>
            </a:pPr>
            <a:endParaRPr lang="en-US" altLang="en-US" baseline="30000" dirty="0">
              <a:latin typeface="+mn-lt"/>
            </a:endParaRPr>
          </a:p>
          <a:p>
            <a:pPr eaLnBrk="1" hangingPunct="1">
              <a:lnSpc>
                <a:spcPct val="93000"/>
              </a:lnSpc>
              <a:buClr>
                <a:srgbClr val="000000"/>
              </a:buClr>
              <a:buSzPct val="45000"/>
            </a:pPr>
            <a:r>
              <a:rPr lang="en-US" altLang="en-US" dirty="0">
                <a:latin typeface="+mn-lt"/>
                <a:sym typeface="Wingdings" pitchFamily="2" charset="2"/>
              </a:rPr>
              <a:t></a:t>
            </a:r>
            <a:r>
              <a:rPr lang="en-US" altLang="en-US" dirty="0">
                <a:latin typeface="+mn-lt"/>
              </a:rPr>
              <a:t> </a:t>
            </a:r>
            <a:r>
              <a:rPr lang="en-US" altLang="en-US" i="1" dirty="0" err="1">
                <a:latin typeface="Times New Roman" panose="02020603050405020304" pitchFamily="18" charset="0"/>
                <a:cs typeface="Times New Roman" panose="02020603050405020304" pitchFamily="18" charset="0"/>
              </a:rPr>
              <a:t>N</a:t>
            </a:r>
            <a:r>
              <a:rPr lang="en-US" altLang="en-US" i="1" baseline="-25000" dirty="0" err="1">
                <a:latin typeface="Times New Roman" panose="02020603050405020304" pitchFamily="18" charset="0"/>
                <a:cs typeface="Times New Roman" panose="02020603050405020304" pitchFamily="18" charset="0"/>
              </a:rPr>
              <a:t>exp</a:t>
            </a:r>
            <a:r>
              <a:rPr lang="en-US" altLang="en-US" dirty="0">
                <a:latin typeface="+mn-lt"/>
              </a:rPr>
              <a:t> = 0.97</a:t>
            </a:r>
          </a:p>
        </p:txBody>
      </p:sp>
      <p:pic>
        <p:nvPicPr>
          <p:cNvPr id="2" name="Picture 1">
            <a:extLst>
              <a:ext uri="{FF2B5EF4-FFF2-40B4-BE49-F238E27FC236}">
                <a16:creationId xmlns:a16="http://schemas.microsoft.com/office/drawing/2014/main" id="{50F4284F-553D-0547-A585-8A9F0E3B3E3D}"/>
              </a:ext>
            </a:extLst>
          </p:cNvPr>
          <p:cNvPicPr>
            <a:picLocks noChangeAspect="1"/>
          </p:cNvPicPr>
          <p:nvPr/>
        </p:nvPicPr>
        <p:blipFill>
          <a:blip r:embed="rId4"/>
          <a:stretch>
            <a:fillRect/>
          </a:stretch>
        </p:blipFill>
        <p:spPr>
          <a:xfrm>
            <a:off x="2835581" y="2438660"/>
            <a:ext cx="2100168" cy="380859"/>
          </a:xfrm>
          <a:prstGeom prst="rect">
            <a:avLst/>
          </a:prstGeom>
        </p:spPr>
      </p:pic>
    </p:spTree>
    <p:extLst>
      <p:ext uri="{BB962C8B-B14F-4D97-AF65-F5344CB8AC3E}">
        <p14:creationId xmlns:p14="http://schemas.microsoft.com/office/powerpoint/2010/main" val="202886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588A0-0952-7843-BAF7-EAF10107532A}"/>
              </a:ext>
            </a:extLst>
          </p:cNvPr>
          <p:cNvPicPr>
            <a:picLocks noChangeAspect="1"/>
          </p:cNvPicPr>
          <p:nvPr/>
        </p:nvPicPr>
        <p:blipFill>
          <a:blip r:embed="rId3"/>
          <a:stretch>
            <a:fillRect/>
          </a:stretch>
        </p:blipFill>
        <p:spPr>
          <a:xfrm>
            <a:off x="5505236" y="1915330"/>
            <a:ext cx="3674389" cy="2640390"/>
          </a:xfrm>
          <a:prstGeom prst="rect">
            <a:avLst/>
          </a:prstGeom>
        </p:spPr>
      </p:pic>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7</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Example</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4"/>
          <a:stretch>
            <a:fillRect/>
          </a:stretch>
        </p:blipFill>
        <p:spPr>
          <a:xfrm>
            <a:off x="-145348" y="6340839"/>
            <a:ext cx="621869" cy="621869"/>
          </a:xfrm>
          <a:prstGeom prst="rect">
            <a:avLst/>
          </a:prstGeom>
        </p:spPr>
      </p:pic>
      <p:sp>
        <p:nvSpPr>
          <p:cNvPr id="11" name="Text Box 4">
            <a:extLst>
              <a:ext uri="{FF2B5EF4-FFF2-40B4-BE49-F238E27FC236}">
                <a16:creationId xmlns:a16="http://schemas.microsoft.com/office/drawing/2014/main" id="{CEDA7CC8-9DC2-1944-A50B-6C9E0BAA69AE}"/>
              </a:ext>
            </a:extLst>
          </p:cNvPr>
          <p:cNvSpPr txBox="1">
            <a:spLocks noChangeArrowheads="1"/>
          </p:cNvSpPr>
          <p:nvPr/>
        </p:nvSpPr>
        <p:spPr bwMode="auto">
          <a:xfrm>
            <a:off x="476521" y="856886"/>
            <a:ext cx="7669952"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The </a:t>
            </a:r>
            <a:r>
              <a:rPr lang="en-US" altLang="en-US" b="1" dirty="0">
                <a:latin typeface="+mn-lt"/>
              </a:rPr>
              <a:t>actual</a:t>
            </a:r>
            <a:r>
              <a:rPr lang="en-US" altLang="en-US" dirty="0">
                <a:latin typeface="+mn-lt"/>
              </a:rPr>
              <a:t> number of events with Higgs bosons is not 0.97, but either 0, 1, 2, 3, … (an integer number)</a:t>
            </a:r>
            <a:endParaRPr lang="en-GB" altLang="en-US" dirty="0">
              <a:latin typeface="+mn-lt"/>
            </a:endParaRPr>
          </a:p>
        </p:txBody>
      </p:sp>
      <p:sp>
        <p:nvSpPr>
          <p:cNvPr id="20" name="Text Box 4">
            <a:extLst>
              <a:ext uri="{FF2B5EF4-FFF2-40B4-BE49-F238E27FC236}">
                <a16:creationId xmlns:a16="http://schemas.microsoft.com/office/drawing/2014/main" id="{3DB184B1-D6C8-BE42-9C0A-7148109D7D6A}"/>
              </a:ext>
            </a:extLst>
          </p:cNvPr>
          <p:cNvSpPr txBox="1">
            <a:spLocks noChangeArrowheads="1"/>
          </p:cNvSpPr>
          <p:nvPr/>
        </p:nvSpPr>
        <p:spPr bwMode="auto">
          <a:xfrm>
            <a:off x="476521" y="1758265"/>
            <a:ext cx="7669952"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The probability to observe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obs</a:t>
            </a:r>
            <a:r>
              <a:rPr lang="en-US" altLang="en-US" dirty="0">
                <a:latin typeface="+mn-lt"/>
              </a:rPr>
              <a:t> Higgs bosons </a:t>
            </a:r>
          </a:p>
          <a:p>
            <a:pPr eaLnBrk="1" hangingPunct="1">
              <a:lnSpc>
                <a:spcPct val="93000"/>
              </a:lnSpc>
              <a:buClr>
                <a:srgbClr val="000000"/>
              </a:buClr>
              <a:buSzPct val="45000"/>
            </a:pPr>
            <a:r>
              <a:rPr lang="en-US" altLang="en-US" dirty="0">
                <a:latin typeface="+mn-lt"/>
              </a:rPr>
              <a:t>is given by the Poisson distribution</a:t>
            </a:r>
            <a:endParaRPr lang="en-GB" altLang="en-US" dirty="0">
              <a:latin typeface="+mn-lt"/>
            </a:endParaRPr>
          </a:p>
        </p:txBody>
      </p:sp>
      <p:sp>
        <p:nvSpPr>
          <p:cNvPr id="21" name="Text Box 4">
            <a:extLst>
              <a:ext uri="{FF2B5EF4-FFF2-40B4-BE49-F238E27FC236}">
                <a16:creationId xmlns:a16="http://schemas.microsoft.com/office/drawing/2014/main" id="{12AD71F1-2F56-AA4C-992E-90E3AA74CB95}"/>
              </a:ext>
            </a:extLst>
          </p:cNvPr>
          <p:cNvSpPr txBox="1">
            <a:spLocks noChangeArrowheads="1"/>
          </p:cNvSpPr>
          <p:nvPr/>
        </p:nvSpPr>
        <p:spPr bwMode="auto">
          <a:xfrm>
            <a:off x="411298" y="4446732"/>
            <a:ext cx="8311879"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What happens if we observe 0, 1, 2, or 3 Higgs bosons ?</a:t>
            </a:r>
          </a:p>
          <a:p>
            <a:pPr eaLnBrk="1" hangingPunct="1">
              <a:lnSpc>
                <a:spcPct val="93000"/>
              </a:lnSpc>
              <a:buClr>
                <a:srgbClr val="000000"/>
              </a:buClr>
              <a:buSzPct val="45000"/>
            </a:pPr>
            <a:r>
              <a:rPr lang="en-US" altLang="en-US" dirty="0">
                <a:latin typeface="+mn-lt"/>
                <a:sym typeface="Wingdings" pitchFamily="2" charset="2"/>
              </a:rPr>
              <a:t> </a:t>
            </a:r>
            <a:r>
              <a:rPr lang="en-US" altLang="en-US" dirty="0">
                <a:latin typeface="+mn-lt"/>
              </a:rPr>
              <a:t>We would take these outcomes as confirmation of the theory</a:t>
            </a:r>
            <a:endParaRPr lang="en-GB" altLang="en-US" dirty="0">
              <a:latin typeface="+mn-lt"/>
            </a:endParaRPr>
          </a:p>
        </p:txBody>
      </p:sp>
      <p:sp>
        <p:nvSpPr>
          <p:cNvPr id="22" name="Text Box 4">
            <a:extLst>
              <a:ext uri="{FF2B5EF4-FFF2-40B4-BE49-F238E27FC236}">
                <a16:creationId xmlns:a16="http://schemas.microsoft.com/office/drawing/2014/main" id="{D105BA9F-5BCE-594C-8C03-236FD406D4E6}"/>
              </a:ext>
            </a:extLst>
          </p:cNvPr>
          <p:cNvSpPr txBox="1">
            <a:spLocks noChangeArrowheads="1"/>
          </p:cNvSpPr>
          <p:nvPr/>
        </p:nvSpPr>
        <p:spPr bwMode="auto">
          <a:xfrm>
            <a:off x="411298" y="5259592"/>
            <a:ext cx="8797925" cy="125944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dirty="0">
                <a:latin typeface="+mn-lt"/>
              </a:rPr>
              <a:t>If we observe 4 or more Higgs bosons ?</a:t>
            </a:r>
          </a:p>
          <a:p>
            <a:pPr eaLnBrk="1" hangingPunct="1">
              <a:lnSpc>
                <a:spcPct val="93000"/>
              </a:lnSpc>
              <a:buClr>
                <a:srgbClr val="000000"/>
              </a:buClr>
              <a:buSzPct val="45000"/>
            </a:pPr>
            <a:r>
              <a:rPr lang="en-US" altLang="en-US" dirty="0">
                <a:latin typeface="+mn-lt"/>
                <a:sym typeface="Wingdings" pitchFamily="2" charset="2"/>
              </a:rPr>
              <a:t> </a:t>
            </a:r>
            <a:r>
              <a:rPr lang="en-US" altLang="en-US" dirty="0">
                <a:latin typeface="+mn-lt"/>
              </a:rPr>
              <a:t>We would probably reject the theory </a:t>
            </a:r>
          </a:p>
          <a:p>
            <a:pPr eaLnBrk="1" hangingPunct="1">
              <a:lnSpc>
                <a:spcPct val="93000"/>
              </a:lnSpc>
              <a:buClr>
                <a:srgbClr val="000000"/>
              </a:buClr>
              <a:buSzPct val="45000"/>
            </a:pPr>
            <a:r>
              <a:rPr lang="en-US" altLang="en-US" sz="2000" dirty="0">
                <a:latin typeface="+mn-lt"/>
              </a:rPr>
              <a:t>     (and ask our theory colleagues to develop a new theory, </a:t>
            </a:r>
          </a:p>
          <a:p>
            <a:pPr eaLnBrk="1" hangingPunct="1">
              <a:lnSpc>
                <a:spcPct val="93000"/>
              </a:lnSpc>
              <a:buClr>
                <a:srgbClr val="000000"/>
              </a:buClr>
              <a:buSzPct val="45000"/>
            </a:pPr>
            <a:r>
              <a:rPr lang="en-US" altLang="en-US" sz="2000" dirty="0">
                <a:latin typeface="+mn-lt"/>
              </a:rPr>
              <a:t>      which explains why the Higgs boson production cross section is enhanced)</a:t>
            </a:r>
            <a:endParaRPr lang="en-GB" altLang="en-US" sz="2000" dirty="0">
              <a:latin typeface="+mn-lt"/>
            </a:endParaRPr>
          </a:p>
        </p:txBody>
      </p:sp>
      <p:cxnSp>
        <p:nvCxnSpPr>
          <p:cNvPr id="8" name="Straight Connector 7">
            <a:extLst>
              <a:ext uri="{FF2B5EF4-FFF2-40B4-BE49-F238E27FC236}">
                <a16:creationId xmlns:a16="http://schemas.microsoft.com/office/drawing/2014/main" id="{0BADDEC2-A595-814A-A7FB-3F6342FC2B1F}"/>
              </a:ext>
            </a:extLst>
          </p:cNvPr>
          <p:cNvCxnSpPr>
            <a:cxnSpLocks/>
          </p:cNvCxnSpPr>
          <p:nvPr/>
        </p:nvCxnSpPr>
        <p:spPr>
          <a:xfrm>
            <a:off x="8003969" y="2050087"/>
            <a:ext cx="0" cy="2299275"/>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70F805-1567-FD4C-869B-A13B9FA45976}"/>
              </a:ext>
            </a:extLst>
          </p:cNvPr>
          <p:cNvCxnSpPr/>
          <p:nvPr/>
        </p:nvCxnSpPr>
        <p:spPr>
          <a:xfrm flipH="1">
            <a:off x="7342430" y="3193405"/>
            <a:ext cx="661539"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34222FF-A1DB-BF4B-8848-00283B336A94}"/>
              </a:ext>
            </a:extLst>
          </p:cNvPr>
          <p:cNvCxnSpPr/>
          <p:nvPr/>
        </p:nvCxnSpPr>
        <p:spPr>
          <a:xfrm flipH="1">
            <a:off x="8003969" y="3193405"/>
            <a:ext cx="661539" cy="0"/>
          </a:xfrm>
          <a:prstGeom prst="straightConnector1">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 Box 4">
            <a:extLst>
              <a:ext uri="{FF2B5EF4-FFF2-40B4-BE49-F238E27FC236}">
                <a16:creationId xmlns:a16="http://schemas.microsoft.com/office/drawing/2014/main" id="{F67F96DD-7D96-0B41-BAA3-12809605FE87}"/>
              </a:ext>
            </a:extLst>
          </p:cNvPr>
          <p:cNvSpPr txBox="1">
            <a:spLocks noChangeArrowheads="1"/>
          </p:cNvSpPr>
          <p:nvPr/>
        </p:nvSpPr>
        <p:spPr bwMode="auto">
          <a:xfrm>
            <a:off x="7099574" y="3324814"/>
            <a:ext cx="761892" cy="572464"/>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sz="2000" dirty="0">
                <a:solidFill>
                  <a:srgbClr val="00B050"/>
                </a:solidFill>
                <a:latin typeface="+mn-lt"/>
              </a:rPr>
              <a:t>accept theory</a:t>
            </a:r>
            <a:endParaRPr lang="en-GB" altLang="en-US" sz="2000" dirty="0">
              <a:solidFill>
                <a:srgbClr val="00B050"/>
              </a:solidFill>
              <a:latin typeface="+mn-lt"/>
            </a:endParaRPr>
          </a:p>
        </p:txBody>
      </p:sp>
      <p:sp>
        <p:nvSpPr>
          <p:cNvPr id="29" name="Text Box 4">
            <a:extLst>
              <a:ext uri="{FF2B5EF4-FFF2-40B4-BE49-F238E27FC236}">
                <a16:creationId xmlns:a16="http://schemas.microsoft.com/office/drawing/2014/main" id="{681DF46B-DEB1-2541-94BF-DBF0E566186E}"/>
              </a:ext>
            </a:extLst>
          </p:cNvPr>
          <p:cNvSpPr txBox="1">
            <a:spLocks noChangeArrowheads="1"/>
          </p:cNvSpPr>
          <p:nvPr/>
        </p:nvSpPr>
        <p:spPr bwMode="auto">
          <a:xfrm>
            <a:off x="8159410" y="2484653"/>
            <a:ext cx="897980" cy="572464"/>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sz="2000" dirty="0">
                <a:solidFill>
                  <a:srgbClr val="FF0000"/>
                </a:solidFill>
                <a:latin typeface="+mn-lt"/>
              </a:rPr>
              <a:t>reject theory</a:t>
            </a:r>
            <a:endParaRPr lang="en-GB" altLang="en-US" sz="2000" dirty="0">
              <a:solidFill>
                <a:srgbClr val="FF0000"/>
              </a:solidFill>
              <a:latin typeface="+mn-lt"/>
            </a:endParaRPr>
          </a:p>
        </p:txBody>
      </p:sp>
      <p:pic>
        <p:nvPicPr>
          <p:cNvPr id="3" name="Picture 2">
            <a:extLst>
              <a:ext uri="{FF2B5EF4-FFF2-40B4-BE49-F238E27FC236}">
                <a16:creationId xmlns:a16="http://schemas.microsoft.com/office/drawing/2014/main" id="{675BA351-EE8D-0D48-90D9-B4AB67C6A1BC}"/>
              </a:ext>
            </a:extLst>
          </p:cNvPr>
          <p:cNvPicPr>
            <a:picLocks noChangeAspect="1"/>
          </p:cNvPicPr>
          <p:nvPr/>
        </p:nvPicPr>
        <p:blipFill>
          <a:blip r:embed="rId5"/>
          <a:stretch>
            <a:fillRect/>
          </a:stretch>
        </p:blipFill>
        <p:spPr>
          <a:xfrm>
            <a:off x="752077" y="3057117"/>
            <a:ext cx="4675439" cy="718013"/>
          </a:xfrm>
          <a:prstGeom prst="rect">
            <a:avLst/>
          </a:prstGeom>
        </p:spPr>
      </p:pic>
    </p:spTree>
    <p:extLst>
      <p:ext uri="{BB962C8B-B14F-4D97-AF65-F5344CB8AC3E}">
        <p14:creationId xmlns:p14="http://schemas.microsoft.com/office/powerpoint/2010/main" val="279180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6">
            <a:extLst>
              <a:ext uri="{FF2B5EF4-FFF2-40B4-BE49-F238E27FC236}">
                <a16:creationId xmlns:a16="http://schemas.microsoft.com/office/drawing/2014/main" id="{19253851-AF10-3840-B8C6-727D5492DFFA}"/>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Introduction	       		       				</a:t>
            </a:r>
            <a:fld id="{5B890C50-1859-974C-998E-25DE323D0652}" type="slidenum">
              <a:rPr lang="en-US" altLang="en-US" sz="1200" smtClean="0">
                <a:solidFill>
                  <a:srgbClr val="595959"/>
                </a:solidFill>
                <a:cs typeface="Arial" panose="020B0604020202020204" pitchFamily="34" charset="0"/>
              </a:rPr>
              <a:pPr eaLnBrk="1" hangingPunct="1"/>
              <a:t>8</a:t>
            </a:fld>
            <a:endParaRPr lang="en-US" altLang="en-US" sz="1200" dirty="0">
              <a:solidFill>
                <a:srgbClr val="595959"/>
              </a:solidFill>
              <a:cs typeface="Arial" panose="020B0604020202020204" pitchFamily="34" charset="0"/>
            </a:endParaRPr>
          </a:p>
        </p:txBody>
      </p:sp>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Outline of Section on Statistical Methods</a:t>
            </a:r>
            <a:endParaRPr lang="en-GB" altLang="en-US" sz="3200" b="1" dirty="0"/>
          </a:p>
        </p:txBody>
      </p:sp>
      <p:pic>
        <p:nvPicPr>
          <p:cNvPr id="7" name="Picture 6">
            <a:extLst>
              <a:ext uri="{FF2B5EF4-FFF2-40B4-BE49-F238E27FC236}">
                <a16:creationId xmlns:a16="http://schemas.microsoft.com/office/drawing/2014/main" id="{888BFED1-C750-AF48-A833-5F7AA9F42D21}"/>
              </a:ext>
            </a:extLst>
          </p:cNvPr>
          <p:cNvPicPr>
            <a:picLocks noChangeAspect="1"/>
          </p:cNvPicPr>
          <p:nvPr/>
        </p:nvPicPr>
        <p:blipFill>
          <a:blip r:embed="rId3"/>
          <a:stretch>
            <a:fillRect/>
          </a:stretch>
        </p:blipFill>
        <p:spPr>
          <a:xfrm>
            <a:off x="-145348" y="6340839"/>
            <a:ext cx="621869" cy="621869"/>
          </a:xfrm>
          <a:prstGeom prst="rect">
            <a:avLst/>
          </a:prstGeom>
        </p:spPr>
      </p:pic>
      <p:sp>
        <p:nvSpPr>
          <p:cNvPr id="5" name="Text Box 4">
            <a:extLst>
              <a:ext uri="{FF2B5EF4-FFF2-40B4-BE49-F238E27FC236}">
                <a16:creationId xmlns:a16="http://schemas.microsoft.com/office/drawing/2014/main" id="{DC42FB86-6C36-D94E-B7D2-233D0BB8D4B0}"/>
              </a:ext>
            </a:extLst>
          </p:cNvPr>
          <p:cNvSpPr txBox="1">
            <a:spLocks noChangeArrowheads="1"/>
          </p:cNvSpPr>
          <p:nvPr/>
        </p:nvSpPr>
        <p:spPr bwMode="auto">
          <a:xfrm>
            <a:off x="476521" y="856886"/>
            <a:ext cx="8442325" cy="423635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Generation of random numbers on a computer</a:t>
            </a:r>
          </a:p>
          <a:p>
            <a:pPr eaLnBrk="1" hangingPunct="1">
              <a:lnSpc>
                <a:spcPct val="93000"/>
              </a:lnSpc>
              <a:buClr>
                <a:srgbClr val="000000"/>
              </a:buClr>
              <a:buSzPct val="85000"/>
            </a:pPr>
            <a:r>
              <a:rPr lang="en-US" altLang="en-US" dirty="0">
                <a:latin typeface="+mn-lt"/>
              </a:rPr>
              <a:t>	☞ Exercise</a:t>
            </a:r>
          </a:p>
          <a:p>
            <a:pPr marL="342900" indent="-342900" eaLnBrk="1" hangingPunct="1">
              <a:lnSpc>
                <a:spcPct val="93000"/>
              </a:lnSpc>
              <a:buClr>
                <a:srgbClr val="000000"/>
              </a:buClr>
              <a:buSzPct val="85000"/>
              <a:buFont typeface="Arial" panose="020B0604020202020204" pitchFamily="34" charset="0"/>
              <a:buChar char="•"/>
            </a:pPr>
            <a:endParaRPr lang="en-US" altLang="en-US" sz="2000" dirty="0">
              <a:latin typeface="+mn-lt"/>
            </a:endParaRPr>
          </a:p>
          <a:p>
            <a:pPr marL="342900" indent="-342900" eaLnBrk="1" hangingPunct="1">
              <a:lnSpc>
                <a:spcPct val="93000"/>
              </a:lnSpc>
              <a:buClr>
                <a:srgbClr val="000000"/>
              </a:buClr>
              <a:buSzPct val="85000"/>
              <a:buFont typeface="Arial" panose="020B0604020202020204" pitchFamily="34" charset="0"/>
              <a:buChar char="•"/>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Maximum likelihood fitting</a:t>
            </a:r>
          </a:p>
          <a:p>
            <a:pPr eaLnBrk="1" hangingPunct="1">
              <a:lnSpc>
                <a:spcPct val="93000"/>
              </a:lnSpc>
              <a:buClr>
                <a:srgbClr val="000000"/>
              </a:buClr>
              <a:buSzPct val="85000"/>
            </a:pPr>
            <a:r>
              <a:rPr lang="en-US" altLang="en-US" dirty="0">
                <a:latin typeface="+mn-lt"/>
              </a:rPr>
              <a:t>	☞ Exercise (with toy Monte Carlo)</a:t>
            </a:r>
          </a:p>
          <a:p>
            <a:pPr eaLnBrk="1" hangingPunct="1">
              <a:lnSpc>
                <a:spcPct val="93000"/>
              </a:lnSpc>
              <a:buClr>
                <a:srgbClr val="000000"/>
              </a:buClr>
              <a:buSzPct val="45000"/>
            </a:pPr>
            <a:endParaRPr lang="en-US" altLang="en-US"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Treatment of nuisance parameters (systematic uncertainties)</a:t>
            </a:r>
          </a:p>
          <a:p>
            <a:pPr marL="342900" indent="-342900" eaLnBrk="1" hangingPunct="1">
              <a:lnSpc>
                <a:spcPct val="93000"/>
              </a:lnSpc>
              <a:buClr>
                <a:srgbClr val="000000"/>
              </a:buClr>
              <a:buSzPct val="85000"/>
              <a:buFont typeface="Arial" panose="020B0604020202020204" pitchFamily="34" charset="0"/>
              <a:buChar char="•"/>
            </a:pPr>
            <a:endParaRPr lang="en-US" altLang="en-US"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Computation of discovery significances and of exclusion limits</a:t>
            </a:r>
          </a:p>
          <a:p>
            <a:pPr eaLnBrk="1" hangingPunct="1">
              <a:lnSpc>
                <a:spcPct val="93000"/>
              </a:lnSpc>
              <a:buClr>
                <a:srgbClr val="000000"/>
              </a:buClr>
              <a:buSzPct val="85000"/>
            </a:pPr>
            <a:endParaRPr lang="en-US" altLang="en-US"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Statistical tools in use by CMS 			</a:t>
            </a:r>
            <a:r>
              <a:rPr lang="en-US" altLang="en-US" b="1" dirty="0">
                <a:solidFill>
                  <a:srgbClr val="FF0000"/>
                </a:solidFill>
                <a:latin typeface="+mn-lt"/>
              </a:rPr>
              <a:t>Ram</a:t>
            </a:r>
          </a:p>
          <a:p>
            <a:pPr eaLnBrk="1" hangingPunct="1">
              <a:lnSpc>
                <a:spcPct val="93000"/>
              </a:lnSpc>
              <a:buClr>
                <a:srgbClr val="000000"/>
              </a:buClr>
              <a:buSzPct val="85000"/>
            </a:pPr>
            <a:r>
              <a:rPr lang="en-US" altLang="en-US" dirty="0">
                <a:latin typeface="+mn-lt"/>
              </a:rPr>
              <a:t>	☞ Exercise</a:t>
            </a:r>
          </a:p>
        </p:txBody>
      </p:sp>
    </p:spTree>
    <p:extLst>
      <p:ext uri="{BB962C8B-B14F-4D97-AF65-F5344CB8AC3E}">
        <p14:creationId xmlns:p14="http://schemas.microsoft.com/office/powerpoint/2010/main" val="3664032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6672</TotalTime>
  <Words>713</Words>
  <Application>Microsoft Macintosh PowerPoint</Application>
  <PresentationFormat>On-screen Show (4:3)</PresentationFormat>
  <Paragraphs>90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Lucida Calligraphy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Veelken</dc:creator>
  <cp:lastModifiedBy>Christian Veelken</cp:lastModifiedBy>
  <cp:revision>362</cp:revision>
  <cp:lastPrinted>2019-06-26T15:42:34Z</cp:lastPrinted>
  <dcterms:created xsi:type="dcterms:W3CDTF">2019-06-26T12:15:17Z</dcterms:created>
  <dcterms:modified xsi:type="dcterms:W3CDTF">2019-10-29T15:31:27Z</dcterms:modified>
</cp:coreProperties>
</file>