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77" r:id="rId3"/>
    <p:sldId id="279" r:id="rId4"/>
    <p:sldId id="280" r:id="rId5"/>
    <p:sldId id="281" r:id="rId6"/>
    <p:sldId id="27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FF"/>
    <a:srgbClr val="006FFF"/>
    <a:srgbClr val="008BFF"/>
    <a:srgbClr val="0049C0"/>
    <a:srgbClr val="FF8500"/>
    <a:srgbClr val="FFFF0A"/>
    <a:srgbClr val="80FF07"/>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3" autoAdjust="0"/>
    <p:restoredTop sz="95985" autoAdjust="0"/>
  </p:normalViewPr>
  <p:slideViewPr>
    <p:cSldViewPr snapToGrid="0" snapToObjects="1">
      <p:cViewPr varScale="1">
        <p:scale>
          <a:sx n="160" d="100"/>
          <a:sy n="160" d="100"/>
        </p:scale>
        <p:origin x="240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9E1D3-59D1-0D48-9F86-C7A1B23BC1BB}" type="datetimeFigureOut">
              <a:rPr lang="en-US" smtClean="0"/>
              <a:t>11/11/19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274F13-0F38-B644-BDCF-BB2A7FBB4699}" type="slidenum">
              <a:rPr lang="en-US" smtClean="0"/>
              <a:t>‹#›</a:t>
            </a:fld>
            <a:endParaRPr lang="en-US"/>
          </a:p>
        </p:txBody>
      </p:sp>
    </p:spTree>
    <p:extLst>
      <p:ext uri="{BB962C8B-B14F-4D97-AF65-F5344CB8AC3E}">
        <p14:creationId xmlns:p14="http://schemas.microsoft.com/office/powerpoint/2010/main" val="38105233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14707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390792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321405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85001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8AE248-65B5-C145-AE57-FD6269E44081}"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331440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8AE248-65B5-C145-AE57-FD6269E44081}" type="datetimeFigureOut">
              <a:rPr lang="en-US"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61637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8AE248-65B5-C145-AE57-FD6269E44081}" type="datetimeFigureOut">
              <a:rPr lang="en-US" smtClean="0"/>
              <a:t>11/11/19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9192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8AE248-65B5-C145-AE57-FD6269E44081}" type="datetimeFigureOut">
              <a:rPr lang="en-US" smtClean="0"/>
              <a:t>11/11/19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115812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AE248-65B5-C145-AE57-FD6269E44081}" type="datetimeFigureOut">
              <a:rPr lang="en-US" smtClean="0"/>
              <a:t>11/11/19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131493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AE248-65B5-C145-AE57-FD6269E44081}" type="datetimeFigureOut">
              <a:rPr lang="en-US"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76446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AE248-65B5-C145-AE57-FD6269E44081}" type="datetimeFigureOut">
              <a:rPr lang="en-US"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13837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AE248-65B5-C145-AE57-FD6269E44081}" type="datetimeFigureOut">
              <a:rPr lang="en-US" smtClean="0"/>
              <a:t>11/11/19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16E42-153B-C54A-8DD5-55AE016FFB25}" type="slidenum">
              <a:rPr lang="en-US" smtClean="0"/>
              <a:t>‹#›</a:t>
            </a:fld>
            <a:endParaRPr lang="en-US"/>
          </a:p>
        </p:txBody>
      </p:sp>
    </p:spTree>
    <p:extLst>
      <p:ext uri="{BB962C8B-B14F-4D97-AF65-F5344CB8AC3E}">
        <p14:creationId xmlns:p14="http://schemas.microsoft.com/office/powerpoint/2010/main" val="1531374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christian.veelken@cern.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F51A5534-E818-FF4D-9B5E-8B142C9EA1D1}"/>
              </a:ext>
            </a:extLst>
          </p:cNvPr>
          <p:cNvSpPr txBox="1">
            <a:spLocks noChangeArrowheads="1"/>
          </p:cNvSpPr>
          <p:nvPr/>
        </p:nvSpPr>
        <p:spPr bwMode="auto">
          <a:xfrm>
            <a:off x="0" y="3450860"/>
            <a:ext cx="9144000" cy="1092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spcAft>
                <a:spcPts val="363"/>
              </a:spcAft>
              <a:buClr>
                <a:srgbClr val="000000"/>
              </a:buClr>
              <a:buSzPct val="45000"/>
            </a:pPr>
            <a:r>
              <a:rPr lang="en-GB" altLang="en-US" sz="3200" b="1" dirty="0">
                <a:solidFill>
                  <a:srgbClr val="000090"/>
                </a:solidFill>
              </a:rPr>
              <a:t>Christian Veelken</a:t>
            </a:r>
          </a:p>
          <a:p>
            <a:pPr algn="ctr" eaLnBrk="1" hangingPunct="1">
              <a:lnSpc>
                <a:spcPct val="93000"/>
              </a:lnSpc>
              <a:spcAft>
                <a:spcPts val="363"/>
              </a:spcAft>
              <a:buClr>
                <a:srgbClr val="000000"/>
              </a:buClr>
              <a:buSzPct val="45000"/>
            </a:pPr>
            <a:r>
              <a:rPr lang="en-GB" altLang="en-US" b="1" dirty="0">
                <a:solidFill>
                  <a:srgbClr val="0049C0"/>
                </a:solidFill>
                <a:hlinkClick r:id="rId2"/>
              </a:rPr>
              <a:t>christian.veelken@cern.ch</a:t>
            </a:r>
            <a:endParaRPr lang="en-GB" altLang="en-US" b="1" dirty="0">
              <a:solidFill>
                <a:srgbClr val="0049C0"/>
              </a:solidFill>
            </a:endParaRPr>
          </a:p>
          <a:p>
            <a:pPr algn="ctr" eaLnBrk="1" hangingPunct="1">
              <a:lnSpc>
                <a:spcPct val="93000"/>
              </a:lnSpc>
              <a:spcAft>
                <a:spcPts val="363"/>
              </a:spcAft>
              <a:buClr>
                <a:srgbClr val="000000"/>
              </a:buClr>
              <a:buSzPct val="45000"/>
            </a:pPr>
            <a:endParaRPr lang="en-GB" altLang="en-US" sz="200" b="1" dirty="0">
              <a:solidFill>
                <a:srgbClr val="000090"/>
              </a:solidFill>
            </a:endParaRPr>
          </a:p>
          <a:p>
            <a:pPr algn="ctr" eaLnBrk="1" hangingPunct="1">
              <a:lnSpc>
                <a:spcPct val="93000"/>
              </a:lnSpc>
              <a:spcAft>
                <a:spcPts val="363"/>
              </a:spcAft>
              <a:buClr>
                <a:srgbClr val="000000"/>
              </a:buClr>
              <a:buSzPct val="45000"/>
            </a:pPr>
            <a:endParaRPr lang="en-GB" altLang="en-US" sz="200" b="1" u="sng" dirty="0">
              <a:solidFill>
                <a:srgbClr val="000090"/>
              </a:solidFill>
            </a:endParaRPr>
          </a:p>
          <a:p>
            <a:pPr algn="ctr" eaLnBrk="1" hangingPunct="1">
              <a:lnSpc>
                <a:spcPct val="93000"/>
              </a:lnSpc>
              <a:spcAft>
                <a:spcPts val="363"/>
              </a:spcAft>
              <a:buClr>
                <a:srgbClr val="000000"/>
              </a:buClr>
              <a:buSzPct val="45000"/>
            </a:pPr>
            <a:endParaRPr lang="en-GB" altLang="en-US" sz="200" b="1" dirty="0">
              <a:solidFill>
                <a:srgbClr val="000090"/>
              </a:solidFill>
            </a:endParaRPr>
          </a:p>
        </p:txBody>
      </p:sp>
      <p:sp>
        <p:nvSpPr>
          <p:cNvPr id="5" name="Text Box 2">
            <a:extLst>
              <a:ext uri="{FF2B5EF4-FFF2-40B4-BE49-F238E27FC236}">
                <a16:creationId xmlns:a16="http://schemas.microsoft.com/office/drawing/2014/main" id="{68C941D2-D498-834C-B887-D4E57F10D4E7}"/>
              </a:ext>
            </a:extLst>
          </p:cNvPr>
          <p:cNvSpPr txBox="1">
            <a:spLocks noChangeArrowheads="1"/>
          </p:cNvSpPr>
          <p:nvPr/>
        </p:nvSpPr>
        <p:spPr bwMode="auto">
          <a:xfrm>
            <a:off x="0" y="1816100"/>
            <a:ext cx="9144000" cy="1373966"/>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4800" b="1" dirty="0"/>
              <a:t>Statistical Methods:</a:t>
            </a:r>
          </a:p>
          <a:p>
            <a:pPr algn="ctr" eaLnBrk="1" hangingPunct="1">
              <a:lnSpc>
                <a:spcPct val="93000"/>
              </a:lnSpc>
              <a:buClr>
                <a:srgbClr val="000000"/>
              </a:buClr>
              <a:buSzPct val="45000"/>
            </a:pPr>
            <a:r>
              <a:rPr lang="en-US" altLang="en-US" sz="4800" b="1" dirty="0"/>
              <a:t>Results of 2</a:t>
            </a:r>
            <a:r>
              <a:rPr lang="en-US" altLang="en-US" sz="4800" b="1" baseline="30000" dirty="0"/>
              <a:t>nd</a:t>
            </a:r>
            <a:r>
              <a:rPr lang="en-US" altLang="en-US" sz="4800" b="1" dirty="0"/>
              <a:t> exercise</a:t>
            </a:r>
            <a:endParaRPr lang="en-GB" altLang="en-US" sz="4800" b="1" dirty="0"/>
          </a:p>
        </p:txBody>
      </p:sp>
      <p:pic>
        <p:nvPicPr>
          <p:cNvPr id="3" name="Picture 2">
            <a:extLst>
              <a:ext uri="{FF2B5EF4-FFF2-40B4-BE49-F238E27FC236}">
                <a16:creationId xmlns:a16="http://schemas.microsoft.com/office/drawing/2014/main" id="{7F80690B-102E-A44D-BF4B-F01FCA961FAF}"/>
              </a:ext>
            </a:extLst>
          </p:cNvPr>
          <p:cNvPicPr>
            <a:picLocks noChangeAspect="1"/>
          </p:cNvPicPr>
          <p:nvPr/>
        </p:nvPicPr>
        <p:blipFill>
          <a:blip r:embed="rId3"/>
          <a:stretch>
            <a:fillRect/>
          </a:stretch>
        </p:blipFill>
        <p:spPr>
          <a:xfrm>
            <a:off x="2286000" y="4543275"/>
            <a:ext cx="4572000" cy="1079500"/>
          </a:xfrm>
          <a:prstGeom prst="rect">
            <a:avLst/>
          </a:prstGeom>
        </p:spPr>
      </p:pic>
    </p:spTree>
    <p:extLst>
      <p:ext uri="{BB962C8B-B14F-4D97-AF65-F5344CB8AC3E}">
        <p14:creationId xmlns:p14="http://schemas.microsoft.com/office/powerpoint/2010/main" val="384880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A840008-3EBE-B74B-8A6C-A649DD04C217}"/>
              </a:ext>
            </a:extLst>
          </p:cNvPr>
          <p:cNvSpPr txBox="1">
            <a:spLocks noChangeArrowheads="1"/>
          </p:cNvSpPr>
          <p:nvPr/>
        </p:nvSpPr>
        <p:spPr bwMode="auto">
          <a:xfrm>
            <a:off x="1" y="188913"/>
            <a:ext cx="9144000" cy="45794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Distribution generated by Rejection Sampling</a:t>
            </a:r>
            <a:endParaRPr lang="en-GB" altLang="en-US" sz="3200" b="1" dirty="0"/>
          </a:p>
        </p:txBody>
      </p:sp>
      <p:sp>
        <p:nvSpPr>
          <p:cNvPr id="6" name="Rectangle 16">
            <a:extLst>
              <a:ext uri="{FF2B5EF4-FFF2-40B4-BE49-F238E27FC236}">
                <a16:creationId xmlns:a16="http://schemas.microsoft.com/office/drawing/2014/main" id="{A9D03AE0-3289-ED4F-ACF0-57F1B6C25002}"/>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Results of 2</a:t>
            </a:r>
            <a:r>
              <a:rPr lang="en-US" altLang="en-US" sz="1200" baseline="30000" dirty="0">
                <a:solidFill>
                  <a:srgbClr val="595959"/>
                </a:solidFill>
                <a:cs typeface="Arial" panose="020B0604020202020204" pitchFamily="34" charset="0"/>
              </a:rPr>
              <a:t>nd</a:t>
            </a:r>
            <a:r>
              <a:rPr lang="en-US" altLang="en-US" sz="1200" dirty="0">
                <a:solidFill>
                  <a:srgbClr val="595959"/>
                </a:solidFill>
                <a:cs typeface="Arial" panose="020B0604020202020204" pitchFamily="34" charset="0"/>
              </a:rPr>
              <a:t> Exercise		       			  		</a:t>
            </a:r>
            <a:fld id="{5B890C50-1859-974C-998E-25DE323D0652}" type="slidenum">
              <a:rPr lang="en-US" altLang="en-US" sz="1200" smtClean="0">
                <a:solidFill>
                  <a:srgbClr val="595959"/>
                </a:solidFill>
                <a:cs typeface="Arial" panose="020B0604020202020204" pitchFamily="34" charset="0"/>
              </a:rPr>
              <a:pPr eaLnBrk="1" hangingPunct="1"/>
              <a:t>2</a:t>
            </a:fld>
            <a:endParaRPr lang="en-US" altLang="en-US" sz="1200" dirty="0">
              <a:solidFill>
                <a:srgbClr val="595959"/>
              </a:solidFill>
              <a:cs typeface="Arial" panose="020B0604020202020204" pitchFamily="34" charset="0"/>
            </a:endParaRPr>
          </a:p>
        </p:txBody>
      </p:sp>
      <p:pic>
        <p:nvPicPr>
          <p:cNvPr id="7" name="Picture 6">
            <a:extLst>
              <a:ext uri="{FF2B5EF4-FFF2-40B4-BE49-F238E27FC236}">
                <a16:creationId xmlns:a16="http://schemas.microsoft.com/office/drawing/2014/main" id="{9F5310C1-3AA9-074C-8EE3-3003096CFBFD}"/>
              </a:ext>
            </a:extLst>
          </p:cNvPr>
          <p:cNvPicPr>
            <a:picLocks noChangeAspect="1"/>
          </p:cNvPicPr>
          <p:nvPr/>
        </p:nvPicPr>
        <p:blipFill>
          <a:blip r:embed="rId2"/>
          <a:stretch>
            <a:fillRect/>
          </a:stretch>
        </p:blipFill>
        <p:spPr>
          <a:xfrm>
            <a:off x="-145348" y="6340839"/>
            <a:ext cx="621869" cy="621869"/>
          </a:xfrm>
          <a:prstGeom prst="rect">
            <a:avLst/>
          </a:prstGeom>
        </p:spPr>
      </p:pic>
      <p:sp>
        <p:nvSpPr>
          <p:cNvPr id="8" name="Text Box 4">
            <a:extLst>
              <a:ext uri="{FF2B5EF4-FFF2-40B4-BE49-F238E27FC236}">
                <a16:creationId xmlns:a16="http://schemas.microsoft.com/office/drawing/2014/main" id="{BCC02989-920E-0F42-9473-349D545BD53B}"/>
              </a:ext>
            </a:extLst>
          </p:cNvPr>
          <p:cNvSpPr txBox="1">
            <a:spLocks noChangeArrowheads="1"/>
          </p:cNvSpPr>
          <p:nvPr/>
        </p:nvSpPr>
        <p:spPr bwMode="auto">
          <a:xfrm>
            <a:off x="346075" y="5220198"/>
            <a:ext cx="8551436" cy="137396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cs typeface="Times New Roman" panose="02020603050405020304" pitchFamily="18" charset="0"/>
              </a:rPr>
              <a:t>The distribution generated with rejection sampling (shown in pink) agrees with the distribution expected in the limit of infinite toys (shown in black) within statistical uncertainties (represented by the error bars). </a:t>
            </a:r>
            <a:endParaRPr lang="en-US" altLang="en-US" i="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711970D-FD6A-A549-8485-D567102E6614}"/>
              </a:ext>
            </a:extLst>
          </p:cNvPr>
          <p:cNvPicPr>
            <a:picLocks noChangeAspect="1"/>
          </p:cNvPicPr>
          <p:nvPr/>
        </p:nvPicPr>
        <p:blipFill>
          <a:blip r:embed="rId3"/>
          <a:stretch>
            <a:fillRect/>
          </a:stretch>
        </p:blipFill>
        <p:spPr>
          <a:xfrm>
            <a:off x="2504661" y="731702"/>
            <a:ext cx="4075524" cy="4464644"/>
          </a:xfrm>
          <a:prstGeom prst="rect">
            <a:avLst/>
          </a:prstGeom>
        </p:spPr>
      </p:pic>
    </p:spTree>
    <p:extLst>
      <p:ext uri="{BB962C8B-B14F-4D97-AF65-F5344CB8AC3E}">
        <p14:creationId xmlns:p14="http://schemas.microsoft.com/office/powerpoint/2010/main" val="137969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A840008-3EBE-B74B-8A6C-A649DD04C217}"/>
              </a:ext>
            </a:extLst>
          </p:cNvPr>
          <p:cNvSpPr txBox="1">
            <a:spLocks noChangeArrowheads="1"/>
          </p:cNvSpPr>
          <p:nvPr/>
        </p:nvSpPr>
        <p:spPr bwMode="auto">
          <a:xfrm>
            <a:off x="1" y="188913"/>
            <a:ext cx="9144000" cy="45794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a:t>
            </a:r>
            <a:r>
              <a:rPr lang="en-US" altLang="en-US" sz="3200" b="1" dirty="0" err="1"/>
              <a:t>Postfit</a:t>
            </a:r>
            <a:r>
              <a:rPr lang="en-US" altLang="en-US" sz="3200" b="1" dirty="0"/>
              <a:t>” Plot</a:t>
            </a:r>
            <a:endParaRPr lang="en-GB" altLang="en-US" sz="3200" b="1" dirty="0"/>
          </a:p>
        </p:txBody>
      </p:sp>
      <p:sp>
        <p:nvSpPr>
          <p:cNvPr id="6" name="Rectangle 16">
            <a:extLst>
              <a:ext uri="{FF2B5EF4-FFF2-40B4-BE49-F238E27FC236}">
                <a16:creationId xmlns:a16="http://schemas.microsoft.com/office/drawing/2014/main" id="{A9D03AE0-3289-ED4F-ACF0-57F1B6C25002}"/>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Results of 2</a:t>
            </a:r>
            <a:r>
              <a:rPr lang="en-US" altLang="en-US" sz="1200" baseline="30000" dirty="0">
                <a:solidFill>
                  <a:srgbClr val="595959"/>
                </a:solidFill>
                <a:cs typeface="Arial" panose="020B0604020202020204" pitchFamily="34" charset="0"/>
              </a:rPr>
              <a:t>nd</a:t>
            </a:r>
            <a:r>
              <a:rPr lang="en-US" altLang="en-US" sz="1200" dirty="0">
                <a:solidFill>
                  <a:srgbClr val="595959"/>
                </a:solidFill>
                <a:cs typeface="Arial" panose="020B0604020202020204" pitchFamily="34" charset="0"/>
              </a:rPr>
              <a:t> Exercise		       			  		</a:t>
            </a:r>
            <a:fld id="{5B890C50-1859-974C-998E-25DE323D0652}" type="slidenum">
              <a:rPr lang="en-US" altLang="en-US" sz="1200" smtClean="0">
                <a:solidFill>
                  <a:srgbClr val="595959"/>
                </a:solidFill>
                <a:cs typeface="Arial" panose="020B0604020202020204" pitchFamily="34" charset="0"/>
              </a:rPr>
              <a:pPr eaLnBrk="1" hangingPunct="1"/>
              <a:t>3</a:t>
            </a:fld>
            <a:endParaRPr lang="en-US" altLang="en-US" sz="1200" dirty="0">
              <a:solidFill>
                <a:srgbClr val="595959"/>
              </a:solidFill>
              <a:cs typeface="Arial" panose="020B0604020202020204" pitchFamily="34" charset="0"/>
            </a:endParaRPr>
          </a:p>
        </p:txBody>
      </p:sp>
      <p:pic>
        <p:nvPicPr>
          <p:cNvPr id="7" name="Picture 6">
            <a:extLst>
              <a:ext uri="{FF2B5EF4-FFF2-40B4-BE49-F238E27FC236}">
                <a16:creationId xmlns:a16="http://schemas.microsoft.com/office/drawing/2014/main" id="{9F5310C1-3AA9-074C-8EE3-3003096CFBFD}"/>
              </a:ext>
            </a:extLst>
          </p:cNvPr>
          <p:cNvPicPr>
            <a:picLocks noChangeAspect="1"/>
          </p:cNvPicPr>
          <p:nvPr/>
        </p:nvPicPr>
        <p:blipFill>
          <a:blip r:embed="rId2"/>
          <a:stretch>
            <a:fillRect/>
          </a:stretch>
        </p:blipFill>
        <p:spPr>
          <a:xfrm>
            <a:off x="-145348" y="6340839"/>
            <a:ext cx="621869" cy="621869"/>
          </a:xfrm>
          <a:prstGeom prst="rect">
            <a:avLst/>
          </a:prstGeom>
        </p:spPr>
      </p:pic>
      <mc:AlternateContent xmlns:mc="http://schemas.openxmlformats.org/markup-compatibility/2006" xmlns:a14="http://schemas.microsoft.com/office/drawing/2010/main">
        <mc:Choice Requires="a14">
          <p:sp>
            <p:nvSpPr>
              <p:cNvPr id="8" name="Text Box 4">
                <a:extLst>
                  <a:ext uri="{FF2B5EF4-FFF2-40B4-BE49-F238E27FC236}">
                    <a16:creationId xmlns:a16="http://schemas.microsoft.com/office/drawing/2014/main" id="{BCC02989-920E-0F42-9473-349D545BD53B}"/>
                  </a:ext>
                </a:extLst>
              </p:cNvPr>
              <p:cNvSpPr txBox="1">
                <a:spLocks noChangeArrowheads="1"/>
              </p:cNvSpPr>
              <p:nvPr/>
            </p:nvSpPr>
            <p:spPr bwMode="auto">
              <a:xfrm>
                <a:off x="346075" y="4633296"/>
                <a:ext cx="8551436" cy="1030475"/>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cs typeface="Times New Roman" panose="02020603050405020304" pitchFamily="18" charset="0"/>
                  </a:rPr>
                  <a:t>The signal + background distribution (solid blue line), obtained for the values of the parameters N</a:t>
                </a:r>
                <a:r>
                  <a:rPr lang="en-US" altLang="en-US" baseline="-25000" dirty="0">
                    <a:latin typeface="+mn-lt"/>
                    <a:cs typeface="Times New Roman" panose="02020603050405020304" pitchFamily="18" charset="0"/>
                  </a:rPr>
                  <a:t>S</a:t>
                </a:r>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t>
                </a:r>
                <a14:m>
                  <m:oMath xmlns:m="http://schemas.openxmlformats.org/officeDocument/2006/math">
                    <m:r>
                      <a:rPr lang="en-US" altLang="en-US" b="0" i="1" smtClean="0">
                        <a:latin typeface="Cambria Math" panose="02040503050406030204" pitchFamily="18" charset="0"/>
                        <a:cs typeface="Times New Roman" panose="02020603050405020304" pitchFamily="18" charset="0"/>
                      </a:rPr>
                      <m:t>𝜇</m:t>
                    </m:r>
                  </m:oMath>
                </a14:m>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t>
                </a:r>
                <a14:m>
                  <m:oMath xmlns:m="http://schemas.openxmlformats.org/officeDocument/2006/math">
                    <m:r>
                      <a:rPr lang="en-US" altLang="en-US" b="0" i="1" smtClean="0">
                        <a:latin typeface="Cambria Math" panose="02040503050406030204" pitchFamily="18" charset="0"/>
                        <a:cs typeface="Times New Roman" panose="02020603050405020304" pitchFamily="18" charset="0"/>
                      </a:rPr>
                      <m:t>𝜎</m:t>
                    </m:r>
                  </m:oMath>
                </a14:m>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N</a:t>
                </a:r>
                <a:r>
                  <a:rPr lang="en-US" altLang="en-US" baseline="-25000" dirty="0">
                    <a:latin typeface="+mn-lt"/>
                    <a:cs typeface="Times New Roman" panose="02020603050405020304" pitchFamily="18" charset="0"/>
                  </a:rPr>
                  <a:t>B</a:t>
                </a:r>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and </a:t>
                </a:r>
                <a14:m>
                  <m:oMath xmlns:m="http://schemas.openxmlformats.org/officeDocument/2006/math">
                    <m:r>
                      <a:rPr lang="en-US" altLang="en-US" b="0" i="1" smtClean="0">
                        <a:latin typeface="Cambria Math" panose="02040503050406030204" pitchFamily="18" charset="0"/>
                        <a:cs typeface="Times New Roman" panose="02020603050405020304" pitchFamily="18" charset="0"/>
                      </a:rPr>
                      <m:t>𝜆</m:t>
                    </m:r>
                  </m:oMath>
                </a14:m>
                <a:r>
                  <a:rPr lang="en-US" altLang="en-US" dirty="0">
                    <a:latin typeface="+mn-lt"/>
                    <a:cs typeface="Times New Roman" panose="02020603050405020304" pitchFamily="18" charset="0"/>
                  </a:rPr>
                  <a:t> determined by the fit, agrees well with the pseudo data (black points).</a:t>
                </a:r>
                <a:endParaRPr lang="en-US" altLang="en-US" i="1" dirty="0">
                  <a:latin typeface="Times New Roman" panose="02020603050405020304" pitchFamily="18" charset="0"/>
                  <a:cs typeface="Times New Roman" panose="02020603050405020304" pitchFamily="18" charset="0"/>
                </a:endParaRPr>
              </a:p>
            </p:txBody>
          </p:sp>
        </mc:Choice>
        <mc:Fallback xmlns="">
          <p:sp>
            <p:nvSpPr>
              <p:cNvPr id="8" name="Text Box 4">
                <a:extLst>
                  <a:ext uri="{FF2B5EF4-FFF2-40B4-BE49-F238E27FC236}">
                    <a16:creationId xmlns:a16="http://schemas.microsoft.com/office/drawing/2014/main" id="{BCC02989-920E-0F42-9473-349D545BD53B}"/>
                  </a:ext>
                </a:extLst>
              </p:cNvPr>
              <p:cNvSpPr txBox="1">
                <a:spLocks noRot="1" noChangeAspect="1" noMove="1" noResize="1" noEditPoints="1" noAdjustHandles="1" noChangeArrowheads="1" noChangeShapeType="1" noTextEdit="1"/>
              </p:cNvSpPr>
              <p:nvPr/>
            </p:nvSpPr>
            <p:spPr bwMode="auto">
              <a:xfrm>
                <a:off x="346075" y="4633296"/>
                <a:ext cx="8551436" cy="1030475"/>
              </a:xfrm>
              <a:prstGeom prst="rect">
                <a:avLst/>
              </a:prstGeom>
              <a:blipFill>
                <a:blip r:embed="rId3"/>
                <a:stretch>
                  <a:fillRect l="-2074" t="-10976" r="-741" b="-15854"/>
                </a:stretch>
              </a:blipFill>
              <a:ln w="9525">
                <a:noFill/>
                <a:miter lim="800000"/>
                <a:headEnd/>
                <a:tailEnd/>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A832CEDF-791C-8449-9464-EFD3995D6163}"/>
              </a:ext>
            </a:extLst>
          </p:cNvPr>
          <p:cNvPicPr>
            <a:picLocks noChangeAspect="1"/>
          </p:cNvPicPr>
          <p:nvPr/>
        </p:nvPicPr>
        <p:blipFill>
          <a:blip r:embed="rId4"/>
          <a:stretch>
            <a:fillRect/>
          </a:stretch>
        </p:blipFill>
        <p:spPr>
          <a:xfrm>
            <a:off x="1932830" y="763817"/>
            <a:ext cx="5658945" cy="3837675"/>
          </a:xfrm>
          <a:prstGeom prst="rect">
            <a:avLst/>
          </a:prstGeom>
        </p:spPr>
      </p:pic>
    </p:spTree>
    <p:extLst>
      <p:ext uri="{BB962C8B-B14F-4D97-AF65-F5344CB8AC3E}">
        <p14:creationId xmlns:p14="http://schemas.microsoft.com/office/powerpoint/2010/main" val="328980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A840008-3EBE-B74B-8A6C-A649DD04C217}"/>
              </a:ext>
            </a:extLst>
          </p:cNvPr>
          <p:cNvSpPr txBox="1">
            <a:spLocks noChangeArrowheads="1"/>
          </p:cNvSpPr>
          <p:nvPr/>
        </p:nvSpPr>
        <p:spPr bwMode="auto">
          <a:xfrm>
            <a:off x="1" y="188913"/>
            <a:ext cx="9144000" cy="45794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Likelihood as Function of N</a:t>
            </a:r>
            <a:r>
              <a:rPr lang="en-US" altLang="en-US" sz="3200" b="1" baseline="-25000" dirty="0"/>
              <a:t>S</a:t>
            </a:r>
            <a:endParaRPr lang="en-GB" altLang="en-US" sz="3200" b="1" baseline="-25000" dirty="0"/>
          </a:p>
        </p:txBody>
      </p:sp>
      <p:sp>
        <p:nvSpPr>
          <p:cNvPr id="6" name="Rectangle 16">
            <a:extLst>
              <a:ext uri="{FF2B5EF4-FFF2-40B4-BE49-F238E27FC236}">
                <a16:creationId xmlns:a16="http://schemas.microsoft.com/office/drawing/2014/main" id="{A9D03AE0-3289-ED4F-ACF0-57F1B6C25002}"/>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Results of 2</a:t>
            </a:r>
            <a:r>
              <a:rPr lang="en-US" altLang="en-US" sz="1200" baseline="30000" dirty="0">
                <a:solidFill>
                  <a:srgbClr val="595959"/>
                </a:solidFill>
                <a:cs typeface="Arial" panose="020B0604020202020204" pitchFamily="34" charset="0"/>
              </a:rPr>
              <a:t>nd</a:t>
            </a:r>
            <a:r>
              <a:rPr lang="en-US" altLang="en-US" sz="1200" dirty="0">
                <a:solidFill>
                  <a:srgbClr val="595959"/>
                </a:solidFill>
                <a:cs typeface="Arial" panose="020B0604020202020204" pitchFamily="34" charset="0"/>
              </a:rPr>
              <a:t> Exercise		       			  		</a:t>
            </a:r>
            <a:fld id="{5B890C50-1859-974C-998E-25DE323D0652}" type="slidenum">
              <a:rPr lang="en-US" altLang="en-US" sz="1200" smtClean="0">
                <a:solidFill>
                  <a:srgbClr val="595959"/>
                </a:solidFill>
                <a:cs typeface="Arial" panose="020B0604020202020204" pitchFamily="34" charset="0"/>
              </a:rPr>
              <a:pPr eaLnBrk="1" hangingPunct="1"/>
              <a:t>4</a:t>
            </a:fld>
            <a:endParaRPr lang="en-US" altLang="en-US" sz="1200" dirty="0">
              <a:solidFill>
                <a:srgbClr val="595959"/>
              </a:solidFill>
              <a:cs typeface="Arial" panose="020B0604020202020204" pitchFamily="34" charset="0"/>
            </a:endParaRPr>
          </a:p>
        </p:txBody>
      </p:sp>
      <p:pic>
        <p:nvPicPr>
          <p:cNvPr id="7" name="Picture 6">
            <a:extLst>
              <a:ext uri="{FF2B5EF4-FFF2-40B4-BE49-F238E27FC236}">
                <a16:creationId xmlns:a16="http://schemas.microsoft.com/office/drawing/2014/main" id="{9F5310C1-3AA9-074C-8EE3-3003096CFBFD}"/>
              </a:ext>
            </a:extLst>
          </p:cNvPr>
          <p:cNvPicPr>
            <a:picLocks noChangeAspect="1"/>
          </p:cNvPicPr>
          <p:nvPr/>
        </p:nvPicPr>
        <p:blipFill>
          <a:blip r:embed="rId2"/>
          <a:stretch>
            <a:fillRect/>
          </a:stretch>
        </p:blipFill>
        <p:spPr>
          <a:xfrm>
            <a:off x="-145348" y="6340839"/>
            <a:ext cx="621869" cy="621869"/>
          </a:xfrm>
          <a:prstGeom prst="rect">
            <a:avLst/>
          </a:prstGeom>
        </p:spPr>
      </p:pic>
      <mc:AlternateContent xmlns:mc="http://schemas.openxmlformats.org/markup-compatibility/2006" xmlns:a14="http://schemas.microsoft.com/office/drawing/2010/main">
        <mc:Choice Requires="a14">
          <p:sp>
            <p:nvSpPr>
              <p:cNvPr id="8" name="Text Box 4">
                <a:extLst>
                  <a:ext uri="{FF2B5EF4-FFF2-40B4-BE49-F238E27FC236}">
                    <a16:creationId xmlns:a16="http://schemas.microsoft.com/office/drawing/2014/main" id="{BCC02989-920E-0F42-9473-349D545BD53B}"/>
                  </a:ext>
                </a:extLst>
              </p:cNvPr>
              <p:cNvSpPr txBox="1">
                <a:spLocks noChangeArrowheads="1"/>
              </p:cNvSpPr>
              <p:nvPr/>
            </p:nvSpPr>
            <p:spPr bwMode="auto">
              <a:xfrm>
                <a:off x="5657648" y="1685899"/>
                <a:ext cx="3342102" cy="715581"/>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14:m>
                  <m:oMath xmlns:m="http://schemas.openxmlformats.org/officeDocument/2006/math">
                    <m:r>
                      <a:rPr lang="en-US" altLang="en-US" sz="1600" b="0" i="1" smtClean="0">
                        <a:solidFill>
                          <a:srgbClr val="003CFF"/>
                        </a:solidFill>
                        <a:latin typeface="Cambria Math" panose="02040503050406030204" pitchFamily="18" charset="0"/>
                        <a:cs typeface="Times New Roman" panose="02020603050405020304" pitchFamily="18" charset="0"/>
                      </a:rPr>
                      <m:t>𝜇</m:t>
                    </m:r>
                  </m:oMath>
                </a14:m>
                <a:r>
                  <a:rPr lang="en-US" altLang="en-US" sz="1600" dirty="0">
                    <a:solidFill>
                      <a:srgbClr val="003CFF"/>
                    </a:solidFill>
                    <a:latin typeface="+mn-lt"/>
                    <a:cs typeface="Times New Roman" panose="02020603050405020304" pitchFamily="18" charset="0"/>
                  </a:rPr>
                  <a:t> , </a:t>
                </a:r>
                <a14:m>
                  <m:oMath xmlns:m="http://schemas.openxmlformats.org/officeDocument/2006/math">
                    <m:r>
                      <a:rPr lang="en-US" altLang="en-US" sz="1600" b="0" i="1" smtClean="0">
                        <a:solidFill>
                          <a:srgbClr val="003CFF"/>
                        </a:solidFill>
                        <a:latin typeface="Cambria Math" panose="02040503050406030204" pitchFamily="18" charset="0"/>
                        <a:cs typeface="Times New Roman" panose="02020603050405020304" pitchFamily="18" charset="0"/>
                      </a:rPr>
                      <m:t>𝜎</m:t>
                    </m:r>
                  </m:oMath>
                </a14:m>
                <a:r>
                  <a:rPr lang="en-US" altLang="en-US" sz="1600" dirty="0">
                    <a:solidFill>
                      <a:srgbClr val="003CFF"/>
                    </a:solidFill>
                    <a:latin typeface="+mn-lt"/>
                    <a:cs typeface="Times New Roman" panose="02020603050405020304" pitchFamily="18" charset="0"/>
                  </a:rPr>
                  <a:t> , N</a:t>
                </a:r>
                <a:r>
                  <a:rPr lang="en-US" altLang="en-US" sz="1600" baseline="-25000" dirty="0">
                    <a:solidFill>
                      <a:srgbClr val="003CFF"/>
                    </a:solidFill>
                    <a:latin typeface="+mn-lt"/>
                    <a:cs typeface="Times New Roman" panose="02020603050405020304" pitchFamily="18" charset="0"/>
                  </a:rPr>
                  <a:t>B</a:t>
                </a:r>
                <a:r>
                  <a:rPr lang="en-US" altLang="en-US" sz="1600" dirty="0">
                    <a:solidFill>
                      <a:srgbClr val="003CFF"/>
                    </a:solidFill>
                    <a:latin typeface="+mn-lt"/>
                    <a:cs typeface="Times New Roman" panose="02020603050405020304" pitchFamily="18" charset="0"/>
                  </a:rPr>
                  <a:t> , and </a:t>
                </a:r>
                <a14:m>
                  <m:oMath xmlns:m="http://schemas.openxmlformats.org/officeDocument/2006/math">
                    <m:r>
                      <a:rPr lang="en-US" altLang="en-US" sz="1600" b="0" i="1" smtClean="0">
                        <a:solidFill>
                          <a:srgbClr val="003CFF"/>
                        </a:solidFill>
                        <a:latin typeface="Cambria Math" panose="02040503050406030204" pitchFamily="18" charset="0"/>
                        <a:cs typeface="Times New Roman" panose="02020603050405020304" pitchFamily="18" charset="0"/>
                      </a:rPr>
                      <m:t>𝜆</m:t>
                    </m:r>
                  </m:oMath>
                </a14:m>
                <a:r>
                  <a:rPr lang="en-US" altLang="en-US" sz="1600" dirty="0">
                    <a:solidFill>
                      <a:srgbClr val="003CFF"/>
                    </a:solidFill>
                    <a:latin typeface="+mn-lt"/>
                    <a:cs typeface="Times New Roman" panose="02020603050405020304" pitchFamily="18" charset="0"/>
                  </a:rPr>
                  <a:t> parameters fixed at the value obtained for the global minimum of </a:t>
                </a:r>
                <a:r>
                  <a:rPr lang="en-US" altLang="en-US" sz="1600" i="1" dirty="0">
                    <a:solidFill>
                      <a:srgbClr val="003CFF"/>
                    </a:solidFill>
                    <a:latin typeface="Times New Roman" panose="02020603050405020304" pitchFamily="18" charset="0"/>
                    <a:cs typeface="Times New Roman" panose="02020603050405020304" pitchFamily="18" charset="0"/>
                  </a:rPr>
                  <a:t>-2</a:t>
                </a:r>
                <a:r>
                  <a:rPr lang="en-US" altLang="en-US" sz="1600" i="1" dirty="0">
                    <a:solidFill>
                      <a:srgbClr val="003CFF"/>
                    </a:solidFill>
                    <a:latin typeface="+mn-lt"/>
                    <a:cs typeface="Times New Roman" panose="02020603050405020304" pitchFamily="18" charset="0"/>
                  </a:rPr>
                  <a:t>∙</a:t>
                </a:r>
                <a:r>
                  <a:rPr lang="en-US" altLang="en-US" sz="1600" i="1" dirty="0">
                    <a:solidFill>
                      <a:srgbClr val="003CFF"/>
                    </a:solidFill>
                    <a:latin typeface="Times New Roman" panose="02020603050405020304" pitchFamily="18" charset="0"/>
                    <a:cs typeface="Times New Roman" panose="02020603050405020304" pitchFamily="18" charset="0"/>
                  </a:rPr>
                  <a:t>ln(L(</a:t>
                </a:r>
                <a14:m>
                  <m:oMath xmlns:m="http://schemas.openxmlformats.org/officeDocument/2006/math">
                    <m:r>
                      <a:rPr lang="en-US" altLang="en-US" sz="1800" b="0" i="1" smtClean="0">
                        <a:solidFill>
                          <a:srgbClr val="003CFF"/>
                        </a:solidFill>
                        <a:latin typeface="Cambria Math" panose="02040503050406030204" pitchFamily="18" charset="0"/>
                        <a:cs typeface="Times New Roman" panose="02020603050405020304" pitchFamily="18" charset="0"/>
                      </a:rPr>
                      <m:t> </m:t>
                    </m:r>
                    <m:r>
                      <a:rPr lang="en-US" altLang="en-US" sz="1800" b="0" i="1" smtClean="0">
                        <a:solidFill>
                          <a:srgbClr val="003CFF"/>
                        </a:solidFill>
                        <a:latin typeface="Cambria Math" panose="02040503050406030204" pitchFamily="18" charset="0"/>
                        <a:cs typeface="Times New Roman" panose="02020603050405020304" pitchFamily="18" charset="0"/>
                      </a:rPr>
                      <m:t>𝑁𝑆</m:t>
                    </m:r>
                    <m:r>
                      <m:rPr>
                        <m:nor/>
                      </m:rPr>
                      <a:rPr lang="en-US" altLang="en-US" sz="1800" i="1" dirty="0">
                        <a:solidFill>
                          <a:srgbClr val="003CFF"/>
                        </a:solidFill>
                        <a:latin typeface="Times New Roman" panose="02020603050405020304" pitchFamily="18" charset="0"/>
                        <a:cs typeface="Times New Roman" panose="02020603050405020304" pitchFamily="18" charset="0"/>
                      </a:rPr>
                      <m:t>,</m:t>
                    </m:r>
                    <m:r>
                      <a:rPr lang="en-US" altLang="en-US" sz="1800" b="0" i="1" dirty="0" smtClean="0">
                        <a:solidFill>
                          <a:srgbClr val="003CFF"/>
                        </a:solidFill>
                        <a:latin typeface="Cambria Math" panose="02040503050406030204" pitchFamily="18" charset="0"/>
                        <a:cs typeface="Times New Roman" panose="02020603050405020304" pitchFamily="18" charset="0"/>
                      </a:rPr>
                      <m:t>   </m:t>
                    </m:r>
                    <m:r>
                      <a:rPr lang="en-US" altLang="en-US" sz="1800" i="1">
                        <a:solidFill>
                          <a:srgbClr val="003CFF"/>
                        </a:solidFill>
                        <a:latin typeface="Cambria Math" panose="02040503050406030204" pitchFamily="18" charset="0"/>
                        <a:cs typeface="Times New Roman" panose="02020603050405020304" pitchFamily="18" charset="0"/>
                      </a:rPr>
                      <m:t>𝜇</m:t>
                    </m:r>
                  </m:oMath>
                </a14:m>
                <a:r>
                  <a:rPr lang="en-US" altLang="en-US" sz="1800" i="1" dirty="0">
                    <a:solidFill>
                      <a:srgbClr val="003CFF"/>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1800" i="1">
                        <a:solidFill>
                          <a:srgbClr val="003CFF"/>
                        </a:solidFill>
                        <a:latin typeface="Cambria Math" panose="02040503050406030204" pitchFamily="18" charset="0"/>
                        <a:cs typeface="Times New Roman" panose="02020603050405020304" pitchFamily="18" charset="0"/>
                      </a:rPr>
                      <m:t>𝜎</m:t>
                    </m:r>
                  </m:oMath>
                </a14:m>
                <a:r>
                  <a:rPr lang="en-US" altLang="en-US" sz="1800" i="1" dirty="0">
                    <a:solidFill>
                      <a:srgbClr val="003CFF"/>
                    </a:solidFill>
                    <a:latin typeface="Times New Roman" panose="02020603050405020304" pitchFamily="18" charset="0"/>
                    <a:cs typeface="Times New Roman" panose="02020603050405020304" pitchFamily="18" charset="0"/>
                  </a:rPr>
                  <a:t>, N</a:t>
                </a:r>
                <a:r>
                  <a:rPr lang="en-US" altLang="en-US" sz="1800" i="1" baseline="-25000" dirty="0">
                    <a:solidFill>
                      <a:srgbClr val="003CFF"/>
                    </a:solidFill>
                    <a:latin typeface="Times New Roman" panose="02020603050405020304" pitchFamily="18" charset="0"/>
                    <a:cs typeface="Times New Roman" panose="02020603050405020304" pitchFamily="18" charset="0"/>
                  </a:rPr>
                  <a:t>B</a:t>
                </a:r>
                <a:r>
                  <a:rPr lang="en-US" altLang="en-US" sz="1800" i="1" dirty="0">
                    <a:solidFill>
                      <a:srgbClr val="003CFF"/>
                    </a:solidFill>
                    <a:latin typeface="Times New Roman" panose="02020603050405020304" pitchFamily="18" charset="0"/>
                    <a:cs typeface="Times New Roman" panose="02020603050405020304" pitchFamily="18" charset="0"/>
                  </a:rPr>
                  <a:t> , </a:t>
                </a:r>
                <a14:m>
                  <m:oMath xmlns:m="http://schemas.openxmlformats.org/officeDocument/2006/math">
                    <m:r>
                      <a:rPr lang="en-US" altLang="en-US" sz="1800" i="1">
                        <a:solidFill>
                          <a:srgbClr val="003CFF"/>
                        </a:solidFill>
                        <a:latin typeface="Cambria Math" panose="02040503050406030204" pitchFamily="18" charset="0"/>
                        <a:cs typeface="Times New Roman" panose="02020603050405020304" pitchFamily="18" charset="0"/>
                      </a:rPr>
                      <m:t>𝜆</m:t>
                    </m:r>
                  </m:oMath>
                </a14:m>
                <a:r>
                  <a:rPr lang="en-US" altLang="en-US" sz="800" i="1" dirty="0">
                    <a:solidFill>
                      <a:srgbClr val="003CFF"/>
                    </a:solidFill>
                    <a:latin typeface="Times New Roman" panose="02020603050405020304" pitchFamily="18" charset="0"/>
                    <a:cs typeface="Times New Roman" panose="02020603050405020304" pitchFamily="18" charset="0"/>
                  </a:rPr>
                  <a:t> </a:t>
                </a:r>
                <a:r>
                  <a:rPr lang="en-US" altLang="en-US" sz="1600" i="1" dirty="0">
                    <a:solidFill>
                      <a:srgbClr val="003CFF"/>
                    </a:solidFill>
                    <a:latin typeface="Times New Roman" panose="02020603050405020304" pitchFamily="18" charset="0"/>
                    <a:cs typeface="Times New Roman" panose="02020603050405020304" pitchFamily="18" charset="0"/>
                  </a:rPr>
                  <a:t>))</a:t>
                </a:r>
              </a:p>
            </p:txBody>
          </p:sp>
        </mc:Choice>
        <mc:Fallback xmlns="">
          <p:sp>
            <p:nvSpPr>
              <p:cNvPr id="8" name="Text Box 4">
                <a:extLst>
                  <a:ext uri="{FF2B5EF4-FFF2-40B4-BE49-F238E27FC236}">
                    <a16:creationId xmlns:a16="http://schemas.microsoft.com/office/drawing/2014/main" id="{BCC02989-920E-0F42-9473-349D545BD53B}"/>
                  </a:ext>
                </a:extLst>
              </p:cNvPr>
              <p:cNvSpPr txBox="1">
                <a:spLocks noRot="1" noChangeAspect="1" noMove="1" noResize="1" noEditPoints="1" noAdjustHandles="1" noChangeArrowheads="1" noChangeShapeType="1" noTextEdit="1"/>
              </p:cNvSpPr>
              <p:nvPr/>
            </p:nvSpPr>
            <p:spPr bwMode="auto">
              <a:xfrm>
                <a:off x="5657648" y="1685899"/>
                <a:ext cx="3342102" cy="715581"/>
              </a:xfrm>
              <a:prstGeom prst="rect">
                <a:avLst/>
              </a:prstGeom>
              <a:blipFill>
                <a:blip r:embed="rId3"/>
                <a:stretch>
                  <a:fillRect l="-3396" t="-10526" r="-3774" b="-19298"/>
                </a:stretch>
              </a:blipFill>
              <a:ln w="9525">
                <a:noFill/>
                <a:miter lim="800000"/>
                <a:headEnd/>
                <a:tailEnd/>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78EE0A60-16BE-3345-8C4E-19F9606CDEAB}"/>
              </a:ext>
            </a:extLst>
          </p:cNvPr>
          <p:cNvPicPr>
            <a:picLocks noChangeAspect="1"/>
          </p:cNvPicPr>
          <p:nvPr/>
        </p:nvPicPr>
        <p:blipFill>
          <a:blip r:embed="rId4"/>
          <a:stretch>
            <a:fillRect/>
          </a:stretch>
        </p:blipFill>
        <p:spPr>
          <a:xfrm>
            <a:off x="231250" y="800092"/>
            <a:ext cx="5426398" cy="3679971"/>
          </a:xfrm>
          <a:prstGeom prst="rect">
            <a:avLst/>
          </a:prstGeom>
        </p:spPr>
      </p:pic>
      <p:cxnSp>
        <p:nvCxnSpPr>
          <p:cNvPr id="10" name="Straight Connector 9">
            <a:extLst>
              <a:ext uri="{FF2B5EF4-FFF2-40B4-BE49-F238E27FC236}">
                <a16:creationId xmlns:a16="http://schemas.microsoft.com/office/drawing/2014/main" id="{5FA2CC3D-7F66-6743-A861-7F0B29C36A2F}"/>
              </a:ext>
            </a:extLst>
          </p:cNvPr>
          <p:cNvCxnSpPr/>
          <p:nvPr/>
        </p:nvCxnSpPr>
        <p:spPr>
          <a:xfrm>
            <a:off x="4142629" y="2059388"/>
            <a:ext cx="1439186" cy="0"/>
          </a:xfrm>
          <a:prstGeom prst="line">
            <a:avLst/>
          </a:prstGeom>
          <a:ln w="19050">
            <a:solidFill>
              <a:srgbClr val="003C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58A474-23A6-A04B-AE77-B34AF6C8C249}"/>
              </a:ext>
            </a:extLst>
          </p:cNvPr>
          <p:cNvCxnSpPr>
            <a:cxnSpLocks/>
          </p:cNvCxnSpPr>
          <p:nvPr/>
        </p:nvCxnSpPr>
        <p:spPr>
          <a:xfrm>
            <a:off x="4246094" y="2998966"/>
            <a:ext cx="133572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 Box 4">
                <a:extLst>
                  <a:ext uri="{FF2B5EF4-FFF2-40B4-BE49-F238E27FC236}">
                    <a16:creationId xmlns:a16="http://schemas.microsoft.com/office/drawing/2014/main" id="{0217E692-A033-DE42-A55D-22ECB25353E6}"/>
                  </a:ext>
                </a:extLst>
              </p:cNvPr>
              <p:cNvSpPr txBox="1">
                <a:spLocks noChangeArrowheads="1"/>
              </p:cNvSpPr>
              <p:nvPr/>
            </p:nvSpPr>
            <p:spPr bwMode="auto">
              <a:xfrm>
                <a:off x="5657648" y="2712058"/>
                <a:ext cx="3342102" cy="915892"/>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14:m>
                  <m:oMath xmlns:m="http://schemas.openxmlformats.org/officeDocument/2006/math">
                    <m:r>
                      <a:rPr lang="en-US" altLang="en-US" sz="1600" b="0" i="1" smtClean="0">
                        <a:solidFill>
                          <a:srgbClr val="FF0000"/>
                        </a:solidFill>
                        <a:latin typeface="Cambria Math" panose="02040503050406030204" pitchFamily="18" charset="0"/>
                        <a:cs typeface="Times New Roman" panose="02020603050405020304" pitchFamily="18" charset="0"/>
                      </a:rPr>
                      <m:t>𝜇</m:t>
                    </m:r>
                  </m:oMath>
                </a14:m>
                <a:r>
                  <a:rPr lang="en-US" altLang="en-US" sz="1600" dirty="0">
                    <a:solidFill>
                      <a:srgbClr val="FF0000"/>
                    </a:solidFill>
                    <a:latin typeface="+mn-lt"/>
                    <a:cs typeface="Times New Roman" panose="02020603050405020304" pitchFamily="18" charset="0"/>
                  </a:rPr>
                  <a:t> , </a:t>
                </a:r>
                <a14:m>
                  <m:oMath xmlns:m="http://schemas.openxmlformats.org/officeDocument/2006/math">
                    <m:r>
                      <a:rPr lang="en-US" altLang="en-US" sz="1600" b="0" i="1" smtClean="0">
                        <a:solidFill>
                          <a:srgbClr val="FF0000"/>
                        </a:solidFill>
                        <a:latin typeface="Cambria Math" panose="02040503050406030204" pitchFamily="18" charset="0"/>
                        <a:cs typeface="Times New Roman" panose="02020603050405020304" pitchFamily="18" charset="0"/>
                      </a:rPr>
                      <m:t>𝜎</m:t>
                    </m:r>
                  </m:oMath>
                </a14:m>
                <a:r>
                  <a:rPr lang="en-US" altLang="en-US" sz="1600" dirty="0">
                    <a:solidFill>
                      <a:srgbClr val="FF0000"/>
                    </a:solidFill>
                    <a:latin typeface="+mn-lt"/>
                    <a:cs typeface="Times New Roman" panose="02020603050405020304" pitchFamily="18" charset="0"/>
                  </a:rPr>
                  <a:t> , N</a:t>
                </a:r>
                <a:r>
                  <a:rPr lang="en-US" altLang="en-US" sz="1600" baseline="-25000" dirty="0">
                    <a:solidFill>
                      <a:srgbClr val="FF0000"/>
                    </a:solidFill>
                    <a:latin typeface="+mn-lt"/>
                    <a:cs typeface="Times New Roman" panose="02020603050405020304" pitchFamily="18" charset="0"/>
                  </a:rPr>
                  <a:t>B</a:t>
                </a:r>
                <a:r>
                  <a:rPr lang="en-US" altLang="en-US" sz="1600" dirty="0">
                    <a:solidFill>
                      <a:srgbClr val="FF0000"/>
                    </a:solidFill>
                    <a:latin typeface="+mn-lt"/>
                    <a:cs typeface="Times New Roman" panose="02020603050405020304" pitchFamily="18" charset="0"/>
                  </a:rPr>
                  <a:t> , and </a:t>
                </a:r>
                <a14:m>
                  <m:oMath xmlns:m="http://schemas.openxmlformats.org/officeDocument/2006/math">
                    <m:r>
                      <a:rPr lang="en-US" altLang="en-US" sz="1600" b="0" i="1" smtClean="0">
                        <a:solidFill>
                          <a:srgbClr val="FF0000"/>
                        </a:solidFill>
                        <a:latin typeface="Cambria Math" panose="02040503050406030204" pitchFamily="18" charset="0"/>
                        <a:cs typeface="Times New Roman" panose="02020603050405020304" pitchFamily="18" charset="0"/>
                      </a:rPr>
                      <m:t>𝜆</m:t>
                    </m:r>
                  </m:oMath>
                </a14:m>
                <a:r>
                  <a:rPr lang="en-US" altLang="en-US" sz="1600" dirty="0">
                    <a:solidFill>
                      <a:srgbClr val="FF0000"/>
                    </a:solidFill>
                    <a:latin typeface="+mn-lt"/>
                    <a:cs typeface="Times New Roman" panose="02020603050405020304" pitchFamily="18" charset="0"/>
                  </a:rPr>
                  <a:t> parameters readjusted in order to minimize </a:t>
                </a:r>
              </a:p>
              <a:p>
                <a:pPr eaLnBrk="1" hangingPunct="1">
                  <a:lnSpc>
                    <a:spcPct val="93000"/>
                  </a:lnSpc>
                  <a:buClr>
                    <a:srgbClr val="000000"/>
                  </a:buClr>
                  <a:buSzPct val="85000"/>
                </a:pPr>
                <a:r>
                  <a:rPr lang="en-US" altLang="en-US" sz="1600" i="1" dirty="0">
                    <a:solidFill>
                      <a:srgbClr val="FF0000"/>
                    </a:solidFill>
                    <a:latin typeface="Times New Roman" panose="02020603050405020304" pitchFamily="18" charset="0"/>
                    <a:cs typeface="Times New Roman" panose="02020603050405020304" pitchFamily="18" charset="0"/>
                  </a:rPr>
                  <a:t>-2</a:t>
                </a:r>
                <a:r>
                  <a:rPr lang="en-US" altLang="en-US" sz="1600" i="1" dirty="0">
                    <a:solidFill>
                      <a:srgbClr val="FF0000"/>
                    </a:solidFill>
                    <a:cs typeface="Times New Roman" panose="02020603050405020304" pitchFamily="18" charset="0"/>
                  </a:rPr>
                  <a:t>∙</a:t>
                </a:r>
                <a:r>
                  <a:rPr lang="en-US" altLang="en-US" sz="1600" i="1" dirty="0">
                    <a:solidFill>
                      <a:srgbClr val="FF0000"/>
                    </a:solidFill>
                    <a:latin typeface="Times New Roman" panose="02020603050405020304" pitchFamily="18" charset="0"/>
                    <a:cs typeface="Times New Roman" panose="02020603050405020304" pitchFamily="18" charset="0"/>
                  </a:rPr>
                  <a:t>ln(L(</a:t>
                </a:r>
                <a14:m>
                  <m:oMath xmlns:m="http://schemas.openxmlformats.org/officeDocument/2006/math">
                    <m:r>
                      <a:rPr lang="en-US" altLang="en-US" sz="1600" i="1">
                        <a:solidFill>
                          <a:srgbClr val="FF0000"/>
                        </a:solidFill>
                        <a:latin typeface="Cambria Math" panose="02040503050406030204" pitchFamily="18" charset="0"/>
                        <a:cs typeface="Times New Roman" panose="02020603050405020304" pitchFamily="18" charset="0"/>
                      </a:rPr>
                      <m:t> </m:t>
                    </m:r>
                    <m:r>
                      <a:rPr lang="en-US" altLang="en-US" sz="1600" i="1">
                        <a:solidFill>
                          <a:srgbClr val="FF0000"/>
                        </a:solidFill>
                        <a:latin typeface="Cambria Math" panose="02040503050406030204" pitchFamily="18" charset="0"/>
                        <a:cs typeface="Times New Roman" panose="02020603050405020304" pitchFamily="18" charset="0"/>
                      </a:rPr>
                      <m:t>𝑁𝑆</m:t>
                    </m:r>
                    <m:r>
                      <m:rPr>
                        <m:nor/>
                      </m:rPr>
                      <a:rPr lang="en-US" altLang="en-US" sz="1600" i="1" dirty="0">
                        <a:solidFill>
                          <a:srgbClr val="FF0000"/>
                        </a:solidFill>
                        <a:latin typeface="Times New Roman" panose="02020603050405020304" pitchFamily="18" charset="0"/>
                        <a:cs typeface="Times New Roman" panose="02020603050405020304" pitchFamily="18" charset="0"/>
                      </a:rPr>
                      <m:t>,</m:t>
                    </m:r>
                    <m:r>
                      <a:rPr lang="en-US" altLang="en-US" sz="1600" i="1" dirty="0">
                        <a:solidFill>
                          <a:srgbClr val="FF0000"/>
                        </a:solidFill>
                        <a:latin typeface="Cambria Math" panose="02040503050406030204" pitchFamily="18" charset="0"/>
                        <a:cs typeface="Times New Roman" panose="02020603050405020304" pitchFamily="18" charset="0"/>
                      </a:rPr>
                      <m:t>   </m:t>
                    </m:r>
                    <m:r>
                      <a:rPr lang="en-US" altLang="en-US" sz="1600" i="1">
                        <a:solidFill>
                          <a:srgbClr val="FF0000"/>
                        </a:solidFill>
                        <a:latin typeface="Cambria Math" panose="02040503050406030204" pitchFamily="18" charset="0"/>
                        <a:cs typeface="Times New Roman" panose="02020603050405020304" pitchFamily="18" charset="0"/>
                      </a:rPr>
                      <m:t>𝜇</m:t>
                    </m:r>
                  </m:oMath>
                </a14:m>
                <a:r>
                  <a:rPr lang="en-US" altLang="en-US" sz="1600" i="1"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1600" i="1">
                        <a:solidFill>
                          <a:srgbClr val="FF0000"/>
                        </a:solidFill>
                        <a:latin typeface="Cambria Math" panose="02040503050406030204" pitchFamily="18" charset="0"/>
                        <a:cs typeface="Times New Roman" panose="02020603050405020304" pitchFamily="18" charset="0"/>
                      </a:rPr>
                      <m:t>𝜎</m:t>
                    </m:r>
                  </m:oMath>
                </a14:m>
                <a:r>
                  <a:rPr lang="en-US" altLang="en-US" sz="1600" i="1" dirty="0">
                    <a:solidFill>
                      <a:srgbClr val="FF0000"/>
                    </a:solidFill>
                    <a:latin typeface="Times New Roman" panose="02020603050405020304" pitchFamily="18" charset="0"/>
                    <a:cs typeface="Times New Roman" panose="02020603050405020304" pitchFamily="18" charset="0"/>
                  </a:rPr>
                  <a:t>, N</a:t>
                </a:r>
                <a:r>
                  <a:rPr lang="en-US" altLang="en-US" sz="1600" i="1" baseline="-25000" dirty="0">
                    <a:solidFill>
                      <a:srgbClr val="FF0000"/>
                    </a:solidFill>
                    <a:latin typeface="Times New Roman" panose="02020603050405020304" pitchFamily="18" charset="0"/>
                    <a:cs typeface="Times New Roman" panose="02020603050405020304" pitchFamily="18" charset="0"/>
                  </a:rPr>
                  <a:t>B</a:t>
                </a:r>
                <a:r>
                  <a:rPr lang="en-US" altLang="en-US" sz="1600" i="1" dirty="0">
                    <a:solidFill>
                      <a:srgbClr val="FF0000"/>
                    </a:solidFill>
                    <a:latin typeface="Times New Roman" panose="02020603050405020304" pitchFamily="18" charset="0"/>
                    <a:cs typeface="Times New Roman" panose="02020603050405020304" pitchFamily="18" charset="0"/>
                  </a:rPr>
                  <a:t> , </a:t>
                </a:r>
                <a14:m>
                  <m:oMath xmlns:m="http://schemas.openxmlformats.org/officeDocument/2006/math">
                    <m:r>
                      <a:rPr lang="en-US" altLang="en-US" sz="1600" i="1">
                        <a:solidFill>
                          <a:srgbClr val="FF0000"/>
                        </a:solidFill>
                        <a:latin typeface="Cambria Math" panose="02040503050406030204" pitchFamily="18" charset="0"/>
                        <a:cs typeface="Times New Roman" panose="02020603050405020304" pitchFamily="18" charset="0"/>
                      </a:rPr>
                      <m:t>𝜆</m:t>
                    </m:r>
                  </m:oMath>
                </a14:m>
                <a:r>
                  <a:rPr lang="en-US" altLang="en-US" sz="800" i="1" dirty="0">
                    <a:solidFill>
                      <a:srgbClr val="FF0000"/>
                    </a:solidFill>
                    <a:latin typeface="Times New Roman" panose="02020603050405020304" pitchFamily="18" charset="0"/>
                    <a:cs typeface="Times New Roman" panose="02020603050405020304" pitchFamily="18" charset="0"/>
                  </a:rPr>
                  <a:t> </a:t>
                </a:r>
                <a:r>
                  <a:rPr lang="en-US" altLang="en-US" sz="1600" i="1" dirty="0">
                    <a:solidFill>
                      <a:srgbClr val="FF0000"/>
                    </a:solidFill>
                    <a:latin typeface="Times New Roman" panose="02020603050405020304" pitchFamily="18" charset="0"/>
                    <a:cs typeface="Times New Roman" panose="02020603050405020304" pitchFamily="18" charset="0"/>
                  </a:rPr>
                  <a:t>)) </a:t>
                </a:r>
                <a:r>
                  <a:rPr lang="en-US" altLang="en-US" sz="1600" dirty="0">
                    <a:solidFill>
                      <a:srgbClr val="FF0000"/>
                    </a:solidFill>
                    <a:latin typeface="+mn-lt"/>
                    <a:cs typeface="Times New Roman" panose="02020603050405020304" pitchFamily="18" charset="0"/>
                  </a:rPr>
                  <a:t>for a given value of N</a:t>
                </a:r>
                <a:r>
                  <a:rPr lang="en-US" altLang="en-US" sz="1600" baseline="-25000" dirty="0">
                    <a:solidFill>
                      <a:srgbClr val="FF0000"/>
                    </a:solidFill>
                    <a:latin typeface="+mn-lt"/>
                    <a:cs typeface="Times New Roman" panose="02020603050405020304" pitchFamily="18" charset="0"/>
                  </a:rPr>
                  <a:t>S</a:t>
                </a:r>
              </a:p>
            </p:txBody>
          </p:sp>
        </mc:Choice>
        <mc:Fallback xmlns="">
          <p:sp>
            <p:nvSpPr>
              <p:cNvPr id="15" name="Text Box 4">
                <a:extLst>
                  <a:ext uri="{FF2B5EF4-FFF2-40B4-BE49-F238E27FC236}">
                    <a16:creationId xmlns:a16="http://schemas.microsoft.com/office/drawing/2014/main" id="{0217E692-A033-DE42-A55D-22ECB25353E6}"/>
                  </a:ext>
                </a:extLst>
              </p:cNvPr>
              <p:cNvSpPr txBox="1">
                <a:spLocks noRot="1" noChangeAspect="1" noMove="1" noResize="1" noEditPoints="1" noAdjustHandles="1" noChangeArrowheads="1" noChangeShapeType="1" noTextEdit="1"/>
              </p:cNvSpPr>
              <p:nvPr/>
            </p:nvSpPr>
            <p:spPr bwMode="auto">
              <a:xfrm>
                <a:off x="5657648" y="2712058"/>
                <a:ext cx="3342102" cy="915892"/>
              </a:xfrm>
              <a:prstGeom prst="rect">
                <a:avLst/>
              </a:prstGeom>
              <a:blipFill>
                <a:blip r:embed="rId5"/>
                <a:stretch>
                  <a:fillRect l="-3396" t="-8219" r="-2264" b="-10959"/>
                </a:stretch>
              </a:blipFill>
              <a:ln w="9525">
                <a:noFill/>
                <a:miter lim="800000"/>
                <a:headEnd/>
                <a:tailEnd/>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E8C05C18-3F2E-A24A-9853-EEB2B1F7D13A}"/>
              </a:ext>
            </a:extLst>
          </p:cNvPr>
          <p:cNvCxnSpPr>
            <a:cxnSpLocks/>
          </p:cNvCxnSpPr>
          <p:nvPr/>
        </p:nvCxnSpPr>
        <p:spPr>
          <a:xfrm>
            <a:off x="735498" y="3989502"/>
            <a:ext cx="4623681" cy="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 Box 4">
                <a:extLst>
                  <a:ext uri="{FF2B5EF4-FFF2-40B4-BE49-F238E27FC236}">
                    <a16:creationId xmlns:a16="http://schemas.microsoft.com/office/drawing/2014/main" id="{807E14CC-3549-E14B-B58F-8DF0731DAAC4}"/>
                  </a:ext>
                </a:extLst>
              </p:cNvPr>
              <p:cNvSpPr txBox="1">
                <a:spLocks noChangeArrowheads="1"/>
              </p:cNvSpPr>
              <p:nvPr/>
            </p:nvSpPr>
            <p:spPr bwMode="auto">
              <a:xfrm>
                <a:off x="5445365" y="3844173"/>
                <a:ext cx="361518" cy="290657"/>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sz="2000" dirty="0">
                    <a:solidFill>
                      <a:srgbClr val="00B050"/>
                    </a:solidFill>
                    <a:latin typeface="+mn-lt"/>
                  </a:rPr>
                  <a:t>1</a:t>
                </a:r>
                <a14:m>
                  <m:oMath xmlns:m="http://schemas.openxmlformats.org/officeDocument/2006/math">
                    <m:r>
                      <a:rPr lang="en-US" altLang="en-US" sz="2000" b="0" i="1" smtClean="0">
                        <a:solidFill>
                          <a:srgbClr val="00B050"/>
                        </a:solidFill>
                        <a:latin typeface="Cambria Math" panose="02040503050406030204" pitchFamily="18" charset="0"/>
                      </a:rPr>
                      <m:t>𝜎</m:t>
                    </m:r>
                  </m:oMath>
                </a14:m>
                <a:endParaRPr lang="en-US" altLang="en-US" sz="2000" dirty="0">
                  <a:solidFill>
                    <a:srgbClr val="00B050"/>
                  </a:solidFill>
                  <a:latin typeface="Lucida Calligraphy" panose="03010101010101010101" pitchFamily="66" charset="77"/>
                </a:endParaRPr>
              </a:p>
            </p:txBody>
          </p:sp>
        </mc:Choice>
        <mc:Fallback xmlns="">
          <p:sp>
            <p:nvSpPr>
              <p:cNvPr id="18" name="Text Box 4">
                <a:extLst>
                  <a:ext uri="{FF2B5EF4-FFF2-40B4-BE49-F238E27FC236}">
                    <a16:creationId xmlns:a16="http://schemas.microsoft.com/office/drawing/2014/main" id="{807E14CC-3549-E14B-B58F-8DF0731DAAC4}"/>
                  </a:ext>
                </a:extLst>
              </p:cNvPr>
              <p:cNvSpPr txBox="1">
                <a:spLocks noRot="1" noChangeAspect="1" noMove="1" noResize="1" noEditPoints="1" noAdjustHandles="1" noChangeArrowheads="1" noChangeShapeType="1" noTextEdit="1"/>
              </p:cNvSpPr>
              <p:nvPr/>
            </p:nvSpPr>
            <p:spPr bwMode="auto">
              <a:xfrm>
                <a:off x="5445365" y="3844173"/>
                <a:ext cx="361518" cy="290657"/>
              </a:xfrm>
              <a:prstGeom prst="rect">
                <a:avLst/>
              </a:prstGeom>
              <a:blipFill>
                <a:blip r:embed="rId6"/>
                <a:stretch>
                  <a:fillRect l="-41379" t="-33333" b="-41667"/>
                </a:stretch>
              </a:blipFill>
              <a:ln w="9525">
                <a:noFill/>
                <a:miter lim="800000"/>
                <a:headEnd/>
                <a:tailEnd/>
              </a:ln>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8DC1297F-C737-8343-952F-DBCDD1E7FC4B}"/>
              </a:ext>
            </a:extLst>
          </p:cNvPr>
          <p:cNvCxnSpPr>
            <a:cxnSpLocks/>
          </p:cNvCxnSpPr>
          <p:nvPr/>
        </p:nvCxnSpPr>
        <p:spPr>
          <a:xfrm>
            <a:off x="2688204" y="3989501"/>
            <a:ext cx="0" cy="53079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4694292-B009-3443-B9F2-D8B158587EF3}"/>
              </a:ext>
            </a:extLst>
          </p:cNvPr>
          <p:cNvCxnSpPr>
            <a:cxnSpLocks/>
          </p:cNvCxnSpPr>
          <p:nvPr/>
        </p:nvCxnSpPr>
        <p:spPr>
          <a:xfrm>
            <a:off x="3415087" y="3989501"/>
            <a:ext cx="0" cy="54536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 Box 4">
                <a:extLst>
                  <a:ext uri="{FF2B5EF4-FFF2-40B4-BE49-F238E27FC236}">
                    <a16:creationId xmlns:a16="http://schemas.microsoft.com/office/drawing/2014/main" id="{C0D16B57-DDB3-B845-9349-ED0585107019}"/>
                  </a:ext>
                </a:extLst>
              </p:cNvPr>
              <p:cNvSpPr txBox="1">
                <a:spLocks noChangeArrowheads="1"/>
              </p:cNvSpPr>
              <p:nvPr/>
            </p:nvSpPr>
            <p:spPr bwMode="auto">
              <a:xfrm>
                <a:off x="1972058" y="4645986"/>
                <a:ext cx="2150560" cy="289310"/>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14:m>
                  <m:oMathPara xmlns:m="http://schemas.openxmlformats.org/officeDocument/2006/math">
                    <m:oMathParaPr>
                      <m:jc m:val="centerGroup"/>
                    </m:oMathParaPr>
                    <m:oMath xmlns:m="http://schemas.openxmlformats.org/officeDocument/2006/math">
                      <m:r>
                        <a:rPr lang="en-US" altLang="en-US" sz="2000" b="0" i="1" dirty="0" smtClean="0">
                          <a:solidFill>
                            <a:srgbClr val="003CFF"/>
                          </a:solidFill>
                          <a:latin typeface="Cambria Math" panose="02040503050406030204" pitchFamily="18" charset="0"/>
                        </a:rPr>
                        <m:t>𝑟</m:t>
                      </m:r>
                      <m:r>
                        <a:rPr lang="en-US" altLang="en-US" sz="2000" b="0" i="1" dirty="0" smtClean="0">
                          <a:solidFill>
                            <a:srgbClr val="003CFF"/>
                          </a:solidFill>
                          <a:latin typeface="Cambria Math" panose="02040503050406030204" pitchFamily="18" charset="0"/>
                        </a:rPr>
                        <m:t>=1025 ±50</m:t>
                      </m:r>
                    </m:oMath>
                  </m:oMathPara>
                </a14:m>
                <a:endParaRPr lang="en-US" altLang="en-US" sz="2000" dirty="0">
                  <a:solidFill>
                    <a:srgbClr val="003CFF"/>
                  </a:solidFill>
                  <a:latin typeface="Lucida Calligraphy" panose="03010101010101010101" pitchFamily="66" charset="77"/>
                </a:endParaRPr>
              </a:p>
            </p:txBody>
          </p:sp>
        </mc:Choice>
        <mc:Fallback xmlns="">
          <p:sp>
            <p:nvSpPr>
              <p:cNvPr id="23" name="Text Box 4">
                <a:extLst>
                  <a:ext uri="{FF2B5EF4-FFF2-40B4-BE49-F238E27FC236}">
                    <a16:creationId xmlns:a16="http://schemas.microsoft.com/office/drawing/2014/main" id="{C0D16B57-DDB3-B845-9349-ED0585107019}"/>
                  </a:ext>
                </a:extLst>
              </p:cNvPr>
              <p:cNvSpPr txBox="1">
                <a:spLocks noRot="1" noChangeAspect="1" noMove="1" noResize="1" noEditPoints="1" noAdjustHandles="1" noChangeArrowheads="1" noChangeShapeType="1" noTextEdit="1"/>
              </p:cNvSpPr>
              <p:nvPr/>
            </p:nvSpPr>
            <p:spPr bwMode="auto">
              <a:xfrm>
                <a:off x="1972058" y="4645986"/>
                <a:ext cx="2150560" cy="289310"/>
              </a:xfrm>
              <a:prstGeom prst="rect">
                <a:avLst/>
              </a:prstGeom>
              <a:blipFill>
                <a:blip r:embed="rId7"/>
                <a:stretch>
                  <a:fillRect t="-16667" b="-33333"/>
                </a:stretch>
              </a:blipFill>
              <a:ln w="9525">
                <a:noFill/>
                <a:miter lim="800000"/>
                <a:headEnd/>
                <a:tailEnd/>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E90CAFBB-46B3-A54B-9A45-885E505CF7C6}"/>
              </a:ext>
            </a:extLst>
          </p:cNvPr>
          <p:cNvCxnSpPr>
            <a:cxnSpLocks/>
          </p:cNvCxnSpPr>
          <p:nvPr/>
        </p:nvCxnSpPr>
        <p:spPr>
          <a:xfrm>
            <a:off x="2800848" y="3990827"/>
            <a:ext cx="0" cy="530790"/>
          </a:xfrm>
          <a:prstGeom prst="line">
            <a:avLst/>
          </a:prstGeom>
          <a:ln w="19050">
            <a:solidFill>
              <a:srgbClr val="003CFF"/>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67982D7-5613-B746-A568-BD99C75FF33A}"/>
              </a:ext>
            </a:extLst>
          </p:cNvPr>
          <p:cNvCxnSpPr>
            <a:cxnSpLocks/>
          </p:cNvCxnSpPr>
          <p:nvPr/>
        </p:nvCxnSpPr>
        <p:spPr>
          <a:xfrm>
            <a:off x="3279252" y="3992437"/>
            <a:ext cx="0" cy="530790"/>
          </a:xfrm>
          <a:prstGeom prst="line">
            <a:avLst/>
          </a:prstGeom>
          <a:ln w="19050">
            <a:solidFill>
              <a:srgbClr val="003C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 Box 4">
                <a:extLst>
                  <a:ext uri="{FF2B5EF4-FFF2-40B4-BE49-F238E27FC236}">
                    <a16:creationId xmlns:a16="http://schemas.microsoft.com/office/drawing/2014/main" id="{3C63E4DC-DF33-4D4A-A3C6-9A44F22B10B4}"/>
                  </a:ext>
                </a:extLst>
              </p:cNvPr>
              <p:cNvSpPr txBox="1">
                <a:spLocks noChangeArrowheads="1"/>
              </p:cNvSpPr>
              <p:nvPr/>
            </p:nvSpPr>
            <p:spPr bwMode="auto">
              <a:xfrm>
                <a:off x="2000020" y="5044491"/>
                <a:ext cx="2150560" cy="289310"/>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45000"/>
                </a:pPr>
                <a:r>
                  <a:rPr lang="en-US" altLang="en-US" sz="2000" dirty="0">
                    <a:solidFill>
                      <a:srgbClr val="FF0000"/>
                    </a:solidFill>
                    <a:sym typeface="Wingdings" pitchFamily="2" charset="2"/>
                  </a:rPr>
                  <a:t>  </a:t>
                </a:r>
                <a:r>
                  <a:rPr lang="en-US" altLang="en-US" sz="2000" b="0" dirty="0">
                    <a:solidFill>
                      <a:srgbClr val="FF0000"/>
                    </a:solidFill>
                    <a:sym typeface="Wingdings" pitchFamily="2" charset="2"/>
                  </a:rPr>
                  <a:t> </a:t>
                </a:r>
                <a14:m>
                  <m:oMath xmlns:m="http://schemas.openxmlformats.org/officeDocument/2006/math">
                    <m:r>
                      <a:rPr lang="en-US" altLang="en-US" sz="2000" b="0" i="1" dirty="0" smtClean="0">
                        <a:solidFill>
                          <a:srgbClr val="FF0000"/>
                        </a:solidFill>
                        <a:latin typeface="Cambria Math" panose="02040503050406030204" pitchFamily="18" charset="0"/>
                      </a:rPr>
                      <m:t>𝑟</m:t>
                    </m:r>
                    <m:r>
                      <a:rPr lang="en-US" altLang="en-US" sz="2000" b="0" i="1" dirty="0" smtClean="0">
                        <a:solidFill>
                          <a:srgbClr val="FF0000"/>
                        </a:solidFill>
                        <a:latin typeface="Cambria Math" panose="02040503050406030204" pitchFamily="18" charset="0"/>
                      </a:rPr>
                      <m:t>=1025 ±75</m:t>
                    </m:r>
                  </m:oMath>
                </a14:m>
                <a:endParaRPr lang="en-US" altLang="en-US" sz="2000" dirty="0">
                  <a:solidFill>
                    <a:srgbClr val="FF0000"/>
                  </a:solidFill>
                  <a:latin typeface="Lucida Calligraphy" panose="03010101010101010101" pitchFamily="66" charset="77"/>
                </a:endParaRPr>
              </a:p>
            </p:txBody>
          </p:sp>
        </mc:Choice>
        <mc:Fallback xmlns="">
          <p:sp>
            <p:nvSpPr>
              <p:cNvPr id="35" name="Text Box 4">
                <a:extLst>
                  <a:ext uri="{FF2B5EF4-FFF2-40B4-BE49-F238E27FC236}">
                    <a16:creationId xmlns:a16="http://schemas.microsoft.com/office/drawing/2014/main" id="{3C63E4DC-DF33-4D4A-A3C6-9A44F22B10B4}"/>
                  </a:ext>
                </a:extLst>
              </p:cNvPr>
              <p:cNvSpPr txBox="1">
                <a:spLocks noRot="1" noChangeAspect="1" noMove="1" noResize="1" noEditPoints="1" noAdjustHandles="1" noChangeArrowheads="1" noChangeShapeType="1" noTextEdit="1"/>
              </p:cNvSpPr>
              <p:nvPr/>
            </p:nvSpPr>
            <p:spPr bwMode="auto">
              <a:xfrm>
                <a:off x="2000020" y="5044491"/>
                <a:ext cx="2150560" cy="289310"/>
              </a:xfrm>
              <a:prstGeom prst="rect">
                <a:avLst/>
              </a:prstGeom>
              <a:blipFill>
                <a:blip r:embed="rId8"/>
                <a:stretch>
                  <a:fillRect t="-12500" b="-3750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92974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A840008-3EBE-B74B-8A6C-A649DD04C217}"/>
              </a:ext>
            </a:extLst>
          </p:cNvPr>
          <p:cNvSpPr txBox="1">
            <a:spLocks noChangeArrowheads="1"/>
          </p:cNvSpPr>
          <p:nvPr/>
        </p:nvSpPr>
        <p:spPr bwMode="auto">
          <a:xfrm>
            <a:off x="1" y="188913"/>
            <a:ext cx="9144000" cy="45794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Likelihood as Function of N</a:t>
            </a:r>
            <a:r>
              <a:rPr lang="en-US" altLang="en-US" sz="3200" b="1" baseline="-25000" dirty="0"/>
              <a:t>S</a:t>
            </a:r>
            <a:endParaRPr lang="en-GB" altLang="en-US" sz="3200" b="1" baseline="-25000" dirty="0"/>
          </a:p>
        </p:txBody>
      </p:sp>
      <p:sp>
        <p:nvSpPr>
          <p:cNvPr id="6" name="Rectangle 16">
            <a:extLst>
              <a:ext uri="{FF2B5EF4-FFF2-40B4-BE49-F238E27FC236}">
                <a16:creationId xmlns:a16="http://schemas.microsoft.com/office/drawing/2014/main" id="{A9D03AE0-3289-ED4F-ACF0-57F1B6C25002}"/>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Results of 2</a:t>
            </a:r>
            <a:r>
              <a:rPr lang="en-US" altLang="en-US" sz="1200" baseline="30000" dirty="0">
                <a:solidFill>
                  <a:srgbClr val="595959"/>
                </a:solidFill>
                <a:cs typeface="Arial" panose="020B0604020202020204" pitchFamily="34" charset="0"/>
              </a:rPr>
              <a:t>nd</a:t>
            </a:r>
            <a:r>
              <a:rPr lang="en-US" altLang="en-US" sz="1200" dirty="0">
                <a:solidFill>
                  <a:srgbClr val="595959"/>
                </a:solidFill>
                <a:cs typeface="Arial" panose="020B0604020202020204" pitchFamily="34" charset="0"/>
              </a:rPr>
              <a:t> Exercise		       			  		</a:t>
            </a:r>
            <a:fld id="{5B890C50-1859-974C-998E-25DE323D0652}" type="slidenum">
              <a:rPr lang="en-US" altLang="en-US" sz="1200" smtClean="0">
                <a:solidFill>
                  <a:srgbClr val="595959"/>
                </a:solidFill>
                <a:cs typeface="Arial" panose="020B0604020202020204" pitchFamily="34" charset="0"/>
              </a:rPr>
              <a:pPr eaLnBrk="1" hangingPunct="1"/>
              <a:t>5</a:t>
            </a:fld>
            <a:endParaRPr lang="en-US" altLang="en-US" sz="1200" dirty="0">
              <a:solidFill>
                <a:srgbClr val="595959"/>
              </a:solidFill>
              <a:cs typeface="Arial" panose="020B0604020202020204" pitchFamily="34" charset="0"/>
            </a:endParaRPr>
          </a:p>
        </p:txBody>
      </p:sp>
      <p:pic>
        <p:nvPicPr>
          <p:cNvPr id="7" name="Picture 6">
            <a:extLst>
              <a:ext uri="{FF2B5EF4-FFF2-40B4-BE49-F238E27FC236}">
                <a16:creationId xmlns:a16="http://schemas.microsoft.com/office/drawing/2014/main" id="{9F5310C1-3AA9-074C-8EE3-3003096CFBFD}"/>
              </a:ext>
            </a:extLst>
          </p:cNvPr>
          <p:cNvPicPr>
            <a:picLocks noChangeAspect="1"/>
          </p:cNvPicPr>
          <p:nvPr/>
        </p:nvPicPr>
        <p:blipFill>
          <a:blip r:embed="rId2"/>
          <a:stretch>
            <a:fillRect/>
          </a:stretch>
        </p:blipFill>
        <p:spPr>
          <a:xfrm>
            <a:off x="-145348" y="6340839"/>
            <a:ext cx="621869" cy="621869"/>
          </a:xfrm>
          <a:prstGeom prst="rect">
            <a:avLst/>
          </a:prstGeom>
        </p:spPr>
      </p:pic>
      <mc:AlternateContent xmlns:mc="http://schemas.openxmlformats.org/markup-compatibility/2006" xmlns:a14="http://schemas.microsoft.com/office/drawing/2010/main">
        <mc:Choice Requires="a14">
          <p:sp>
            <p:nvSpPr>
              <p:cNvPr id="13" name="Text Box 4">
                <a:extLst>
                  <a:ext uri="{FF2B5EF4-FFF2-40B4-BE49-F238E27FC236}">
                    <a16:creationId xmlns:a16="http://schemas.microsoft.com/office/drawing/2014/main" id="{FA0A1BE8-3F6D-FE44-89DE-372862A144D6}"/>
                  </a:ext>
                </a:extLst>
              </p:cNvPr>
              <p:cNvSpPr txBox="1">
                <a:spLocks noChangeArrowheads="1"/>
              </p:cNvSpPr>
              <p:nvPr/>
            </p:nvSpPr>
            <p:spPr bwMode="auto">
              <a:xfrm>
                <a:off x="404959" y="914982"/>
                <a:ext cx="8551436" cy="455124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cs typeface="Times New Roman" panose="02020603050405020304" pitchFamily="18" charset="0"/>
                  </a:rPr>
                  <a:t>Readjusting the parameters </a:t>
                </a:r>
                <a14:m>
                  <m:oMath xmlns:m="http://schemas.openxmlformats.org/officeDocument/2006/math">
                    <m:r>
                      <a:rPr lang="en-US" altLang="en-US" b="0" i="1" smtClean="0">
                        <a:latin typeface="Cambria Math" panose="02040503050406030204" pitchFamily="18" charset="0"/>
                        <a:cs typeface="Times New Roman" panose="02020603050405020304" pitchFamily="18" charset="0"/>
                      </a:rPr>
                      <m:t>𝜇</m:t>
                    </m:r>
                  </m:oMath>
                </a14:m>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t>
                </a:r>
                <a14:m>
                  <m:oMath xmlns:m="http://schemas.openxmlformats.org/officeDocument/2006/math">
                    <m:r>
                      <a:rPr lang="en-US" altLang="en-US" b="0" i="1" smtClean="0">
                        <a:latin typeface="Cambria Math" panose="02040503050406030204" pitchFamily="18" charset="0"/>
                        <a:cs typeface="Times New Roman" panose="02020603050405020304" pitchFamily="18" charset="0"/>
                      </a:rPr>
                      <m:t>𝜎</m:t>
                    </m:r>
                  </m:oMath>
                </a14:m>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N</a:t>
                </a:r>
                <a:r>
                  <a:rPr lang="en-US" altLang="en-US" i="1" baseline="-25000" dirty="0">
                    <a:latin typeface="Times New Roman" panose="02020603050405020304" pitchFamily="18" charset="0"/>
                    <a:cs typeface="Times New Roman" panose="02020603050405020304" pitchFamily="18" charset="0"/>
                  </a:rPr>
                  <a:t>B</a:t>
                </a:r>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and </a:t>
                </a:r>
                <a14:m>
                  <m:oMath xmlns:m="http://schemas.openxmlformats.org/officeDocument/2006/math">
                    <m:r>
                      <a:rPr lang="en-US" altLang="en-US" b="0" i="1" smtClean="0">
                        <a:latin typeface="Cambria Math" panose="02040503050406030204" pitchFamily="18" charset="0"/>
                        <a:cs typeface="Times New Roman" panose="02020603050405020304" pitchFamily="18" charset="0"/>
                      </a:rPr>
                      <m:t>𝜆</m:t>
                    </m:r>
                  </m:oMath>
                </a14:m>
                <a:r>
                  <a:rPr lang="en-US" altLang="en-US" dirty="0">
                    <a:latin typeface="+mn-lt"/>
                    <a:cs typeface="Times New Roman" panose="02020603050405020304" pitchFamily="18" charset="0"/>
                  </a:rPr>
                  <a:t> for a given value of </a:t>
                </a:r>
                <a:r>
                  <a:rPr lang="en-US" altLang="en-US" i="1" dirty="0">
                    <a:latin typeface="Times New Roman" panose="02020603050405020304" pitchFamily="18" charset="0"/>
                    <a:cs typeface="Times New Roman" panose="02020603050405020304" pitchFamily="18" charset="0"/>
                  </a:rPr>
                  <a:t>N</a:t>
                </a:r>
                <a:r>
                  <a:rPr lang="en-US" altLang="en-US" i="1" baseline="-25000" dirty="0">
                    <a:latin typeface="Times New Roman" panose="02020603050405020304" pitchFamily="18" charset="0"/>
                    <a:cs typeface="Times New Roman" panose="02020603050405020304" pitchFamily="18" charset="0"/>
                  </a:rPr>
                  <a:t>S</a:t>
                </a:r>
                <a:r>
                  <a:rPr lang="en-US" altLang="en-US" i="1" dirty="0">
                    <a:latin typeface="Times New Roman" panose="02020603050405020304" pitchFamily="18" charset="0"/>
                    <a:cs typeface="Times New Roman" panose="02020603050405020304" pitchFamily="18" charset="0"/>
                  </a:rPr>
                  <a:t> </a:t>
                </a:r>
                <a:r>
                  <a:rPr lang="en-US" altLang="en-US" dirty="0">
                    <a:latin typeface="+mn-lt"/>
                    <a:cs typeface="Times New Roman" panose="02020603050405020304" pitchFamily="18" charset="0"/>
                  </a:rPr>
                  <a:t>significantly “lowers” the likelihood function compared to the case where the parameters </a:t>
                </a:r>
                <a14:m>
                  <m:oMath xmlns:m="http://schemas.openxmlformats.org/officeDocument/2006/math">
                    <m:r>
                      <m:rPr>
                        <m:sty m:val="p"/>
                      </m:rPr>
                      <a:rPr lang="en-US" altLang="en-US" i="0">
                        <a:latin typeface="Cambria Math" panose="02040503050406030204" pitchFamily="18" charset="0"/>
                        <a:cs typeface="Times New Roman" panose="02020603050405020304" pitchFamily="18" charset="0"/>
                      </a:rPr>
                      <m:t>μ</m:t>
                    </m:r>
                  </m:oMath>
                </a14:m>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t>
                </a:r>
                <a14:m>
                  <m:oMath xmlns:m="http://schemas.openxmlformats.org/officeDocument/2006/math">
                    <m:r>
                      <m:rPr>
                        <m:sty m:val="p"/>
                      </m:rPr>
                      <a:rPr lang="en-US" altLang="en-US" i="0">
                        <a:latin typeface="Cambria Math" panose="02040503050406030204" pitchFamily="18" charset="0"/>
                        <a:cs typeface="Times New Roman" panose="02020603050405020304" pitchFamily="18" charset="0"/>
                      </a:rPr>
                      <m:t>σ</m:t>
                    </m:r>
                  </m:oMath>
                </a14:m>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B</a:t>
                </a:r>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and </a:t>
                </a:r>
                <a14:m>
                  <m:oMath xmlns:m="http://schemas.openxmlformats.org/officeDocument/2006/math">
                    <m:r>
                      <a:rPr lang="en-US" altLang="en-US" i="1">
                        <a:latin typeface="Cambria Math" panose="02040503050406030204" pitchFamily="18" charset="0"/>
                        <a:cs typeface="Times New Roman" panose="02020603050405020304" pitchFamily="18" charset="0"/>
                      </a:rPr>
                      <m:t>𝜆</m:t>
                    </m:r>
                  </m:oMath>
                </a14:m>
                <a:r>
                  <a:rPr lang="en-US" altLang="en-US" dirty="0">
                    <a:latin typeface="+mn-lt"/>
                    <a:cs typeface="Times New Roman" panose="02020603050405020304" pitchFamily="18" charset="0"/>
                  </a:rPr>
                  <a:t> are fixed at the values that correspond to the global minimum of </a:t>
                </a:r>
                <a:r>
                  <a:rPr lang="en-US" altLang="en-US" i="1" dirty="0">
                    <a:solidFill>
                      <a:schemeClr val="tx1"/>
                    </a:solidFill>
                    <a:latin typeface="Times New Roman" panose="02020603050405020304" pitchFamily="18" charset="0"/>
                    <a:cs typeface="Times New Roman" panose="02020603050405020304" pitchFamily="18" charset="0"/>
                  </a:rPr>
                  <a:t>-2</a:t>
                </a:r>
                <a:r>
                  <a:rPr lang="en-US" altLang="en-US" i="1" dirty="0">
                    <a:solidFill>
                      <a:schemeClr val="tx1"/>
                    </a:solidFill>
                    <a:latin typeface="+mn-lt"/>
                    <a:cs typeface="Times New Roman" panose="02020603050405020304" pitchFamily="18" charset="0"/>
                  </a:rPr>
                  <a:t>∙</a:t>
                </a:r>
                <a:r>
                  <a:rPr lang="en-US" altLang="en-US" i="1" dirty="0">
                    <a:solidFill>
                      <a:schemeClr val="tx1"/>
                    </a:solidFill>
                    <a:latin typeface="Times New Roman" panose="02020603050405020304" pitchFamily="18" charset="0"/>
                    <a:cs typeface="Times New Roman" panose="02020603050405020304" pitchFamily="18" charset="0"/>
                  </a:rPr>
                  <a:t>ln(L(</a:t>
                </a:r>
                <a14:m>
                  <m:oMath xmlns:m="http://schemas.openxmlformats.org/officeDocument/2006/math">
                    <m:r>
                      <a:rPr lang="en-US" altLang="en-US" i="1">
                        <a:solidFill>
                          <a:schemeClr val="tx1"/>
                        </a:solidFill>
                        <a:latin typeface="Cambria Math" panose="02040503050406030204" pitchFamily="18" charset="0"/>
                        <a:cs typeface="Times New Roman" panose="02020603050405020304" pitchFamily="18" charset="0"/>
                      </a:rPr>
                      <m:t> </m:t>
                    </m:r>
                    <m:r>
                      <a:rPr lang="en-US" altLang="en-US" i="1">
                        <a:solidFill>
                          <a:schemeClr val="tx1"/>
                        </a:solidFill>
                        <a:latin typeface="Cambria Math" panose="02040503050406030204" pitchFamily="18" charset="0"/>
                        <a:cs typeface="Times New Roman" panose="02020603050405020304" pitchFamily="18" charset="0"/>
                      </a:rPr>
                      <m:t>𝑁𝑆</m:t>
                    </m:r>
                    <m:r>
                      <m:rPr>
                        <m:nor/>
                      </m:rPr>
                      <a:rPr lang="en-US" altLang="en-US" i="1" dirty="0">
                        <a:solidFill>
                          <a:schemeClr val="tx1"/>
                        </a:solidFill>
                        <a:latin typeface="Times New Roman" panose="02020603050405020304" pitchFamily="18" charset="0"/>
                        <a:cs typeface="Times New Roman" panose="02020603050405020304" pitchFamily="18" charset="0"/>
                      </a:rPr>
                      <m:t>,</m:t>
                    </m:r>
                    <m:r>
                      <a:rPr lang="en-US" altLang="en-US" i="1" dirty="0">
                        <a:solidFill>
                          <a:schemeClr val="tx1"/>
                        </a:solidFill>
                        <a:latin typeface="Cambria Math" panose="02040503050406030204" pitchFamily="18" charset="0"/>
                        <a:cs typeface="Times New Roman" panose="02020603050405020304" pitchFamily="18" charset="0"/>
                      </a:rPr>
                      <m:t>   </m:t>
                    </m:r>
                    <m:r>
                      <a:rPr lang="en-US" altLang="en-US" i="1">
                        <a:solidFill>
                          <a:schemeClr val="tx1"/>
                        </a:solidFill>
                        <a:latin typeface="Cambria Math" panose="02040503050406030204" pitchFamily="18" charset="0"/>
                        <a:cs typeface="Times New Roman" panose="02020603050405020304" pitchFamily="18" charset="0"/>
                      </a:rPr>
                      <m:t>𝜇</m:t>
                    </m:r>
                  </m:oMath>
                </a14:m>
                <a:r>
                  <a:rPr lang="en-US" altLang="en-US" i="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i="1">
                        <a:solidFill>
                          <a:schemeClr val="tx1"/>
                        </a:solidFill>
                        <a:latin typeface="Cambria Math" panose="02040503050406030204" pitchFamily="18" charset="0"/>
                        <a:cs typeface="Times New Roman" panose="02020603050405020304" pitchFamily="18" charset="0"/>
                      </a:rPr>
                      <m:t>𝜎</m:t>
                    </m:r>
                  </m:oMath>
                </a14:m>
                <a:r>
                  <a:rPr lang="en-US" altLang="en-US" i="1" dirty="0">
                    <a:solidFill>
                      <a:schemeClr val="tx1"/>
                    </a:solidFill>
                    <a:latin typeface="Times New Roman" panose="02020603050405020304" pitchFamily="18" charset="0"/>
                    <a:cs typeface="Times New Roman" panose="02020603050405020304" pitchFamily="18" charset="0"/>
                  </a:rPr>
                  <a:t>, N</a:t>
                </a:r>
                <a:r>
                  <a:rPr lang="en-US" altLang="en-US" i="1" baseline="-25000" dirty="0">
                    <a:solidFill>
                      <a:schemeClr val="tx1"/>
                    </a:solidFill>
                    <a:latin typeface="Times New Roman" panose="02020603050405020304" pitchFamily="18" charset="0"/>
                    <a:cs typeface="Times New Roman" panose="02020603050405020304" pitchFamily="18" charset="0"/>
                  </a:rPr>
                  <a:t>B</a:t>
                </a:r>
                <a:r>
                  <a:rPr lang="en-US" altLang="en-US" i="1"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altLang="en-US" i="1">
                        <a:solidFill>
                          <a:schemeClr val="tx1"/>
                        </a:solidFill>
                        <a:latin typeface="Cambria Math" panose="02040503050406030204" pitchFamily="18" charset="0"/>
                        <a:cs typeface="Times New Roman" panose="02020603050405020304" pitchFamily="18" charset="0"/>
                      </a:rPr>
                      <m:t>𝜆</m:t>
                    </m:r>
                  </m:oMath>
                </a14:m>
                <a:r>
                  <a:rPr lang="en-US" altLang="en-US" sz="1050" i="1" dirty="0">
                    <a:solidFill>
                      <a:schemeClr val="tx1"/>
                    </a:solidFill>
                    <a:latin typeface="Times New Roman" panose="02020603050405020304" pitchFamily="18" charset="0"/>
                    <a:cs typeface="Times New Roman" panose="02020603050405020304" pitchFamily="18" charset="0"/>
                  </a:rPr>
                  <a:t> </a:t>
                </a:r>
                <a:r>
                  <a:rPr lang="en-US" altLang="en-US" i="1" dirty="0">
                    <a:solidFill>
                      <a:schemeClr val="tx1"/>
                    </a:solidFill>
                    <a:latin typeface="Times New Roman" panose="02020603050405020304" pitchFamily="18" charset="0"/>
                    <a:cs typeface="Times New Roman" panose="02020603050405020304" pitchFamily="18" charset="0"/>
                  </a:rPr>
                  <a:t>)).</a:t>
                </a:r>
                <a:endParaRPr lang="en-US" altLang="en-US" dirty="0">
                  <a:latin typeface="+mn-lt"/>
                  <a:cs typeface="Times New Roman" panose="02020603050405020304" pitchFamily="18" charset="0"/>
                </a:endParaRPr>
              </a:p>
              <a:p>
                <a:pPr eaLnBrk="1" hangingPunct="1">
                  <a:lnSpc>
                    <a:spcPct val="93000"/>
                  </a:lnSpc>
                  <a:buClr>
                    <a:srgbClr val="000000"/>
                  </a:buClr>
                  <a:buSzPct val="85000"/>
                </a:pPr>
                <a:endParaRPr lang="en-US" altLang="en-US" dirty="0">
                  <a:latin typeface="+mn-lt"/>
                  <a:cs typeface="Times New Roman" panose="02020603050405020304" pitchFamily="18" charset="0"/>
                </a:endParaRPr>
              </a:p>
              <a:p>
                <a:pPr eaLnBrk="1" hangingPunct="1">
                  <a:lnSpc>
                    <a:spcPct val="93000"/>
                  </a:lnSpc>
                  <a:buClr>
                    <a:srgbClr val="000000"/>
                  </a:buClr>
                  <a:buSzPct val="85000"/>
                </a:pPr>
                <a:r>
                  <a:rPr lang="en-US" altLang="en-US" dirty="0">
                    <a:latin typeface="+mn-lt"/>
                    <a:cs typeface="Times New Roman" panose="02020603050405020304" pitchFamily="18" charset="0"/>
                  </a:rPr>
                  <a:t>In practical applications of the ML method, the correct procedure is to readjust the parameters </a:t>
                </a:r>
                <a14:m>
                  <m:oMath xmlns:m="http://schemas.openxmlformats.org/officeDocument/2006/math">
                    <m:r>
                      <a:rPr lang="en-US" altLang="en-US" i="1">
                        <a:latin typeface="Cambria Math" panose="02040503050406030204" pitchFamily="18" charset="0"/>
                        <a:cs typeface="Times New Roman" panose="02020603050405020304" pitchFamily="18" charset="0"/>
                      </a:rPr>
                      <m:t>𝜇</m:t>
                    </m:r>
                  </m:oMath>
                </a14:m>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t>
                </a:r>
                <a14:m>
                  <m:oMath xmlns:m="http://schemas.openxmlformats.org/officeDocument/2006/math">
                    <m:r>
                      <a:rPr lang="en-US" altLang="en-US" i="1">
                        <a:latin typeface="Cambria Math" panose="02040503050406030204" pitchFamily="18" charset="0"/>
                        <a:cs typeface="Times New Roman" panose="02020603050405020304" pitchFamily="18" charset="0"/>
                      </a:rPr>
                      <m:t>𝜎</m:t>
                    </m:r>
                  </m:oMath>
                </a14:m>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N</a:t>
                </a:r>
                <a:r>
                  <a:rPr lang="en-US" altLang="en-US" i="1" baseline="-25000" dirty="0">
                    <a:latin typeface="Times New Roman" panose="02020603050405020304" pitchFamily="18" charset="0"/>
                    <a:cs typeface="Times New Roman" panose="02020603050405020304" pitchFamily="18" charset="0"/>
                  </a:rPr>
                  <a:t>B</a:t>
                </a:r>
                <a:r>
                  <a:rPr lang="en-US" altLang="en-US" sz="1200" dirty="0">
                    <a:latin typeface="+mn-lt"/>
                    <a:cs typeface="Times New Roman" panose="02020603050405020304" pitchFamily="18" charset="0"/>
                  </a:rPr>
                  <a:t> </a:t>
                </a:r>
                <a:r>
                  <a:rPr lang="en-US" altLang="en-US" dirty="0">
                    <a:latin typeface="+mn-lt"/>
                    <a:cs typeface="Times New Roman" panose="02020603050405020304" pitchFamily="18" charset="0"/>
                  </a:rPr>
                  <a:t>, and </a:t>
                </a:r>
                <a14:m>
                  <m:oMath xmlns:m="http://schemas.openxmlformats.org/officeDocument/2006/math">
                    <m:r>
                      <a:rPr lang="en-US" altLang="en-US" i="1">
                        <a:latin typeface="Cambria Math" panose="02040503050406030204" pitchFamily="18" charset="0"/>
                        <a:cs typeface="Times New Roman" panose="02020603050405020304" pitchFamily="18" charset="0"/>
                      </a:rPr>
                      <m:t>𝜆</m:t>
                    </m:r>
                  </m:oMath>
                </a14:m>
                <a:r>
                  <a:rPr lang="en-US" altLang="en-US" dirty="0">
                    <a:latin typeface="+mn-lt"/>
                    <a:cs typeface="Times New Roman" panose="02020603050405020304" pitchFamily="18" charset="0"/>
                  </a:rPr>
                  <a:t> for a given value of </a:t>
                </a:r>
                <a:r>
                  <a:rPr lang="en-US" altLang="en-US" i="1" dirty="0">
                    <a:latin typeface="Times New Roman" panose="02020603050405020304" pitchFamily="18" charset="0"/>
                    <a:cs typeface="Times New Roman" panose="02020603050405020304" pitchFamily="18" charset="0"/>
                  </a:rPr>
                  <a:t>N</a:t>
                </a:r>
                <a:r>
                  <a:rPr lang="en-US" altLang="en-US" i="1" baseline="-25000" dirty="0">
                    <a:latin typeface="Times New Roman" panose="02020603050405020304" pitchFamily="18" charset="0"/>
                    <a:cs typeface="Times New Roman" panose="02020603050405020304" pitchFamily="18" charset="0"/>
                  </a:rPr>
                  <a:t>S</a:t>
                </a:r>
                <a:r>
                  <a:rPr lang="en-US" altLang="en-US" sz="1200" dirty="0">
                    <a:latin typeface="Times New Roman" panose="02020603050405020304" pitchFamily="18" charset="0"/>
                    <a:cs typeface="Times New Roman" panose="02020603050405020304" pitchFamily="18" charset="0"/>
                  </a:rPr>
                  <a:t> </a:t>
                </a:r>
                <a:r>
                  <a:rPr lang="en-US" altLang="en-US" dirty="0">
                    <a:latin typeface="+mn-lt"/>
                    <a:cs typeface="Times New Roman" panose="02020603050405020304" pitchFamily="18" charset="0"/>
                  </a:rPr>
                  <a:t>,</a:t>
                </a:r>
              </a:p>
              <a:p>
                <a:pPr eaLnBrk="1" hangingPunct="1">
                  <a:lnSpc>
                    <a:spcPct val="93000"/>
                  </a:lnSpc>
                  <a:buClr>
                    <a:srgbClr val="000000"/>
                  </a:buClr>
                  <a:buSzPct val="85000"/>
                </a:pPr>
                <a:r>
                  <a:rPr lang="en-US" altLang="en-US" dirty="0">
                    <a:latin typeface="+mn-lt"/>
                    <a:cs typeface="Times New Roman" panose="02020603050405020304" pitchFamily="18" charset="0"/>
                  </a:rPr>
                  <a:t>since we don’t know what the true values of these parameters are.</a:t>
                </a:r>
              </a:p>
              <a:p>
                <a:pPr eaLnBrk="1" hangingPunct="1">
                  <a:lnSpc>
                    <a:spcPct val="93000"/>
                  </a:lnSpc>
                  <a:buClr>
                    <a:srgbClr val="000000"/>
                  </a:buClr>
                  <a:buSzPct val="85000"/>
                </a:pPr>
                <a:endParaRPr lang="en-US" altLang="en-US" sz="600" dirty="0">
                  <a:latin typeface="+mn-lt"/>
                  <a:cs typeface="Times New Roman" panose="02020603050405020304" pitchFamily="18" charset="0"/>
                </a:endParaRPr>
              </a:p>
              <a:p>
                <a:pPr eaLnBrk="1" hangingPunct="1">
                  <a:lnSpc>
                    <a:spcPct val="93000"/>
                  </a:lnSpc>
                  <a:buClr>
                    <a:srgbClr val="000000"/>
                  </a:buClr>
                  <a:buSzPct val="85000"/>
                </a:pPr>
                <a:r>
                  <a:rPr lang="en-US" altLang="en-US" dirty="0">
                    <a:latin typeface="+mn-lt"/>
                    <a:cs typeface="Times New Roman" panose="02020603050405020304" pitchFamily="18" charset="0"/>
                  </a:rPr>
                  <a:t>Readjusting </a:t>
                </a:r>
                <a14:m>
                  <m:oMath xmlns:m="http://schemas.openxmlformats.org/officeDocument/2006/math">
                    <m:r>
                      <a:rPr lang="en-US" altLang="en-US" i="1">
                        <a:latin typeface="Cambria Math" panose="02040503050406030204" pitchFamily="18" charset="0"/>
                        <a:cs typeface="Times New Roman" panose="02020603050405020304" pitchFamily="18" charset="0"/>
                      </a:rPr>
                      <m:t>𝜇</m:t>
                    </m:r>
                  </m:oMath>
                </a14:m>
                <a:r>
                  <a:rPr lang="en-US" altLang="en-US" sz="1200" i="1"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cs typeface="Times New Roman" panose="02020603050405020304" pitchFamily="18" charset="0"/>
                      </a:rPr>
                      <m:t>𝜎</m:t>
                    </m:r>
                  </m:oMath>
                </a14:m>
                <a:r>
                  <a:rPr lang="en-US" altLang="en-US" sz="1200" i="1"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 N</a:t>
                </a:r>
                <a:r>
                  <a:rPr lang="en-US" altLang="en-US" i="1" baseline="-25000" dirty="0">
                    <a:latin typeface="Times New Roman" panose="02020603050405020304" pitchFamily="18" charset="0"/>
                    <a:cs typeface="Times New Roman" panose="02020603050405020304" pitchFamily="18" charset="0"/>
                  </a:rPr>
                  <a:t>B</a:t>
                </a:r>
                <a:r>
                  <a:rPr lang="en-US" altLang="en-US" sz="1200" i="1"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 </a:t>
                </a:r>
                <a:r>
                  <a:rPr lang="en-US" altLang="en-US" dirty="0">
                    <a:latin typeface="+mn-lt"/>
                    <a:cs typeface="Times New Roman" panose="02020603050405020304" pitchFamily="18" charset="0"/>
                  </a:rPr>
                  <a:t>and </a:t>
                </a:r>
                <a14:m>
                  <m:oMath xmlns:m="http://schemas.openxmlformats.org/officeDocument/2006/math">
                    <m:r>
                      <a:rPr lang="en-US" altLang="en-US" i="1">
                        <a:latin typeface="Cambria Math" panose="02040503050406030204" pitchFamily="18" charset="0"/>
                        <a:cs typeface="Times New Roman" panose="02020603050405020304" pitchFamily="18" charset="0"/>
                      </a:rPr>
                      <m:t>𝜆</m:t>
                    </m:r>
                  </m:oMath>
                </a14:m>
                <a:r>
                  <a:rPr lang="en-US" altLang="en-US" dirty="0">
                    <a:latin typeface="Times New Roman" panose="02020603050405020304" pitchFamily="18" charset="0"/>
                    <a:cs typeface="Times New Roman" panose="02020603050405020304" pitchFamily="18" charset="0"/>
                  </a:rPr>
                  <a:t> </a:t>
                </a:r>
                <a:r>
                  <a:rPr lang="en-US" altLang="en-US" dirty="0">
                    <a:latin typeface="+mn-lt"/>
                    <a:cs typeface="Times New Roman" panose="02020603050405020304" pitchFamily="18" charset="0"/>
                  </a:rPr>
                  <a:t>for a each value of </a:t>
                </a:r>
                <a:r>
                  <a:rPr lang="en-US" altLang="en-US" i="1" dirty="0">
                    <a:latin typeface="Times New Roman" panose="02020603050405020304" pitchFamily="18" charset="0"/>
                    <a:cs typeface="Times New Roman" panose="02020603050405020304" pitchFamily="18" charset="0"/>
                  </a:rPr>
                  <a:t>N</a:t>
                </a:r>
                <a:r>
                  <a:rPr lang="en-US" altLang="en-US" i="1" baseline="-25000" dirty="0">
                    <a:latin typeface="Times New Roman" panose="02020603050405020304" pitchFamily="18" charset="0"/>
                    <a:cs typeface="Times New Roman" panose="02020603050405020304" pitchFamily="18" charset="0"/>
                  </a:rPr>
                  <a:t>S</a:t>
                </a:r>
                <a:r>
                  <a:rPr lang="en-US" altLang="en-US" dirty="0">
                    <a:latin typeface="+mn-lt"/>
                    <a:cs typeface="Times New Roman" panose="02020603050405020304" pitchFamily="18" charset="0"/>
                  </a:rPr>
                  <a:t> has the effect of increasing the range of </a:t>
                </a:r>
                <a:r>
                  <a:rPr lang="en-US" altLang="en-US" i="1" dirty="0">
                    <a:latin typeface="Times New Roman" panose="02020603050405020304" pitchFamily="18" charset="0"/>
                    <a:cs typeface="Times New Roman" panose="02020603050405020304" pitchFamily="18" charset="0"/>
                  </a:rPr>
                  <a:t>N</a:t>
                </a:r>
                <a:r>
                  <a:rPr lang="en-US" altLang="en-US" i="1" baseline="-25000" dirty="0">
                    <a:latin typeface="Times New Roman" panose="02020603050405020304" pitchFamily="18" charset="0"/>
                    <a:cs typeface="Times New Roman" panose="02020603050405020304" pitchFamily="18" charset="0"/>
                  </a:rPr>
                  <a:t>S</a:t>
                </a:r>
                <a:r>
                  <a:rPr lang="en-US" altLang="en-US" dirty="0">
                    <a:latin typeface="+mn-lt"/>
                    <a:cs typeface="Times New Roman" panose="02020603050405020304" pitchFamily="18" charset="0"/>
                  </a:rPr>
                  <a:t> values for which the </a:t>
                </a:r>
              </a:p>
              <a:p>
                <a:pPr eaLnBrk="1" hangingPunct="1">
                  <a:lnSpc>
                    <a:spcPct val="93000"/>
                  </a:lnSpc>
                  <a:buClr>
                    <a:srgbClr val="000000"/>
                  </a:buClr>
                  <a:buSzPct val="85000"/>
                </a:pPr>
                <a:r>
                  <a:rPr lang="en-US" altLang="en-US" i="1" dirty="0">
                    <a:latin typeface="Times New Roman" panose="02020603050405020304" pitchFamily="18" charset="0"/>
                    <a:cs typeface="Times New Roman" panose="02020603050405020304" pitchFamily="18" charset="0"/>
                  </a:rPr>
                  <a:t>-2</a:t>
                </a:r>
                <a:r>
                  <a:rPr lang="en-US" altLang="en-US" i="1" dirty="0">
                    <a:latin typeface="+mn-lt"/>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ln(L(</a:t>
                </a:r>
                <a14:m>
                  <m:oMath xmlns:m="http://schemas.openxmlformats.org/officeDocument/2006/math">
                    <m:r>
                      <a:rPr lang="en-US" altLang="en-US" i="1">
                        <a:latin typeface="Cambria Math" panose="02040503050406030204" pitchFamily="18" charset="0"/>
                        <a:cs typeface="Times New Roman" panose="02020603050405020304" pitchFamily="18" charset="0"/>
                      </a:rPr>
                      <m:t> </m:t>
                    </m:r>
                    <m:r>
                      <a:rPr lang="en-US" altLang="en-US" i="1">
                        <a:latin typeface="Cambria Math" panose="02040503050406030204" pitchFamily="18" charset="0"/>
                        <a:cs typeface="Times New Roman" panose="02020603050405020304" pitchFamily="18" charset="0"/>
                      </a:rPr>
                      <m:t>𝑁𝑆</m:t>
                    </m:r>
                    <m:r>
                      <m:rPr>
                        <m:nor/>
                      </m:rPr>
                      <a:rPr lang="en-US" altLang="en-US" i="1" dirty="0">
                        <a:latin typeface="Times New Roman" panose="02020603050405020304" pitchFamily="18" charset="0"/>
                        <a:cs typeface="Times New Roman" panose="02020603050405020304" pitchFamily="18" charset="0"/>
                      </a:rPr>
                      <m:t>,</m:t>
                    </m:r>
                    <m:r>
                      <a:rPr lang="en-US" altLang="en-US" i="1" dirty="0">
                        <a:latin typeface="Cambria Math" panose="02040503050406030204" pitchFamily="18" charset="0"/>
                        <a:cs typeface="Times New Roman" panose="02020603050405020304" pitchFamily="18" charset="0"/>
                      </a:rPr>
                      <m:t>   </m:t>
                    </m:r>
                    <m:r>
                      <a:rPr lang="en-US" altLang="en-US" i="1">
                        <a:latin typeface="Cambria Math" panose="02040503050406030204" pitchFamily="18" charset="0"/>
                        <a:cs typeface="Times New Roman" panose="02020603050405020304" pitchFamily="18" charset="0"/>
                      </a:rPr>
                      <m:t>𝜇</m:t>
                    </m:r>
                  </m:oMath>
                </a14:m>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cs typeface="Times New Roman" panose="02020603050405020304" pitchFamily="18" charset="0"/>
                      </a:rPr>
                      <m:t>𝜎</m:t>
                    </m:r>
                  </m:oMath>
                </a14:m>
                <a:r>
                  <a:rPr lang="en-US" altLang="en-US" i="1" dirty="0">
                    <a:latin typeface="Times New Roman" panose="02020603050405020304" pitchFamily="18" charset="0"/>
                    <a:cs typeface="Times New Roman" panose="02020603050405020304" pitchFamily="18" charset="0"/>
                  </a:rPr>
                  <a:t>, N</a:t>
                </a:r>
                <a:r>
                  <a:rPr lang="en-US" altLang="en-US" i="1" baseline="-25000" dirty="0">
                    <a:latin typeface="Times New Roman" panose="02020603050405020304" pitchFamily="18" charset="0"/>
                    <a:cs typeface="Times New Roman" panose="02020603050405020304" pitchFamily="18" charset="0"/>
                  </a:rPr>
                  <a:t>B</a:t>
                </a:r>
                <a:r>
                  <a:rPr lang="en-US" altLang="en-US" i="1" dirty="0">
                    <a:latin typeface="Times New Roman" panose="02020603050405020304" pitchFamily="18" charset="0"/>
                    <a:cs typeface="Times New Roman" panose="02020603050405020304" pitchFamily="18" charset="0"/>
                  </a:rPr>
                  <a:t> , </a:t>
                </a:r>
                <a14:m>
                  <m:oMath xmlns:m="http://schemas.openxmlformats.org/officeDocument/2006/math">
                    <m:r>
                      <a:rPr lang="en-US" altLang="en-US" i="1">
                        <a:latin typeface="Cambria Math" panose="02040503050406030204" pitchFamily="18" charset="0"/>
                        <a:cs typeface="Times New Roman" panose="02020603050405020304" pitchFamily="18" charset="0"/>
                      </a:rPr>
                      <m:t>𝜆</m:t>
                    </m:r>
                  </m:oMath>
                </a14:m>
                <a:r>
                  <a:rPr lang="en-US" altLang="en-US" sz="1200" i="1"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a:t>
                </a:r>
                <a:r>
                  <a:rPr lang="en-US" altLang="en-US" i="1" dirty="0">
                    <a:latin typeface="+mn-lt"/>
                    <a:cs typeface="Times New Roman" panose="02020603050405020304" pitchFamily="18" charset="0"/>
                  </a:rPr>
                  <a:t> </a:t>
                </a:r>
                <a:r>
                  <a:rPr lang="en-US" altLang="en-US" dirty="0">
                    <a:latin typeface="+mn-lt"/>
                    <a:cs typeface="Times New Roman" panose="02020603050405020304" pitchFamily="18" charset="0"/>
                  </a:rPr>
                  <a:t>increases by +1 (+4) with respect to its minimum, thereby increasing the one (two) standard deviation uncertainty on </a:t>
                </a:r>
                <a:r>
                  <a:rPr lang="en-US" altLang="en-US" i="1" dirty="0">
                    <a:latin typeface="Times New Roman" panose="02020603050405020304" pitchFamily="18" charset="0"/>
                    <a:cs typeface="Times New Roman" panose="02020603050405020304" pitchFamily="18" charset="0"/>
                  </a:rPr>
                  <a:t>N</a:t>
                </a:r>
                <a:r>
                  <a:rPr lang="en-US" altLang="en-US" i="1" baseline="-25000" dirty="0">
                    <a:latin typeface="Times New Roman" panose="02020603050405020304" pitchFamily="18" charset="0"/>
                    <a:cs typeface="Times New Roman" panose="02020603050405020304" pitchFamily="18" charset="0"/>
                  </a:rPr>
                  <a:t>S</a:t>
                </a:r>
                <a:r>
                  <a:rPr lang="en-US" altLang="en-US" dirty="0">
                    <a:latin typeface="+mn-lt"/>
                    <a:cs typeface="Times New Roman" panose="02020603050405020304" pitchFamily="18" charset="0"/>
                  </a:rPr>
                  <a:t>.</a:t>
                </a:r>
              </a:p>
            </p:txBody>
          </p:sp>
        </mc:Choice>
        <mc:Fallback xmlns="">
          <p:sp>
            <p:nvSpPr>
              <p:cNvPr id="13" name="Text Box 4">
                <a:extLst>
                  <a:ext uri="{FF2B5EF4-FFF2-40B4-BE49-F238E27FC236}">
                    <a16:creationId xmlns:a16="http://schemas.microsoft.com/office/drawing/2014/main" id="{FA0A1BE8-3F6D-FE44-89DE-372862A144D6}"/>
                  </a:ext>
                </a:extLst>
              </p:cNvPr>
              <p:cNvSpPr txBox="1">
                <a:spLocks noRot="1" noChangeAspect="1" noMove="1" noResize="1" noEditPoints="1" noAdjustHandles="1" noChangeArrowheads="1" noChangeShapeType="1" noTextEdit="1"/>
              </p:cNvSpPr>
              <p:nvPr/>
            </p:nvSpPr>
            <p:spPr bwMode="auto">
              <a:xfrm>
                <a:off x="404959" y="914982"/>
                <a:ext cx="8551436" cy="4551246"/>
              </a:xfrm>
              <a:prstGeom prst="rect">
                <a:avLst/>
              </a:prstGeom>
              <a:blipFill>
                <a:blip r:embed="rId3"/>
                <a:stretch>
                  <a:fillRect l="-2077" t="-2793" r="-297" b="-307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38689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A840008-3EBE-B74B-8A6C-A649DD04C217}"/>
              </a:ext>
            </a:extLst>
          </p:cNvPr>
          <p:cNvSpPr txBox="1">
            <a:spLocks noChangeArrowheads="1"/>
          </p:cNvSpPr>
          <p:nvPr/>
        </p:nvSpPr>
        <p:spPr bwMode="auto">
          <a:xfrm>
            <a:off x="1" y="188913"/>
            <a:ext cx="9144000" cy="45794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Bonus Part 1</a:t>
            </a:r>
            <a:endParaRPr lang="en-GB" altLang="en-US" sz="3200" b="1" dirty="0"/>
          </a:p>
        </p:txBody>
      </p:sp>
      <p:sp>
        <p:nvSpPr>
          <p:cNvPr id="6" name="Rectangle 16">
            <a:extLst>
              <a:ext uri="{FF2B5EF4-FFF2-40B4-BE49-F238E27FC236}">
                <a16:creationId xmlns:a16="http://schemas.microsoft.com/office/drawing/2014/main" id="{A9D03AE0-3289-ED4F-ACF0-57F1B6C25002}"/>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Results of 2</a:t>
            </a:r>
            <a:r>
              <a:rPr lang="en-US" altLang="en-US" sz="1200" baseline="30000" dirty="0">
                <a:solidFill>
                  <a:srgbClr val="595959"/>
                </a:solidFill>
                <a:cs typeface="Arial" panose="020B0604020202020204" pitchFamily="34" charset="0"/>
              </a:rPr>
              <a:t>nd</a:t>
            </a:r>
            <a:r>
              <a:rPr lang="en-US" altLang="en-US" sz="1200" dirty="0">
                <a:solidFill>
                  <a:srgbClr val="595959"/>
                </a:solidFill>
                <a:cs typeface="Arial" panose="020B0604020202020204" pitchFamily="34" charset="0"/>
              </a:rPr>
              <a:t> Exercise		       			  		</a:t>
            </a:r>
            <a:fld id="{5B890C50-1859-974C-998E-25DE323D0652}" type="slidenum">
              <a:rPr lang="en-US" altLang="en-US" sz="1200" smtClean="0">
                <a:solidFill>
                  <a:srgbClr val="595959"/>
                </a:solidFill>
                <a:cs typeface="Arial" panose="020B0604020202020204" pitchFamily="34" charset="0"/>
              </a:rPr>
              <a:pPr eaLnBrk="1" hangingPunct="1"/>
              <a:t>6</a:t>
            </a:fld>
            <a:endParaRPr lang="en-US" altLang="en-US" sz="1200" dirty="0">
              <a:solidFill>
                <a:srgbClr val="595959"/>
              </a:solidFill>
              <a:cs typeface="Arial" panose="020B0604020202020204" pitchFamily="34" charset="0"/>
            </a:endParaRPr>
          </a:p>
        </p:txBody>
      </p:sp>
      <p:pic>
        <p:nvPicPr>
          <p:cNvPr id="7" name="Picture 6">
            <a:extLst>
              <a:ext uri="{FF2B5EF4-FFF2-40B4-BE49-F238E27FC236}">
                <a16:creationId xmlns:a16="http://schemas.microsoft.com/office/drawing/2014/main" id="{9F5310C1-3AA9-074C-8EE3-3003096CFBFD}"/>
              </a:ext>
            </a:extLst>
          </p:cNvPr>
          <p:cNvPicPr>
            <a:picLocks noChangeAspect="1"/>
          </p:cNvPicPr>
          <p:nvPr/>
        </p:nvPicPr>
        <p:blipFill>
          <a:blip r:embed="rId2"/>
          <a:stretch>
            <a:fillRect/>
          </a:stretch>
        </p:blipFill>
        <p:spPr>
          <a:xfrm>
            <a:off x="-145348" y="6340839"/>
            <a:ext cx="621869" cy="621869"/>
          </a:xfrm>
          <a:prstGeom prst="rect">
            <a:avLst/>
          </a:prstGeom>
        </p:spPr>
      </p:pic>
      <p:pic>
        <p:nvPicPr>
          <p:cNvPr id="9" name="Picture 8">
            <a:extLst>
              <a:ext uri="{FF2B5EF4-FFF2-40B4-BE49-F238E27FC236}">
                <a16:creationId xmlns:a16="http://schemas.microsoft.com/office/drawing/2014/main" id="{DFD73E27-F842-964A-8EE7-FA05A972CBEB}"/>
              </a:ext>
            </a:extLst>
          </p:cNvPr>
          <p:cNvPicPr>
            <a:picLocks noChangeAspect="1"/>
          </p:cNvPicPr>
          <p:nvPr/>
        </p:nvPicPr>
        <p:blipFill>
          <a:blip r:embed="rId3"/>
          <a:stretch>
            <a:fillRect/>
          </a:stretch>
        </p:blipFill>
        <p:spPr>
          <a:xfrm rot="5400000">
            <a:off x="1039867" y="309255"/>
            <a:ext cx="2794248" cy="3808507"/>
          </a:xfrm>
          <a:prstGeom prst="rect">
            <a:avLst/>
          </a:prstGeom>
        </p:spPr>
      </p:pic>
      <p:pic>
        <p:nvPicPr>
          <p:cNvPr id="10" name="Picture 9">
            <a:extLst>
              <a:ext uri="{FF2B5EF4-FFF2-40B4-BE49-F238E27FC236}">
                <a16:creationId xmlns:a16="http://schemas.microsoft.com/office/drawing/2014/main" id="{4FD7AEA2-D161-D24A-AC5B-B772C01E4F6E}"/>
              </a:ext>
            </a:extLst>
          </p:cNvPr>
          <p:cNvPicPr>
            <a:picLocks noChangeAspect="1"/>
          </p:cNvPicPr>
          <p:nvPr/>
        </p:nvPicPr>
        <p:blipFill>
          <a:blip r:embed="rId4"/>
          <a:stretch>
            <a:fillRect/>
          </a:stretch>
        </p:blipFill>
        <p:spPr>
          <a:xfrm rot="5400000">
            <a:off x="5371438" y="309254"/>
            <a:ext cx="2794249" cy="3808508"/>
          </a:xfrm>
          <a:prstGeom prst="rect">
            <a:avLst/>
          </a:prstGeom>
        </p:spPr>
      </p:pic>
      <p:sp>
        <p:nvSpPr>
          <p:cNvPr id="11" name="Text Box 4">
            <a:extLst>
              <a:ext uri="{FF2B5EF4-FFF2-40B4-BE49-F238E27FC236}">
                <a16:creationId xmlns:a16="http://schemas.microsoft.com/office/drawing/2014/main" id="{134F7554-A150-394A-AACA-C9AB2099ED52}"/>
              </a:ext>
            </a:extLst>
          </p:cNvPr>
          <p:cNvSpPr txBox="1">
            <a:spLocks noChangeArrowheads="1"/>
          </p:cNvSpPr>
          <p:nvPr/>
        </p:nvSpPr>
        <p:spPr bwMode="auto">
          <a:xfrm>
            <a:off x="469319" y="3772211"/>
            <a:ext cx="8551436" cy="137396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b="1" dirty="0">
                <a:latin typeface="+mn-lt"/>
                <a:cs typeface="Times New Roman" panose="02020603050405020304" pitchFamily="18" charset="0"/>
              </a:rPr>
              <a:t>Left plot: </a:t>
            </a:r>
            <a:r>
              <a:rPr lang="en-US" altLang="en-US" dirty="0">
                <a:latin typeface="+mn-lt"/>
                <a:cs typeface="Times New Roman" panose="02020603050405020304" pitchFamily="18" charset="0"/>
              </a:rPr>
              <a:t>The distribution of N</a:t>
            </a:r>
            <a:r>
              <a:rPr lang="en-US" altLang="en-US" baseline="-25000" dirty="0">
                <a:latin typeface="+mn-lt"/>
                <a:cs typeface="Times New Roman" panose="02020603050405020304" pitchFamily="18" charset="0"/>
              </a:rPr>
              <a:t>S</a:t>
            </a:r>
            <a:r>
              <a:rPr lang="en-US" altLang="en-US" dirty="0">
                <a:latin typeface="+mn-lt"/>
                <a:cs typeface="Times New Roman" panose="02020603050405020304" pitchFamily="18" charset="0"/>
              </a:rPr>
              <a:t> values determined in the 1000 toy Monte Carlo (MC) experiments has a mean close to 1000, the value of N</a:t>
            </a:r>
            <a:r>
              <a:rPr lang="en-US" altLang="en-US" baseline="-25000" dirty="0">
                <a:latin typeface="+mn-lt"/>
                <a:cs typeface="Times New Roman" panose="02020603050405020304" pitchFamily="18" charset="0"/>
              </a:rPr>
              <a:t>S</a:t>
            </a:r>
            <a:r>
              <a:rPr lang="en-US" altLang="en-US" dirty="0">
                <a:latin typeface="+mn-lt"/>
                <a:cs typeface="Times New Roman" panose="02020603050405020304" pitchFamily="18" charset="0"/>
              </a:rPr>
              <a:t> that we used as input to the toy MC experiments. This demonstrates that the procedure used to determine N</a:t>
            </a:r>
            <a:r>
              <a:rPr lang="en-US" altLang="en-US" baseline="-25000" dirty="0">
                <a:latin typeface="+mn-lt"/>
                <a:cs typeface="Times New Roman" panose="02020603050405020304" pitchFamily="18" charset="0"/>
              </a:rPr>
              <a:t>S</a:t>
            </a:r>
            <a:r>
              <a:rPr lang="en-US" altLang="en-US" dirty="0">
                <a:latin typeface="+mn-lt"/>
                <a:cs typeface="Times New Roman" panose="02020603050405020304" pitchFamily="18" charset="0"/>
              </a:rPr>
              <a:t> is </a:t>
            </a:r>
            <a:r>
              <a:rPr lang="en-US" altLang="en-US" b="1" dirty="0">
                <a:latin typeface="+mn-lt"/>
                <a:cs typeface="Times New Roman" panose="02020603050405020304" pitchFamily="18" charset="0"/>
              </a:rPr>
              <a:t>unbiased</a:t>
            </a:r>
            <a:r>
              <a:rPr lang="en-US" altLang="en-US" dirty="0">
                <a:latin typeface="+mn-lt"/>
                <a:cs typeface="Times New Roman" panose="02020603050405020304" pitchFamily="18" charset="0"/>
              </a:rPr>
              <a:t>.</a:t>
            </a:r>
          </a:p>
        </p:txBody>
      </p:sp>
      <p:sp>
        <p:nvSpPr>
          <p:cNvPr id="12" name="Text Box 4">
            <a:extLst>
              <a:ext uri="{FF2B5EF4-FFF2-40B4-BE49-F238E27FC236}">
                <a16:creationId xmlns:a16="http://schemas.microsoft.com/office/drawing/2014/main" id="{9805BC5B-2333-8A44-95E7-1C2856B8EFDD}"/>
              </a:ext>
            </a:extLst>
          </p:cNvPr>
          <p:cNvSpPr txBox="1">
            <a:spLocks noChangeArrowheads="1"/>
          </p:cNvSpPr>
          <p:nvPr/>
        </p:nvSpPr>
        <p:spPr bwMode="auto">
          <a:xfrm>
            <a:off x="469319" y="5377925"/>
            <a:ext cx="8551436" cy="1030475"/>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b="1" dirty="0">
                <a:latin typeface="+mn-lt"/>
                <a:cs typeface="Times New Roman" panose="02020603050405020304" pitchFamily="18" charset="0"/>
              </a:rPr>
              <a:t>Right plot: </a:t>
            </a:r>
            <a:r>
              <a:rPr lang="en-US" altLang="en-US" dirty="0">
                <a:latin typeface="+mn-lt"/>
                <a:cs typeface="Times New Roman" panose="02020603050405020304" pitchFamily="18" charset="0"/>
              </a:rPr>
              <a:t>The distribution of </a:t>
            </a:r>
            <a:r>
              <a:rPr lang="en-US" altLang="en-US" b="1" dirty="0">
                <a:latin typeface="+mn-lt"/>
                <a:cs typeface="Times New Roman" panose="02020603050405020304" pitchFamily="18" charset="0"/>
              </a:rPr>
              <a:t>pulls</a:t>
            </a:r>
            <a:r>
              <a:rPr lang="en-US" altLang="en-US" dirty="0">
                <a:latin typeface="+mn-lt"/>
                <a:cs typeface="Times New Roman" panose="02020603050405020304" pitchFamily="18" charset="0"/>
              </a:rPr>
              <a:t> is approximately Gaussian with a mean close to 0 and a width close to 1. The latter demonstrates that the uncertainties on N</a:t>
            </a:r>
            <a:r>
              <a:rPr lang="en-US" altLang="en-US" baseline="-25000" dirty="0">
                <a:latin typeface="+mn-lt"/>
                <a:cs typeface="Times New Roman" panose="02020603050405020304" pitchFamily="18" charset="0"/>
              </a:rPr>
              <a:t>S</a:t>
            </a:r>
            <a:r>
              <a:rPr lang="en-US" altLang="en-US" dirty="0">
                <a:latin typeface="+mn-lt"/>
                <a:cs typeface="Times New Roman" panose="02020603050405020304" pitchFamily="18" charset="0"/>
              </a:rPr>
              <a:t> estimated by </a:t>
            </a:r>
            <a:r>
              <a:rPr lang="en-US" altLang="en-US" dirty="0" err="1">
                <a:latin typeface="+mn-lt"/>
                <a:cs typeface="Times New Roman" panose="02020603050405020304" pitchFamily="18" charset="0"/>
              </a:rPr>
              <a:t>RooFit</a:t>
            </a:r>
            <a:r>
              <a:rPr lang="en-US" altLang="en-US" dirty="0">
                <a:latin typeface="+mn-lt"/>
                <a:cs typeface="Times New Roman" panose="02020603050405020304" pitchFamily="18" charset="0"/>
              </a:rPr>
              <a:t> are reliable.</a:t>
            </a:r>
          </a:p>
        </p:txBody>
      </p:sp>
    </p:spTree>
    <p:extLst>
      <p:ext uri="{BB962C8B-B14F-4D97-AF65-F5344CB8AC3E}">
        <p14:creationId xmlns:p14="http://schemas.microsoft.com/office/powerpoint/2010/main" val="3118766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15858</TotalTime>
  <Words>586</Words>
  <Application>Microsoft Macintosh PowerPoint</Application>
  <PresentationFormat>On-screen Show (4:3)</PresentationFormat>
  <Paragraphs>32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Lucida Calligraphy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Veelken</dc:creator>
  <cp:lastModifiedBy>Christian Veelken</cp:lastModifiedBy>
  <cp:revision>629</cp:revision>
  <cp:lastPrinted>2019-06-26T15:42:34Z</cp:lastPrinted>
  <dcterms:created xsi:type="dcterms:W3CDTF">2019-06-26T12:15:17Z</dcterms:created>
  <dcterms:modified xsi:type="dcterms:W3CDTF">2019-11-11T13:56:02Z</dcterms:modified>
</cp:coreProperties>
</file>