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77" r:id="rId3"/>
    <p:sldId id="279" r:id="rId4"/>
    <p:sldId id="280" r:id="rId5"/>
    <p:sldId id="28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FF"/>
    <a:srgbClr val="006FFF"/>
    <a:srgbClr val="008BFF"/>
    <a:srgbClr val="0049C0"/>
    <a:srgbClr val="FF8500"/>
    <a:srgbClr val="FFFF0A"/>
    <a:srgbClr val="80FF07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90" autoAdjust="0"/>
    <p:restoredTop sz="95985" autoAdjust="0"/>
  </p:normalViewPr>
  <p:slideViewPr>
    <p:cSldViewPr snapToGrid="0" snapToObjects="1">
      <p:cViewPr varScale="1">
        <p:scale>
          <a:sx n="160" d="100"/>
          <a:sy n="160" d="100"/>
        </p:scale>
        <p:origin x="240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9E1D3-59D1-0D48-9F86-C7A1B23BC1BB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74F13-0F38-B644-BDCF-BB2A7FBB4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2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7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5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1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2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3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6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248-65B5-C145-AE57-FD6269E4408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E248-65B5-C145-AE57-FD6269E4408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6E42-153B-C54A-8DD5-55AE016F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7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christian.veelken@cern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F51A5534-E818-FF4D-9B5E-8B142C9EA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50860"/>
            <a:ext cx="9144000" cy="10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spcAft>
                <a:spcPts val="363"/>
              </a:spcAft>
              <a:buClr>
                <a:srgbClr val="000000"/>
              </a:buClr>
              <a:buSzPct val="45000"/>
            </a:pPr>
            <a:r>
              <a:rPr lang="en-GB" altLang="en-US" sz="3200" b="1" dirty="0">
                <a:solidFill>
                  <a:srgbClr val="000090"/>
                </a:solidFill>
              </a:rPr>
              <a:t>Christian Veelken</a:t>
            </a:r>
          </a:p>
          <a:p>
            <a:pPr algn="ctr" eaLnBrk="1" hangingPunct="1">
              <a:lnSpc>
                <a:spcPct val="93000"/>
              </a:lnSpc>
              <a:spcAft>
                <a:spcPts val="363"/>
              </a:spcAft>
              <a:buClr>
                <a:srgbClr val="000000"/>
              </a:buClr>
              <a:buSzPct val="45000"/>
            </a:pPr>
            <a:r>
              <a:rPr lang="en-GB" altLang="en-US" b="1" dirty="0">
                <a:solidFill>
                  <a:srgbClr val="0049C0"/>
                </a:solidFill>
                <a:hlinkClick r:id="rId2"/>
              </a:rPr>
              <a:t>christian.veelken@cern.ch</a:t>
            </a:r>
            <a:endParaRPr lang="en-GB" altLang="en-US" b="1" dirty="0">
              <a:solidFill>
                <a:srgbClr val="0049C0"/>
              </a:solidFill>
            </a:endParaRPr>
          </a:p>
          <a:p>
            <a:pPr algn="ctr" eaLnBrk="1" hangingPunct="1">
              <a:lnSpc>
                <a:spcPct val="93000"/>
              </a:lnSpc>
              <a:spcAft>
                <a:spcPts val="363"/>
              </a:spcAft>
              <a:buClr>
                <a:srgbClr val="000000"/>
              </a:buClr>
              <a:buSzPct val="45000"/>
            </a:pPr>
            <a:endParaRPr lang="en-GB" altLang="en-US" sz="200" b="1" dirty="0">
              <a:solidFill>
                <a:srgbClr val="000090"/>
              </a:solidFill>
            </a:endParaRPr>
          </a:p>
          <a:p>
            <a:pPr algn="ctr" eaLnBrk="1" hangingPunct="1">
              <a:lnSpc>
                <a:spcPct val="93000"/>
              </a:lnSpc>
              <a:spcAft>
                <a:spcPts val="363"/>
              </a:spcAft>
              <a:buClr>
                <a:srgbClr val="000000"/>
              </a:buClr>
              <a:buSzPct val="45000"/>
            </a:pPr>
            <a:endParaRPr lang="en-GB" altLang="en-US" sz="200" b="1" u="sng" dirty="0">
              <a:solidFill>
                <a:srgbClr val="000090"/>
              </a:solidFill>
            </a:endParaRPr>
          </a:p>
          <a:p>
            <a:pPr algn="ctr" eaLnBrk="1" hangingPunct="1">
              <a:lnSpc>
                <a:spcPct val="93000"/>
              </a:lnSpc>
              <a:spcAft>
                <a:spcPts val="363"/>
              </a:spcAft>
              <a:buClr>
                <a:srgbClr val="000000"/>
              </a:buClr>
              <a:buSzPct val="45000"/>
            </a:pPr>
            <a:endParaRPr lang="en-GB" altLang="en-US" sz="200" b="1" dirty="0">
              <a:solidFill>
                <a:srgbClr val="000090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8C941D2-D498-834C-B887-D4E57F10D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16100"/>
            <a:ext cx="9144000" cy="137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45000"/>
            </a:pPr>
            <a:r>
              <a:rPr lang="en-US" altLang="en-US" sz="4800" b="1" dirty="0"/>
              <a:t>Statistical Methods:</a:t>
            </a:r>
          </a:p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45000"/>
            </a:pPr>
            <a:r>
              <a:rPr lang="en-US" altLang="en-US" sz="4800" b="1" dirty="0"/>
              <a:t>Results of 3</a:t>
            </a:r>
            <a:r>
              <a:rPr lang="en-US" altLang="en-US" sz="4800" b="1" baseline="30000" dirty="0"/>
              <a:t>rd</a:t>
            </a:r>
            <a:r>
              <a:rPr lang="en-US" altLang="en-US" sz="4800" b="1" dirty="0"/>
              <a:t> exercise</a:t>
            </a:r>
            <a:endParaRPr lang="en-GB" altLang="en-US" sz="4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80690B-102E-A44D-BF4B-F01FCA96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543275"/>
            <a:ext cx="457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0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1A840008-3EBE-B74B-8A6C-A649DD04C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88913"/>
            <a:ext cx="9144000" cy="45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45000"/>
            </a:pPr>
            <a:r>
              <a:rPr lang="en-US" altLang="en-US" sz="3200" b="1" dirty="0"/>
              <a:t>Distribution of N</a:t>
            </a:r>
            <a:r>
              <a:rPr lang="en-US" altLang="en-US" sz="3200" b="1" baseline="-25000" dirty="0"/>
              <a:t>S</a:t>
            </a:r>
            <a:r>
              <a:rPr lang="en-US" altLang="en-US" sz="3200" b="1" dirty="0"/>
              <a:t> values obtained by ML fit</a:t>
            </a:r>
            <a:endParaRPr lang="en-GB" altLang="en-US" sz="3200" b="1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9D03AE0-3289-ED4F-ACF0-57F1B6C25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6545262"/>
            <a:ext cx="8797925" cy="26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200" dirty="0">
                <a:solidFill>
                  <a:srgbClr val="595959"/>
                </a:solidFill>
                <a:cs typeface="Arial" panose="020B0604020202020204" pitchFamily="34" charset="0"/>
              </a:rPr>
              <a:t>Christian Veelken	        	  	                                    </a:t>
            </a:r>
            <a:r>
              <a:rPr lang="en-US" altLang="en-US" sz="1200" dirty="0">
                <a:solidFill>
                  <a:srgbClr val="595959"/>
                </a:solidFill>
                <a:cs typeface="Arial" panose="020B0604020202020204" pitchFamily="34" charset="0"/>
              </a:rPr>
              <a:t>Results of 3</a:t>
            </a:r>
            <a:r>
              <a:rPr lang="en-US" altLang="en-US" sz="1200" baseline="30000" dirty="0">
                <a:solidFill>
                  <a:srgbClr val="595959"/>
                </a:solidFill>
                <a:cs typeface="Arial" panose="020B0604020202020204" pitchFamily="34" charset="0"/>
              </a:rPr>
              <a:t>rd</a:t>
            </a:r>
            <a:r>
              <a:rPr lang="en-US" altLang="en-US" sz="1200" dirty="0">
                <a:solidFill>
                  <a:srgbClr val="595959"/>
                </a:solidFill>
                <a:cs typeface="Arial" panose="020B0604020202020204" pitchFamily="34" charset="0"/>
              </a:rPr>
              <a:t> Exercise		       			  		</a:t>
            </a:r>
            <a:fld id="{5B890C50-1859-974C-998E-25DE323D0652}" type="slidenum">
              <a:rPr lang="en-US" altLang="en-US" sz="1200" smtClean="0">
                <a:solidFill>
                  <a:srgbClr val="595959"/>
                </a:solidFill>
                <a:cs typeface="Arial" panose="020B0604020202020204" pitchFamily="34" charset="0"/>
              </a:rPr>
              <a:pPr eaLnBrk="1" hangingPunct="1"/>
              <a:t>2</a:t>
            </a:fld>
            <a:endParaRPr lang="en-US" altLang="en-US" sz="12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310C1-3AA9-074C-8EE3-3003096C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348" y="6340839"/>
            <a:ext cx="621869" cy="621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52D78B7-1369-1549-A7DD-2974885A60FE}"/>
                  </a:ext>
                </a:extLst>
              </p:cNvPr>
              <p:cNvSpPr/>
              <p:nvPr/>
            </p:nvSpPr>
            <p:spPr>
              <a:xfrm>
                <a:off x="346075" y="851282"/>
                <a:ext cx="8591385" cy="1122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85000"/>
                </a:pPr>
                <a:r>
                  <a:rPr lang="en-US" altLang="en-US" sz="2400" dirty="0"/>
                  <a:t>Pseudo data consists on average of 1000 Z</a:t>
                </a:r>
                <a:r>
                  <a:rPr lang="en-US" altLang="en-US" sz="2400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sym typeface="Wingdings" pitchFamily="2" charset="2"/>
                      </a:rPr>
                      <m:t>𝜇𝜇</m:t>
                    </m:r>
                  </m:oMath>
                </a14:m>
                <a:r>
                  <a:rPr lang="en-US" altLang="en-US" sz="2400" dirty="0">
                    <a:sym typeface="Wingdings" pitchFamily="2" charset="2"/>
                  </a:rPr>
                  <a:t> signal events plus 9000 background events, uncertainty on data/MC SF for muon identification efficiency (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𝜀</m:t>
                    </m:r>
                    <m:r>
                      <a:rPr lang="en-US" altLang="en-US" sz="2400" b="0" i="1" baseline="-25000" smtClean="0">
                        <a:latin typeface="Cambria Math" panose="02040503050406030204" pitchFamily="18" charset="0"/>
                        <a:sym typeface="Wingdings" pitchFamily="2" charset="2"/>
                      </a:rPr>
                      <m:t>𝜇</m:t>
                    </m:r>
                  </m:oMath>
                </a14:m>
                <a:r>
                  <a:rPr lang="en-US" altLang="en-US" sz="2400" dirty="0">
                    <a:sym typeface="Wingdings" pitchFamily="2" charset="2"/>
                  </a:rPr>
                  <a:t>) equals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52D78B7-1369-1549-A7DD-2974885A6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75" y="851282"/>
                <a:ext cx="8591385" cy="1122808"/>
              </a:xfrm>
              <a:prstGeom prst="rect">
                <a:avLst/>
              </a:prstGeom>
              <a:blipFill>
                <a:blip r:embed="rId3"/>
                <a:stretch>
                  <a:fillRect l="-1032" t="-6742" b="-1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DC5D7D6-C981-844C-8ECB-8650A21FA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3204" y="1931447"/>
            <a:ext cx="2794248" cy="38085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8C5047-074D-C84B-B957-B8A0CF55E27E}"/>
              </a:ext>
            </a:extLst>
          </p:cNvPr>
          <p:cNvSpPr/>
          <p:nvPr/>
        </p:nvSpPr>
        <p:spPr>
          <a:xfrm>
            <a:off x="1987240" y="2032164"/>
            <a:ext cx="914987" cy="435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85000"/>
            </a:pPr>
            <a:r>
              <a:rPr lang="en-US" altLang="en-US" sz="2400" b="1" dirty="0"/>
              <a:t>0%</a:t>
            </a:r>
            <a:endParaRPr lang="en-US" altLang="en-US" sz="2400" b="1" dirty="0">
              <a:sym typeface="Wingdings" pitchFamily="2" charset="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D0F32-9189-C94C-8E31-A23BF7A9648A}"/>
              </a:ext>
            </a:extLst>
          </p:cNvPr>
          <p:cNvSpPr/>
          <p:nvPr/>
        </p:nvSpPr>
        <p:spPr>
          <a:xfrm>
            <a:off x="6417442" y="2032164"/>
            <a:ext cx="914987" cy="435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85000"/>
            </a:pPr>
            <a:r>
              <a:rPr lang="en-US" altLang="en-US" sz="2400" b="1" dirty="0"/>
              <a:t>5%</a:t>
            </a:r>
            <a:endParaRPr lang="en-US" altLang="en-US" sz="2400" b="1" dirty="0"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A1DB3-246B-8442-85A7-68B13B91F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001" y="2438576"/>
            <a:ext cx="4155550" cy="27942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0590D0-EEA4-D541-975C-F63D594F0C84}"/>
              </a:ext>
            </a:extLst>
          </p:cNvPr>
          <p:cNvSpPr/>
          <p:nvPr/>
        </p:nvSpPr>
        <p:spPr>
          <a:xfrm>
            <a:off x="346075" y="5320243"/>
            <a:ext cx="8591385" cy="112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85000"/>
            </a:pPr>
            <a:r>
              <a:rPr lang="en-US" altLang="en-US" sz="2400" dirty="0"/>
              <a:t>The systematic uncertainty on the muon identification efficiency has the effect of significantly increasing the variance of the N</a:t>
            </a:r>
            <a:r>
              <a:rPr lang="en-US" altLang="en-US" sz="2400" baseline="-25000" dirty="0"/>
              <a:t>S</a:t>
            </a:r>
            <a:r>
              <a:rPr lang="en-US" altLang="en-US" sz="2400" dirty="0"/>
              <a:t> values obtained by the ML fit</a:t>
            </a:r>
            <a:endParaRPr lang="en-US" alt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969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1A840008-3EBE-B74B-8A6C-A649DD04C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88913"/>
            <a:ext cx="9144000" cy="45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45000"/>
            </a:pPr>
            <a:r>
              <a:rPr lang="en-US" altLang="en-US" sz="3200" b="1" dirty="0"/>
              <a:t>Mean and SD of N</a:t>
            </a:r>
            <a:r>
              <a:rPr lang="en-US" altLang="en-US" sz="3200" b="1" baseline="-25000" dirty="0"/>
              <a:t>S</a:t>
            </a:r>
            <a:r>
              <a:rPr lang="en-US" altLang="en-US" sz="3200" b="1" dirty="0"/>
              <a:t> Values</a:t>
            </a:r>
            <a:endParaRPr lang="en-GB" altLang="en-US" sz="3200" b="1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9D03AE0-3289-ED4F-ACF0-57F1B6C25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6545262"/>
            <a:ext cx="8797925" cy="26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200" dirty="0">
                <a:solidFill>
                  <a:srgbClr val="595959"/>
                </a:solidFill>
                <a:cs typeface="Arial" panose="020B0604020202020204" pitchFamily="34" charset="0"/>
              </a:rPr>
              <a:t>Christian Veelken	        	  	                                    </a:t>
            </a:r>
            <a:r>
              <a:rPr lang="en-US" altLang="en-US" sz="1200" dirty="0">
                <a:solidFill>
                  <a:srgbClr val="595959"/>
                </a:solidFill>
                <a:cs typeface="Arial" panose="020B0604020202020204" pitchFamily="34" charset="0"/>
              </a:rPr>
              <a:t>Results of 3</a:t>
            </a:r>
            <a:r>
              <a:rPr lang="en-US" altLang="en-US" sz="1200" baseline="30000" dirty="0">
                <a:solidFill>
                  <a:srgbClr val="595959"/>
                </a:solidFill>
                <a:cs typeface="Arial" panose="020B0604020202020204" pitchFamily="34" charset="0"/>
              </a:rPr>
              <a:t>rd</a:t>
            </a:r>
            <a:r>
              <a:rPr lang="en-US" altLang="en-US" sz="1200" dirty="0">
                <a:solidFill>
                  <a:srgbClr val="595959"/>
                </a:solidFill>
                <a:cs typeface="Arial" panose="020B0604020202020204" pitchFamily="34" charset="0"/>
              </a:rPr>
              <a:t> Exercise		       			  		</a:t>
            </a:r>
            <a:fld id="{5B890C50-1859-974C-998E-25DE323D0652}" type="slidenum">
              <a:rPr lang="en-US" altLang="en-US" sz="1200" smtClean="0">
                <a:solidFill>
                  <a:srgbClr val="595959"/>
                </a:solidFill>
                <a:cs typeface="Arial" panose="020B0604020202020204" pitchFamily="34" charset="0"/>
              </a:rPr>
              <a:pPr eaLnBrk="1" hangingPunct="1"/>
              <a:t>3</a:t>
            </a:fld>
            <a:endParaRPr lang="en-US" altLang="en-US" sz="12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310C1-3AA9-074C-8EE3-3003096C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348" y="6340839"/>
            <a:ext cx="621869" cy="621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ADCB19-9C85-8842-A027-A823C220CAD9}"/>
                  </a:ext>
                </a:extLst>
              </p:cNvPr>
              <p:cNvSpPr/>
              <p:nvPr/>
            </p:nvSpPr>
            <p:spPr>
              <a:xfrm>
                <a:off x="346075" y="692255"/>
                <a:ext cx="8591385" cy="779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85000"/>
                </a:pPr>
                <a:r>
                  <a:rPr lang="en-US" altLang="en-US" sz="2400" dirty="0"/>
                  <a:t>Pseudo data consists on average of 1000 Z</a:t>
                </a:r>
                <a:r>
                  <a:rPr lang="en-US" altLang="en-US" sz="2400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sym typeface="Wingdings" pitchFamily="2" charset="2"/>
                      </a:rPr>
                      <m:t>𝜇𝜇</m:t>
                    </m:r>
                  </m:oMath>
                </a14:m>
                <a:r>
                  <a:rPr lang="en-US" altLang="en-US" sz="2400" dirty="0">
                    <a:sym typeface="Wingdings" pitchFamily="2" charset="2"/>
                  </a:rPr>
                  <a:t> signal events plus 9000 background events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ADCB19-9C85-8842-A027-A823C220C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75" y="692255"/>
                <a:ext cx="8591385" cy="779316"/>
              </a:xfrm>
              <a:prstGeom prst="rect">
                <a:avLst/>
              </a:prstGeom>
              <a:blipFill>
                <a:blip r:embed="rId3"/>
                <a:stretch>
                  <a:fillRect l="-1032" t="-9677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9960017-B5E5-0B4B-AC14-BEAED6CE8D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0821464"/>
                  </p:ext>
                </p:extLst>
              </p:nvPr>
            </p:nvGraphicFramePr>
            <p:xfrm>
              <a:off x="572685" y="1715048"/>
              <a:ext cx="8138164" cy="3235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541">
                      <a:extLst>
                        <a:ext uri="{9D8B030D-6E8A-4147-A177-3AD203B41FA5}">
                          <a16:colId xmlns:a16="http://schemas.microsoft.com/office/drawing/2014/main" val="1544759621"/>
                        </a:ext>
                      </a:extLst>
                    </a:gridCol>
                    <a:gridCol w="2034541">
                      <a:extLst>
                        <a:ext uri="{9D8B030D-6E8A-4147-A177-3AD203B41FA5}">
                          <a16:colId xmlns:a16="http://schemas.microsoft.com/office/drawing/2014/main" val="2615836245"/>
                        </a:ext>
                      </a:extLst>
                    </a:gridCol>
                    <a:gridCol w="2034541">
                      <a:extLst>
                        <a:ext uri="{9D8B030D-6E8A-4147-A177-3AD203B41FA5}">
                          <a16:colId xmlns:a16="http://schemas.microsoft.com/office/drawing/2014/main" val="2092724497"/>
                        </a:ext>
                      </a:extLst>
                    </a:gridCol>
                    <a:gridCol w="2034541">
                      <a:extLst>
                        <a:ext uri="{9D8B030D-6E8A-4147-A177-3AD203B41FA5}">
                          <a16:colId xmlns:a16="http://schemas.microsoft.com/office/drawing/2014/main" val="7620875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Uncertainty on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sz="1800" b="1" i="1" baseline="-25000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US" sz="1800" dirty="0"/>
                            <a:t>  [%]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Mean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SD / Mean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[%]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9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989.9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1659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988.8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61.7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354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989.2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64.6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3032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990.2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72.6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7.3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5827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991.4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86.8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8953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986.5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6933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989.7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114.7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11.6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5662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9960017-B5E5-0B4B-AC14-BEAED6CE8D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0821464"/>
                  </p:ext>
                </p:extLst>
              </p:nvPr>
            </p:nvGraphicFramePr>
            <p:xfrm>
              <a:off x="572685" y="1715048"/>
              <a:ext cx="8138164" cy="3235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541">
                      <a:extLst>
                        <a:ext uri="{9D8B030D-6E8A-4147-A177-3AD203B41FA5}">
                          <a16:colId xmlns:a16="http://schemas.microsoft.com/office/drawing/2014/main" val="1544759621"/>
                        </a:ext>
                      </a:extLst>
                    </a:gridCol>
                    <a:gridCol w="2034541">
                      <a:extLst>
                        <a:ext uri="{9D8B030D-6E8A-4147-A177-3AD203B41FA5}">
                          <a16:colId xmlns:a16="http://schemas.microsoft.com/office/drawing/2014/main" val="2615836245"/>
                        </a:ext>
                      </a:extLst>
                    </a:gridCol>
                    <a:gridCol w="2034541">
                      <a:extLst>
                        <a:ext uri="{9D8B030D-6E8A-4147-A177-3AD203B41FA5}">
                          <a16:colId xmlns:a16="http://schemas.microsoft.com/office/drawing/2014/main" val="2092724497"/>
                        </a:ext>
                      </a:extLst>
                    </a:gridCol>
                    <a:gridCol w="2034541">
                      <a:extLst>
                        <a:ext uri="{9D8B030D-6E8A-4147-A177-3AD203B41FA5}">
                          <a16:colId xmlns:a16="http://schemas.microsoft.com/office/drawing/2014/main" val="76208758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25" t="-6000" r="-301875" b="-4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Mean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SD / Mean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[%]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9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989.9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1659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988.8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61.7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354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989.2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64.6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3032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990.2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72.6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7.3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5827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991.4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86.8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8953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986.5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6933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989.7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114.7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11.6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5662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2A0F76-1762-BC4D-8E02-8FFE514A3DEC}"/>
                  </a:ext>
                </a:extLst>
              </p:cNvPr>
              <p:cNvSpPr/>
              <p:nvPr/>
            </p:nvSpPr>
            <p:spPr>
              <a:xfrm>
                <a:off x="346075" y="5049010"/>
                <a:ext cx="8694558" cy="1122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85000"/>
                </a:pPr>
                <a:r>
                  <a:rPr lang="en-US" altLang="en-US" sz="2400" dirty="0"/>
                  <a:t>The systematic uncertainty on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sym typeface="Wingdings" pitchFamily="2" charset="2"/>
                      </a:rPr>
                      <m:t>𝜀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sym typeface="Wingdings" pitchFamily="2" charset="2"/>
                      </a:rPr>
                      <m:t>𝜇</m:t>
                    </m:r>
                  </m:oMath>
                </a14:m>
                <a:r>
                  <a:rPr lang="en-US" altLang="en-US" sz="2400" dirty="0"/>
                  <a:t> limits the precision that we can achieve in the measurement of N</a:t>
                </a:r>
                <a:r>
                  <a:rPr lang="en-US" altLang="en-US" sz="2400" baseline="-25000" dirty="0"/>
                  <a:t>S</a:t>
                </a:r>
                <a:r>
                  <a:rPr lang="en-US" altLang="en-US" sz="2400" dirty="0"/>
                  <a:t> (and hence the cross section for Z</a:t>
                </a:r>
                <a:r>
                  <a:rPr lang="en-US" altLang="en-US" sz="2400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𝜇𝜇</m:t>
                    </m:r>
                  </m:oMath>
                </a14:m>
                <a:r>
                  <a:rPr lang="en-US" altLang="en-US" sz="2400" dirty="0">
                    <a:sym typeface="Wingdings" pitchFamily="2" charset="2"/>
                  </a:rPr>
                  <a:t> production) if the uncertainty 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𝜀</m:t>
                    </m:r>
                    <m:r>
                      <a:rPr lang="en-US" altLang="en-US" sz="2400" b="0" i="1" baseline="-25000" smtClean="0">
                        <a:latin typeface="Cambria Math" panose="02040503050406030204" pitchFamily="18" charset="0"/>
                        <a:sym typeface="Wingdings" pitchFamily="2" charset="2"/>
                      </a:rPr>
                      <m:t>𝜇</m:t>
                    </m:r>
                  </m:oMath>
                </a14:m>
                <a:r>
                  <a:rPr lang="en-US" altLang="en-US" sz="2400" dirty="0">
                    <a:sym typeface="Wingdings" pitchFamily="2" charset="2"/>
                  </a:rPr>
                  <a:t> is larger than 1-2%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2A0F76-1762-BC4D-8E02-8FFE514A3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75" y="5049010"/>
                <a:ext cx="8694558" cy="1122808"/>
              </a:xfrm>
              <a:prstGeom prst="rect">
                <a:avLst/>
              </a:prstGeom>
              <a:blipFill>
                <a:blip r:embed="rId5"/>
                <a:stretch>
                  <a:fillRect l="-1020" t="-5618"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80055-7D4D-994E-8567-16C8DB2AE0AC}"/>
              </a:ext>
            </a:extLst>
          </p:cNvPr>
          <p:cNvSpPr/>
          <p:nvPr/>
        </p:nvSpPr>
        <p:spPr>
          <a:xfrm>
            <a:off x="7131561" y="1770455"/>
            <a:ext cx="1113941" cy="25996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4">
                <a:extLst>
                  <a:ext uri="{FF2B5EF4-FFF2-40B4-BE49-F238E27FC236}">
                    <a16:creationId xmlns:a16="http://schemas.microsoft.com/office/drawing/2014/main" id="{48802062-68E5-F74D-9B43-FA79316A6E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0936" y="1184717"/>
                <a:ext cx="4173064" cy="577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5638" algn="l"/>
                    <a:tab pos="1312863" algn="l"/>
                    <a:tab pos="1968500" algn="l"/>
                    <a:tab pos="2625725" algn="l"/>
                    <a:tab pos="3282950" algn="l"/>
                    <a:tab pos="3938588" algn="l"/>
                    <a:tab pos="4595813" algn="l"/>
                    <a:tab pos="5253038" algn="l"/>
                    <a:tab pos="5908675" algn="l"/>
                    <a:tab pos="6565900" algn="l"/>
                    <a:tab pos="7223125" algn="l"/>
                    <a:tab pos="7878763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buClr>
                    <a:srgbClr val="000000"/>
                  </a:buClr>
                  <a:buSzPct val="45000"/>
                </a:pPr>
                <a:r>
                  <a:rPr lang="en-US" altLang="en-US" sz="2000" dirty="0">
                    <a:solidFill>
                      <a:srgbClr val="FF0000"/>
                    </a:solidFill>
                    <a:latin typeface="+mn-lt"/>
                  </a:rPr>
                  <a:t>Precision that can be achieved in Z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+mn-lt"/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𝜇𝜇</m:t>
                    </m:r>
                  </m:oMath>
                </a14:m>
                <a:r>
                  <a:rPr lang="en-US" altLang="en-US" sz="2000" dirty="0">
                    <a:solidFill>
                      <a:srgbClr val="FF0000"/>
                    </a:solidFill>
                    <a:latin typeface="+mn-lt"/>
                    <a:sym typeface="Wingdings" pitchFamily="2" charset="2"/>
                  </a:rPr>
                  <a:t> cross section measurement</a:t>
                </a:r>
                <a:endParaRPr lang="en-US" altLang="en-US" sz="2000" dirty="0">
                  <a:solidFill>
                    <a:srgbClr val="FF0000"/>
                  </a:solidFill>
                  <a:latin typeface="Lucida Calligraphy" panose="03010101010101010101" pitchFamily="66" charset="77"/>
                </a:endParaRPr>
              </a:p>
            </p:txBody>
          </p:sp>
        </mc:Choice>
        <mc:Fallback xmlns="">
          <p:sp>
            <p:nvSpPr>
              <p:cNvPr id="12" name="Text Box 4">
                <a:extLst>
                  <a:ext uri="{FF2B5EF4-FFF2-40B4-BE49-F238E27FC236}">
                    <a16:creationId xmlns:a16="http://schemas.microsoft.com/office/drawing/2014/main" id="{48802062-68E5-F74D-9B43-FA79316A6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0936" y="1184717"/>
                <a:ext cx="4173064" cy="577787"/>
              </a:xfrm>
              <a:prstGeom prst="rect">
                <a:avLst/>
              </a:prstGeom>
              <a:blipFill>
                <a:blip r:embed="rId6"/>
                <a:stretch>
                  <a:fillRect l="-3333" t="-17021" b="-2127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80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1E3C3FE-4563-7943-B410-ED864F0D42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0381"/>
                  </p:ext>
                </p:extLst>
              </p:nvPr>
            </p:nvGraphicFramePr>
            <p:xfrm>
              <a:off x="572685" y="1444708"/>
              <a:ext cx="8138164" cy="317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541">
                      <a:extLst>
                        <a:ext uri="{9D8B030D-6E8A-4147-A177-3AD203B41FA5}">
                          <a16:colId xmlns:a16="http://schemas.microsoft.com/office/drawing/2014/main" val="1544759621"/>
                        </a:ext>
                      </a:extLst>
                    </a:gridCol>
                    <a:gridCol w="2034541">
                      <a:extLst>
                        <a:ext uri="{9D8B030D-6E8A-4147-A177-3AD203B41FA5}">
                          <a16:colId xmlns:a16="http://schemas.microsoft.com/office/drawing/2014/main" val="2615836245"/>
                        </a:ext>
                      </a:extLst>
                    </a:gridCol>
                    <a:gridCol w="2034541">
                      <a:extLst>
                        <a:ext uri="{9D8B030D-6E8A-4147-A177-3AD203B41FA5}">
                          <a16:colId xmlns:a16="http://schemas.microsoft.com/office/drawing/2014/main" val="2092724497"/>
                        </a:ext>
                      </a:extLst>
                    </a:gridCol>
                    <a:gridCol w="2034541">
                      <a:extLst>
                        <a:ext uri="{9D8B030D-6E8A-4147-A177-3AD203B41FA5}">
                          <a16:colId xmlns:a16="http://schemas.microsoft.com/office/drawing/2014/main" val="7620875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Uncertainty on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sz="1600" b="1" i="1" baseline="-25000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US" sz="1600" dirty="0"/>
                            <a:t>  [%]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Mean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SD / Mean</a:t>
                          </a:r>
                        </a:p>
                        <a:p>
                          <a:pPr algn="ctr"/>
                          <a:r>
                            <a:rPr lang="en-US" sz="1600" dirty="0"/>
                            <a:t>[%]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9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9885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1659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354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9881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3032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9879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5827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9910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8953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9887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6933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9917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5662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1E3C3FE-4563-7943-B410-ED864F0D42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0381"/>
                  </p:ext>
                </p:extLst>
              </p:nvPr>
            </p:nvGraphicFramePr>
            <p:xfrm>
              <a:off x="572685" y="1444708"/>
              <a:ext cx="8138164" cy="317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541">
                      <a:extLst>
                        <a:ext uri="{9D8B030D-6E8A-4147-A177-3AD203B41FA5}">
                          <a16:colId xmlns:a16="http://schemas.microsoft.com/office/drawing/2014/main" val="1544759621"/>
                        </a:ext>
                      </a:extLst>
                    </a:gridCol>
                    <a:gridCol w="2034541">
                      <a:extLst>
                        <a:ext uri="{9D8B030D-6E8A-4147-A177-3AD203B41FA5}">
                          <a16:colId xmlns:a16="http://schemas.microsoft.com/office/drawing/2014/main" val="2615836245"/>
                        </a:ext>
                      </a:extLst>
                    </a:gridCol>
                    <a:gridCol w="2034541">
                      <a:extLst>
                        <a:ext uri="{9D8B030D-6E8A-4147-A177-3AD203B41FA5}">
                          <a16:colId xmlns:a16="http://schemas.microsoft.com/office/drawing/2014/main" val="2092724497"/>
                        </a:ext>
                      </a:extLst>
                    </a:gridCol>
                    <a:gridCol w="2034541">
                      <a:extLst>
                        <a:ext uri="{9D8B030D-6E8A-4147-A177-3AD203B41FA5}">
                          <a16:colId xmlns:a16="http://schemas.microsoft.com/office/drawing/2014/main" val="76208758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5" t="-2174" r="-301875" b="-4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Mean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SD / Mean</a:t>
                          </a:r>
                        </a:p>
                        <a:p>
                          <a:pPr algn="ctr"/>
                          <a:r>
                            <a:rPr lang="en-US" sz="1600" dirty="0"/>
                            <a:t>[%]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9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9885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1659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354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9881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3032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9879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5827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9910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8953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9887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6933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9917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5662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 Box 4">
            <a:extLst>
              <a:ext uri="{FF2B5EF4-FFF2-40B4-BE49-F238E27FC236}">
                <a16:creationId xmlns:a16="http://schemas.microsoft.com/office/drawing/2014/main" id="{1A840008-3EBE-B74B-8A6C-A649DD04C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88913"/>
            <a:ext cx="9144000" cy="45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45000"/>
            </a:pPr>
            <a:r>
              <a:rPr lang="en-US" altLang="en-US" sz="3200" b="1" dirty="0"/>
              <a:t>Mean and SD of N</a:t>
            </a:r>
            <a:r>
              <a:rPr lang="en-US" altLang="en-US" sz="3200" b="1" baseline="-25000" dirty="0"/>
              <a:t>S</a:t>
            </a:r>
            <a:r>
              <a:rPr lang="en-US" altLang="en-US" sz="3200" b="1" dirty="0"/>
              <a:t> Values</a:t>
            </a:r>
            <a:endParaRPr lang="en-GB" altLang="en-US" sz="3200" b="1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9D03AE0-3289-ED4F-ACF0-57F1B6C25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6545262"/>
            <a:ext cx="8797925" cy="26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200" dirty="0">
                <a:solidFill>
                  <a:srgbClr val="595959"/>
                </a:solidFill>
                <a:cs typeface="Arial" panose="020B0604020202020204" pitchFamily="34" charset="0"/>
              </a:rPr>
              <a:t>Christian Veelken	        	  	                                    </a:t>
            </a:r>
            <a:r>
              <a:rPr lang="en-US" altLang="en-US" sz="1200" dirty="0">
                <a:solidFill>
                  <a:srgbClr val="595959"/>
                </a:solidFill>
                <a:cs typeface="Arial" panose="020B0604020202020204" pitchFamily="34" charset="0"/>
              </a:rPr>
              <a:t>Results of 3</a:t>
            </a:r>
            <a:r>
              <a:rPr lang="en-US" altLang="en-US" sz="1200" baseline="30000" dirty="0">
                <a:solidFill>
                  <a:srgbClr val="595959"/>
                </a:solidFill>
                <a:cs typeface="Arial" panose="020B0604020202020204" pitchFamily="34" charset="0"/>
              </a:rPr>
              <a:t>rd</a:t>
            </a:r>
            <a:r>
              <a:rPr lang="en-US" altLang="en-US" sz="1200" dirty="0">
                <a:solidFill>
                  <a:srgbClr val="595959"/>
                </a:solidFill>
                <a:cs typeface="Arial" panose="020B0604020202020204" pitchFamily="34" charset="0"/>
              </a:rPr>
              <a:t> Exercise		       			  		</a:t>
            </a:r>
            <a:fld id="{5B890C50-1859-974C-998E-25DE323D0652}" type="slidenum">
              <a:rPr lang="en-US" altLang="en-US" sz="1200" smtClean="0">
                <a:solidFill>
                  <a:srgbClr val="595959"/>
                </a:solidFill>
                <a:cs typeface="Arial" panose="020B0604020202020204" pitchFamily="34" charset="0"/>
              </a:rPr>
              <a:pPr eaLnBrk="1" hangingPunct="1"/>
              <a:t>4</a:t>
            </a:fld>
            <a:endParaRPr lang="en-US" altLang="en-US" sz="12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310C1-3AA9-074C-8EE3-3003096CF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5348" y="6340839"/>
            <a:ext cx="621869" cy="621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ADCB19-9C85-8842-A027-A823C220CAD9}"/>
                  </a:ext>
                </a:extLst>
              </p:cNvPr>
              <p:cNvSpPr/>
              <p:nvPr/>
            </p:nvSpPr>
            <p:spPr>
              <a:xfrm>
                <a:off x="346075" y="708157"/>
                <a:ext cx="8591385" cy="664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85000"/>
                </a:pPr>
                <a:r>
                  <a:rPr lang="en-US" altLang="en-US" sz="2000" dirty="0"/>
                  <a:t>Pseudo data consists on average of 10000 Z</a:t>
                </a:r>
                <a:r>
                  <a:rPr lang="en-US" altLang="en-US" sz="2000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sym typeface="Wingdings" pitchFamily="2" charset="2"/>
                      </a:rPr>
                      <m:t>𝜇𝜇</m:t>
                    </m:r>
                  </m:oMath>
                </a14:m>
                <a:r>
                  <a:rPr lang="en-US" altLang="en-US" sz="2000" dirty="0">
                    <a:sym typeface="Wingdings" pitchFamily="2" charset="2"/>
                  </a:rPr>
                  <a:t> signal events plus 90000 background events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ADCB19-9C85-8842-A027-A823C220C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75" y="708157"/>
                <a:ext cx="8591385" cy="664797"/>
              </a:xfrm>
              <a:prstGeom prst="rect">
                <a:avLst/>
              </a:prstGeom>
              <a:blipFill>
                <a:blip r:embed="rId4"/>
                <a:stretch>
                  <a:fillRect l="-590" t="-754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20BE72-2879-C844-B23F-ACF083097B4D}"/>
                  </a:ext>
                </a:extLst>
              </p:cNvPr>
              <p:cNvSpPr/>
              <p:nvPr/>
            </p:nvSpPr>
            <p:spPr>
              <a:xfrm>
                <a:off x="346075" y="4715052"/>
                <a:ext cx="8694558" cy="1917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85000"/>
                </a:pPr>
                <a:r>
                  <a:rPr lang="en-US" altLang="en-US" sz="2000" dirty="0"/>
                  <a:t>In case the uncertainty on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sym typeface="Wingdings" pitchFamily="2" charset="2"/>
                      </a:rPr>
                      <m:t>𝜀</m:t>
                    </m:r>
                    <m:r>
                      <a:rPr lang="en-US" altLang="en-US" sz="2000" i="1" baseline="-25000">
                        <a:latin typeface="Cambria Math" panose="02040503050406030204" pitchFamily="18" charset="0"/>
                        <a:sym typeface="Wingdings" pitchFamily="2" charset="2"/>
                      </a:rPr>
                      <m:t>𝜇</m:t>
                    </m:r>
                  </m:oMath>
                </a14:m>
                <a:r>
                  <a:rPr lang="en-US" altLang="en-US" sz="2000" dirty="0"/>
                  <a:t> is small, the precision of the measured N</a:t>
                </a:r>
                <a:r>
                  <a:rPr lang="en-US" altLang="en-US" sz="2000" baseline="-25000" dirty="0"/>
                  <a:t>S</a:t>
                </a:r>
                <a:r>
                  <a:rPr lang="en-US" altLang="en-US" sz="2000" dirty="0"/>
                  <a:t> values improves by about a factor                   </a:t>
                </a:r>
                <a:r>
                  <a:rPr lang="en-US" altLang="en-US" sz="1000" dirty="0"/>
                  <a:t> </a:t>
                </a:r>
                <a:r>
                  <a:rPr lang="en-US" altLang="en-US" sz="2000" dirty="0"/>
                  <a:t>compared to the previous slide, as expected for a measurement that is limited by statistical uncertainties.</a:t>
                </a:r>
              </a:p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85000"/>
                </a:pPr>
                <a:endParaRPr lang="en-US" altLang="en-US" sz="600" dirty="0"/>
              </a:p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85000"/>
                </a:pPr>
                <a:r>
                  <a:rPr lang="en-US" altLang="en-US" sz="2000" dirty="0">
                    <a:sym typeface="Wingdings" pitchFamily="2" charset="2"/>
                  </a:rPr>
                  <a:t>In case the uncertainty on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sym typeface="Wingdings" pitchFamily="2" charset="2"/>
                      </a:rPr>
                      <m:t>𝜀</m:t>
                    </m:r>
                    <m:r>
                      <a:rPr lang="en-US" altLang="en-US" sz="2000" i="1" baseline="-25000">
                        <a:latin typeface="Cambria Math" panose="02040503050406030204" pitchFamily="18" charset="0"/>
                        <a:sym typeface="Wingdings" pitchFamily="2" charset="2"/>
                      </a:rPr>
                      <m:t>𝜇</m:t>
                    </m:r>
                  </m:oMath>
                </a14:m>
                <a:r>
                  <a:rPr lang="en-US" altLang="en-US" sz="2000" dirty="0"/>
                  <a:t> is 4-5%, adding more data does not significantly improve the precision on N</a:t>
                </a:r>
                <a:r>
                  <a:rPr lang="en-US" altLang="en-US" sz="2000" baseline="-25000" dirty="0"/>
                  <a:t>S</a:t>
                </a:r>
                <a:r>
                  <a:rPr lang="en-US" altLang="en-US" sz="2000" dirty="0"/>
                  <a:t>. We say that the measurement is “systematics limited” in this case.</a:t>
                </a:r>
                <a:endParaRPr lang="en-US" altLang="en-US" sz="20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20BE72-2879-C844-B23F-ACF083097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75" y="4715052"/>
                <a:ext cx="8694558" cy="1917000"/>
              </a:xfrm>
              <a:prstGeom prst="rect">
                <a:avLst/>
              </a:prstGeom>
              <a:blipFill>
                <a:blip r:embed="rId5"/>
                <a:stretch>
                  <a:fillRect l="-583" t="-2632" r="-292"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61D5668-B232-F148-B037-D9D7FF6CC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1299" y="5072444"/>
            <a:ext cx="982649" cy="23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6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1A840008-3EBE-B74B-8A6C-A649DD04C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88913"/>
            <a:ext cx="9144000" cy="45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45000"/>
            </a:pPr>
            <a:r>
              <a:rPr lang="en-US" altLang="en-US" sz="3200" b="1" dirty="0"/>
              <a:t>A Word on Nuisance Parameters</a:t>
            </a:r>
            <a:endParaRPr lang="en-GB" altLang="en-US" sz="3200" b="1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9D03AE0-3289-ED4F-ACF0-57F1B6C25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6545262"/>
            <a:ext cx="8797925" cy="26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200" dirty="0">
                <a:solidFill>
                  <a:srgbClr val="595959"/>
                </a:solidFill>
                <a:cs typeface="Arial" panose="020B0604020202020204" pitchFamily="34" charset="0"/>
              </a:rPr>
              <a:t>Christian Veelken	        	  	                                    </a:t>
            </a:r>
            <a:r>
              <a:rPr lang="en-US" altLang="en-US" sz="1200" dirty="0">
                <a:solidFill>
                  <a:srgbClr val="595959"/>
                </a:solidFill>
                <a:cs typeface="Arial" panose="020B0604020202020204" pitchFamily="34" charset="0"/>
              </a:rPr>
              <a:t>Results of 3</a:t>
            </a:r>
            <a:r>
              <a:rPr lang="en-US" altLang="en-US" sz="1200" baseline="30000" dirty="0">
                <a:solidFill>
                  <a:srgbClr val="595959"/>
                </a:solidFill>
                <a:cs typeface="Arial" panose="020B0604020202020204" pitchFamily="34" charset="0"/>
              </a:rPr>
              <a:t>rd</a:t>
            </a:r>
            <a:r>
              <a:rPr lang="en-US" altLang="en-US" sz="1200" dirty="0">
                <a:solidFill>
                  <a:srgbClr val="595959"/>
                </a:solidFill>
                <a:cs typeface="Arial" panose="020B0604020202020204" pitchFamily="34" charset="0"/>
              </a:rPr>
              <a:t> Exercise		       			  		</a:t>
            </a:r>
            <a:fld id="{5B890C50-1859-974C-998E-25DE323D0652}" type="slidenum">
              <a:rPr lang="en-US" altLang="en-US" sz="1200" smtClean="0">
                <a:solidFill>
                  <a:srgbClr val="595959"/>
                </a:solidFill>
                <a:cs typeface="Arial" panose="020B0604020202020204" pitchFamily="34" charset="0"/>
              </a:rPr>
              <a:pPr eaLnBrk="1" hangingPunct="1"/>
              <a:t>5</a:t>
            </a:fld>
            <a:endParaRPr lang="en-US" altLang="en-US" sz="12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310C1-3AA9-074C-8EE3-3003096C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348" y="6340839"/>
            <a:ext cx="621869" cy="621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ADCB19-9C85-8842-A027-A823C220CAD9}"/>
              </a:ext>
            </a:extLst>
          </p:cNvPr>
          <p:cNvSpPr/>
          <p:nvPr/>
        </p:nvSpPr>
        <p:spPr>
          <a:xfrm>
            <a:off x="346075" y="851279"/>
            <a:ext cx="8591385" cy="318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85000"/>
            </a:pPr>
            <a:r>
              <a:rPr lang="en-US" altLang="en-US" sz="2400" dirty="0"/>
              <a:t>As the name suggest, nuisance parameters really are a </a:t>
            </a:r>
            <a:r>
              <a:rPr lang="en-US" altLang="en-US" sz="2400" b="1" dirty="0"/>
              <a:t>nuisance</a:t>
            </a:r>
            <a:r>
              <a:rPr lang="en-US" altLang="en-US" sz="2400" dirty="0"/>
              <a:t> for the purpose of measuring the parameter that we are interested in!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85000"/>
            </a:pPr>
            <a:endParaRPr lang="en-US" altLang="en-US" sz="2400" dirty="0">
              <a:sym typeface="Wingdings" pitchFamily="2" charset="2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85000"/>
            </a:pPr>
            <a:r>
              <a:rPr lang="en-US" altLang="en-US" sz="2400" dirty="0">
                <a:sym typeface="Wingdings" pitchFamily="2" charset="2"/>
              </a:rPr>
              <a:t>Nuisance parameters make the measurement of the POI more complicated and degrade the precision of the measurement.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85000"/>
            </a:pPr>
            <a:endParaRPr lang="en-US" altLang="en-US" sz="2400" dirty="0">
              <a:sym typeface="Wingdings" pitchFamily="2" charset="2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85000"/>
            </a:pPr>
            <a:r>
              <a:rPr lang="en-US" altLang="en-US" sz="2400" dirty="0">
                <a:sym typeface="Wingdings" pitchFamily="2" charset="2"/>
              </a:rPr>
              <a:t>In practice, a substantial amount of work is often necessary in order to reduce systematic uncertainties, which would otherwise limit the </a:t>
            </a:r>
            <a:r>
              <a:rPr lang="en-US" altLang="en-US" sz="2400">
                <a:sym typeface="Wingdings" pitchFamily="2" charset="2"/>
              </a:rPr>
              <a:t>precision that our </a:t>
            </a:r>
            <a:r>
              <a:rPr lang="en-US" altLang="en-US" sz="2400" dirty="0">
                <a:sym typeface="Wingdings" pitchFamily="2" charset="2"/>
              </a:rPr>
              <a:t>measurements can achieve.</a:t>
            </a:r>
          </a:p>
        </p:txBody>
      </p:sp>
    </p:spTree>
    <p:extLst>
      <p:ext uri="{BB962C8B-B14F-4D97-AF65-F5344CB8AC3E}">
        <p14:creationId xmlns:p14="http://schemas.microsoft.com/office/powerpoint/2010/main" val="170890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16013</TotalTime>
  <Words>496</Words>
  <Application>Microsoft Macintosh PowerPoint</Application>
  <PresentationFormat>On-screen Show (4:3)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Lucida Calligraphy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Veelken</dc:creator>
  <cp:lastModifiedBy>Christian Veelken</cp:lastModifiedBy>
  <cp:revision>649</cp:revision>
  <cp:lastPrinted>2019-06-26T15:42:34Z</cp:lastPrinted>
  <dcterms:created xsi:type="dcterms:W3CDTF">2019-06-26T12:15:17Z</dcterms:created>
  <dcterms:modified xsi:type="dcterms:W3CDTF">2019-11-14T08:01:56Z</dcterms:modified>
</cp:coreProperties>
</file>