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77" r:id="rId3"/>
    <p:sldId id="290" r:id="rId4"/>
    <p:sldId id="306" r:id="rId5"/>
    <p:sldId id="307" r:id="rId6"/>
    <p:sldId id="310" r:id="rId7"/>
    <p:sldId id="308" r:id="rId8"/>
    <p:sldId id="288" r:id="rId9"/>
    <p:sldId id="289" r:id="rId10"/>
    <p:sldId id="309" r:id="rId11"/>
    <p:sldId id="291" r:id="rId12"/>
    <p:sldId id="31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BFF"/>
    <a:srgbClr val="F943A5"/>
    <a:srgbClr val="003DFF"/>
    <a:srgbClr val="006FFF"/>
    <a:srgbClr val="0049C0"/>
    <a:srgbClr val="FF8500"/>
    <a:srgbClr val="FFFF0A"/>
    <a:srgbClr val="80FF07"/>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39" autoAdjust="0"/>
    <p:restoredTop sz="95985" autoAdjust="0"/>
  </p:normalViewPr>
  <p:slideViewPr>
    <p:cSldViewPr snapToGrid="0" snapToObjects="1">
      <p:cViewPr varScale="1">
        <p:scale>
          <a:sx n="160" d="100"/>
          <a:sy n="160" d="100"/>
        </p:scale>
        <p:origin x="2392"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9E1D3-59D1-0D48-9F86-C7A1B23BC1BB}" type="datetimeFigureOut">
              <a:rPr lang="en-US" smtClean="0"/>
              <a:t>11/14/19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274F13-0F38-B644-BDCF-BB2A7FBB4699}" type="slidenum">
              <a:rPr lang="en-US" smtClean="0"/>
              <a:t>‹#›</a:t>
            </a:fld>
            <a:endParaRPr lang="en-US"/>
          </a:p>
        </p:txBody>
      </p:sp>
    </p:spTree>
    <p:extLst>
      <p:ext uri="{BB962C8B-B14F-4D97-AF65-F5344CB8AC3E}">
        <p14:creationId xmlns:p14="http://schemas.microsoft.com/office/powerpoint/2010/main" val="38105233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3</a:t>
            </a:fld>
            <a:endParaRPr lang="en-US"/>
          </a:p>
        </p:txBody>
      </p:sp>
    </p:spTree>
    <p:extLst>
      <p:ext uri="{BB962C8B-B14F-4D97-AF65-F5344CB8AC3E}">
        <p14:creationId xmlns:p14="http://schemas.microsoft.com/office/powerpoint/2010/main" val="3882842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4</a:t>
            </a:fld>
            <a:endParaRPr lang="en-US"/>
          </a:p>
        </p:txBody>
      </p:sp>
    </p:spTree>
    <p:extLst>
      <p:ext uri="{BB962C8B-B14F-4D97-AF65-F5344CB8AC3E}">
        <p14:creationId xmlns:p14="http://schemas.microsoft.com/office/powerpoint/2010/main" val="285604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8</a:t>
            </a:fld>
            <a:endParaRPr lang="en-US"/>
          </a:p>
        </p:txBody>
      </p:sp>
    </p:spTree>
    <p:extLst>
      <p:ext uri="{BB962C8B-B14F-4D97-AF65-F5344CB8AC3E}">
        <p14:creationId xmlns:p14="http://schemas.microsoft.com/office/powerpoint/2010/main" val="2341275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9</a:t>
            </a:fld>
            <a:endParaRPr lang="en-US"/>
          </a:p>
        </p:txBody>
      </p:sp>
    </p:spTree>
    <p:extLst>
      <p:ext uri="{BB962C8B-B14F-4D97-AF65-F5344CB8AC3E}">
        <p14:creationId xmlns:p14="http://schemas.microsoft.com/office/powerpoint/2010/main" val="229123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10</a:t>
            </a:fld>
            <a:endParaRPr lang="en-US"/>
          </a:p>
        </p:txBody>
      </p:sp>
    </p:spTree>
    <p:extLst>
      <p:ext uri="{BB962C8B-B14F-4D97-AF65-F5344CB8AC3E}">
        <p14:creationId xmlns:p14="http://schemas.microsoft.com/office/powerpoint/2010/main" val="3127866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11</a:t>
            </a:fld>
            <a:endParaRPr lang="en-US"/>
          </a:p>
        </p:txBody>
      </p:sp>
    </p:spTree>
    <p:extLst>
      <p:ext uri="{BB962C8B-B14F-4D97-AF65-F5344CB8AC3E}">
        <p14:creationId xmlns:p14="http://schemas.microsoft.com/office/powerpoint/2010/main" val="150553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3274F13-0F38-B644-BDCF-BB2A7FBB4699}" type="slidenum">
              <a:rPr lang="en-US" smtClean="0"/>
              <a:t>12</a:t>
            </a:fld>
            <a:endParaRPr lang="en-US"/>
          </a:p>
        </p:txBody>
      </p:sp>
    </p:spTree>
    <p:extLst>
      <p:ext uri="{BB962C8B-B14F-4D97-AF65-F5344CB8AC3E}">
        <p14:creationId xmlns:p14="http://schemas.microsoft.com/office/powerpoint/2010/main" val="2516346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14707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390792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321405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AE248-65B5-C145-AE57-FD6269E44081}"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85001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8AE248-65B5-C145-AE57-FD6269E44081}" type="datetimeFigureOut">
              <a:rPr lang="en-US" smtClean="0"/>
              <a:t>11/14/19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331440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8AE248-65B5-C145-AE57-FD6269E44081}"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61637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8AE248-65B5-C145-AE57-FD6269E44081}" type="datetimeFigureOut">
              <a:rPr lang="en-US" smtClean="0"/>
              <a:t>11/14/19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9192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8AE248-65B5-C145-AE57-FD6269E44081}" type="datetimeFigureOut">
              <a:rPr lang="en-US" smtClean="0"/>
              <a:t>11/14/19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115812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AE248-65B5-C145-AE57-FD6269E44081}" type="datetimeFigureOut">
              <a:rPr lang="en-US" smtClean="0"/>
              <a:t>11/14/19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131493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AE248-65B5-C145-AE57-FD6269E44081}"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76446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8AE248-65B5-C145-AE57-FD6269E44081}" type="datetimeFigureOut">
              <a:rPr lang="en-US" smtClean="0"/>
              <a:t>11/14/19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16E42-153B-C54A-8DD5-55AE016FFB25}" type="slidenum">
              <a:rPr lang="en-US" smtClean="0"/>
              <a:t>‹#›</a:t>
            </a:fld>
            <a:endParaRPr lang="en-US"/>
          </a:p>
        </p:txBody>
      </p:sp>
    </p:spTree>
    <p:extLst>
      <p:ext uri="{BB962C8B-B14F-4D97-AF65-F5344CB8AC3E}">
        <p14:creationId xmlns:p14="http://schemas.microsoft.com/office/powerpoint/2010/main" val="213837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AE248-65B5-C145-AE57-FD6269E44081}" type="datetimeFigureOut">
              <a:rPr lang="en-US" smtClean="0"/>
              <a:t>11/14/19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16E42-153B-C54A-8DD5-55AE016FFB25}" type="slidenum">
              <a:rPr lang="en-US" smtClean="0"/>
              <a:t>‹#›</a:t>
            </a:fld>
            <a:endParaRPr lang="en-US"/>
          </a:p>
        </p:txBody>
      </p:sp>
    </p:spTree>
    <p:extLst>
      <p:ext uri="{BB962C8B-B14F-4D97-AF65-F5344CB8AC3E}">
        <p14:creationId xmlns:p14="http://schemas.microsoft.com/office/powerpoint/2010/main" val="1531374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christian.veelken@cern.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30.pn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F51A5534-E818-FF4D-9B5E-8B142C9EA1D1}"/>
              </a:ext>
            </a:extLst>
          </p:cNvPr>
          <p:cNvSpPr txBox="1">
            <a:spLocks noChangeArrowheads="1"/>
          </p:cNvSpPr>
          <p:nvPr/>
        </p:nvSpPr>
        <p:spPr bwMode="auto">
          <a:xfrm>
            <a:off x="0" y="3450860"/>
            <a:ext cx="9144000" cy="1092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spcAft>
                <a:spcPts val="363"/>
              </a:spcAft>
              <a:buClr>
                <a:srgbClr val="000000"/>
              </a:buClr>
              <a:buSzPct val="45000"/>
            </a:pPr>
            <a:r>
              <a:rPr lang="en-GB" altLang="en-US" sz="3200" b="1" dirty="0">
                <a:solidFill>
                  <a:srgbClr val="000090"/>
                </a:solidFill>
              </a:rPr>
              <a:t>Christian Veelken</a:t>
            </a:r>
          </a:p>
          <a:p>
            <a:pPr algn="ctr" eaLnBrk="1" hangingPunct="1">
              <a:lnSpc>
                <a:spcPct val="93000"/>
              </a:lnSpc>
              <a:spcAft>
                <a:spcPts val="363"/>
              </a:spcAft>
              <a:buClr>
                <a:srgbClr val="000000"/>
              </a:buClr>
              <a:buSzPct val="45000"/>
            </a:pPr>
            <a:r>
              <a:rPr lang="en-GB" altLang="en-US" b="1" dirty="0">
                <a:solidFill>
                  <a:srgbClr val="0049C0"/>
                </a:solidFill>
                <a:hlinkClick r:id="rId2"/>
              </a:rPr>
              <a:t>christian.veelken@cern.ch</a:t>
            </a:r>
            <a:endParaRPr lang="en-GB" altLang="en-US" b="1" dirty="0">
              <a:solidFill>
                <a:srgbClr val="0049C0"/>
              </a:solidFill>
            </a:endParaRPr>
          </a:p>
          <a:p>
            <a:pPr algn="ctr" eaLnBrk="1" hangingPunct="1">
              <a:lnSpc>
                <a:spcPct val="93000"/>
              </a:lnSpc>
              <a:spcAft>
                <a:spcPts val="363"/>
              </a:spcAft>
              <a:buClr>
                <a:srgbClr val="000000"/>
              </a:buClr>
              <a:buSzPct val="45000"/>
            </a:pPr>
            <a:endParaRPr lang="en-GB" altLang="en-US" sz="200" b="1" dirty="0">
              <a:solidFill>
                <a:srgbClr val="000090"/>
              </a:solidFill>
            </a:endParaRPr>
          </a:p>
          <a:p>
            <a:pPr algn="ctr" eaLnBrk="1" hangingPunct="1">
              <a:lnSpc>
                <a:spcPct val="93000"/>
              </a:lnSpc>
              <a:spcAft>
                <a:spcPts val="363"/>
              </a:spcAft>
              <a:buClr>
                <a:srgbClr val="000000"/>
              </a:buClr>
              <a:buSzPct val="45000"/>
            </a:pPr>
            <a:endParaRPr lang="en-GB" altLang="en-US" sz="200" b="1" u="sng" dirty="0">
              <a:solidFill>
                <a:srgbClr val="000090"/>
              </a:solidFill>
            </a:endParaRPr>
          </a:p>
          <a:p>
            <a:pPr algn="ctr" eaLnBrk="1" hangingPunct="1">
              <a:lnSpc>
                <a:spcPct val="93000"/>
              </a:lnSpc>
              <a:spcAft>
                <a:spcPts val="363"/>
              </a:spcAft>
              <a:buClr>
                <a:srgbClr val="000000"/>
              </a:buClr>
              <a:buSzPct val="45000"/>
            </a:pPr>
            <a:endParaRPr lang="en-GB" altLang="en-US" sz="200" b="1" dirty="0">
              <a:solidFill>
                <a:srgbClr val="000090"/>
              </a:solidFill>
            </a:endParaRPr>
          </a:p>
        </p:txBody>
      </p:sp>
      <p:sp>
        <p:nvSpPr>
          <p:cNvPr id="5" name="Text Box 2">
            <a:extLst>
              <a:ext uri="{FF2B5EF4-FFF2-40B4-BE49-F238E27FC236}">
                <a16:creationId xmlns:a16="http://schemas.microsoft.com/office/drawing/2014/main" id="{68C941D2-D498-834C-B887-D4E57F10D4E7}"/>
              </a:ext>
            </a:extLst>
          </p:cNvPr>
          <p:cNvSpPr txBox="1">
            <a:spLocks noChangeArrowheads="1"/>
          </p:cNvSpPr>
          <p:nvPr/>
        </p:nvSpPr>
        <p:spPr bwMode="auto">
          <a:xfrm>
            <a:off x="0" y="1816100"/>
            <a:ext cx="9144000" cy="1373966"/>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4800" b="1" dirty="0"/>
              <a:t>Statistical Methods:</a:t>
            </a:r>
          </a:p>
          <a:p>
            <a:pPr algn="ctr" eaLnBrk="1" hangingPunct="1">
              <a:lnSpc>
                <a:spcPct val="93000"/>
              </a:lnSpc>
              <a:buClr>
                <a:srgbClr val="000000"/>
              </a:buClr>
              <a:buSzPct val="45000"/>
            </a:pPr>
            <a:r>
              <a:rPr lang="en-US" altLang="en-US" sz="4800" b="1" dirty="0"/>
              <a:t>Template Fits</a:t>
            </a:r>
            <a:endParaRPr lang="en-GB" altLang="en-US" sz="4800" b="1" dirty="0"/>
          </a:p>
        </p:txBody>
      </p:sp>
      <p:pic>
        <p:nvPicPr>
          <p:cNvPr id="3" name="Picture 2">
            <a:extLst>
              <a:ext uri="{FF2B5EF4-FFF2-40B4-BE49-F238E27FC236}">
                <a16:creationId xmlns:a16="http://schemas.microsoft.com/office/drawing/2014/main" id="{7F80690B-102E-A44D-BF4B-F01FCA961FAF}"/>
              </a:ext>
            </a:extLst>
          </p:cNvPr>
          <p:cNvPicPr>
            <a:picLocks noChangeAspect="1"/>
          </p:cNvPicPr>
          <p:nvPr/>
        </p:nvPicPr>
        <p:blipFill>
          <a:blip r:embed="rId3"/>
          <a:stretch>
            <a:fillRect/>
          </a:stretch>
        </p:blipFill>
        <p:spPr>
          <a:xfrm>
            <a:off x="2286000" y="4543275"/>
            <a:ext cx="4572000" cy="1079500"/>
          </a:xfrm>
          <a:prstGeom prst="rect">
            <a:avLst/>
          </a:prstGeom>
        </p:spPr>
      </p:pic>
    </p:spTree>
    <p:extLst>
      <p:ext uri="{BB962C8B-B14F-4D97-AF65-F5344CB8AC3E}">
        <p14:creationId xmlns:p14="http://schemas.microsoft.com/office/powerpoint/2010/main" val="384880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1" y="188913"/>
            <a:ext cx="9144000" cy="463550"/>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Comparison of Template Morphing Methods</a:t>
            </a:r>
            <a:endParaRPr lang="en-GB" altLang="en-US" sz="3200" b="1" dirty="0"/>
          </a:p>
        </p:txBody>
      </p:sp>
      <p:sp>
        <p:nvSpPr>
          <p:cNvPr id="12" name="Text Box 4">
            <a:extLst>
              <a:ext uri="{FF2B5EF4-FFF2-40B4-BE49-F238E27FC236}">
                <a16:creationId xmlns:a16="http://schemas.microsoft.com/office/drawing/2014/main" id="{74B6D5D1-2FC4-7346-9BF6-D4CEC9571295}"/>
              </a:ext>
            </a:extLst>
          </p:cNvPr>
          <p:cNvSpPr txBox="1">
            <a:spLocks noChangeArrowheads="1"/>
          </p:cNvSpPr>
          <p:nvPr/>
        </p:nvSpPr>
        <p:spPr bwMode="auto">
          <a:xfrm>
            <a:off x="350624" y="834352"/>
            <a:ext cx="8442325" cy="1631537"/>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b="1" dirty="0">
                <a:latin typeface="+mn-lt"/>
              </a:rPr>
              <a:t>Vertical Template Morphing</a:t>
            </a:r>
          </a:p>
          <a:p>
            <a:pPr eaLnBrk="1" hangingPunct="1">
              <a:lnSpc>
                <a:spcPct val="93000"/>
              </a:lnSpc>
              <a:buClr>
                <a:srgbClr val="000000"/>
              </a:buClr>
              <a:buSzPct val="85000"/>
            </a:pPr>
            <a:endParaRPr lang="en-US" altLang="en-US" sz="600" b="1" dirty="0">
              <a:latin typeface="+mn-lt"/>
            </a:endParaRPr>
          </a:p>
          <a:p>
            <a:pPr eaLnBrk="1" hangingPunct="1">
              <a:lnSpc>
                <a:spcPct val="93000"/>
              </a:lnSpc>
              <a:buClr>
                <a:srgbClr val="000000"/>
              </a:buClr>
              <a:buSzPct val="85000"/>
            </a:pPr>
            <a:r>
              <a:rPr lang="en-US" altLang="en-US" dirty="0">
                <a:latin typeface="+mn-lt"/>
              </a:rPr>
              <a:t>+ Works for two (and more) dimensions</a:t>
            </a:r>
          </a:p>
          <a:p>
            <a:pPr eaLnBrk="1" hangingPunct="1">
              <a:lnSpc>
                <a:spcPct val="93000"/>
              </a:lnSpc>
              <a:buClr>
                <a:srgbClr val="000000"/>
              </a:buClr>
              <a:buSzPct val="85000"/>
            </a:pPr>
            <a:endParaRPr lang="en-US" altLang="en-US" sz="600" dirty="0">
              <a:latin typeface="+mn-lt"/>
            </a:endParaRPr>
          </a:p>
          <a:p>
            <a:pPr eaLnBrk="1" hangingPunct="1">
              <a:lnSpc>
                <a:spcPct val="93000"/>
              </a:lnSpc>
              <a:buClr>
                <a:srgbClr val="000000"/>
              </a:buClr>
              <a:buSzPct val="85000"/>
            </a:pPr>
            <a:r>
              <a:rPr lang="en-US" altLang="en-US" dirty="0">
                <a:latin typeface="+mn-lt"/>
              </a:rPr>
              <a:t>+ Effect of many systematic uncertainties can be aggregated easily</a:t>
            </a:r>
          </a:p>
          <a:p>
            <a:pPr eaLnBrk="1" hangingPunct="1">
              <a:lnSpc>
                <a:spcPct val="93000"/>
              </a:lnSpc>
              <a:buClr>
                <a:srgbClr val="000000"/>
              </a:buClr>
              <a:buSzPct val="85000"/>
            </a:pPr>
            <a:endParaRPr lang="en-US" altLang="en-US" sz="600" dirty="0">
              <a:latin typeface="+mn-lt"/>
            </a:endParaRPr>
          </a:p>
          <a:p>
            <a:pPr eaLnBrk="1" hangingPunct="1">
              <a:lnSpc>
                <a:spcPct val="93000"/>
              </a:lnSpc>
              <a:buClr>
                <a:srgbClr val="000000"/>
              </a:buClr>
              <a:buSzPct val="85000"/>
            </a:pPr>
            <a:r>
              <a:rPr lang="en-US" altLang="en-US" sz="1200" dirty="0">
                <a:latin typeface="+mn-lt"/>
              </a:rPr>
              <a:t> </a:t>
            </a:r>
            <a:r>
              <a:rPr lang="en-US" altLang="en-US" dirty="0">
                <a:latin typeface="+mn-lt"/>
              </a:rPr>
              <a:t>- </a:t>
            </a:r>
            <a:r>
              <a:rPr lang="en-US" altLang="en-US" sz="1200" dirty="0">
                <a:latin typeface="+mn-lt"/>
              </a:rPr>
              <a:t> </a:t>
            </a:r>
            <a:r>
              <a:rPr lang="en-US" altLang="en-US" dirty="0">
                <a:latin typeface="+mn-lt"/>
              </a:rPr>
              <a:t>Does not work well for large horizontal shifts of PDFs</a:t>
            </a:r>
          </a:p>
        </p:txBody>
      </p:sp>
      <p:sp>
        <p:nvSpPr>
          <p:cNvPr id="15" name="Text Box 4">
            <a:extLst>
              <a:ext uri="{FF2B5EF4-FFF2-40B4-BE49-F238E27FC236}">
                <a16:creationId xmlns:a16="http://schemas.microsoft.com/office/drawing/2014/main" id="{FF2821DD-A547-4744-8564-D6125D787D9C}"/>
              </a:ext>
            </a:extLst>
          </p:cNvPr>
          <p:cNvSpPr txBox="1">
            <a:spLocks noChangeArrowheads="1"/>
          </p:cNvSpPr>
          <p:nvPr/>
        </p:nvSpPr>
        <p:spPr bwMode="auto">
          <a:xfrm>
            <a:off x="350624" y="2783094"/>
            <a:ext cx="8442325" cy="1631537"/>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b="1" dirty="0">
                <a:latin typeface="+mn-lt"/>
              </a:rPr>
              <a:t>Horizontal Template Morphing</a:t>
            </a:r>
          </a:p>
          <a:p>
            <a:pPr eaLnBrk="1" hangingPunct="1">
              <a:lnSpc>
                <a:spcPct val="93000"/>
              </a:lnSpc>
              <a:buClr>
                <a:srgbClr val="000000"/>
              </a:buClr>
              <a:buSzPct val="85000"/>
            </a:pPr>
            <a:endParaRPr lang="en-US" altLang="en-US" sz="600" b="1" dirty="0">
              <a:latin typeface="+mn-lt"/>
            </a:endParaRPr>
          </a:p>
          <a:p>
            <a:pPr eaLnBrk="1" hangingPunct="1">
              <a:lnSpc>
                <a:spcPct val="93000"/>
              </a:lnSpc>
              <a:buClr>
                <a:srgbClr val="000000"/>
              </a:buClr>
              <a:buSzPct val="85000"/>
            </a:pPr>
            <a:r>
              <a:rPr lang="en-US" altLang="en-US" dirty="0">
                <a:latin typeface="+mn-lt"/>
              </a:rPr>
              <a:t>+ Works well for large horizontal shifts of PDFs</a:t>
            </a:r>
          </a:p>
          <a:p>
            <a:pPr eaLnBrk="1" hangingPunct="1">
              <a:lnSpc>
                <a:spcPct val="93000"/>
              </a:lnSpc>
              <a:buClr>
                <a:srgbClr val="000000"/>
              </a:buClr>
              <a:buSzPct val="85000"/>
            </a:pPr>
            <a:endParaRPr lang="en-US" altLang="en-US" sz="600" dirty="0">
              <a:latin typeface="+mn-lt"/>
            </a:endParaRPr>
          </a:p>
          <a:p>
            <a:pPr eaLnBrk="1" hangingPunct="1">
              <a:lnSpc>
                <a:spcPct val="93000"/>
              </a:lnSpc>
              <a:buClr>
                <a:srgbClr val="000000"/>
              </a:buClr>
              <a:buSzPct val="85000"/>
            </a:pPr>
            <a:r>
              <a:rPr lang="en-US" altLang="en-US" sz="1200" dirty="0">
                <a:latin typeface="+mn-lt"/>
              </a:rPr>
              <a:t> </a:t>
            </a:r>
            <a:r>
              <a:rPr lang="en-US" altLang="en-US" dirty="0">
                <a:latin typeface="+mn-lt"/>
              </a:rPr>
              <a:t>- </a:t>
            </a:r>
            <a:r>
              <a:rPr lang="en-US" altLang="en-US" sz="1200" dirty="0">
                <a:latin typeface="+mn-lt"/>
              </a:rPr>
              <a:t> </a:t>
            </a:r>
            <a:r>
              <a:rPr lang="en-US" altLang="en-US" dirty="0">
                <a:latin typeface="+mn-lt"/>
              </a:rPr>
              <a:t>Difficult to aggregate effect of multiple systematic uncertainties</a:t>
            </a:r>
          </a:p>
          <a:p>
            <a:pPr eaLnBrk="1" hangingPunct="1">
              <a:lnSpc>
                <a:spcPct val="93000"/>
              </a:lnSpc>
              <a:buClr>
                <a:srgbClr val="000000"/>
              </a:buClr>
              <a:buSzPct val="85000"/>
            </a:pPr>
            <a:endParaRPr lang="en-US" altLang="en-US" sz="600" dirty="0">
              <a:latin typeface="+mn-lt"/>
            </a:endParaRPr>
          </a:p>
          <a:p>
            <a:pPr eaLnBrk="1" hangingPunct="1">
              <a:lnSpc>
                <a:spcPct val="93000"/>
              </a:lnSpc>
              <a:buClr>
                <a:srgbClr val="000000"/>
              </a:buClr>
              <a:buSzPct val="85000"/>
            </a:pPr>
            <a:r>
              <a:rPr lang="en-US" altLang="en-US" sz="1200" dirty="0">
                <a:latin typeface="+mn-lt"/>
              </a:rPr>
              <a:t> </a:t>
            </a:r>
            <a:r>
              <a:rPr lang="en-US" altLang="en-US" dirty="0">
                <a:latin typeface="+mn-lt"/>
              </a:rPr>
              <a:t>- </a:t>
            </a:r>
            <a:r>
              <a:rPr lang="en-US" altLang="en-US" sz="1200" dirty="0">
                <a:latin typeface="+mn-lt"/>
              </a:rPr>
              <a:t> </a:t>
            </a:r>
            <a:r>
              <a:rPr lang="en-US" altLang="en-US" dirty="0">
                <a:latin typeface="+mn-lt"/>
              </a:rPr>
              <a:t>Needs some work to generalize to more than one dimension</a:t>
            </a:r>
          </a:p>
        </p:txBody>
      </p:sp>
      <p:sp>
        <p:nvSpPr>
          <p:cNvPr id="16" name="Text Box 4">
            <a:extLst>
              <a:ext uri="{FF2B5EF4-FFF2-40B4-BE49-F238E27FC236}">
                <a16:creationId xmlns:a16="http://schemas.microsoft.com/office/drawing/2014/main" id="{DF9C511F-590F-114F-8F75-B8910D709B08}"/>
              </a:ext>
            </a:extLst>
          </p:cNvPr>
          <p:cNvSpPr txBox="1">
            <a:spLocks noChangeArrowheads="1"/>
          </p:cNvSpPr>
          <p:nvPr/>
        </p:nvSpPr>
        <p:spPr bwMode="auto">
          <a:xfrm>
            <a:off x="350624" y="4709302"/>
            <a:ext cx="8442325" cy="1803314"/>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Vertical template morphing is the default method for template morphing in CMS</a:t>
            </a:r>
          </a:p>
          <a:p>
            <a:pPr eaLnBrk="1" hangingPunct="1">
              <a:lnSpc>
                <a:spcPct val="93000"/>
              </a:lnSpc>
              <a:buClr>
                <a:srgbClr val="000000"/>
              </a:buClr>
              <a:buSzPct val="85000"/>
            </a:pPr>
            <a:endParaRPr lang="en-US" altLang="en-US" sz="600" dirty="0">
              <a:latin typeface="+mn-lt"/>
            </a:endParaRPr>
          </a:p>
          <a:p>
            <a:pPr eaLnBrk="1" hangingPunct="1">
              <a:lnSpc>
                <a:spcPct val="93000"/>
              </a:lnSpc>
              <a:buClr>
                <a:srgbClr val="000000"/>
              </a:buClr>
              <a:buSzPct val="85000"/>
            </a:pPr>
            <a:r>
              <a:rPr lang="en-US" altLang="en-US" dirty="0">
                <a:latin typeface="+mn-lt"/>
              </a:rPr>
              <a:t>Horizontal template morphing is used for one particular application: to interpolate signal distributions in searches for new particles, for mass points for which we have no dedicated Monte Carlo samples</a:t>
            </a:r>
          </a:p>
        </p:txBody>
      </p:sp>
      <p:sp>
        <p:nvSpPr>
          <p:cNvPr id="8" name="Rectangle 16">
            <a:extLst>
              <a:ext uri="{FF2B5EF4-FFF2-40B4-BE49-F238E27FC236}">
                <a16:creationId xmlns:a16="http://schemas.microsoft.com/office/drawing/2014/main" id="{1B9841AE-409E-3246-8490-933346168EA8}"/>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10</a:t>
            </a:fld>
            <a:endParaRPr lang="en-US" altLang="en-US" sz="1200" dirty="0">
              <a:solidFill>
                <a:srgbClr val="595959"/>
              </a:solidFill>
              <a:cs typeface="Arial" panose="020B0604020202020204" pitchFamily="34" charset="0"/>
            </a:endParaRPr>
          </a:p>
        </p:txBody>
      </p:sp>
      <p:pic>
        <p:nvPicPr>
          <p:cNvPr id="9" name="Picture 8">
            <a:extLst>
              <a:ext uri="{FF2B5EF4-FFF2-40B4-BE49-F238E27FC236}">
                <a16:creationId xmlns:a16="http://schemas.microsoft.com/office/drawing/2014/main" id="{D7CA26BE-74D0-964E-A622-612F7C8FFF91}"/>
              </a:ext>
            </a:extLst>
          </p:cNvPr>
          <p:cNvPicPr>
            <a:picLocks noChangeAspect="1"/>
          </p:cNvPicPr>
          <p:nvPr/>
        </p:nvPicPr>
        <p:blipFill>
          <a:blip r:embed="rId3"/>
          <a:stretch>
            <a:fillRect/>
          </a:stretch>
        </p:blipFill>
        <p:spPr>
          <a:xfrm>
            <a:off x="-145348" y="6340839"/>
            <a:ext cx="621869" cy="621869"/>
          </a:xfrm>
          <a:prstGeom prst="rect">
            <a:avLst/>
          </a:prstGeom>
        </p:spPr>
      </p:pic>
    </p:spTree>
    <p:extLst>
      <p:ext uri="{BB962C8B-B14F-4D97-AF65-F5344CB8AC3E}">
        <p14:creationId xmlns:p14="http://schemas.microsoft.com/office/powerpoint/2010/main" val="372750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1" y="188913"/>
            <a:ext cx="9144000" cy="45794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Statistical Uncertainties in Shape Templates</a:t>
            </a:r>
            <a:endParaRPr lang="en-GB" altLang="en-US" sz="3200" b="1" dirty="0"/>
          </a:p>
        </p:txBody>
      </p:sp>
      <p:sp>
        <p:nvSpPr>
          <p:cNvPr id="3" name="Rectangle 2">
            <a:extLst>
              <a:ext uri="{FF2B5EF4-FFF2-40B4-BE49-F238E27FC236}">
                <a16:creationId xmlns:a16="http://schemas.microsoft.com/office/drawing/2014/main" id="{9E756459-CFA8-0340-9279-7AA9009296F3}"/>
              </a:ext>
            </a:extLst>
          </p:cNvPr>
          <p:cNvSpPr/>
          <p:nvPr/>
        </p:nvSpPr>
        <p:spPr>
          <a:xfrm>
            <a:off x="476521" y="5306562"/>
            <a:ext cx="8587966" cy="369332"/>
          </a:xfrm>
          <a:prstGeom prst="rect">
            <a:avLst/>
          </a:prstGeom>
        </p:spPr>
        <p:txBody>
          <a:bodyPr wrap="square">
            <a:spAutoFit/>
          </a:bodyPr>
          <a:lstStyle/>
          <a:p>
            <a:r>
              <a:rPr lang="en-US" dirty="0">
                <a:solidFill>
                  <a:srgbClr val="008BFF"/>
                </a:solidFill>
              </a:rPr>
              <a:t>https://root-</a:t>
            </a:r>
            <a:r>
              <a:rPr lang="en-US" dirty="0" err="1">
                <a:solidFill>
                  <a:srgbClr val="008BFF"/>
                </a:solidFill>
              </a:rPr>
              <a:t>forum.cern.ch</a:t>
            </a:r>
            <a:r>
              <a:rPr lang="en-US" dirty="0">
                <a:solidFill>
                  <a:srgbClr val="008BFF"/>
                </a:solidFill>
              </a:rPr>
              <a:t>/t/result-of-fitting-</a:t>
            </a:r>
            <a:r>
              <a:rPr lang="en-US" dirty="0" err="1">
                <a:solidFill>
                  <a:srgbClr val="008BFF"/>
                </a:solidFill>
              </a:rPr>
              <a:t>roohistpdf</a:t>
            </a:r>
            <a:r>
              <a:rPr lang="en-US" dirty="0">
                <a:solidFill>
                  <a:srgbClr val="008BFF"/>
                </a:solidFill>
              </a:rPr>
              <a:t>-depends-on-stat-precision/8883</a:t>
            </a:r>
          </a:p>
        </p:txBody>
      </p:sp>
      <p:sp>
        <p:nvSpPr>
          <p:cNvPr id="7" name="Text Box 4">
            <a:extLst>
              <a:ext uri="{FF2B5EF4-FFF2-40B4-BE49-F238E27FC236}">
                <a16:creationId xmlns:a16="http://schemas.microsoft.com/office/drawing/2014/main" id="{7E3D6667-A268-1044-813E-C6D03058C6A4}"/>
              </a:ext>
            </a:extLst>
          </p:cNvPr>
          <p:cNvSpPr txBox="1">
            <a:spLocks noChangeArrowheads="1"/>
          </p:cNvSpPr>
          <p:nvPr/>
        </p:nvSpPr>
        <p:spPr bwMode="auto">
          <a:xfrm>
            <a:off x="350837" y="851282"/>
            <a:ext cx="8442325" cy="4465390"/>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Background processes </a:t>
            </a:r>
            <a:r>
              <a:rPr lang="en-US" altLang="en-US">
                <a:latin typeface="+mn-lt"/>
              </a:rPr>
              <a:t>in particular may </a:t>
            </a:r>
            <a:r>
              <a:rPr lang="en-US" altLang="en-US" dirty="0">
                <a:latin typeface="+mn-lt"/>
              </a:rPr>
              <a:t>have large cross sections,</a:t>
            </a:r>
          </a:p>
          <a:p>
            <a:pPr eaLnBrk="1" hangingPunct="1">
              <a:lnSpc>
                <a:spcPct val="93000"/>
              </a:lnSpc>
              <a:buClr>
                <a:srgbClr val="000000"/>
              </a:buClr>
              <a:buSzPct val="85000"/>
            </a:pPr>
            <a:r>
              <a:rPr lang="en-US" altLang="en-US" dirty="0">
                <a:latin typeface="+mn-lt"/>
              </a:rPr>
              <a:t>which would require Monte Carlo (MC) samples containing billions of events in order to match the luminosity of the data.</a:t>
            </a:r>
          </a:p>
          <a:p>
            <a:pPr eaLnBrk="1" hangingPunct="1">
              <a:lnSpc>
                <a:spcPct val="93000"/>
              </a:lnSpc>
              <a:buClr>
                <a:srgbClr val="000000"/>
              </a:buClr>
              <a:buSzPct val="85000"/>
            </a:pPr>
            <a:endParaRPr lang="en-US" altLang="en-US" dirty="0">
              <a:latin typeface="+mn-lt"/>
            </a:endParaRPr>
          </a:p>
          <a:p>
            <a:pPr eaLnBrk="1" hangingPunct="1">
              <a:lnSpc>
                <a:spcPct val="93000"/>
              </a:lnSpc>
              <a:buClr>
                <a:srgbClr val="000000"/>
              </a:buClr>
              <a:buSzPct val="85000"/>
            </a:pPr>
            <a:r>
              <a:rPr lang="en-US" altLang="en-US" dirty="0">
                <a:latin typeface="+mn-lt"/>
              </a:rPr>
              <a:t>We often need to use MC samples with less event statistics. </a:t>
            </a:r>
          </a:p>
          <a:p>
            <a:pPr eaLnBrk="1" hangingPunct="1">
              <a:lnSpc>
                <a:spcPct val="93000"/>
              </a:lnSpc>
              <a:buClr>
                <a:srgbClr val="000000"/>
              </a:buClr>
              <a:buSzPct val="85000"/>
            </a:pPr>
            <a:r>
              <a:rPr lang="en-US" altLang="en-US" dirty="0">
                <a:latin typeface="+mn-lt"/>
              </a:rPr>
              <a:t>In this case, event weights are applied to simulated events in order to match the luminosity of the data.</a:t>
            </a:r>
          </a:p>
          <a:p>
            <a:pPr eaLnBrk="1" hangingPunct="1">
              <a:lnSpc>
                <a:spcPct val="93000"/>
              </a:lnSpc>
              <a:buClr>
                <a:srgbClr val="000000"/>
              </a:buClr>
              <a:buSzPct val="85000"/>
            </a:pPr>
            <a:endParaRPr lang="en-US" altLang="en-US" dirty="0">
              <a:latin typeface="+mn-lt"/>
            </a:endParaRPr>
          </a:p>
          <a:p>
            <a:pPr eaLnBrk="1" hangingPunct="1">
              <a:lnSpc>
                <a:spcPct val="93000"/>
              </a:lnSpc>
              <a:buClr>
                <a:srgbClr val="000000"/>
              </a:buClr>
              <a:buSzPct val="85000"/>
            </a:pPr>
            <a:r>
              <a:rPr lang="en-US" altLang="en-US" dirty="0">
                <a:latin typeface="+mn-lt"/>
              </a:rPr>
              <a:t>The histograms for backgrounds that are modelled using MC samples with limited event statistics may exhibit sizeable statistical fluctuations. The statistical fluctuations of the shape templates need to be accounted for in the likelihood function, as they may otherwise cause a bias in the ML fit.</a:t>
            </a:r>
          </a:p>
        </p:txBody>
      </p:sp>
      <p:sp>
        <p:nvSpPr>
          <p:cNvPr id="8" name="Rectangle 16">
            <a:extLst>
              <a:ext uri="{FF2B5EF4-FFF2-40B4-BE49-F238E27FC236}">
                <a16:creationId xmlns:a16="http://schemas.microsoft.com/office/drawing/2014/main" id="{F31AAB4C-05F3-DC4D-8E6A-B6E1DB2689FB}"/>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11</a:t>
            </a:fld>
            <a:endParaRPr lang="en-US" altLang="en-US" sz="1200" dirty="0">
              <a:solidFill>
                <a:srgbClr val="595959"/>
              </a:solidFill>
              <a:cs typeface="Arial" panose="020B0604020202020204" pitchFamily="34" charset="0"/>
            </a:endParaRPr>
          </a:p>
        </p:txBody>
      </p:sp>
      <p:pic>
        <p:nvPicPr>
          <p:cNvPr id="9" name="Picture 8">
            <a:extLst>
              <a:ext uri="{FF2B5EF4-FFF2-40B4-BE49-F238E27FC236}">
                <a16:creationId xmlns:a16="http://schemas.microsoft.com/office/drawing/2014/main" id="{AB0FE5DB-23CB-6046-8250-CC69FD3EED11}"/>
              </a:ext>
            </a:extLst>
          </p:cNvPr>
          <p:cNvPicPr>
            <a:picLocks noChangeAspect="1"/>
          </p:cNvPicPr>
          <p:nvPr/>
        </p:nvPicPr>
        <p:blipFill>
          <a:blip r:embed="rId3"/>
          <a:stretch>
            <a:fillRect/>
          </a:stretch>
        </p:blipFill>
        <p:spPr>
          <a:xfrm>
            <a:off x="-145348" y="6340839"/>
            <a:ext cx="621869" cy="621869"/>
          </a:xfrm>
          <a:prstGeom prst="rect">
            <a:avLst/>
          </a:prstGeom>
        </p:spPr>
      </p:pic>
    </p:spTree>
    <p:extLst>
      <p:ext uri="{BB962C8B-B14F-4D97-AF65-F5344CB8AC3E}">
        <p14:creationId xmlns:p14="http://schemas.microsoft.com/office/powerpoint/2010/main" val="3713873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1" y="188913"/>
            <a:ext cx="9144000" cy="45794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Statistical Uncertainties in Shape Templates</a:t>
            </a:r>
            <a:endParaRPr lang="en-GB" altLang="en-US" sz="3200" b="1" dirty="0"/>
          </a:p>
        </p:txBody>
      </p:sp>
      <mc:AlternateContent xmlns:mc="http://schemas.openxmlformats.org/markup-compatibility/2006" xmlns:a14="http://schemas.microsoft.com/office/drawing/2010/main">
        <mc:Choice Requires="a14">
          <p:sp>
            <p:nvSpPr>
              <p:cNvPr id="7" name="Text Box 4">
                <a:extLst>
                  <a:ext uri="{FF2B5EF4-FFF2-40B4-BE49-F238E27FC236}">
                    <a16:creationId xmlns:a16="http://schemas.microsoft.com/office/drawing/2014/main" id="{7E3D6667-A268-1044-813E-C6D03058C6A4}"/>
                  </a:ext>
                </a:extLst>
              </p:cNvPr>
              <p:cNvSpPr txBox="1">
                <a:spLocks noChangeArrowheads="1"/>
              </p:cNvSpPr>
              <p:nvPr/>
            </p:nvSpPr>
            <p:spPr bwMode="auto">
              <a:xfrm>
                <a:off x="350837" y="851282"/>
                <a:ext cx="8442325" cy="5152308"/>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In practical applications of the ML method, the statistical uncertainties on the shape templates are accounted for by:</a:t>
                </a:r>
              </a:p>
              <a:p>
                <a:pPr eaLnBrk="1" hangingPunct="1">
                  <a:lnSpc>
                    <a:spcPct val="93000"/>
                  </a:lnSpc>
                  <a:buClr>
                    <a:srgbClr val="000000"/>
                  </a:buClr>
                  <a:buSzPct val="85000"/>
                </a:pPr>
                <a:endParaRPr lang="en-US" altLang="en-US" sz="6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Computing the statistical uncertainty of the sum of signal and all background processes in a given bin </a:t>
                </a:r>
                <a:r>
                  <a:rPr lang="en-US" altLang="en-US" i="1" dirty="0">
                    <a:latin typeface="Times New Roman" panose="02020603050405020304" pitchFamily="18" charset="0"/>
                    <a:cs typeface="Times New Roman" panose="02020603050405020304" pitchFamily="18" charset="0"/>
                  </a:rPr>
                  <a:t>j</a:t>
                </a:r>
              </a:p>
              <a:p>
                <a:pPr marL="342900" indent="-342900" eaLnBrk="1" hangingPunct="1">
                  <a:lnSpc>
                    <a:spcPct val="93000"/>
                  </a:lnSpc>
                  <a:buClr>
                    <a:srgbClr val="000000"/>
                  </a:buClr>
                  <a:buSzPct val="85000"/>
                  <a:buFont typeface="Arial" panose="020B0604020202020204" pitchFamily="34" charset="0"/>
                  <a:buChar char="•"/>
                </a:pPr>
                <a:endParaRPr lang="en-US" altLang="en-US" sz="6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Allowing the number </a:t>
                </a:r>
                <a14:m>
                  <m:oMath xmlns:m="http://schemas.openxmlformats.org/officeDocument/2006/math">
                    <m:r>
                      <a:rPr lang="en-US" altLang="en-US" b="0" i="1" smtClean="0">
                        <a:latin typeface="Cambria Math" panose="02040503050406030204" pitchFamily="18" charset="0"/>
                      </a:rPr>
                      <m:t>𝜈</m:t>
                    </m:r>
                  </m:oMath>
                </a14:m>
                <a:r>
                  <a:rPr lang="en-US" altLang="en-US" i="1" baseline="-25000" dirty="0">
                    <a:latin typeface="Times New Roman" panose="02020603050405020304" pitchFamily="18" charset="0"/>
                    <a:cs typeface="Times New Roman" panose="02020603050405020304" pitchFamily="18" charset="0"/>
                  </a:rPr>
                  <a:t>j</a:t>
                </a:r>
                <a:r>
                  <a:rPr lang="en-US" altLang="en-US" dirty="0">
                    <a:latin typeface="+mn-lt"/>
                  </a:rPr>
                  <a:t> of events expected from the signal and from all background processes in bin </a:t>
                </a:r>
                <a:r>
                  <a:rPr lang="en-US" altLang="en-US" i="1" dirty="0">
                    <a:latin typeface="Times New Roman" panose="02020603050405020304" pitchFamily="18" charset="0"/>
                    <a:cs typeface="Times New Roman" panose="02020603050405020304" pitchFamily="18" charset="0"/>
                  </a:rPr>
                  <a:t>j</a:t>
                </a:r>
                <a:r>
                  <a:rPr lang="en-US" altLang="en-US" dirty="0">
                    <a:latin typeface="+mn-lt"/>
                  </a:rPr>
                  <a:t> to vary within this uncertainty </a:t>
                </a:r>
              </a:p>
              <a:p>
                <a:pPr marL="342900" indent="-342900" eaLnBrk="1" hangingPunct="1">
                  <a:lnSpc>
                    <a:spcPct val="93000"/>
                  </a:lnSpc>
                  <a:buClr>
                    <a:srgbClr val="000000"/>
                  </a:buClr>
                  <a:buSzPct val="85000"/>
                  <a:buFont typeface="Arial" panose="020B0604020202020204" pitchFamily="34" charset="0"/>
                  <a:buChar char="•"/>
                </a:pPr>
                <a:endParaRPr lang="en-US" altLang="en-US" sz="6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Adding a Gaussian constraint with mean </a:t>
                </a:r>
                <a14:m>
                  <m:oMath xmlns:m="http://schemas.openxmlformats.org/officeDocument/2006/math">
                    <m:r>
                      <a:rPr lang="en-US" altLang="en-US" b="0" i="1" smtClean="0">
                        <a:latin typeface="Cambria Math" panose="02040503050406030204" pitchFamily="18" charset="0"/>
                      </a:rPr>
                      <m:t>𝜇</m:t>
                    </m:r>
                  </m:oMath>
                </a14:m>
                <a:r>
                  <a:rPr lang="en-US" altLang="en-US" dirty="0">
                    <a:latin typeface="+mn-lt"/>
                  </a:rPr>
                  <a:t>=0 and standard deviation </a:t>
                </a:r>
                <a14:m>
                  <m:oMath xmlns:m="http://schemas.openxmlformats.org/officeDocument/2006/math">
                    <m:r>
                      <a:rPr lang="en-US" altLang="en-US" b="0" i="1" smtClean="0">
                        <a:latin typeface="Cambria Math" panose="02040503050406030204" pitchFamily="18" charset="0"/>
                      </a:rPr>
                      <m:t>𝜎</m:t>
                    </m:r>
                  </m:oMath>
                </a14:m>
                <a:r>
                  <a:rPr lang="en-US" altLang="en-US" dirty="0">
                    <a:latin typeface="+mn-lt"/>
                  </a:rPr>
                  <a:t>=1 to the likelihood function</a:t>
                </a:r>
              </a:p>
              <a:p>
                <a:pPr eaLnBrk="1" hangingPunct="1">
                  <a:lnSpc>
                    <a:spcPct val="93000"/>
                  </a:lnSpc>
                  <a:buClr>
                    <a:srgbClr val="000000"/>
                  </a:buClr>
                  <a:buSzPct val="85000"/>
                </a:pPr>
                <a:endParaRPr lang="en-US" altLang="en-US" dirty="0">
                  <a:latin typeface="+mn-lt"/>
                </a:endParaRPr>
              </a:p>
              <a:p>
                <a:pPr eaLnBrk="1" hangingPunct="1">
                  <a:lnSpc>
                    <a:spcPct val="93000"/>
                  </a:lnSpc>
                  <a:buClr>
                    <a:srgbClr val="000000"/>
                  </a:buClr>
                  <a:buSzPct val="85000"/>
                </a:pPr>
                <a:r>
                  <a:rPr lang="en-US" altLang="en-US" dirty="0">
                    <a:latin typeface="+mn-lt"/>
                  </a:rPr>
                  <a:t>This procedure is called the </a:t>
                </a:r>
                <a:r>
                  <a:rPr lang="en-US" altLang="en-US" b="1" dirty="0">
                    <a:latin typeface="+mn-lt"/>
                  </a:rPr>
                  <a:t>Barlow-Beeston method </a:t>
                </a:r>
                <a:r>
                  <a:rPr lang="en-US" altLang="en-US" dirty="0">
                    <a:latin typeface="+mn-lt"/>
                  </a:rPr>
                  <a:t>and also known as the method of “bin-by-bin uncertainties”.</a:t>
                </a:r>
              </a:p>
              <a:p>
                <a:pPr eaLnBrk="1" hangingPunct="1">
                  <a:lnSpc>
                    <a:spcPct val="93000"/>
                  </a:lnSpc>
                  <a:buClr>
                    <a:srgbClr val="000000"/>
                  </a:buClr>
                  <a:buSzPct val="85000"/>
                </a:pPr>
                <a:endParaRPr lang="en-US" altLang="en-US" sz="600" dirty="0">
                  <a:latin typeface="+mn-lt"/>
                </a:endParaRPr>
              </a:p>
              <a:p>
                <a:pPr eaLnBrk="1" hangingPunct="1">
                  <a:lnSpc>
                    <a:spcPct val="93000"/>
                  </a:lnSpc>
                  <a:buClr>
                    <a:srgbClr val="000000"/>
                  </a:buClr>
                  <a:buSzPct val="85000"/>
                </a:pPr>
                <a:r>
                  <a:rPr lang="en-US" altLang="en-US" dirty="0">
                    <a:latin typeface="+mn-lt"/>
                  </a:rPr>
                  <a:t>Ram will show you how to account for the statistical uncertainties of the shape templates in the tutorial on the CMS tools.</a:t>
                </a:r>
              </a:p>
            </p:txBody>
          </p:sp>
        </mc:Choice>
        <mc:Fallback xmlns="">
          <p:sp>
            <p:nvSpPr>
              <p:cNvPr id="7" name="Text Box 4">
                <a:extLst>
                  <a:ext uri="{FF2B5EF4-FFF2-40B4-BE49-F238E27FC236}">
                    <a16:creationId xmlns:a16="http://schemas.microsoft.com/office/drawing/2014/main" id="{7E3D6667-A268-1044-813E-C6D03058C6A4}"/>
                  </a:ext>
                </a:extLst>
              </p:cNvPr>
              <p:cNvSpPr txBox="1">
                <a:spLocks noRot="1" noChangeAspect="1" noMove="1" noResize="1" noEditPoints="1" noAdjustHandles="1" noChangeArrowheads="1" noChangeShapeType="1" noTextEdit="1"/>
              </p:cNvSpPr>
              <p:nvPr/>
            </p:nvSpPr>
            <p:spPr bwMode="auto">
              <a:xfrm>
                <a:off x="350837" y="851282"/>
                <a:ext cx="8442325" cy="5152308"/>
              </a:xfrm>
              <a:prstGeom prst="rect">
                <a:avLst/>
              </a:prstGeom>
              <a:blipFill>
                <a:blip r:embed="rId4"/>
                <a:stretch>
                  <a:fillRect l="-2256" t="-2211" r="-2707" b="-2211"/>
                </a:stretch>
              </a:blipFill>
              <a:ln w="9525">
                <a:noFill/>
                <a:miter lim="800000"/>
                <a:headEnd/>
                <a:tailEnd/>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7AF91964-E495-3940-BF9D-D08C8F32AA20}"/>
              </a:ext>
            </a:extLst>
          </p:cNvPr>
          <p:cNvSpPr/>
          <p:nvPr/>
        </p:nvSpPr>
        <p:spPr>
          <a:xfrm>
            <a:off x="476521" y="6072567"/>
            <a:ext cx="3554114" cy="369332"/>
          </a:xfrm>
          <a:prstGeom prst="rect">
            <a:avLst/>
          </a:prstGeom>
        </p:spPr>
        <p:txBody>
          <a:bodyPr wrap="none">
            <a:spAutoFit/>
          </a:bodyPr>
          <a:lstStyle/>
          <a:p>
            <a:r>
              <a:rPr lang="en-US" dirty="0">
                <a:solidFill>
                  <a:srgbClr val="008BFF"/>
                </a:solidFill>
              </a:rPr>
              <a:t>http://</a:t>
            </a:r>
            <a:r>
              <a:rPr lang="en-US" dirty="0" err="1">
                <a:solidFill>
                  <a:srgbClr val="008BFF"/>
                </a:solidFill>
              </a:rPr>
              <a:t>inspirehep.net</a:t>
            </a:r>
            <a:r>
              <a:rPr lang="en-US" dirty="0">
                <a:solidFill>
                  <a:srgbClr val="008BFF"/>
                </a:solidFill>
              </a:rPr>
              <a:t>/record/35053</a:t>
            </a:r>
          </a:p>
        </p:txBody>
      </p:sp>
      <p:sp>
        <p:nvSpPr>
          <p:cNvPr id="8" name="Rectangle 16">
            <a:extLst>
              <a:ext uri="{FF2B5EF4-FFF2-40B4-BE49-F238E27FC236}">
                <a16:creationId xmlns:a16="http://schemas.microsoft.com/office/drawing/2014/main" id="{D8EA02E3-66F8-9249-B1A8-8E5680F470DF}"/>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12</a:t>
            </a:fld>
            <a:endParaRPr lang="en-US" altLang="en-US" sz="1200" dirty="0">
              <a:solidFill>
                <a:srgbClr val="595959"/>
              </a:solidFill>
              <a:cs typeface="Arial" panose="020B0604020202020204" pitchFamily="34" charset="0"/>
            </a:endParaRPr>
          </a:p>
        </p:txBody>
      </p:sp>
      <p:pic>
        <p:nvPicPr>
          <p:cNvPr id="9" name="Picture 8">
            <a:extLst>
              <a:ext uri="{FF2B5EF4-FFF2-40B4-BE49-F238E27FC236}">
                <a16:creationId xmlns:a16="http://schemas.microsoft.com/office/drawing/2014/main" id="{59737F78-06BD-6342-AB80-69400586E18A}"/>
              </a:ext>
            </a:extLst>
          </p:cNvPr>
          <p:cNvPicPr>
            <a:picLocks noChangeAspect="1"/>
          </p:cNvPicPr>
          <p:nvPr/>
        </p:nvPicPr>
        <p:blipFill>
          <a:blip r:embed="rId5"/>
          <a:stretch>
            <a:fillRect/>
          </a:stretch>
        </p:blipFill>
        <p:spPr>
          <a:xfrm>
            <a:off x="-145348" y="6340839"/>
            <a:ext cx="621869" cy="621869"/>
          </a:xfrm>
          <a:prstGeom prst="rect">
            <a:avLst/>
          </a:prstGeom>
        </p:spPr>
      </p:pic>
    </p:spTree>
    <p:extLst>
      <p:ext uri="{BB962C8B-B14F-4D97-AF65-F5344CB8AC3E}">
        <p14:creationId xmlns:p14="http://schemas.microsoft.com/office/powerpoint/2010/main" val="86286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A840008-3EBE-B74B-8A6C-A649DD04C217}"/>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Outline</a:t>
            </a:r>
            <a:endParaRPr lang="en-GB" altLang="en-US" sz="3200" b="1" dirty="0"/>
          </a:p>
        </p:txBody>
      </p:sp>
      <p:sp>
        <p:nvSpPr>
          <p:cNvPr id="5" name="Text Box 4">
            <a:extLst>
              <a:ext uri="{FF2B5EF4-FFF2-40B4-BE49-F238E27FC236}">
                <a16:creationId xmlns:a16="http://schemas.microsoft.com/office/drawing/2014/main" id="{4CA31C85-3948-5646-AC08-674F25F7BFFD}"/>
              </a:ext>
            </a:extLst>
          </p:cNvPr>
          <p:cNvSpPr txBox="1">
            <a:spLocks noChangeArrowheads="1"/>
          </p:cNvSpPr>
          <p:nvPr/>
        </p:nvSpPr>
        <p:spPr bwMode="auto">
          <a:xfrm>
            <a:off x="477845" y="826403"/>
            <a:ext cx="8442325" cy="3377591"/>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Introduction</a:t>
            </a:r>
          </a:p>
          <a:p>
            <a:pPr marL="342900" indent="-342900" eaLnBrk="1" hangingPunct="1">
              <a:lnSpc>
                <a:spcPct val="93000"/>
              </a:lnSpc>
              <a:buClr>
                <a:srgbClr val="000000"/>
              </a:buClr>
              <a:buSzPct val="85000"/>
              <a:buFont typeface="Arial" panose="020B0604020202020204" pitchFamily="34" charset="0"/>
              <a:buChar char="•"/>
            </a:pPr>
            <a:endParaRPr lang="en-US" altLang="en-US" sz="200" dirty="0">
              <a:latin typeface="+mn-lt"/>
            </a:endParaRPr>
          </a:p>
          <a:p>
            <a:pPr eaLnBrk="1" hangingPunct="1">
              <a:lnSpc>
                <a:spcPct val="93000"/>
              </a:lnSpc>
              <a:buClr>
                <a:srgbClr val="000000"/>
              </a:buClr>
              <a:buSzPct val="85000"/>
            </a:pPr>
            <a:endParaRPr lang="en-US" altLang="en-US" dirty="0">
              <a:latin typeface="+mn-lt"/>
            </a:endParaRPr>
          </a:p>
          <a:p>
            <a:pPr eaLnBrk="1" hangingPunct="1">
              <a:lnSpc>
                <a:spcPct val="93000"/>
              </a:lnSpc>
              <a:buClr>
                <a:srgbClr val="000000"/>
              </a:buClr>
              <a:buSzPct val="85000"/>
            </a:pPr>
            <a:r>
              <a:rPr lang="en-US" altLang="en-US" dirty="0">
                <a:latin typeface="+mn-lt"/>
              </a:rPr>
              <a:t>Treatment of shape uncertainties</a:t>
            </a:r>
          </a:p>
          <a:p>
            <a:pPr eaLnBrk="1" hangingPunct="1">
              <a:lnSpc>
                <a:spcPct val="93000"/>
              </a:lnSpc>
              <a:buClr>
                <a:srgbClr val="000000"/>
              </a:buClr>
              <a:buSzPct val="85000"/>
            </a:pPr>
            <a:endParaRPr lang="en-US" altLang="en-US" dirty="0">
              <a:latin typeface="+mn-lt"/>
            </a:endParaRPr>
          </a:p>
          <a:p>
            <a:pPr eaLnBrk="1" hangingPunct="1">
              <a:lnSpc>
                <a:spcPct val="93000"/>
              </a:lnSpc>
              <a:buClr>
                <a:srgbClr val="000000"/>
              </a:buClr>
              <a:buSzPct val="85000"/>
            </a:pPr>
            <a:r>
              <a:rPr lang="en-US" altLang="en-US" dirty="0">
                <a:latin typeface="+mn-lt"/>
              </a:rPr>
              <a:t>Template morphing</a:t>
            </a:r>
          </a:p>
          <a:p>
            <a:pPr eaLnBrk="1" hangingPunct="1">
              <a:lnSpc>
                <a:spcPct val="93000"/>
              </a:lnSpc>
              <a:buClr>
                <a:srgbClr val="000000"/>
              </a:buClr>
              <a:buSzPct val="85000"/>
            </a:pPr>
            <a:endParaRPr lang="en-US" altLang="en-US" sz="6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Horizontal template morphing</a:t>
            </a:r>
          </a:p>
          <a:p>
            <a:pPr eaLnBrk="1" hangingPunct="1">
              <a:lnSpc>
                <a:spcPct val="93000"/>
              </a:lnSpc>
              <a:buClr>
                <a:srgbClr val="000000"/>
              </a:buClr>
              <a:buSzPct val="85000"/>
            </a:pPr>
            <a:endParaRPr lang="en-US" altLang="en-US" sz="6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Vertical template morphing</a:t>
            </a:r>
          </a:p>
          <a:p>
            <a:pPr marL="342900" indent="-342900" eaLnBrk="1" hangingPunct="1">
              <a:lnSpc>
                <a:spcPct val="93000"/>
              </a:lnSpc>
              <a:buClr>
                <a:srgbClr val="000000"/>
              </a:buClr>
              <a:buSzPct val="85000"/>
              <a:buFont typeface="Arial" panose="020B0604020202020204" pitchFamily="34" charset="0"/>
              <a:buChar char="•"/>
            </a:pPr>
            <a:endParaRPr lang="en-US" altLang="en-US" dirty="0">
              <a:latin typeface="+mn-lt"/>
            </a:endParaRPr>
          </a:p>
          <a:p>
            <a:pPr marL="342900" indent="-342900" eaLnBrk="1" hangingPunct="1">
              <a:lnSpc>
                <a:spcPct val="93000"/>
              </a:lnSpc>
              <a:buClr>
                <a:srgbClr val="000000"/>
              </a:buClr>
              <a:buSzPct val="85000"/>
              <a:buFont typeface="Arial" panose="020B0604020202020204" pitchFamily="34" charset="0"/>
              <a:buChar char="•"/>
            </a:pPr>
            <a:endParaRPr lang="en-US" altLang="en-US" sz="600" dirty="0">
              <a:latin typeface="+mn-lt"/>
            </a:endParaRPr>
          </a:p>
          <a:p>
            <a:pPr eaLnBrk="1" hangingPunct="1">
              <a:lnSpc>
                <a:spcPct val="93000"/>
              </a:lnSpc>
              <a:buClr>
                <a:srgbClr val="000000"/>
              </a:buClr>
              <a:buSzPct val="85000"/>
            </a:pPr>
            <a:r>
              <a:rPr lang="en-US" altLang="en-US" dirty="0">
                <a:latin typeface="+mn-lt"/>
              </a:rPr>
              <a:t>Treatment of statistical uncertainties in shape templates</a:t>
            </a:r>
          </a:p>
        </p:txBody>
      </p:sp>
      <p:sp>
        <p:nvSpPr>
          <p:cNvPr id="6" name="Rectangle 16">
            <a:extLst>
              <a:ext uri="{FF2B5EF4-FFF2-40B4-BE49-F238E27FC236}">
                <a16:creationId xmlns:a16="http://schemas.microsoft.com/office/drawing/2014/main" id="{A9D03AE0-3289-ED4F-ACF0-57F1B6C25002}"/>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2</a:t>
            </a:fld>
            <a:endParaRPr lang="en-US" altLang="en-US" sz="1200" dirty="0">
              <a:solidFill>
                <a:srgbClr val="595959"/>
              </a:solidFill>
              <a:cs typeface="Arial" panose="020B0604020202020204" pitchFamily="34" charset="0"/>
            </a:endParaRPr>
          </a:p>
        </p:txBody>
      </p:sp>
      <p:pic>
        <p:nvPicPr>
          <p:cNvPr id="7" name="Picture 6">
            <a:extLst>
              <a:ext uri="{FF2B5EF4-FFF2-40B4-BE49-F238E27FC236}">
                <a16:creationId xmlns:a16="http://schemas.microsoft.com/office/drawing/2014/main" id="{9F5310C1-3AA9-074C-8EE3-3003096CFBFD}"/>
              </a:ext>
            </a:extLst>
          </p:cNvPr>
          <p:cNvPicPr>
            <a:picLocks noChangeAspect="1"/>
          </p:cNvPicPr>
          <p:nvPr/>
        </p:nvPicPr>
        <p:blipFill>
          <a:blip r:embed="rId2"/>
          <a:stretch>
            <a:fillRect/>
          </a:stretch>
        </p:blipFill>
        <p:spPr>
          <a:xfrm>
            <a:off x="-145348" y="6340839"/>
            <a:ext cx="621869" cy="621869"/>
          </a:xfrm>
          <a:prstGeom prst="rect">
            <a:avLst/>
          </a:prstGeom>
        </p:spPr>
      </p:pic>
    </p:spTree>
    <p:extLst>
      <p:ext uri="{BB962C8B-B14F-4D97-AF65-F5344CB8AC3E}">
        <p14:creationId xmlns:p14="http://schemas.microsoft.com/office/powerpoint/2010/main" val="137969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Introduction</a:t>
            </a:r>
            <a:endParaRPr lang="en-GB" altLang="en-US" sz="3200" b="1" dirty="0"/>
          </a:p>
        </p:txBody>
      </p:sp>
      <p:sp>
        <p:nvSpPr>
          <p:cNvPr id="8" name="Text Box 4">
            <a:extLst>
              <a:ext uri="{FF2B5EF4-FFF2-40B4-BE49-F238E27FC236}">
                <a16:creationId xmlns:a16="http://schemas.microsoft.com/office/drawing/2014/main" id="{DCE614CD-A170-784D-97D5-889584E4DF4C}"/>
              </a:ext>
            </a:extLst>
          </p:cNvPr>
          <p:cNvSpPr txBox="1">
            <a:spLocks noChangeArrowheads="1"/>
          </p:cNvSpPr>
          <p:nvPr/>
        </p:nvSpPr>
        <p:spPr bwMode="auto">
          <a:xfrm>
            <a:off x="266560" y="875145"/>
            <a:ext cx="4313390" cy="1717458"/>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sym typeface="Wingdings" pitchFamily="2" charset="2"/>
              </a:rPr>
              <a:t>In practical applications of the </a:t>
            </a:r>
          </a:p>
          <a:p>
            <a:pPr eaLnBrk="1" hangingPunct="1">
              <a:lnSpc>
                <a:spcPct val="93000"/>
              </a:lnSpc>
              <a:buClr>
                <a:srgbClr val="000000"/>
              </a:buClr>
              <a:buSzPct val="85000"/>
            </a:pPr>
            <a:r>
              <a:rPr lang="en-US" altLang="en-US" dirty="0">
                <a:latin typeface="+mn-lt"/>
                <a:sym typeface="Wingdings" pitchFamily="2" charset="2"/>
              </a:rPr>
              <a:t>ML method we often do not know which analytic function is appropriate to model the signal and the different backgrounds. </a:t>
            </a:r>
          </a:p>
        </p:txBody>
      </p:sp>
      <p:sp>
        <p:nvSpPr>
          <p:cNvPr id="14" name="Text Box 4">
            <a:extLst>
              <a:ext uri="{FF2B5EF4-FFF2-40B4-BE49-F238E27FC236}">
                <a16:creationId xmlns:a16="http://schemas.microsoft.com/office/drawing/2014/main" id="{7CFDC02A-8330-F24D-A931-F52F48FE2351}"/>
              </a:ext>
            </a:extLst>
          </p:cNvPr>
          <p:cNvSpPr txBox="1">
            <a:spLocks noChangeArrowheads="1"/>
          </p:cNvSpPr>
          <p:nvPr/>
        </p:nvSpPr>
        <p:spPr bwMode="auto">
          <a:xfrm>
            <a:off x="266559" y="3449521"/>
            <a:ext cx="8622996" cy="2747932"/>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sym typeface="Wingdings" pitchFamily="2" charset="2"/>
              </a:rPr>
              <a:t>In this case, we resort to the Monte Carlo simulation to model the shape of the distributions for signal and background in the observable that we are fitting.</a:t>
            </a:r>
          </a:p>
          <a:p>
            <a:pPr eaLnBrk="1" hangingPunct="1">
              <a:lnSpc>
                <a:spcPct val="93000"/>
              </a:lnSpc>
              <a:buClr>
                <a:srgbClr val="000000"/>
              </a:buClr>
              <a:buSzPct val="85000"/>
            </a:pPr>
            <a:endParaRPr lang="en-US" altLang="en-US" dirty="0">
              <a:latin typeface="+mn-lt"/>
              <a:sym typeface="Wingdings" pitchFamily="2" charset="2"/>
            </a:endParaRPr>
          </a:p>
          <a:p>
            <a:pPr eaLnBrk="1" hangingPunct="1">
              <a:lnSpc>
                <a:spcPct val="93000"/>
              </a:lnSpc>
              <a:buClr>
                <a:srgbClr val="000000"/>
              </a:buClr>
              <a:buSzPct val="85000"/>
            </a:pPr>
            <a:r>
              <a:rPr lang="en-US" altLang="en-US" dirty="0">
                <a:latin typeface="+mn-lt"/>
                <a:sym typeface="Wingdings" pitchFamily="2" charset="2"/>
              </a:rPr>
              <a:t>The histograms for the signal and for the different backgrounds are called </a:t>
            </a:r>
            <a:r>
              <a:rPr lang="en-US" altLang="en-US" b="1" dirty="0">
                <a:latin typeface="+mn-lt"/>
                <a:sym typeface="Wingdings" pitchFamily="2" charset="2"/>
              </a:rPr>
              <a:t>shape templates</a:t>
            </a:r>
            <a:r>
              <a:rPr lang="en-US" altLang="en-US" dirty="0">
                <a:latin typeface="+mn-lt"/>
                <a:sym typeface="Wingdings" pitchFamily="2" charset="2"/>
              </a:rPr>
              <a:t>. We interpret them as probability density functions. The latter are piece-wise constant functions (also called step functions).</a:t>
            </a:r>
          </a:p>
        </p:txBody>
      </p:sp>
      <p:pic>
        <p:nvPicPr>
          <p:cNvPr id="15" name="Picture 14">
            <a:extLst>
              <a:ext uri="{FF2B5EF4-FFF2-40B4-BE49-F238E27FC236}">
                <a16:creationId xmlns:a16="http://schemas.microsoft.com/office/drawing/2014/main" id="{0AB66A09-FAC4-624D-873C-FC0779F5A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842" y="801486"/>
            <a:ext cx="4069643" cy="2066369"/>
          </a:xfrm>
          <a:prstGeom prst="rect">
            <a:avLst/>
          </a:prstGeom>
        </p:spPr>
      </p:pic>
      <mc:AlternateContent xmlns:mc="http://schemas.openxmlformats.org/markup-compatibility/2006" xmlns:a14="http://schemas.microsoft.com/office/drawing/2010/main">
        <mc:Choice Requires="a14">
          <p:sp>
            <p:nvSpPr>
              <p:cNvPr id="16" name="Text Box 4">
                <a:extLst>
                  <a:ext uri="{FF2B5EF4-FFF2-40B4-BE49-F238E27FC236}">
                    <a16:creationId xmlns:a16="http://schemas.microsoft.com/office/drawing/2014/main" id="{5232F6CC-87D2-FD4F-80BB-4A4141D59B34}"/>
                  </a:ext>
                </a:extLst>
              </p:cNvPr>
              <p:cNvSpPr txBox="1">
                <a:spLocks noChangeArrowheads="1"/>
              </p:cNvSpPr>
              <p:nvPr/>
            </p:nvSpPr>
            <p:spPr bwMode="auto">
              <a:xfrm>
                <a:off x="8158037" y="2897611"/>
                <a:ext cx="906449" cy="20037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sz="1400" dirty="0">
                    <a:latin typeface="+mn-lt"/>
                    <a:sym typeface="Wingdings" pitchFamily="2" charset="2"/>
                  </a:rPr>
                  <a:t>m</a:t>
                </a:r>
                <a14:m>
                  <m:oMath xmlns:m="http://schemas.openxmlformats.org/officeDocument/2006/math">
                    <m:r>
                      <a:rPr lang="en-US" altLang="en-US" sz="1400" b="0" i="1" baseline="-25000" smtClean="0">
                        <a:latin typeface="Cambria Math" panose="02040503050406030204" pitchFamily="18" charset="0"/>
                        <a:sym typeface="Wingdings" pitchFamily="2" charset="2"/>
                      </a:rPr>
                      <m:t>𝜇𝜇</m:t>
                    </m:r>
                    <m:r>
                      <a:rPr lang="en-US" altLang="en-US" sz="1400" b="0" i="1" baseline="-25000" smtClean="0">
                        <a:latin typeface="Cambria Math" panose="02040503050406030204" pitchFamily="18" charset="0"/>
                        <a:sym typeface="Wingdings" pitchFamily="2" charset="2"/>
                      </a:rPr>
                      <m:t> </m:t>
                    </m:r>
                    <m:r>
                      <a:rPr lang="en-US" altLang="en-US" sz="1400" b="0" i="0" smtClean="0">
                        <a:latin typeface="Cambria Math" panose="02040503050406030204" pitchFamily="18" charset="0"/>
                        <a:sym typeface="Wingdings" pitchFamily="2" charset="2"/>
                      </a:rPr>
                      <m:t>[</m:t>
                    </m:r>
                    <m:r>
                      <m:rPr>
                        <m:sty m:val="p"/>
                      </m:rPr>
                      <a:rPr lang="en-US" altLang="en-US" sz="1400" b="0" i="0" smtClean="0">
                        <a:latin typeface="Cambria Math" panose="02040503050406030204" pitchFamily="18" charset="0"/>
                        <a:sym typeface="Wingdings" pitchFamily="2" charset="2"/>
                      </a:rPr>
                      <m:t>GeV</m:t>
                    </m:r>
                    <m:r>
                      <a:rPr lang="en-US" altLang="en-US" sz="1400" b="0" i="0" smtClean="0">
                        <a:latin typeface="Cambria Math" panose="02040503050406030204" pitchFamily="18" charset="0"/>
                        <a:sym typeface="Wingdings" pitchFamily="2" charset="2"/>
                      </a:rPr>
                      <m:t>]</m:t>
                    </m:r>
                  </m:oMath>
                </a14:m>
                <a:endParaRPr lang="en-US" altLang="en-US" sz="1400" dirty="0">
                  <a:latin typeface="+mn-lt"/>
                  <a:sym typeface="Wingdings" pitchFamily="2" charset="2"/>
                </a:endParaRPr>
              </a:p>
            </p:txBody>
          </p:sp>
        </mc:Choice>
        <mc:Fallback xmlns="">
          <p:sp>
            <p:nvSpPr>
              <p:cNvPr id="16" name="Text Box 4">
                <a:extLst>
                  <a:ext uri="{FF2B5EF4-FFF2-40B4-BE49-F238E27FC236}">
                    <a16:creationId xmlns:a16="http://schemas.microsoft.com/office/drawing/2014/main" id="{5232F6CC-87D2-FD4F-80BB-4A4141D59B34}"/>
                  </a:ext>
                </a:extLst>
              </p:cNvPr>
              <p:cNvSpPr txBox="1">
                <a:spLocks noRot="1" noChangeAspect="1" noMove="1" noResize="1" noEditPoints="1" noAdjustHandles="1" noChangeArrowheads="1" noChangeShapeType="1" noTextEdit="1"/>
              </p:cNvSpPr>
              <p:nvPr/>
            </p:nvSpPr>
            <p:spPr bwMode="auto">
              <a:xfrm>
                <a:off x="8158037" y="2897611"/>
                <a:ext cx="906449" cy="200376"/>
              </a:xfrm>
              <a:prstGeom prst="rect">
                <a:avLst/>
              </a:prstGeom>
              <a:blipFill>
                <a:blip r:embed="rId5"/>
                <a:stretch>
                  <a:fillRect l="-10959" t="-37500" b="-50000"/>
                </a:stretch>
              </a:blipFill>
              <a:ln w="9525">
                <a:noFill/>
                <a:miter lim="800000"/>
                <a:headEnd/>
                <a:tailEnd/>
              </a:ln>
            </p:spPr>
            <p:txBody>
              <a:bodyPr/>
              <a:lstStyle/>
              <a:p>
                <a:r>
                  <a:rPr lang="en-US">
                    <a:noFill/>
                  </a:rPr>
                  <a:t> </a:t>
                </a:r>
              </a:p>
            </p:txBody>
          </p:sp>
        </mc:Fallback>
      </mc:AlternateContent>
      <p:sp>
        <p:nvSpPr>
          <p:cNvPr id="17" name="Text Box 4">
            <a:extLst>
              <a:ext uri="{FF2B5EF4-FFF2-40B4-BE49-F238E27FC236}">
                <a16:creationId xmlns:a16="http://schemas.microsoft.com/office/drawing/2014/main" id="{9C541EC0-6ABA-C549-8CC7-168361F88030}"/>
              </a:ext>
            </a:extLst>
          </p:cNvPr>
          <p:cNvSpPr txBox="1">
            <a:spLocks noChangeArrowheads="1"/>
          </p:cNvSpPr>
          <p:nvPr/>
        </p:nvSpPr>
        <p:spPr bwMode="auto">
          <a:xfrm rot="16200000">
            <a:off x="4609133" y="942304"/>
            <a:ext cx="555478" cy="20037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sz="1400" dirty="0">
                <a:latin typeface="+mn-lt"/>
                <a:sym typeface="Wingdings" pitchFamily="2" charset="2"/>
              </a:rPr>
              <a:t>Events</a:t>
            </a:r>
          </a:p>
        </p:txBody>
      </p:sp>
      <p:sp>
        <p:nvSpPr>
          <p:cNvPr id="10" name="Rectangle 16">
            <a:extLst>
              <a:ext uri="{FF2B5EF4-FFF2-40B4-BE49-F238E27FC236}">
                <a16:creationId xmlns:a16="http://schemas.microsoft.com/office/drawing/2014/main" id="{EC42EA80-E360-8641-AB63-C74E314AC151}"/>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3</a:t>
            </a:fld>
            <a:endParaRPr lang="en-US" altLang="en-US" sz="1200" dirty="0">
              <a:solidFill>
                <a:srgbClr val="595959"/>
              </a:solidFill>
              <a:cs typeface="Arial" panose="020B0604020202020204" pitchFamily="34" charset="0"/>
            </a:endParaRPr>
          </a:p>
        </p:txBody>
      </p:sp>
      <p:pic>
        <p:nvPicPr>
          <p:cNvPr id="11" name="Picture 10">
            <a:extLst>
              <a:ext uri="{FF2B5EF4-FFF2-40B4-BE49-F238E27FC236}">
                <a16:creationId xmlns:a16="http://schemas.microsoft.com/office/drawing/2014/main" id="{F185FD8F-6B15-734E-8229-1F9E6A2C4FD3}"/>
              </a:ext>
            </a:extLst>
          </p:cNvPr>
          <p:cNvPicPr>
            <a:picLocks noChangeAspect="1"/>
          </p:cNvPicPr>
          <p:nvPr/>
        </p:nvPicPr>
        <p:blipFill>
          <a:blip r:embed="rId6"/>
          <a:stretch>
            <a:fillRect/>
          </a:stretch>
        </p:blipFill>
        <p:spPr>
          <a:xfrm>
            <a:off x="-145348" y="6340839"/>
            <a:ext cx="621869" cy="621869"/>
          </a:xfrm>
          <a:prstGeom prst="rect">
            <a:avLst/>
          </a:prstGeom>
        </p:spPr>
      </p:pic>
    </p:spTree>
    <p:extLst>
      <p:ext uri="{BB962C8B-B14F-4D97-AF65-F5344CB8AC3E}">
        <p14:creationId xmlns:p14="http://schemas.microsoft.com/office/powerpoint/2010/main" val="97366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Introduction</a:t>
            </a:r>
            <a:endParaRPr lang="en-GB" altLang="en-US" sz="3200" b="1" dirty="0"/>
          </a:p>
        </p:txBody>
      </p:sp>
      <p:sp>
        <p:nvSpPr>
          <p:cNvPr id="8" name="Text Box 4">
            <a:extLst>
              <a:ext uri="{FF2B5EF4-FFF2-40B4-BE49-F238E27FC236}">
                <a16:creationId xmlns:a16="http://schemas.microsoft.com/office/drawing/2014/main" id="{DCE614CD-A170-784D-97D5-889584E4DF4C}"/>
              </a:ext>
            </a:extLst>
          </p:cNvPr>
          <p:cNvSpPr txBox="1">
            <a:spLocks noChangeArrowheads="1"/>
          </p:cNvSpPr>
          <p:nvPr/>
        </p:nvSpPr>
        <p:spPr bwMode="auto">
          <a:xfrm>
            <a:off x="266559" y="747924"/>
            <a:ext cx="8622996" cy="429348"/>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endParaRPr lang="en-US" altLang="en-US" sz="600" dirty="0">
              <a:latin typeface="+mn-lt"/>
              <a:sym typeface="Wingdings" pitchFamily="2" charset="2"/>
            </a:endParaRPr>
          </a:p>
          <a:p>
            <a:pPr eaLnBrk="1" hangingPunct="1">
              <a:lnSpc>
                <a:spcPct val="93000"/>
              </a:lnSpc>
              <a:buClr>
                <a:srgbClr val="000000"/>
              </a:buClr>
              <a:buSzPct val="85000"/>
            </a:pPr>
            <a:r>
              <a:rPr lang="en-US" altLang="en-US" dirty="0">
                <a:latin typeface="+mn-lt"/>
                <a:sym typeface="Wingdings" pitchFamily="2" charset="2"/>
              </a:rPr>
              <a:t>Mathematically,</a:t>
            </a:r>
            <a:endParaRPr lang="en-US" altLang="en-US" dirty="0">
              <a:latin typeface="+mn-lt"/>
            </a:endParaRPr>
          </a:p>
        </p:txBody>
      </p:sp>
      <p:pic>
        <p:nvPicPr>
          <p:cNvPr id="4" name="Picture 3">
            <a:extLst>
              <a:ext uri="{FF2B5EF4-FFF2-40B4-BE49-F238E27FC236}">
                <a16:creationId xmlns:a16="http://schemas.microsoft.com/office/drawing/2014/main" id="{E53340F8-ADE1-6A4F-B7DB-71A35655C7DB}"/>
              </a:ext>
            </a:extLst>
          </p:cNvPr>
          <p:cNvPicPr>
            <a:picLocks noChangeAspect="1"/>
          </p:cNvPicPr>
          <p:nvPr/>
        </p:nvPicPr>
        <p:blipFill>
          <a:blip r:embed="rId3"/>
          <a:stretch>
            <a:fillRect/>
          </a:stretch>
        </p:blipFill>
        <p:spPr>
          <a:xfrm>
            <a:off x="1089935" y="1304640"/>
            <a:ext cx="2531825" cy="782430"/>
          </a:xfrm>
          <a:prstGeom prst="rect">
            <a:avLst/>
          </a:prstGeom>
        </p:spPr>
      </p:pic>
      <mc:AlternateContent xmlns:mc="http://schemas.openxmlformats.org/markup-compatibility/2006" xmlns:a14="http://schemas.microsoft.com/office/drawing/2010/main">
        <mc:Choice Requires="a14">
          <p:sp>
            <p:nvSpPr>
              <p:cNvPr id="11" name="Text Box 4">
                <a:extLst>
                  <a:ext uri="{FF2B5EF4-FFF2-40B4-BE49-F238E27FC236}">
                    <a16:creationId xmlns:a16="http://schemas.microsoft.com/office/drawing/2014/main" id="{2B24CE8D-6B60-3B45-B74A-6E03E19D6031}"/>
                  </a:ext>
                </a:extLst>
              </p:cNvPr>
              <p:cNvSpPr txBox="1">
                <a:spLocks noChangeArrowheads="1"/>
              </p:cNvSpPr>
              <p:nvPr/>
            </p:nvSpPr>
            <p:spPr bwMode="auto">
              <a:xfrm>
                <a:off x="266559" y="2305983"/>
                <a:ext cx="8622996" cy="772840"/>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sym typeface="Wingdings" pitchFamily="2" charset="2"/>
                  </a:rPr>
                  <a:t>with coefficients </a:t>
                </a:r>
                <a14:m>
                  <m:oMath xmlns:m="http://schemas.openxmlformats.org/officeDocument/2006/math">
                    <m:r>
                      <a:rPr lang="en-US" altLang="en-US" b="0" i="1" smtClean="0">
                        <a:latin typeface="Cambria Math" panose="02040503050406030204" pitchFamily="18" charset="0"/>
                        <a:sym typeface="Wingdings" pitchFamily="2" charset="2"/>
                      </a:rPr>
                      <m:t>𝛼</m:t>
                    </m:r>
                  </m:oMath>
                </a14:m>
                <a:r>
                  <a:rPr lang="en-US" altLang="en-US" baseline="-25000" dirty="0" err="1">
                    <a:latin typeface="+mn-lt"/>
                    <a:sym typeface="Wingdings" pitchFamily="2" charset="2"/>
                  </a:rPr>
                  <a:t>i</a:t>
                </a:r>
                <a:r>
                  <a:rPr lang="en-US" altLang="en-US" dirty="0">
                    <a:latin typeface="+mn-lt"/>
                    <a:sym typeface="Wingdings" pitchFamily="2" charset="2"/>
                  </a:rPr>
                  <a:t> and where </a:t>
                </a:r>
                <a:r>
                  <a:rPr lang="en-US" altLang="en-US" dirty="0">
                    <a:latin typeface="Times New Roman" panose="02020603050405020304" pitchFamily="18" charset="0"/>
                    <a:cs typeface="Times New Roman" panose="02020603050405020304" pitchFamily="18" charset="0"/>
                    <a:sym typeface="Wingdings" pitchFamily="2" charset="2"/>
                  </a:rPr>
                  <a:t>A</a:t>
                </a:r>
                <a:r>
                  <a:rPr lang="en-US" altLang="en-US" baseline="-25000" dirty="0">
                    <a:latin typeface="Times New Roman" panose="02020603050405020304" pitchFamily="18" charset="0"/>
                    <a:cs typeface="Times New Roman" panose="02020603050405020304" pitchFamily="18" charset="0"/>
                    <a:sym typeface="Wingdings" pitchFamily="2" charset="2"/>
                  </a:rPr>
                  <a:t>i</a:t>
                </a:r>
                <a:r>
                  <a:rPr lang="en-US" altLang="en-US" dirty="0">
                    <a:latin typeface="+mn-lt"/>
                    <a:sym typeface="Wingdings" pitchFamily="2" charset="2"/>
                  </a:rPr>
                  <a:t> are intervals on the x-axis and </a:t>
                </a:r>
              </a:p>
              <a:p>
                <a:pPr eaLnBrk="1" hangingPunct="1">
                  <a:lnSpc>
                    <a:spcPct val="93000"/>
                  </a:lnSpc>
                  <a:buClr>
                    <a:srgbClr val="000000"/>
                  </a:buClr>
                  <a:buSzPct val="85000"/>
                </a:pPr>
                <a:endParaRPr lang="en-US" altLang="en-US" sz="600" dirty="0">
                  <a:latin typeface="+mn-lt"/>
                  <a:sym typeface="Wingdings" pitchFamily="2" charset="2"/>
                </a:endParaRPr>
              </a:p>
              <a:p>
                <a:pPr eaLnBrk="1" hangingPunct="1">
                  <a:lnSpc>
                    <a:spcPct val="93000"/>
                  </a:lnSpc>
                  <a:buClr>
                    <a:srgbClr val="000000"/>
                  </a:buClr>
                  <a:buSzPct val="85000"/>
                </a:pPr>
                <a:r>
                  <a:rPr lang="en-US" altLang="en-US" dirty="0">
                    <a:latin typeface="+mn-lt"/>
                    <a:sym typeface="Wingdings" pitchFamily="2" charset="2"/>
                  </a:rPr>
                  <a:t>               is the </a:t>
                </a:r>
                <a:r>
                  <a:rPr lang="en-US" altLang="en-US" b="1" dirty="0">
                    <a:latin typeface="+mn-lt"/>
                    <a:sym typeface="Wingdings" pitchFamily="2" charset="2"/>
                  </a:rPr>
                  <a:t>indicator function </a:t>
                </a:r>
                <a:r>
                  <a:rPr lang="en-US" altLang="en-US" dirty="0">
                    <a:latin typeface="+mn-lt"/>
                    <a:sym typeface="Wingdings" pitchFamily="2" charset="2"/>
                  </a:rPr>
                  <a:t>of </a:t>
                </a:r>
                <a:r>
                  <a:rPr lang="en-US" altLang="en-US" i="1" dirty="0">
                    <a:latin typeface="Times New Roman" panose="02020603050405020304" pitchFamily="18" charset="0"/>
                    <a:cs typeface="Times New Roman" panose="02020603050405020304" pitchFamily="18" charset="0"/>
                    <a:sym typeface="Wingdings" pitchFamily="2" charset="2"/>
                  </a:rPr>
                  <a:t>A</a:t>
                </a:r>
                <a:r>
                  <a:rPr lang="en-US" altLang="en-US" i="1" baseline="-25000" dirty="0">
                    <a:latin typeface="Times New Roman" panose="02020603050405020304" pitchFamily="18" charset="0"/>
                    <a:cs typeface="Times New Roman" panose="02020603050405020304" pitchFamily="18" charset="0"/>
                    <a:sym typeface="Wingdings" pitchFamily="2" charset="2"/>
                  </a:rPr>
                  <a:t>i</a:t>
                </a:r>
                <a:r>
                  <a:rPr lang="en-US" altLang="en-US" sz="1200" dirty="0">
                    <a:latin typeface="+mn-lt"/>
                    <a:cs typeface="Times New Roman" panose="02020603050405020304" pitchFamily="18" charset="0"/>
                    <a:sym typeface="Wingdings" pitchFamily="2" charset="2"/>
                  </a:rPr>
                  <a:t> </a:t>
                </a:r>
                <a:r>
                  <a:rPr lang="en-US" altLang="en-US" dirty="0">
                    <a:latin typeface="+mn-lt"/>
                    <a:sym typeface="Wingdings" pitchFamily="2" charset="2"/>
                  </a:rPr>
                  <a:t>, defined by</a:t>
                </a:r>
                <a:endParaRPr lang="en-US" altLang="en-US" dirty="0">
                  <a:latin typeface="+mn-lt"/>
                </a:endParaRPr>
              </a:p>
            </p:txBody>
          </p:sp>
        </mc:Choice>
        <mc:Fallback xmlns="">
          <p:sp>
            <p:nvSpPr>
              <p:cNvPr id="11" name="Text Box 4">
                <a:extLst>
                  <a:ext uri="{FF2B5EF4-FFF2-40B4-BE49-F238E27FC236}">
                    <a16:creationId xmlns:a16="http://schemas.microsoft.com/office/drawing/2014/main" id="{2B24CE8D-6B60-3B45-B74A-6E03E19D6031}"/>
                  </a:ext>
                </a:extLst>
              </p:cNvPr>
              <p:cNvSpPr txBox="1">
                <a:spLocks noRot="1" noChangeAspect="1" noMove="1" noResize="1" noEditPoints="1" noAdjustHandles="1" noChangeArrowheads="1" noChangeShapeType="1" noTextEdit="1"/>
              </p:cNvSpPr>
              <p:nvPr/>
            </p:nvSpPr>
            <p:spPr bwMode="auto">
              <a:xfrm>
                <a:off x="266559" y="2305983"/>
                <a:ext cx="8622996" cy="772840"/>
              </a:xfrm>
              <a:prstGeom prst="rect">
                <a:avLst/>
              </a:prstGeom>
              <a:blipFill>
                <a:blip r:embed="rId5"/>
                <a:stretch>
                  <a:fillRect l="-2059" t="-14754" b="-22951"/>
                </a:stretch>
              </a:blipFill>
              <a:ln w="9525">
                <a:noFill/>
                <a:miter lim="800000"/>
                <a:headEnd/>
                <a:tailEnd/>
              </a:ln>
            </p:spPr>
            <p:txBody>
              <a:bodyPr/>
              <a:lstStyle/>
              <a:p>
                <a:r>
                  <a:rPr lang="en-US">
                    <a:noFill/>
                  </a:rPr>
                  <a:t> </a:t>
                </a:r>
              </a:p>
            </p:txBody>
          </p:sp>
        </mc:Fallback>
      </mc:AlternateContent>
      <p:pic>
        <p:nvPicPr>
          <p:cNvPr id="10" name="Picture 9">
            <a:extLst>
              <a:ext uri="{FF2B5EF4-FFF2-40B4-BE49-F238E27FC236}">
                <a16:creationId xmlns:a16="http://schemas.microsoft.com/office/drawing/2014/main" id="{15B54929-5F57-CF4B-A078-A0134371A019}"/>
              </a:ext>
            </a:extLst>
          </p:cNvPr>
          <p:cNvPicPr>
            <a:picLocks noChangeAspect="1"/>
          </p:cNvPicPr>
          <p:nvPr/>
        </p:nvPicPr>
        <p:blipFill>
          <a:blip r:embed="rId6"/>
          <a:stretch>
            <a:fillRect/>
          </a:stretch>
        </p:blipFill>
        <p:spPr>
          <a:xfrm>
            <a:off x="294332" y="2733826"/>
            <a:ext cx="820376" cy="297587"/>
          </a:xfrm>
          <a:prstGeom prst="rect">
            <a:avLst/>
          </a:prstGeom>
        </p:spPr>
      </p:pic>
      <p:pic>
        <p:nvPicPr>
          <p:cNvPr id="12" name="Picture 11">
            <a:extLst>
              <a:ext uri="{FF2B5EF4-FFF2-40B4-BE49-F238E27FC236}">
                <a16:creationId xmlns:a16="http://schemas.microsoft.com/office/drawing/2014/main" id="{F81B4208-856E-E445-A60E-DA310E227A5A}"/>
              </a:ext>
            </a:extLst>
          </p:cNvPr>
          <p:cNvPicPr>
            <a:picLocks noChangeAspect="1"/>
          </p:cNvPicPr>
          <p:nvPr/>
        </p:nvPicPr>
        <p:blipFill>
          <a:blip r:embed="rId7"/>
          <a:stretch>
            <a:fillRect/>
          </a:stretch>
        </p:blipFill>
        <p:spPr>
          <a:xfrm>
            <a:off x="1089935" y="3283246"/>
            <a:ext cx="2849964" cy="798576"/>
          </a:xfrm>
          <a:prstGeom prst="rect">
            <a:avLst/>
          </a:prstGeom>
        </p:spPr>
      </p:pic>
      <p:sp>
        <p:nvSpPr>
          <p:cNvPr id="13" name="Rectangle 12">
            <a:extLst>
              <a:ext uri="{FF2B5EF4-FFF2-40B4-BE49-F238E27FC236}">
                <a16:creationId xmlns:a16="http://schemas.microsoft.com/office/drawing/2014/main" id="{A73A0F68-6333-C443-9C64-2FDD2279B00B}"/>
              </a:ext>
            </a:extLst>
          </p:cNvPr>
          <p:cNvSpPr/>
          <p:nvPr/>
        </p:nvSpPr>
        <p:spPr>
          <a:xfrm>
            <a:off x="476521" y="5923536"/>
            <a:ext cx="4328429" cy="369332"/>
          </a:xfrm>
          <a:prstGeom prst="rect">
            <a:avLst/>
          </a:prstGeom>
        </p:spPr>
        <p:txBody>
          <a:bodyPr wrap="none">
            <a:spAutoFit/>
          </a:bodyPr>
          <a:lstStyle/>
          <a:p>
            <a:r>
              <a:rPr lang="en-US" dirty="0">
                <a:solidFill>
                  <a:srgbClr val="008BFF"/>
                </a:solidFill>
              </a:rPr>
              <a:t>https://</a:t>
            </a:r>
            <a:r>
              <a:rPr lang="en-US" dirty="0" err="1">
                <a:solidFill>
                  <a:srgbClr val="008BFF"/>
                </a:solidFill>
              </a:rPr>
              <a:t>en.wikipedia.org</a:t>
            </a:r>
            <a:r>
              <a:rPr lang="en-US" dirty="0">
                <a:solidFill>
                  <a:srgbClr val="008BFF"/>
                </a:solidFill>
              </a:rPr>
              <a:t>/wiki/</a:t>
            </a:r>
            <a:r>
              <a:rPr lang="en-US" dirty="0" err="1">
                <a:solidFill>
                  <a:srgbClr val="008BFF"/>
                </a:solidFill>
              </a:rPr>
              <a:t>Step_function</a:t>
            </a:r>
            <a:endParaRPr lang="en-US" dirty="0">
              <a:solidFill>
                <a:srgbClr val="008BFF"/>
              </a:solidFill>
            </a:endParaRPr>
          </a:p>
        </p:txBody>
      </p:sp>
      <p:sp>
        <p:nvSpPr>
          <p:cNvPr id="14" name="Rectangle 13">
            <a:extLst>
              <a:ext uri="{FF2B5EF4-FFF2-40B4-BE49-F238E27FC236}">
                <a16:creationId xmlns:a16="http://schemas.microsoft.com/office/drawing/2014/main" id="{D730A88C-7F95-AD49-B7E9-8CFC4014126C}"/>
              </a:ext>
            </a:extLst>
          </p:cNvPr>
          <p:cNvSpPr/>
          <p:nvPr/>
        </p:nvSpPr>
        <p:spPr>
          <a:xfrm>
            <a:off x="476521" y="6234532"/>
            <a:ext cx="5394960" cy="369332"/>
          </a:xfrm>
          <a:prstGeom prst="rect">
            <a:avLst/>
          </a:prstGeom>
        </p:spPr>
        <p:txBody>
          <a:bodyPr wrap="square">
            <a:spAutoFit/>
          </a:bodyPr>
          <a:lstStyle/>
          <a:p>
            <a:r>
              <a:rPr lang="en-US" dirty="0">
                <a:solidFill>
                  <a:srgbClr val="008BFF"/>
                </a:solidFill>
              </a:rPr>
              <a:t>https://</a:t>
            </a:r>
            <a:r>
              <a:rPr lang="en-US" dirty="0" err="1">
                <a:solidFill>
                  <a:srgbClr val="008BFF"/>
                </a:solidFill>
              </a:rPr>
              <a:t>root.cern.ch</a:t>
            </a:r>
            <a:r>
              <a:rPr lang="en-US" dirty="0">
                <a:solidFill>
                  <a:srgbClr val="008BFF"/>
                </a:solidFill>
              </a:rPr>
              <a:t>/doc/master/</a:t>
            </a:r>
            <a:r>
              <a:rPr lang="en-US" dirty="0" err="1">
                <a:solidFill>
                  <a:srgbClr val="008BFF"/>
                </a:solidFill>
              </a:rPr>
              <a:t>classRooHistPdf.html</a:t>
            </a:r>
            <a:endParaRPr lang="en-US" dirty="0">
              <a:solidFill>
                <a:srgbClr val="008BFF"/>
              </a:solidFill>
            </a:endParaRPr>
          </a:p>
        </p:txBody>
      </p:sp>
      <mc:AlternateContent xmlns:mc="http://schemas.openxmlformats.org/markup-compatibility/2006">
        <mc:Choice xmlns:a14="http://schemas.microsoft.com/office/drawing/2010/main" Requires="a14">
          <p:sp>
            <p:nvSpPr>
              <p:cNvPr id="15" name="Text Box 4">
                <a:extLst>
                  <a:ext uri="{FF2B5EF4-FFF2-40B4-BE49-F238E27FC236}">
                    <a16:creationId xmlns:a16="http://schemas.microsoft.com/office/drawing/2014/main" id="{0D9CF4AB-2EF3-6141-9075-CA45BA6473CD}"/>
                  </a:ext>
                </a:extLst>
              </p:cNvPr>
              <p:cNvSpPr txBox="1">
                <a:spLocks noChangeArrowheads="1"/>
              </p:cNvSpPr>
              <p:nvPr/>
            </p:nvSpPr>
            <p:spPr bwMode="auto">
              <a:xfrm>
                <a:off x="255739" y="4419058"/>
                <a:ext cx="8622996" cy="137396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b="1" dirty="0">
                    <a:latin typeface="+mn-lt"/>
                    <a:sym typeface="Wingdings" pitchFamily="2" charset="2"/>
                  </a:rPr>
                  <a:t>N.B.: </a:t>
                </a:r>
                <a:r>
                  <a:rPr lang="en-US" altLang="en-US" dirty="0">
                    <a:latin typeface="+mn-lt"/>
                    <a:sym typeface="Wingdings" pitchFamily="2" charset="2"/>
                  </a:rPr>
                  <a:t>While the histogram for data (or pseudo data) represents the number of events </a:t>
                </a:r>
                <a:r>
                  <a:rPr lang="en-US" altLang="en-US" i="1" dirty="0">
                    <a:latin typeface="Times New Roman" panose="02020603050405020304" pitchFamily="18" charset="0"/>
                    <a:cs typeface="Times New Roman" panose="02020603050405020304" pitchFamily="18" charset="0"/>
                    <a:sym typeface="Wingdings" pitchFamily="2" charset="2"/>
                  </a:rPr>
                  <a:t>N</a:t>
                </a:r>
                <a:r>
                  <a:rPr lang="en-US" altLang="en-US" i="1" baseline="-25000" dirty="0">
                    <a:latin typeface="Times New Roman" panose="02020603050405020304" pitchFamily="18" charset="0"/>
                    <a:cs typeface="Times New Roman" panose="02020603050405020304" pitchFamily="18" charset="0"/>
                    <a:sym typeface="Wingdings" pitchFamily="2" charset="2"/>
                  </a:rPr>
                  <a:t>j</a:t>
                </a:r>
                <a:r>
                  <a:rPr lang="en-US" altLang="en-US" dirty="0">
                    <a:latin typeface="+mn-lt"/>
                    <a:sym typeface="Wingdings" pitchFamily="2" charset="2"/>
                  </a:rPr>
                  <a:t> observed in bin </a:t>
                </a:r>
                <a:r>
                  <a:rPr lang="en-US" altLang="en-US" i="1" dirty="0">
                    <a:latin typeface="Times New Roman" panose="02020603050405020304" pitchFamily="18" charset="0"/>
                    <a:cs typeface="Times New Roman" panose="02020603050405020304" pitchFamily="18" charset="0"/>
                    <a:sym typeface="Wingdings" pitchFamily="2" charset="2"/>
                  </a:rPr>
                  <a:t>j</a:t>
                </a:r>
                <a:r>
                  <a:rPr lang="en-US" altLang="en-US" dirty="0">
                    <a:latin typeface="+mn-lt"/>
                    <a:sym typeface="Wingdings" pitchFamily="2" charset="2"/>
                  </a:rPr>
                  <a:t>, the histograms for signal and background represent the number of expected events </a:t>
                </a:r>
                <a14:m>
                  <m:oMath xmlns:m="http://schemas.openxmlformats.org/officeDocument/2006/math">
                    <m:r>
                      <m:rPr>
                        <m:sty m:val="p"/>
                      </m:rPr>
                      <a:rPr lang="en-US" altLang="en-US" b="0" i="0" smtClean="0">
                        <a:latin typeface="Cambria Math" panose="02040503050406030204" pitchFamily="18" charset="0"/>
                        <a:sym typeface="Wingdings" pitchFamily="2" charset="2"/>
                      </a:rPr>
                      <m:t>ν</m:t>
                    </m:r>
                  </m:oMath>
                </a14:m>
                <a:r>
                  <a:rPr lang="en-US" altLang="en-US" i="1" baseline="-25000" dirty="0">
                    <a:latin typeface="+mn-lt"/>
                    <a:sym typeface="Wingdings" pitchFamily="2" charset="2"/>
                  </a:rPr>
                  <a:t>j</a:t>
                </a:r>
                <a:r>
                  <a:rPr lang="en-US" altLang="en-US" dirty="0">
                    <a:latin typeface="+mn-lt"/>
                    <a:sym typeface="Wingdings" pitchFamily="2" charset="2"/>
                  </a:rPr>
                  <a:t> in the likelihood function (</a:t>
                </a:r>
                <a:r>
                  <a:rPr lang="en-US" altLang="en-US" i="1" dirty="0">
                    <a:latin typeface="+mn-lt"/>
                    <a:sym typeface="Wingdings" pitchFamily="2" charset="2"/>
                  </a:rPr>
                  <a:t>cf.</a:t>
                </a:r>
                <a:r>
                  <a:rPr lang="en-US" altLang="en-US" dirty="0">
                    <a:latin typeface="+mn-lt"/>
                    <a:sym typeface="Wingdings" pitchFamily="2" charset="2"/>
                  </a:rPr>
                  <a:t> slide 17 of part 3)</a:t>
                </a:r>
              </a:p>
            </p:txBody>
          </p:sp>
        </mc:Choice>
        <mc:Fallback>
          <p:sp>
            <p:nvSpPr>
              <p:cNvPr id="15" name="Text Box 4">
                <a:extLst>
                  <a:ext uri="{FF2B5EF4-FFF2-40B4-BE49-F238E27FC236}">
                    <a16:creationId xmlns:a16="http://schemas.microsoft.com/office/drawing/2014/main" id="{0D9CF4AB-2EF3-6141-9075-CA45BA6473CD}"/>
                  </a:ext>
                </a:extLst>
              </p:cNvPr>
              <p:cNvSpPr txBox="1">
                <a:spLocks noRot="1" noChangeAspect="1" noMove="1" noResize="1" noEditPoints="1" noAdjustHandles="1" noChangeArrowheads="1" noChangeShapeType="1" noTextEdit="1"/>
              </p:cNvSpPr>
              <p:nvPr/>
            </p:nvSpPr>
            <p:spPr bwMode="auto">
              <a:xfrm>
                <a:off x="255739" y="4419058"/>
                <a:ext cx="8622996" cy="1373966"/>
              </a:xfrm>
              <a:prstGeom prst="rect">
                <a:avLst/>
              </a:prstGeom>
              <a:blipFill>
                <a:blip r:embed="rId8"/>
                <a:stretch>
                  <a:fillRect l="-2059" t="-9259" b="-12037"/>
                </a:stretch>
              </a:blipFill>
              <a:ln w="9525">
                <a:noFill/>
                <a:miter lim="800000"/>
                <a:headEnd/>
                <a:tailEnd/>
              </a:ln>
            </p:spPr>
            <p:txBody>
              <a:bodyPr/>
              <a:lstStyle/>
              <a:p>
                <a:r>
                  <a:rPr lang="en-US">
                    <a:noFill/>
                  </a:rPr>
                  <a:t> </a:t>
                </a:r>
              </a:p>
            </p:txBody>
          </p:sp>
        </mc:Fallback>
      </mc:AlternateContent>
      <p:sp>
        <p:nvSpPr>
          <p:cNvPr id="16" name="Rectangle 16">
            <a:extLst>
              <a:ext uri="{FF2B5EF4-FFF2-40B4-BE49-F238E27FC236}">
                <a16:creationId xmlns:a16="http://schemas.microsoft.com/office/drawing/2014/main" id="{250839BD-EA6A-5F4C-9DAB-C5C6A3D18CC0}"/>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4</a:t>
            </a:fld>
            <a:endParaRPr lang="en-US" altLang="en-US" sz="1200" dirty="0">
              <a:solidFill>
                <a:srgbClr val="595959"/>
              </a:solidFill>
              <a:cs typeface="Arial" panose="020B0604020202020204" pitchFamily="34" charset="0"/>
            </a:endParaRPr>
          </a:p>
        </p:txBody>
      </p:sp>
      <p:pic>
        <p:nvPicPr>
          <p:cNvPr id="17" name="Picture 16">
            <a:extLst>
              <a:ext uri="{FF2B5EF4-FFF2-40B4-BE49-F238E27FC236}">
                <a16:creationId xmlns:a16="http://schemas.microsoft.com/office/drawing/2014/main" id="{4E81F007-B29F-1044-9D85-219E46F5E5C0}"/>
              </a:ext>
            </a:extLst>
          </p:cNvPr>
          <p:cNvPicPr>
            <a:picLocks noChangeAspect="1"/>
          </p:cNvPicPr>
          <p:nvPr/>
        </p:nvPicPr>
        <p:blipFill>
          <a:blip r:embed="rId9"/>
          <a:stretch>
            <a:fillRect/>
          </a:stretch>
        </p:blipFill>
        <p:spPr>
          <a:xfrm>
            <a:off x="-145348" y="6340839"/>
            <a:ext cx="621869" cy="621869"/>
          </a:xfrm>
          <a:prstGeom prst="rect">
            <a:avLst/>
          </a:prstGeom>
        </p:spPr>
      </p:pic>
    </p:spTree>
    <p:extLst>
      <p:ext uri="{BB962C8B-B14F-4D97-AF65-F5344CB8AC3E}">
        <p14:creationId xmlns:p14="http://schemas.microsoft.com/office/powerpoint/2010/main" val="240821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a16="http://schemas.microsoft.com/office/drawing/2014/main" id="{18CFF546-F482-4640-84AD-825234EC4067}"/>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Treatment of Shape Uncertainties</a:t>
            </a:r>
            <a:endParaRPr lang="en-GB" altLang="en-US" sz="3200" b="1" dirty="0"/>
          </a:p>
        </p:txBody>
      </p:sp>
      <mc:AlternateContent xmlns:mc="http://schemas.openxmlformats.org/markup-compatibility/2006" xmlns:a14="http://schemas.microsoft.com/office/drawing/2010/main">
        <mc:Choice Requires="a14">
          <p:sp>
            <p:nvSpPr>
              <p:cNvPr id="7" name="Text Box 4">
                <a:extLst>
                  <a:ext uri="{FF2B5EF4-FFF2-40B4-BE49-F238E27FC236}">
                    <a16:creationId xmlns:a16="http://schemas.microsoft.com/office/drawing/2014/main" id="{B7E99EB9-BCD7-3848-88C7-28A6F52675C8}"/>
                  </a:ext>
                </a:extLst>
              </p:cNvPr>
              <p:cNvSpPr txBox="1">
                <a:spLocks noChangeArrowheads="1"/>
              </p:cNvSpPr>
              <p:nvPr/>
            </p:nvSpPr>
            <p:spPr bwMode="auto">
              <a:xfrm>
                <a:off x="334725" y="842305"/>
                <a:ext cx="8442325" cy="495193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The effect of systematic uncertainties, which affect the shape of the distribution in the observable that we are fitting, is estimated by:</a:t>
                </a:r>
              </a:p>
              <a:p>
                <a:pPr eaLnBrk="1" hangingPunct="1">
                  <a:lnSpc>
                    <a:spcPct val="93000"/>
                  </a:lnSpc>
                  <a:buClr>
                    <a:srgbClr val="000000"/>
                  </a:buClr>
                  <a:buSzPct val="85000"/>
                </a:pPr>
                <a:endParaRPr lang="en-US" altLang="en-US" sz="20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Varying the observable that corresponds to a given systematic uncertainty by </a:t>
                </a:r>
                <a14:m>
                  <m:oMath xmlns:m="http://schemas.openxmlformats.org/officeDocument/2006/math">
                    <m:r>
                      <a:rPr lang="en-US" altLang="en-US" b="0" i="1" smtClean="0">
                        <a:latin typeface="Cambria Math" panose="02040503050406030204" pitchFamily="18" charset="0"/>
                      </a:rPr>
                      <m:t>±</m:t>
                    </m:r>
                  </m:oMath>
                </a14:m>
                <a:r>
                  <a:rPr lang="en-US" altLang="en-US" dirty="0">
                    <a:latin typeface="+mn-lt"/>
                  </a:rPr>
                  <a:t>1 standard deviation (</a:t>
                </a:r>
                <a:r>
                  <a:rPr lang="en-US" altLang="en-US" dirty="0" err="1">
                    <a:latin typeface="+mn-lt"/>
                  </a:rPr>
                  <a:t>sd</a:t>
                </a:r>
                <a:r>
                  <a:rPr lang="en-US" altLang="en-US" dirty="0">
                    <a:latin typeface="+mn-lt"/>
                  </a:rPr>
                  <a:t>)</a:t>
                </a:r>
              </a:p>
              <a:p>
                <a:pPr marL="342900" indent="-342900" eaLnBrk="1" hangingPunct="1">
                  <a:lnSpc>
                    <a:spcPct val="93000"/>
                  </a:lnSpc>
                  <a:buClr>
                    <a:srgbClr val="000000"/>
                  </a:buClr>
                  <a:buSzPct val="85000"/>
                  <a:buFont typeface="Arial" panose="020B0604020202020204" pitchFamily="34" charset="0"/>
                  <a:buChar char="•"/>
                </a:pPr>
                <a:endParaRPr lang="en-US" altLang="en-US" sz="200" dirty="0">
                  <a:latin typeface="+mn-lt"/>
                </a:endParaRPr>
              </a:p>
              <a:p>
                <a:pPr eaLnBrk="1" hangingPunct="1">
                  <a:lnSpc>
                    <a:spcPct val="93000"/>
                  </a:lnSpc>
                  <a:buClr>
                    <a:srgbClr val="000000"/>
                  </a:buClr>
                  <a:buSzPct val="85000"/>
                </a:pPr>
                <a:r>
                  <a:rPr lang="en-US" altLang="en-US" dirty="0">
                    <a:latin typeface="+mn-lt"/>
                  </a:rPr>
                  <a:t>    (e.g. the effect of the muon momentum scale uncertainty </a:t>
                </a:r>
              </a:p>
              <a:p>
                <a:pPr eaLnBrk="1" hangingPunct="1">
                  <a:lnSpc>
                    <a:spcPct val="93000"/>
                  </a:lnSpc>
                  <a:buClr>
                    <a:srgbClr val="000000"/>
                  </a:buClr>
                  <a:buSzPct val="85000"/>
                </a:pPr>
                <a:r>
                  <a:rPr lang="en-US" altLang="en-US" dirty="0">
                    <a:latin typeface="+mn-lt"/>
                  </a:rPr>
                  <a:t>      is estimated by varying the momenta of all muons)</a:t>
                </a:r>
              </a:p>
              <a:p>
                <a:pPr marL="342900" indent="-342900" eaLnBrk="1" hangingPunct="1">
                  <a:lnSpc>
                    <a:spcPct val="93000"/>
                  </a:lnSpc>
                  <a:buClr>
                    <a:srgbClr val="000000"/>
                  </a:buClr>
                  <a:buSzPct val="85000"/>
                  <a:buFont typeface="Arial" panose="020B0604020202020204" pitchFamily="34" charset="0"/>
                  <a:buChar char="•"/>
                </a:pPr>
                <a:endParaRPr lang="en-US" altLang="en-US" sz="20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Recomputing all quantities (e.g. m</a:t>
                </a:r>
                <a14:m>
                  <m:oMath xmlns:m="http://schemas.openxmlformats.org/officeDocument/2006/math">
                    <m:r>
                      <a:rPr lang="en-US" altLang="en-US" b="0" i="1" baseline="-25000" smtClean="0">
                        <a:latin typeface="Cambria Math" panose="02040503050406030204" pitchFamily="18" charset="0"/>
                      </a:rPr>
                      <m:t>𝜇𝜇</m:t>
                    </m:r>
                  </m:oMath>
                </a14:m>
                <a:r>
                  <a:rPr lang="en-US" altLang="en-US" dirty="0">
                    <a:latin typeface="+mn-lt"/>
                  </a:rPr>
                  <a:t>) that depend on this observable</a:t>
                </a:r>
                <a:endParaRPr lang="en-US" altLang="en-US" sz="200" dirty="0">
                  <a:latin typeface="+mn-lt"/>
                </a:endParaRPr>
              </a:p>
              <a:p>
                <a:pPr marL="342900" indent="-342900" eaLnBrk="1" hangingPunct="1">
                  <a:lnSpc>
                    <a:spcPct val="93000"/>
                  </a:lnSpc>
                  <a:buClr>
                    <a:srgbClr val="000000"/>
                  </a:buClr>
                  <a:buSzPct val="85000"/>
                  <a:buFont typeface="Arial" panose="020B0604020202020204" pitchFamily="34" charset="0"/>
                  <a:buChar char="•"/>
                </a:pPr>
                <a:endParaRPr lang="en-US" altLang="en-US" sz="20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Re-applying all event selection criteria </a:t>
                </a:r>
              </a:p>
              <a:p>
                <a:pPr eaLnBrk="1" hangingPunct="1">
                  <a:lnSpc>
                    <a:spcPct val="93000"/>
                  </a:lnSpc>
                  <a:buClr>
                    <a:srgbClr val="000000"/>
                  </a:buClr>
                  <a:buSzPct val="85000"/>
                </a:pPr>
                <a:r>
                  <a:rPr lang="en-US" altLang="en-US" dirty="0">
                    <a:latin typeface="+mn-lt"/>
                  </a:rPr>
                  <a:t>    (the event may e.g. now fail the muon </a:t>
                </a:r>
                <a:r>
                  <a:rPr lang="en-US" altLang="en-US" dirty="0" err="1">
                    <a:latin typeface="+mn-lt"/>
                  </a:rPr>
                  <a:t>p</a:t>
                </a:r>
                <a:r>
                  <a:rPr lang="en-US" altLang="en-US" baseline="-25000" dirty="0" err="1">
                    <a:latin typeface="+mn-lt"/>
                  </a:rPr>
                  <a:t>T</a:t>
                </a:r>
                <a:r>
                  <a:rPr lang="en-US" altLang="en-US" dirty="0">
                    <a:latin typeface="+mn-lt"/>
                  </a:rPr>
                  <a:t> selection)</a:t>
                </a:r>
              </a:p>
              <a:p>
                <a:pPr eaLnBrk="1" hangingPunct="1">
                  <a:lnSpc>
                    <a:spcPct val="93000"/>
                  </a:lnSpc>
                  <a:buClr>
                    <a:srgbClr val="000000"/>
                  </a:buClr>
                  <a:buSzPct val="85000"/>
                </a:pPr>
                <a:endParaRPr lang="en-US" altLang="en-US" sz="20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Fill histograms with recomputed quantities</a:t>
                </a:r>
              </a:p>
            </p:txBody>
          </p:sp>
        </mc:Choice>
        <mc:Fallback xmlns="">
          <p:sp>
            <p:nvSpPr>
              <p:cNvPr id="7" name="Text Box 4">
                <a:extLst>
                  <a:ext uri="{FF2B5EF4-FFF2-40B4-BE49-F238E27FC236}">
                    <a16:creationId xmlns:a16="http://schemas.microsoft.com/office/drawing/2014/main" id="{B7E99EB9-BCD7-3848-88C7-28A6F52675C8}"/>
                  </a:ext>
                </a:extLst>
              </p:cNvPr>
              <p:cNvSpPr txBox="1">
                <a:spLocks noRot="1" noChangeAspect="1" noMove="1" noResize="1" noEditPoints="1" noAdjustHandles="1" noChangeArrowheads="1" noChangeShapeType="1" noTextEdit="1"/>
              </p:cNvSpPr>
              <p:nvPr/>
            </p:nvSpPr>
            <p:spPr bwMode="auto">
              <a:xfrm>
                <a:off x="334725" y="842305"/>
                <a:ext cx="8442325" cy="4951933"/>
              </a:xfrm>
              <a:prstGeom prst="rect">
                <a:avLst/>
              </a:prstGeom>
              <a:blipFill>
                <a:blip r:embed="rId3"/>
                <a:stretch>
                  <a:fillRect l="-2102" t="-2302" r="-1952" b="-2813"/>
                </a:stretch>
              </a:blipFill>
              <a:ln w="9525">
                <a:noFill/>
                <a:miter lim="800000"/>
                <a:headEnd/>
                <a:tailEnd/>
              </a:ln>
            </p:spPr>
            <p:txBody>
              <a:bodyPr/>
              <a:lstStyle/>
              <a:p>
                <a:r>
                  <a:rPr lang="en-US">
                    <a:noFill/>
                  </a:rPr>
                  <a:t> </a:t>
                </a:r>
              </a:p>
            </p:txBody>
          </p:sp>
        </mc:Fallback>
      </mc:AlternateContent>
      <p:sp>
        <p:nvSpPr>
          <p:cNvPr id="8" name="Rectangle 16">
            <a:extLst>
              <a:ext uri="{FF2B5EF4-FFF2-40B4-BE49-F238E27FC236}">
                <a16:creationId xmlns:a16="http://schemas.microsoft.com/office/drawing/2014/main" id="{26AA1894-52C5-2647-B970-C8E5010CCC1F}"/>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5</a:t>
            </a:fld>
            <a:endParaRPr lang="en-US" altLang="en-US" sz="1200" dirty="0">
              <a:solidFill>
                <a:srgbClr val="595959"/>
              </a:solidFill>
              <a:cs typeface="Arial" panose="020B0604020202020204" pitchFamily="34" charset="0"/>
            </a:endParaRPr>
          </a:p>
        </p:txBody>
      </p:sp>
      <p:pic>
        <p:nvPicPr>
          <p:cNvPr id="9" name="Picture 8">
            <a:extLst>
              <a:ext uri="{FF2B5EF4-FFF2-40B4-BE49-F238E27FC236}">
                <a16:creationId xmlns:a16="http://schemas.microsoft.com/office/drawing/2014/main" id="{1E7ECD8C-F1EE-C74B-87EB-EF1198E8BD43}"/>
              </a:ext>
            </a:extLst>
          </p:cNvPr>
          <p:cNvPicPr>
            <a:picLocks noChangeAspect="1"/>
          </p:cNvPicPr>
          <p:nvPr/>
        </p:nvPicPr>
        <p:blipFill>
          <a:blip r:embed="rId4"/>
          <a:stretch>
            <a:fillRect/>
          </a:stretch>
        </p:blipFill>
        <p:spPr>
          <a:xfrm>
            <a:off x="-145348" y="6340839"/>
            <a:ext cx="621869" cy="621869"/>
          </a:xfrm>
          <a:prstGeom prst="rect">
            <a:avLst/>
          </a:prstGeom>
        </p:spPr>
      </p:pic>
    </p:spTree>
    <p:extLst>
      <p:ext uri="{BB962C8B-B14F-4D97-AF65-F5344CB8AC3E}">
        <p14:creationId xmlns:p14="http://schemas.microsoft.com/office/powerpoint/2010/main" val="416341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a16="http://schemas.microsoft.com/office/drawing/2014/main" id="{18CFF546-F482-4640-84AD-825234EC4067}"/>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Treatment of Shape Uncertainties</a:t>
            </a:r>
            <a:endParaRPr lang="en-GB" altLang="en-US" sz="3200" b="1" dirty="0"/>
          </a:p>
        </p:txBody>
      </p:sp>
      <p:sp>
        <p:nvSpPr>
          <p:cNvPr id="8" name="Text Box 4">
            <a:extLst>
              <a:ext uri="{FF2B5EF4-FFF2-40B4-BE49-F238E27FC236}">
                <a16:creationId xmlns:a16="http://schemas.microsoft.com/office/drawing/2014/main" id="{2BD7AC67-2C9D-964D-B19E-F777AED3BCE1}"/>
              </a:ext>
            </a:extLst>
          </p:cNvPr>
          <p:cNvSpPr txBox="1">
            <a:spLocks noChangeArrowheads="1"/>
          </p:cNvSpPr>
          <p:nvPr/>
        </p:nvSpPr>
        <p:spPr bwMode="auto">
          <a:xfrm>
            <a:off x="346075" y="856886"/>
            <a:ext cx="8622996" cy="1373966"/>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b="1" dirty="0">
                <a:latin typeface="+mn-lt"/>
                <a:sym typeface="Wingdings" pitchFamily="2" charset="2"/>
              </a:rPr>
              <a:t>N.B.: </a:t>
            </a:r>
            <a:r>
              <a:rPr lang="en-US" altLang="en-US" dirty="0">
                <a:latin typeface="+mn-lt"/>
                <a:sym typeface="Wingdings" pitchFamily="2" charset="2"/>
              </a:rPr>
              <a:t>In case </a:t>
            </a:r>
            <a:r>
              <a:rPr lang="en-US" altLang="en-US" i="1" dirty="0">
                <a:latin typeface="Times New Roman" panose="02020603050405020304" pitchFamily="18" charset="0"/>
                <a:cs typeface="Times New Roman" panose="02020603050405020304" pitchFamily="18" charset="0"/>
                <a:sym typeface="Wingdings" pitchFamily="2" charset="2"/>
              </a:rPr>
              <a:t>k</a:t>
            </a:r>
            <a:r>
              <a:rPr lang="en-US" altLang="en-US" dirty="0">
                <a:latin typeface="+mn-lt"/>
                <a:sym typeface="Wingdings" pitchFamily="2" charset="2"/>
              </a:rPr>
              <a:t> shape uncertainties are relevant for the analysis, we need to run the analysis </a:t>
            </a:r>
            <a:r>
              <a:rPr lang="en-US" altLang="en-US" i="1" dirty="0">
                <a:latin typeface="Times New Roman" panose="02020603050405020304" pitchFamily="18" charset="0"/>
                <a:cs typeface="Times New Roman" panose="02020603050405020304" pitchFamily="18" charset="0"/>
                <a:sym typeface="Wingdings" pitchFamily="2" charset="2"/>
              </a:rPr>
              <a:t>2∙k + 1 </a:t>
            </a:r>
            <a:r>
              <a:rPr lang="en-US" altLang="en-US" dirty="0">
                <a:latin typeface="+mn-lt"/>
                <a:sym typeface="Wingdings" pitchFamily="2" charset="2"/>
              </a:rPr>
              <a:t>times (once for the nominal value and two times for each shape uncertainty; once for the +1 </a:t>
            </a:r>
            <a:r>
              <a:rPr lang="en-US" altLang="en-US" dirty="0" err="1">
                <a:latin typeface="+mn-lt"/>
                <a:sym typeface="Wingdings" pitchFamily="2" charset="2"/>
              </a:rPr>
              <a:t>sd</a:t>
            </a:r>
            <a:r>
              <a:rPr lang="en-US" altLang="en-US" dirty="0">
                <a:latin typeface="+mn-lt"/>
                <a:sym typeface="Wingdings" pitchFamily="2" charset="2"/>
              </a:rPr>
              <a:t> variation and once for the -1 </a:t>
            </a:r>
            <a:r>
              <a:rPr lang="en-US" altLang="en-US" dirty="0" err="1">
                <a:latin typeface="+mn-lt"/>
                <a:sym typeface="Wingdings" pitchFamily="2" charset="2"/>
              </a:rPr>
              <a:t>sd</a:t>
            </a:r>
            <a:r>
              <a:rPr lang="en-US" altLang="en-US" dirty="0">
                <a:latin typeface="+mn-lt"/>
                <a:sym typeface="Wingdings" pitchFamily="2" charset="2"/>
              </a:rPr>
              <a:t> variation) </a:t>
            </a:r>
          </a:p>
        </p:txBody>
      </p:sp>
      <p:sp>
        <p:nvSpPr>
          <p:cNvPr id="7" name="Rectangle 16">
            <a:extLst>
              <a:ext uri="{FF2B5EF4-FFF2-40B4-BE49-F238E27FC236}">
                <a16:creationId xmlns:a16="http://schemas.microsoft.com/office/drawing/2014/main" id="{6AC917B2-E3F8-5742-85E6-5FB5FA308BE2}"/>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6</a:t>
            </a:fld>
            <a:endParaRPr lang="en-US" altLang="en-US" sz="1200" dirty="0">
              <a:solidFill>
                <a:srgbClr val="595959"/>
              </a:solidFill>
              <a:cs typeface="Arial" panose="020B0604020202020204" pitchFamily="34" charset="0"/>
            </a:endParaRPr>
          </a:p>
        </p:txBody>
      </p:sp>
      <p:pic>
        <p:nvPicPr>
          <p:cNvPr id="9" name="Picture 8">
            <a:extLst>
              <a:ext uri="{FF2B5EF4-FFF2-40B4-BE49-F238E27FC236}">
                <a16:creationId xmlns:a16="http://schemas.microsoft.com/office/drawing/2014/main" id="{22C9E400-C324-8146-868B-C3EEAA694B0B}"/>
              </a:ext>
            </a:extLst>
          </p:cNvPr>
          <p:cNvPicPr>
            <a:picLocks noChangeAspect="1"/>
          </p:cNvPicPr>
          <p:nvPr/>
        </p:nvPicPr>
        <p:blipFill>
          <a:blip r:embed="rId2"/>
          <a:stretch>
            <a:fillRect/>
          </a:stretch>
        </p:blipFill>
        <p:spPr>
          <a:xfrm>
            <a:off x="-145348" y="6340839"/>
            <a:ext cx="621869" cy="621869"/>
          </a:xfrm>
          <a:prstGeom prst="rect">
            <a:avLst/>
          </a:prstGeom>
        </p:spPr>
      </p:pic>
    </p:spTree>
    <p:extLst>
      <p:ext uri="{BB962C8B-B14F-4D97-AF65-F5344CB8AC3E}">
        <p14:creationId xmlns:p14="http://schemas.microsoft.com/office/powerpoint/2010/main" val="240448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a16="http://schemas.microsoft.com/office/drawing/2014/main" id="{18CFF546-F482-4640-84AD-825234EC4067}"/>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Template Morphing</a:t>
            </a:r>
            <a:endParaRPr lang="en-GB" altLang="en-US" sz="3200" b="1" dirty="0"/>
          </a:p>
        </p:txBody>
      </p:sp>
      <mc:AlternateContent xmlns:mc="http://schemas.openxmlformats.org/markup-compatibility/2006" xmlns:a14="http://schemas.microsoft.com/office/drawing/2010/main">
        <mc:Choice Requires="a14">
          <p:sp>
            <p:nvSpPr>
              <p:cNvPr id="8" name="Text Box 4">
                <a:extLst>
                  <a:ext uri="{FF2B5EF4-FFF2-40B4-BE49-F238E27FC236}">
                    <a16:creationId xmlns:a16="http://schemas.microsoft.com/office/drawing/2014/main" id="{29C3B2B8-009E-644C-891C-DA4763B88E84}"/>
                  </a:ext>
                </a:extLst>
              </p:cNvPr>
              <p:cNvSpPr txBox="1">
                <a:spLocks noChangeArrowheads="1"/>
              </p:cNvSpPr>
              <p:nvPr/>
            </p:nvSpPr>
            <p:spPr bwMode="auto">
              <a:xfrm>
                <a:off x="350624" y="834352"/>
                <a:ext cx="8442325" cy="2518831"/>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Since the true value of the systematic uncertainty may be anywhere within the -1..+1 </a:t>
                </a:r>
                <a:r>
                  <a:rPr lang="en-US" altLang="en-US" dirty="0" err="1">
                    <a:latin typeface="+mn-lt"/>
                  </a:rPr>
                  <a:t>sd</a:t>
                </a:r>
                <a:r>
                  <a:rPr lang="en-US" altLang="en-US" dirty="0">
                    <a:latin typeface="+mn-lt"/>
                  </a:rPr>
                  <a:t> interval (or even beyond the </a:t>
                </a:r>
                <a14:m>
                  <m:oMath xmlns:m="http://schemas.openxmlformats.org/officeDocument/2006/math">
                    <m:r>
                      <a:rPr lang="en-US" altLang="en-US" b="0" i="1" smtClean="0">
                        <a:latin typeface="Cambria Math" panose="02040503050406030204" pitchFamily="18" charset="0"/>
                      </a:rPr>
                      <m:t>±</m:t>
                    </m:r>
                  </m:oMath>
                </a14:m>
                <a:r>
                  <a:rPr lang="en-US" altLang="en-US" dirty="0">
                    <a:latin typeface="+mn-lt"/>
                  </a:rPr>
                  <a:t>1 </a:t>
                </a:r>
                <a:r>
                  <a:rPr lang="en-US" altLang="en-US" dirty="0" err="1">
                    <a:latin typeface="+mn-lt"/>
                  </a:rPr>
                  <a:t>sd</a:t>
                </a:r>
                <a:r>
                  <a:rPr lang="en-US" altLang="en-US" dirty="0">
                    <a:latin typeface="+mn-lt"/>
                  </a:rPr>
                  <a:t> interval),</a:t>
                </a:r>
              </a:p>
              <a:p>
                <a:pPr eaLnBrk="1" hangingPunct="1">
                  <a:lnSpc>
                    <a:spcPct val="93000"/>
                  </a:lnSpc>
                  <a:buClr>
                    <a:srgbClr val="000000"/>
                  </a:buClr>
                  <a:buSzPct val="85000"/>
                </a:pPr>
                <a:r>
                  <a:rPr lang="en-US" altLang="en-US" dirty="0">
                    <a:latin typeface="+mn-lt"/>
                  </a:rPr>
                  <a:t>we need a way to </a:t>
                </a:r>
                <a:r>
                  <a:rPr lang="en-US" altLang="en-US" b="1" dirty="0">
                    <a:latin typeface="+mn-lt"/>
                  </a:rPr>
                  <a:t>interpolate</a:t>
                </a:r>
                <a:r>
                  <a:rPr lang="en-US" altLang="en-US" dirty="0">
                    <a:latin typeface="+mn-lt"/>
                  </a:rPr>
                  <a:t> smoothly</a:t>
                </a:r>
                <a:r>
                  <a:rPr lang="en-US" altLang="en-US" b="1" dirty="0">
                    <a:latin typeface="+mn-lt"/>
                  </a:rPr>
                  <a:t> </a:t>
                </a:r>
                <a:r>
                  <a:rPr lang="en-US" altLang="en-US" dirty="0">
                    <a:latin typeface="+mn-lt"/>
                  </a:rPr>
                  <a:t>between the histograms for </a:t>
                </a:r>
              </a:p>
              <a:p>
                <a:pPr eaLnBrk="1" hangingPunct="1">
                  <a:lnSpc>
                    <a:spcPct val="93000"/>
                  </a:lnSpc>
                  <a:buClr>
                    <a:srgbClr val="000000"/>
                  </a:buClr>
                  <a:buSzPct val="85000"/>
                </a:pPr>
                <a:endParaRPr lang="en-US" altLang="en-US" sz="2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the nominal value</a:t>
                </a:r>
              </a:p>
              <a:p>
                <a:pPr marL="342900" indent="-342900" eaLnBrk="1" hangingPunct="1">
                  <a:lnSpc>
                    <a:spcPct val="93000"/>
                  </a:lnSpc>
                  <a:buClr>
                    <a:srgbClr val="000000"/>
                  </a:buClr>
                  <a:buSzPct val="85000"/>
                  <a:buFont typeface="Arial" panose="020B0604020202020204" pitchFamily="34" charset="0"/>
                  <a:buChar char="•"/>
                </a:pPr>
                <a:endParaRPr lang="en-US" altLang="en-US" sz="2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the +1 </a:t>
                </a:r>
                <a:r>
                  <a:rPr lang="en-US" altLang="en-US" dirty="0" err="1">
                    <a:latin typeface="+mn-lt"/>
                  </a:rPr>
                  <a:t>sd</a:t>
                </a:r>
                <a:r>
                  <a:rPr lang="en-US" altLang="en-US" dirty="0">
                    <a:latin typeface="+mn-lt"/>
                  </a:rPr>
                  <a:t> variation</a:t>
                </a:r>
              </a:p>
              <a:p>
                <a:pPr marL="342900" indent="-342900" eaLnBrk="1" hangingPunct="1">
                  <a:lnSpc>
                    <a:spcPct val="93000"/>
                  </a:lnSpc>
                  <a:buClr>
                    <a:srgbClr val="000000"/>
                  </a:buClr>
                  <a:buSzPct val="85000"/>
                  <a:buFont typeface="Arial" panose="020B0604020202020204" pitchFamily="34" charset="0"/>
                  <a:buChar char="•"/>
                </a:pPr>
                <a:endParaRPr lang="en-US" altLang="en-US" sz="2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the -1 </a:t>
                </a:r>
                <a:r>
                  <a:rPr lang="en-US" altLang="en-US" dirty="0" err="1">
                    <a:latin typeface="+mn-lt"/>
                  </a:rPr>
                  <a:t>sd</a:t>
                </a:r>
                <a:r>
                  <a:rPr lang="en-US" altLang="en-US" dirty="0">
                    <a:latin typeface="+mn-lt"/>
                  </a:rPr>
                  <a:t> variation</a:t>
                </a:r>
              </a:p>
              <a:p>
                <a:pPr marL="342900" indent="-342900" eaLnBrk="1" hangingPunct="1">
                  <a:lnSpc>
                    <a:spcPct val="93000"/>
                  </a:lnSpc>
                  <a:buClr>
                    <a:srgbClr val="000000"/>
                  </a:buClr>
                  <a:buSzPct val="85000"/>
                  <a:buFont typeface="Arial" panose="020B0604020202020204" pitchFamily="34" charset="0"/>
                  <a:buChar char="•"/>
                </a:pPr>
                <a:endParaRPr lang="en-US" altLang="en-US" sz="200" dirty="0">
                  <a:latin typeface="+mn-lt"/>
                </a:endParaRPr>
              </a:p>
              <a:p>
                <a:pPr eaLnBrk="1" hangingPunct="1">
                  <a:lnSpc>
                    <a:spcPct val="93000"/>
                  </a:lnSpc>
                  <a:buClr>
                    <a:srgbClr val="000000"/>
                  </a:buClr>
                  <a:buSzPct val="85000"/>
                </a:pPr>
                <a:r>
                  <a:rPr lang="en-US" altLang="en-US" dirty="0">
                    <a:latin typeface="+mn-lt"/>
                  </a:rPr>
                  <a:t>(for each shape uncertainty)</a:t>
                </a:r>
              </a:p>
            </p:txBody>
          </p:sp>
        </mc:Choice>
        <mc:Fallback xmlns="">
          <p:sp>
            <p:nvSpPr>
              <p:cNvPr id="8" name="Text Box 4">
                <a:extLst>
                  <a:ext uri="{FF2B5EF4-FFF2-40B4-BE49-F238E27FC236}">
                    <a16:creationId xmlns:a16="http://schemas.microsoft.com/office/drawing/2014/main" id="{29C3B2B8-009E-644C-891C-DA4763B88E84}"/>
                  </a:ext>
                </a:extLst>
              </p:cNvPr>
              <p:cNvSpPr txBox="1">
                <a:spLocks noRot="1" noChangeAspect="1" noMove="1" noResize="1" noEditPoints="1" noAdjustHandles="1" noChangeArrowheads="1" noChangeShapeType="1" noTextEdit="1"/>
              </p:cNvSpPr>
              <p:nvPr/>
            </p:nvSpPr>
            <p:spPr bwMode="auto">
              <a:xfrm>
                <a:off x="350624" y="834352"/>
                <a:ext cx="8442325" cy="2518831"/>
              </a:xfrm>
              <a:prstGeom prst="rect">
                <a:avLst/>
              </a:prstGeom>
              <a:blipFill>
                <a:blip r:embed="rId3"/>
                <a:stretch>
                  <a:fillRect l="-2256" t="-4523" r="-2256" b="-6030"/>
                </a:stretch>
              </a:blipFill>
              <a:ln w="9525">
                <a:noFill/>
                <a:miter lim="800000"/>
                <a:headEnd/>
                <a:tailEnd/>
              </a:ln>
            </p:spPr>
            <p:txBody>
              <a:bodyPr/>
              <a:lstStyle/>
              <a:p>
                <a:r>
                  <a:rPr lang="en-US">
                    <a:noFill/>
                  </a:rPr>
                  <a:t> </a:t>
                </a:r>
              </a:p>
            </p:txBody>
          </p:sp>
        </mc:Fallback>
      </mc:AlternateContent>
      <p:sp>
        <p:nvSpPr>
          <p:cNvPr id="9" name="Text Box 4">
            <a:extLst>
              <a:ext uri="{FF2B5EF4-FFF2-40B4-BE49-F238E27FC236}">
                <a16:creationId xmlns:a16="http://schemas.microsoft.com/office/drawing/2014/main" id="{03182D7A-A96E-F54C-940C-46F7F3A57C57}"/>
              </a:ext>
            </a:extLst>
          </p:cNvPr>
          <p:cNvSpPr txBox="1">
            <a:spLocks noChangeArrowheads="1"/>
          </p:cNvSpPr>
          <p:nvPr/>
        </p:nvSpPr>
        <p:spPr bwMode="auto">
          <a:xfrm>
            <a:off x="349300" y="3613436"/>
            <a:ext cx="8442325" cy="6869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We also need a way to aggregate the effects of different shape uncertainties.</a:t>
            </a:r>
          </a:p>
        </p:txBody>
      </p:sp>
      <p:sp>
        <p:nvSpPr>
          <p:cNvPr id="10" name="Text Box 4">
            <a:extLst>
              <a:ext uri="{FF2B5EF4-FFF2-40B4-BE49-F238E27FC236}">
                <a16:creationId xmlns:a16="http://schemas.microsoft.com/office/drawing/2014/main" id="{1333D793-2226-2642-8E4E-760F761E03FC}"/>
              </a:ext>
            </a:extLst>
          </p:cNvPr>
          <p:cNvSpPr txBox="1">
            <a:spLocks noChangeArrowheads="1"/>
          </p:cNvSpPr>
          <p:nvPr/>
        </p:nvSpPr>
        <p:spPr bwMode="auto">
          <a:xfrm>
            <a:off x="349299" y="4560672"/>
            <a:ext cx="8442325" cy="343492"/>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This interpolation of shape templates is called </a:t>
            </a:r>
            <a:r>
              <a:rPr lang="en-US" altLang="en-US" b="1" dirty="0">
                <a:latin typeface="+mn-lt"/>
              </a:rPr>
              <a:t>template morphing</a:t>
            </a:r>
            <a:r>
              <a:rPr lang="en-US" altLang="en-US" dirty="0">
                <a:latin typeface="+mn-lt"/>
              </a:rPr>
              <a:t>.</a:t>
            </a:r>
          </a:p>
        </p:txBody>
      </p:sp>
      <p:sp>
        <p:nvSpPr>
          <p:cNvPr id="11" name="Text Box 4">
            <a:extLst>
              <a:ext uri="{FF2B5EF4-FFF2-40B4-BE49-F238E27FC236}">
                <a16:creationId xmlns:a16="http://schemas.microsoft.com/office/drawing/2014/main" id="{C8A4EAF3-AC86-EE47-A9A7-295DEF0CC9E2}"/>
              </a:ext>
            </a:extLst>
          </p:cNvPr>
          <p:cNvSpPr txBox="1">
            <a:spLocks noChangeArrowheads="1"/>
          </p:cNvSpPr>
          <p:nvPr/>
        </p:nvSpPr>
        <p:spPr bwMode="auto">
          <a:xfrm>
            <a:off x="349298" y="5189500"/>
            <a:ext cx="8442325" cy="1087670"/>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The two algorithms, which allow us to do this, are called</a:t>
            </a:r>
          </a:p>
          <a:p>
            <a:pPr eaLnBrk="1" hangingPunct="1">
              <a:lnSpc>
                <a:spcPct val="93000"/>
              </a:lnSpc>
              <a:buClr>
                <a:srgbClr val="000000"/>
              </a:buClr>
              <a:buSzPct val="85000"/>
            </a:pPr>
            <a:endParaRPr lang="en-US" altLang="en-US" sz="2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Vertical template morphing</a:t>
            </a:r>
          </a:p>
          <a:p>
            <a:pPr marL="342900" indent="-342900" eaLnBrk="1" hangingPunct="1">
              <a:lnSpc>
                <a:spcPct val="93000"/>
              </a:lnSpc>
              <a:buClr>
                <a:srgbClr val="000000"/>
              </a:buClr>
              <a:buSzPct val="85000"/>
              <a:buFont typeface="Arial" panose="020B0604020202020204" pitchFamily="34" charset="0"/>
              <a:buChar char="•"/>
            </a:pPr>
            <a:endParaRPr lang="en-US" altLang="en-US" sz="200" dirty="0">
              <a:latin typeface="+mn-lt"/>
            </a:endParaRPr>
          </a:p>
          <a:p>
            <a:pPr marL="342900" indent="-342900" eaLnBrk="1" hangingPunct="1">
              <a:lnSpc>
                <a:spcPct val="93000"/>
              </a:lnSpc>
              <a:buClr>
                <a:srgbClr val="000000"/>
              </a:buClr>
              <a:buSzPct val="85000"/>
              <a:buFont typeface="Arial" panose="020B0604020202020204" pitchFamily="34" charset="0"/>
              <a:buChar char="•"/>
            </a:pPr>
            <a:r>
              <a:rPr lang="en-US" altLang="en-US" dirty="0">
                <a:latin typeface="+mn-lt"/>
              </a:rPr>
              <a:t>Horizontal template morphing</a:t>
            </a:r>
          </a:p>
        </p:txBody>
      </p:sp>
      <p:sp>
        <p:nvSpPr>
          <p:cNvPr id="12" name="Rectangle 16">
            <a:extLst>
              <a:ext uri="{FF2B5EF4-FFF2-40B4-BE49-F238E27FC236}">
                <a16:creationId xmlns:a16="http://schemas.microsoft.com/office/drawing/2014/main" id="{EEEFF789-B6C7-A240-B52A-819EA83140E5}"/>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7</a:t>
            </a:fld>
            <a:endParaRPr lang="en-US" altLang="en-US" sz="1200" dirty="0">
              <a:solidFill>
                <a:srgbClr val="595959"/>
              </a:solidFill>
              <a:cs typeface="Arial" panose="020B0604020202020204" pitchFamily="34" charset="0"/>
            </a:endParaRPr>
          </a:p>
        </p:txBody>
      </p:sp>
      <p:pic>
        <p:nvPicPr>
          <p:cNvPr id="13" name="Picture 12">
            <a:extLst>
              <a:ext uri="{FF2B5EF4-FFF2-40B4-BE49-F238E27FC236}">
                <a16:creationId xmlns:a16="http://schemas.microsoft.com/office/drawing/2014/main" id="{65D8476C-D47B-7A43-B28E-2581C22F0795}"/>
              </a:ext>
            </a:extLst>
          </p:cNvPr>
          <p:cNvPicPr>
            <a:picLocks noChangeAspect="1"/>
          </p:cNvPicPr>
          <p:nvPr/>
        </p:nvPicPr>
        <p:blipFill>
          <a:blip r:embed="rId4"/>
          <a:stretch>
            <a:fillRect/>
          </a:stretch>
        </p:blipFill>
        <p:spPr>
          <a:xfrm>
            <a:off x="-145348" y="6340839"/>
            <a:ext cx="621869" cy="621869"/>
          </a:xfrm>
          <a:prstGeom prst="rect">
            <a:avLst/>
          </a:prstGeom>
        </p:spPr>
      </p:pic>
    </p:spTree>
    <p:extLst>
      <p:ext uri="{BB962C8B-B14F-4D97-AF65-F5344CB8AC3E}">
        <p14:creationId xmlns:p14="http://schemas.microsoft.com/office/powerpoint/2010/main" val="171435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Vertical Template Morphing</a:t>
            </a:r>
            <a:endParaRPr lang="en-GB" altLang="en-US" sz="3200" b="1" dirty="0"/>
          </a:p>
        </p:txBody>
      </p:sp>
      <p:sp>
        <p:nvSpPr>
          <p:cNvPr id="2" name="Rectangle 1">
            <a:extLst>
              <a:ext uri="{FF2B5EF4-FFF2-40B4-BE49-F238E27FC236}">
                <a16:creationId xmlns:a16="http://schemas.microsoft.com/office/drawing/2014/main" id="{81350272-500D-2A42-994B-994A260477E1}"/>
              </a:ext>
            </a:extLst>
          </p:cNvPr>
          <p:cNvSpPr/>
          <p:nvPr/>
        </p:nvSpPr>
        <p:spPr>
          <a:xfrm>
            <a:off x="478265" y="6073719"/>
            <a:ext cx="3671133" cy="369332"/>
          </a:xfrm>
          <a:prstGeom prst="rect">
            <a:avLst/>
          </a:prstGeom>
        </p:spPr>
        <p:txBody>
          <a:bodyPr wrap="none">
            <a:spAutoFit/>
          </a:bodyPr>
          <a:lstStyle/>
          <a:p>
            <a:r>
              <a:rPr lang="en-US" dirty="0">
                <a:solidFill>
                  <a:srgbClr val="008BFF"/>
                </a:solidFill>
              </a:rPr>
              <a:t>http://</a:t>
            </a:r>
            <a:r>
              <a:rPr lang="en-US" dirty="0" err="1">
                <a:solidFill>
                  <a:srgbClr val="008BFF"/>
                </a:solidFill>
              </a:rPr>
              <a:t>inspirehep.net</a:t>
            </a:r>
            <a:r>
              <a:rPr lang="en-US" dirty="0">
                <a:solidFill>
                  <a:srgbClr val="008BFF"/>
                </a:solidFill>
              </a:rPr>
              <a:t>/record/891252</a:t>
            </a:r>
          </a:p>
        </p:txBody>
      </p:sp>
      <p:sp>
        <p:nvSpPr>
          <p:cNvPr id="10" name="Rectangle 9">
            <a:extLst>
              <a:ext uri="{FF2B5EF4-FFF2-40B4-BE49-F238E27FC236}">
                <a16:creationId xmlns:a16="http://schemas.microsoft.com/office/drawing/2014/main" id="{3F8461D2-CD23-2043-BF1E-19353018E0B2}"/>
              </a:ext>
            </a:extLst>
          </p:cNvPr>
          <p:cNvSpPr/>
          <p:nvPr/>
        </p:nvSpPr>
        <p:spPr>
          <a:xfrm>
            <a:off x="476521" y="5704387"/>
            <a:ext cx="6635473" cy="369332"/>
          </a:xfrm>
          <a:prstGeom prst="rect">
            <a:avLst/>
          </a:prstGeom>
        </p:spPr>
        <p:txBody>
          <a:bodyPr wrap="square">
            <a:spAutoFit/>
          </a:bodyPr>
          <a:lstStyle/>
          <a:p>
            <a:r>
              <a:rPr lang="en-US" dirty="0">
                <a:solidFill>
                  <a:srgbClr val="008BFF"/>
                </a:solidFill>
              </a:rPr>
              <a:t>/home/</a:t>
            </a:r>
            <a:r>
              <a:rPr lang="en-US" dirty="0" err="1">
                <a:solidFill>
                  <a:srgbClr val="008BFF"/>
                </a:solidFill>
              </a:rPr>
              <a:t>veelken</a:t>
            </a:r>
            <a:r>
              <a:rPr lang="en-US" dirty="0">
                <a:solidFill>
                  <a:srgbClr val="008BFF"/>
                </a:solidFill>
              </a:rPr>
              <a:t>/public/PhyStat-101/</a:t>
            </a:r>
            <a:r>
              <a:rPr lang="en-US" dirty="0" err="1">
                <a:solidFill>
                  <a:srgbClr val="008BFF"/>
                </a:solidFill>
              </a:rPr>
              <a:t>verticalTemplateMorphing.C</a:t>
            </a:r>
            <a:endParaRPr lang="en-US" dirty="0">
              <a:solidFill>
                <a:srgbClr val="008BFF"/>
              </a:solidFill>
              <a:effectLst/>
            </a:endParaRPr>
          </a:p>
        </p:txBody>
      </p:sp>
      <p:pic>
        <p:nvPicPr>
          <p:cNvPr id="4" name="Picture 3">
            <a:extLst>
              <a:ext uri="{FF2B5EF4-FFF2-40B4-BE49-F238E27FC236}">
                <a16:creationId xmlns:a16="http://schemas.microsoft.com/office/drawing/2014/main" id="{60CF0F76-6CB7-0040-B51B-C043E031F7B0}"/>
              </a:ext>
            </a:extLst>
          </p:cNvPr>
          <p:cNvPicPr>
            <a:picLocks noChangeAspect="1"/>
          </p:cNvPicPr>
          <p:nvPr/>
        </p:nvPicPr>
        <p:blipFill>
          <a:blip r:embed="rId3"/>
          <a:stretch>
            <a:fillRect/>
          </a:stretch>
        </p:blipFill>
        <p:spPr>
          <a:xfrm>
            <a:off x="5663477" y="743495"/>
            <a:ext cx="3480523" cy="3812834"/>
          </a:xfrm>
          <a:prstGeom prst="rect">
            <a:avLst/>
          </a:prstGeom>
        </p:spPr>
      </p:pic>
      <mc:AlternateContent xmlns:mc="http://schemas.openxmlformats.org/markup-compatibility/2006" xmlns:a14="http://schemas.microsoft.com/office/drawing/2010/main">
        <mc:Choice Requires="a14">
          <p:sp>
            <p:nvSpPr>
              <p:cNvPr id="11" name="Text Box 4">
                <a:extLst>
                  <a:ext uri="{FF2B5EF4-FFF2-40B4-BE49-F238E27FC236}">
                    <a16:creationId xmlns:a16="http://schemas.microsoft.com/office/drawing/2014/main" id="{F61BA878-EEAD-1F4F-A1F6-11C90CDD88DF}"/>
                  </a:ext>
                </a:extLst>
              </p:cNvPr>
              <p:cNvSpPr txBox="1">
                <a:spLocks noChangeArrowheads="1"/>
              </p:cNvSpPr>
              <p:nvPr/>
            </p:nvSpPr>
            <p:spPr bwMode="auto">
              <a:xfrm>
                <a:off x="346075" y="2133087"/>
                <a:ext cx="5130796" cy="2404441"/>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dirty="0">
                    <a:latin typeface="+mn-lt"/>
                  </a:rPr>
                  <a:t>The number </a:t>
                </a:r>
                <a14:m>
                  <m:oMath xmlns:m="http://schemas.openxmlformats.org/officeDocument/2006/math">
                    <m:r>
                      <a:rPr lang="en-US" altLang="en-US" b="0" i="1" smtClean="0">
                        <a:latin typeface="Cambria Math" panose="02040503050406030204" pitchFamily="18" charset="0"/>
                      </a:rPr>
                      <m:t>𝜈</m:t>
                    </m:r>
                  </m:oMath>
                </a14:m>
                <a:r>
                  <a:rPr lang="en-US" altLang="en-US" i="1" baseline="-25000" dirty="0">
                    <a:latin typeface="Times New Roman" panose="02020603050405020304" pitchFamily="18" charset="0"/>
                    <a:cs typeface="Times New Roman" panose="02020603050405020304" pitchFamily="18" charset="0"/>
                  </a:rPr>
                  <a:t>j</a:t>
                </a:r>
                <a:r>
                  <a:rPr lang="en-US" altLang="en-US" dirty="0">
                    <a:latin typeface="+mn-lt"/>
                  </a:rPr>
                  <a:t> of events expected in a given bin </a:t>
                </a:r>
                <a:r>
                  <a:rPr lang="en-US" altLang="en-US" i="1" dirty="0">
                    <a:latin typeface="Times New Roman" panose="02020603050405020304" pitchFamily="18" charset="0"/>
                    <a:cs typeface="Times New Roman" panose="02020603050405020304" pitchFamily="18" charset="0"/>
                  </a:rPr>
                  <a:t>j</a:t>
                </a:r>
                <a:r>
                  <a:rPr lang="en-US" altLang="en-US" dirty="0">
                    <a:latin typeface="+mn-lt"/>
                  </a:rPr>
                  <a:t> is computed independently for each bin, by interpolating in </a:t>
                </a:r>
                <a:r>
                  <a:rPr lang="en-US" altLang="en-US" b="1" dirty="0">
                    <a:latin typeface="+mn-lt"/>
                  </a:rPr>
                  <a:t>vertical</a:t>
                </a:r>
                <a:r>
                  <a:rPr lang="en-US" altLang="en-US" dirty="0">
                    <a:latin typeface="+mn-lt"/>
                  </a:rPr>
                  <a:t> direction between the histograms for the nominal value (</a:t>
                </a:r>
                <a:r>
                  <a:rPr lang="en-US" altLang="en-US" i="1" dirty="0">
                    <a:latin typeface="Times New Roman" panose="02020603050405020304" pitchFamily="18" charset="0"/>
                    <a:cs typeface="Times New Roman" panose="02020603050405020304" pitchFamily="18" charset="0"/>
                  </a:rPr>
                  <a:t>h</a:t>
                </a:r>
                <a:r>
                  <a:rPr lang="en-US" altLang="en-US" i="1" baseline="30000" dirty="0">
                    <a:latin typeface="Times New Roman" panose="02020603050405020304" pitchFamily="18" charset="0"/>
                    <a:cs typeface="Times New Roman" panose="02020603050405020304" pitchFamily="18" charset="0"/>
                  </a:rPr>
                  <a:t>0</a:t>
                </a:r>
                <a:r>
                  <a:rPr lang="en-US" altLang="en-US" dirty="0">
                    <a:latin typeface="+mn-lt"/>
                  </a:rPr>
                  <a:t>) and the histograms for the +1 </a:t>
                </a:r>
                <a:r>
                  <a:rPr lang="en-US" altLang="en-US" dirty="0" err="1">
                    <a:latin typeface="+mn-lt"/>
                  </a:rPr>
                  <a:t>sd</a:t>
                </a:r>
                <a:r>
                  <a:rPr lang="en-US" altLang="en-US" dirty="0">
                    <a:latin typeface="+mn-lt"/>
                  </a:rPr>
                  <a:t> (</a:t>
                </a:r>
                <a:r>
                  <a:rPr lang="en-US" altLang="en-US" i="1" dirty="0">
                    <a:latin typeface="Times New Roman" panose="02020603050405020304" pitchFamily="18" charset="0"/>
                    <a:cs typeface="Times New Roman" panose="02020603050405020304" pitchFamily="18" charset="0"/>
                  </a:rPr>
                  <a:t>h</a:t>
                </a:r>
                <a:r>
                  <a:rPr lang="en-US" altLang="en-US" i="1" baseline="30000" dirty="0">
                    <a:latin typeface="Times New Roman" panose="02020603050405020304" pitchFamily="18" charset="0"/>
                    <a:cs typeface="Times New Roman" panose="02020603050405020304" pitchFamily="18" charset="0"/>
                  </a:rPr>
                  <a:t>+</a:t>
                </a:r>
                <a:r>
                  <a:rPr lang="en-US" altLang="en-US" dirty="0">
                    <a:latin typeface="+mn-lt"/>
                  </a:rPr>
                  <a:t>) and -1 </a:t>
                </a:r>
                <a:r>
                  <a:rPr lang="en-US" altLang="en-US" dirty="0" err="1">
                    <a:latin typeface="+mn-lt"/>
                  </a:rPr>
                  <a:t>sd</a:t>
                </a:r>
                <a:r>
                  <a:rPr lang="en-US" altLang="en-US" dirty="0">
                    <a:latin typeface="+mn-lt"/>
                  </a:rPr>
                  <a:t> (</a:t>
                </a:r>
                <a:r>
                  <a:rPr lang="en-US" altLang="en-US" i="1" dirty="0">
                    <a:latin typeface="Times New Roman" panose="02020603050405020304" pitchFamily="18" charset="0"/>
                    <a:cs typeface="Times New Roman" panose="02020603050405020304" pitchFamily="18" charset="0"/>
                  </a:rPr>
                  <a:t>h</a:t>
                </a:r>
                <a:r>
                  <a:rPr lang="en-US" altLang="en-US" i="1" baseline="30000" dirty="0">
                    <a:latin typeface="Times New Roman" panose="02020603050405020304" pitchFamily="18" charset="0"/>
                    <a:cs typeface="Times New Roman" panose="02020603050405020304" pitchFamily="18" charset="0"/>
                  </a:rPr>
                  <a:t>-</a:t>
                </a:r>
                <a:r>
                  <a:rPr lang="en-US" altLang="en-US" dirty="0">
                    <a:latin typeface="+mn-lt"/>
                  </a:rPr>
                  <a:t>) variations of the systematic uncertainty</a:t>
                </a:r>
              </a:p>
            </p:txBody>
          </p:sp>
        </mc:Choice>
        <mc:Fallback xmlns="">
          <p:sp>
            <p:nvSpPr>
              <p:cNvPr id="11" name="Text Box 4">
                <a:extLst>
                  <a:ext uri="{FF2B5EF4-FFF2-40B4-BE49-F238E27FC236}">
                    <a16:creationId xmlns:a16="http://schemas.microsoft.com/office/drawing/2014/main" id="{F61BA878-EEAD-1F4F-A1F6-11C90CDD88DF}"/>
                  </a:ext>
                </a:extLst>
              </p:cNvPr>
              <p:cNvSpPr txBox="1">
                <a:spLocks noRot="1" noChangeAspect="1" noMove="1" noResize="1" noEditPoints="1" noAdjustHandles="1" noChangeArrowheads="1" noChangeShapeType="1" noTextEdit="1"/>
              </p:cNvSpPr>
              <p:nvPr/>
            </p:nvSpPr>
            <p:spPr bwMode="auto">
              <a:xfrm>
                <a:off x="346075" y="2133087"/>
                <a:ext cx="5130796" cy="2404441"/>
              </a:xfrm>
              <a:prstGeom prst="rect">
                <a:avLst/>
              </a:prstGeom>
              <a:blipFill>
                <a:blip r:embed="rId5"/>
                <a:stretch>
                  <a:fillRect l="-3457" t="-4762" r="-4444" b="-6349"/>
                </a:stretch>
              </a:blipFill>
              <a:ln w="9525">
                <a:noFill/>
                <a:miter lim="800000"/>
                <a:headEnd/>
                <a:tailEnd/>
              </a:ln>
            </p:spPr>
            <p:txBody>
              <a:bodyPr/>
              <a:lstStyle/>
              <a:p>
                <a:r>
                  <a:rPr lang="en-US">
                    <a:noFill/>
                  </a:rPr>
                  <a:t> </a:t>
                </a:r>
              </a:p>
            </p:txBody>
          </p:sp>
        </mc:Fallback>
      </mc:AlternateContent>
      <p:pic>
        <p:nvPicPr>
          <p:cNvPr id="12" name="Picture 11">
            <a:extLst>
              <a:ext uri="{FF2B5EF4-FFF2-40B4-BE49-F238E27FC236}">
                <a16:creationId xmlns:a16="http://schemas.microsoft.com/office/drawing/2014/main" id="{7EBFB409-A6FC-B747-8416-4B187303768A}"/>
              </a:ext>
            </a:extLst>
          </p:cNvPr>
          <p:cNvPicPr>
            <a:picLocks noChangeAspect="1"/>
          </p:cNvPicPr>
          <p:nvPr/>
        </p:nvPicPr>
        <p:blipFill>
          <a:blip r:embed="rId6"/>
          <a:stretch>
            <a:fillRect/>
          </a:stretch>
        </p:blipFill>
        <p:spPr>
          <a:xfrm>
            <a:off x="712044" y="4744845"/>
            <a:ext cx="6874708" cy="540051"/>
          </a:xfrm>
          <a:prstGeom prst="rect">
            <a:avLst/>
          </a:prstGeom>
        </p:spPr>
      </p:pic>
      <p:cxnSp>
        <p:nvCxnSpPr>
          <p:cNvPr id="14" name="Straight Arrow Connector 13">
            <a:extLst>
              <a:ext uri="{FF2B5EF4-FFF2-40B4-BE49-F238E27FC236}">
                <a16:creationId xmlns:a16="http://schemas.microsoft.com/office/drawing/2014/main" id="{91042211-F3AB-6B43-8CB8-23E8B737656E}"/>
              </a:ext>
            </a:extLst>
          </p:cNvPr>
          <p:cNvCxnSpPr>
            <a:cxnSpLocks/>
          </p:cNvCxnSpPr>
          <p:nvPr/>
        </p:nvCxnSpPr>
        <p:spPr>
          <a:xfrm flipV="1">
            <a:off x="8181893" y="3530379"/>
            <a:ext cx="1326" cy="2146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FE2FFB-4617-F04F-B1CB-2A0511913AB8}"/>
              </a:ext>
            </a:extLst>
          </p:cNvPr>
          <p:cNvCxnSpPr>
            <a:cxnSpLocks/>
          </p:cNvCxnSpPr>
          <p:nvPr/>
        </p:nvCxnSpPr>
        <p:spPr>
          <a:xfrm flipV="1">
            <a:off x="8183219" y="3380630"/>
            <a:ext cx="0" cy="197457"/>
          </a:xfrm>
          <a:prstGeom prst="straightConnector1">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2D4A933-789F-9C48-86D4-488B2527AA2A}"/>
              </a:ext>
            </a:extLst>
          </p:cNvPr>
          <p:cNvCxnSpPr>
            <a:cxnSpLocks/>
          </p:cNvCxnSpPr>
          <p:nvPr/>
        </p:nvCxnSpPr>
        <p:spPr>
          <a:xfrm flipV="1">
            <a:off x="8278635" y="3470916"/>
            <a:ext cx="0" cy="2675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9624A3-EA97-8A43-A3C2-2CDCE68BD9A4}"/>
              </a:ext>
            </a:extLst>
          </p:cNvPr>
          <p:cNvCxnSpPr>
            <a:cxnSpLocks/>
          </p:cNvCxnSpPr>
          <p:nvPr/>
        </p:nvCxnSpPr>
        <p:spPr>
          <a:xfrm flipV="1">
            <a:off x="8279961" y="3294495"/>
            <a:ext cx="0" cy="318133"/>
          </a:xfrm>
          <a:prstGeom prst="straightConnector1">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C16AA5D-5E66-1E49-884E-373992B29B3C}"/>
              </a:ext>
            </a:extLst>
          </p:cNvPr>
          <p:cNvCxnSpPr>
            <a:cxnSpLocks/>
          </p:cNvCxnSpPr>
          <p:nvPr/>
        </p:nvCxnSpPr>
        <p:spPr>
          <a:xfrm flipV="1">
            <a:off x="8082502" y="3571719"/>
            <a:ext cx="0" cy="1587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EA49AC8-29E2-2147-AF53-6DD6F38DA728}"/>
              </a:ext>
            </a:extLst>
          </p:cNvPr>
          <p:cNvCxnSpPr>
            <a:cxnSpLocks/>
          </p:cNvCxnSpPr>
          <p:nvPr/>
        </p:nvCxnSpPr>
        <p:spPr>
          <a:xfrm flipV="1">
            <a:off x="8082502" y="3454849"/>
            <a:ext cx="0" cy="283590"/>
          </a:xfrm>
          <a:prstGeom prst="straightConnector1">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A19AF224-D685-B243-B85F-8E888C80C7F7}"/>
              </a:ext>
            </a:extLst>
          </p:cNvPr>
          <p:cNvSpPr/>
          <p:nvPr/>
        </p:nvSpPr>
        <p:spPr>
          <a:xfrm>
            <a:off x="7999012" y="3262690"/>
            <a:ext cx="365760" cy="53008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B7268426-B725-7A44-A4F0-19F89882CF72}"/>
              </a:ext>
            </a:extLst>
          </p:cNvPr>
          <p:cNvCxnSpPr>
            <a:cxnSpLocks/>
          </p:cNvCxnSpPr>
          <p:nvPr/>
        </p:nvCxnSpPr>
        <p:spPr>
          <a:xfrm>
            <a:off x="5239909" y="3069203"/>
            <a:ext cx="2775005" cy="559327"/>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E8B8DF9C-63AC-0C42-98CC-CB7FF6BBD9AB}"/>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8</a:t>
            </a:fld>
            <a:endParaRPr lang="en-US" altLang="en-US" sz="1200" dirty="0">
              <a:solidFill>
                <a:srgbClr val="595959"/>
              </a:solidFill>
              <a:cs typeface="Arial" panose="020B0604020202020204" pitchFamily="34" charset="0"/>
            </a:endParaRPr>
          </a:p>
        </p:txBody>
      </p:sp>
      <p:pic>
        <p:nvPicPr>
          <p:cNvPr id="19" name="Picture 18">
            <a:extLst>
              <a:ext uri="{FF2B5EF4-FFF2-40B4-BE49-F238E27FC236}">
                <a16:creationId xmlns:a16="http://schemas.microsoft.com/office/drawing/2014/main" id="{5D67E615-A39B-7243-91C7-4E85A4F38E3C}"/>
              </a:ext>
            </a:extLst>
          </p:cNvPr>
          <p:cNvPicPr>
            <a:picLocks noChangeAspect="1"/>
          </p:cNvPicPr>
          <p:nvPr/>
        </p:nvPicPr>
        <p:blipFill>
          <a:blip r:embed="rId7"/>
          <a:stretch>
            <a:fillRect/>
          </a:stretch>
        </p:blipFill>
        <p:spPr>
          <a:xfrm>
            <a:off x="-145348" y="6340839"/>
            <a:ext cx="621869" cy="621869"/>
          </a:xfrm>
          <a:prstGeom prst="rect">
            <a:avLst/>
          </a:prstGeom>
        </p:spPr>
      </p:pic>
    </p:spTree>
    <p:extLst>
      <p:ext uri="{BB962C8B-B14F-4D97-AF65-F5344CB8AC3E}">
        <p14:creationId xmlns:p14="http://schemas.microsoft.com/office/powerpoint/2010/main" val="246151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
            <a:extLst>
              <a:ext uri="{FF2B5EF4-FFF2-40B4-BE49-F238E27FC236}">
                <a16:creationId xmlns:a16="http://schemas.microsoft.com/office/drawing/2014/main" id="{AE98594F-0D82-C24D-8561-9735F10C806A}"/>
              </a:ext>
            </a:extLst>
          </p:cNvPr>
          <p:cNvSpPr txBox="1">
            <a:spLocks noChangeArrowheads="1"/>
          </p:cNvSpPr>
          <p:nvPr/>
        </p:nvSpPr>
        <p:spPr bwMode="auto">
          <a:xfrm>
            <a:off x="346075" y="188913"/>
            <a:ext cx="8442325" cy="463550"/>
          </a:xfrm>
          <a:prstGeom prst="rect">
            <a:avLst/>
          </a:prstGeom>
          <a:noFill/>
          <a:ln w="9525">
            <a:noFill/>
            <a:miter lim="800000"/>
            <a:headEnd/>
            <a:tailEnd/>
          </a:ln>
        </p:spPr>
        <p:txBody>
          <a:bodyPr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3000"/>
              </a:lnSpc>
              <a:buClr>
                <a:srgbClr val="000000"/>
              </a:buClr>
              <a:buSzPct val="45000"/>
            </a:pPr>
            <a:r>
              <a:rPr lang="en-US" altLang="en-US" sz="3200" b="1" dirty="0"/>
              <a:t>Horizontal Template Morphing</a:t>
            </a:r>
            <a:endParaRPr lang="en-GB" altLang="en-US" sz="3200" b="1" dirty="0"/>
          </a:p>
        </p:txBody>
      </p:sp>
      <p:sp>
        <p:nvSpPr>
          <p:cNvPr id="2" name="Rectangle 1">
            <a:extLst>
              <a:ext uri="{FF2B5EF4-FFF2-40B4-BE49-F238E27FC236}">
                <a16:creationId xmlns:a16="http://schemas.microsoft.com/office/drawing/2014/main" id="{DC6F1192-F4AC-3940-BC4E-AF187EBD1568}"/>
              </a:ext>
            </a:extLst>
          </p:cNvPr>
          <p:cNvSpPr/>
          <p:nvPr/>
        </p:nvSpPr>
        <p:spPr>
          <a:xfrm>
            <a:off x="476521" y="6177085"/>
            <a:ext cx="5939625" cy="369332"/>
          </a:xfrm>
          <a:prstGeom prst="rect">
            <a:avLst/>
          </a:prstGeom>
        </p:spPr>
        <p:txBody>
          <a:bodyPr wrap="square">
            <a:spAutoFit/>
          </a:bodyPr>
          <a:lstStyle/>
          <a:p>
            <a:r>
              <a:rPr lang="en-US" dirty="0">
                <a:solidFill>
                  <a:srgbClr val="008BFF"/>
                </a:solidFill>
              </a:rPr>
              <a:t>https://</a:t>
            </a:r>
            <a:r>
              <a:rPr lang="en-US" dirty="0" err="1">
                <a:solidFill>
                  <a:srgbClr val="008BFF"/>
                </a:solidFill>
              </a:rPr>
              <a:t>root.cern.ch</a:t>
            </a:r>
            <a:r>
              <a:rPr lang="en-US" dirty="0">
                <a:solidFill>
                  <a:srgbClr val="008BFF"/>
                </a:solidFill>
              </a:rPr>
              <a:t>/doc/master/</a:t>
            </a:r>
            <a:r>
              <a:rPr lang="en-US" dirty="0" err="1">
                <a:solidFill>
                  <a:srgbClr val="008BFF"/>
                </a:solidFill>
              </a:rPr>
              <a:t>classRooIntegralMorph.html</a:t>
            </a:r>
            <a:endParaRPr lang="en-US" dirty="0">
              <a:solidFill>
                <a:srgbClr val="008BFF"/>
              </a:solidFill>
            </a:endParaRPr>
          </a:p>
        </p:txBody>
      </p:sp>
      <p:sp>
        <p:nvSpPr>
          <p:cNvPr id="3" name="Rectangle 2">
            <a:extLst>
              <a:ext uri="{FF2B5EF4-FFF2-40B4-BE49-F238E27FC236}">
                <a16:creationId xmlns:a16="http://schemas.microsoft.com/office/drawing/2014/main" id="{82C01098-DD3E-0E48-B783-9F96075A9968}"/>
              </a:ext>
            </a:extLst>
          </p:cNvPr>
          <p:cNvSpPr/>
          <p:nvPr/>
        </p:nvSpPr>
        <p:spPr>
          <a:xfrm>
            <a:off x="476521" y="5839560"/>
            <a:ext cx="3664786" cy="369332"/>
          </a:xfrm>
          <a:prstGeom prst="rect">
            <a:avLst/>
          </a:prstGeom>
        </p:spPr>
        <p:txBody>
          <a:bodyPr wrap="none">
            <a:spAutoFit/>
          </a:bodyPr>
          <a:lstStyle/>
          <a:p>
            <a:r>
              <a:rPr lang="en-US" dirty="0">
                <a:solidFill>
                  <a:srgbClr val="008BFF"/>
                </a:solidFill>
              </a:rPr>
              <a:t>http://</a:t>
            </a:r>
            <a:r>
              <a:rPr lang="en-US" dirty="0" err="1">
                <a:solidFill>
                  <a:srgbClr val="008BFF"/>
                </a:solidFill>
              </a:rPr>
              <a:t>inspirehep.net</a:t>
            </a:r>
            <a:r>
              <a:rPr lang="en-US" dirty="0">
                <a:solidFill>
                  <a:srgbClr val="008BFF"/>
                </a:solidFill>
              </a:rPr>
              <a:t>/record/501018</a:t>
            </a:r>
          </a:p>
        </p:txBody>
      </p:sp>
      <p:pic>
        <p:nvPicPr>
          <p:cNvPr id="7" name="Picture 6">
            <a:extLst>
              <a:ext uri="{FF2B5EF4-FFF2-40B4-BE49-F238E27FC236}">
                <a16:creationId xmlns:a16="http://schemas.microsoft.com/office/drawing/2014/main" id="{D9A83099-DB73-4542-83F7-11310F3B1662}"/>
              </a:ext>
            </a:extLst>
          </p:cNvPr>
          <p:cNvPicPr>
            <a:picLocks noChangeAspect="1"/>
          </p:cNvPicPr>
          <p:nvPr/>
        </p:nvPicPr>
        <p:blipFill>
          <a:blip r:embed="rId3"/>
          <a:stretch>
            <a:fillRect/>
          </a:stretch>
        </p:blipFill>
        <p:spPr>
          <a:xfrm>
            <a:off x="62219" y="3126566"/>
            <a:ext cx="2952935" cy="2121958"/>
          </a:xfrm>
          <a:prstGeom prst="rect">
            <a:avLst/>
          </a:prstGeom>
        </p:spPr>
      </p:pic>
      <p:pic>
        <p:nvPicPr>
          <p:cNvPr id="11" name="Picture 10">
            <a:extLst>
              <a:ext uri="{FF2B5EF4-FFF2-40B4-BE49-F238E27FC236}">
                <a16:creationId xmlns:a16="http://schemas.microsoft.com/office/drawing/2014/main" id="{981AEEB7-082F-F646-9265-3ECD0CC56CC3}"/>
              </a:ext>
            </a:extLst>
          </p:cNvPr>
          <p:cNvPicPr>
            <a:picLocks noChangeAspect="1"/>
          </p:cNvPicPr>
          <p:nvPr/>
        </p:nvPicPr>
        <p:blipFill>
          <a:blip r:embed="rId4"/>
          <a:stretch>
            <a:fillRect/>
          </a:stretch>
        </p:blipFill>
        <p:spPr>
          <a:xfrm>
            <a:off x="3054910" y="2330577"/>
            <a:ext cx="3035190" cy="2181066"/>
          </a:xfrm>
          <a:prstGeom prst="rect">
            <a:avLst/>
          </a:prstGeom>
        </p:spPr>
      </p:pic>
      <p:pic>
        <p:nvPicPr>
          <p:cNvPr id="13" name="Picture 12">
            <a:extLst>
              <a:ext uri="{FF2B5EF4-FFF2-40B4-BE49-F238E27FC236}">
                <a16:creationId xmlns:a16="http://schemas.microsoft.com/office/drawing/2014/main" id="{C933E517-3806-3743-84E4-C12C90D8EE3B}"/>
              </a:ext>
            </a:extLst>
          </p:cNvPr>
          <p:cNvPicPr>
            <a:picLocks noChangeAspect="1"/>
          </p:cNvPicPr>
          <p:nvPr/>
        </p:nvPicPr>
        <p:blipFill>
          <a:blip r:embed="rId5"/>
          <a:stretch>
            <a:fillRect/>
          </a:stretch>
        </p:blipFill>
        <p:spPr>
          <a:xfrm>
            <a:off x="6191065" y="3254135"/>
            <a:ext cx="2952935" cy="2121958"/>
          </a:xfrm>
          <a:prstGeom prst="rect">
            <a:avLst/>
          </a:prstGeom>
        </p:spPr>
      </p:pic>
      <p:sp>
        <p:nvSpPr>
          <p:cNvPr id="14" name="Rectangle 13">
            <a:extLst>
              <a:ext uri="{FF2B5EF4-FFF2-40B4-BE49-F238E27FC236}">
                <a16:creationId xmlns:a16="http://schemas.microsoft.com/office/drawing/2014/main" id="{181F212E-E6DD-F043-B0C6-5A1CB34E68CB}"/>
              </a:ext>
            </a:extLst>
          </p:cNvPr>
          <p:cNvSpPr/>
          <p:nvPr/>
        </p:nvSpPr>
        <p:spPr>
          <a:xfrm>
            <a:off x="476521" y="5500915"/>
            <a:ext cx="6635473" cy="369332"/>
          </a:xfrm>
          <a:prstGeom prst="rect">
            <a:avLst/>
          </a:prstGeom>
        </p:spPr>
        <p:txBody>
          <a:bodyPr wrap="square">
            <a:spAutoFit/>
          </a:bodyPr>
          <a:lstStyle/>
          <a:p>
            <a:r>
              <a:rPr lang="en-US" dirty="0">
                <a:solidFill>
                  <a:srgbClr val="008BFF"/>
                </a:solidFill>
              </a:rPr>
              <a:t>/home/</a:t>
            </a:r>
            <a:r>
              <a:rPr lang="en-US" dirty="0" err="1">
                <a:solidFill>
                  <a:srgbClr val="008BFF"/>
                </a:solidFill>
              </a:rPr>
              <a:t>veelken</a:t>
            </a:r>
            <a:r>
              <a:rPr lang="en-US" dirty="0">
                <a:solidFill>
                  <a:srgbClr val="008BFF"/>
                </a:solidFill>
              </a:rPr>
              <a:t>/public/PhyStat-101/</a:t>
            </a:r>
            <a:r>
              <a:rPr lang="en-US" dirty="0" err="1">
                <a:solidFill>
                  <a:srgbClr val="008BFF"/>
                </a:solidFill>
              </a:rPr>
              <a:t>horizontalTemplateMorphing.C</a:t>
            </a:r>
            <a:endParaRPr lang="en-US" dirty="0">
              <a:solidFill>
                <a:srgbClr val="008BFF"/>
              </a:solidFill>
              <a:effectLst/>
            </a:endParaRPr>
          </a:p>
        </p:txBody>
      </p:sp>
      <p:sp>
        <p:nvSpPr>
          <p:cNvPr id="16" name="Text Box 4">
            <a:extLst>
              <a:ext uri="{FF2B5EF4-FFF2-40B4-BE49-F238E27FC236}">
                <a16:creationId xmlns:a16="http://schemas.microsoft.com/office/drawing/2014/main" id="{C7227086-3593-EE40-9CF7-D297ED639973}"/>
              </a:ext>
            </a:extLst>
          </p:cNvPr>
          <p:cNvSpPr txBox="1">
            <a:spLocks noChangeArrowheads="1"/>
          </p:cNvSpPr>
          <p:nvPr/>
        </p:nvSpPr>
        <p:spPr bwMode="auto">
          <a:xfrm>
            <a:off x="350624" y="834352"/>
            <a:ext cx="8442325" cy="1631472"/>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sz="2000" dirty="0">
                <a:latin typeface="+mn-lt"/>
              </a:rPr>
              <a:t>The algorithm is based on three steps:</a:t>
            </a:r>
          </a:p>
          <a:p>
            <a:pPr eaLnBrk="1" hangingPunct="1">
              <a:lnSpc>
                <a:spcPct val="93000"/>
              </a:lnSpc>
              <a:buClr>
                <a:srgbClr val="000000"/>
              </a:buClr>
              <a:buSzPct val="85000"/>
            </a:pPr>
            <a:endParaRPr lang="en-US" altLang="en-US" sz="200" dirty="0">
              <a:latin typeface="+mn-lt"/>
            </a:endParaRPr>
          </a:p>
          <a:p>
            <a:pPr eaLnBrk="1" hangingPunct="1">
              <a:lnSpc>
                <a:spcPct val="93000"/>
              </a:lnSpc>
              <a:buClr>
                <a:srgbClr val="000000"/>
              </a:buClr>
              <a:buSzPct val="85000"/>
            </a:pPr>
            <a:r>
              <a:rPr lang="en-US" altLang="en-US" sz="2000" dirty="0">
                <a:latin typeface="+mn-lt"/>
              </a:rPr>
              <a:t>1) Integrate the probability distribution functions (PDF) numerically</a:t>
            </a:r>
          </a:p>
          <a:p>
            <a:pPr eaLnBrk="1" hangingPunct="1">
              <a:lnSpc>
                <a:spcPct val="93000"/>
              </a:lnSpc>
              <a:buClr>
                <a:srgbClr val="000000"/>
              </a:buClr>
              <a:buSzPct val="85000"/>
            </a:pPr>
            <a:endParaRPr lang="en-US" altLang="en-US" sz="600" dirty="0">
              <a:latin typeface="+mn-lt"/>
            </a:endParaRPr>
          </a:p>
          <a:p>
            <a:pPr eaLnBrk="1" hangingPunct="1">
              <a:lnSpc>
                <a:spcPct val="93000"/>
              </a:lnSpc>
              <a:buClr>
                <a:srgbClr val="000000"/>
              </a:buClr>
              <a:buSzPct val="85000"/>
            </a:pPr>
            <a:r>
              <a:rPr lang="en-US" altLang="en-US" sz="2000" dirty="0">
                <a:latin typeface="+mn-lt"/>
              </a:rPr>
              <a:t>2) Interpolate the cumulative distribution function (CDF) in </a:t>
            </a:r>
            <a:r>
              <a:rPr lang="en-US" altLang="en-US" sz="2000" b="1" dirty="0">
                <a:latin typeface="+mn-lt"/>
              </a:rPr>
              <a:t>horizontal</a:t>
            </a:r>
            <a:r>
              <a:rPr lang="en-US" altLang="en-US" sz="2000" dirty="0">
                <a:latin typeface="+mn-lt"/>
              </a:rPr>
              <a:t> direction</a:t>
            </a:r>
          </a:p>
          <a:p>
            <a:pPr eaLnBrk="1" hangingPunct="1">
              <a:lnSpc>
                <a:spcPct val="93000"/>
              </a:lnSpc>
              <a:buClr>
                <a:srgbClr val="000000"/>
              </a:buClr>
              <a:buSzPct val="85000"/>
            </a:pPr>
            <a:endParaRPr lang="en-US" altLang="en-US" sz="600" dirty="0">
              <a:latin typeface="+mn-lt"/>
            </a:endParaRPr>
          </a:p>
          <a:p>
            <a:pPr eaLnBrk="1" hangingPunct="1">
              <a:lnSpc>
                <a:spcPct val="93000"/>
              </a:lnSpc>
              <a:buClr>
                <a:srgbClr val="000000"/>
              </a:buClr>
              <a:buSzPct val="85000"/>
            </a:pPr>
            <a:r>
              <a:rPr lang="en-US" altLang="en-US" sz="2000" dirty="0">
                <a:latin typeface="+mn-lt"/>
              </a:rPr>
              <a:t>3) Obtain the interpolated PDF by numerically computing the derivative of the interpolated CDF</a:t>
            </a:r>
          </a:p>
        </p:txBody>
      </p:sp>
      <p:cxnSp>
        <p:nvCxnSpPr>
          <p:cNvPr id="17" name="Straight Connector 16">
            <a:extLst>
              <a:ext uri="{FF2B5EF4-FFF2-40B4-BE49-F238E27FC236}">
                <a16:creationId xmlns:a16="http://schemas.microsoft.com/office/drawing/2014/main" id="{C798F29A-CC04-CD46-A75F-F203D1EC124E}"/>
              </a:ext>
            </a:extLst>
          </p:cNvPr>
          <p:cNvCxnSpPr/>
          <p:nvPr/>
        </p:nvCxnSpPr>
        <p:spPr>
          <a:xfrm flipV="1">
            <a:off x="1538686" y="2997642"/>
            <a:ext cx="0" cy="4234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D5736D-5AB7-BF4F-8BEE-76B32107F642}"/>
              </a:ext>
            </a:extLst>
          </p:cNvPr>
          <p:cNvCxnSpPr>
            <a:cxnSpLocks/>
          </p:cNvCxnSpPr>
          <p:nvPr/>
        </p:nvCxnSpPr>
        <p:spPr>
          <a:xfrm>
            <a:off x="1530735" y="3008968"/>
            <a:ext cx="2023498" cy="0"/>
          </a:xfrm>
          <a:prstGeom prst="line">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 Box 4">
            <a:extLst>
              <a:ext uri="{FF2B5EF4-FFF2-40B4-BE49-F238E27FC236}">
                <a16:creationId xmlns:a16="http://schemas.microsoft.com/office/drawing/2014/main" id="{C20E2154-0288-1244-8E95-73794C77308F}"/>
              </a:ext>
            </a:extLst>
          </p:cNvPr>
          <p:cNvSpPr txBox="1">
            <a:spLocks noChangeArrowheads="1"/>
          </p:cNvSpPr>
          <p:nvPr/>
        </p:nvSpPr>
        <p:spPr bwMode="auto">
          <a:xfrm>
            <a:off x="619498" y="2713116"/>
            <a:ext cx="2166539" cy="2950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sz="2000" dirty="0">
                <a:solidFill>
                  <a:srgbClr val="FF0000"/>
                </a:solidFill>
                <a:latin typeface="+mn-lt"/>
                <a:sym typeface="Wingdings" pitchFamily="2" charset="2"/>
              </a:rPr>
              <a:t>Numeric integration</a:t>
            </a:r>
          </a:p>
        </p:txBody>
      </p:sp>
      <p:sp>
        <p:nvSpPr>
          <p:cNvPr id="23" name="Text Box 4">
            <a:extLst>
              <a:ext uri="{FF2B5EF4-FFF2-40B4-BE49-F238E27FC236}">
                <a16:creationId xmlns:a16="http://schemas.microsoft.com/office/drawing/2014/main" id="{E9516CAD-10E3-894C-9DB9-813251AF45C5}"/>
              </a:ext>
            </a:extLst>
          </p:cNvPr>
          <p:cNvSpPr txBox="1">
            <a:spLocks noChangeArrowheads="1"/>
          </p:cNvSpPr>
          <p:nvPr/>
        </p:nvSpPr>
        <p:spPr bwMode="auto">
          <a:xfrm>
            <a:off x="532034" y="3240913"/>
            <a:ext cx="501636" cy="2950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sz="2000" b="1" dirty="0">
                <a:latin typeface="+mn-lt"/>
                <a:sym typeface="Wingdings" pitchFamily="2" charset="2"/>
              </a:rPr>
              <a:t>PDF</a:t>
            </a:r>
          </a:p>
        </p:txBody>
      </p:sp>
      <p:sp>
        <p:nvSpPr>
          <p:cNvPr id="24" name="Text Box 4">
            <a:extLst>
              <a:ext uri="{FF2B5EF4-FFF2-40B4-BE49-F238E27FC236}">
                <a16:creationId xmlns:a16="http://schemas.microsoft.com/office/drawing/2014/main" id="{EB307AC0-AAD7-FE49-AB2F-340924864726}"/>
              </a:ext>
            </a:extLst>
          </p:cNvPr>
          <p:cNvSpPr txBox="1">
            <a:spLocks noChangeArrowheads="1"/>
          </p:cNvSpPr>
          <p:nvPr/>
        </p:nvSpPr>
        <p:spPr bwMode="auto">
          <a:xfrm>
            <a:off x="3546282" y="2448230"/>
            <a:ext cx="501636" cy="2950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sz="2000" b="1" dirty="0">
                <a:latin typeface="+mn-lt"/>
                <a:sym typeface="Wingdings" pitchFamily="2" charset="2"/>
              </a:rPr>
              <a:t>CDF</a:t>
            </a:r>
          </a:p>
        </p:txBody>
      </p:sp>
      <p:sp>
        <p:nvSpPr>
          <p:cNvPr id="25" name="Text Box 4">
            <a:extLst>
              <a:ext uri="{FF2B5EF4-FFF2-40B4-BE49-F238E27FC236}">
                <a16:creationId xmlns:a16="http://schemas.microsoft.com/office/drawing/2014/main" id="{C620F8CC-13F4-DD43-9732-4C6B22F40983}"/>
              </a:ext>
            </a:extLst>
          </p:cNvPr>
          <p:cNvSpPr txBox="1">
            <a:spLocks noChangeArrowheads="1"/>
          </p:cNvSpPr>
          <p:nvPr/>
        </p:nvSpPr>
        <p:spPr bwMode="auto">
          <a:xfrm>
            <a:off x="6673168" y="3372683"/>
            <a:ext cx="501636" cy="295083"/>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sz="2000" b="1" dirty="0">
                <a:latin typeface="+mn-lt"/>
                <a:sym typeface="Wingdings" pitchFamily="2" charset="2"/>
              </a:rPr>
              <a:t>PDF</a:t>
            </a:r>
          </a:p>
        </p:txBody>
      </p:sp>
      <p:cxnSp>
        <p:nvCxnSpPr>
          <p:cNvPr id="28" name="Straight Connector 27">
            <a:extLst>
              <a:ext uri="{FF2B5EF4-FFF2-40B4-BE49-F238E27FC236}">
                <a16:creationId xmlns:a16="http://schemas.microsoft.com/office/drawing/2014/main" id="{A499049C-41A5-C647-81B4-BB79A3A5F0D3}"/>
              </a:ext>
            </a:extLst>
          </p:cNvPr>
          <p:cNvCxnSpPr>
            <a:cxnSpLocks/>
          </p:cNvCxnSpPr>
          <p:nvPr/>
        </p:nvCxnSpPr>
        <p:spPr>
          <a:xfrm flipH="1" flipV="1">
            <a:off x="7632942" y="2997642"/>
            <a:ext cx="155" cy="630369"/>
          </a:xfrm>
          <a:prstGeom prst="line">
            <a:avLst/>
          </a:prstGeom>
          <a:ln w="1905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F1812A-C216-7144-AA99-4BDE60A498A0}"/>
              </a:ext>
            </a:extLst>
          </p:cNvPr>
          <p:cNvCxnSpPr>
            <a:cxnSpLocks/>
          </p:cNvCxnSpPr>
          <p:nvPr/>
        </p:nvCxnSpPr>
        <p:spPr>
          <a:xfrm>
            <a:off x="5907667" y="3008199"/>
            <a:ext cx="1725430" cy="0"/>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0" name="Text Box 4">
            <a:extLst>
              <a:ext uri="{FF2B5EF4-FFF2-40B4-BE49-F238E27FC236}">
                <a16:creationId xmlns:a16="http://schemas.microsoft.com/office/drawing/2014/main" id="{C35058C6-7FB7-6842-9260-9B3D923E4A26}"/>
              </a:ext>
            </a:extLst>
          </p:cNvPr>
          <p:cNvSpPr txBox="1">
            <a:spLocks noChangeArrowheads="1"/>
          </p:cNvSpPr>
          <p:nvPr/>
        </p:nvSpPr>
        <p:spPr bwMode="auto">
          <a:xfrm>
            <a:off x="6382960" y="2719142"/>
            <a:ext cx="2795851" cy="286232"/>
          </a:xfrm>
          <a:prstGeom prst="rect">
            <a:avLst/>
          </a:prstGeom>
          <a:noFill/>
          <a:ln w="9525">
            <a:noFill/>
            <a:miter lim="800000"/>
            <a:headEnd/>
            <a:tailEnd/>
          </a:ln>
        </p:spPr>
        <p:txBody>
          <a:bodyPr wrap="square" lIns="0" tIns="0" rIns="0" bIns="0">
            <a:spAutoFit/>
          </a:bodyPr>
          <a:lstStyle>
            <a:lvl1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2pPr>
            <a:lvl3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3pPr>
            <a:lvl4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4pPr>
            <a:lvl5pPr eaLnBrk="0" hangingPunct="0">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85000"/>
            </a:pPr>
            <a:r>
              <a:rPr lang="en-US" altLang="en-US" sz="2000" dirty="0">
                <a:solidFill>
                  <a:srgbClr val="FF0000"/>
                </a:solidFill>
                <a:latin typeface="+mn-lt"/>
                <a:sym typeface="Wingdings" pitchFamily="2" charset="2"/>
              </a:rPr>
              <a:t>Numerical differentiation</a:t>
            </a:r>
          </a:p>
        </p:txBody>
      </p:sp>
      <p:sp>
        <p:nvSpPr>
          <p:cNvPr id="54" name="Rounded Rectangle 53">
            <a:extLst>
              <a:ext uri="{FF2B5EF4-FFF2-40B4-BE49-F238E27FC236}">
                <a16:creationId xmlns:a16="http://schemas.microsoft.com/office/drawing/2014/main" id="{D176549A-C69A-DC4D-B231-64FF14958F9E}"/>
              </a:ext>
            </a:extLst>
          </p:cNvPr>
          <p:cNvSpPr/>
          <p:nvPr/>
        </p:nvSpPr>
        <p:spPr>
          <a:xfrm>
            <a:off x="3847093" y="2802764"/>
            <a:ext cx="1149017" cy="4255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FAF2BD83-C377-3C48-92B1-A2547229DEF4}"/>
              </a:ext>
            </a:extLst>
          </p:cNvPr>
          <p:cNvCxnSpPr>
            <a:cxnSpLocks/>
          </p:cNvCxnSpPr>
          <p:nvPr/>
        </p:nvCxnSpPr>
        <p:spPr>
          <a:xfrm flipH="1">
            <a:off x="4412974" y="2892770"/>
            <a:ext cx="482936" cy="0"/>
          </a:xfrm>
          <a:prstGeom prst="line">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B0B650F-9669-B64C-8F4D-DCCDC4FA4D82}"/>
              </a:ext>
            </a:extLst>
          </p:cNvPr>
          <p:cNvCxnSpPr>
            <a:cxnSpLocks/>
          </p:cNvCxnSpPr>
          <p:nvPr/>
        </p:nvCxnSpPr>
        <p:spPr>
          <a:xfrm flipH="1">
            <a:off x="4055869" y="2892770"/>
            <a:ext cx="415026" cy="0"/>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BE29A1C-8EE5-7546-B6A3-B6AB0252A24A}"/>
              </a:ext>
            </a:extLst>
          </p:cNvPr>
          <p:cNvCxnSpPr>
            <a:cxnSpLocks/>
          </p:cNvCxnSpPr>
          <p:nvPr/>
        </p:nvCxnSpPr>
        <p:spPr>
          <a:xfrm flipH="1">
            <a:off x="4370287" y="3013146"/>
            <a:ext cx="482936" cy="0"/>
          </a:xfrm>
          <a:prstGeom prst="line">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4CDFD3-051E-E145-BF01-DD0C34B54E84}"/>
              </a:ext>
            </a:extLst>
          </p:cNvPr>
          <p:cNvCxnSpPr>
            <a:cxnSpLocks/>
          </p:cNvCxnSpPr>
          <p:nvPr/>
        </p:nvCxnSpPr>
        <p:spPr>
          <a:xfrm flipH="1">
            <a:off x="3997280" y="3013146"/>
            <a:ext cx="415026" cy="0"/>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A92C648-EBFC-5F41-BD1D-103832420D28}"/>
              </a:ext>
            </a:extLst>
          </p:cNvPr>
          <p:cNvCxnSpPr>
            <a:cxnSpLocks/>
          </p:cNvCxnSpPr>
          <p:nvPr/>
        </p:nvCxnSpPr>
        <p:spPr>
          <a:xfrm flipH="1">
            <a:off x="4334787" y="3132633"/>
            <a:ext cx="482936" cy="0"/>
          </a:xfrm>
          <a:prstGeom prst="line">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6311899-517E-CE4B-9017-F05E7B5E62C0}"/>
              </a:ext>
            </a:extLst>
          </p:cNvPr>
          <p:cNvCxnSpPr>
            <a:cxnSpLocks/>
          </p:cNvCxnSpPr>
          <p:nvPr/>
        </p:nvCxnSpPr>
        <p:spPr>
          <a:xfrm flipH="1">
            <a:off x="3969731" y="3132633"/>
            <a:ext cx="415026" cy="0"/>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 name="Arc 65">
            <a:extLst>
              <a:ext uri="{FF2B5EF4-FFF2-40B4-BE49-F238E27FC236}">
                <a16:creationId xmlns:a16="http://schemas.microsoft.com/office/drawing/2014/main" id="{892EEEB9-F232-1747-A078-4BAF7A665646}"/>
              </a:ext>
            </a:extLst>
          </p:cNvPr>
          <p:cNvSpPr/>
          <p:nvPr/>
        </p:nvSpPr>
        <p:spPr>
          <a:xfrm rot="16041953">
            <a:off x="4585958" y="2269664"/>
            <a:ext cx="482664" cy="482664"/>
          </a:xfrm>
          <a:prstGeom prst="arc">
            <a:avLst>
              <a:gd name="adj1" fmla="val 18047540"/>
              <a:gd name="adj2" fmla="val 286548"/>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F0F77865-190A-024A-A229-B0FFB2B72157}"/>
              </a:ext>
            </a:extLst>
          </p:cNvPr>
          <p:cNvCxnSpPr>
            <a:cxnSpLocks/>
          </p:cNvCxnSpPr>
          <p:nvPr/>
        </p:nvCxnSpPr>
        <p:spPr>
          <a:xfrm>
            <a:off x="4817723" y="2266778"/>
            <a:ext cx="3548354"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8" name="Arc 67">
            <a:extLst>
              <a:ext uri="{FF2B5EF4-FFF2-40B4-BE49-F238E27FC236}">
                <a16:creationId xmlns:a16="http://schemas.microsoft.com/office/drawing/2014/main" id="{2B4F598B-4D73-E241-8256-3890F75F3FD5}"/>
              </a:ext>
            </a:extLst>
          </p:cNvPr>
          <p:cNvSpPr/>
          <p:nvPr/>
        </p:nvSpPr>
        <p:spPr>
          <a:xfrm>
            <a:off x="8150087" y="1836167"/>
            <a:ext cx="458592" cy="430606"/>
          </a:xfrm>
          <a:prstGeom prst="arc">
            <a:avLst>
              <a:gd name="adj1" fmla="val 16498352"/>
              <a:gd name="adj2" fmla="val 556389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0E20D1F9-6CD3-1B4D-9228-8FDF13C70C5D}"/>
              </a:ext>
            </a:extLst>
          </p:cNvPr>
          <p:cNvCxnSpPr>
            <a:cxnSpLocks/>
            <a:endCxn id="68" idx="0"/>
          </p:cNvCxnSpPr>
          <p:nvPr/>
        </p:nvCxnSpPr>
        <p:spPr>
          <a:xfrm>
            <a:off x="7529885" y="1772369"/>
            <a:ext cx="868168" cy="64513"/>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20DA619-C80B-BA44-A5E7-564B0A3A48B6}"/>
              </a:ext>
            </a:extLst>
          </p:cNvPr>
          <p:cNvCxnSpPr>
            <a:cxnSpLocks/>
          </p:cNvCxnSpPr>
          <p:nvPr/>
        </p:nvCxnSpPr>
        <p:spPr>
          <a:xfrm flipH="1">
            <a:off x="4382496" y="2373256"/>
            <a:ext cx="247926" cy="447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16">
            <a:extLst>
              <a:ext uri="{FF2B5EF4-FFF2-40B4-BE49-F238E27FC236}">
                <a16:creationId xmlns:a16="http://schemas.microsoft.com/office/drawing/2014/main" id="{51A3B6EC-EEAA-F941-973B-09945BDD5583}"/>
              </a:ext>
            </a:extLst>
          </p:cNvPr>
          <p:cNvSpPr>
            <a:spLocks noChangeArrowheads="1"/>
          </p:cNvSpPr>
          <p:nvPr/>
        </p:nvSpPr>
        <p:spPr bwMode="auto">
          <a:xfrm>
            <a:off x="346075" y="6545262"/>
            <a:ext cx="8797925" cy="268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2945" tIns="41473" rIns="82945" bIns="41473">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GB" altLang="en-US" sz="1200" dirty="0">
                <a:solidFill>
                  <a:srgbClr val="595959"/>
                </a:solidFill>
                <a:cs typeface="Arial" panose="020B0604020202020204" pitchFamily="34" charset="0"/>
              </a:rPr>
              <a:t>Christian Veelken	        	  	                         </a:t>
            </a:r>
            <a:r>
              <a:rPr lang="en-US" altLang="en-US" sz="1200" dirty="0">
                <a:solidFill>
                  <a:srgbClr val="595959"/>
                </a:solidFill>
                <a:cs typeface="Arial" panose="020B0604020202020204" pitchFamily="34" charset="0"/>
              </a:rPr>
              <a:t>Statistical Methods: Template Fits		   	    			</a:t>
            </a:r>
            <a:fld id="{5B890C50-1859-974C-998E-25DE323D0652}" type="slidenum">
              <a:rPr lang="en-US" altLang="en-US" sz="1200" smtClean="0">
                <a:solidFill>
                  <a:srgbClr val="595959"/>
                </a:solidFill>
                <a:cs typeface="Arial" panose="020B0604020202020204" pitchFamily="34" charset="0"/>
              </a:rPr>
              <a:pPr eaLnBrk="1" hangingPunct="1"/>
              <a:t>9</a:t>
            </a:fld>
            <a:endParaRPr lang="en-US" altLang="en-US" sz="1200" dirty="0">
              <a:solidFill>
                <a:srgbClr val="595959"/>
              </a:solidFill>
              <a:cs typeface="Arial" panose="020B0604020202020204" pitchFamily="34" charset="0"/>
            </a:endParaRPr>
          </a:p>
        </p:txBody>
      </p:sp>
      <p:pic>
        <p:nvPicPr>
          <p:cNvPr id="34" name="Picture 33">
            <a:extLst>
              <a:ext uri="{FF2B5EF4-FFF2-40B4-BE49-F238E27FC236}">
                <a16:creationId xmlns:a16="http://schemas.microsoft.com/office/drawing/2014/main" id="{DBBB82E6-297C-374D-A89D-A587ED2C84B5}"/>
              </a:ext>
            </a:extLst>
          </p:cNvPr>
          <p:cNvPicPr>
            <a:picLocks noChangeAspect="1"/>
          </p:cNvPicPr>
          <p:nvPr/>
        </p:nvPicPr>
        <p:blipFill>
          <a:blip r:embed="rId6"/>
          <a:stretch>
            <a:fillRect/>
          </a:stretch>
        </p:blipFill>
        <p:spPr>
          <a:xfrm>
            <a:off x="-145348" y="6340839"/>
            <a:ext cx="621869" cy="621869"/>
          </a:xfrm>
          <a:prstGeom prst="rect">
            <a:avLst/>
          </a:prstGeom>
        </p:spPr>
      </p:pic>
    </p:spTree>
    <p:extLst>
      <p:ext uri="{BB962C8B-B14F-4D97-AF65-F5344CB8AC3E}">
        <p14:creationId xmlns:p14="http://schemas.microsoft.com/office/powerpoint/2010/main" val="11922560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10194</TotalTime>
  <Words>1326</Words>
  <Application>Microsoft Macintosh PowerPoint</Application>
  <PresentationFormat>On-screen Show (4:3)</PresentationFormat>
  <Paragraphs>148</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Veelken</dc:creator>
  <cp:lastModifiedBy>Christian Veelken</cp:lastModifiedBy>
  <cp:revision>571</cp:revision>
  <cp:lastPrinted>2019-06-26T15:42:34Z</cp:lastPrinted>
  <dcterms:created xsi:type="dcterms:W3CDTF">2019-06-26T12:15:17Z</dcterms:created>
  <dcterms:modified xsi:type="dcterms:W3CDTF">2019-11-14T08:09:46Z</dcterms:modified>
</cp:coreProperties>
</file>