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73" r:id="rId7"/>
    <p:sldId id="260" r:id="rId8"/>
    <p:sldId id="261" r:id="rId9"/>
    <p:sldId id="262" r:id="rId10"/>
    <p:sldId id="265" r:id="rId11"/>
    <p:sldId id="263" r:id="rId12"/>
    <p:sldId id="264" r:id="rId13"/>
    <p:sldId id="267" r:id="rId14"/>
    <p:sldId id="268" r:id="rId15"/>
    <p:sldId id="269" r:id="rId16"/>
    <p:sldId id="270" r:id="rId17"/>
    <p:sldId id="271" r:id="rId18"/>
    <p:sldId id="272"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82E5-EB0D-447B-952B-DAE71F20A9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04C2CD-375F-4BC7-8340-04CB306B77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25FF0E-5E32-4222-BB0E-0F4EB1759C11}"/>
              </a:ext>
            </a:extLst>
          </p:cNvPr>
          <p:cNvSpPr>
            <a:spLocks noGrp="1"/>
          </p:cNvSpPr>
          <p:nvPr>
            <p:ph type="dt" sz="half" idx="10"/>
          </p:nvPr>
        </p:nvSpPr>
        <p:spPr/>
        <p:txBody>
          <a:bodyPr/>
          <a:lstStyle/>
          <a:p>
            <a:fld id="{3A06BD7A-35C4-4525-A28F-2144E637F7E1}" type="datetimeFigureOut">
              <a:rPr lang="en-IN" smtClean="0"/>
              <a:t>17-03-2021</a:t>
            </a:fld>
            <a:endParaRPr lang="en-IN"/>
          </a:p>
        </p:txBody>
      </p:sp>
      <p:sp>
        <p:nvSpPr>
          <p:cNvPr id="5" name="Footer Placeholder 4">
            <a:extLst>
              <a:ext uri="{FF2B5EF4-FFF2-40B4-BE49-F238E27FC236}">
                <a16:creationId xmlns:a16="http://schemas.microsoft.com/office/drawing/2014/main" id="{FC8BA6B4-6167-469F-9AB4-51C6469B79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311AC1-354F-4678-B79F-FD5785D0DC6B}"/>
              </a:ext>
            </a:extLst>
          </p:cNvPr>
          <p:cNvSpPr>
            <a:spLocks noGrp="1"/>
          </p:cNvSpPr>
          <p:nvPr>
            <p:ph type="sldNum" sz="quarter" idx="12"/>
          </p:nvPr>
        </p:nvSpPr>
        <p:spPr/>
        <p:txBody>
          <a:bodyPr/>
          <a:lstStyle/>
          <a:p>
            <a:fld id="{5C0F3774-EB3D-4975-8FC2-83FC082F7F2E}" type="slidenum">
              <a:rPr lang="en-IN" smtClean="0"/>
              <a:t>‹#›</a:t>
            </a:fld>
            <a:endParaRPr lang="en-IN"/>
          </a:p>
        </p:txBody>
      </p:sp>
    </p:spTree>
    <p:extLst>
      <p:ext uri="{BB962C8B-B14F-4D97-AF65-F5344CB8AC3E}">
        <p14:creationId xmlns:p14="http://schemas.microsoft.com/office/powerpoint/2010/main" val="588354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88D12-AC39-409E-8B3D-1CD4B3D852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CA6F6D-2F11-4649-A9C1-F409C6C1D5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052854-5EBF-418B-BB96-23048DF40A92}"/>
              </a:ext>
            </a:extLst>
          </p:cNvPr>
          <p:cNvSpPr>
            <a:spLocks noGrp="1"/>
          </p:cNvSpPr>
          <p:nvPr>
            <p:ph type="dt" sz="half" idx="10"/>
          </p:nvPr>
        </p:nvSpPr>
        <p:spPr/>
        <p:txBody>
          <a:bodyPr/>
          <a:lstStyle/>
          <a:p>
            <a:fld id="{3A06BD7A-35C4-4525-A28F-2144E637F7E1}" type="datetimeFigureOut">
              <a:rPr lang="en-IN" smtClean="0"/>
              <a:t>17-03-2021</a:t>
            </a:fld>
            <a:endParaRPr lang="en-IN"/>
          </a:p>
        </p:txBody>
      </p:sp>
      <p:sp>
        <p:nvSpPr>
          <p:cNvPr id="5" name="Footer Placeholder 4">
            <a:extLst>
              <a:ext uri="{FF2B5EF4-FFF2-40B4-BE49-F238E27FC236}">
                <a16:creationId xmlns:a16="http://schemas.microsoft.com/office/drawing/2014/main" id="{19ED2E0B-FF40-47AF-83BD-94339C9D71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5AB922-6CCC-4458-A613-D5C575797CBF}"/>
              </a:ext>
            </a:extLst>
          </p:cNvPr>
          <p:cNvSpPr>
            <a:spLocks noGrp="1"/>
          </p:cNvSpPr>
          <p:nvPr>
            <p:ph type="sldNum" sz="quarter" idx="12"/>
          </p:nvPr>
        </p:nvSpPr>
        <p:spPr/>
        <p:txBody>
          <a:bodyPr/>
          <a:lstStyle/>
          <a:p>
            <a:fld id="{5C0F3774-EB3D-4975-8FC2-83FC082F7F2E}" type="slidenum">
              <a:rPr lang="en-IN" smtClean="0"/>
              <a:t>‹#›</a:t>
            </a:fld>
            <a:endParaRPr lang="en-IN"/>
          </a:p>
        </p:txBody>
      </p:sp>
    </p:spTree>
    <p:extLst>
      <p:ext uri="{BB962C8B-B14F-4D97-AF65-F5344CB8AC3E}">
        <p14:creationId xmlns:p14="http://schemas.microsoft.com/office/powerpoint/2010/main" val="4145953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995C6E-309B-4B99-B702-C23FC7C78C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6DB956-B7B9-4C05-A85D-DBAF318038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D0186F-637A-4F0A-8499-201836068964}"/>
              </a:ext>
            </a:extLst>
          </p:cNvPr>
          <p:cNvSpPr>
            <a:spLocks noGrp="1"/>
          </p:cNvSpPr>
          <p:nvPr>
            <p:ph type="dt" sz="half" idx="10"/>
          </p:nvPr>
        </p:nvSpPr>
        <p:spPr/>
        <p:txBody>
          <a:bodyPr/>
          <a:lstStyle/>
          <a:p>
            <a:fld id="{3A06BD7A-35C4-4525-A28F-2144E637F7E1}" type="datetimeFigureOut">
              <a:rPr lang="en-IN" smtClean="0"/>
              <a:t>17-03-2021</a:t>
            </a:fld>
            <a:endParaRPr lang="en-IN"/>
          </a:p>
        </p:txBody>
      </p:sp>
      <p:sp>
        <p:nvSpPr>
          <p:cNvPr id="5" name="Footer Placeholder 4">
            <a:extLst>
              <a:ext uri="{FF2B5EF4-FFF2-40B4-BE49-F238E27FC236}">
                <a16:creationId xmlns:a16="http://schemas.microsoft.com/office/drawing/2014/main" id="{074FB968-FAE4-4127-BF0C-FAB0C4FA00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1E8ADF-8315-4A78-8F76-FC4368F7289E}"/>
              </a:ext>
            </a:extLst>
          </p:cNvPr>
          <p:cNvSpPr>
            <a:spLocks noGrp="1"/>
          </p:cNvSpPr>
          <p:nvPr>
            <p:ph type="sldNum" sz="quarter" idx="12"/>
          </p:nvPr>
        </p:nvSpPr>
        <p:spPr/>
        <p:txBody>
          <a:bodyPr/>
          <a:lstStyle/>
          <a:p>
            <a:fld id="{5C0F3774-EB3D-4975-8FC2-83FC082F7F2E}" type="slidenum">
              <a:rPr lang="en-IN" smtClean="0"/>
              <a:t>‹#›</a:t>
            </a:fld>
            <a:endParaRPr lang="en-IN"/>
          </a:p>
        </p:txBody>
      </p:sp>
    </p:spTree>
    <p:extLst>
      <p:ext uri="{BB962C8B-B14F-4D97-AF65-F5344CB8AC3E}">
        <p14:creationId xmlns:p14="http://schemas.microsoft.com/office/powerpoint/2010/main" val="3665376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442E9-7942-41BB-8998-3875CE3010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6A79DB-67BC-46B6-B2FA-7AE80BFDE7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87D436-80C0-4B03-A402-7B569512467D}"/>
              </a:ext>
            </a:extLst>
          </p:cNvPr>
          <p:cNvSpPr>
            <a:spLocks noGrp="1"/>
          </p:cNvSpPr>
          <p:nvPr>
            <p:ph type="dt" sz="half" idx="10"/>
          </p:nvPr>
        </p:nvSpPr>
        <p:spPr/>
        <p:txBody>
          <a:bodyPr/>
          <a:lstStyle/>
          <a:p>
            <a:fld id="{3A06BD7A-35C4-4525-A28F-2144E637F7E1}" type="datetimeFigureOut">
              <a:rPr lang="en-IN" smtClean="0"/>
              <a:t>17-03-2021</a:t>
            </a:fld>
            <a:endParaRPr lang="en-IN"/>
          </a:p>
        </p:txBody>
      </p:sp>
      <p:sp>
        <p:nvSpPr>
          <p:cNvPr id="5" name="Footer Placeholder 4">
            <a:extLst>
              <a:ext uri="{FF2B5EF4-FFF2-40B4-BE49-F238E27FC236}">
                <a16:creationId xmlns:a16="http://schemas.microsoft.com/office/drawing/2014/main" id="{DB4C7BB4-5689-4B60-8833-8B99303A1A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CD6881-450B-4209-BA01-B35D1FEEB318}"/>
              </a:ext>
            </a:extLst>
          </p:cNvPr>
          <p:cNvSpPr>
            <a:spLocks noGrp="1"/>
          </p:cNvSpPr>
          <p:nvPr>
            <p:ph type="sldNum" sz="quarter" idx="12"/>
          </p:nvPr>
        </p:nvSpPr>
        <p:spPr/>
        <p:txBody>
          <a:bodyPr/>
          <a:lstStyle/>
          <a:p>
            <a:fld id="{5C0F3774-EB3D-4975-8FC2-83FC082F7F2E}" type="slidenum">
              <a:rPr lang="en-IN" smtClean="0"/>
              <a:t>‹#›</a:t>
            </a:fld>
            <a:endParaRPr lang="en-IN"/>
          </a:p>
        </p:txBody>
      </p:sp>
    </p:spTree>
    <p:extLst>
      <p:ext uri="{BB962C8B-B14F-4D97-AF65-F5344CB8AC3E}">
        <p14:creationId xmlns:p14="http://schemas.microsoft.com/office/powerpoint/2010/main" val="124209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041E8-1FD1-439D-ADF4-3C9B843EE0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361458-332C-4B41-8368-0832D1F456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50952B-350F-492B-A77E-97CB1D2D881D}"/>
              </a:ext>
            </a:extLst>
          </p:cNvPr>
          <p:cNvSpPr>
            <a:spLocks noGrp="1"/>
          </p:cNvSpPr>
          <p:nvPr>
            <p:ph type="dt" sz="half" idx="10"/>
          </p:nvPr>
        </p:nvSpPr>
        <p:spPr/>
        <p:txBody>
          <a:bodyPr/>
          <a:lstStyle/>
          <a:p>
            <a:fld id="{3A06BD7A-35C4-4525-A28F-2144E637F7E1}" type="datetimeFigureOut">
              <a:rPr lang="en-IN" smtClean="0"/>
              <a:t>17-03-2021</a:t>
            </a:fld>
            <a:endParaRPr lang="en-IN"/>
          </a:p>
        </p:txBody>
      </p:sp>
      <p:sp>
        <p:nvSpPr>
          <p:cNvPr id="5" name="Footer Placeholder 4">
            <a:extLst>
              <a:ext uri="{FF2B5EF4-FFF2-40B4-BE49-F238E27FC236}">
                <a16:creationId xmlns:a16="http://schemas.microsoft.com/office/drawing/2014/main" id="{DD3CDE01-FBCA-489B-B298-81BD0986B2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6BC581-133F-4E49-9D14-8D95CA1EBEFA}"/>
              </a:ext>
            </a:extLst>
          </p:cNvPr>
          <p:cNvSpPr>
            <a:spLocks noGrp="1"/>
          </p:cNvSpPr>
          <p:nvPr>
            <p:ph type="sldNum" sz="quarter" idx="12"/>
          </p:nvPr>
        </p:nvSpPr>
        <p:spPr/>
        <p:txBody>
          <a:bodyPr/>
          <a:lstStyle/>
          <a:p>
            <a:fld id="{5C0F3774-EB3D-4975-8FC2-83FC082F7F2E}" type="slidenum">
              <a:rPr lang="en-IN" smtClean="0"/>
              <a:t>‹#›</a:t>
            </a:fld>
            <a:endParaRPr lang="en-IN"/>
          </a:p>
        </p:txBody>
      </p:sp>
    </p:spTree>
    <p:extLst>
      <p:ext uri="{BB962C8B-B14F-4D97-AF65-F5344CB8AC3E}">
        <p14:creationId xmlns:p14="http://schemas.microsoft.com/office/powerpoint/2010/main" val="1716171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CEB6F-52C0-43BC-8112-876B8F56DC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7C09EE-6BF4-467B-AEF9-4EFD63C0E0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922A3E-AB8C-4CAB-8E33-78A6E639C1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69F438-B5F6-4846-A4D2-FC44DA61BF6C}"/>
              </a:ext>
            </a:extLst>
          </p:cNvPr>
          <p:cNvSpPr>
            <a:spLocks noGrp="1"/>
          </p:cNvSpPr>
          <p:nvPr>
            <p:ph type="dt" sz="half" idx="10"/>
          </p:nvPr>
        </p:nvSpPr>
        <p:spPr/>
        <p:txBody>
          <a:bodyPr/>
          <a:lstStyle/>
          <a:p>
            <a:fld id="{3A06BD7A-35C4-4525-A28F-2144E637F7E1}" type="datetimeFigureOut">
              <a:rPr lang="en-IN" smtClean="0"/>
              <a:t>17-03-2021</a:t>
            </a:fld>
            <a:endParaRPr lang="en-IN"/>
          </a:p>
        </p:txBody>
      </p:sp>
      <p:sp>
        <p:nvSpPr>
          <p:cNvPr id="6" name="Footer Placeholder 5">
            <a:extLst>
              <a:ext uri="{FF2B5EF4-FFF2-40B4-BE49-F238E27FC236}">
                <a16:creationId xmlns:a16="http://schemas.microsoft.com/office/drawing/2014/main" id="{880F1A91-AF05-44E0-88F1-6B857A6BB5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43D2D7-20B0-48ED-A540-600C124045ED}"/>
              </a:ext>
            </a:extLst>
          </p:cNvPr>
          <p:cNvSpPr>
            <a:spLocks noGrp="1"/>
          </p:cNvSpPr>
          <p:nvPr>
            <p:ph type="sldNum" sz="quarter" idx="12"/>
          </p:nvPr>
        </p:nvSpPr>
        <p:spPr/>
        <p:txBody>
          <a:bodyPr/>
          <a:lstStyle/>
          <a:p>
            <a:fld id="{5C0F3774-EB3D-4975-8FC2-83FC082F7F2E}" type="slidenum">
              <a:rPr lang="en-IN" smtClean="0"/>
              <a:t>‹#›</a:t>
            </a:fld>
            <a:endParaRPr lang="en-IN"/>
          </a:p>
        </p:txBody>
      </p:sp>
    </p:spTree>
    <p:extLst>
      <p:ext uri="{BB962C8B-B14F-4D97-AF65-F5344CB8AC3E}">
        <p14:creationId xmlns:p14="http://schemas.microsoft.com/office/powerpoint/2010/main" val="172534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D310F-F71D-419D-AFD0-44A4B876AE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18AAC9-9084-4200-B8BE-75082F23DB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71CE4F-4D27-403F-988A-08F5CEA8C4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5F2520-CFC1-4936-BC51-443139C8E0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0F2D8-6707-4C30-866F-11775605E6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2CE242-44E8-42D8-BCDE-440F68A47811}"/>
              </a:ext>
            </a:extLst>
          </p:cNvPr>
          <p:cNvSpPr>
            <a:spLocks noGrp="1"/>
          </p:cNvSpPr>
          <p:nvPr>
            <p:ph type="dt" sz="half" idx="10"/>
          </p:nvPr>
        </p:nvSpPr>
        <p:spPr/>
        <p:txBody>
          <a:bodyPr/>
          <a:lstStyle/>
          <a:p>
            <a:fld id="{3A06BD7A-35C4-4525-A28F-2144E637F7E1}" type="datetimeFigureOut">
              <a:rPr lang="en-IN" smtClean="0"/>
              <a:t>17-03-2021</a:t>
            </a:fld>
            <a:endParaRPr lang="en-IN"/>
          </a:p>
        </p:txBody>
      </p:sp>
      <p:sp>
        <p:nvSpPr>
          <p:cNvPr id="8" name="Footer Placeholder 7">
            <a:extLst>
              <a:ext uri="{FF2B5EF4-FFF2-40B4-BE49-F238E27FC236}">
                <a16:creationId xmlns:a16="http://schemas.microsoft.com/office/drawing/2014/main" id="{A483D211-2EDC-4FCA-B5D8-8B6DCAFEF5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A254E2-9B8C-43EC-81A3-E859D2E428D8}"/>
              </a:ext>
            </a:extLst>
          </p:cNvPr>
          <p:cNvSpPr>
            <a:spLocks noGrp="1"/>
          </p:cNvSpPr>
          <p:nvPr>
            <p:ph type="sldNum" sz="quarter" idx="12"/>
          </p:nvPr>
        </p:nvSpPr>
        <p:spPr/>
        <p:txBody>
          <a:bodyPr/>
          <a:lstStyle/>
          <a:p>
            <a:fld id="{5C0F3774-EB3D-4975-8FC2-83FC082F7F2E}" type="slidenum">
              <a:rPr lang="en-IN" smtClean="0"/>
              <a:t>‹#›</a:t>
            </a:fld>
            <a:endParaRPr lang="en-IN"/>
          </a:p>
        </p:txBody>
      </p:sp>
    </p:spTree>
    <p:extLst>
      <p:ext uri="{BB962C8B-B14F-4D97-AF65-F5344CB8AC3E}">
        <p14:creationId xmlns:p14="http://schemas.microsoft.com/office/powerpoint/2010/main" val="50792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6E23A-9181-4248-8D69-7FA61CAF13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466DF3-FD23-4B1E-BD78-92DAFACE001D}"/>
              </a:ext>
            </a:extLst>
          </p:cNvPr>
          <p:cNvSpPr>
            <a:spLocks noGrp="1"/>
          </p:cNvSpPr>
          <p:nvPr>
            <p:ph type="dt" sz="half" idx="10"/>
          </p:nvPr>
        </p:nvSpPr>
        <p:spPr/>
        <p:txBody>
          <a:bodyPr/>
          <a:lstStyle/>
          <a:p>
            <a:fld id="{3A06BD7A-35C4-4525-A28F-2144E637F7E1}" type="datetimeFigureOut">
              <a:rPr lang="en-IN" smtClean="0"/>
              <a:t>17-03-2021</a:t>
            </a:fld>
            <a:endParaRPr lang="en-IN"/>
          </a:p>
        </p:txBody>
      </p:sp>
      <p:sp>
        <p:nvSpPr>
          <p:cNvPr id="4" name="Footer Placeholder 3">
            <a:extLst>
              <a:ext uri="{FF2B5EF4-FFF2-40B4-BE49-F238E27FC236}">
                <a16:creationId xmlns:a16="http://schemas.microsoft.com/office/drawing/2014/main" id="{4E34FD4D-A437-480E-9C2C-4FB2553414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24E165-5EA1-41ED-A9CD-1574E53D1B89}"/>
              </a:ext>
            </a:extLst>
          </p:cNvPr>
          <p:cNvSpPr>
            <a:spLocks noGrp="1"/>
          </p:cNvSpPr>
          <p:nvPr>
            <p:ph type="sldNum" sz="quarter" idx="12"/>
          </p:nvPr>
        </p:nvSpPr>
        <p:spPr/>
        <p:txBody>
          <a:bodyPr/>
          <a:lstStyle/>
          <a:p>
            <a:fld id="{5C0F3774-EB3D-4975-8FC2-83FC082F7F2E}" type="slidenum">
              <a:rPr lang="en-IN" smtClean="0"/>
              <a:t>‹#›</a:t>
            </a:fld>
            <a:endParaRPr lang="en-IN"/>
          </a:p>
        </p:txBody>
      </p:sp>
    </p:spTree>
    <p:extLst>
      <p:ext uri="{BB962C8B-B14F-4D97-AF65-F5344CB8AC3E}">
        <p14:creationId xmlns:p14="http://schemas.microsoft.com/office/powerpoint/2010/main" val="328289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0BC502-EF7F-4D21-AA69-8A0AB3E8989A}"/>
              </a:ext>
            </a:extLst>
          </p:cNvPr>
          <p:cNvSpPr>
            <a:spLocks noGrp="1"/>
          </p:cNvSpPr>
          <p:nvPr>
            <p:ph type="dt" sz="half" idx="10"/>
          </p:nvPr>
        </p:nvSpPr>
        <p:spPr/>
        <p:txBody>
          <a:bodyPr/>
          <a:lstStyle/>
          <a:p>
            <a:fld id="{3A06BD7A-35C4-4525-A28F-2144E637F7E1}" type="datetimeFigureOut">
              <a:rPr lang="en-IN" smtClean="0"/>
              <a:t>17-03-2021</a:t>
            </a:fld>
            <a:endParaRPr lang="en-IN"/>
          </a:p>
        </p:txBody>
      </p:sp>
      <p:sp>
        <p:nvSpPr>
          <p:cNvPr id="3" name="Footer Placeholder 2">
            <a:extLst>
              <a:ext uri="{FF2B5EF4-FFF2-40B4-BE49-F238E27FC236}">
                <a16:creationId xmlns:a16="http://schemas.microsoft.com/office/drawing/2014/main" id="{194C15CE-A273-4524-97FF-10AB57E5E8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AF2998-E90D-4EE2-A622-D596C3FA6E18}"/>
              </a:ext>
            </a:extLst>
          </p:cNvPr>
          <p:cNvSpPr>
            <a:spLocks noGrp="1"/>
          </p:cNvSpPr>
          <p:nvPr>
            <p:ph type="sldNum" sz="quarter" idx="12"/>
          </p:nvPr>
        </p:nvSpPr>
        <p:spPr/>
        <p:txBody>
          <a:bodyPr/>
          <a:lstStyle/>
          <a:p>
            <a:fld id="{5C0F3774-EB3D-4975-8FC2-83FC082F7F2E}" type="slidenum">
              <a:rPr lang="en-IN" smtClean="0"/>
              <a:t>‹#›</a:t>
            </a:fld>
            <a:endParaRPr lang="en-IN"/>
          </a:p>
        </p:txBody>
      </p:sp>
    </p:spTree>
    <p:extLst>
      <p:ext uri="{BB962C8B-B14F-4D97-AF65-F5344CB8AC3E}">
        <p14:creationId xmlns:p14="http://schemas.microsoft.com/office/powerpoint/2010/main" val="783972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93D51-025B-49FC-B93C-0BD9401342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D3798E-B6B2-408B-A200-2EDF42D61F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97A40E-EA0F-4150-9C29-A1E407DC1B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80618E-1160-4547-93DE-3C3CB729696D}"/>
              </a:ext>
            </a:extLst>
          </p:cNvPr>
          <p:cNvSpPr>
            <a:spLocks noGrp="1"/>
          </p:cNvSpPr>
          <p:nvPr>
            <p:ph type="dt" sz="half" idx="10"/>
          </p:nvPr>
        </p:nvSpPr>
        <p:spPr/>
        <p:txBody>
          <a:bodyPr/>
          <a:lstStyle/>
          <a:p>
            <a:fld id="{3A06BD7A-35C4-4525-A28F-2144E637F7E1}" type="datetimeFigureOut">
              <a:rPr lang="en-IN" smtClean="0"/>
              <a:t>17-03-2021</a:t>
            </a:fld>
            <a:endParaRPr lang="en-IN"/>
          </a:p>
        </p:txBody>
      </p:sp>
      <p:sp>
        <p:nvSpPr>
          <p:cNvPr id="6" name="Footer Placeholder 5">
            <a:extLst>
              <a:ext uri="{FF2B5EF4-FFF2-40B4-BE49-F238E27FC236}">
                <a16:creationId xmlns:a16="http://schemas.microsoft.com/office/drawing/2014/main" id="{3FC8AF1B-0B4E-4019-B459-B975A04AB6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E8FEEF-1FC3-4AED-AA83-59CE35FA7BA0}"/>
              </a:ext>
            </a:extLst>
          </p:cNvPr>
          <p:cNvSpPr>
            <a:spLocks noGrp="1"/>
          </p:cNvSpPr>
          <p:nvPr>
            <p:ph type="sldNum" sz="quarter" idx="12"/>
          </p:nvPr>
        </p:nvSpPr>
        <p:spPr/>
        <p:txBody>
          <a:bodyPr/>
          <a:lstStyle/>
          <a:p>
            <a:fld id="{5C0F3774-EB3D-4975-8FC2-83FC082F7F2E}" type="slidenum">
              <a:rPr lang="en-IN" smtClean="0"/>
              <a:t>‹#›</a:t>
            </a:fld>
            <a:endParaRPr lang="en-IN"/>
          </a:p>
        </p:txBody>
      </p:sp>
    </p:spTree>
    <p:extLst>
      <p:ext uri="{BB962C8B-B14F-4D97-AF65-F5344CB8AC3E}">
        <p14:creationId xmlns:p14="http://schemas.microsoft.com/office/powerpoint/2010/main" val="3029603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0ECE-BDAA-4BA3-8C4B-820B7CF6C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98AC40-75E8-4F68-BF11-124AAB01D1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B5D263-66C7-4659-946D-51B1853FC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21A5A4-3D4B-479A-B8AC-0C8EE1D8D9DD}"/>
              </a:ext>
            </a:extLst>
          </p:cNvPr>
          <p:cNvSpPr>
            <a:spLocks noGrp="1"/>
          </p:cNvSpPr>
          <p:nvPr>
            <p:ph type="dt" sz="half" idx="10"/>
          </p:nvPr>
        </p:nvSpPr>
        <p:spPr/>
        <p:txBody>
          <a:bodyPr/>
          <a:lstStyle/>
          <a:p>
            <a:fld id="{3A06BD7A-35C4-4525-A28F-2144E637F7E1}" type="datetimeFigureOut">
              <a:rPr lang="en-IN" smtClean="0"/>
              <a:t>17-03-2021</a:t>
            </a:fld>
            <a:endParaRPr lang="en-IN"/>
          </a:p>
        </p:txBody>
      </p:sp>
      <p:sp>
        <p:nvSpPr>
          <p:cNvPr id="6" name="Footer Placeholder 5">
            <a:extLst>
              <a:ext uri="{FF2B5EF4-FFF2-40B4-BE49-F238E27FC236}">
                <a16:creationId xmlns:a16="http://schemas.microsoft.com/office/drawing/2014/main" id="{A984B6F7-2167-44BE-A9C0-E8B86631EF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6C1B0B-1536-4E46-B6B6-99BFD41B624C}"/>
              </a:ext>
            </a:extLst>
          </p:cNvPr>
          <p:cNvSpPr>
            <a:spLocks noGrp="1"/>
          </p:cNvSpPr>
          <p:nvPr>
            <p:ph type="sldNum" sz="quarter" idx="12"/>
          </p:nvPr>
        </p:nvSpPr>
        <p:spPr/>
        <p:txBody>
          <a:bodyPr/>
          <a:lstStyle/>
          <a:p>
            <a:fld id="{5C0F3774-EB3D-4975-8FC2-83FC082F7F2E}" type="slidenum">
              <a:rPr lang="en-IN" smtClean="0"/>
              <a:t>‹#›</a:t>
            </a:fld>
            <a:endParaRPr lang="en-IN"/>
          </a:p>
        </p:txBody>
      </p:sp>
    </p:spTree>
    <p:extLst>
      <p:ext uri="{BB962C8B-B14F-4D97-AF65-F5344CB8AC3E}">
        <p14:creationId xmlns:p14="http://schemas.microsoft.com/office/powerpoint/2010/main" val="3378854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86665F-1234-47FF-B353-1F5E711C4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7C4C9D-3AE9-4E2D-BAF6-439BDA0ED1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996AD2-981B-4598-8DAF-E900B37318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06BD7A-35C4-4525-A28F-2144E637F7E1}" type="datetimeFigureOut">
              <a:rPr lang="en-IN" smtClean="0"/>
              <a:t>17-03-2021</a:t>
            </a:fld>
            <a:endParaRPr lang="en-IN"/>
          </a:p>
        </p:txBody>
      </p:sp>
      <p:sp>
        <p:nvSpPr>
          <p:cNvPr id="5" name="Footer Placeholder 4">
            <a:extLst>
              <a:ext uri="{FF2B5EF4-FFF2-40B4-BE49-F238E27FC236}">
                <a16:creationId xmlns:a16="http://schemas.microsoft.com/office/drawing/2014/main" id="{63B4F2E7-EB23-4E98-ABF6-E94FBB2980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84EB93C-1F65-4C5C-81AD-78FC8DF3FE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F3774-EB3D-4975-8FC2-83FC082F7F2E}" type="slidenum">
              <a:rPr lang="en-IN" smtClean="0"/>
              <a:t>‹#›</a:t>
            </a:fld>
            <a:endParaRPr lang="en-IN"/>
          </a:p>
        </p:txBody>
      </p:sp>
    </p:spTree>
    <p:extLst>
      <p:ext uri="{BB962C8B-B14F-4D97-AF65-F5344CB8AC3E}">
        <p14:creationId xmlns:p14="http://schemas.microsoft.com/office/powerpoint/2010/main" val="590131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C158-81E2-4D1D-9F56-828B29D1C396}"/>
              </a:ext>
            </a:extLst>
          </p:cNvPr>
          <p:cNvSpPr>
            <a:spLocks noGrp="1"/>
          </p:cNvSpPr>
          <p:nvPr>
            <p:ph type="ctrTitle"/>
          </p:nvPr>
        </p:nvSpPr>
        <p:spPr/>
        <p:txBody>
          <a:bodyPr/>
          <a:lstStyle/>
          <a:p>
            <a:r>
              <a:rPr lang="en-US" dirty="0"/>
              <a:t>E-Commerce</a:t>
            </a:r>
            <a:endParaRPr lang="en-IN" dirty="0"/>
          </a:p>
        </p:txBody>
      </p:sp>
      <p:sp>
        <p:nvSpPr>
          <p:cNvPr id="3" name="Subtitle 2">
            <a:extLst>
              <a:ext uri="{FF2B5EF4-FFF2-40B4-BE49-F238E27FC236}">
                <a16:creationId xmlns:a16="http://schemas.microsoft.com/office/drawing/2014/main" id="{095CC112-5AEC-4F8A-8E16-D92A4A41E05E}"/>
              </a:ext>
            </a:extLst>
          </p:cNvPr>
          <p:cNvSpPr>
            <a:spLocks noGrp="1"/>
          </p:cNvSpPr>
          <p:nvPr>
            <p:ph type="subTitle" idx="1"/>
          </p:nvPr>
        </p:nvSpPr>
        <p:spPr/>
        <p:txBody>
          <a:bodyPr>
            <a:normAutofit lnSpcReduction="10000"/>
          </a:bodyPr>
          <a:lstStyle/>
          <a:p>
            <a:r>
              <a:rPr lang="en-US" dirty="0"/>
              <a:t>Use Cases for Data Engineering</a:t>
            </a:r>
          </a:p>
          <a:p>
            <a:br>
              <a:rPr lang="en-US" dirty="0"/>
            </a:br>
            <a:r>
              <a:rPr lang="en-US" dirty="0"/>
              <a:t>Part 1 + Assignments</a:t>
            </a:r>
          </a:p>
          <a:p>
            <a:r>
              <a:rPr lang="en-US" dirty="0"/>
              <a:t>Use case for all participants. </a:t>
            </a:r>
            <a:endParaRPr lang="en-IN" dirty="0"/>
          </a:p>
        </p:txBody>
      </p:sp>
    </p:spTree>
    <p:extLst>
      <p:ext uri="{BB962C8B-B14F-4D97-AF65-F5344CB8AC3E}">
        <p14:creationId xmlns:p14="http://schemas.microsoft.com/office/powerpoint/2010/main" val="4272323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ECCE-43A2-4752-B074-2F884843E3CA}"/>
              </a:ext>
            </a:extLst>
          </p:cNvPr>
          <p:cNvSpPr>
            <a:spLocks noGrp="1"/>
          </p:cNvSpPr>
          <p:nvPr>
            <p:ph type="title"/>
          </p:nvPr>
        </p:nvSpPr>
        <p:spPr>
          <a:xfrm>
            <a:off x="866775" y="0"/>
            <a:ext cx="10515600" cy="981551"/>
          </a:xfrm>
        </p:spPr>
        <p:txBody>
          <a:bodyPr/>
          <a:lstStyle/>
          <a:p>
            <a:r>
              <a:rPr lang="en-US" dirty="0"/>
              <a:t>IoT Data Lake</a:t>
            </a:r>
            <a:endParaRPr lang="en-IN" dirty="0"/>
          </a:p>
        </p:txBody>
      </p:sp>
      <p:graphicFrame>
        <p:nvGraphicFramePr>
          <p:cNvPr id="9" name="Table 8">
            <a:extLst>
              <a:ext uri="{FF2B5EF4-FFF2-40B4-BE49-F238E27FC236}">
                <a16:creationId xmlns:a16="http://schemas.microsoft.com/office/drawing/2014/main" id="{3E55EBDC-FB91-4A46-8277-DE6A49182C2E}"/>
              </a:ext>
            </a:extLst>
          </p:cNvPr>
          <p:cNvGraphicFramePr>
            <a:graphicFrameLocks noGrp="1"/>
          </p:cNvGraphicFramePr>
          <p:nvPr>
            <p:extLst>
              <p:ext uri="{D42A27DB-BD31-4B8C-83A1-F6EECF244321}">
                <p14:modId xmlns:p14="http://schemas.microsoft.com/office/powerpoint/2010/main" val="921368513"/>
              </p:ext>
            </p:extLst>
          </p:nvPr>
        </p:nvGraphicFramePr>
        <p:xfrm>
          <a:off x="6096000" y="1443593"/>
          <a:ext cx="4902873" cy="2910645"/>
        </p:xfrm>
        <a:graphic>
          <a:graphicData uri="http://schemas.openxmlformats.org/drawingml/2006/table">
            <a:tbl>
              <a:tblPr firstRow="1" bandRow="1">
                <a:tableStyleId>{5C22544A-7EE6-4342-B048-85BDC9FD1C3A}</a:tableStyleId>
              </a:tblPr>
              <a:tblGrid>
                <a:gridCol w="1634291">
                  <a:extLst>
                    <a:ext uri="{9D8B030D-6E8A-4147-A177-3AD203B41FA5}">
                      <a16:colId xmlns:a16="http://schemas.microsoft.com/office/drawing/2014/main" val="1079745098"/>
                    </a:ext>
                  </a:extLst>
                </a:gridCol>
                <a:gridCol w="1634291">
                  <a:extLst>
                    <a:ext uri="{9D8B030D-6E8A-4147-A177-3AD203B41FA5}">
                      <a16:colId xmlns:a16="http://schemas.microsoft.com/office/drawing/2014/main" val="110365691"/>
                    </a:ext>
                  </a:extLst>
                </a:gridCol>
                <a:gridCol w="1634291">
                  <a:extLst>
                    <a:ext uri="{9D8B030D-6E8A-4147-A177-3AD203B41FA5}">
                      <a16:colId xmlns:a16="http://schemas.microsoft.com/office/drawing/2014/main" val="2668642971"/>
                    </a:ext>
                  </a:extLst>
                </a:gridCol>
              </a:tblGrid>
              <a:tr h="323405">
                <a:tc>
                  <a:txBody>
                    <a:bodyPr/>
                    <a:lstStyle/>
                    <a:p>
                      <a:r>
                        <a:rPr lang="en-US" sz="1400" dirty="0"/>
                        <a:t>Column</a:t>
                      </a:r>
                      <a:endParaRPr lang="en-IN" sz="1400" dirty="0"/>
                    </a:p>
                  </a:txBody>
                  <a:tcPr/>
                </a:tc>
                <a:tc>
                  <a:txBody>
                    <a:bodyPr/>
                    <a:lstStyle/>
                    <a:p>
                      <a:r>
                        <a:rPr lang="en-US" sz="1400" dirty="0"/>
                        <a:t>Type</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178515505"/>
                  </a:ext>
                </a:extLst>
              </a:tr>
              <a:tr h="323405">
                <a:tc>
                  <a:txBody>
                    <a:bodyPr/>
                    <a:lstStyle/>
                    <a:p>
                      <a:r>
                        <a:rPr lang="en-US" sz="1400" dirty="0" err="1"/>
                        <a:t>Device_id</a:t>
                      </a:r>
                      <a:endParaRPr lang="en-IN" sz="1400" dirty="0"/>
                    </a:p>
                  </a:txBody>
                  <a:tcPr/>
                </a:tc>
                <a:tc>
                  <a:txBody>
                    <a:bodyPr/>
                    <a:lstStyle/>
                    <a:p>
                      <a:r>
                        <a:rPr lang="en-US" sz="1400" dirty="0"/>
                        <a:t>String</a:t>
                      </a:r>
                      <a:endParaRPr lang="en-IN" sz="1400" dirty="0"/>
                    </a:p>
                  </a:txBody>
                  <a:tcPr/>
                </a:tc>
                <a:tc>
                  <a:txBody>
                    <a:bodyPr/>
                    <a:lstStyle/>
                    <a:p>
                      <a:r>
                        <a:rPr lang="en-US" sz="1400" dirty="0"/>
                        <a:t>Device id</a:t>
                      </a:r>
                      <a:endParaRPr lang="en-IN" sz="1400" dirty="0"/>
                    </a:p>
                  </a:txBody>
                  <a:tcPr/>
                </a:tc>
                <a:extLst>
                  <a:ext uri="{0D108BD9-81ED-4DB2-BD59-A6C34878D82A}">
                    <a16:rowId xmlns:a16="http://schemas.microsoft.com/office/drawing/2014/main" val="3490269084"/>
                  </a:ext>
                </a:extLst>
              </a:tr>
              <a:tr h="323405">
                <a:tc>
                  <a:txBody>
                    <a:bodyPr/>
                    <a:lstStyle/>
                    <a:p>
                      <a:r>
                        <a:rPr lang="en-US" sz="1400" dirty="0" err="1"/>
                        <a:t>min_temp</a:t>
                      </a:r>
                      <a:endParaRPr lang="en-IN" sz="1400" dirty="0"/>
                    </a:p>
                  </a:txBody>
                  <a:tcPr/>
                </a:tc>
                <a:tc>
                  <a:txBody>
                    <a:bodyPr/>
                    <a:lstStyle/>
                    <a:p>
                      <a:r>
                        <a:rPr lang="en-US" sz="1400" dirty="0"/>
                        <a:t>Double</a:t>
                      </a:r>
                      <a:endParaRPr lang="en-IN" sz="1400" dirty="0"/>
                    </a:p>
                  </a:txBody>
                  <a:tcPr/>
                </a:tc>
                <a:tc>
                  <a:txBody>
                    <a:bodyPr/>
                    <a:lstStyle/>
                    <a:p>
                      <a:endParaRPr lang="en-IN" sz="1400" dirty="0"/>
                    </a:p>
                  </a:txBody>
                  <a:tcPr/>
                </a:tc>
                <a:extLst>
                  <a:ext uri="{0D108BD9-81ED-4DB2-BD59-A6C34878D82A}">
                    <a16:rowId xmlns:a16="http://schemas.microsoft.com/office/drawing/2014/main" val="2724443229"/>
                  </a:ext>
                </a:extLst>
              </a:tr>
              <a:tr h="323405">
                <a:tc>
                  <a:txBody>
                    <a:bodyPr/>
                    <a:lstStyle/>
                    <a:p>
                      <a:r>
                        <a:rPr lang="en-US" sz="1400" dirty="0" err="1"/>
                        <a:t>max_temp</a:t>
                      </a:r>
                      <a:endParaRPr lang="en-IN" sz="1400" dirty="0"/>
                    </a:p>
                  </a:txBody>
                  <a:tcPr/>
                </a:tc>
                <a:tc>
                  <a:txBody>
                    <a:bodyPr/>
                    <a:lstStyle/>
                    <a:p>
                      <a:r>
                        <a:rPr lang="en-US" sz="1400" dirty="0"/>
                        <a:t>Double</a:t>
                      </a:r>
                      <a:endParaRPr lang="en-IN" sz="1400" dirty="0"/>
                    </a:p>
                  </a:txBody>
                  <a:tcPr/>
                </a:tc>
                <a:tc>
                  <a:txBody>
                    <a:bodyPr/>
                    <a:lstStyle/>
                    <a:p>
                      <a:endParaRPr lang="en-IN" sz="1400" dirty="0"/>
                    </a:p>
                  </a:txBody>
                  <a:tcPr/>
                </a:tc>
                <a:extLst>
                  <a:ext uri="{0D108BD9-81ED-4DB2-BD59-A6C34878D82A}">
                    <a16:rowId xmlns:a16="http://schemas.microsoft.com/office/drawing/2014/main" val="2561327234"/>
                  </a:ext>
                </a:extLst>
              </a:tr>
              <a:tr h="323405">
                <a:tc>
                  <a:txBody>
                    <a:bodyPr/>
                    <a:lstStyle/>
                    <a:p>
                      <a:r>
                        <a:rPr lang="en-US" sz="1400" dirty="0" err="1"/>
                        <a:t>avg_temp</a:t>
                      </a:r>
                      <a:endParaRPr lang="en-IN" sz="1400" dirty="0"/>
                    </a:p>
                  </a:txBody>
                  <a:tcPr/>
                </a:tc>
                <a:tc>
                  <a:txBody>
                    <a:bodyPr/>
                    <a:lstStyle/>
                    <a:p>
                      <a:r>
                        <a:rPr lang="en-US" sz="1400" dirty="0"/>
                        <a:t>Double</a:t>
                      </a:r>
                      <a:endParaRPr lang="en-IN" sz="1400" dirty="0"/>
                    </a:p>
                  </a:txBody>
                  <a:tcPr/>
                </a:tc>
                <a:tc>
                  <a:txBody>
                    <a:bodyPr/>
                    <a:lstStyle/>
                    <a:p>
                      <a:endParaRPr lang="en-IN" sz="1400" dirty="0"/>
                    </a:p>
                  </a:txBody>
                  <a:tcPr/>
                </a:tc>
                <a:extLst>
                  <a:ext uri="{0D108BD9-81ED-4DB2-BD59-A6C34878D82A}">
                    <a16:rowId xmlns:a16="http://schemas.microsoft.com/office/drawing/2014/main" val="2524202345"/>
                  </a:ext>
                </a:extLst>
              </a:tr>
              <a:tr h="323405">
                <a:tc>
                  <a:txBody>
                    <a:bodyPr/>
                    <a:lstStyle/>
                    <a:p>
                      <a:r>
                        <a:rPr lang="en-US" sz="1400" dirty="0" err="1"/>
                        <a:t>Min_humidity</a:t>
                      </a:r>
                      <a:endParaRPr lang="en-IN" sz="1400" dirty="0"/>
                    </a:p>
                  </a:txBody>
                  <a:tcPr/>
                </a:tc>
                <a:tc>
                  <a:txBody>
                    <a:bodyPr/>
                    <a:lstStyle/>
                    <a:p>
                      <a:r>
                        <a:rPr lang="en-US" sz="1400" dirty="0"/>
                        <a:t>Double</a:t>
                      </a:r>
                      <a:endParaRPr lang="en-IN" sz="1400" dirty="0"/>
                    </a:p>
                  </a:txBody>
                  <a:tcPr/>
                </a:tc>
                <a:tc>
                  <a:txBody>
                    <a:bodyPr/>
                    <a:lstStyle/>
                    <a:p>
                      <a:endParaRPr lang="en-IN" sz="1400" dirty="0"/>
                    </a:p>
                  </a:txBody>
                  <a:tcPr/>
                </a:tc>
                <a:extLst>
                  <a:ext uri="{0D108BD9-81ED-4DB2-BD59-A6C34878D82A}">
                    <a16:rowId xmlns:a16="http://schemas.microsoft.com/office/drawing/2014/main" val="2544339331"/>
                  </a:ext>
                </a:extLst>
              </a:tr>
              <a:tr h="323405">
                <a:tc>
                  <a:txBody>
                    <a:bodyPr/>
                    <a:lstStyle/>
                    <a:p>
                      <a:r>
                        <a:rPr lang="en-US" sz="1400" dirty="0" err="1"/>
                        <a:t>Max_humidity</a:t>
                      </a:r>
                      <a:endParaRPr lang="en-IN" sz="1400" dirty="0"/>
                    </a:p>
                  </a:txBody>
                  <a:tcPr/>
                </a:tc>
                <a:tc>
                  <a:txBody>
                    <a:bodyPr/>
                    <a:lstStyle/>
                    <a:p>
                      <a:r>
                        <a:rPr lang="en-US" sz="1400" dirty="0"/>
                        <a:t>Double</a:t>
                      </a:r>
                      <a:endParaRPr lang="en-IN" sz="1400" dirty="0"/>
                    </a:p>
                  </a:txBody>
                  <a:tcPr/>
                </a:tc>
                <a:tc>
                  <a:txBody>
                    <a:bodyPr/>
                    <a:lstStyle/>
                    <a:p>
                      <a:endParaRPr lang="en-IN" sz="1400" dirty="0"/>
                    </a:p>
                  </a:txBody>
                  <a:tcPr/>
                </a:tc>
                <a:extLst>
                  <a:ext uri="{0D108BD9-81ED-4DB2-BD59-A6C34878D82A}">
                    <a16:rowId xmlns:a16="http://schemas.microsoft.com/office/drawing/2014/main" val="1221119539"/>
                  </a:ext>
                </a:extLst>
              </a:tr>
              <a:tr h="323405">
                <a:tc>
                  <a:txBody>
                    <a:bodyPr/>
                    <a:lstStyle/>
                    <a:p>
                      <a:r>
                        <a:rPr lang="en-US" sz="1400" dirty="0" err="1"/>
                        <a:t>Avg_humidity</a:t>
                      </a:r>
                      <a:endParaRPr lang="en-IN" sz="1400" dirty="0"/>
                    </a:p>
                  </a:txBody>
                  <a:tcPr/>
                </a:tc>
                <a:tc>
                  <a:txBody>
                    <a:bodyPr/>
                    <a:lstStyle/>
                    <a:p>
                      <a:r>
                        <a:rPr lang="en-US" sz="1400" dirty="0"/>
                        <a:t>Double</a:t>
                      </a:r>
                      <a:endParaRPr lang="en-IN" sz="1400" dirty="0"/>
                    </a:p>
                  </a:txBody>
                  <a:tcPr/>
                </a:tc>
                <a:tc>
                  <a:txBody>
                    <a:bodyPr/>
                    <a:lstStyle/>
                    <a:p>
                      <a:endParaRPr lang="en-IN" sz="1400" dirty="0"/>
                    </a:p>
                  </a:txBody>
                  <a:tcPr/>
                </a:tc>
                <a:extLst>
                  <a:ext uri="{0D108BD9-81ED-4DB2-BD59-A6C34878D82A}">
                    <a16:rowId xmlns:a16="http://schemas.microsoft.com/office/drawing/2014/main" val="3543839601"/>
                  </a:ext>
                </a:extLst>
              </a:tr>
              <a:tr h="323405">
                <a:tc>
                  <a:txBody>
                    <a:bodyPr/>
                    <a:lstStyle/>
                    <a:p>
                      <a:r>
                        <a:rPr lang="en-US" sz="1400" dirty="0"/>
                        <a:t>timestamp</a:t>
                      </a:r>
                      <a:endParaRPr lang="en-IN" sz="1400" dirty="0"/>
                    </a:p>
                  </a:txBody>
                  <a:tcPr/>
                </a:tc>
                <a:tc>
                  <a:txBody>
                    <a:bodyPr/>
                    <a:lstStyle/>
                    <a:p>
                      <a:endParaRPr lang="en-IN" sz="1400" dirty="0"/>
                    </a:p>
                  </a:txBody>
                  <a:tcPr/>
                </a:tc>
                <a:tc>
                  <a:txBody>
                    <a:bodyPr/>
                    <a:lstStyle/>
                    <a:p>
                      <a:r>
                        <a:rPr lang="en-US" sz="1400" dirty="0"/>
                        <a:t>In </a:t>
                      </a:r>
                      <a:r>
                        <a:rPr lang="en-US" sz="1400" dirty="0" err="1"/>
                        <a:t>ms</a:t>
                      </a:r>
                      <a:r>
                        <a:rPr lang="en-US" sz="1400" dirty="0"/>
                        <a:t> since 1970</a:t>
                      </a:r>
                      <a:endParaRPr lang="en-IN" sz="1400" dirty="0"/>
                    </a:p>
                  </a:txBody>
                  <a:tcPr/>
                </a:tc>
                <a:extLst>
                  <a:ext uri="{0D108BD9-81ED-4DB2-BD59-A6C34878D82A}">
                    <a16:rowId xmlns:a16="http://schemas.microsoft.com/office/drawing/2014/main" val="2411834407"/>
                  </a:ext>
                </a:extLst>
              </a:tr>
            </a:tbl>
          </a:graphicData>
        </a:graphic>
      </p:graphicFrame>
      <p:graphicFrame>
        <p:nvGraphicFramePr>
          <p:cNvPr id="10" name="Table 8">
            <a:extLst>
              <a:ext uri="{FF2B5EF4-FFF2-40B4-BE49-F238E27FC236}">
                <a16:creationId xmlns:a16="http://schemas.microsoft.com/office/drawing/2014/main" id="{8196AD46-78C4-47CB-8A03-865DF6044DB7}"/>
              </a:ext>
            </a:extLst>
          </p:cNvPr>
          <p:cNvGraphicFramePr>
            <a:graphicFrameLocks noGrp="1"/>
          </p:cNvGraphicFramePr>
          <p:nvPr>
            <p:extLst>
              <p:ext uri="{D42A27DB-BD31-4B8C-83A1-F6EECF244321}">
                <p14:modId xmlns:p14="http://schemas.microsoft.com/office/powerpoint/2010/main" val="899166481"/>
              </p:ext>
            </p:extLst>
          </p:nvPr>
        </p:nvGraphicFramePr>
        <p:xfrm>
          <a:off x="625472" y="1443593"/>
          <a:ext cx="4902873" cy="5664135"/>
        </p:xfrm>
        <a:graphic>
          <a:graphicData uri="http://schemas.openxmlformats.org/drawingml/2006/table">
            <a:tbl>
              <a:tblPr firstRow="1" bandRow="1">
                <a:tableStyleId>{5C22544A-7EE6-4342-B048-85BDC9FD1C3A}</a:tableStyleId>
              </a:tblPr>
              <a:tblGrid>
                <a:gridCol w="1634291">
                  <a:extLst>
                    <a:ext uri="{9D8B030D-6E8A-4147-A177-3AD203B41FA5}">
                      <a16:colId xmlns:a16="http://schemas.microsoft.com/office/drawing/2014/main" val="1079745098"/>
                    </a:ext>
                  </a:extLst>
                </a:gridCol>
                <a:gridCol w="1634291">
                  <a:extLst>
                    <a:ext uri="{9D8B030D-6E8A-4147-A177-3AD203B41FA5}">
                      <a16:colId xmlns:a16="http://schemas.microsoft.com/office/drawing/2014/main" val="110365691"/>
                    </a:ext>
                  </a:extLst>
                </a:gridCol>
                <a:gridCol w="1634291">
                  <a:extLst>
                    <a:ext uri="{9D8B030D-6E8A-4147-A177-3AD203B41FA5}">
                      <a16:colId xmlns:a16="http://schemas.microsoft.com/office/drawing/2014/main" val="2668642971"/>
                    </a:ext>
                  </a:extLst>
                </a:gridCol>
              </a:tblGrid>
              <a:tr h="323405">
                <a:tc>
                  <a:txBody>
                    <a:bodyPr/>
                    <a:lstStyle/>
                    <a:p>
                      <a:r>
                        <a:rPr lang="en-US" sz="1400" dirty="0"/>
                        <a:t>Column</a:t>
                      </a:r>
                      <a:endParaRPr lang="en-IN" sz="1400" dirty="0"/>
                    </a:p>
                  </a:txBody>
                  <a:tcPr/>
                </a:tc>
                <a:tc>
                  <a:txBody>
                    <a:bodyPr/>
                    <a:lstStyle/>
                    <a:p>
                      <a:r>
                        <a:rPr lang="en-US" sz="1400" dirty="0"/>
                        <a:t>Type</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178515505"/>
                  </a:ext>
                </a:extLst>
              </a:tr>
              <a:tr h="323405">
                <a:tc>
                  <a:txBody>
                    <a:bodyPr/>
                    <a:lstStyle/>
                    <a:p>
                      <a:r>
                        <a:rPr lang="en-US" sz="1400" dirty="0" err="1"/>
                        <a:t>Device_id</a:t>
                      </a:r>
                      <a:endParaRPr lang="en-IN" sz="1400" dirty="0"/>
                    </a:p>
                  </a:txBody>
                  <a:tcPr/>
                </a:tc>
                <a:tc>
                  <a:txBody>
                    <a:bodyPr/>
                    <a:lstStyle/>
                    <a:p>
                      <a:r>
                        <a:rPr lang="en-US" sz="1400" dirty="0"/>
                        <a:t>String</a:t>
                      </a:r>
                      <a:endParaRPr lang="en-IN" sz="1400" dirty="0"/>
                    </a:p>
                  </a:txBody>
                  <a:tcPr/>
                </a:tc>
                <a:tc>
                  <a:txBody>
                    <a:bodyPr/>
                    <a:lstStyle/>
                    <a:p>
                      <a:r>
                        <a:rPr lang="en-US" sz="1400" dirty="0"/>
                        <a:t>Device id</a:t>
                      </a:r>
                      <a:endParaRPr lang="en-IN" sz="1400" dirty="0"/>
                    </a:p>
                  </a:txBody>
                  <a:tcPr/>
                </a:tc>
                <a:extLst>
                  <a:ext uri="{0D108BD9-81ED-4DB2-BD59-A6C34878D82A}">
                    <a16:rowId xmlns:a16="http://schemas.microsoft.com/office/drawing/2014/main" val="3490269084"/>
                  </a:ext>
                </a:extLst>
              </a:tr>
              <a:tr h="451881">
                <a:tc>
                  <a:txBody>
                    <a:bodyPr/>
                    <a:lstStyle/>
                    <a:p>
                      <a:r>
                        <a:rPr lang="en-US" sz="1400" dirty="0" err="1"/>
                        <a:t>min_voltage</a:t>
                      </a:r>
                      <a:endParaRPr lang="en-IN" sz="1400" dirty="0"/>
                    </a:p>
                  </a:txBody>
                  <a:tcPr/>
                </a:tc>
                <a:tc>
                  <a:txBody>
                    <a:bodyPr/>
                    <a:lstStyle/>
                    <a:p>
                      <a:r>
                        <a:rPr lang="en-US" sz="1400" dirty="0"/>
                        <a:t>Double</a:t>
                      </a:r>
                      <a:endParaRPr lang="en-IN" sz="1400" dirty="0"/>
                    </a:p>
                  </a:txBody>
                  <a:tcPr/>
                </a:tc>
                <a:tc>
                  <a:txBody>
                    <a:bodyPr/>
                    <a:lstStyle/>
                    <a:p>
                      <a:r>
                        <a:rPr lang="en-US" sz="1400" dirty="0"/>
                        <a:t>Min voltage of the day</a:t>
                      </a:r>
                      <a:endParaRPr lang="en-IN" sz="1400" dirty="0"/>
                    </a:p>
                  </a:txBody>
                  <a:tcPr/>
                </a:tc>
                <a:extLst>
                  <a:ext uri="{0D108BD9-81ED-4DB2-BD59-A6C34878D82A}">
                    <a16:rowId xmlns:a16="http://schemas.microsoft.com/office/drawing/2014/main" val="2724443229"/>
                  </a:ext>
                </a:extLst>
              </a:tr>
              <a:tr h="451881">
                <a:tc>
                  <a:txBody>
                    <a:bodyPr/>
                    <a:lstStyle/>
                    <a:p>
                      <a:r>
                        <a:rPr lang="en-US" sz="1400" dirty="0" err="1"/>
                        <a:t>max_voltage</a:t>
                      </a:r>
                      <a:endParaRPr lang="en-IN" sz="1400" dirty="0"/>
                    </a:p>
                  </a:txBody>
                  <a:tcPr/>
                </a:tc>
                <a:tc>
                  <a:txBody>
                    <a:bodyPr/>
                    <a:lstStyle/>
                    <a:p>
                      <a:r>
                        <a:rPr lang="en-US" sz="1400" dirty="0"/>
                        <a:t>Double</a:t>
                      </a:r>
                      <a:endParaRPr lang="en-IN" sz="1400" dirty="0"/>
                    </a:p>
                  </a:txBody>
                  <a:tcPr/>
                </a:tc>
                <a:tc>
                  <a:txBody>
                    <a:bodyPr/>
                    <a:lstStyle/>
                    <a:p>
                      <a:r>
                        <a:rPr lang="en-US" sz="1400" dirty="0"/>
                        <a:t>Max voltage of the day</a:t>
                      </a:r>
                      <a:endParaRPr lang="en-IN" sz="1400" dirty="0"/>
                    </a:p>
                  </a:txBody>
                  <a:tcPr/>
                </a:tc>
                <a:extLst>
                  <a:ext uri="{0D108BD9-81ED-4DB2-BD59-A6C34878D82A}">
                    <a16:rowId xmlns:a16="http://schemas.microsoft.com/office/drawing/2014/main" val="2561327234"/>
                  </a:ext>
                </a:extLst>
              </a:tr>
              <a:tr h="637949">
                <a:tc>
                  <a:txBody>
                    <a:bodyPr/>
                    <a:lstStyle/>
                    <a:p>
                      <a:r>
                        <a:rPr lang="en-US" sz="1400" dirty="0" err="1"/>
                        <a:t>avg_voltage</a:t>
                      </a:r>
                      <a:endParaRPr lang="en-IN" sz="1400" dirty="0"/>
                    </a:p>
                  </a:txBody>
                  <a:tcPr/>
                </a:tc>
                <a:tc>
                  <a:txBody>
                    <a:bodyPr/>
                    <a:lstStyle/>
                    <a:p>
                      <a:r>
                        <a:rPr lang="en-US" sz="1400" dirty="0"/>
                        <a:t>Double</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Avg voltage of the day</a:t>
                      </a:r>
                      <a:endParaRPr lang="en-IN" sz="1400" dirty="0"/>
                    </a:p>
                    <a:p>
                      <a:endParaRPr lang="en-IN" sz="1400" dirty="0"/>
                    </a:p>
                  </a:txBody>
                  <a:tcPr/>
                </a:tc>
                <a:extLst>
                  <a:ext uri="{0D108BD9-81ED-4DB2-BD59-A6C34878D82A}">
                    <a16:rowId xmlns:a16="http://schemas.microsoft.com/office/drawing/2014/main" val="2524202345"/>
                  </a:ext>
                </a:extLst>
              </a:tr>
              <a:tr h="451881">
                <a:tc>
                  <a:txBody>
                    <a:bodyPr/>
                    <a:lstStyle/>
                    <a:p>
                      <a:r>
                        <a:rPr lang="en-US" sz="1400" dirty="0" err="1"/>
                        <a:t>min_current</a:t>
                      </a:r>
                      <a:endParaRPr lang="en-IN" sz="1400" dirty="0"/>
                    </a:p>
                  </a:txBody>
                  <a:tcPr/>
                </a:tc>
                <a:tc>
                  <a:txBody>
                    <a:bodyPr/>
                    <a:lstStyle/>
                    <a:p>
                      <a:r>
                        <a:rPr lang="en-US" sz="1400" dirty="0"/>
                        <a:t>Double</a:t>
                      </a:r>
                      <a:endParaRPr lang="en-IN" sz="1400" dirty="0"/>
                    </a:p>
                  </a:txBody>
                  <a:tcPr/>
                </a:tc>
                <a:tc>
                  <a:txBody>
                    <a:bodyPr/>
                    <a:lstStyle/>
                    <a:p>
                      <a:r>
                        <a:rPr lang="en-US" sz="1400" dirty="0"/>
                        <a:t>Min current of the day</a:t>
                      </a:r>
                      <a:endParaRPr lang="en-IN" sz="1400" dirty="0"/>
                    </a:p>
                  </a:txBody>
                  <a:tcPr/>
                </a:tc>
                <a:extLst>
                  <a:ext uri="{0D108BD9-81ED-4DB2-BD59-A6C34878D82A}">
                    <a16:rowId xmlns:a16="http://schemas.microsoft.com/office/drawing/2014/main" val="3012419853"/>
                  </a:ext>
                </a:extLst>
              </a:tr>
              <a:tr h="451881">
                <a:tc>
                  <a:txBody>
                    <a:bodyPr/>
                    <a:lstStyle/>
                    <a:p>
                      <a:r>
                        <a:rPr lang="en-US" sz="1400" dirty="0" err="1"/>
                        <a:t>Max_current</a:t>
                      </a:r>
                      <a:endParaRPr lang="en-IN" sz="1400" dirty="0"/>
                    </a:p>
                  </a:txBody>
                  <a:tcPr/>
                </a:tc>
                <a:tc>
                  <a:txBody>
                    <a:bodyPr/>
                    <a:lstStyle/>
                    <a:p>
                      <a:r>
                        <a:rPr lang="en-US" sz="1400" dirty="0"/>
                        <a:t>Double</a:t>
                      </a:r>
                      <a:endParaRPr lang="en-IN" sz="1400" dirty="0"/>
                    </a:p>
                  </a:txBody>
                  <a:tcPr/>
                </a:tc>
                <a:tc>
                  <a:txBody>
                    <a:bodyPr/>
                    <a:lstStyle/>
                    <a:p>
                      <a:r>
                        <a:rPr lang="en-US" sz="1400" dirty="0"/>
                        <a:t>Max current of the day</a:t>
                      </a:r>
                      <a:endParaRPr lang="en-IN" sz="1400" dirty="0"/>
                    </a:p>
                  </a:txBody>
                  <a:tcPr/>
                </a:tc>
                <a:extLst>
                  <a:ext uri="{0D108BD9-81ED-4DB2-BD59-A6C34878D82A}">
                    <a16:rowId xmlns:a16="http://schemas.microsoft.com/office/drawing/2014/main" val="2496177932"/>
                  </a:ext>
                </a:extLst>
              </a:tr>
              <a:tr h="451881">
                <a:tc>
                  <a:txBody>
                    <a:bodyPr/>
                    <a:lstStyle/>
                    <a:p>
                      <a:r>
                        <a:rPr lang="en-US" sz="1400" dirty="0" err="1"/>
                        <a:t>Avg_current</a:t>
                      </a:r>
                      <a:endParaRPr lang="en-IN" sz="1400" dirty="0"/>
                    </a:p>
                  </a:txBody>
                  <a:tcPr/>
                </a:tc>
                <a:tc>
                  <a:txBody>
                    <a:bodyPr/>
                    <a:lstStyle/>
                    <a:p>
                      <a:r>
                        <a:rPr lang="en-US" sz="1400" dirty="0"/>
                        <a:t>Double</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Avg current of the day</a:t>
                      </a:r>
                      <a:endParaRPr lang="en-IN" sz="1400" dirty="0"/>
                    </a:p>
                  </a:txBody>
                  <a:tcPr/>
                </a:tc>
                <a:extLst>
                  <a:ext uri="{0D108BD9-81ED-4DB2-BD59-A6C34878D82A}">
                    <a16:rowId xmlns:a16="http://schemas.microsoft.com/office/drawing/2014/main" val="1047373271"/>
                  </a:ext>
                </a:extLst>
              </a:tr>
              <a:tr h="1196155">
                <a:tc>
                  <a:txBody>
                    <a:bodyPr/>
                    <a:lstStyle/>
                    <a:p>
                      <a:r>
                        <a:rPr lang="en-US" sz="1400" dirty="0" err="1"/>
                        <a:t>watt_total</a:t>
                      </a:r>
                      <a:endParaRPr lang="en-IN" sz="1400" dirty="0"/>
                    </a:p>
                  </a:txBody>
                  <a:tcPr/>
                </a:tc>
                <a:tc>
                  <a:txBody>
                    <a:bodyPr/>
                    <a:lstStyle/>
                    <a:p>
                      <a:r>
                        <a:rPr lang="en-US" sz="1400" dirty="0"/>
                        <a:t>Double</a:t>
                      </a:r>
                      <a:endParaRPr lang="en-IN" sz="1400" dirty="0"/>
                    </a:p>
                  </a:txBody>
                  <a:tcPr/>
                </a:tc>
                <a:tc>
                  <a:txBody>
                    <a:bodyPr/>
                    <a:lstStyle/>
                    <a:p>
                      <a:r>
                        <a:rPr lang="en-US" sz="1400" dirty="0"/>
                        <a:t>Total consumption of watt on given day, output of (last reading of the day – first reading of the day)</a:t>
                      </a:r>
                      <a:endParaRPr lang="en-IN" sz="1400" dirty="0"/>
                    </a:p>
                  </a:txBody>
                  <a:tcPr/>
                </a:tc>
                <a:extLst>
                  <a:ext uri="{0D108BD9-81ED-4DB2-BD59-A6C34878D82A}">
                    <a16:rowId xmlns:a16="http://schemas.microsoft.com/office/drawing/2014/main" val="1525397293"/>
                  </a:ext>
                </a:extLst>
              </a:tr>
              <a:tr h="323405">
                <a:tc>
                  <a:txBody>
                    <a:bodyPr/>
                    <a:lstStyle/>
                    <a:p>
                      <a:r>
                        <a:rPr lang="en-US" sz="1400" dirty="0"/>
                        <a:t>Timestamp</a:t>
                      </a:r>
                      <a:endParaRPr lang="en-IN" sz="1400" dirty="0"/>
                    </a:p>
                  </a:txBody>
                  <a:tcPr/>
                </a:tc>
                <a:tc>
                  <a:txBody>
                    <a:bodyPr/>
                    <a:lstStyle/>
                    <a:p>
                      <a:r>
                        <a:rPr lang="en-US" sz="1400" dirty="0"/>
                        <a:t>Long</a:t>
                      </a:r>
                      <a:endParaRPr lang="en-IN" sz="1400" dirty="0"/>
                    </a:p>
                  </a:txBody>
                  <a:tcPr/>
                </a:tc>
                <a:tc>
                  <a:txBody>
                    <a:bodyPr/>
                    <a:lstStyle/>
                    <a:p>
                      <a:r>
                        <a:rPr lang="en-US" sz="1400" dirty="0"/>
                        <a:t>In </a:t>
                      </a:r>
                      <a:r>
                        <a:rPr lang="en-US" sz="1400" dirty="0" err="1"/>
                        <a:t>ms</a:t>
                      </a:r>
                      <a:r>
                        <a:rPr lang="en-US" sz="1400" dirty="0"/>
                        <a:t> since 1970</a:t>
                      </a:r>
                      <a:endParaRPr lang="en-IN" sz="1400" dirty="0"/>
                    </a:p>
                  </a:txBody>
                  <a:tcPr/>
                </a:tc>
                <a:extLst>
                  <a:ext uri="{0D108BD9-81ED-4DB2-BD59-A6C34878D82A}">
                    <a16:rowId xmlns:a16="http://schemas.microsoft.com/office/drawing/2014/main" val="527775241"/>
                  </a:ext>
                </a:extLst>
              </a:tr>
            </a:tbl>
          </a:graphicData>
        </a:graphic>
      </p:graphicFrame>
      <p:sp>
        <p:nvSpPr>
          <p:cNvPr id="3" name="TextBox 2">
            <a:extLst>
              <a:ext uri="{FF2B5EF4-FFF2-40B4-BE49-F238E27FC236}">
                <a16:creationId xmlns:a16="http://schemas.microsoft.com/office/drawing/2014/main" id="{77242E5B-6E34-4451-98B4-E4BC1A613A44}"/>
              </a:ext>
            </a:extLst>
          </p:cNvPr>
          <p:cNvSpPr txBox="1"/>
          <p:nvPr/>
        </p:nvSpPr>
        <p:spPr>
          <a:xfrm>
            <a:off x="6543413" y="1027906"/>
            <a:ext cx="3016595" cy="369332"/>
          </a:xfrm>
          <a:prstGeom prst="rect">
            <a:avLst/>
          </a:prstGeom>
          <a:noFill/>
        </p:spPr>
        <p:txBody>
          <a:bodyPr wrap="none" rtlCol="0">
            <a:spAutoFit/>
          </a:bodyPr>
          <a:lstStyle/>
          <a:p>
            <a:r>
              <a:rPr lang="en-US" dirty="0"/>
              <a:t>Hourly temp data in Data Lake</a:t>
            </a:r>
            <a:endParaRPr lang="en-IN" dirty="0"/>
          </a:p>
        </p:txBody>
      </p:sp>
      <p:sp>
        <p:nvSpPr>
          <p:cNvPr id="12" name="TextBox 11">
            <a:extLst>
              <a:ext uri="{FF2B5EF4-FFF2-40B4-BE49-F238E27FC236}">
                <a16:creationId xmlns:a16="http://schemas.microsoft.com/office/drawing/2014/main" id="{95218251-B164-4E2F-AEA6-DB4600AE1B05}"/>
              </a:ext>
            </a:extLst>
          </p:cNvPr>
          <p:cNvSpPr txBox="1"/>
          <p:nvPr/>
        </p:nvSpPr>
        <p:spPr>
          <a:xfrm>
            <a:off x="809625" y="885725"/>
            <a:ext cx="6094602" cy="369332"/>
          </a:xfrm>
          <a:prstGeom prst="rect">
            <a:avLst/>
          </a:prstGeom>
          <a:noFill/>
        </p:spPr>
        <p:txBody>
          <a:bodyPr wrap="square">
            <a:spAutoFit/>
          </a:bodyPr>
          <a:lstStyle/>
          <a:p>
            <a:r>
              <a:rPr lang="en-US" dirty="0"/>
              <a:t>Hourly energy data in Data Lake</a:t>
            </a:r>
            <a:endParaRPr lang="en-IN" dirty="0"/>
          </a:p>
        </p:txBody>
      </p:sp>
      <p:sp>
        <p:nvSpPr>
          <p:cNvPr id="11" name="Heptagon 10">
            <a:extLst>
              <a:ext uri="{FF2B5EF4-FFF2-40B4-BE49-F238E27FC236}">
                <a16:creationId xmlns:a16="http://schemas.microsoft.com/office/drawing/2014/main" id="{DBB6D925-1DF3-4CA0-885D-CF9CFD843ED5}"/>
              </a:ext>
            </a:extLst>
          </p:cNvPr>
          <p:cNvSpPr/>
          <p:nvPr/>
        </p:nvSpPr>
        <p:spPr>
          <a:xfrm>
            <a:off x="10419127" y="373445"/>
            <a:ext cx="629874" cy="549344"/>
          </a:xfrm>
          <a:prstGeom prst="hep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t>Use case 1</a:t>
            </a:r>
            <a:endParaRPr lang="en-IN" sz="1000" dirty="0"/>
          </a:p>
        </p:txBody>
      </p:sp>
    </p:spTree>
    <p:extLst>
      <p:ext uri="{BB962C8B-B14F-4D97-AF65-F5344CB8AC3E}">
        <p14:creationId xmlns:p14="http://schemas.microsoft.com/office/powerpoint/2010/main" val="1384765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8D0E-73F5-417B-A38E-23A852AAE8E7}"/>
              </a:ext>
            </a:extLst>
          </p:cNvPr>
          <p:cNvSpPr>
            <a:spLocks noGrp="1"/>
          </p:cNvSpPr>
          <p:nvPr>
            <p:ph type="title"/>
          </p:nvPr>
        </p:nvSpPr>
        <p:spPr/>
        <p:txBody>
          <a:bodyPr/>
          <a:lstStyle/>
          <a:p>
            <a:r>
              <a:rPr lang="en-US" dirty="0"/>
              <a:t>IoT Data: Rules</a:t>
            </a:r>
            <a:endParaRPr lang="en-IN" dirty="0"/>
          </a:p>
        </p:txBody>
      </p:sp>
      <p:sp>
        <p:nvSpPr>
          <p:cNvPr id="3" name="Content Placeholder 2">
            <a:extLst>
              <a:ext uri="{FF2B5EF4-FFF2-40B4-BE49-F238E27FC236}">
                <a16:creationId xmlns:a16="http://schemas.microsoft.com/office/drawing/2014/main" id="{6CD01DEE-C263-43F8-A1C2-9DDF74D3A6E9}"/>
              </a:ext>
            </a:extLst>
          </p:cNvPr>
          <p:cNvSpPr>
            <a:spLocks noGrp="1"/>
          </p:cNvSpPr>
          <p:nvPr>
            <p:ph idx="1"/>
          </p:nvPr>
        </p:nvSpPr>
        <p:spPr/>
        <p:txBody>
          <a:bodyPr/>
          <a:lstStyle/>
          <a:p>
            <a:pPr marL="0" indent="0">
              <a:buNone/>
            </a:pPr>
            <a:r>
              <a:rPr lang="en-US" dirty="0"/>
              <a:t>1. If the temperature is &gt; 50 C, message to be placed in SQS with IoT Rule</a:t>
            </a:r>
          </a:p>
          <a:p>
            <a:pPr marL="0" indent="0">
              <a:buNone/>
            </a:pPr>
            <a:r>
              <a:rPr lang="en-US" dirty="0"/>
              <a:t> 1.A. A Python lambda should read data from SQS regarding temperature data and create a incident record in Dynamo DB “Incidents” table, this lambda should be scheduled for every 5 minutes.</a:t>
            </a:r>
          </a:p>
          <a:p>
            <a:pPr marL="0" indent="0">
              <a:buNone/>
            </a:pPr>
            <a:r>
              <a:rPr lang="en-US" dirty="0"/>
              <a:t>2. If the voltage &gt; 120 OR current &gt; 10, then a email message is send to an email id specific to data center monitoring team using SNS</a:t>
            </a:r>
            <a:endParaRPr lang="en-IN" dirty="0"/>
          </a:p>
        </p:txBody>
      </p:sp>
      <p:sp>
        <p:nvSpPr>
          <p:cNvPr id="5" name="Heptagon 4">
            <a:extLst>
              <a:ext uri="{FF2B5EF4-FFF2-40B4-BE49-F238E27FC236}">
                <a16:creationId xmlns:a16="http://schemas.microsoft.com/office/drawing/2014/main" id="{F46C7EBB-7B89-483C-B154-E40F91EF1642}"/>
              </a:ext>
            </a:extLst>
          </p:cNvPr>
          <p:cNvSpPr/>
          <p:nvPr/>
        </p:nvSpPr>
        <p:spPr>
          <a:xfrm>
            <a:off x="10419127" y="373445"/>
            <a:ext cx="629874" cy="549344"/>
          </a:xfrm>
          <a:prstGeom prst="hep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t>Use case 1</a:t>
            </a:r>
            <a:endParaRPr lang="en-IN" sz="1000" dirty="0"/>
          </a:p>
        </p:txBody>
      </p:sp>
    </p:spTree>
    <p:extLst>
      <p:ext uri="{BB962C8B-B14F-4D97-AF65-F5344CB8AC3E}">
        <p14:creationId xmlns:p14="http://schemas.microsoft.com/office/powerpoint/2010/main" val="3901753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8D0E-73F5-417B-A38E-23A852AAE8E7}"/>
              </a:ext>
            </a:extLst>
          </p:cNvPr>
          <p:cNvSpPr>
            <a:spLocks noGrp="1"/>
          </p:cNvSpPr>
          <p:nvPr>
            <p:ph type="title"/>
          </p:nvPr>
        </p:nvSpPr>
        <p:spPr/>
        <p:txBody>
          <a:bodyPr/>
          <a:lstStyle/>
          <a:p>
            <a:r>
              <a:rPr lang="en-US" dirty="0"/>
              <a:t>IoT Data: Raw Logs</a:t>
            </a:r>
            <a:endParaRPr lang="en-IN" dirty="0"/>
          </a:p>
        </p:txBody>
      </p:sp>
      <p:sp>
        <p:nvSpPr>
          <p:cNvPr id="3" name="Content Placeholder 2">
            <a:extLst>
              <a:ext uri="{FF2B5EF4-FFF2-40B4-BE49-F238E27FC236}">
                <a16:creationId xmlns:a16="http://schemas.microsoft.com/office/drawing/2014/main" id="{6CD01DEE-C263-43F8-A1C2-9DDF74D3A6E9}"/>
              </a:ext>
            </a:extLst>
          </p:cNvPr>
          <p:cNvSpPr>
            <a:spLocks noGrp="1"/>
          </p:cNvSpPr>
          <p:nvPr>
            <p:ph idx="1"/>
          </p:nvPr>
        </p:nvSpPr>
        <p:spPr/>
        <p:txBody>
          <a:bodyPr/>
          <a:lstStyle/>
          <a:p>
            <a:r>
              <a:rPr lang="en-US" dirty="0"/>
              <a:t>All IOT Sensor Data, Switches, Router, Firewall logs are captured in the data center as raw log file, compressed in </a:t>
            </a:r>
            <a:r>
              <a:rPr lang="en-US" dirty="0" err="1"/>
              <a:t>gz</a:t>
            </a:r>
            <a:r>
              <a:rPr lang="en-US" dirty="0"/>
              <a:t> file format. Every day, Data Center generate 50 GB logs in compressed format, where as </a:t>
            </a:r>
            <a:r>
              <a:rPr lang="en-US" dirty="0" err="1"/>
              <a:t>FrilMart</a:t>
            </a:r>
            <a:r>
              <a:rPr lang="en-US" dirty="0"/>
              <a:t> wants to store the logs in archive data storage like </a:t>
            </a:r>
            <a:r>
              <a:rPr lang="en-US" dirty="0" err="1"/>
              <a:t>aws</a:t>
            </a:r>
            <a:r>
              <a:rPr lang="en-US" dirty="0"/>
              <a:t> glacier for later analysis. </a:t>
            </a:r>
          </a:p>
          <a:p>
            <a:r>
              <a:rPr lang="en-US" dirty="0"/>
              <a:t>These files are available in network drive, deploy a s3 sync to upload the data automatically to S3 as in when the files are stored, look for watch option to keep running s3 sync continuously</a:t>
            </a:r>
            <a:endParaRPr lang="en-IN" dirty="0"/>
          </a:p>
        </p:txBody>
      </p:sp>
      <p:sp>
        <p:nvSpPr>
          <p:cNvPr id="5" name="Heptagon 4">
            <a:extLst>
              <a:ext uri="{FF2B5EF4-FFF2-40B4-BE49-F238E27FC236}">
                <a16:creationId xmlns:a16="http://schemas.microsoft.com/office/drawing/2014/main" id="{D142477D-55B2-414F-9879-9715305E41C2}"/>
              </a:ext>
            </a:extLst>
          </p:cNvPr>
          <p:cNvSpPr/>
          <p:nvPr/>
        </p:nvSpPr>
        <p:spPr>
          <a:xfrm>
            <a:off x="10419127" y="373445"/>
            <a:ext cx="629874" cy="549344"/>
          </a:xfrm>
          <a:prstGeom prst="hep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t>Use case 1</a:t>
            </a:r>
            <a:endParaRPr lang="en-IN" sz="1000" dirty="0"/>
          </a:p>
        </p:txBody>
      </p:sp>
    </p:spTree>
    <p:extLst>
      <p:ext uri="{BB962C8B-B14F-4D97-AF65-F5344CB8AC3E}">
        <p14:creationId xmlns:p14="http://schemas.microsoft.com/office/powerpoint/2010/main" val="3663225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C8643-DC46-4BA1-B904-B5E0411464D1}"/>
              </a:ext>
            </a:extLst>
          </p:cNvPr>
          <p:cNvSpPr>
            <a:spLocks noGrp="1"/>
          </p:cNvSpPr>
          <p:nvPr>
            <p:ph type="title"/>
          </p:nvPr>
        </p:nvSpPr>
        <p:spPr/>
        <p:txBody>
          <a:bodyPr/>
          <a:lstStyle/>
          <a:p>
            <a:r>
              <a:rPr lang="en-US" dirty="0"/>
              <a:t>Use case-2</a:t>
            </a:r>
            <a:endParaRPr lang="en-IN" dirty="0"/>
          </a:p>
        </p:txBody>
      </p:sp>
      <p:sp>
        <p:nvSpPr>
          <p:cNvPr id="3" name="Content Placeholder 2">
            <a:extLst>
              <a:ext uri="{FF2B5EF4-FFF2-40B4-BE49-F238E27FC236}">
                <a16:creationId xmlns:a16="http://schemas.microsoft.com/office/drawing/2014/main" id="{80718F97-1733-45F2-9B1D-BE07C2733556}"/>
              </a:ext>
            </a:extLst>
          </p:cNvPr>
          <p:cNvSpPr>
            <a:spLocks noGrp="1"/>
          </p:cNvSpPr>
          <p:nvPr>
            <p:ph idx="1"/>
          </p:nvPr>
        </p:nvSpPr>
        <p:spPr/>
        <p:txBody>
          <a:bodyPr/>
          <a:lstStyle/>
          <a:p>
            <a:r>
              <a:rPr lang="en-US" dirty="0" err="1"/>
              <a:t>FrilMark</a:t>
            </a:r>
            <a:r>
              <a:rPr lang="en-US" dirty="0"/>
              <a:t> captured 10 PB of logs, data which is in structure, semi-structured, unstructured format, where as </a:t>
            </a:r>
            <a:r>
              <a:rPr lang="en-US" dirty="0" err="1"/>
              <a:t>FrilMart</a:t>
            </a:r>
            <a:r>
              <a:rPr lang="en-US" dirty="0"/>
              <a:t> wanted to move this data to AWS S3 Storage with the span of 2 Weeks time. </a:t>
            </a:r>
          </a:p>
          <a:p>
            <a:r>
              <a:rPr lang="en-US" dirty="0" err="1"/>
              <a:t>FrilMart</a:t>
            </a:r>
            <a:r>
              <a:rPr lang="en-US" dirty="0"/>
              <a:t> doesn’t have additional bandwidth to move data, cannot wait for more than 2 weeks time. </a:t>
            </a:r>
          </a:p>
          <a:p>
            <a:r>
              <a:rPr lang="en-US" dirty="0"/>
              <a:t>Provide a solution for Use case, the services to be used, iterate the process diagram and components used to ship the data to AWS</a:t>
            </a:r>
            <a:endParaRPr lang="en-IN" dirty="0"/>
          </a:p>
        </p:txBody>
      </p:sp>
    </p:spTree>
    <p:extLst>
      <p:ext uri="{BB962C8B-B14F-4D97-AF65-F5344CB8AC3E}">
        <p14:creationId xmlns:p14="http://schemas.microsoft.com/office/powerpoint/2010/main" val="25936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714DF-BB72-401E-A409-8999128560F1}"/>
              </a:ext>
            </a:extLst>
          </p:cNvPr>
          <p:cNvSpPr>
            <a:spLocks noGrp="1"/>
          </p:cNvSpPr>
          <p:nvPr>
            <p:ph type="title"/>
          </p:nvPr>
        </p:nvSpPr>
        <p:spPr/>
        <p:txBody>
          <a:bodyPr/>
          <a:lstStyle/>
          <a:p>
            <a:r>
              <a:rPr lang="en-US" dirty="0"/>
              <a:t>Use case-3</a:t>
            </a:r>
            <a:endParaRPr lang="en-IN" dirty="0"/>
          </a:p>
        </p:txBody>
      </p:sp>
      <p:sp>
        <p:nvSpPr>
          <p:cNvPr id="3" name="Content Placeholder 2">
            <a:extLst>
              <a:ext uri="{FF2B5EF4-FFF2-40B4-BE49-F238E27FC236}">
                <a16:creationId xmlns:a16="http://schemas.microsoft.com/office/drawing/2014/main" id="{C8E65E80-8D1E-4E67-8450-B6DC6AE948CB}"/>
              </a:ext>
            </a:extLst>
          </p:cNvPr>
          <p:cNvSpPr>
            <a:spLocks noGrp="1"/>
          </p:cNvSpPr>
          <p:nvPr>
            <p:ph idx="1"/>
          </p:nvPr>
        </p:nvSpPr>
        <p:spPr/>
        <p:txBody>
          <a:bodyPr/>
          <a:lstStyle/>
          <a:p>
            <a:r>
              <a:rPr lang="en-US" dirty="0" err="1"/>
              <a:t>FrilMart</a:t>
            </a:r>
            <a:r>
              <a:rPr lang="en-US" dirty="0"/>
              <a:t> had   captured the data logs for last 2 decades, has 20 PB size. Analytics and Data Science  division not given adequate budget keep all data in warm/hot storage in S3, they need to use the budget for specific purpose.</a:t>
            </a:r>
          </a:p>
          <a:p>
            <a:r>
              <a:rPr lang="en-US" dirty="0"/>
              <a:t>Data Science Team discovered that they need only last 2 years data for the analytics, when old archive needed, they can plan ahead 3 days earlier. </a:t>
            </a:r>
          </a:p>
          <a:p>
            <a:r>
              <a:rPr lang="en-US" dirty="0"/>
              <a:t>Design a solution, where the data can be stored within AWS services, how to restore the data on need basic, after the work done, how to release the data once the specific work done on archive data</a:t>
            </a:r>
            <a:endParaRPr lang="en-IN" dirty="0"/>
          </a:p>
        </p:txBody>
      </p:sp>
    </p:spTree>
    <p:extLst>
      <p:ext uri="{BB962C8B-B14F-4D97-AF65-F5344CB8AC3E}">
        <p14:creationId xmlns:p14="http://schemas.microsoft.com/office/powerpoint/2010/main" val="1621957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1834A-AEA1-4E74-B6C7-61A2A2B9A002}"/>
              </a:ext>
            </a:extLst>
          </p:cNvPr>
          <p:cNvSpPr>
            <a:spLocks noGrp="1"/>
          </p:cNvSpPr>
          <p:nvPr>
            <p:ph type="title"/>
          </p:nvPr>
        </p:nvSpPr>
        <p:spPr/>
        <p:txBody>
          <a:bodyPr/>
          <a:lstStyle/>
          <a:p>
            <a:r>
              <a:rPr lang="en-US" dirty="0"/>
              <a:t>Use case-4</a:t>
            </a:r>
            <a:endParaRPr lang="en-IN" dirty="0"/>
          </a:p>
        </p:txBody>
      </p:sp>
      <p:sp>
        <p:nvSpPr>
          <p:cNvPr id="3" name="Content Placeholder 2">
            <a:extLst>
              <a:ext uri="{FF2B5EF4-FFF2-40B4-BE49-F238E27FC236}">
                <a16:creationId xmlns:a16="http://schemas.microsoft.com/office/drawing/2014/main" id="{05F63B66-DDCB-4233-A55B-75096CC78641}"/>
              </a:ext>
            </a:extLst>
          </p:cNvPr>
          <p:cNvSpPr>
            <a:spLocks noGrp="1"/>
          </p:cNvSpPr>
          <p:nvPr>
            <p:ph idx="1"/>
          </p:nvPr>
        </p:nvSpPr>
        <p:spPr/>
        <p:txBody>
          <a:bodyPr>
            <a:normAutofit fontScale="77500" lnSpcReduction="20000"/>
          </a:bodyPr>
          <a:lstStyle/>
          <a:p>
            <a:r>
              <a:rPr lang="en-US" dirty="0" err="1"/>
              <a:t>FrilMart</a:t>
            </a:r>
            <a:r>
              <a:rPr lang="en-US" dirty="0"/>
              <a:t> deployed Page analytics in their web pages, </a:t>
            </a:r>
            <a:r>
              <a:rPr lang="en-US" dirty="0" err="1"/>
              <a:t>FrilMart</a:t>
            </a:r>
            <a:r>
              <a:rPr lang="en-US" dirty="0"/>
              <a:t> wanted to know the user engagement on their portal. When the user interact with portal, right from loading first page, all navigations are captured by the web server log, internally these logs are forwarded/produced  to Kafka clusters.</a:t>
            </a:r>
          </a:p>
          <a:p>
            <a:r>
              <a:rPr lang="en-US" dirty="0"/>
              <a:t>The data includes sensitive data like user </a:t>
            </a:r>
            <a:r>
              <a:rPr lang="en-US" dirty="0" err="1"/>
              <a:t>ip</a:t>
            </a:r>
            <a:r>
              <a:rPr lang="en-US" dirty="0"/>
              <a:t> address, preferences, cookies, session id, customer id, tokens. Data include a json format, with http requests information, request headers, response headers, status code.</a:t>
            </a:r>
          </a:p>
          <a:p>
            <a:r>
              <a:rPr lang="en-US" dirty="0" err="1"/>
              <a:t>FrilMark</a:t>
            </a:r>
            <a:r>
              <a:rPr lang="en-US" dirty="0"/>
              <a:t> doesn’t want the sensitive data to be available to 3</a:t>
            </a:r>
            <a:r>
              <a:rPr lang="en-US" baseline="30000" dirty="0"/>
              <a:t>rd</a:t>
            </a:r>
            <a:r>
              <a:rPr lang="en-US" dirty="0"/>
              <a:t> party vendor, where as </a:t>
            </a:r>
            <a:r>
              <a:rPr lang="en-US" dirty="0" err="1"/>
              <a:t>FrilMart</a:t>
            </a:r>
            <a:r>
              <a:rPr lang="en-US" dirty="0"/>
              <a:t> wanted these data to be cleared, IP addresses should be changed to region (state or country, area/county/district), time of the request, response time of the server, customer id is encoded into md5 key, session id to be encoded into md5 key, tokens, cookies are removed. </a:t>
            </a:r>
          </a:p>
          <a:p>
            <a:r>
              <a:rPr lang="en-US" dirty="0"/>
              <a:t>Design a solution, where you can provide a semi structured Format like CSV to 3</a:t>
            </a:r>
            <a:r>
              <a:rPr lang="en-US" baseline="30000" dirty="0"/>
              <a:t>rd</a:t>
            </a:r>
            <a:r>
              <a:rPr lang="en-US" dirty="0"/>
              <a:t> party vendor, where you clean all the sensitive data, include only page </a:t>
            </a:r>
            <a:r>
              <a:rPr lang="en-US" dirty="0" err="1"/>
              <a:t>url</a:t>
            </a:r>
            <a:r>
              <a:rPr lang="en-US" dirty="0"/>
              <a:t>, session id, region, request time, response time, http status code. The CSV files to be generated on every hour basics, stored in format YYYY/MM/DD/HH folder.</a:t>
            </a:r>
            <a:endParaRPr lang="en-IN" dirty="0"/>
          </a:p>
        </p:txBody>
      </p:sp>
    </p:spTree>
    <p:extLst>
      <p:ext uri="{BB962C8B-B14F-4D97-AF65-F5344CB8AC3E}">
        <p14:creationId xmlns:p14="http://schemas.microsoft.com/office/powerpoint/2010/main" val="262219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4C86-F106-49E8-B75E-14D4A4DF8CD4}"/>
              </a:ext>
            </a:extLst>
          </p:cNvPr>
          <p:cNvSpPr>
            <a:spLocks noGrp="1"/>
          </p:cNvSpPr>
          <p:nvPr>
            <p:ph type="title"/>
          </p:nvPr>
        </p:nvSpPr>
        <p:spPr/>
        <p:txBody>
          <a:bodyPr/>
          <a:lstStyle/>
          <a:p>
            <a:r>
              <a:rPr lang="en-US" dirty="0"/>
              <a:t>Use case-5</a:t>
            </a:r>
            <a:endParaRPr lang="en-IN" dirty="0"/>
          </a:p>
        </p:txBody>
      </p:sp>
      <p:sp>
        <p:nvSpPr>
          <p:cNvPr id="3" name="Content Placeholder 2">
            <a:extLst>
              <a:ext uri="{FF2B5EF4-FFF2-40B4-BE49-F238E27FC236}">
                <a16:creationId xmlns:a16="http://schemas.microsoft.com/office/drawing/2014/main" id="{9737464D-3DED-483D-8F2E-41326847B988}"/>
              </a:ext>
            </a:extLst>
          </p:cNvPr>
          <p:cNvSpPr>
            <a:spLocks noGrp="1"/>
          </p:cNvSpPr>
          <p:nvPr>
            <p:ph idx="1"/>
          </p:nvPr>
        </p:nvSpPr>
        <p:spPr/>
        <p:txBody>
          <a:bodyPr>
            <a:normAutofit fontScale="92500"/>
          </a:bodyPr>
          <a:lstStyle/>
          <a:p>
            <a:r>
              <a:rPr lang="en-US" dirty="0" err="1"/>
              <a:t>FrilMart</a:t>
            </a:r>
            <a:r>
              <a:rPr lang="en-US" dirty="0"/>
              <a:t> order handling department maintain every day invoice data in CSV files.</a:t>
            </a:r>
          </a:p>
          <a:p>
            <a:r>
              <a:rPr lang="en-US" dirty="0" err="1"/>
              <a:t>FrilMart</a:t>
            </a:r>
            <a:r>
              <a:rPr lang="en-US" dirty="0"/>
              <a:t> wanted to find top 10 valuable customers from each country or state or region to send a gift coupon based number of times customer placed order, total amount spent. </a:t>
            </a:r>
          </a:p>
          <a:p>
            <a:r>
              <a:rPr lang="en-US" dirty="0"/>
              <a:t>Design a solution where you find the insight information needed, store top 10 valuable customers in RDS storage for every month basics </a:t>
            </a:r>
          </a:p>
          <a:p>
            <a:r>
              <a:rPr lang="en-US" dirty="0"/>
              <a:t>Use EMR, Spark, RDS, </a:t>
            </a:r>
            <a:r>
              <a:rPr lang="en-US" dirty="0" err="1"/>
              <a:t>PySpark</a:t>
            </a:r>
            <a:r>
              <a:rPr lang="en-US" dirty="0"/>
              <a:t> to solve the problem.</a:t>
            </a:r>
          </a:p>
          <a:p>
            <a:r>
              <a:rPr lang="en-US" dirty="0"/>
              <a:t>CSV files are uploaded into S3 bucket, can be accessible via S3 files not available as Data lake at this moment.</a:t>
            </a:r>
            <a:endParaRPr lang="en-IN" dirty="0"/>
          </a:p>
        </p:txBody>
      </p:sp>
    </p:spTree>
    <p:extLst>
      <p:ext uri="{BB962C8B-B14F-4D97-AF65-F5344CB8AC3E}">
        <p14:creationId xmlns:p14="http://schemas.microsoft.com/office/powerpoint/2010/main" val="2266701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653-8226-4992-981F-BEFEEFE4A84E}"/>
              </a:ext>
            </a:extLst>
          </p:cNvPr>
          <p:cNvSpPr>
            <a:spLocks noGrp="1"/>
          </p:cNvSpPr>
          <p:nvPr>
            <p:ph type="title"/>
          </p:nvPr>
        </p:nvSpPr>
        <p:spPr/>
        <p:txBody>
          <a:bodyPr/>
          <a:lstStyle/>
          <a:p>
            <a:r>
              <a:rPr lang="en-US" dirty="0"/>
              <a:t>Use Case-6</a:t>
            </a:r>
            <a:endParaRPr lang="en-IN" dirty="0"/>
          </a:p>
        </p:txBody>
      </p:sp>
      <p:sp>
        <p:nvSpPr>
          <p:cNvPr id="3" name="Content Placeholder 2">
            <a:extLst>
              <a:ext uri="{FF2B5EF4-FFF2-40B4-BE49-F238E27FC236}">
                <a16:creationId xmlns:a16="http://schemas.microsoft.com/office/drawing/2014/main" id="{FDD4DCC3-F9B1-44E7-8FDB-5E18C17C85CF}"/>
              </a:ext>
            </a:extLst>
          </p:cNvPr>
          <p:cNvSpPr>
            <a:spLocks noGrp="1"/>
          </p:cNvSpPr>
          <p:nvPr>
            <p:ph idx="1"/>
          </p:nvPr>
        </p:nvSpPr>
        <p:spPr/>
        <p:txBody>
          <a:bodyPr/>
          <a:lstStyle/>
          <a:p>
            <a:r>
              <a:rPr lang="en-US" dirty="0" err="1"/>
              <a:t>FrilMart</a:t>
            </a:r>
            <a:r>
              <a:rPr lang="en-US" dirty="0"/>
              <a:t> wanted to get real time updates on this stock and inventory data, wanted to keep maintain the data in Dynamo DB. The inventory table consist of Store ID as partition key,  product id as sort key, consists of quantity, price information. </a:t>
            </a:r>
          </a:p>
          <a:p>
            <a:r>
              <a:rPr lang="en-US" dirty="0"/>
              <a:t>Whenever new order placed, </a:t>
            </a:r>
            <a:r>
              <a:rPr lang="en-US" dirty="0" err="1"/>
              <a:t>FrilMart</a:t>
            </a:r>
            <a:r>
              <a:rPr lang="en-US" dirty="0"/>
              <a:t> team shall publish an order information of a specific product item into Kinesis Data Stream [</a:t>
            </a:r>
            <a:r>
              <a:rPr lang="en-US" dirty="0" err="1"/>
              <a:t>store_id</a:t>
            </a:r>
            <a:r>
              <a:rPr lang="en-US" dirty="0"/>
              <a:t>, </a:t>
            </a:r>
            <a:r>
              <a:rPr lang="en-US" dirty="0" err="1"/>
              <a:t>product_id</a:t>
            </a:r>
            <a:r>
              <a:rPr lang="en-US" dirty="0"/>
              <a:t>/</a:t>
            </a:r>
            <a:r>
              <a:rPr lang="en-US" dirty="0" err="1"/>
              <a:t>item_id</a:t>
            </a:r>
            <a:r>
              <a:rPr lang="en-US" dirty="0"/>
              <a:t>/</a:t>
            </a:r>
            <a:r>
              <a:rPr lang="en-US" dirty="0" err="1"/>
              <a:t>stock_code</a:t>
            </a:r>
            <a:r>
              <a:rPr lang="en-US" dirty="0"/>
              <a:t>, quantity, price]. </a:t>
            </a:r>
          </a:p>
          <a:p>
            <a:r>
              <a:rPr lang="en-US" dirty="0"/>
              <a:t>Implement a solution using Lambda, when a new order placed, immediately reduce the stock quantity from the Dynamo DB.</a:t>
            </a:r>
            <a:endParaRPr lang="en-IN" dirty="0"/>
          </a:p>
        </p:txBody>
      </p:sp>
    </p:spTree>
    <p:extLst>
      <p:ext uri="{BB962C8B-B14F-4D97-AF65-F5344CB8AC3E}">
        <p14:creationId xmlns:p14="http://schemas.microsoft.com/office/powerpoint/2010/main" val="2077816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653-8226-4992-981F-BEFEEFE4A84E}"/>
              </a:ext>
            </a:extLst>
          </p:cNvPr>
          <p:cNvSpPr>
            <a:spLocks noGrp="1"/>
          </p:cNvSpPr>
          <p:nvPr>
            <p:ph type="title"/>
          </p:nvPr>
        </p:nvSpPr>
        <p:spPr/>
        <p:txBody>
          <a:bodyPr/>
          <a:lstStyle/>
          <a:p>
            <a:r>
              <a:rPr lang="en-US" dirty="0"/>
              <a:t>Use Case-7</a:t>
            </a:r>
            <a:endParaRPr lang="en-IN" dirty="0"/>
          </a:p>
        </p:txBody>
      </p:sp>
      <p:sp>
        <p:nvSpPr>
          <p:cNvPr id="3" name="Content Placeholder 2">
            <a:extLst>
              <a:ext uri="{FF2B5EF4-FFF2-40B4-BE49-F238E27FC236}">
                <a16:creationId xmlns:a16="http://schemas.microsoft.com/office/drawing/2014/main" id="{FDD4DCC3-F9B1-44E7-8FDB-5E18C17C85CF}"/>
              </a:ext>
            </a:extLst>
          </p:cNvPr>
          <p:cNvSpPr>
            <a:spLocks noGrp="1"/>
          </p:cNvSpPr>
          <p:nvPr>
            <p:ph idx="1"/>
          </p:nvPr>
        </p:nvSpPr>
        <p:spPr/>
        <p:txBody>
          <a:bodyPr/>
          <a:lstStyle/>
          <a:p>
            <a:r>
              <a:rPr lang="en-US" dirty="0" err="1"/>
              <a:t>FrilMart</a:t>
            </a:r>
            <a:r>
              <a:rPr lang="en-US" dirty="0"/>
              <a:t> Data Scientist team wanted Interactive Query analytics for data discovery, provide solution for EMR and Athena based interactive analytics  results</a:t>
            </a:r>
          </a:p>
          <a:p>
            <a:r>
              <a:rPr lang="en-US" dirty="0" err="1"/>
              <a:t>FrilMart</a:t>
            </a:r>
            <a:r>
              <a:rPr lang="en-US" dirty="0"/>
              <a:t> data scientist team wanted to present their finding in Visuals and Dashboard, provide a solution </a:t>
            </a:r>
          </a:p>
          <a:p>
            <a:endParaRPr lang="en-IN" dirty="0"/>
          </a:p>
        </p:txBody>
      </p:sp>
    </p:spTree>
    <p:extLst>
      <p:ext uri="{BB962C8B-B14F-4D97-AF65-F5344CB8AC3E}">
        <p14:creationId xmlns:p14="http://schemas.microsoft.com/office/powerpoint/2010/main" val="2302200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484E5E-41D4-4256-AD22-20CA7060B437}"/>
              </a:ext>
            </a:extLst>
          </p:cNvPr>
          <p:cNvSpPr/>
          <p:nvPr/>
        </p:nvSpPr>
        <p:spPr>
          <a:xfrm>
            <a:off x="4555223" y="1986094"/>
            <a:ext cx="2153174" cy="1442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IOT Core</a:t>
            </a:r>
          </a:p>
          <a:p>
            <a:pPr algn="ctr"/>
            <a:r>
              <a:rPr lang="en-US" dirty="0"/>
              <a:t>MQTT</a:t>
            </a:r>
            <a:endParaRPr lang="en-IN" dirty="0"/>
          </a:p>
        </p:txBody>
      </p:sp>
      <p:sp>
        <p:nvSpPr>
          <p:cNvPr id="5" name="Rectangle 4">
            <a:extLst>
              <a:ext uri="{FF2B5EF4-FFF2-40B4-BE49-F238E27FC236}">
                <a16:creationId xmlns:a16="http://schemas.microsoft.com/office/drawing/2014/main" id="{D056A799-736E-488A-8FD6-0CDAA492FDD1}"/>
              </a:ext>
            </a:extLst>
          </p:cNvPr>
          <p:cNvSpPr/>
          <p:nvPr/>
        </p:nvSpPr>
        <p:spPr>
          <a:xfrm>
            <a:off x="755009" y="2053206"/>
            <a:ext cx="1518408" cy="1266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Meters</a:t>
            </a:r>
            <a:endParaRPr lang="en-IN" dirty="0"/>
          </a:p>
        </p:txBody>
      </p:sp>
      <p:cxnSp>
        <p:nvCxnSpPr>
          <p:cNvPr id="7" name="Straight Arrow Connector 6">
            <a:extLst>
              <a:ext uri="{FF2B5EF4-FFF2-40B4-BE49-F238E27FC236}">
                <a16:creationId xmlns:a16="http://schemas.microsoft.com/office/drawing/2014/main" id="{539F34AF-F203-43FD-B423-BA1AE1B7653B}"/>
              </a:ext>
            </a:extLst>
          </p:cNvPr>
          <p:cNvCxnSpPr>
            <a:cxnSpLocks/>
            <a:stCxn id="5" idx="3"/>
            <a:endCxn id="4" idx="1"/>
          </p:cNvCxnSpPr>
          <p:nvPr/>
        </p:nvCxnSpPr>
        <p:spPr>
          <a:xfrm>
            <a:off x="2273417" y="2686575"/>
            <a:ext cx="2281806" cy="20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9321A98-691D-4439-BE2C-6E57ECAE865E}"/>
              </a:ext>
            </a:extLst>
          </p:cNvPr>
          <p:cNvSpPr txBox="1"/>
          <p:nvPr/>
        </p:nvSpPr>
        <p:spPr>
          <a:xfrm>
            <a:off x="2181138" y="-93576"/>
            <a:ext cx="6459653" cy="1754326"/>
          </a:xfrm>
          <a:prstGeom prst="rect">
            <a:avLst/>
          </a:prstGeom>
          <a:noFill/>
        </p:spPr>
        <p:txBody>
          <a:bodyPr wrap="none" rtlCol="0">
            <a:spAutoFit/>
          </a:bodyPr>
          <a:lstStyle/>
          <a:p>
            <a:r>
              <a:rPr lang="en-US" dirty="0"/>
              <a:t>MQTT QoS – </a:t>
            </a:r>
          </a:p>
          <a:p>
            <a:endParaRPr lang="en-US" dirty="0"/>
          </a:p>
          <a:p>
            <a:r>
              <a:rPr lang="en-US" dirty="0"/>
              <a:t>0 – at most once (meter to </a:t>
            </a:r>
            <a:r>
              <a:rPr lang="en-US" dirty="0" err="1"/>
              <a:t>iot</a:t>
            </a:r>
            <a:r>
              <a:rPr lang="en-US" dirty="0"/>
              <a:t> core]</a:t>
            </a:r>
          </a:p>
          <a:p>
            <a:r>
              <a:rPr lang="en-US" dirty="0"/>
              <a:t>1 – at least once (meter to broker, physical connection)</a:t>
            </a:r>
          </a:p>
          <a:p>
            <a:r>
              <a:rPr lang="en-US" dirty="0"/>
              <a:t>                                where data to be delivered consumer like kinesis)</a:t>
            </a:r>
          </a:p>
          <a:p>
            <a:r>
              <a:rPr lang="en-US" dirty="0"/>
              <a:t>2</a:t>
            </a:r>
            <a:endParaRPr lang="en-IN" dirty="0"/>
          </a:p>
        </p:txBody>
      </p:sp>
      <p:sp>
        <p:nvSpPr>
          <p:cNvPr id="9" name="Rectangle 8">
            <a:extLst>
              <a:ext uri="{FF2B5EF4-FFF2-40B4-BE49-F238E27FC236}">
                <a16:creationId xmlns:a16="http://schemas.microsoft.com/office/drawing/2014/main" id="{6905DC71-D4FB-45A0-8DC8-98A492925B10}"/>
              </a:ext>
            </a:extLst>
          </p:cNvPr>
          <p:cNvSpPr/>
          <p:nvPr/>
        </p:nvSpPr>
        <p:spPr>
          <a:xfrm>
            <a:off x="7709483" y="2355209"/>
            <a:ext cx="1719743" cy="1073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Kinesis</a:t>
            </a:r>
          </a:p>
          <a:p>
            <a:pPr algn="ctr"/>
            <a:endParaRPr lang="en-IN" dirty="0"/>
          </a:p>
        </p:txBody>
      </p:sp>
      <p:cxnSp>
        <p:nvCxnSpPr>
          <p:cNvPr id="11" name="Straight Arrow Connector 10">
            <a:extLst>
              <a:ext uri="{FF2B5EF4-FFF2-40B4-BE49-F238E27FC236}">
                <a16:creationId xmlns:a16="http://schemas.microsoft.com/office/drawing/2014/main" id="{F88A15B5-7ACD-4A35-8539-5A452853B2E6}"/>
              </a:ext>
            </a:extLst>
          </p:cNvPr>
          <p:cNvCxnSpPr>
            <a:cxnSpLocks/>
            <a:stCxn id="4" idx="3"/>
            <a:endCxn id="9" idx="1"/>
          </p:cNvCxnSpPr>
          <p:nvPr/>
        </p:nvCxnSpPr>
        <p:spPr>
          <a:xfrm>
            <a:off x="6708397" y="2707547"/>
            <a:ext cx="1001086" cy="184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0E35C4C-F86B-4A49-9AAE-704A0D48ED12}"/>
              </a:ext>
            </a:extLst>
          </p:cNvPr>
          <p:cNvSpPr/>
          <p:nvPr/>
        </p:nvSpPr>
        <p:spPr>
          <a:xfrm>
            <a:off x="7875866" y="4126684"/>
            <a:ext cx="1719743" cy="1073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SNS</a:t>
            </a:r>
          </a:p>
          <a:p>
            <a:pPr algn="ctr"/>
            <a:endParaRPr lang="en-IN" dirty="0"/>
          </a:p>
        </p:txBody>
      </p:sp>
      <p:sp>
        <p:nvSpPr>
          <p:cNvPr id="14" name="TextBox 13">
            <a:extLst>
              <a:ext uri="{FF2B5EF4-FFF2-40B4-BE49-F238E27FC236}">
                <a16:creationId xmlns:a16="http://schemas.microsoft.com/office/drawing/2014/main" id="{F949CA44-B929-43F6-A23B-F0FAF0EBFA8A}"/>
              </a:ext>
            </a:extLst>
          </p:cNvPr>
          <p:cNvSpPr txBox="1"/>
          <p:nvPr/>
        </p:nvSpPr>
        <p:spPr>
          <a:xfrm>
            <a:off x="1359017" y="3731004"/>
            <a:ext cx="2261196" cy="923330"/>
          </a:xfrm>
          <a:prstGeom prst="rect">
            <a:avLst/>
          </a:prstGeom>
          <a:noFill/>
        </p:spPr>
        <p:txBody>
          <a:bodyPr wrap="none" rtlCol="0">
            <a:spAutoFit/>
          </a:bodyPr>
          <a:lstStyle/>
          <a:p>
            <a:r>
              <a:rPr lang="en-US" dirty="0"/>
              <a:t>Send first</a:t>
            </a:r>
          </a:p>
          <a:p>
            <a:r>
              <a:rPr lang="en-US" dirty="0"/>
              <a:t>Wait for ack</a:t>
            </a:r>
          </a:p>
          <a:p>
            <a:r>
              <a:rPr lang="en-US" dirty="0"/>
              <a:t>If no ack, retry again.. </a:t>
            </a:r>
            <a:endParaRPr lang="en-IN" dirty="0"/>
          </a:p>
        </p:txBody>
      </p:sp>
      <p:sp>
        <p:nvSpPr>
          <p:cNvPr id="15" name="Rectangle 14">
            <a:extLst>
              <a:ext uri="{FF2B5EF4-FFF2-40B4-BE49-F238E27FC236}">
                <a16:creationId xmlns:a16="http://schemas.microsoft.com/office/drawing/2014/main" id="{C94DAC9B-42B8-4D0C-ABA5-561F9F925382}"/>
              </a:ext>
            </a:extLst>
          </p:cNvPr>
          <p:cNvSpPr/>
          <p:nvPr/>
        </p:nvSpPr>
        <p:spPr>
          <a:xfrm>
            <a:off x="7875866" y="2908882"/>
            <a:ext cx="755010" cy="411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M1</a:t>
            </a:r>
            <a:endParaRPr lang="en-IN" dirty="0"/>
          </a:p>
        </p:txBody>
      </p:sp>
    </p:spTree>
    <p:extLst>
      <p:ext uri="{BB962C8B-B14F-4D97-AF65-F5344CB8AC3E}">
        <p14:creationId xmlns:p14="http://schemas.microsoft.com/office/powerpoint/2010/main" val="2157399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8B72-FB69-48F8-BF9B-DE0D68D5B641}"/>
              </a:ext>
            </a:extLst>
          </p:cNvPr>
          <p:cNvSpPr>
            <a:spLocks noGrp="1"/>
          </p:cNvSpPr>
          <p:nvPr>
            <p:ph type="title"/>
          </p:nvPr>
        </p:nvSpPr>
        <p:spPr/>
        <p:txBody>
          <a:bodyPr/>
          <a:lstStyle/>
          <a:p>
            <a:r>
              <a:rPr lang="en-US" dirty="0" err="1"/>
              <a:t>FrilMart</a:t>
            </a:r>
            <a:endParaRPr lang="en-IN" dirty="0"/>
          </a:p>
        </p:txBody>
      </p:sp>
      <p:sp>
        <p:nvSpPr>
          <p:cNvPr id="3" name="Content Placeholder 2">
            <a:extLst>
              <a:ext uri="{FF2B5EF4-FFF2-40B4-BE49-F238E27FC236}">
                <a16:creationId xmlns:a16="http://schemas.microsoft.com/office/drawing/2014/main" id="{22AB3EE9-4DC6-4C28-8D67-6B9E3653CA01}"/>
              </a:ext>
            </a:extLst>
          </p:cNvPr>
          <p:cNvSpPr>
            <a:spLocks noGrp="1"/>
          </p:cNvSpPr>
          <p:nvPr>
            <p:ph idx="1"/>
          </p:nvPr>
        </p:nvSpPr>
        <p:spPr/>
        <p:txBody>
          <a:bodyPr/>
          <a:lstStyle/>
          <a:p>
            <a:r>
              <a:rPr lang="en-US" dirty="0" err="1"/>
              <a:t>FrilMart</a:t>
            </a:r>
            <a:r>
              <a:rPr lang="en-US" dirty="0"/>
              <a:t> is a largest retailer, running chain of retail stores across   country, selling products ranges from books, groceries, phones, stationaries and apparels. </a:t>
            </a:r>
          </a:p>
          <a:p>
            <a:r>
              <a:rPr lang="en-US" dirty="0" err="1"/>
              <a:t>FrilMart</a:t>
            </a:r>
            <a:r>
              <a:rPr lang="en-US" dirty="0"/>
              <a:t> runs its data center, where all their servers and services are located and managed in their data center consists of 100’s of racks, 2000s plus servers</a:t>
            </a:r>
          </a:p>
          <a:p>
            <a:r>
              <a:rPr lang="en-US" dirty="0"/>
              <a:t>Having in business for more than a decade, </a:t>
            </a:r>
            <a:r>
              <a:rPr lang="en-US" dirty="0" err="1"/>
              <a:t>FrilMart</a:t>
            </a:r>
            <a:r>
              <a:rPr lang="en-US" dirty="0"/>
              <a:t> has captured more than 10 PB of data for analytics and generating at least 200 GB daily data on transactions and logs on e-commerce and data center operations and monitoring. </a:t>
            </a:r>
            <a:endParaRPr lang="en-IN" dirty="0"/>
          </a:p>
        </p:txBody>
      </p:sp>
    </p:spTree>
    <p:extLst>
      <p:ext uri="{BB962C8B-B14F-4D97-AF65-F5344CB8AC3E}">
        <p14:creationId xmlns:p14="http://schemas.microsoft.com/office/powerpoint/2010/main" val="2047688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2427B3-D942-4AC3-A9EF-5897F4816EA8}"/>
              </a:ext>
            </a:extLst>
          </p:cNvPr>
          <p:cNvSpPr/>
          <p:nvPr/>
        </p:nvSpPr>
        <p:spPr>
          <a:xfrm>
            <a:off x="4882393" y="1308683"/>
            <a:ext cx="1971413" cy="1384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Master</a:t>
            </a:r>
          </a:p>
          <a:p>
            <a:pPr algn="ctr"/>
            <a:endParaRPr lang="en-US" dirty="0"/>
          </a:p>
          <a:p>
            <a:pPr algn="ctr"/>
            <a:r>
              <a:rPr lang="en-US" dirty="0"/>
              <a:t>Yarn Master</a:t>
            </a:r>
            <a:endParaRPr lang="en-IN" dirty="0"/>
          </a:p>
        </p:txBody>
      </p:sp>
      <p:sp>
        <p:nvSpPr>
          <p:cNvPr id="5" name="Rectangle 4">
            <a:extLst>
              <a:ext uri="{FF2B5EF4-FFF2-40B4-BE49-F238E27FC236}">
                <a16:creationId xmlns:a16="http://schemas.microsoft.com/office/drawing/2014/main" id="{987D787A-CF74-4648-8EF2-DE9AF6DDB6A7}"/>
              </a:ext>
            </a:extLst>
          </p:cNvPr>
          <p:cNvSpPr/>
          <p:nvPr/>
        </p:nvSpPr>
        <p:spPr>
          <a:xfrm>
            <a:off x="7653557" y="2736908"/>
            <a:ext cx="1971413" cy="1384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a:t>
            </a:r>
          </a:p>
          <a:p>
            <a:pPr algn="ctr"/>
            <a:endParaRPr lang="en-US" dirty="0"/>
          </a:p>
          <a:p>
            <a:pPr algn="ctr"/>
            <a:r>
              <a:rPr lang="en-US" dirty="0"/>
              <a:t>HDFS</a:t>
            </a:r>
            <a:endParaRPr lang="en-IN" dirty="0"/>
          </a:p>
        </p:txBody>
      </p:sp>
      <p:sp>
        <p:nvSpPr>
          <p:cNvPr id="6" name="Rectangle 5">
            <a:extLst>
              <a:ext uri="{FF2B5EF4-FFF2-40B4-BE49-F238E27FC236}">
                <a16:creationId xmlns:a16="http://schemas.microsoft.com/office/drawing/2014/main" id="{EB58E1C5-F028-4861-BA8A-717F5ACF7BCE}"/>
              </a:ext>
            </a:extLst>
          </p:cNvPr>
          <p:cNvSpPr/>
          <p:nvPr/>
        </p:nvSpPr>
        <p:spPr>
          <a:xfrm>
            <a:off x="7653557" y="4508384"/>
            <a:ext cx="1971413" cy="5501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Worker</a:t>
            </a:r>
            <a:endParaRPr lang="en-IN" dirty="0"/>
          </a:p>
        </p:txBody>
      </p:sp>
      <p:sp>
        <p:nvSpPr>
          <p:cNvPr id="7" name="Rectangle 6">
            <a:extLst>
              <a:ext uri="{FF2B5EF4-FFF2-40B4-BE49-F238E27FC236}">
                <a16:creationId xmlns:a16="http://schemas.microsoft.com/office/drawing/2014/main" id="{D200746F-41E6-4DE3-B140-931610DFF700}"/>
              </a:ext>
            </a:extLst>
          </p:cNvPr>
          <p:cNvSpPr/>
          <p:nvPr/>
        </p:nvSpPr>
        <p:spPr>
          <a:xfrm>
            <a:off x="7653557" y="5289958"/>
            <a:ext cx="1971413" cy="5501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Worker</a:t>
            </a:r>
            <a:endParaRPr lang="en-IN" dirty="0"/>
          </a:p>
        </p:txBody>
      </p:sp>
      <p:sp>
        <p:nvSpPr>
          <p:cNvPr id="8" name="Rectangle 7">
            <a:extLst>
              <a:ext uri="{FF2B5EF4-FFF2-40B4-BE49-F238E27FC236}">
                <a16:creationId xmlns:a16="http://schemas.microsoft.com/office/drawing/2014/main" id="{993672CA-32CF-4639-BCB0-CE6CAFCC9890}"/>
              </a:ext>
            </a:extLst>
          </p:cNvPr>
          <p:cNvSpPr/>
          <p:nvPr/>
        </p:nvSpPr>
        <p:spPr>
          <a:xfrm>
            <a:off x="7653557" y="6071532"/>
            <a:ext cx="1971413" cy="5501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Worker</a:t>
            </a:r>
            <a:endParaRPr lang="en-IN" dirty="0"/>
          </a:p>
        </p:txBody>
      </p:sp>
      <p:sp>
        <p:nvSpPr>
          <p:cNvPr id="9" name="Rectangle 8">
            <a:extLst>
              <a:ext uri="{FF2B5EF4-FFF2-40B4-BE49-F238E27FC236}">
                <a16:creationId xmlns:a16="http://schemas.microsoft.com/office/drawing/2014/main" id="{69AC3FED-DDB2-49DA-A44D-52FD83AA2403}"/>
              </a:ext>
            </a:extLst>
          </p:cNvPr>
          <p:cNvSpPr/>
          <p:nvPr/>
        </p:nvSpPr>
        <p:spPr>
          <a:xfrm>
            <a:off x="327171" y="2000774"/>
            <a:ext cx="2416029" cy="1321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Hello.py</a:t>
            </a:r>
            <a:endParaRPr lang="en-IN" dirty="0"/>
          </a:p>
        </p:txBody>
      </p:sp>
      <p:sp>
        <p:nvSpPr>
          <p:cNvPr id="10" name="Rectangle 9">
            <a:extLst>
              <a:ext uri="{FF2B5EF4-FFF2-40B4-BE49-F238E27FC236}">
                <a16:creationId xmlns:a16="http://schemas.microsoft.com/office/drawing/2014/main" id="{F20420EF-7801-457C-B3CA-106D5DDAC0A1}"/>
              </a:ext>
            </a:extLst>
          </p:cNvPr>
          <p:cNvSpPr/>
          <p:nvPr/>
        </p:nvSpPr>
        <p:spPr>
          <a:xfrm>
            <a:off x="998289" y="3707934"/>
            <a:ext cx="2248249" cy="2197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 no cluster</a:t>
            </a:r>
          </a:p>
          <a:p>
            <a:pPr algn="ctr"/>
            <a:r>
              <a:rPr lang="en-US" dirty="0"/>
              <a:t>Same computer</a:t>
            </a:r>
          </a:p>
          <a:p>
            <a:pPr algn="ctr"/>
            <a:r>
              <a:rPr lang="en-US" dirty="0"/>
              <a:t>Driver, master, worker/</a:t>
            </a:r>
            <a:r>
              <a:rPr lang="en-US" dirty="0" err="1"/>
              <a:t>exector</a:t>
            </a:r>
            <a:r>
              <a:rPr lang="en-US" dirty="0"/>
              <a:t> all in one node [computer] </a:t>
            </a:r>
            <a:endParaRPr lang="en-IN" dirty="0"/>
          </a:p>
        </p:txBody>
      </p:sp>
      <p:cxnSp>
        <p:nvCxnSpPr>
          <p:cNvPr id="12" name="Straight Arrow Connector 11">
            <a:extLst>
              <a:ext uri="{FF2B5EF4-FFF2-40B4-BE49-F238E27FC236}">
                <a16:creationId xmlns:a16="http://schemas.microsoft.com/office/drawing/2014/main" id="{C2B2F540-52E4-46D1-8A94-CCABDBF73586}"/>
              </a:ext>
            </a:extLst>
          </p:cNvPr>
          <p:cNvCxnSpPr>
            <a:stCxn id="9" idx="3"/>
            <a:endCxn id="4" idx="1"/>
          </p:cNvCxnSpPr>
          <p:nvPr/>
        </p:nvCxnSpPr>
        <p:spPr>
          <a:xfrm flipV="1">
            <a:off x="2743200" y="2000775"/>
            <a:ext cx="2139193" cy="660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322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AA06-36A8-4224-B7B1-0B6D7B28BF11}"/>
              </a:ext>
            </a:extLst>
          </p:cNvPr>
          <p:cNvSpPr>
            <a:spLocks noGrp="1"/>
          </p:cNvSpPr>
          <p:nvPr>
            <p:ph type="title"/>
          </p:nvPr>
        </p:nvSpPr>
        <p:spPr/>
        <p:txBody>
          <a:bodyPr/>
          <a:lstStyle/>
          <a:p>
            <a:r>
              <a:rPr lang="en-US" dirty="0"/>
              <a:t>Analytics</a:t>
            </a:r>
            <a:endParaRPr lang="en-IN" dirty="0"/>
          </a:p>
        </p:txBody>
      </p:sp>
      <p:sp>
        <p:nvSpPr>
          <p:cNvPr id="3" name="Content Placeholder 2">
            <a:extLst>
              <a:ext uri="{FF2B5EF4-FFF2-40B4-BE49-F238E27FC236}">
                <a16:creationId xmlns:a16="http://schemas.microsoft.com/office/drawing/2014/main" id="{FE852087-0959-4FF4-9A48-2CC1D5998C81}"/>
              </a:ext>
            </a:extLst>
          </p:cNvPr>
          <p:cNvSpPr>
            <a:spLocks noGrp="1"/>
          </p:cNvSpPr>
          <p:nvPr>
            <p:ph idx="1"/>
          </p:nvPr>
        </p:nvSpPr>
        <p:spPr/>
        <p:txBody>
          <a:bodyPr/>
          <a:lstStyle/>
          <a:p>
            <a:r>
              <a:rPr lang="en-US" dirty="0" err="1"/>
              <a:t>FrilMart</a:t>
            </a:r>
            <a:r>
              <a:rPr lang="en-US" dirty="0"/>
              <a:t> wanted to move the historical data storage, analytics and data warehousing functionalities to utilize the historical data to get better business insight to improve overall business operations</a:t>
            </a:r>
            <a:endParaRPr lang="en-IN" dirty="0"/>
          </a:p>
        </p:txBody>
      </p:sp>
    </p:spTree>
    <p:extLst>
      <p:ext uri="{BB962C8B-B14F-4D97-AF65-F5344CB8AC3E}">
        <p14:creationId xmlns:p14="http://schemas.microsoft.com/office/powerpoint/2010/main" val="31900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9C3A-A3FE-496E-8D44-082AFC779996}"/>
              </a:ext>
            </a:extLst>
          </p:cNvPr>
          <p:cNvSpPr>
            <a:spLocks noGrp="1"/>
          </p:cNvSpPr>
          <p:nvPr>
            <p:ph type="title"/>
          </p:nvPr>
        </p:nvSpPr>
        <p:spPr/>
        <p:txBody>
          <a:bodyPr/>
          <a:lstStyle/>
          <a:p>
            <a:r>
              <a:rPr lang="en-US" dirty="0"/>
              <a:t>IoT Data</a:t>
            </a:r>
            <a:endParaRPr lang="en-IN" dirty="0"/>
          </a:p>
        </p:txBody>
      </p:sp>
      <p:sp>
        <p:nvSpPr>
          <p:cNvPr id="3" name="Content Placeholder 2">
            <a:extLst>
              <a:ext uri="{FF2B5EF4-FFF2-40B4-BE49-F238E27FC236}">
                <a16:creationId xmlns:a16="http://schemas.microsoft.com/office/drawing/2014/main" id="{3784053F-3522-4522-B84E-1024FF367717}"/>
              </a:ext>
            </a:extLst>
          </p:cNvPr>
          <p:cNvSpPr>
            <a:spLocks noGrp="1"/>
          </p:cNvSpPr>
          <p:nvPr>
            <p:ph idx="1"/>
          </p:nvPr>
        </p:nvSpPr>
        <p:spPr>
          <a:xfrm>
            <a:off x="838200" y="1558925"/>
            <a:ext cx="10515600" cy="2708275"/>
          </a:xfrm>
        </p:spPr>
        <p:txBody>
          <a:bodyPr/>
          <a:lstStyle/>
          <a:p>
            <a:r>
              <a:rPr lang="en-US" dirty="0"/>
              <a:t>The Data Center is equipped with Temp, Humidity Sensors and Energy meters for each server rack. The data is captured in </a:t>
            </a:r>
            <a:r>
              <a:rPr lang="en-US" dirty="0">
                <a:solidFill>
                  <a:srgbClr val="FF0000"/>
                </a:solidFill>
              </a:rPr>
              <a:t>every minute </a:t>
            </a:r>
            <a:r>
              <a:rPr lang="en-US" dirty="0"/>
              <a:t>interval and posted to MQTT server using JSON messages. </a:t>
            </a:r>
          </a:p>
          <a:p>
            <a:r>
              <a:rPr lang="en-US" dirty="0"/>
              <a:t>There are two topics where messages are posted, “metrics/temperature” and “metrics/energy”. </a:t>
            </a:r>
          </a:p>
          <a:p>
            <a:r>
              <a:rPr lang="en-US" dirty="0" err="1"/>
              <a:t>FrilMart</a:t>
            </a:r>
            <a:r>
              <a:rPr lang="en-US" dirty="0"/>
              <a:t> wants its IoT data to be shifted to AWS</a:t>
            </a:r>
            <a:endParaRPr lang="en-IN" dirty="0"/>
          </a:p>
        </p:txBody>
      </p:sp>
      <p:sp>
        <p:nvSpPr>
          <p:cNvPr id="4" name="TextBox 3">
            <a:extLst>
              <a:ext uri="{FF2B5EF4-FFF2-40B4-BE49-F238E27FC236}">
                <a16:creationId xmlns:a16="http://schemas.microsoft.com/office/drawing/2014/main" id="{B5BB50F5-1E69-4E74-8FA6-5B0AA85BCF6E}"/>
              </a:ext>
            </a:extLst>
          </p:cNvPr>
          <p:cNvSpPr txBox="1"/>
          <p:nvPr/>
        </p:nvSpPr>
        <p:spPr>
          <a:xfrm>
            <a:off x="1229861" y="4569956"/>
            <a:ext cx="3152775" cy="2031325"/>
          </a:xfrm>
          <a:prstGeom prst="rect">
            <a:avLst/>
          </a:prstGeom>
          <a:solidFill>
            <a:schemeClr val="accent4">
              <a:lumMod val="40000"/>
              <a:lumOff val="60000"/>
            </a:schemeClr>
          </a:solidFill>
        </p:spPr>
        <p:txBody>
          <a:bodyPr wrap="square" rtlCol="0">
            <a:spAutoFit/>
          </a:bodyPr>
          <a:lstStyle/>
          <a:p>
            <a:r>
              <a:rPr lang="en-US" dirty="0"/>
              <a:t>{</a:t>
            </a:r>
          </a:p>
          <a:p>
            <a:r>
              <a:rPr lang="en-US" dirty="0"/>
              <a:t>“temp”:45,</a:t>
            </a:r>
          </a:p>
          <a:p>
            <a:r>
              <a:rPr lang="en-US" dirty="0"/>
              <a:t>”humidity”:80, </a:t>
            </a:r>
          </a:p>
          <a:p>
            <a:r>
              <a:rPr lang="en-US" dirty="0"/>
              <a:t>“</a:t>
            </a:r>
            <a:r>
              <a:rPr lang="en-US" dirty="0" err="1"/>
              <a:t>device_id</a:t>
            </a:r>
            <a:r>
              <a:rPr lang="en-US" dirty="0"/>
              <a:t>”: “dev-11”,</a:t>
            </a:r>
          </a:p>
          <a:p>
            <a:r>
              <a:rPr lang="en-US" dirty="0"/>
              <a:t>“type”: “temp”,</a:t>
            </a:r>
          </a:p>
          <a:p>
            <a:r>
              <a:rPr lang="en-US" dirty="0"/>
              <a:t>“timestamp”: 1615453049912</a:t>
            </a:r>
          </a:p>
          <a:p>
            <a:r>
              <a:rPr lang="en-US" dirty="0"/>
              <a:t>}</a:t>
            </a:r>
            <a:endParaRPr lang="en-IN" dirty="0"/>
          </a:p>
        </p:txBody>
      </p:sp>
      <p:sp>
        <p:nvSpPr>
          <p:cNvPr id="5" name="TextBox 4">
            <a:extLst>
              <a:ext uri="{FF2B5EF4-FFF2-40B4-BE49-F238E27FC236}">
                <a16:creationId xmlns:a16="http://schemas.microsoft.com/office/drawing/2014/main" id="{2CA1ED80-70C3-4673-B2A8-BD3C01CEE575}"/>
              </a:ext>
            </a:extLst>
          </p:cNvPr>
          <p:cNvSpPr txBox="1"/>
          <p:nvPr/>
        </p:nvSpPr>
        <p:spPr>
          <a:xfrm>
            <a:off x="1143000" y="4267200"/>
            <a:ext cx="3931333" cy="369332"/>
          </a:xfrm>
          <a:prstGeom prst="rect">
            <a:avLst/>
          </a:prstGeom>
          <a:noFill/>
        </p:spPr>
        <p:txBody>
          <a:bodyPr wrap="none" rtlCol="0">
            <a:spAutoFit/>
          </a:bodyPr>
          <a:lstStyle/>
          <a:p>
            <a:r>
              <a:rPr lang="en-US" b="1" dirty="0"/>
              <a:t>Payload example: metrics/temperature</a:t>
            </a:r>
            <a:endParaRPr lang="en-IN" b="1" dirty="0"/>
          </a:p>
        </p:txBody>
      </p:sp>
      <p:sp>
        <p:nvSpPr>
          <p:cNvPr id="6" name="TextBox 5">
            <a:extLst>
              <a:ext uri="{FF2B5EF4-FFF2-40B4-BE49-F238E27FC236}">
                <a16:creationId xmlns:a16="http://schemas.microsoft.com/office/drawing/2014/main" id="{9E0238CF-310B-46E4-8677-4801840B61E8}"/>
              </a:ext>
            </a:extLst>
          </p:cNvPr>
          <p:cNvSpPr txBox="1"/>
          <p:nvPr/>
        </p:nvSpPr>
        <p:spPr>
          <a:xfrm>
            <a:off x="8027595" y="4431457"/>
            <a:ext cx="3021405" cy="2308324"/>
          </a:xfrm>
          <a:prstGeom prst="rect">
            <a:avLst/>
          </a:prstGeom>
          <a:solidFill>
            <a:schemeClr val="accent4">
              <a:lumMod val="40000"/>
              <a:lumOff val="60000"/>
            </a:schemeClr>
          </a:solidFill>
        </p:spPr>
        <p:txBody>
          <a:bodyPr wrap="none" rtlCol="0">
            <a:spAutoFit/>
          </a:bodyPr>
          <a:lstStyle/>
          <a:p>
            <a:r>
              <a:rPr lang="en-US" dirty="0"/>
              <a:t>{</a:t>
            </a:r>
          </a:p>
          <a:p>
            <a:r>
              <a:rPr lang="en-US" dirty="0"/>
              <a:t> “voltage”: 110,</a:t>
            </a:r>
          </a:p>
          <a:p>
            <a:r>
              <a:rPr lang="en-US" dirty="0"/>
              <a:t> “current”: 5,</a:t>
            </a:r>
          </a:p>
          <a:p>
            <a:r>
              <a:rPr lang="en-US" dirty="0"/>
              <a:t> “</a:t>
            </a:r>
            <a:r>
              <a:rPr lang="en-US" dirty="0" err="1"/>
              <a:t>total_watt</a:t>
            </a:r>
            <a:r>
              <a:rPr lang="en-US" dirty="0"/>
              <a:t>”: 3434334,</a:t>
            </a:r>
          </a:p>
          <a:p>
            <a:r>
              <a:rPr lang="en-US" dirty="0"/>
              <a:t> “</a:t>
            </a:r>
            <a:r>
              <a:rPr lang="en-US" dirty="0" err="1"/>
              <a:t>device_id</a:t>
            </a:r>
            <a:r>
              <a:rPr lang="en-US" dirty="0"/>
              <a:t>”: “dev-2323”,</a:t>
            </a:r>
          </a:p>
          <a:p>
            <a:r>
              <a:rPr lang="en-US" dirty="0"/>
              <a:t> “type” : “energy”,</a:t>
            </a:r>
          </a:p>
          <a:p>
            <a:r>
              <a:rPr lang="en-US" dirty="0"/>
              <a:t>“timestamp”: 1615453049912</a:t>
            </a:r>
          </a:p>
          <a:p>
            <a:r>
              <a:rPr lang="en-US" dirty="0"/>
              <a:t>}</a:t>
            </a:r>
            <a:endParaRPr lang="en-IN" dirty="0"/>
          </a:p>
        </p:txBody>
      </p:sp>
      <p:sp>
        <p:nvSpPr>
          <p:cNvPr id="7" name="TextBox 6">
            <a:extLst>
              <a:ext uri="{FF2B5EF4-FFF2-40B4-BE49-F238E27FC236}">
                <a16:creationId xmlns:a16="http://schemas.microsoft.com/office/drawing/2014/main" id="{4AFF0AE0-4A43-42BE-8BC2-511FFB211D3A}"/>
              </a:ext>
            </a:extLst>
          </p:cNvPr>
          <p:cNvSpPr txBox="1"/>
          <p:nvPr/>
        </p:nvSpPr>
        <p:spPr>
          <a:xfrm>
            <a:off x="7953917" y="4062125"/>
            <a:ext cx="3371308" cy="369332"/>
          </a:xfrm>
          <a:prstGeom prst="rect">
            <a:avLst/>
          </a:prstGeom>
          <a:noFill/>
        </p:spPr>
        <p:txBody>
          <a:bodyPr wrap="none" rtlCol="0">
            <a:spAutoFit/>
          </a:bodyPr>
          <a:lstStyle/>
          <a:p>
            <a:r>
              <a:rPr lang="en-US" b="1" dirty="0"/>
              <a:t>Payload example: metrics/energy</a:t>
            </a:r>
            <a:endParaRPr lang="en-IN" b="1" dirty="0"/>
          </a:p>
        </p:txBody>
      </p:sp>
      <p:sp>
        <p:nvSpPr>
          <p:cNvPr id="8" name="Heptagon 7">
            <a:extLst>
              <a:ext uri="{FF2B5EF4-FFF2-40B4-BE49-F238E27FC236}">
                <a16:creationId xmlns:a16="http://schemas.microsoft.com/office/drawing/2014/main" id="{3C627833-AE41-40F5-8434-A0AA200A8DD0}"/>
              </a:ext>
            </a:extLst>
          </p:cNvPr>
          <p:cNvSpPr/>
          <p:nvPr/>
        </p:nvSpPr>
        <p:spPr>
          <a:xfrm>
            <a:off x="10419127" y="373445"/>
            <a:ext cx="629874" cy="549344"/>
          </a:xfrm>
          <a:prstGeom prst="hep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t>Use case 1</a:t>
            </a:r>
            <a:endParaRPr lang="en-IN" sz="1000" dirty="0"/>
          </a:p>
        </p:txBody>
      </p:sp>
    </p:spTree>
    <p:extLst>
      <p:ext uri="{BB962C8B-B14F-4D97-AF65-F5344CB8AC3E}">
        <p14:creationId xmlns:p14="http://schemas.microsoft.com/office/powerpoint/2010/main" val="78150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3655-56C5-425B-99F0-63067979FF68}"/>
              </a:ext>
            </a:extLst>
          </p:cNvPr>
          <p:cNvSpPr>
            <a:spLocks noGrp="1"/>
          </p:cNvSpPr>
          <p:nvPr>
            <p:ph type="title"/>
          </p:nvPr>
        </p:nvSpPr>
        <p:spPr/>
        <p:txBody>
          <a:bodyPr/>
          <a:lstStyle/>
          <a:p>
            <a:r>
              <a:rPr lang="en-US" dirty="0"/>
              <a:t>Use case-1</a:t>
            </a:r>
            <a:endParaRPr lang="en-IN" dirty="0"/>
          </a:p>
        </p:txBody>
      </p:sp>
      <p:sp>
        <p:nvSpPr>
          <p:cNvPr id="3" name="Content Placeholder 2">
            <a:extLst>
              <a:ext uri="{FF2B5EF4-FFF2-40B4-BE49-F238E27FC236}">
                <a16:creationId xmlns:a16="http://schemas.microsoft.com/office/drawing/2014/main" id="{2F825870-FB6B-47BE-B1D0-DE1CD32EE405}"/>
              </a:ext>
            </a:extLst>
          </p:cNvPr>
          <p:cNvSpPr>
            <a:spLocks noGrp="1"/>
          </p:cNvSpPr>
          <p:nvPr>
            <p:ph idx="1"/>
          </p:nvPr>
        </p:nvSpPr>
        <p:spPr>
          <a:xfrm>
            <a:off x="838200" y="1825625"/>
            <a:ext cx="5461932" cy="4351338"/>
          </a:xfrm>
        </p:spPr>
        <p:txBody>
          <a:bodyPr>
            <a:normAutofit fontScale="92500" lnSpcReduction="10000"/>
          </a:bodyPr>
          <a:lstStyle/>
          <a:p>
            <a:r>
              <a:rPr lang="en-US" dirty="0"/>
              <a:t>IoT Data Stream</a:t>
            </a:r>
          </a:p>
          <a:p>
            <a:r>
              <a:rPr lang="en-US" dirty="0"/>
              <a:t>Services to be utilized</a:t>
            </a:r>
          </a:p>
          <a:p>
            <a:pPr lvl="1"/>
            <a:r>
              <a:rPr lang="en-US" dirty="0"/>
              <a:t>S3</a:t>
            </a:r>
          </a:p>
          <a:p>
            <a:pPr lvl="1"/>
            <a:r>
              <a:rPr lang="en-US" dirty="0"/>
              <a:t>IoT core</a:t>
            </a:r>
          </a:p>
          <a:p>
            <a:pPr lvl="1"/>
            <a:r>
              <a:rPr lang="en-US" dirty="0"/>
              <a:t>SNS – Email Delivery</a:t>
            </a:r>
          </a:p>
          <a:p>
            <a:pPr lvl="1"/>
            <a:r>
              <a:rPr lang="en-US" dirty="0"/>
              <a:t>SQS – For Incidents</a:t>
            </a:r>
          </a:p>
          <a:p>
            <a:pPr lvl="1"/>
            <a:r>
              <a:rPr lang="en-US" dirty="0"/>
              <a:t>Lambda – For incident processing</a:t>
            </a:r>
          </a:p>
          <a:p>
            <a:pPr lvl="1"/>
            <a:r>
              <a:rPr lang="en-US" dirty="0"/>
              <a:t>Dynamo DB</a:t>
            </a:r>
          </a:p>
          <a:p>
            <a:pPr lvl="1"/>
            <a:r>
              <a:rPr lang="en-US" dirty="0"/>
              <a:t>Glue - ETL</a:t>
            </a:r>
          </a:p>
          <a:p>
            <a:pPr lvl="1"/>
            <a:r>
              <a:rPr lang="en-US" dirty="0"/>
              <a:t>Data Lake formation</a:t>
            </a:r>
          </a:p>
          <a:p>
            <a:pPr lvl="1"/>
            <a:r>
              <a:rPr lang="en-US" dirty="0"/>
              <a:t>Redshift</a:t>
            </a:r>
          </a:p>
          <a:p>
            <a:pPr lvl="1"/>
            <a:r>
              <a:rPr lang="en-US" dirty="0"/>
              <a:t>Kinesis Firehose</a:t>
            </a:r>
            <a:endParaRPr lang="en-IN" dirty="0"/>
          </a:p>
        </p:txBody>
      </p:sp>
      <p:sp>
        <p:nvSpPr>
          <p:cNvPr id="4" name="TextBox 3">
            <a:extLst>
              <a:ext uri="{FF2B5EF4-FFF2-40B4-BE49-F238E27FC236}">
                <a16:creationId xmlns:a16="http://schemas.microsoft.com/office/drawing/2014/main" id="{7CD29B72-D2F4-4F82-A862-0296A265A256}"/>
              </a:ext>
            </a:extLst>
          </p:cNvPr>
          <p:cNvSpPr txBox="1"/>
          <p:nvPr/>
        </p:nvSpPr>
        <p:spPr>
          <a:xfrm>
            <a:off x="7482980" y="1409349"/>
            <a:ext cx="3145871" cy="3139321"/>
          </a:xfrm>
          <a:prstGeom prst="rect">
            <a:avLst/>
          </a:prstGeom>
          <a:noFill/>
        </p:spPr>
        <p:txBody>
          <a:bodyPr wrap="square" rtlCol="0">
            <a:spAutoFit/>
          </a:bodyPr>
          <a:lstStyle/>
          <a:p>
            <a:r>
              <a:rPr lang="en-US" dirty="0" err="1"/>
              <a:t>QuickSight</a:t>
            </a:r>
            <a:endParaRPr lang="en-US" dirty="0"/>
          </a:p>
          <a:p>
            <a:r>
              <a:rPr lang="en-US" dirty="0"/>
              <a:t>EMR</a:t>
            </a:r>
          </a:p>
          <a:p>
            <a:r>
              <a:rPr lang="en-US" dirty="0"/>
              <a:t>Hive</a:t>
            </a:r>
          </a:p>
          <a:p>
            <a:r>
              <a:rPr lang="en-US" dirty="0"/>
              <a:t>Presto</a:t>
            </a:r>
          </a:p>
          <a:p>
            <a:r>
              <a:rPr lang="en-US" dirty="0"/>
              <a:t>Hadoop</a:t>
            </a:r>
          </a:p>
          <a:p>
            <a:r>
              <a:rPr lang="en-US" dirty="0"/>
              <a:t>Kafka</a:t>
            </a:r>
          </a:p>
          <a:p>
            <a:r>
              <a:rPr lang="en-US" dirty="0"/>
              <a:t>Kinesis Stream</a:t>
            </a:r>
          </a:p>
          <a:p>
            <a:r>
              <a:rPr lang="en-US" dirty="0"/>
              <a:t>RDS</a:t>
            </a:r>
          </a:p>
          <a:p>
            <a:r>
              <a:rPr lang="en-US" dirty="0"/>
              <a:t>Athena</a:t>
            </a:r>
          </a:p>
          <a:p>
            <a:endParaRPr lang="en-US" dirty="0"/>
          </a:p>
          <a:p>
            <a:r>
              <a:rPr lang="en-US" dirty="0" err="1"/>
              <a:t>PySpark</a:t>
            </a:r>
            <a:endParaRPr lang="en-US" dirty="0"/>
          </a:p>
        </p:txBody>
      </p:sp>
    </p:spTree>
    <p:extLst>
      <p:ext uri="{BB962C8B-B14F-4D97-AF65-F5344CB8AC3E}">
        <p14:creationId xmlns:p14="http://schemas.microsoft.com/office/powerpoint/2010/main" val="321950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77DD-CBB9-4419-8AFB-70985173261E}"/>
              </a:ext>
            </a:extLst>
          </p:cNvPr>
          <p:cNvSpPr>
            <a:spLocks noGrp="1"/>
          </p:cNvSpPr>
          <p:nvPr>
            <p:ph type="title"/>
          </p:nvPr>
        </p:nvSpPr>
        <p:spPr/>
        <p:txBody>
          <a:bodyPr/>
          <a:lstStyle/>
          <a:p>
            <a:r>
              <a:rPr lang="en-US" dirty="0"/>
              <a:t>Use Case 1</a:t>
            </a:r>
            <a:endParaRPr lang="en-IN" dirty="0"/>
          </a:p>
        </p:txBody>
      </p:sp>
      <p:sp>
        <p:nvSpPr>
          <p:cNvPr id="3" name="Content Placeholder 2">
            <a:extLst>
              <a:ext uri="{FF2B5EF4-FFF2-40B4-BE49-F238E27FC236}">
                <a16:creationId xmlns:a16="http://schemas.microsoft.com/office/drawing/2014/main" id="{A75D13DF-613B-4528-92F8-A987146C363F}"/>
              </a:ext>
            </a:extLst>
          </p:cNvPr>
          <p:cNvSpPr>
            <a:spLocks noGrp="1"/>
          </p:cNvSpPr>
          <p:nvPr>
            <p:ph idx="1"/>
          </p:nvPr>
        </p:nvSpPr>
        <p:spPr/>
        <p:txBody>
          <a:bodyPr/>
          <a:lstStyle/>
          <a:p>
            <a:r>
              <a:rPr lang="en-US" dirty="0"/>
              <a:t>100s racks, 100 temp sensors, 100 energy meters</a:t>
            </a:r>
          </a:p>
          <a:p>
            <a:r>
              <a:rPr lang="en-US" dirty="0"/>
              <a:t>10 devices – 10 temp, 10 energy, 10 racks</a:t>
            </a:r>
          </a:p>
          <a:p>
            <a:r>
              <a:rPr lang="en-US" dirty="0"/>
              <a:t>Total Energy consumed by DC by day, store the results into RDS</a:t>
            </a:r>
          </a:p>
          <a:p>
            <a:r>
              <a:rPr lang="en-US" dirty="0"/>
              <a:t>Total Energy consumed by zone by day, store the results into RDS</a:t>
            </a:r>
          </a:p>
          <a:p>
            <a:r>
              <a:rPr lang="en-US" dirty="0"/>
              <a:t>Total Energy consumed by zone by month – convert this to billing – total watts / 1000 – 1 KW x .10 USD, into RDS</a:t>
            </a:r>
          </a:p>
          <a:p>
            <a:r>
              <a:rPr lang="en-US" dirty="0"/>
              <a:t>Bad performing Racks – Temp is too high, energy consumption is too high on given day [if energy consumed &gt; some units/kw per day, bad one]</a:t>
            </a:r>
          </a:p>
        </p:txBody>
      </p:sp>
    </p:spTree>
    <p:extLst>
      <p:ext uri="{BB962C8B-B14F-4D97-AF65-F5344CB8AC3E}">
        <p14:creationId xmlns:p14="http://schemas.microsoft.com/office/powerpoint/2010/main" val="1278758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9FEE-A5ED-4E9B-ACAE-2DECE44416A7}"/>
              </a:ext>
            </a:extLst>
          </p:cNvPr>
          <p:cNvSpPr>
            <a:spLocks noGrp="1"/>
          </p:cNvSpPr>
          <p:nvPr>
            <p:ph type="title"/>
          </p:nvPr>
        </p:nvSpPr>
        <p:spPr/>
        <p:txBody>
          <a:bodyPr/>
          <a:lstStyle/>
          <a:p>
            <a:r>
              <a:rPr lang="en-US" dirty="0"/>
              <a:t>IoT Data</a:t>
            </a:r>
            <a:endParaRPr lang="en-IN" dirty="0"/>
          </a:p>
        </p:txBody>
      </p:sp>
      <p:sp>
        <p:nvSpPr>
          <p:cNvPr id="3" name="Content Placeholder 2">
            <a:extLst>
              <a:ext uri="{FF2B5EF4-FFF2-40B4-BE49-F238E27FC236}">
                <a16:creationId xmlns:a16="http://schemas.microsoft.com/office/drawing/2014/main" id="{E5C55F17-796E-46F7-9269-C2FBE4C443A4}"/>
              </a:ext>
            </a:extLst>
          </p:cNvPr>
          <p:cNvSpPr>
            <a:spLocks noGrp="1"/>
          </p:cNvSpPr>
          <p:nvPr>
            <p:ph idx="1"/>
          </p:nvPr>
        </p:nvSpPr>
        <p:spPr/>
        <p:txBody>
          <a:bodyPr>
            <a:normAutofit fontScale="85000" lnSpcReduction="20000"/>
          </a:bodyPr>
          <a:lstStyle/>
          <a:p>
            <a:pPr marL="514350" indent="-514350">
              <a:buFont typeface="+mj-lt"/>
              <a:buAutoNum type="arabicPeriod"/>
            </a:pPr>
            <a:r>
              <a:rPr lang="en-US" dirty="0" err="1"/>
              <a:t>FrilMart</a:t>
            </a:r>
            <a:r>
              <a:rPr lang="en-US" dirty="0"/>
              <a:t> wants its IoT data to be captured in Data Lake</a:t>
            </a:r>
          </a:p>
          <a:p>
            <a:pPr marL="514350" indent="-514350">
              <a:buFont typeface="+mj-lt"/>
              <a:buAutoNum type="arabicPeriod"/>
            </a:pPr>
            <a:r>
              <a:rPr lang="en-US" dirty="0"/>
              <a:t>Data from Sensors are read from IoT, stored into Parquet columnar format in S3 bucket on every 60 minute interval</a:t>
            </a:r>
          </a:p>
          <a:p>
            <a:pPr marL="514350" indent="-514350">
              <a:buFont typeface="+mj-lt"/>
              <a:buAutoNum type="arabicPeriod"/>
            </a:pPr>
            <a:r>
              <a:rPr lang="en-IN" dirty="0" err="1"/>
              <a:t>FrilMart</a:t>
            </a:r>
            <a:r>
              <a:rPr lang="en-IN" dirty="0"/>
              <a:t> generates insight of Data centre operations on every 60 minutes interval, where min, max, </a:t>
            </a:r>
            <a:r>
              <a:rPr lang="en-IN" dirty="0" err="1"/>
              <a:t>avg</a:t>
            </a:r>
            <a:r>
              <a:rPr lang="en-IN" dirty="0"/>
              <a:t> temperature, humidity data read for temperature sensors, voltage, current data and total power consumption for specific hour to be calculated, stored into S3 bucket as ORC Format due to flat nature of data. Refer next slide for table schema</a:t>
            </a:r>
          </a:p>
          <a:p>
            <a:pPr marL="514350" indent="-514350">
              <a:buFont typeface="+mj-lt"/>
              <a:buAutoNum type="arabicPeriod"/>
            </a:pPr>
            <a:r>
              <a:rPr lang="en-IN" dirty="0"/>
              <a:t>On every day basic, </a:t>
            </a:r>
            <a:r>
              <a:rPr lang="en-IN" dirty="0" err="1"/>
              <a:t>FrilMart</a:t>
            </a:r>
            <a:r>
              <a:rPr lang="en-IN" dirty="0"/>
              <a:t> wanted to perform simple min, max, </a:t>
            </a:r>
            <a:r>
              <a:rPr lang="en-IN" dirty="0" err="1"/>
              <a:t>avg</a:t>
            </a:r>
            <a:r>
              <a:rPr lang="en-IN" dirty="0"/>
              <a:t> of measured data from both energy meter and temp sensors, the result shall be stored into Redshift/RDS, S3 Data Lake for report generation and analytics queries. Refer next slide for table schema</a:t>
            </a:r>
          </a:p>
          <a:p>
            <a:pPr marL="514350" indent="-514350">
              <a:buFont typeface="+mj-lt"/>
              <a:buAutoNum type="arabicPeriod"/>
            </a:pPr>
            <a:r>
              <a:rPr lang="en-IN" dirty="0"/>
              <a:t>The data lake data [Item 2,3,4 above] queried in Redshift, where Redshift has a mapping table that helps to map </a:t>
            </a:r>
            <a:r>
              <a:rPr lang="en-IN" dirty="0" err="1"/>
              <a:t>device_id</a:t>
            </a:r>
            <a:r>
              <a:rPr lang="en-IN" dirty="0"/>
              <a:t> to rack and building. </a:t>
            </a:r>
          </a:p>
        </p:txBody>
      </p:sp>
      <p:sp>
        <p:nvSpPr>
          <p:cNvPr id="5" name="Heptagon 4">
            <a:extLst>
              <a:ext uri="{FF2B5EF4-FFF2-40B4-BE49-F238E27FC236}">
                <a16:creationId xmlns:a16="http://schemas.microsoft.com/office/drawing/2014/main" id="{7ABB2E5C-9C3D-458E-B0ED-544AAE8E7F9E}"/>
              </a:ext>
            </a:extLst>
          </p:cNvPr>
          <p:cNvSpPr/>
          <p:nvPr/>
        </p:nvSpPr>
        <p:spPr>
          <a:xfrm>
            <a:off x="10419127" y="373445"/>
            <a:ext cx="629874" cy="549344"/>
          </a:xfrm>
          <a:prstGeom prst="hep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t>Use case 1</a:t>
            </a:r>
            <a:endParaRPr lang="en-IN" sz="1000" dirty="0"/>
          </a:p>
        </p:txBody>
      </p:sp>
    </p:spTree>
    <p:extLst>
      <p:ext uri="{BB962C8B-B14F-4D97-AF65-F5344CB8AC3E}">
        <p14:creationId xmlns:p14="http://schemas.microsoft.com/office/powerpoint/2010/main" val="11295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C56A5-9F9A-4755-8BD0-C4D7D088A251}"/>
              </a:ext>
            </a:extLst>
          </p:cNvPr>
          <p:cNvSpPr>
            <a:spLocks noGrp="1"/>
          </p:cNvSpPr>
          <p:nvPr>
            <p:ph type="title"/>
          </p:nvPr>
        </p:nvSpPr>
        <p:spPr>
          <a:xfrm>
            <a:off x="657225" y="0"/>
            <a:ext cx="10515600" cy="758427"/>
          </a:xfrm>
        </p:spPr>
        <p:txBody>
          <a:bodyPr>
            <a:normAutofit/>
          </a:bodyPr>
          <a:lstStyle/>
          <a:p>
            <a:r>
              <a:rPr lang="en-US" sz="1400" dirty="0"/>
              <a:t>IoT Data</a:t>
            </a:r>
            <a:endParaRPr lang="en-IN" sz="1400" dirty="0"/>
          </a:p>
        </p:txBody>
      </p:sp>
      <p:graphicFrame>
        <p:nvGraphicFramePr>
          <p:cNvPr id="4" name="Table 4">
            <a:extLst>
              <a:ext uri="{FF2B5EF4-FFF2-40B4-BE49-F238E27FC236}">
                <a16:creationId xmlns:a16="http://schemas.microsoft.com/office/drawing/2014/main" id="{62BF526B-D631-4F56-986A-BE2254A9C7C3}"/>
              </a:ext>
            </a:extLst>
          </p:cNvPr>
          <p:cNvGraphicFramePr>
            <a:graphicFrameLocks noGrp="1"/>
          </p:cNvGraphicFramePr>
          <p:nvPr>
            <p:extLst>
              <p:ext uri="{D42A27DB-BD31-4B8C-83A1-F6EECF244321}">
                <p14:modId xmlns:p14="http://schemas.microsoft.com/office/powerpoint/2010/main" val="1170115929"/>
              </p:ext>
            </p:extLst>
          </p:nvPr>
        </p:nvGraphicFramePr>
        <p:xfrm>
          <a:off x="6308728" y="1201100"/>
          <a:ext cx="4397861" cy="1737360"/>
        </p:xfrm>
        <a:graphic>
          <a:graphicData uri="http://schemas.openxmlformats.org/drawingml/2006/table">
            <a:tbl>
              <a:tblPr firstRow="1" bandRow="1">
                <a:tableStyleId>{5C22544A-7EE6-4342-B048-85BDC9FD1C3A}</a:tableStyleId>
              </a:tblPr>
              <a:tblGrid>
                <a:gridCol w="913829">
                  <a:extLst>
                    <a:ext uri="{9D8B030D-6E8A-4147-A177-3AD203B41FA5}">
                      <a16:colId xmlns:a16="http://schemas.microsoft.com/office/drawing/2014/main" val="3128299612"/>
                    </a:ext>
                  </a:extLst>
                </a:gridCol>
                <a:gridCol w="1742016">
                  <a:extLst>
                    <a:ext uri="{9D8B030D-6E8A-4147-A177-3AD203B41FA5}">
                      <a16:colId xmlns:a16="http://schemas.microsoft.com/office/drawing/2014/main" val="3262174740"/>
                    </a:ext>
                  </a:extLst>
                </a:gridCol>
                <a:gridCol w="1742016">
                  <a:extLst>
                    <a:ext uri="{9D8B030D-6E8A-4147-A177-3AD203B41FA5}">
                      <a16:colId xmlns:a16="http://schemas.microsoft.com/office/drawing/2014/main" val="3811470937"/>
                    </a:ext>
                  </a:extLst>
                </a:gridCol>
              </a:tblGrid>
              <a:tr h="274817">
                <a:tc>
                  <a:txBody>
                    <a:bodyPr/>
                    <a:lstStyle/>
                    <a:p>
                      <a:r>
                        <a:rPr lang="en-US" sz="1400" dirty="0"/>
                        <a:t>Column</a:t>
                      </a:r>
                      <a:endParaRPr lang="en-IN" sz="1400" dirty="0"/>
                    </a:p>
                  </a:txBody>
                  <a:tcPr/>
                </a:tc>
                <a:tc>
                  <a:txBody>
                    <a:bodyPr/>
                    <a:lstStyle/>
                    <a:p>
                      <a:r>
                        <a:rPr lang="en-US" sz="1400" dirty="0"/>
                        <a:t>Type</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2923675960"/>
                  </a:ext>
                </a:extLst>
              </a:tr>
              <a:tr h="274817">
                <a:tc>
                  <a:txBody>
                    <a:bodyPr/>
                    <a:lstStyle/>
                    <a:p>
                      <a:r>
                        <a:rPr lang="en-US" sz="1400" dirty="0" err="1"/>
                        <a:t>rack_id</a:t>
                      </a:r>
                      <a:endParaRPr lang="en-IN" sz="1400" dirty="0"/>
                    </a:p>
                  </a:txBody>
                  <a:tcPr/>
                </a:tc>
                <a:tc>
                  <a:txBody>
                    <a:bodyPr/>
                    <a:lstStyle/>
                    <a:p>
                      <a:r>
                        <a:rPr lang="en-US" sz="1400" dirty="0"/>
                        <a:t>String</a:t>
                      </a:r>
                      <a:endParaRPr lang="en-IN" sz="1400" dirty="0"/>
                    </a:p>
                  </a:txBody>
                  <a:tcPr/>
                </a:tc>
                <a:tc>
                  <a:txBody>
                    <a:bodyPr/>
                    <a:lstStyle/>
                    <a:p>
                      <a:r>
                        <a:rPr lang="en-US" sz="1400" dirty="0"/>
                        <a:t>Rack ID</a:t>
                      </a:r>
                      <a:endParaRPr lang="en-IN" sz="1400" dirty="0"/>
                    </a:p>
                  </a:txBody>
                  <a:tcPr/>
                </a:tc>
                <a:extLst>
                  <a:ext uri="{0D108BD9-81ED-4DB2-BD59-A6C34878D82A}">
                    <a16:rowId xmlns:a16="http://schemas.microsoft.com/office/drawing/2014/main" val="1171077564"/>
                  </a:ext>
                </a:extLst>
              </a:tr>
              <a:tr h="274817">
                <a:tc>
                  <a:txBody>
                    <a:bodyPr/>
                    <a:lstStyle/>
                    <a:p>
                      <a:r>
                        <a:rPr lang="en-US" sz="1400" dirty="0" err="1"/>
                        <a:t>device_id</a:t>
                      </a:r>
                      <a:endParaRPr lang="en-IN" sz="1400" dirty="0"/>
                    </a:p>
                  </a:txBody>
                  <a:tcPr/>
                </a:tc>
                <a:tc>
                  <a:txBody>
                    <a:bodyPr/>
                    <a:lstStyle/>
                    <a:p>
                      <a:r>
                        <a:rPr lang="en-US" sz="1400" dirty="0"/>
                        <a:t>String</a:t>
                      </a:r>
                      <a:endParaRPr lang="en-IN" sz="1400" dirty="0"/>
                    </a:p>
                  </a:txBody>
                  <a:tcPr/>
                </a:tc>
                <a:tc>
                  <a:txBody>
                    <a:bodyPr/>
                    <a:lstStyle/>
                    <a:p>
                      <a:r>
                        <a:rPr lang="en-US" sz="1400" dirty="0"/>
                        <a:t>Device ID</a:t>
                      </a:r>
                      <a:endParaRPr lang="en-IN" sz="1400" dirty="0"/>
                    </a:p>
                  </a:txBody>
                  <a:tcPr/>
                </a:tc>
                <a:extLst>
                  <a:ext uri="{0D108BD9-81ED-4DB2-BD59-A6C34878D82A}">
                    <a16:rowId xmlns:a16="http://schemas.microsoft.com/office/drawing/2014/main" val="1247525352"/>
                  </a:ext>
                </a:extLst>
              </a:tr>
              <a:tr h="274817">
                <a:tc>
                  <a:txBody>
                    <a:bodyPr/>
                    <a:lstStyle/>
                    <a:p>
                      <a:r>
                        <a:rPr lang="en-US" sz="1400" dirty="0" err="1"/>
                        <a:t>Dc_id</a:t>
                      </a:r>
                      <a:endParaRPr lang="en-IN" sz="1400" dirty="0"/>
                    </a:p>
                  </a:txBody>
                  <a:tcPr/>
                </a:tc>
                <a:tc>
                  <a:txBody>
                    <a:bodyPr/>
                    <a:lstStyle/>
                    <a:p>
                      <a:r>
                        <a:rPr lang="en-US" sz="1400" dirty="0"/>
                        <a:t>String</a:t>
                      </a:r>
                      <a:endParaRPr lang="en-IN" sz="1400" dirty="0"/>
                    </a:p>
                  </a:txBody>
                  <a:tcPr/>
                </a:tc>
                <a:tc>
                  <a:txBody>
                    <a:bodyPr/>
                    <a:lstStyle/>
                    <a:p>
                      <a:r>
                        <a:rPr lang="en-US" sz="1400" dirty="0"/>
                        <a:t>Data Center ID</a:t>
                      </a:r>
                      <a:endParaRPr lang="en-IN" sz="1400" dirty="0"/>
                    </a:p>
                  </a:txBody>
                  <a:tcPr/>
                </a:tc>
                <a:extLst>
                  <a:ext uri="{0D108BD9-81ED-4DB2-BD59-A6C34878D82A}">
                    <a16:rowId xmlns:a16="http://schemas.microsoft.com/office/drawing/2014/main" val="1617728284"/>
                  </a:ext>
                </a:extLst>
              </a:tr>
              <a:tr h="480930">
                <a:tc>
                  <a:txBody>
                    <a:bodyPr/>
                    <a:lstStyle/>
                    <a:p>
                      <a:r>
                        <a:rPr lang="en-US" sz="1400" dirty="0" err="1"/>
                        <a:t>Zone_id</a:t>
                      </a:r>
                      <a:endParaRPr lang="en-IN" sz="1400" dirty="0"/>
                    </a:p>
                  </a:txBody>
                  <a:tcPr/>
                </a:tc>
                <a:tc>
                  <a:txBody>
                    <a:bodyPr/>
                    <a:lstStyle/>
                    <a:p>
                      <a:r>
                        <a:rPr lang="en-US" sz="1400" dirty="0"/>
                        <a:t>String</a:t>
                      </a:r>
                      <a:endParaRPr lang="en-IN" sz="1400" dirty="0"/>
                    </a:p>
                  </a:txBody>
                  <a:tcPr/>
                </a:tc>
                <a:tc>
                  <a:txBody>
                    <a:bodyPr/>
                    <a:lstStyle/>
                    <a:p>
                      <a:r>
                        <a:rPr lang="en-US" sz="1400" dirty="0"/>
                        <a:t>Data Center Area/Zone ID</a:t>
                      </a:r>
                      <a:endParaRPr lang="en-IN" sz="1400" dirty="0"/>
                    </a:p>
                  </a:txBody>
                  <a:tcPr/>
                </a:tc>
                <a:extLst>
                  <a:ext uri="{0D108BD9-81ED-4DB2-BD59-A6C34878D82A}">
                    <a16:rowId xmlns:a16="http://schemas.microsoft.com/office/drawing/2014/main" val="209725369"/>
                  </a:ext>
                </a:extLst>
              </a:tr>
            </a:tbl>
          </a:graphicData>
        </a:graphic>
      </p:graphicFrame>
      <p:sp>
        <p:nvSpPr>
          <p:cNvPr id="5" name="TextBox 4">
            <a:extLst>
              <a:ext uri="{FF2B5EF4-FFF2-40B4-BE49-F238E27FC236}">
                <a16:creationId xmlns:a16="http://schemas.microsoft.com/office/drawing/2014/main" id="{8B4D3B6C-4C58-4511-BBF4-2430D99EBF9D}"/>
              </a:ext>
            </a:extLst>
          </p:cNvPr>
          <p:cNvSpPr txBox="1"/>
          <p:nvPr/>
        </p:nvSpPr>
        <p:spPr>
          <a:xfrm>
            <a:off x="6232528" y="758427"/>
            <a:ext cx="3455946" cy="307777"/>
          </a:xfrm>
          <a:prstGeom prst="rect">
            <a:avLst/>
          </a:prstGeom>
          <a:noFill/>
        </p:spPr>
        <p:txBody>
          <a:bodyPr wrap="none" rtlCol="0">
            <a:spAutoFit/>
          </a:bodyPr>
          <a:lstStyle/>
          <a:p>
            <a:r>
              <a:rPr lang="en-US" sz="1400" dirty="0"/>
              <a:t>Redshift, native table:  </a:t>
            </a:r>
            <a:r>
              <a:rPr lang="en-US" sz="1400" dirty="0" err="1"/>
              <a:t>rack_device_mapping</a:t>
            </a:r>
            <a:endParaRPr lang="en-IN" sz="1400" dirty="0"/>
          </a:p>
        </p:txBody>
      </p:sp>
      <p:graphicFrame>
        <p:nvGraphicFramePr>
          <p:cNvPr id="8" name="Table 8">
            <a:extLst>
              <a:ext uri="{FF2B5EF4-FFF2-40B4-BE49-F238E27FC236}">
                <a16:creationId xmlns:a16="http://schemas.microsoft.com/office/drawing/2014/main" id="{07F40602-9B12-48FD-941E-AAC413FFFD5F}"/>
              </a:ext>
            </a:extLst>
          </p:cNvPr>
          <p:cNvGraphicFramePr>
            <a:graphicFrameLocks noGrp="1"/>
          </p:cNvGraphicFramePr>
          <p:nvPr>
            <p:extLst>
              <p:ext uri="{D42A27DB-BD31-4B8C-83A1-F6EECF244321}">
                <p14:modId xmlns:p14="http://schemas.microsoft.com/office/powerpoint/2010/main" val="749894247"/>
              </p:ext>
            </p:extLst>
          </p:nvPr>
        </p:nvGraphicFramePr>
        <p:xfrm>
          <a:off x="6232528" y="3307792"/>
          <a:ext cx="5121273" cy="3337560"/>
        </p:xfrm>
        <a:graphic>
          <a:graphicData uri="http://schemas.openxmlformats.org/drawingml/2006/table">
            <a:tbl>
              <a:tblPr firstRow="1" bandRow="1">
                <a:tableStyleId>{5C22544A-7EE6-4342-B048-85BDC9FD1C3A}</a:tableStyleId>
              </a:tblPr>
              <a:tblGrid>
                <a:gridCol w="1707091">
                  <a:extLst>
                    <a:ext uri="{9D8B030D-6E8A-4147-A177-3AD203B41FA5}">
                      <a16:colId xmlns:a16="http://schemas.microsoft.com/office/drawing/2014/main" val="1079745098"/>
                    </a:ext>
                  </a:extLst>
                </a:gridCol>
                <a:gridCol w="1707091">
                  <a:extLst>
                    <a:ext uri="{9D8B030D-6E8A-4147-A177-3AD203B41FA5}">
                      <a16:colId xmlns:a16="http://schemas.microsoft.com/office/drawing/2014/main" val="110365691"/>
                    </a:ext>
                  </a:extLst>
                </a:gridCol>
                <a:gridCol w="1707091">
                  <a:extLst>
                    <a:ext uri="{9D8B030D-6E8A-4147-A177-3AD203B41FA5}">
                      <a16:colId xmlns:a16="http://schemas.microsoft.com/office/drawing/2014/main" val="2668642971"/>
                    </a:ext>
                  </a:extLst>
                </a:gridCol>
              </a:tblGrid>
              <a:tr h="370840">
                <a:tc>
                  <a:txBody>
                    <a:bodyPr/>
                    <a:lstStyle/>
                    <a:p>
                      <a:r>
                        <a:rPr lang="en-US" sz="1400" dirty="0"/>
                        <a:t>Column</a:t>
                      </a:r>
                      <a:endParaRPr lang="en-IN" sz="1400" dirty="0"/>
                    </a:p>
                  </a:txBody>
                  <a:tcPr/>
                </a:tc>
                <a:tc>
                  <a:txBody>
                    <a:bodyPr/>
                    <a:lstStyle/>
                    <a:p>
                      <a:r>
                        <a:rPr lang="en-US" sz="1400" dirty="0"/>
                        <a:t>Type</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178515505"/>
                  </a:ext>
                </a:extLst>
              </a:tr>
              <a:tr h="370840">
                <a:tc>
                  <a:txBody>
                    <a:bodyPr/>
                    <a:lstStyle/>
                    <a:p>
                      <a:r>
                        <a:rPr lang="en-US" sz="1400" dirty="0" err="1"/>
                        <a:t>Device_id</a:t>
                      </a:r>
                      <a:endParaRPr lang="en-IN" sz="1400" dirty="0"/>
                    </a:p>
                  </a:txBody>
                  <a:tcPr/>
                </a:tc>
                <a:tc>
                  <a:txBody>
                    <a:bodyPr/>
                    <a:lstStyle/>
                    <a:p>
                      <a:r>
                        <a:rPr lang="en-US" sz="1400" dirty="0"/>
                        <a:t>String</a:t>
                      </a:r>
                      <a:endParaRPr lang="en-IN" sz="1400" dirty="0"/>
                    </a:p>
                  </a:txBody>
                  <a:tcPr/>
                </a:tc>
                <a:tc>
                  <a:txBody>
                    <a:bodyPr/>
                    <a:lstStyle/>
                    <a:p>
                      <a:r>
                        <a:rPr lang="en-US" sz="1400" dirty="0"/>
                        <a:t>Device id</a:t>
                      </a:r>
                      <a:endParaRPr lang="en-IN" sz="1400" dirty="0"/>
                    </a:p>
                  </a:txBody>
                  <a:tcPr/>
                </a:tc>
                <a:extLst>
                  <a:ext uri="{0D108BD9-81ED-4DB2-BD59-A6C34878D82A}">
                    <a16:rowId xmlns:a16="http://schemas.microsoft.com/office/drawing/2014/main" val="3490269084"/>
                  </a:ext>
                </a:extLst>
              </a:tr>
              <a:tr h="370840">
                <a:tc>
                  <a:txBody>
                    <a:bodyPr/>
                    <a:lstStyle/>
                    <a:p>
                      <a:r>
                        <a:rPr lang="en-US" sz="1400" dirty="0" err="1"/>
                        <a:t>min_temp</a:t>
                      </a:r>
                      <a:endParaRPr lang="en-IN" sz="1400" dirty="0"/>
                    </a:p>
                  </a:txBody>
                  <a:tcPr/>
                </a:tc>
                <a:tc>
                  <a:txBody>
                    <a:bodyPr/>
                    <a:lstStyle/>
                    <a:p>
                      <a:r>
                        <a:rPr lang="en-US" sz="1400" dirty="0"/>
                        <a:t>Double</a:t>
                      </a:r>
                      <a:endParaRPr lang="en-IN" sz="1400" dirty="0"/>
                    </a:p>
                  </a:txBody>
                  <a:tcPr/>
                </a:tc>
                <a:tc>
                  <a:txBody>
                    <a:bodyPr/>
                    <a:lstStyle/>
                    <a:p>
                      <a:endParaRPr lang="en-IN" sz="1400" dirty="0"/>
                    </a:p>
                  </a:txBody>
                  <a:tcPr/>
                </a:tc>
                <a:extLst>
                  <a:ext uri="{0D108BD9-81ED-4DB2-BD59-A6C34878D82A}">
                    <a16:rowId xmlns:a16="http://schemas.microsoft.com/office/drawing/2014/main" val="2724443229"/>
                  </a:ext>
                </a:extLst>
              </a:tr>
              <a:tr h="370840">
                <a:tc>
                  <a:txBody>
                    <a:bodyPr/>
                    <a:lstStyle/>
                    <a:p>
                      <a:r>
                        <a:rPr lang="en-US" sz="1400" dirty="0" err="1"/>
                        <a:t>max_temp</a:t>
                      </a:r>
                      <a:endParaRPr lang="en-IN" sz="1400" dirty="0"/>
                    </a:p>
                  </a:txBody>
                  <a:tcPr/>
                </a:tc>
                <a:tc>
                  <a:txBody>
                    <a:bodyPr/>
                    <a:lstStyle/>
                    <a:p>
                      <a:r>
                        <a:rPr lang="en-US" sz="1400" dirty="0"/>
                        <a:t>Double</a:t>
                      </a:r>
                      <a:endParaRPr lang="en-IN" sz="1400" dirty="0"/>
                    </a:p>
                  </a:txBody>
                  <a:tcPr/>
                </a:tc>
                <a:tc>
                  <a:txBody>
                    <a:bodyPr/>
                    <a:lstStyle/>
                    <a:p>
                      <a:endParaRPr lang="en-IN" sz="1400" dirty="0"/>
                    </a:p>
                  </a:txBody>
                  <a:tcPr/>
                </a:tc>
                <a:extLst>
                  <a:ext uri="{0D108BD9-81ED-4DB2-BD59-A6C34878D82A}">
                    <a16:rowId xmlns:a16="http://schemas.microsoft.com/office/drawing/2014/main" val="2561327234"/>
                  </a:ext>
                </a:extLst>
              </a:tr>
              <a:tr h="370840">
                <a:tc>
                  <a:txBody>
                    <a:bodyPr/>
                    <a:lstStyle/>
                    <a:p>
                      <a:r>
                        <a:rPr lang="en-US" sz="1400" dirty="0" err="1"/>
                        <a:t>avg_temp</a:t>
                      </a:r>
                      <a:endParaRPr lang="en-IN" sz="1400" dirty="0"/>
                    </a:p>
                  </a:txBody>
                  <a:tcPr/>
                </a:tc>
                <a:tc>
                  <a:txBody>
                    <a:bodyPr/>
                    <a:lstStyle/>
                    <a:p>
                      <a:r>
                        <a:rPr lang="en-US" sz="1400" dirty="0"/>
                        <a:t>Double</a:t>
                      </a:r>
                      <a:endParaRPr lang="en-IN" sz="1400" dirty="0"/>
                    </a:p>
                  </a:txBody>
                  <a:tcPr/>
                </a:tc>
                <a:tc>
                  <a:txBody>
                    <a:bodyPr/>
                    <a:lstStyle/>
                    <a:p>
                      <a:endParaRPr lang="en-IN" sz="1400" dirty="0"/>
                    </a:p>
                  </a:txBody>
                  <a:tcPr/>
                </a:tc>
                <a:extLst>
                  <a:ext uri="{0D108BD9-81ED-4DB2-BD59-A6C34878D82A}">
                    <a16:rowId xmlns:a16="http://schemas.microsoft.com/office/drawing/2014/main" val="2524202345"/>
                  </a:ext>
                </a:extLst>
              </a:tr>
              <a:tr h="370840">
                <a:tc>
                  <a:txBody>
                    <a:bodyPr/>
                    <a:lstStyle/>
                    <a:p>
                      <a:r>
                        <a:rPr lang="en-US" sz="1400" dirty="0" err="1"/>
                        <a:t>Min_humidity</a:t>
                      </a:r>
                      <a:endParaRPr lang="en-IN" sz="1400" dirty="0"/>
                    </a:p>
                  </a:txBody>
                  <a:tcPr/>
                </a:tc>
                <a:tc>
                  <a:txBody>
                    <a:bodyPr/>
                    <a:lstStyle/>
                    <a:p>
                      <a:r>
                        <a:rPr lang="en-US" sz="1400" dirty="0"/>
                        <a:t>Double</a:t>
                      </a:r>
                      <a:endParaRPr lang="en-IN" sz="1400" dirty="0"/>
                    </a:p>
                  </a:txBody>
                  <a:tcPr/>
                </a:tc>
                <a:tc>
                  <a:txBody>
                    <a:bodyPr/>
                    <a:lstStyle/>
                    <a:p>
                      <a:endParaRPr lang="en-IN" sz="1400" dirty="0"/>
                    </a:p>
                  </a:txBody>
                  <a:tcPr/>
                </a:tc>
                <a:extLst>
                  <a:ext uri="{0D108BD9-81ED-4DB2-BD59-A6C34878D82A}">
                    <a16:rowId xmlns:a16="http://schemas.microsoft.com/office/drawing/2014/main" val="2544339331"/>
                  </a:ext>
                </a:extLst>
              </a:tr>
              <a:tr h="370840">
                <a:tc>
                  <a:txBody>
                    <a:bodyPr/>
                    <a:lstStyle/>
                    <a:p>
                      <a:r>
                        <a:rPr lang="en-US" sz="1400" dirty="0" err="1"/>
                        <a:t>Max_humidity</a:t>
                      </a:r>
                      <a:endParaRPr lang="en-IN" sz="1400" dirty="0"/>
                    </a:p>
                  </a:txBody>
                  <a:tcPr/>
                </a:tc>
                <a:tc>
                  <a:txBody>
                    <a:bodyPr/>
                    <a:lstStyle/>
                    <a:p>
                      <a:r>
                        <a:rPr lang="en-US" sz="1400" dirty="0"/>
                        <a:t>Double</a:t>
                      </a:r>
                      <a:endParaRPr lang="en-IN" sz="1400" dirty="0"/>
                    </a:p>
                  </a:txBody>
                  <a:tcPr/>
                </a:tc>
                <a:tc>
                  <a:txBody>
                    <a:bodyPr/>
                    <a:lstStyle/>
                    <a:p>
                      <a:endParaRPr lang="en-IN" sz="1400" dirty="0"/>
                    </a:p>
                  </a:txBody>
                  <a:tcPr/>
                </a:tc>
                <a:extLst>
                  <a:ext uri="{0D108BD9-81ED-4DB2-BD59-A6C34878D82A}">
                    <a16:rowId xmlns:a16="http://schemas.microsoft.com/office/drawing/2014/main" val="1221119539"/>
                  </a:ext>
                </a:extLst>
              </a:tr>
              <a:tr h="370840">
                <a:tc>
                  <a:txBody>
                    <a:bodyPr/>
                    <a:lstStyle/>
                    <a:p>
                      <a:r>
                        <a:rPr lang="en-US" sz="1400" dirty="0" err="1"/>
                        <a:t>Avg_humidity</a:t>
                      </a:r>
                      <a:endParaRPr lang="en-IN" sz="1400" dirty="0"/>
                    </a:p>
                  </a:txBody>
                  <a:tcPr/>
                </a:tc>
                <a:tc>
                  <a:txBody>
                    <a:bodyPr/>
                    <a:lstStyle/>
                    <a:p>
                      <a:r>
                        <a:rPr lang="en-US" sz="1400" dirty="0"/>
                        <a:t>Double</a:t>
                      </a:r>
                      <a:endParaRPr lang="en-IN" sz="1400" dirty="0"/>
                    </a:p>
                  </a:txBody>
                  <a:tcPr/>
                </a:tc>
                <a:tc>
                  <a:txBody>
                    <a:bodyPr/>
                    <a:lstStyle/>
                    <a:p>
                      <a:endParaRPr lang="en-IN" sz="1400" dirty="0"/>
                    </a:p>
                  </a:txBody>
                  <a:tcPr/>
                </a:tc>
                <a:extLst>
                  <a:ext uri="{0D108BD9-81ED-4DB2-BD59-A6C34878D82A}">
                    <a16:rowId xmlns:a16="http://schemas.microsoft.com/office/drawing/2014/main" val="3543839601"/>
                  </a:ext>
                </a:extLst>
              </a:tr>
              <a:tr h="370840">
                <a:tc>
                  <a:txBody>
                    <a:bodyPr/>
                    <a:lstStyle/>
                    <a:p>
                      <a:r>
                        <a:rPr lang="en-US" sz="1400" dirty="0"/>
                        <a:t>timestamp</a:t>
                      </a:r>
                      <a:endParaRPr lang="en-IN" sz="1400" dirty="0"/>
                    </a:p>
                  </a:txBody>
                  <a:tcPr/>
                </a:tc>
                <a:tc>
                  <a:txBody>
                    <a:bodyPr/>
                    <a:lstStyle/>
                    <a:p>
                      <a:endParaRPr lang="en-IN" sz="1400" dirty="0"/>
                    </a:p>
                  </a:txBody>
                  <a:tcPr/>
                </a:tc>
                <a:tc>
                  <a:txBody>
                    <a:bodyPr/>
                    <a:lstStyle/>
                    <a:p>
                      <a:r>
                        <a:rPr lang="en-US" sz="1400" dirty="0"/>
                        <a:t>In </a:t>
                      </a:r>
                      <a:r>
                        <a:rPr lang="en-US" sz="1400" dirty="0" err="1"/>
                        <a:t>ms</a:t>
                      </a:r>
                      <a:r>
                        <a:rPr lang="en-US" sz="1400" dirty="0"/>
                        <a:t> since 1970</a:t>
                      </a:r>
                      <a:endParaRPr lang="en-IN" sz="1400" dirty="0"/>
                    </a:p>
                  </a:txBody>
                  <a:tcPr/>
                </a:tc>
                <a:extLst>
                  <a:ext uri="{0D108BD9-81ED-4DB2-BD59-A6C34878D82A}">
                    <a16:rowId xmlns:a16="http://schemas.microsoft.com/office/drawing/2014/main" val="2411834407"/>
                  </a:ext>
                </a:extLst>
              </a:tr>
            </a:tbl>
          </a:graphicData>
        </a:graphic>
      </p:graphicFrame>
      <p:sp>
        <p:nvSpPr>
          <p:cNvPr id="9" name="TextBox 8">
            <a:extLst>
              <a:ext uri="{FF2B5EF4-FFF2-40B4-BE49-F238E27FC236}">
                <a16:creationId xmlns:a16="http://schemas.microsoft.com/office/drawing/2014/main" id="{6A69E79D-BC98-4DC6-8F03-8D5D6688A3B1}"/>
              </a:ext>
            </a:extLst>
          </p:cNvPr>
          <p:cNvSpPr txBox="1"/>
          <p:nvPr/>
        </p:nvSpPr>
        <p:spPr>
          <a:xfrm>
            <a:off x="6232528" y="2938460"/>
            <a:ext cx="2763770" cy="307777"/>
          </a:xfrm>
          <a:prstGeom prst="rect">
            <a:avLst/>
          </a:prstGeom>
          <a:noFill/>
        </p:spPr>
        <p:txBody>
          <a:bodyPr wrap="none" rtlCol="0">
            <a:spAutoFit/>
          </a:bodyPr>
          <a:lstStyle/>
          <a:p>
            <a:r>
              <a:rPr lang="en-US" sz="1400" dirty="0"/>
              <a:t>Redshift, native </a:t>
            </a:r>
            <a:r>
              <a:rPr lang="en-US" sz="1400" dirty="0" err="1"/>
              <a:t>daily_temperature</a:t>
            </a:r>
            <a:r>
              <a:rPr lang="en-US" sz="1400" dirty="0"/>
              <a:t> </a:t>
            </a:r>
            <a:endParaRPr lang="en-IN" sz="1400" dirty="0"/>
          </a:p>
        </p:txBody>
      </p:sp>
      <p:graphicFrame>
        <p:nvGraphicFramePr>
          <p:cNvPr id="10" name="Table 8">
            <a:extLst>
              <a:ext uri="{FF2B5EF4-FFF2-40B4-BE49-F238E27FC236}">
                <a16:creationId xmlns:a16="http://schemas.microsoft.com/office/drawing/2014/main" id="{EE9CC153-693F-486C-875A-ED9A064ACB05}"/>
              </a:ext>
            </a:extLst>
          </p:cNvPr>
          <p:cNvGraphicFramePr>
            <a:graphicFrameLocks noGrp="1"/>
          </p:cNvGraphicFramePr>
          <p:nvPr>
            <p:extLst>
              <p:ext uri="{D42A27DB-BD31-4B8C-83A1-F6EECF244321}">
                <p14:modId xmlns:p14="http://schemas.microsoft.com/office/powerpoint/2010/main" val="2271200272"/>
              </p:ext>
            </p:extLst>
          </p:nvPr>
        </p:nvGraphicFramePr>
        <p:xfrm>
          <a:off x="762000" y="1124266"/>
          <a:ext cx="4558516" cy="5806440"/>
        </p:xfrm>
        <a:graphic>
          <a:graphicData uri="http://schemas.openxmlformats.org/drawingml/2006/table">
            <a:tbl>
              <a:tblPr firstRow="1" bandRow="1">
                <a:tableStyleId>{5C22544A-7EE6-4342-B048-85BDC9FD1C3A}</a:tableStyleId>
              </a:tblPr>
              <a:tblGrid>
                <a:gridCol w="1144334">
                  <a:extLst>
                    <a:ext uri="{9D8B030D-6E8A-4147-A177-3AD203B41FA5}">
                      <a16:colId xmlns:a16="http://schemas.microsoft.com/office/drawing/2014/main" val="1079745098"/>
                    </a:ext>
                  </a:extLst>
                </a:gridCol>
                <a:gridCol w="1707091">
                  <a:extLst>
                    <a:ext uri="{9D8B030D-6E8A-4147-A177-3AD203B41FA5}">
                      <a16:colId xmlns:a16="http://schemas.microsoft.com/office/drawing/2014/main" val="110365691"/>
                    </a:ext>
                  </a:extLst>
                </a:gridCol>
                <a:gridCol w="1707091">
                  <a:extLst>
                    <a:ext uri="{9D8B030D-6E8A-4147-A177-3AD203B41FA5}">
                      <a16:colId xmlns:a16="http://schemas.microsoft.com/office/drawing/2014/main" val="2668642971"/>
                    </a:ext>
                  </a:extLst>
                </a:gridCol>
              </a:tblGrid>
              <a:tr h="370840">
                <a:tc>
                  <a:txBody>
                    <a:bodyPr/>
                    <a:lstStyle/>
                    <a:p>
                      <a:r>
                        <a:rPr lang="en-US" sz="1400" dirty="0"/>
                        <a:t>Column</a:t>
                      </a:r>
                      <a:endParaRPr lang="en-IN" sz="1400" dirty="0"/>
                    </a:p>
                  </a:txBody>
                  <a:tcPr/>
                </a:tc>
                <a:tc>
                  <a:txBody>
                    <a:bodyPr/>
                    <a:lstStyle/>
                    <a:p>
                      <a:r>
                        <a:rPr lang="en-US" sz="1400" dirty="0"/>
                        <a:t>Type</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178515505"/>
                  </a:ext>
                </a:extLst>
              </a:tr>
              <a:tr h="370840">
                <a:tc>
                  <a:txBody>
                    <a:bodyPr/>
                    <a:lstStyle/>
                    <a:p>
                      <a:r>
                        <a:rPr lang="en-US" sz="1400" dirty="0" err="1"/>
                        <a:t>Device_id</a:t>
                      </a:r>
                      <a:endParaRPr lang="en-IN" sz="1400" dirty="0"/>
                    </a:p>
                  </a:txBody>
                  <a:tcPr/>
                </a:tc>
                <a:tc>
                  <a:txBody>
                    <a:bodyPr/>
                    <a:lstStyle/>
                    <a:p>
                      <a:r>
                        <a:rPr lang="en-US" sz="1400" dirty="0"/>
                        <a:t>String</a:t>
                      </a:r>
                      <a:endParaRPr lang="en-IN" sz="1400" dirty="0"/>
                    </a:p>
                  </a:txBody>
                  <a:tcPr/>
                </a:tc>
                <a:tc>
                  <a:txBody>
                    <a:bodyPr/>
                    <a:lstStyle/>
                    <a:p>
                      <a:r>
                        <a:rPr lang="en-US" sz="1400" dirty="0"/>
                        <a:t>Device id</a:t>
                      </a:r>
                      <a:endParaRPr lang="en-IN" sz="1400" dirty="0"/>
                    </a:p>
                  </a:txBody>
                  <a:tcPr/>
                </a:tc>
                <a:extLst>
                  <a:ext uri="{0D108BD9-81ED-4DB2-BD59-A6C34878D82A}">
                    <a16:rowId xmlns:a16="http://schemas.microsoft.com/office/drawing/2014/main" val="3490269084"/>
                  </a:ext>
                </a:extLst>
              </a:tr>
              <a:tr h="370840">
                <a:tc>
                  <a:txBody>
                    <a:bodyPr/>
                    <a:lstStyle/>
                    <a:p>
                      <a:r>
                        <a:rPr lang="en-US" sz="1400" dirty="0" err="1"/>
                        <a:t>min_voltage</a:t>
                      </a:r>
                      <a:endParaRPr lang="en-IN" sz="1400" dirty="0"/>
                    </a:p>
                  </a:txBody>
                  <a:tcPr/>
                </a:tc>
                <a:tc>
                  <a:txBody>
                    <a:bodyPr/>
                    <a:lstStyle/>
                    <a:p>
                      <a:r>
                        <a:rPr lang="en-US" sz="1400" dirty="0"/>
                        <a:t>Double</a:t>
                      </a:r>
                      <a:endParaRPr lang="en-IN" sz="1400" dirty="0"/>
                    </a:p>
                  </a:txBody>
                  <a:tcPr/>
                </a:tc>
                <a:tc>
                  <a:txBody>
                    <a:bodyPr/>
                    <a:lstStyle/>
                    <a:p>
                      <a:r>
                        <a:rPr lang="en-US" sz="1400" dirty="0"/>
                        <a:t>Min voltage of the day</a:t>
                      </a:r>
                      <a:endParaRPr lang="en-IN" sz="1400" dirty="0"/>
                    </a:p>
                  </a:txBody>
                  <a:tcPr/>
                </a:tc>
                <a:extLst>
                  <a:ext uri="{0D108BD9-81ED-4DB2-BD59-A6C34878D82A}">
                    <a16:rowId xmlns:a16="http://schemas.microsoft.com/office/drawing/2014/main" val="2724443229"/>
                  </a:ext>
                </a:extLst>
              </a:tr>
              <a:tr h="370840">
                <a:tc>
                  <a:txBody>
                    <a:bodyPr/>
                    <a:lstStyle/>
                    <a:p>
                      <a:r>
                        <a:rPr lang="en-US" sz="1400" dirty="0" err="1"/>
                        <a:t>max_voltage</a:t>
                      </a:r>
                      <a:endParaRPr lang="en-IN" sz="1400" dirty="0"/>
                    </a:p>
                  </a:txBody>
                  <a:tcPr/>
                </a:tc>
                <a:tc>
                  <a:txBody>
                    <a:bodyPr/>
                    <a:lstStyle/>
                    <a:p>
                      <a:r>
                        <a:rPr lang="en-US" sz="1400" dirty="0"/>
                        <a:t>Double</a:t>
                      </a:r>
                      <a:endParaRPr lang="en-IN" sz="1400" dirty="0"/>
                    </a:p>
                  </a:txBody>
                  <a:tcPr/>
                </a:tc>
                <a:tc>
                  <a:txBody>
                    <a:bodyPr/>
                    <a:lstStyle/>
                    <a:p>
                      <a:r>
                        <a:rPr lang="en-US" sz="1400" dirty="0"/>
                        <a:t>Max voltage of the day</a:t>
                      </a:r>
                      <a:endParaRPr lang="en-IN" sz="1400" dirty="0"/>
                    </a:p>
                  </a:txBody>
                  <a:tcPr/>
                </a:tc>
                <a:extLst>
                  <a:ext uri="{0D108BD9-81ED-4DB2-BD59-A6C34878D82A}">
                    <a16:rowId xmlns:a16="http://schemas.microsoft.com/office/drawing/2014/main" val="2561327234"/>
                  </a:ext>
                </a:extLst>
              </a:tr>
              <a:tr h="370840">
                <a:tc>
                  <a:txBody>
                    <a:bodyPr/>
                    <a:lstStyle/>
                    <a:p>
                      <a:r>
                        <a:rPr lang="en-US" sz="1400" dirty="0" err="1"/>
                        <a:t>avg_voltage</a:t>
                      </a:r>
                      <a:endParaRPr lang="en-IN" sz="1400" dirty="0"/>
                    </a:p>
                  </a:txBody>
                  <a:tcPr/>
                </a:tc>
                <a:tc>
                  <a:txBody>
                    <a:bodyPr/>
                    <a:lstStyle/>
                    <a:p>
                      <a:r>
                        <a:rPr lang="en-US" sz="1400" dirty="0"/>
                        <a:t>Double</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Avg voltage of the day</a:t>
                      </a:r>
                      <a:endParaRPr lang="en-IN" sz="1400" dirty="0"/>
                    </a:p>
                    <a:p>
                      <a:endParaRPr lang="en-IN" sz="1400" dirty="0"/>
                    </a:p>
                  </a:txBody>
                  <a:tcPr/>
                </a:tc>
                <a:extLst>
                  <a:ext uri="{0D108BD9-81ED-4DB2-BD59-A6C34878D82A}">
                    <a16:rowId xmlns:a16="http://schemas.microsoft.com/office/drawing/2014/main" val="2524202345"/>
                  </a:ext>
                </a:extLst>
              </a:tr>
              <a:tr h="370840">
                <a:tc>
                  <a:txBody>
                    <a:bodyPr/>
                    <a:lstStyle/>
                    <a:p>
                      <a:r>
                        <a:rPr lang="en-US" sz="1400" dirty="0" err="1"/>
                        <a:t>min_current</a:t>
                      </a:r>
                      <a:endParaRPr lang="en-IN" sz="1400" dirty="0"/>
                    </a:p>
                  </a:txBody>
                  <a:tcPr/>
                </a:tc>
                <a:tc>
                  <a:txBody>
                    <a:bodyPr/>
                    <a:lstStyle/>
                    <a:p>
                      <a:r>
                        <a:rPr lang="en-US" sz="1400" dirty="0"/>
                        <a:t>Double</a:t>
                      </a:r>
                      <a:endParaRPr lang="en-IN" sz="1400" dirty="0"/>
                    </a:p>
                  </a:txBody>
                  <a:tcPr/>
                </a:tc>
                <a:tc>
                  <a:txBody>
                    <a:bodyPr/>
                    <a:lstStyle/>
                    <a:p>
                      <a:r>
                        <a:rPr lang="en-US" sz="1400" dirty="0"/>
                        <a:t>Min current of the day</a:t>
                      </a:r>
                      <a:endParaRPr lang="en-IN" sz="1400" dirty="0"/>
                    </a:p>
                  </a:txBody>
                  <a:tcPr/>
                </a:tc>
                <a:extLst>
                  <a:ext uri="{0D108BD9-81ED-4DB2-BD59-A6C34878D82A}">
                    <a16:rowId xmlns:a16="http://schemas.microsoft.com/office/drawing/2014/main" val="3012419853"/>
                  </a:ext>
                </a:extLst>
              </a:tr>
              <a:tr h="370840">
                <a:tc>
                  <a:txBody>
                    <a:bodyPr/>
                    <a:lstStyle/>
                    <a:p>
                      <a:r>
                        <a:rPr lang="en-US" sz="1400" dirty="0" err="1"/>
                        <a:t>max_current</a:t>
                      </a:r>
                      <a:endParaRPr lang="en-IN" sz="1400" dirty="0"/>
                    </a:p>
                  </a:txBody>
                  <a:tcPr/>
                </a:tc>
                <a:tc>
                  <a:txBody>
                    <a:bodyPr/>
                    <a:lstStyle/>
                    <a:p>
                      <a:r>
                        <a:rPr lang="en-US" sz="1400" dirty="0"/>
                        <a:t>Double</a:t>
                      </a:r>
                      <a:endParaRPr lang="en-IN" sz="1400" dirty="0"/>
                    </a:p>
                  </a:txBody>
                  <a:tcPr/>
                </a:tc>
                <a:tc>
                  <a:txBody>
                    <a:bodyPr/>
                    <a:lstStyle/>
                    <a:p>
                      <a:r>
                        <a:rPr lang="en-US" sz="1400" dirty="0"/>
                        <a:t>Max current of the day</a:t>
                      </a:r>
                      <a:endParaRPr lang="en-IN" sz="1400" dirty="0"/>
                    </a:p>
                  </a:txBody>
                  <a:tcPr/>
                </a:tc>
                <a:extLst>
                  <a:ext uri="{0D108BD9-81ED-4DB2-BD59-A6C34878D82A}">
                    <a16:rowId xmlns:a16="http://schemas.microsoft.com/office/drawing/2014/main" val="2496177932"/>
                  </a:ext>
                </a:extLst>
              </a:tr>
              <a:tr h="370840">
                <a:tc>
                  <a:txBody>
                    <a:bodyPr/>
                    <a:lstStyle/>
                    <a:p>
                      <a:r>
                        <a:rPr lang="en-US" sz="1400" dirty="0" err="1"/>
                        <a:t>avg_current</a:t>
                      </a:r>
                      <a:endParaRPr lang="en-IN" sz="1400" dirty="0"/>
                    </a:p>
                  </a:txBody>
                  <a:tcPr/>
                </a:tc>
                <a:tc>
                  <a:txBody>
                    <a:bodyPr/>
                    <a:lstStyle/>
                    <a:p>
                      <a:r>
                        <a:rPr lang="en-US" sz="1400" dirty="0"/>
                        <a:t>Double</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Avg current of the day</a:t>
                      </a:r>
                      <a:endParaRPr lang="en-IN" sz="1400" dirty="0"/>
                    </a:p>
                  </a:txBody>
                  <a:tcPr/>
                </a:tc>
                <a:extLst>
                  <a:ext uri="{0D108BD9-81ED-4DB2-BD59-A6C34878D82A}">
                    <a16:rowId xmlns:a16="http://schemas.microsoft.com/office/drawing/2014/main" val="1047373271"/>
                  </a:ext>
                </a:extLst>
              </a:tr>
              <a:tr h="370840">
                <a:tc>
                  <a:txBody>
                    <a:bodyPr/>
                    <a:lstStyle/>
                    <a:p>
                      <a:r>
                        <a:rPr lang="en-US" sz="1400" dirty="0" err="1"/>
                        <a:t>watt_total</a:t>
                      </a:r>
                      <a:endParaRPr lang="en-IN" sz="1400" dirty="0"/>
                    </a:p>
                  </a:txBody>
                  <a:tcPr/>
                </a:tc>
                <a:tc>
                  <a:txBody>
                    <a:bodyPr/>
                    <a:lstStyle/>
                    <a:p>
                      <a:r>
                        <a:rPr lang="en-US" sz="1400" dirty="0"/>
                        <a:t>Double</a:t>
                      </a:r>
                      <a:endParaRPr lang="en-IN" sz="1400" dirty="0"/>
                    </a:p>
                  </a:txBody>
                  <a:tcPr/>
                </a:tc>
                <a:tc>
                  <a:txBody>
                    <a:bodyPr/>
                    <a:lstStyle/>
                    <a:p>
                      <a:r>
                        <a:rPr lang="en-US" sz="1400" dirty="0"/>
                        <a:t>Total consumption of watt on given day, output of (last reading of the day – first reading of the day)</a:t>
                      </a:r>
                      <a:endParaRPr lang="en-IN" sz="1400" dirty="0"/>
                    </a:p>
                  </a:txBody>
                  <a:tcPr/>
                </a:tc>
                <a:extLst>
                  <a:ext uri="{0D108BD9-81ED-4DB2-BD59-A6C34878D82A}">
                    <a16:rowId xmlns:a16="http://schemas.microsoft.com/office/drawing/2014/main" val="1525397293"/>
                  </a:ext>
                </a:extLst>
              </a:tr>
              <a:tr h="370840">
                <a:tc>
                  <a:txBody>
                    <a:bodyPr/>
                    <a:lstStyle/>
                    <a:p>
                      <a:r>
                        <a:rPr lang="en-US" sz="1400" dirty="0"/>
                        <a:t>timestamp</a:t>
                      </a:r>
                      <a:endParaRPr lang="en-IN" sz="1400" dirty="0"/>
                    </a:p>
                  </a:txBody>
                  <a:tcPr/>
                </a:tc>
                <a:tc>
                  <a:txBody>
                    <a:bodyPr/>
                    <a:lstStyle/>
                    <a:p>
                      <a:r>
                        <a:rPr lang="en-US" sz="1400" dirty="0"/>
                        <a:t>Long</a:t>
                      </a:r>
                      <a:endParaRPr lang="en-IN" sz="1400" dirty="0"/>
                    </a:p>
                  </a:txBody>
                  <a:tcPr/>
                </a:tc>
                <a:tc>
                  <a:txBody>
                    <a:bodyPr/>
                    <a:lstStyle/>
                    <a:p>
                      <a:r>
                        <a:rPr lang="en-US" sz="1400" dirty="0"/>
                        <a:t>In </a:t>
                      </a:r>
                      <a:r>
                        <a:rPr lang="en-US" sz="1400" dirty="0" err="1"/>
                        <a:t>ms</a:t>
                      </a:r>
                      <a:r>
                        <a:rPr lang="en-US" sz="1400" dirty="0"/>
                        <a:t> since 1970</a:t>
                      </a:r>
                      <a:endParaRPr lang="en-IN" sz="1400" dirty="0"/>
                    </a:p>
                  </a:txBody>
                  <a:tcPr/>
                </a:tc>
                <a:extLst>
                  <a:ext uri="{0D108BD9-81ED-4DB2-BD59-A6C34878D82A}">
                    <a16:rowId xmlns:a16="http://schemas.microsoft.com/office/drawing/2014/main" val="527775241"/>
                  </a:ext>
                </a:extLst>
              </a:tr>
            </a:tbl>
          </a:graphicData>
        </a:graphic>
      </p:graphicFrame>
      <p:sp>
        <p:nvSpPr>
          <p:cNvPr id="11" name="TextBox 10">
            <a:extLst>
              <a:ext uri="{FF2B5EF4-FFF2-40B4-BE49-F238E27FC236}">
                <a16:creationId xmlns:a16="http://schemas.microsoft.com/office/drawing/2014/main" id="{4B894211-D4DA-4194-A273-55E6C23017A6}"/>
              </a:ext>
            </a:extLst>
          </p:cNvPr>
          <p:cNvSpPr txBox="1"/>
          <p:nvPr/>
        </p:nvSpPr>
        <p:spPr>
          <a:xfrm>
            <a:off x="749304" y="787458"/>
            <a:ext cx="2950103" cy="307777"/>
          </a:xfrm>
          <a:prstGeom prst="rect">
            <a:avLst/>
          </a:prstGeom>
          <a:noFill/>
        </p:spPr>
        <p:txBody>
          <a:bodyPr wrap="none" rtlCol="0">
            <a:spAutoFit/>
          </a:bodyPr>
          <a:lstStyle/>
          <a:p>
            <a:r>
              <a:rPr lang="en-US" sz="1400" dirty="0"/>
              <a:t>Redshift, spectrum table </a:t>
            </a:r>
            <a:r>
              <a:rPr lang="en-US" sz="1400" dirty="0" err="1"/>
              <a:t>daily_energy</a:t>
            </a:r>
            <a:endParaRPr lang="en-IN" sz="1400" dirty="0"/>
          </a:p>
        </p:txBody>
      </p:sp>
      <p:sp>
        <p:nvSpPr>
          <p:cNvPr id="13" name="Heptagon 12">
            <a:extLst>
              <a:ext uri="{FF2B5EF4-FFF2-40B4-BE49-F238E27FC236}">
                <a16:creationId xmlns:a16="http://schemas.microsoft.com/office/drawing/2014/main" id="{EC6BA6D7-508B-41E1-9701-F9D9523BC943}"/>
              </a:ext>
            </a:extLst>
          </p:cNvPr>
          <p:cNvSpPr/>
          <p:nvPr/>
        </p:nvSpPr>
        <p:spPr>
          <a:xfrm>
            <a:off x="10419127" y="373445"/>
            <a:ext cx="629874" cy="549344"/>
          </a:xfrm>
          <a:prstGeom prst="hep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t>Use case 1</a:t>
            </a:r>
            <a:endParaRPr lang="en-IN" sz="1000" dirty="0"/>
          </a:p>
        </p:txBody>
      </p:sp>
    </p:spTree>
    <p:extLst>
      <p:ext uri="{BB962C8B-B14F-4D97-AF65-F5344CB8AC3E}">
        <p14:creationId xmlns:p14="http://schemas.microsoft.com/office/powerpoint/2010/main" val="1316379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ECCE-43A2-4752-B074-2F884843E3CA}"/>
              </a:ext>
            </a:extLst>
          </p:cNvPr>
          <p:cNvSpPr>
            <a:spLocks noGrp="1"/>
          </p:cNvSpPr>
          <p:nvPr>
            <p:ph type="title"/>
          </p:nvPr>
        </p:nvSpPr>
        <p:spPr/>
        <p:txBody>
          <a:bodyPr/>
          <a:lstStyle/>
          <a:p>
            <a:r>
              <a:rPr lang="en-US" dirty="0"/>
              <a:t>IoT Data Lake</a:t>
            </a:r>
            <a:endParaRPr lang="en-IN" dirty="0"/>
          </a:p>
        </p:txBody>
      </p:sp>
      <p:graphicFrame>
        <p:nvGraphicFramePr>
          <p:cNvPr id="4" name="Table 4">
            <a:extLst>
              <a:ext uri="{FF2B5EF4-FFF2-40B4-BE49-F238E27FC236}">
                <a16:creationId xmlns:a16="http://schemas.microsoft.com/office/drawing/2014/main" id="{A53A80A8-F2FE-49C0-9418-E6DFA6A6DC84}"/>
              </a:ext>
            </a:extLst>
          </p:cNvPr>
          <p:cNvGraphicFramePr>
            <a:graphicFrameLocks noGrp="1"/>
          </p:cNvGraphicFramePr>
          <p:nvPr>
            <p:extLst>
              <p:ext uri="{D42A27DB-BD31-4B8C-83A1-F6EECF244321}">
                <p14:modId xmlns:p14="http://schemas.microsoft.com/office/powerpoint/2010/main" val="1398907984"/>
              </p:ext>
            </p:extLst>
          </p:nvPr>
        </p:nvGraphicFramePr>
        <p:xfrm>
          <a:off x="838200" y="2275325"/>
          <a:ext cx="5038725" cy="2225040"/>
        </p:xfrm>
        <a:graphic>
          <a:graphicData uri="http://schemas.openxmlformats.org/drawingml/2006/table">
            <a:tbl>
              <a:tblPr firstRow="1" bandRow="1">
                <a:tableStyleId>{5C22544A-7EE6-4342-B048-85BDC9FD1C3A}</a:tableStyleId>
              </a:tblPr>
              <a:tblGrid>
                <a:gridCol w="1679575">
                  <a:extLst>
                    <a:ext uri="{9D8B030D-6E8A-4147-A177-3AD203B41FA5}">
                      <a16:colId xmlns:a16="http://schemas.microsoft.com/office/drawing/2014/main" val="2791812579"/>
                    </a:ext>
                  </a:extLst>
                </a:gridCol>
                <a:gridCol w="1679575">
                  <a:extLst>
                    <a:ext uri="{9D8B030D-6E8A-4147-A177-3AD203B41FA5}">
                      <a16:colId xmlns:a16="http://schemas.microsoft.com/office/drawing/2014/main" val="116994055"/>
                    </a:ext>
                  </a:extLst>
                </a:gridCol>
                <a:gridCol w="1679575">
                  <a:extLst>
                    <a:ext uri="{9D8B030D-6E8A-4147-A177-3AD203B41FA5}">
                      <a16:colId xmlns:a16="http://schemas.microsoft.com/office/drawing/2014/main" val="784436521"/>
                    </a:ext>
                  </a:extLst>
                </a:gridCol>
              </a:tblGrid>
              <a:tr h="370840">
                <a:tc>
                  <a:txBody>
                    <a:bodyPr/>
                    <a:lstStyle/>
                    <a:p>
                      <a:r>
                        <a:rPr lang="en-US" dirty="0"/>
                        <a:t>Column</a:t>
                      </a:r>
                      <a:endParaRPr lang="en-IN" dirty="0"/>
                    </a:p>
                  </a:txBody>
                  <a:tcPr/>
                </a:tc>
                <a:tc>
                  <a:txBody>
                    <a:bodyPr/>
                    <a:lstStyle/>
                    <a:p>
                      <a:r>
                        <a:rPr lang="en-US" dirty="0"/>
                        <a:t>Type</a:t>
                      </a:r>
                      <a:endParaRPr lang="en-IN" dirty="0"/>
                    </a:p>
                  </a:txBody>
                  <a:tcPr/>
                </a:tc>
                <a:tc>
                  <a:txBody>
                    <a:bodyPr/>
                    <a:lstStyle/>
                    <a:p>
                      <a:endParaRPr lang="en-IN" dirty="0"/>
                    </a:p>
                  </a:txBody>
                  <a:tcPr/>
                </a:tc>
                <a:extLst>
                  <a:ext uri="{0D108BD9-81ED-4DB2-BD59-A6C34878D82A}">
                    <a16:rowId xmlns:a16="http://schemas.microsoft.com/office/drawing/2014/main" val="3427913"/>
                  </a:ext>
                </a:extLst>
              </a:tr>
              <a:tr h="370840">
                <a:tc>
                  <a:txBody>
                    <a:bodyPr/>
                    <a:lstStyle/>
                    <a:p>
                      <a:r>
                        <a:rPr lang="en-US" dirty="0"/>
                        <a:t>Temp</a:t>
                      </a:r>
                      <a:endParaRPr lang="en-IN" dirty="0"/>
                    </a:p>
                  </a:txBody>
                  <a:tcPr/>
                </a:tc>
                <a:tc>
                  <a:txBody>
                    <a:bodyPr/>
                    <a:lstStyle/>
                    <a:p>
                      <a:r>
                        <a:rPr lang="en-US" dirty="0"/>
                        <a:t>Double</a:t>
                      </a:r>
                      <a:endParaRPr lang="en-IN" dirty="0"/>
                    </a:p>
                  </a:txBody>
                  <a:tcPr/>
                </a:tc>
                <a:tc>
                  <a:txBody>
                    <a:bodyPr/>
                    <a:lstStyle/>
                    <a:p>
                      <a:endParaRPr lang="en-IN"/>
                    </a:p>
                  </a:txBody>
                  <a:tcPr/>
                </a:tc>
                <a:extLst>
                  <a:ext uri="{0D108BD9-81ED-4DB2-BD59-A6C34878D82A}">
                    <a16:rowId xmlns:a16="http://schemas.microsoft.com/office/drawing/2014/main" val="49172681"/>
                  </a:ext>
                </a:extLst>
              </a:tr>
              <a:tr h="370840">
                <a:tc>
                  <a:txBody>
                    <a:bodyPr/>
                    <a:lstStyle/>
                    <a:p>
                      <a:r>
                        <a:rPr lang="en-US" dirty="0"/>
                        <a:t>humidity</a:t>
                      </a:r>
                      <a:endParaRPr lang="en-IN" dirty="0"/>
                    </a:p>
                  </a:txBody>
                  <a:tcPr/>
                </a:tc>
                <a:tc>
                  <a:txBody>
                    <a:bodyPr/>
                    <a:lstStyle/>
                    <a:p>
                      <a:r>
                        <a:rPr lang="en-US" dirty="0"/>
                        <a:t>Double</a:t>
                      </a:r>
                      <a:endParaRPr lang="en-IN" dirty="0"/>
                    </a:p>
                  </a:txBody>
                  <a:tcPr/>
                </a:tc>
                <a:tc>
                  <a:txBody>
                    <a:bodyPr/>
                    <a:lstStyle/>
                    <a:p>
                      <a:endParaRPr lang="en-IN" dirty="0"/>
                    </a:p>
                  </a:txBody>
                  <a:tcPr/>
                </a:tc>
                <a:extLst>
                  <a:ext uri="{0D108BD9-81ED-4DB2-BD59-A6C34878D82A}">
                    <a16:rowId xmlns:a16="http://schemas.microsoft.com/office/drawing/2014/main" val="796750918"/>
                  </a:ext>
                </a:extLst>
              </a:tr>
              <a:tr h="370840">
                <a:tc>
                  <a:txBody>
                    <a:bodyPr/>
                    <a:lstStyle/>
                    <a:p>
                      <a:r>
                        <a:rPr lang="en-US" dirty="0" err="1"/>
                        <a:t>device_id</a:t>
                      </a:r>
                      <a:endParaRPr lang="en-IN" dirty="0"/>
                    </a:p>
                  </a:txBody>
                  <a:tcPr/>
                </a:tc>
                <a:tc>
                  <a:txBody>
                    <a:bodyPr/>
                    <a:lstStyle/>
                    <a:p>
                      <a:r>
                        <a:rPr lang="en-US" dirty="0"/>
                        <a:t>String</a:t>
                      </a:r>
                      <a:endParaRPr lang="en-IN" dirty="0"/>
                    </a:p>
                  </a:txBody>
                  <a:tcPr/>
                </a:tc>
                <a:tc>
                  <a:txBody>
                    <a:bodyPr/>
                    <a:lstStyle/>
                    <a:p>
                      <a:endParaRPr lang="en-IN" dirty="0"/>
                    </a:p>
                  </a:txBody>
                  <a:tcPr/>
                </a:tc>
                <a:extLst>
                  <a:ext uri="{0D108BD9-81ED-4DB2-BD59-A6C34878D82A}">
                    <a16:rowId xmlns:a16="http://schemas.microsoft.com/office/drawing/2014/main" val="581321625"/>
                  </a:ext>
                </a:extLst>
              </a:tr>
              <a:tr h="370840">
                <a:tc>
                  <a:txBody>
                    <a:bodyPr/>
                    <a:lstStyle/>
                    <a:p>
                      <a:r>
                        <a:rPr lang="en-US" dirty="0"/>
                        <a:t>type</a:t>
                      </a:r>
                      <a:endParaRPr lang="en-IN" dirty="0"/>
                    </a:p>
                  </a:txBody>
                  <a:tcPr/>
                </a:tc>
                <a:tc>
                  <a:txBody>
                    <a:bodyPr/>
                    <a:lstStyle/>
                    <a:p>
                      <a:r>
                        <a:rPr lang="en-US" dirty="0"/>
                        <a:t>String</a:t>
                      </a:r>
                      <a:endParaRPr lang="en-IN" dirty="0"/>
                    </a:p>
                  </a:txBody>
                  <a:tcPr/>
                </a:tc>
                <a:tc>
                  <a:txBody>
                    <a:bodyPr/>
                    <a:lstStyle/>
                    <a:p>
                      <a:endParaRPr lang="en-IN" dirty="0"/>
                    </a:p>
                  </a:txBody>
                  <a:tcPr/>
                </a:tc>
                <a:extLst>
                  <a:ext uri="{0D108BD9-81ED-4DB2-BD59-A6C34878D82A}">
                    <a16:rowId xmlns:a16="http://schemas.microsoft.com/office/drawing/2014/main" val="283022857"/>
                  </a:ext>
                </a:extLst>
              </a:tr>
              <a:tr h="370840">
                <a:tc>
                  <a:txBody>
                    <a:bodyPr/>
                    <a:lstStyle/>
                    <a:p>
                      <a:r>
                        <a:rPr lang="en-US" dirty="0"/>
                        <a:t>timestamp</a:t>
                      </a:r>
                      <a:endParaRPr lang="en-IN" dirty="0"/>
                    </a:p>
                  </a:txBody>
                  <a:tcPr/>
                </a:tc>
                <a:tc>
                  <a:txBody>
                    <a:bodyPr/>
                    <a:lstStyle/>
                    <a:p>
                      <a:r>
                        <a:rPr lang="en-US" dirty="0"/>
                        <a:t>Long</a:t>
                      </a:r>
                      <a:endParaRPr lang="en-IN" dirty="0"/>
                    </a:p>
                  </a:txBody>
                  <a:tcPr/>
                </a:tc>
                <a:tc>
                  <a:txBody>
                    <a:bodyPr/>
                    <a:lstStyle/>
                    <a:p>
                      <a:endParaRPr lang="en-IN" dirty="0"/>
                    </a:p>
                  </a:txBody>
                  <a:tcPr/>
                </a:tc>
                <a:extLst>
                  <a:ext uri="{0D108BD9-81ED-4DB2-BD59-A6C34878D82A}">
                    <a16:rowId xmlns:a16="http://schemas.microsoft.com/office/drawing/2014/main" val="1769115413"/>
                  </a:ext>
                </a:extLst>
              </a:tr>
            </a:tbl>
          </a:graphicData>
        </a:graphic>
      </p:graphicFrame>
      <p:sp>
        <p:nvSpPr>
          <p:cNvPr id="5" name="TextBox 4">
            <a:extLst>
              <a:ext uri="{FF2B5EF4-FFF2-40B4-BE49-F238E27FC236}">
                <a16:creationId xmlns:a16="http://schemas.microsoft.com/office/drawing/2014/main" id="{8552A0FB-5F9D-4D4C-9993-8E3BCB0EA3EA}"/>
              </a:ext>
            </a:extLst>
          </p:cNvPr>
          <p:cNvSpPr txBox="1"/>
          <p:nvPr/>
        </p:nvSpPr>
        <p:spPr>
          <a:xfrm>
            <a:off x="838201" y="1506022"/>
            <a:ext cx="5038724" cy="646331"/>
          </a:xfrm>
          <a:prstGeom prst="rect">
            <a:avLst/>
          </a:prstGeom>
          <a:noFill/>
        </p:spPr>
        <p:txBody>
          <a:bodyPr wrap="square" rtlCol="0">
            <a:spAutoFit/>
          </a:bodyPr>
          <a:lstStyle/>
          <a:p>
            <a:r>
              <a:rPr lang="en-US" dirty="0" err="1"/>
              <a:t>TempRawData</a:t>
            </a:r>
            <a:r>
              <a:rPr lang="en-US" dirty="0"/>
              <a:t>: Parquet format, captured every 60 minutes, Location: S3, Format: Parquet</a:t>
            </a:r>
            <a:endParaRPr lang="en-IN" dirty="0"/>
          </a:p>
        </p:txBody>
      </p:sp>
      <p:graphicFrame>
        <p:nvGraphicFramePr>
          <p:cNvPr id="6" name="Table 4">
            <a:extLst>
              <a:ext uri="{FF2B5EF4-FFF2-40B4-BE49-F238E27FC236}">
                <a16:creationId xmlns:a16="http://schemas.microsoft.com/office/drawing/2014/main" id="{9407B52D-410E-47A1-AF72-A4F77E3EE6FD}"/>
              </a:ext>
            </a:extLst>
          </p:cNvPr>
          <p:cNvGraphicFramePr>
            <a:graphicFrameLocks noGrp="1"/>
          </p:cNvGraphicFramePr>
          <p:nvPr>
            <p:extLst>
              <p:ext uri="{D42A27DB-BD31-4B8C-83A1-F6EECF244321}">
                <p14:modId xmlns:p14="http://schemas.microsoft.com/office/powerpoint/2010/main" val="1569364858"/>
              </p:ext>
            </p:extLst>
          </p:nvPr>
        </p:nvGraphicFramePr>
        <p:xfrm>
          <a:off x="6438900" y="2255125"/>
          <a:ext cx="5038725" cy="2595880"/>
        </p:xfrm>
        <a:graphic>
          <a:graphicData uri="http://schemas.openxmlformats.org/drawingml/2006/table">
            <a:tbl>
              <a:tblPr firstRow="1" bandRow="1">
                <a:tableStyleId>{5C22544A-7EE6-4342-B048-85BDC9FD1C3A}</a:tableStyleId>
              </a:tblPr>
              <a:tblGrid>
                <a:gridCol w="1679575">
                  <a:extLst>
                    <a:ext uri="{9D8B030D-6E8A-4147-A177-3AD203B41FA5}">
                      <a16:colId xmlns:a16="http://schemas.microsoft.com/office/drawing/2014/main" val="2791812579"/>
                    </a:ext>
                  </a:extLst>
                </a:gridCol>
                <a:gridCol w="1679575">
                  <a:extLst>
                    <a:ext uri="{9D8B030D-6E8A-4147-A177-3AD203B41FA5}">
                      <a16:colId xmlns:a16="http://schemas.microsoft.com/office/drawing/2014/main" val="116994055"/>
                    </a:ext>
                  </a:extLst>
                </a:gridCol>
                <a:gridCol w="1679575">
                  <a:extLst>
                    <a:ext uri="{9D8B030D-6E8A-4147-A177-3AD203B41FA5}">
                      <a16:colId xmlns:a16="http://schemas.microsoft.com/office/drawing/2014/main" val="784436521"/>
                    </a:ext>
                  </a:extLst>
                </a:gridCol>
              </a:tblGrid>
              <a:tr h="370840">
                <a:tc>
                  <a:txBody>
                    <a:bodyPr/>
                    <a:lstStyle/>
                    <a:p>
                      <a:r>
                        <a:rPr lang="en-US" dirty="0"/>
                        <a:t>Column</a:t>
                      </a:r>
                      <a:endParaRPr lang="en-IN" dirty="0"/>
                    </a:p>
                  </a:txBody>
                  <a:tcPr/>
                </a:tc>
                <a:tc>
                  <a:txBody>
                    <a:bodyPr/>
                    <a:lstStyle/>
                    <a:p>
                      <a:r>
                        <a:rPr lang="en-US" dirty="0"/>
                        <a:t>Type</a:t>
                      </a:r>
                      <a:endParaRPr lang="en-IN" dirty="0"/>
                    </a:p>
                  </a:txBody>
                  <a:tcPr/>
                </a:tc>
                <a:tc>
                  <a:txBody>
                    <a:bodyPr/>
                    <a:lstStyle/>
                    <a:p>
                      <a:endParaRPr lang="en-IN" dirty="0"/>
                    </a:p>
                  </a:txBody>
                  <a:tcPr/>
                </a:tc>
                <a:extLst>
                  <a:ext uri="{0D108BD9-81ED-4DB2-BD59-A6C34878D82A}">
                    <a16:rowId xmlns:a16="http://schemas.microsoft.com/office/drawing/2014/main" val="3427913"/>
                  </a:ext>
                </a:extLst>
              </a:tr>
              <a:tr h="370840">
                <a:tc>
                  <a:txBody>
                    <a:bodyPr/>
                    <a:lstStyle/>
                    <a:p>
                      <a:r>
                        <a:rPr lang="en-US" dirty="0"/>
                        <a:t>voltage</a:t>
                      </a:r>
                      <a:endParaRPr lang="en-IN" dirty="0"/>
                    </a:p>
                  </a:txBody>
                  <a:tcPr/>
                </a:tc>
                <a:tc>
                  <a:txBody>
                    <a:bodyPr/>
                    <a:lstStyle/>
                    <a:p>
                      <a:r>
                        <a:rPr lang="en-US" dirty="0"/>
                        <a:t>Double</a:t>
                      </a:r>
                      <a:endParaRPr lang="en-IN" dirty="0"/>
                    </a:p>
                  </a:txBody>
                  <a:tcPr/>
                </a:tc>
                <a:tc>
                  <a:txBody>
                    <a:bodyPr/>
                    <a:lstStyle/>
                    <a:p>
                      <a:endParaRPr lang="en-IN"/>
                    </a:p>
                  </a:txBody>
                  <a:tcPr/>
                </a:tc>
                <a:extLst>
                  <a:ext uri="{0D108BD9-81ED-4DB2-BD59-A6C34878D82A}">
                    <a16:rowId xmlns:a16="http://schemas.microsoft.com/office/drawing/2014/main" val="49172681"/>
                  </a:ext>
                </a:extLst>
              </a:tr>
              <a:tr h="370840">
                <a:tc>
                  <a:txBody>
                    <a:bodyPr/>
                    <a:lstStyle/>
                    <a:p>
                      <a:r>
                        <a:rPr lang="en-US" dirty="0"/>
                        <a:t>current</a:t>
                      </a:r>
                      <a:endParaRPr lang="en-IN" dirty="0"/>
                    </a:p>
                  </a:txBody>
                  <a:tcPr/>
                </a:tc>
                <a:tc>
                  <a:txBody>
                    <a:bodyPr/>
                    <a:lstStyle/>
                    <a:p>
                      <a:r>
                        <a:rPr lang="en-US" dirty="0"/>
                        <a:t>Double</a:t>
                      </a:r>
                      <a:endParaRPr lang="en-IN" dirty="0"/>
                    </a:p>
                  </a:txBody>
                  <a:tcPr/>
                </a:tc>
                <a:tc>
                  <a:txBody>
                    <a:bodyPr/>
                    <a:lstStyle/>
                    <a:p>
                      <a:endParaRPr lang="en-IN" dirty="0"/>
                    </a:p>
                  </a:txBody>
                  <a:tcPr/>
                </a:tc>
                <a:extLst>
                  <a:ext uri="{0D108BD9-81ED-4DB2-BD59-A6C34878D82A}">
                    <a16:rowId xmlns:a16="http://schemas.microsoft.com/office/drawing/2014/main" val="7967509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total_watt</a:t>
                      </a:r>
                      <a:endParaRPr lang="en-IN" dirty="0"/>
                    </a:p>
                  </a:txBody>
                  <a:tcPr/>
                </a:tc>
                <a:tc>
                  <a:txBody>
                    <a:bodyPr/>
                    <a:lstStyle/>
                    <a:p>
                      <a:r>
                        <a:rPr lang="en-US" dirty="0"/>
                        <a:t>Double</a:t>
                      </a:r>
                      <a:endParaRPr lang="en-IN" dirty="0"/>
                    </a:p>
                  </a:txBody>
                  <a:tcPr/>
                </a:tc>
                <a:tc>
                  <a:txBody>
                    <a:bodyPr/>
                    <a:lstStyle/>
                    <a:p>
                      <a:endParaRPr lang="en-IN" dirty="0"/>
                    </a:p>
                  </a:txBody>
                  <a:tcPr/>
                </a:tc>
                <a:extLst>
                  <a:ext uri="{0D108BD9-81ED-4DB2-BD59-A6C34878D82A}">
                    <a16:rowId xmlns:a16="http://schemas.microsoft.com/office/drawing/2014/main" val="5813216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device_id</a:t>
                      </a:r>
                      <a:endParaRPr lang="en-IN" dirty="0"/>
                    </a:p>
                  </a:txBody>
                  <a:tcPr/>
                </a:tc>
                <a:tc>
                  <a:txBody>
                    <a:bodyPr/>
                    <a:lstStyle/>
                    <a:p>
                      <a:r>
                        <a:rPr lang="en-US" dirty="0"/>
                        <a:t>String</a:t>
                      </a:r>
                      <a:endParaRPr lang="en-IN" dirty="0"/>
                    </a:p>
                  </a:txBody>
                  <a:tcPr/>
                </a:tc>
                <a:tc>
                  <a:txBody>
                    <a:bodyPr/>
                    <a:lstStyle/>
                    <a:p>
                      <a:endParaRPr lang="en-IN" dirty="0"/>
                    </a:p>
                  </a:txBody>
                  <a:tcPr/>
                </a:tc>
                <a:extLst>
                  <a:ext uri="{0D108BD9-81ED-4DB2-BD59-A6C34878D82A}">
                    <a16:rowId xmlns:a16="http://schemas.microsoft.com/office/drawing/2014/main" val="283022857"/>
                  </a:ext>
                </a:extLst>
              </a:tr>
              <a:tr h="370840">
                <a:tc>
                  <a:txBody>
                    <a:bodyPr/>
                    <a:lstStyle/>
                    <a:p>
                      <a:r>
                        <a:rPr lang="en-US" dirty="0"/>
                        <a:t>type</a:t>
                      </a:r>
                      <a:endParaRPr lang="en-IN" dirty="0"/>
                    </a:p>
                  </a:txBody>
                  <a:tcPr/>
                </a:tc>
                <a:tc>
                  <a:txBody>
                    <a:bodyPr/>
                    <a:lstStyle/>
                    <a:p>
                      <a:r>
                        <a:rPr lang="en-US" dirty="0"/>
                        <a:t>String</a:t>
                      </a:r>
                      <a:endParaRPr lang="en-IN" dirty="0"/>
                    </a:p>
                  </a:txBody>
                  <a:tcPr/>
                </a:tc>
                <a:tc>
                  <a:txBody>
                    <a:bodyPr/>
                    <a:lstStyle/>
                    <a:p>
                      <a:endParaRPr lang="en-IN" dirty="0"/>
                    </a:p>
                  </a:txBody>
                  <a:tcPr/>
                </a:tc>
                <a:extLst>
                  <a:ext uri="{0D108BD9-81ED-4DB2-BD59-A6C34878D82A}">
                    <a16:rowId xmlns:a16="http://schemas.microsoft.com/office/drawing/2014/main" val="1769115413"/>
                  </a:ext>
                </a:extLst>
              </a:tr>
              <a:tr h="370840">
                <a:tc>
                  <a:txBody>
                    <a:bodyPr/>
                    <a:lstStyle/>
                    <a:p>
                      <a:r>
                        <a:rPr lang="en-US" dirty="0"/>
                        <a:t>timestamp</a:t>
                      </a:r>
                      <a:endParaRPr lang="en-IN" dirty="0"/>
                    </a:p>
                  </a:txBody>
                  <a:tcPr/>
                </a:tc>
                <a:tc>
                  <a:txBody>
                    <a:bodyPr/>
                    <a:lstStyle/>
                    <a:p>
                      <a:r>
                        <a:rPr lang="en-US" dirty="0"/>
                        <a:t>Long</a:t>
                      </a:r>
                      <a:endParaRPr lang="en-IN" dirty="0"/>
                    </a:p>
                  </a:txBody>
                  <a:tcPr/>
                </a:tc>
                <a:tc>
                  <a:txBody>
                    <a:bodyPr/>
                    <a:lstStyle/>
                    <a:p>
                      <a:endParaRPr lang="en-IN" dirty="0"/>
                    </a:p>
                  </a:txBody>
                  <a:tcPr/>
                </a:tc>
                <a:extLst>
                  <a:ext uri="{0D108BD9-81ED-4DB2-BD59-A6C34878D82A}">
                    <a16:rowId xmlns:a16="http://schemas.microsoft.com/office/drawing/2014/main" val="1251573302"/>
                  </a:ext>
                </a:extLst>
              </a:tr>
            </a:tbl>
          </a:graphicData>
        </a:graphic>
      </p:graphicFrame>
      <p:sp>
        <p:nvSpPr>
          <p:cNvPr id="7" name="TextBox 6">
            <a:extLst>
              <a:ext uri="{FF2B5EF4-FFF2-40B4-BE49-F238E27FC236}">
                <a16:creationId xmlns:a16="http://schemas.microsoft.com/office/drawing/2014/main" id="{FDC4D4A6-D2E0-47EC-BE29-13EB308D4BDA}"/>
              </a:ext>
            </a:extLst>
          </p:cNvPr>
          <p:cNvSpPr txBox="1"/>
          <p:nvPr/>
        </p:nvSpPr>
        <p:spPr>
          <a:xfrm>
            <a:off x="6438901" y="1331795"/>
            <a:ext cx="5038724" cy="646331"/>
          </a:xfrm>
          <a:prstGeom prst="rect">
            <a:avLst/>
          </a:prstGeom>
          <a:noFill/>
        </p:spPr>
        <p:txBody>
          <a:bodyPr wrap="square" rtlCol="0">
            <a:spAutoFit/>
          </a:bodyPr>
          <a:lstStyle/>
          <a:p>
            <a:r>
              <a:rPr lang="en-US" dirty="0" err="1"/>
              <a:t>EnergyRawData</a:t>
            </a:r>
            <a:r>
              <a:rPr lang="en-US" dirty="0"/>
              <a:t>: Parquet format, captured every 60 minutes, Location: S3, Format: Parquet</a:t>
            </a:r>
            <a:endParaRPr lang="en-IN" dirty="0"/>
          </a:p>
        </p:txBody>
      </p:sp>
      <p:sp>
        <p:nvSpPr>
          <p:cNvPr id="9" name="Heptagon 8">
            <a:extLst>
              <a:ext uri="{FF2B5EF4-FFF2-40B4-BE49-F238E27FC236}">
                <a16:creationId xmlns:a16="http://schemas.microsoft.com/office/drawing/2014/main" id="{82D78E65-A188-426F-A2EC-B41D4412B7F8}"/>
              </a:ext>
            </a:extLst>
          </p:cNvPr>
          <p:cNvSpPr/>
          <p:nvPr/>
        </p:nvSpPr>
        <p:spPr>
          <a:xfrm>
            <a:off x="10419127" y="373445"/>
            <a:ext cx="629874" cy="549344"/>
          </a:xfrm>
          <a:prstGeom prst="hep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t>Use case 1</a:t>
            </a:r>
            <a:endParaRPr lang="en-IN" sz="1000" dirty="0"/>
          </a:p>
        </p:txBody>
      </p:sp>
    </p:spTree>
    <p:extLst>
      <p:ext uri="{BB962C8B-B14F-4D97-AF65-F5344CB8AC3E}">
        <p14:creationId xmlns:p14="http://schemas.microsoft.com/office/powerpoint/2010/main" val="1888571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1091</TotalTime>
  <Words>2053</Words>
  <Application>Microsoft Office PowerPoint</Application>
  <PresentationFormat>Widescreen</PresentationFormat>
  <Paragraphs>287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E-Commerce</vt:lpstr>
      <vt:lpstr>FrilMart</vt:lpstr>
      <vt:lpstr>Analytics</vt:lpstr>
      <vt:lpstr>IoT Data</vt:lpstr>
      <vt:lpstr>Use case-1</vt:lpstr>
      <vt:lpstr>Use Case 1</vt:lpstr>
      <vt:lpstr>IoT Data</vt:lpstr>
      <vt:lpstr>IoT Data</vt:lpstr>
      <vt:lpstr>IoT Data Lake</vt:lpstr>
      <vt:lpstr>IoT Data Lake</vt:lpstr>
      <vt:lpstr>IoT Data: Rules</vt:lpstr>
      <vt:lpstr>IoT Data: Raw Logs</vt:lpstr>
      <vt:lpstr>Use case-2</vt:lpstr>
      <vt:lpstr>Use case-3</vt:lpstr>
      <vt:lpstr>Use case-4</vt:lpstr>
      <vt:lpstr>Use case-5</vt:lpstr>
      <vt:lpstr>Use Case-6</vt:lpstr>
      <vt:lpstr>Use Case-7</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dc:creator>Gopalakrishnan</dc:creator>
  <cp:lastModifiedBy>Gopalakrishnan</cp:lastModifiedBy>
  <cp:revision>54</cp:revision>
  <dcterms:created xsi:type="dcterms:W3CDTF">2021-03-10T22:55:59Z</dcterms:created>
  <dcterms:modified xsi:type="dcterms:W3CDTF">2021-03-17T19:06:59Z</dcterms:modified>
</cp:coreProperties>
</file>