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2" r:id="rId2"/>
    <p:sldId id="256" r:id="rId3"/>
    <p:sldId id="273" r:id="rId4"/>
    <p:sldId id="274" r:id="rId5"/>
    <p:sldId id="276" r:id="rId6"/>
    <p:sldId id="27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9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61035-E5EF-42BB-AB96-CDCDE71ABF1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F4B4-7632-412B-B41E-99F9F8CA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6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DF4B4-7632-412B-B41E-99F9F8CA1B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6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9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5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9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9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2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C7E6-3069-42F6-BE8F-6AA3C46484D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Course</a:t>
            </a:r>
          </a:p>
          <a:p>
            <a:r>
              <a:rPr lang="en-US" dirty="0" smtClean="0"/>
              <a:t>Technologies learned [Spark, HDFS, Hive, Kafka, Basic Linux SSH, </a:t>
            </a:r>
            <a:r>
              <a:rPr lang="en-US" dirty="0" err="1" smtClean="0"/>
              <a:t>PySpark</a:t>
            </a:r>
            <a:r>
              <a:rPr lang="en-US" dirty="0" smtClean="0"/>
              <a:t>, RDD, DF, Spark          SQL,</a:t>
            </a:r>
          </a:p>
          <a:p>
            <a:r>
              <a:rPr lang="en-US" dirty="0" smtClean="0"/>
              <a:t>AWS, S3, Spark streaming, Glue, Glue catalog, </a:t>
            </a:r>
          </a:p>
          <a:p>
            <a:r>
              <a:rPr lang="en-US" dirty="0" smtClean="0"/>
              <a:t>Redshift, RDS, Presto, Athena, Parquet</a:t>
            </a:r>
          </a:p>
          <a:p>
            <a:r>
              <a:rPr lang="en-US" dirty="0" err="1" smtClean="0"/>
              <a:t>DataBricks</a:t>
            </a:r>
            <a:r>
              <a:rPr lang="en-US" dirty="0" smtClean="0"/>
              <a:t>, </a:t>
            </a:r>
            <a:r>
              <a:rPr lang="en-US" dirty="0" err="1" smtClean="0"/>
              <a:t>Jupyter</a:t>
            </a:r>
            <a:r>
              <a:rPr lang="en-US" dirty="0" smtClean="0"/>
              <a:t>, spark-submit</a:t>
            </a:r>
          </a:p>
          <a:p>
            <a:r>
              <a:rPr lang="en-US" dirty="0" smtClean="0"/>
              <a:t>Spark Cluster [master, 2 workers]</a:t>
            </a:r>
          </a:p>
          <a:p>
            <a:r>
              <a:rPr lang="en-US" dirty="0" smtClean="0"/>
              <a:t>KSQL/Kafka Streaming, EMR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3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Marking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27432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Data</a:t>
            </a:r>
          </a:p>
          <a:p>
            <a:r>
              <a:rPr lang="en-US" dirty="0"/>
              <a:t> </a:t>
            </a:r>
            <a:r>
              <a:rPr lang="en-US" dirty="0" smtClean="0"/>
              <a:t> 2021</a:t>
            </a:r>
          </a:p>
          <a:p>
            <a:r>
              <a:rPr lang="en-US" dirty="0"/>
              <a:t> </a:t>
            </a:r>
            <a:r>
              <a:rPr lang="en-US" dirty="0" smtClean="0"/>
              <a:t>       202101</a:t>
            </a:r>
          </a:p>
          <a:p>
            <a:r>
              <a:rPr lang="en-US" dirty="0"/>
              <a:t> </a:t>
            </a:r>
            <a:r>
              <a:rPr lang="en-US" dirty="0" smtClean="0"/>
              <a:t>            20210101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file1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file2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file3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667000" y="3505200"/>
            <a:ext cx="1524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2971800"/>
            <a:ext cx="2438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Glue job</a:t>
            </a:r>
          </a:p>
          <a:p>
            <a:pPr algn="ctr"/>
            <a:r>
              <a:rPr lang="en-US" dirty="0" smtClean="0"/>
              <a:t>File1</a:t>
            </a:r>
          </a:p>
          <a:p>
            <a:pPr algn="ctr"/>
            <a:r>
              <a:rPr lang="en-US" dirty="0" smtClean="0"/>
              <a:t>File2</a:t>
            </a:r>
          </a:p>
          <a:p>
            <a:pPr algn="ctr"/>
            <a:r>
              <a:rPr lang="en-US" dirty="0" smtClean="0"/>
              <a:t>File3</a:t>
            </a:r>
          </a:p>
          <a:p>
            <a:pPr algn="ctr"/>
            <a:r>
              <a:rPr lang="en-US" dirty="0" smtClean="0"/>
              <a:t>Processed 2:00 /Jan 02/2021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228600"/>
            <a:ext cx="22860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File1</a:t>
            </a:r>
          </a:p>
          <a:p>
            <a:pPr algn="ctr"/>
            <a:r>
              <a:rPr lang="en-US" dirty="0" smtClean="0"/>
              <a:t>File2</a:t>
            </a:r>
          </a:p>
          <a:p>
            <a:pPr algn="ctr"/>
            <a:r>
              <a:rPr lang="en-US" dirty="0" smtClean="0"/>
              <a:t>File3 marked as processed for t hat </a:t>
            </a:r>
            <a:r>
              <a:rPr lang="en-US" dirty="0" err="1" smtClean="0"/>
              <a:t>speicifc</a:t>
            </a:r>
            <a:r>
              <a:rPr lang="en-US" dirty="0" smtClean="0"/>
              <a:t> job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Every job, there will be book marking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4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Create Kinesis Stream</a:t>
            </a:r>
          </a:p>
          <a:p>
            <a:r>
              <a:rPr lang="en-US" dirty="0" smtClean="0"/>
              <a:t>Create Kinesis firehouse without transformation</a:t>
            </a:r>
          </a:p>
          <a:p>
            <a:r>
              <a:rPr lang="en-US" dirty="0" smtClean="0"/>
              <a:t>Kinesis firehouse should write back to s3/folder name (invoices-raw)  on every 5 minutes</a:t>
            </a:r>
          </a:p>
          <a:p>
            <a:r>
              <a:rPr lang="en-US" dirty="0" smtClean="0"/>
              <a:t>Write a glue job with book marking enabled, that picks the data from s3 (invoices-raw) and add a filter, that picks only </a:t>
            </a:r>
            <a:r>
              <a:rPr lang="en-US" dirty="0" err="1" smtClean="0"/>
              <a:t>UnitPrice</a:t>
            </a:r>
            <a:r>
              <a:rPr lang="en-US" dirty="0" smtClean="0"/>
              <a:t> &gt; 0. Then Write back to s3 location but via Glue catalog (invoices-clean folder), ensure there is </a:t>
            </a:r>
            <a:r>
              <a:rPr lang="en-US" dirty="0" err="1" smtClean="0"/>
              <a:t>gluedb</a:t>
            </a:r>
            <a:r>
              <a:rPr lang="en-US" dirty="0" smtClean="0"/>
              <a:t> glue-table for same)</a:t>
            </a:r>
          </a:p>
          <a:p>
            <a:r>
              <a:rPr lang="en-US" dirty="0" smtClean="0"/>
              <a:t>Write a Glue Job that picks data from invoices-clean, convert to parquet format, write back to s3 bucket application layer (invoices-application)</a:t>
            </a:r>
          </a:p>
          <a:p>
            <a:r>
              <a:rPr lang="en-US" dirty="0" smtClean="0"/>
              <a:t>Write a Glue job that picks data from invoices-application, perform simple sum of all items in the invoice (Sum of </a:t>
            </a:r>
            <a:r>
              <a:rPr lang="en-US" dirty="0" err="1" smtClean="0"/>
              <a:t>UnitPrice</a:t>
            </a:r>
            <a:r>
              <a:rPr lang="en-US" dirty="0" smtClean="0"/>
              <a:t> * Quantity)  and write the results back into Sandbox layer (invoices-sandbox is the folder name)</a:t>
            </a:r>
          </a:p>
          <a:p>
            <a:r>
              <a:rPr lang="en-US" dirty="0" smtClean="0"/>
              <a:t>Write a glue job that picks data from sandbox layer </a:t>
            </a:r>
            <a:r>
              <a:rPr lang="en-US" dirty="0" err="1" smtClean="0"/>
              <a:t>invoics</a:t>
            </a:r>
            <a:r>
              <a:rPr lang="en-US" dirty="0" smtClean="0"/>
              <a:t>-sandbox, write </a:t>
            </a:r>
            <a:r>
              <a:rPr lang="en-US" dirty="0" err="1" smtClean="0"/>
              <a:t>tback</a:t>
            </a:r>
            <a:r>
              <a:rPr lang="en-US" dirty="0" smtClean="0"/>
              <a:t> redshift </a:t>
            </a:r>
          </a:p>
          <a:p>
            <a:r>
              <a:rPr lang="en-US" dirty="0" smtClean="0"/>
              <a:t>Write a glue job that picks data fro sandbox layer, </a:t>
            </a:r>
            <a:r>
              <a:rPr lang="en-US" dirty="0" err="1" smtClean="0"/>
              <a:t>inovices</a:t>
            </a:r>
            <a:r>
              <a:rPr lang="en-US" dirty="0" smtClean="0"/>
              <a:t>-sandbox, write back to 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371600"/>
            <a:ext cx="137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Layer</a:t>
            </a:r>
          </a:p>
          <a:p>
            <a:endParaRPr lang="en-US" dirty="0"/>
          </a:p>
          <a:p>
            <a:r>
              <a:rPr lang="en-US" dirty="0" smtClean="0"/>
              <a:t>Analytic Zone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57400" y="457200"/>
            <a:ext cx="7620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1371600" y="3048000"/>
            <a:ext cx="1676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914400"/>
            <a:ext cx="311431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 Batch Analytics</a:t>
            </a:r>
          </a:p>
          <a:p>
            <a:endParaRPr lang="en-US" dirty="0"/>
          </a:p>
          <a:p>
            <a:r>
              <a:rPr lang="en-US" dirty="0" err="1" smtClean="0"/>
              <a:t>Pyspark</a:t>
            </a:r>
            <a:r>
              <a:rPr lang="en-US" dirty="0" smtClean="0"/>
              <a:t>, .</a:t>
            </a:r>
            <a:r>
              <a:rPr lang="en-US" dirty="0" err="1" smtClean="0"/>
              <a:t>py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r>
              <a:rPr lang="en-US" dirty="0" smtClean="0"/>
              <a:t>Consume data from S3 as input</a:t>
            </a:r>
          </a:p>
          <a:p>
            <a:r>
              <a:rPr lang="en-US" dirty="0" smtClean="0"/>
              <a:t>Use HDFS as temp storage</a:t>
            </a:r>
          </a:p>
          <a:p>
            <a:endParaRPr lang="en-US" dirty="0" smtClean="0"/>
          </a:p>
          <a:p>
            <a:r>
              <a:rPr lang="en-US" dirty="0" smtClean="0"/>
              <a:t>Spark Stream – Spark-Submit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err="1" smtClean="0"/>
              <a:t>DataLake</a:t>
            </a:r>
            <a:r>
              <a:rPr lang="en-US" dirty="0" smtClean="0"/>
              <a:t> (Sandbox)</a:t>
            </a:r>
          </a:p>
          <a:p>
            <a:r>
              <a:rPr lang="en-US" dirty="0" smtClean="0"/>
              <a:t>OLTP – JDBC - PG</a:t>
            </a:r>
          </a:p>
          <a:p>
            <a:r>
              <a:rPr lang="en-US" dirty="0" smtClean="0"/>
              <a:t>OLAP – JDBC - Redshift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5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171700"/>
            <a:ext cx="2057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342900"/>
            <a:ext cx="175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Node</a:t>
            </a:r>
          </a:p>
          <a:p>
            <a:pPr algn="ctr"/>
            <a:r>
              <a:rPr lang="en-US" dirty="0" smtClean="0"/>
              <a:t>HDFS </a:t>
            </a:r>
            <a:r>
              <a:rPr lang="en-US" dirty="0" err="1" smtClean="0"/>
              <a:t>DataNode</a:t>
            </a:r>
            <a:endParaRPr lang="en-US" dirty="0" smtClean="0"/>
          </a:p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19918" y="1638300"/>
            <a:ext cx="175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Node-2</a:t>
            </a:r>
          </a:p>
          <a:p>
            <a:pPr algn="ctr"/>
            <a:r>
              <a:rPr lang="en-US" dirty="0" smtClean="0"/>
              <a:t>HDFS </a:t>
            </a:r>
            <a:r>
              <a:rPr lang="en-US" dirty="0" err="1" smtClean="0"/>
              <a:t>DataNode</a:t>
            </a:r>
            <a:endParaRPr lang="en-US" dirty="0" smtClean="0"/>
          </a:p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3070412"/>
            <a:ext cx="175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Node-3</a:t>
            </a:r>
          </a:p>
          <a:p>
            <a:pPr algn="ctr"/>
            <a:r>
              <a:rPr lang="en-US" dirty="0" smtClean="0"/>
              <a:t>HDFS </a:t>
            </a:r>
            <a:r>
              <a:rPr lang="en-US" dirty="0" err="1" smtClean="0"/>
              <a:t>DataNode</a:t>
            </a:r>
            <a:endParaRPr lang="en-US" dirty="0" smtClean="0"/>
          </a:p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9918" y="4343400"/>
            <a:ext cx="175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Node-4</a:t>
            </a:r>
          </a:p>
          <a:p>
            <a:pPr algn="ctr"/>
            <a:r>
              <a:rPr lang="en-US" dirty="0" smtClean="0"/>
              <a:t>HDFS </a:t>
            </a:r>
            <a:r>
              <a:rPr lang="en-US" dirty="0" err="1" smtClean="0"/>
              <a:t>DataNode</a:t>
            </a:r>
            <a:endParaRPr lang="en-US" dirty="0" smtClean="0"/>
          </a:p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24400" y="5715000"/>
            <a:ext cx="175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Node-5</a:t>
            </a:r>
          </a:p>
          <a:p>
            <a:pPr algn="ctr"/>
            <a:r>
              <a:rPr lang="en-US" dirty="0" smtClean="0"/>
              <a:t>HDFS </a:t>
            </a:r>
            <a:r>
              <a:rPr lang="en-US" dirty="0" err="1" smtClean="0"/>
              <a:t>DataNode</a:t>
            </a:r>
            <a:endParaRPr lang="en-US" dirty="0" smtClean="0"/>
          </a:p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342900"/>
            <a:ext cx="154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Replications: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6800" y="4343400"/>
            <a:ext cx="2057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 </a:t>
            </a:r>
          </a:p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Node - Standby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62800" y="3429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Task-1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97271" y="16764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Task-2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24165" y="31242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Task-…N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2800" y="4724400"/>
            <a:ext cx="1779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Elastic, range </a:t>
            </a:r>
          </a:p>
          <a:p>
            <a:r>
              <a:rPr lang="en-US" dirty="0" smtClean="0"/>
              <a:t>From min to max</a:t>
            </a:r>
          </a:p>
          <a:p>
            <a:r>
              <a:rPr lang="en-US" dirty="0" smtClean="0"/>
              <a:t>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Kinesis Lambda Dynamo 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1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Data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Inventory Data is maintained in the </a:t>
            </a:r>
            <a:r>
              <a:rPr lang="en-US" dirty="0" err="1" smtClean="0"/>
              <a:t>DynamoDB</a:t>
            </a:r>
            <a:r>
              <a:rPr lang="en-US" dirty="0" smtClean="0"/>
              <a:t>, where as each product “</a:t>
            </a:r>
            <a:r>
              <a:rPr lang="en-US" dirty="0" err="1" smtClean="0"/>
              <a:t>StockCode</a:t>
            </a:r>
            <a:r>
              <a:rPr lang="en-US" dirty="0" smtClean="0"/>
              <a:t>”, the stock/book keeping data stored in </a:t>
            </a:r>
            <a:r>
              <a:rPr lang="en-US" dirty="0" err="1" smtClean="0"/>
              <a:t>DynamoDB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StockCode</a:t>
            </a:r>
            <a:r>
              <a:rPr lang="en-US" dirty="0" smtClean="0"/>
              <a:t> is a partition/primary key, [optionally </a:t>
            </a:r>
            <a:r>
              <a:rPr lang="en-US" dirty="0" err="1" smtClean="0"/>
              <a:t>DynamoDB</a:t>
            </a:r>
            <a:r>
              <a:rPr lang="en-US" dirty="0" smtClean="0"/>
              <a:t> may have Quantity as sort key)</a:t>
            </a:r>
          </a:p>
          <a:p>
            <a:r>
              <a:rPr lang="en-US" dirty="0" smtClean="0"/>
              <a:t>Will have one more </a:t>
            </a:r>
            <a:r>
              <a:rPr lang="en-US" dirty="0" err="1" smtClean="0"/>
              <a:t>attrbute</a:t>
            </a:r>
            <a:r>
              <a:rPr lang="en-US" dirty="0" smtClean="0"/>
              <a:t> called Quantity [either as sort key or normal attribute]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7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48716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StockCode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85123A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84406B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2743200"/>
            <a:ext cx="775327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the item/</a:t>
            </a:r>
            <a:r>
              <a:rPr lang="en-US" dirty="0" err="1" smtClean="0"/>
              <a:t>stockcode</a:t>
            </a:r>
            <a:r>
              <a:rPr lang="en-US" dirty="0" smtClean="0"/>
              <a:t> is purchased, invoice-stream kinesis stream shall have </a:t>
            </a:r>
          </a:p>
          <a:p>
            <a:r>
              <a:rPr lang="en-US" dirty="0" smtClean="0"/>
              <a:t>Order..</a:t>
            </a:r>
          </a:p>
          <a:p>
            <a:endParaRPr lang="en-US" dirty="0"/>
          </a:p>
          <a:p>
            <a:r>
              <a:rPr lang="en-US" dirty="0" smtClean="0"/>
              <a:t>For every invoice item, reduce the quantity, even if it is damaged !! Item</a:t>
            </a:r>
          </a:p>
          <a:p>
            <a:r>
              <a:rPr lang="en-US" dirty="0" smtClean="0"/>
              <a:t> successfully bought or damaged 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UnitPRice</a:t>
            </a:r>
            <a:r>
              <a:rPr lang="en-US" strike="sngStrike" dirty="0" smtClean="0"/>
              <a:t> in negative) Abs()</a:t>
            </a:r>
            <a:endParaRPr lang="en-US" dirty="0"/>
          </a:p>
          <a:p>
            <a:r>
              <a:rPr lang="en-US" dirty="0" smtClean="0"/>
              <a:t>This work done in lambda, so that </a:t>
            </a:r>
            <a:r>
              <a:rPr lang="en-US" dirty="0" err="1" smtClean="0"/>
              <a:t>dynamodb</a:t>
            </a:r>
            <a:r>
              <a:rPr lang="en-US" dirty="0" smtClean="0"/>
              <a:t> updated</a:t>
            </a:r>
            <a:endParaRPr lang="en-US" dirty="0"/>
          </a:p>
          <a:p>
            <a:r>
              <a:rPr lang="en-US" dirty="0" err="1" smtClean="0"/>
              <a:t>CurrentStock</a:t>
            </a:r>
            <a:r>
              <a:rPr lang="en-US" dirty="0" smtClean="0"/>
              <a:t> = </a:t>
            </a:r>
            <a:r>
              <a:rPr lang="en-US" dirty="0" err="1" smtClean="0"/>
              <a:t>dynamocdb.get_item</a:t>
            </a:r>
            <a:r>
              <a:rPr lang="en-US" dirty="0" smtClean="0"/>
              <a:t>(</a:t>
            </a:r>
            <a:r>
              <a:rPr lang="en-US" dirty="0" err="1" smtClean="0"/>
              <a:t>StockCode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Item = {</a:t>
            </a:r>
          </a:p>
          <a:p>
            <a:r>
              <a:rPr lang="en-US" dirty="0" smtClean="0"/>
              <a:t>  “</a:t>
            </a:r>
            <a:r>
              <a:rPr lang="en-US" dirty="0" err="1" smtClean="0"/>
              <a:t>StockCode</a:t>
            </a:r>
            <a:r>
              <a:rPr lang="en-US" dirty="0" smtClean="0"/>
              <a:t>”: invoice[“</a:t>
            </a:r>
            <a:r>
              <a:rPr lang="en-US" dirty="0" err="1" smtClean="0"/>
              <a:t>StockCode</a:t>
            </a:r>
            <a:r>
              <a:rPr lang="en-US" dirty="0" smtClean="0"/>
              <a:t>”],</a:t>
            </a:r>
          </a:p>
          <a:p>
            <a:r>
              <a:rPr lang="en-US" dirty="0"/>
              <a:t> </a:t>
            </a:r>
            <a:r>
              <a:rPr lang="en-US" dirty="0" smtClean="0"/>
              <a:t>“Quantity” : </a:t>
            </a:r>
            <a:r>
              <a:rPr lang="en-US" dirty="0" err="1" smtClean="0"/>
              <a:t>CurrentStock.Quantity</a:t>
            </a:r>
            <a:r>
              <a:rPr lang="en-US" dirty="0" smtClean="0"/>
              <a:t> -  invoice[“Quantity”]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 smtClean="0"/>
              <a:t>Dynamodb.putitem</a:t>
            </a:r>
            <a:r>
              <a:rPr lang="en-US" dirty="0" smtClean="0"/>
              <a:t>(Item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6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 smtClean="0"/>
              <a:t>Procurement team keep buying stocks and pushing the quantity up..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98409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Kinesis</a:t>
            </a:r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905000" y="3288890"/>
            <a:ext cx="1295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5019" y="4097593"/>
            <a:ext cx="2416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StockCode</a:t>
            </a:r>
            <a:r>
              <a:rPr lang="en-US" dirty="0" smtClean="0"/>
              <a:t>”: “85123A”,</a:t>
            </a:r>
          </a:p>
          <a:p>
            <a:r>
              <a:rPr lang="en-US" dirty="0" smtClean="0"/>
              <a:t>“Quantity”: 10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758999"/>
              </p:ext>
            </p:extLst>
          </p:nvPr>
        </p:nvGraphicFramePr>
        <p:xfrm>
          <a:off x="228600" y="5486400"/>
          <a:ext cx="3657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129"/>
                <a:gridCol w="24204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StockCode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85123A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84406B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52800" y="2743200"/>
            <a:ext cx="1981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Lambda code in python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Add up 10 to stock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75245"/>
              </p:ext>
            </p:extLst>
          </p:nvPr>
        </p:nvGraphicFramePr>
        <p:xfrm>
          <a:off x="5394960" y="5328402"/>
          <a:ext cx="3657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129"/>
                <a:gridCol w="24204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StockCode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85123A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84406B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lowchart: Magnetic Disk 9"/>
          <p:cNvSpPr/>
          <p:nvPr/>
        </p:nvSpPr>
        <p:spPr>
          <a:xfrm>
            <a:off x="6934200" y="2743200"/>
            <a:ext cx="17526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Dynamo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334000" y="3270700"/>
            <a:ext cx="1295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31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90600"/>
            <a:ext cx="1828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Kinesis</a:t>
            </a:r>
          </a:p>
          <a:p>
            <a:pPr algn="ctr"/>
            <a:r>
              <a:rPr lang="en-US" dirty="0" smtClean="0"/>
              <a:t>Invoice</a:t>
            </a:r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133600" y="14478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685800"/>
            <a:ext cx="2133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Invoice-stream</a:t>
            </a:r>
          </a:p>
          <a:p>
            <a:pPr algn="ctr"/>
            <a:r>
              <a:rPr lang="en-US" dirty="0" smtClean="0"/>
              <a:t>kinesis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34200" y="533400"/>
            <a:ext cx="1600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Lambda</a:t>
            </a:r>
          </a:p>
          <a:p>
            <a:pPr algn="ctr"/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934200" y="2895600"/>
            <a:ext cx="1600200" cy="1600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Dynamo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486400" y="12192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543800" y="21336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300" y="5181600"/>
            <a:ext cx="1828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Kinesis</a:t>
            </a:r>
          </a:p>
          <a:p>
            <a:pPr algn="ctr"/>
            <a:r>
              <a:rPr lang="en-US" dirty="0" smtClean="0"/>
              <a:t>Procurement</a:t>
            </a:r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1943100" y="57912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62300" y="5029200"/>
            <a:ext cx="2133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Procurement-stream</a:t>
            </a:r>
          </a:p>
          <a:p>
            <a:pPr algn="ctr"/>
            <a:r>
              <a:rPr lang="en-US" dirty="0" smtClean="0"/>
              <a:t>kinesis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43700" y="54102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Lambda</a:t>
            </a:r>
          </a:p>
          <a:p>
            <a:pPr algn="ctr"/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5295900" y="55626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7543800" y="4648200"/>
            <a:ext cx="2286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657600" y="0"/>
            <a:ext cx="7620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7200" y="1201994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</a:t>
            </a:r>
            <a:endParaRPr lang="en-US" dirty="0" smtClean="0"/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4742" y="3200400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</a:p>
          <a:p>
            <a:pPr algn="ctr"/>
            <a:r>
              <a:rPr lang="en-US" dirty="0" smtClean="0"/>
              <a:t>System</a:t>
            </a:r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304800"/>
            <a:ext cx="2178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</a:t>
            </a:r>
          </a:p>
          <a:p>
            <a:r>
              <a:rPr lang="en-US" dirty="0" smtClean="0"/>
              <a:t>Big Data Engineering</a:t>
            </a:r>
          </a:p>
          <a:p>
            <a:endParaRPr lang="en-US" dirty="0"/>
          </a:p>
          <a:p>
            <a:r>
              <a:rPr lang="en-US" dirty="0" smtClean="0"/>
              <a:t>Data Lake/S3 buckets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489466"/>
            <a:ext cx="1798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On-Premise/AWS</a:t>
            </a:r>
          </a:p>
          <a:p>
            <a:r>
              <a:rPr lang="en-US" dirty="0" smtClean="0"/>
              <a:t>Client Setup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685800" y="5105400"/>
            <a:ext cx="1295400" cy="1447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OLTP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362200" y="1600200"/>
            <a:ext cx="2743200" cy="973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Kinesis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389239" y="3354029"/>
            <a:ext cx="2743200" cy="973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Kinesis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389239" y="5342603"/>
            <a:ext cx="2743200" cy="973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Glue/CSV publish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1887794"/>
            <a:ext cx="25272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 Zone/Layer</a:t>
            </a:r>
          </a:p>
          <a:p>
            <a:r>
              <a:rPr lang="en-US" dirty="0" smtClean="0"/>
              <a:t>Receive data as is</a:t>
            </a:r>
          </a:p>
          <a:p>
            <a:r>
              <a:rPr lang="en-US" dirty="0" smtClean="0"/>
              <a:t>No analysis</a:t>
            </a:r>
          </a:p>
          <a:p>
            <a:r>
              <a:rPr lang="en-US" dirty="0" smtClean="0"/>
              <a:t>No validation</a:t>
            </a:r>
          </a:p>
          <a:p>
            <a:r>
              <a:rPr lang="en-US" dirty="0" smtClean="0"/>
              <a:t>No Filtering</a:t>
            </a:r>
          </a:p>
          <a:p>
            <a:endParaRPr lang="en-US" dirty="0"/>
          </a:p>
          <a:p>
            <a:r>
              <a:rPr lang="en-US" dirty="0" smtClean="0"/>
              <a:t>No data loss</a:t>
            </a:r>
          </a:p>
          <a:p>
            <a:r>
              <a:rPr lang="en-US" dirty="0" smtClean="0"/>
              <a:t>Data can be incorrect</a:t>
            </a:r>
          </a:p>
          <a:p>
            <a:r>
              <a:rPr lang="en-US" dirty="0" smtClean="0"/>
              <a:t>..</a:t>
            </a:r>
          </a:p>
          <a:p>
            <a:endParaRPr lang="en-US" dirty="0"/>
          </a:p>
          <a:p>
            <a:r>
              <a:rPr lang="en-US" dirty="0" smtClean="0"/>
              <a:t>Try not to design schema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5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Movie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Solution [to find top/popular movies using number of voting, rating average]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4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Ecommerce Data-use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Ecommerce portal</a:t>
            </a:r>
          </a:p>
          <a:p>
            <a:r>
              <a:rPr lang="en-US" dirty="0" smtClean="0"/>
              <a:t>Problem Statements</a:t>
            </a:r>
          </a:p>
          <a:p>
            <a:r>
              <a:rPr lang="en-US" dirty="0" smtClean="0"/>
              <a:t>Solutions</a:t>
            </a:r>
          </a:p>
          <a:p>
            <a:r>
              <a:rPr lang="en-US" dirty="0" smtClean="0"/>
              <a:t>Order processing</a:t>
            </a:r>
          </a:p>
          <a:p>
            <a:r>
              <a:rPr lang="en-US" dirty="0" smtClean="0"/>
              <a:t>Country wise/top performing countries</a:t>
            </a:r>
          </a:p>
          <a:p>
            <a:r>
              <a:rPr lang="en-US" dirty="0" smtClean="0"/>
              <a:t>Kafka, Kafka Streaming,</a:t>
            </a:r>
          </a:p>
          <a:p>
            <a:r>
              <a:rPr lang="en-US" dirty="0" smtClean="0"/>
              <a:t>Spark, Spark Streaming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5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895475"/>
            <a:ext cx="57531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4200" y="5486400"/>
            <a:ext cx="555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https://www.slideshare.net/jamserra/data-lake-overview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Logical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7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1766888"/>
            <a:ext cx="59721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85913" y="5671066"/>
            <a:ext cx="555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https://www.slideshare.net/jamserra/data-lake-overview</a:t>
            </a:r>
          </a:p>
        </p:txBody>
      </p:sp>
    </p:spTree>
    <p:extLst>
      <p:ext uri="{BB962C8B-B14F-4D97-AF65-F5344CB8AC3E}">
        <p14:creationId xmlns:p14="http://schemas.microsoft.com/office/powerpoint/2010/main" val="228918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0" y="152400"/>
            <a:ext cx="0" cy="647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81600" y="152400"/>
            <a:ext cx="0" cy="647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15200" y="43016"/>
            <a:ext cx="0" cy="647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914400"/>
            <a:ext cx="14365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Lake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Raw Layer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Arrival zone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Landing Zone</a:t>
            </a:r>
          </a:p>
          <a:p>
            <a:endParaRPr lang="en-US" dirty="0"/>
          </a:p>
          <a:p>
            <a:r>
              <a:rPr lang="en-US" dirty="0" smtClean="0"/>
              <a:t>Unclean</a:t>
            </a:r>
          </a:p>
          <a:p>
            <a:r>
              <a:rPr lang="en-US" dirty="0" smtClean="0"/>
              <a:t>unclassified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817547" y="3390900"/>
            <a:ext cx="925653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914400"/>
            <a:ext cx="229428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Lake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Clean layer/Raw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Clean Zone</a:t>
            </a:r>
          </a:p>
          <a:p>
            <a:endParaRPr lang="en-US" dirty="0"/>
          </a:p>
          <a:p>
            <a:r>
              <a:rPr lang="en-US" dirty="0" smtClean="0"/>
              <a:t>Bring semi structure</a:t>
            </a:r>
          </a:p>
          <a:p>
            <a:r>
              <a:rPr lang="en-US" dirty="0" smtClean="0"/>
              <a:t>Glue Catalog</a:t>
            </a:r>
          </a:p>
          <a:p>
            <a:r>
              <a:rPr lang="en-US" dirty="0" smtClean="0"/>
              <a:t>Glue Tables</a:t>
            </a:r>
          </a:p>
          <a:p>
            <a:r>
              <a:rPr lang="en-US" dirty="0" smtClean="0"/>
              <a:t>Classify CSV/JSON/</a:t>
            </a:r>
          </a:p>
          <a:p>
            <a:r>
              <a:rPr lang="en-US" dirty="0" smtClean="0"/>
              <a:t>Avro/XML/</a:t>
            </a:r>
            <a:r>
              <a:rPr lang="en-US" dirty="0" err="1" smtClean="0"/>
              <a:t>Grok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Filtered raw data</a:t>
            </a:r>
          </a:p>
          <a:p>
            <a:r>
              <a:rPr lang="en-US" dirty="0" smtClean="0"/>
              <a:t>Metrics/measurement</a:t>
            </a:r>
          </a:p>
          <a:p>
            <a:r>
              <a:rPr lang="en-US" dirty="0" smtClean="0"/>
              <a:t>Km -&gt; miles</a:t>
            </a:r>
          </a:p>
          <a:p>
            <a:r>
              <a:rPr lang="en-US" dirty="0" smtClean="0"/>
              <a:t>Kg -&gt; pounds</a:t>
            </a:r>
          </a:p>
          <a:p>
            <a:endParaRPr lang="en-US" dirty="0"/>
          </a:p>
          <a:p>
            <a:r>
              <a:rPr lang="en-US" dirty="0" smtClean="0"/>
              <a:t>Round off the values</a:t>
            </a:r>
          </a:p>
          <a:p>
            <a:r>
              <a:rPr lang="en-US" dirty="0" smtClean="0"/>
              <a:t>Filtered out good/bad</a:t>
            </a:r>
          </a:p>
          <a:p>
            <a:endParaRPr lang="en-US" dirty="0"/>
          </a:p>
          <a:p>
            <a:r>
              <a:rPr lang="en-US" dirty="0" smtClean="0"/>
              <a:t>Sales/</a:t>
            </a:r>
            <a:r>
              <a:rPr lang="en-US" dirty="0" err="1" smtClean="0"/>
              <a:t>invoics</a:t>
            </a:r>
            <a:r>
              <a:rPr lang="en-US" dirty="0" smtClean="0"/>
              <a:t>/order/</a:t>
            </a:r>
          </a:p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876800" y="3390900"/>
            <a:ext cx="925653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9626" y="762000"/>
            <a:ext cx="2274341" cy="6463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Lake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Application </a:t>
            </a:r>
            <a:r>
              <a:rPr lang="en-US" dirty="0" smtClean="0">
                <a:solidFill>
                  <a:srgbClr val="FF0000"/>
                </a:solidFill>
              </a:rPr>
              <a:t>Layer/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Analytics zone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Data optimized for </a:t>
            </a:r>
          </a:p>
          <a:p>
            <a:r>
              <a:rPr lang="en-US" dirty="0" smtClean="0"/>
              <a:t>Big data system</a:t>
            </a:r>
          </a:p>
          <a:p>
            <a:r>
              <a:rPr lang="en-US" dirty="0" smtClean="0"/>
              <a:t>Like Spark/EMR</a:t>
            </a:r>
          </a:p>
          <a:p>
            <a:r>
              <a:rPr lang="en-US" dirty="0" smtClean="0"/>
              <a:t>To load and process</a:t>
            </a:r>
          </a:p>
          <a:p>
            <a:r>
              <a:rPr lang="en-US" dirty="0"/>
              <a:t> </a:t>
            </a:r>
            <a:r>
              <a:rPr lang="en-US" dirty="0" smtClean="0"/>
              <a:t>the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Parquet</a:t>
            </a:r>
          </a:p>
          <a:p>
            <a:r>
              <a:rPr lang="en-US" dirty="0" smtClean="0"/>
              <a:t>ORC</a:t>
            </a:r>
          </a:p>
          <a:p>
            <a:endParaRPr lang="en-US" dirty="0"/>
          </a:p>
          <a:p>
            <a:r>
              <a:rPr lang="en-US" dirty="0" smtClean="0"/>
              <a:t>No more CSV/XML/</a:t>
            </a:r>
          </a:p>
          <a:p>
            <a:r>
              <a:rPr lang="en-US" dirty="0" smtClean="0"/>
              <a:t>No more text/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Partitioned </a:t>
            </a:r>
          </a:p>
          <a:p>
            <a:r>
              <a:rPr lang="en-US" dirty="0" err="1" smtClean="0"/>
              <a:t>Dept</a:t>
            </a:r>
            <a:r>
              <a:rPr lang="en-US" dirty="0" smtClean="0"/>
              <a:t>/year/month/day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476796" y="3222724"/>
            <a:ext cx="1524204" cy="815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Glue/EMR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29400" y="40386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Athena</a:t>
            </a:r>
          </a:p>
          <a:p>
            <a:pPr algn="ctr"/>
            <a:r>
              <a:rPr lang="en-US" dirty="0" smtClean="0"/>
              <a:t>Spectrum</a:t>
            </a:r>
          </a:p>
          <a:p>
            <a:pPr algn="ctr"/>
            <a:r>
              <a:rPr lang="en-US" dirty="0" smtClean="0"/>
              <a:t>EMR</a:t>
            </a:r>
          </a:p>
          <a:p>
            <a:pPr algn="ctr"/>
            <a:r>
              <a:rPr lang="en-US" dirty="0" smtClean="0"/>
              <a:t>AI/ML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09051" y="729734"/>
            <a:ext cx="109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Lake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20771" y="1295400"/>
            <a:ext cx="229806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Sandbox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Aggregated data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Daily/Weekly/monthly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Hourly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Reports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Active warehouse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Parquet/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Spark Tables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redshift/OLTP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7-Point Star 16"/>
          <p:cNvSpPr/>
          <p:nvPr/>
        </p:nvSpPr>
        <p:spPr>
          <a:xfrm>
            <a:off x="381000" y="152400"/>
            <a:ext cx="1295400" cy="7620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err="1" smtClean="0"/>
              <a:t>eng</a:t>
            </a:r>
            <a:endParaRPr lang="en-US" dirty="0"/>
          </a:p>
        </p:txBody>
      </p:sp>
      <p:sp>
        <p:nvSpPr>
          <p:cNvPr id="18" name="7-Point Star 17"/>
          <p:cNvSpPr/>
          <p:nvPr/>
        </p:nvSpPr>
        <p:spPr>
          <a:xfrm>
            <a:off x="3048000" y="157316"/>
            <a:ext cx="1295400" cy="7620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err="1" smtClean="0"/>
              <a:t>eng</a:t>
            </a:r>
            <a:endParaRPr lang="en-US" dirty="0"/>
          </a:p>
        </p:txBody>
      </p:sp>
      <p:sp>
        <p:nvSpPr>
          <p:cNvPr id="19" name="7-Point Star 18"/>
          <p:cNvSpPr/>
          <p:nvPr/>
        </p:nvSpPr>
        <p:spPr>
          <a:xfrm>
            <a:off x="7609051" y="0"/>
            <a:ext cx="1295400" cy="7620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</a:p>
          <a:p>
            <a:pPr algn="ctr"/>
            <a:r>
              <a:rPr lang="en-US" sz="1400" dirty="0" smtClean="0"/>
              <a:t>scientist</a:t>
            </a:r>
            <a:endParaRPr lang="en-US" sz="1400" dirty="0"/>
          </a:p>
        </p:txBody>
      </p:sp>
      <p:sp>
        <p:nvSpPr>
          <p:cNvPr id="20" name="7-Point Star 19"/>
          <p:cNvSpPr/>
          <p:nvPr/>
        </p:nvSpPr>
        <p:spPr>
          <a:xfrm>
            <a:off x="5785247" y="62681"/>
            <a:ext cx="1295400" cy="7620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err="1" smtClean="0"/>
              <a:t>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3086100" y="152400"/>
            <a:ext cx="38100" cy="655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609600"/>
            <a:ext cx="19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Sandbox </a:t>
            </a:r>
          </a:p>
          <a:p>
            <a:r>
              <a:rPr lang="en-US" dirty="0" smtClean="0"/>
              <a:t>Layer - </a:t>
            </a:r>
            <a:r>
              <a:rPr lang="en-US" dirty="0" err="1" smtClean="0"/>
              <a:t>Datalake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Aggregated Data</a:t>
            </a:r>
          </a:p>
          <a:p>
            <a:r>
              <a:rPr lang="en-US" dirty="0" smtClean="0"/>
              <a:t>Analytics data</a:t>
            </a:r>
          </a:p>
          <a:p>
            <a:r>
              <a:rPr lang="en-US" dirty="0" smtClean="0"/>
              <a:t>Analyzed</a:t>
            </a:r>
          </a:p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057400" y="2819400"/>
            <a:ext cx="1676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Glue/JDBC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3886200" y="2133600"/>
            <a:ext cx="1905000" cy="2057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OLAP </a:t>
            </a:r>
          </a:p>
          <a:p>
            <a:pPr algn="ctr"/>
            <a:r>
              <a:rPr lang="en-US" dirty="0" smtClean="0"/>
              <a:t>Redshift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209800" y="5282381"/>
            <a:ext cx="1676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Glue/JDBC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4038600" y="4596581"/>
            <a:ext cx="1905000" cy="2057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OLTP</a:t>
            </a:r>
          </a:p>
          <a:p>
            <a:pPr algn="ctr"/>
            <a:r>
              <a:rPr lang="en-US" dirty="0" smtClean="0"/>
              <a:t>PG/MySQL/Oracle</a:t>
            </a:r>
          </a:p>
          <a:p>
            <a:pPr algn="ctr"/>
            <a:r>
              <a:rPr lang="en-US" dirty="0" smtClean="0"/>
              <a:t>..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858000" y="838200"/>
            <a:ext cx="7620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43800" y="17526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QuickSight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529052" y="3179506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PowerBI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4"/>
            <a:endCxn id="14" idx="1"/>
          </p:cNvCxnSpPr>
          <p:nvPr/>
        </p:nvCxnSpPr>
        <p:spPr>
          <a:xfrm flipV="1">
            <a:off x="5791200" y="2209800"/>
            <a:ext cx="17526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4"/>
          </p:cNvCxnSpPr>
          <p:nvPr/>
        </p:nvCxnSpPr>
        <p:spPr>
          <a:xfrm flipV="1">
            <a:off x="5943600" y="3962400"/>
            <a:ext cx="1585452" cy="1662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7200" y="3962400"/>
            <a:ext cx="990600" cy="63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ML/AI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6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collected everyday</a:t>
            </a:r>
          </a:p>
          <a:p>
            <a:r>
              <a:rPr lang="en-US" dirty="0" smtClean="0"/>
              <a:t>And stored into raw/clean/processed zone</a:t>
            </a:r>
          </a:p>
          <a:p>
            <a:r>
              <a:rPr lang="en-US" dirty="0" smtClean="0"/>
              <a:t>A spark/Glue job is scheduled every day to process the data </a:t>
            </a:r>
          </a:p>
          <a:p>
            <a:r>
              <a:rPr lang="en-US" dirty="0" smtClean="0"/>
              <a:t>Every day, data is growing</a:t>
            </a:r>
          </a:p>
          <a:p>
            <a:r>
              <a:rPr lang="en-US" dirty="0" smtClean="0"/>
              <a:t>Should I process all day data or process newly landed data, incremental approach?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5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863</Words>
  <Application>Microsoft Office PowerPoint</Application>
  <PresentationFormat>On-screen Show (4:3)</PresentationFormat>
  <Paragraphs>300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Use Case</vt:lpstr>
      <vt:lpstr>Ecommerce Data-use case</vt:lpstr>
      <vt:lpstr>Logical Architecture</vt:lpstr>
      <vt:lpstr>PowerPoint Presentation</vt:lpstr>
      <vt:lpstr>PowerPoint Presentation</vt:lpstr>
      <vt:lpstr>PowerPoint Presentation</vt:lpstr>
      <vt:lpstr>Book Marking</vt:lpstr>
      <vt:lpstr>Book Marking</vt:lpstr>
      <vt:lpstr>PowerPoint Presentation</vt:lpstr>
      <vt:lpstr>PowerPoint Presentation</vt:lpstr>
      <vt:lpstr>PowerPoint Presentation</vt:lpstr>
      <vt:lpstr>PowerPoint Presentation</vt:lpstr>
      <vt:lpstr>Kinesis Lambda Dynamo DB</vt:lpstr>
      <vt:lpstr>Inventory Data Update</vt:lpstr>
      <vt:lpstr>Inventory Table</vt:lpstr>
      <vt:lpstr>Procurement Team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</cp:revision>
  <dcterms:created xsi:type="dcterms:W3CDTF">2021-06-07T13:07:54Z</dcterms:created>
  <dcterms:modified xsi:type="dcterms:W3CDTF">2021-06-08T16:43:58Z</dcterms:modified>
</cp:coreProperties>
</file>