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61035-E5EF-42BB-AB96-CDCDE71ABF1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F4B4-7632-412B-B41E-99F9F8CA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F4B4-7632-412B-B41E-99F9F8CA1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C7E6-3069-42F6-BE8F-6AA3C46484D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3BC2-909A-45FB-8196-C68D28D7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57600" y="0"/>
            <a:ext cx="7620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1201994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742" y="32004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04800"/>
            <a:ext cx="2178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</a:t>
            </a:r>
          </a:p>
          <a:p>
            <a:r>
              <a:rPr lang="en-US" dirty="0" smtClean="0"/>
              <a:t>Big Data Engineering</a:t>
            </a:r>
          </a:p>
          <a:p>
            <a:endParaRPr lang="en-US" dirty="0"/>
          </a:p>
          <a:p>
            <a:r>
              <a:rPr lang="en-US" dirty="0" smtClean="0"/>
              <a:t>Data Lake/S3 buckets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89466"/>
            <a:ext cx="1798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On-Premise/AWS</a:t>
            </a:r>
          </a:p>
          <a:p>
            <a:r>
              <a:rPr lang="en-US" dirty="0" smtClean="0"/>
              <a:t>Client Setup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85800" y="5105400"/>
            <a:ext cx="12954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362200" y="1600200"/>
            <a:ext cx="2743200" cy="97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389239" y="3354029"/>
            <a:ext cx="2743200" cy="97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Kinesis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389239" y="5342603"/>
            <a:ext cx="2743200" cy="97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Glue/CSV publish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887794"/>
            <a:ext cx="25272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 Zone/Layer</a:t>
            </a:r>
          </a:p>
          <a:p>
            <a:r>
              <a:rPr lang="en-US" dirty="0" smtClean="0"/>
              <a:t>Receive data as is</a:t>
            </a:r>
          </a:p>
          <a:p>
            <a:r>
              <a:rPr lang="en-US" dirty="0" smtClean="0"/>
              <a:t>No analysis</a:t>
            </a:r>
          </a:p>
          <a:p>
            <a:r>
              <a:rPr lang="en-US" dirty="0" smtClean="0"/>
              <a:t>No validation</a:t>
            </a:r>
          </a:p>
          <a:p>
            <a:r>
              <a:rPr lang="en-US" dirty="0" smtClean="0"/>
              <a:t>No Filtering</a:t>
            </a:r>
          </a:p>
          <a:p>
            <a:endParaRPr lang="en-US" dirty="0"/>
          </a:p>
          <a:p>
            <a:r>
              <a:rPr lang="en-US" dirty="0" smtClean="0"/>
              <a:t>No data loss</a:t>
            </a:r>
          </a:p>
          <a:p>
            <a:r>
              <a:rPr lang="en-US" dirty="0" smtClean="0"/>
              <a:t>Data can be incorrect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 smtClean="0"/>
              <a:t>Try not to design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5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1524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81600" y="1524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5200" y="43016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914400"/>
            <a:ext cx="14365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Raw Layer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Arrival zone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Landing Zone</a:t>
            </a:r>
          </a:p>
          <a:p>
            <a:endParaRPr lang="en-US" dirty="0"/>
          </a:p>
          <a:p>
            <a:r>
              <a:rPr lang="en-US" dirty="0" smtClean="0"/>
              <a:t>Unclean</a:t>
            </a:r>
          </a:p>
          <a:p>
            <a:r>
              <a:rPr lang="en-US" dirty="0" smtClean="0"/>
              <a:t>unclassified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817547" y="3390900"/>
            <a:ext cx="925653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914400"/>
            <a:ext cx="22942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Clean layer/Raw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Clean Zone</a:t>
            </a:r>
          </a:p>
          <a:p>
            <a:endParaRPr lang="en-US" dirty="0"/>
          </a:p>
          <a:p>
            <a:r>
              <a:rPr lang="en-US" dirty="0" smtClean="0"/>
              <a:t>Bring semi structure</a:t>
            </a:r>
          </a:p>
          <a:p>
            <a:r>
              <a:rPr lang="en-US" dirty="0" smtClean="0"/>
              <a:t>Glue Catalog</a:t>
            </a:r>
          </a:p>
          <a:p>
            <a:r>
              <a:rPr lang="en-US" dirty="0" smtClean="0"/>
              <a:t>Glue Tables</a:t>
            </a:r>
          </a:p>
          <a:p>
            <a:r>
              <a:rPr lang="en-US" dirty="0" smtClean="0"/>
              <a:t>Classify CSV/JSON/</a:t>
            </a:r>
          </a:p>
          <a:p>
            <a:r>
              <a:rPr lang="en-US" dirty="0" smtClean="0"/>
              <a:t>Avro/XML/</a:t>
            </a:r>
            <a:r>
              <a:rPr lang="en-US" dirty="0" err="1" smtClean="0"/>
              <a:t>Grok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Filtered raw data</a:t>
            </a:r>
          </a:p>
          <a:p>
            <a:r>
              <a:rPr lang="en-US" dirty="0" smtClean="0"/>
              <a:t>Metrics/measurement</a:t>
            </a:r>
          </a:p>
          <a:p>
            <a:r>
              <a:rPr lang="en-US" dirty="0" smtClean="0"/>
              <a:t>Km -&gt; miles</a:t>
            </a:r>
          </a:p>
          <a:p>
            <a:r>
              <a:rPr lang="en-US" dirty="0" smtClean="0"/>
              <a:t>Kg -&gt; pounds</a:t>
            </a:r>
          </a:p>
          <a:p>
            <a:endParaRPr lang="en-US" dirty="0"/>
          </a:p>
          <a:p>
            <a:r>
              <a:rPr lang="en-US" dirty="0" smtClean="0"/>
              <a:t>Round off the values</a:t>
            </a:r>
          </a:p>
          <a:p>
            <a:r>
              <a:rPr lang="en-US" dirty="0" smtClean="0"/>
              <a:t>Filtered out good/bad</a:t>
            </a:r>
          </a:p>
          <a:p>
            <a:endParaRPr lang="en-US" dirty="0"/>
          </a:p>
          <a:p>
            <a:r>
              <a:rPr lang="en-US" dirty="0" smtClean="0"/>
              <a:t>Sales/</a:t>
            </a:r>
            <a:r>
              <a:rPr lang="en-US" dirty="0" err="1" smtClean="0"/>
              <a:t>invoics</a:t>
            </a:r>
            <a:r>
              <a:rPr lang="en-US" dirty="0" smtClean="0"/>
              <a:t>/order/</a:t>
            </a:r>
          </a:p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76800" y="3390900"/>
            <a:ext cx="925653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9626" y="762000"/>
            <a:ext cx="2274341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Lake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Application Layer</a:t>
            </a:r>
          </a:p>
          <a:p>
            <a:endParaRPr lang="en-US" dirty="0" smtClean="0"/>
          </a:p>
          <a:p>
            <a:r>
              <a:rPr lang="en-US" dirty="0" smtClean="0"/>
              <a:t>Data optimized for </a:t>
            </a:r>
          </a:p>
          <a:p>
            <a:r>
              <a:rPr lang="en-US" dirty="0" smtClean="0"/>
              <a:t>Big data system</a:t>
            </a:r>
          </a:p>
          <a:p>
            <a:r>
              <a:rPr lang="en-US" dirty="0" smtClean="0"/>
              <a:t>Like Spark/EMR</a:t>
            </a:r>
          </a:p>
          <a:p>
            <a:r>
              <a:rPr lang="en-US" dirty="0" smtClean="0"/>
              <a:t>To load and process</a:t>
            </a:r>
          </a:p>
          <a:p>
            <a:r>
              <a:rPr lang="en-US" dirty="0"/>
              <a:t> </a:t>
            </a:r>
            <a:r>
              <a:rPr lang="en-US" dirty="0" smtClean="0"/>
              <a:t>the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Parquet</a:t>
            </a:r>
          </a:p>
          <a:p>
            <a:r>
              <a:rPr lang="en-US" dirty="0" smtClean="0"/>
              <a:t>ORC</a:t>
            </a:r>
          </a:p>
          <a:p>
            <a:endParaRPr lang="en-US" dirty="0"/>
          </a:p>
          <a:p>
            <a:r>
              <a:rPr lang="en-US" dirty="0" smtClean="0"/>
              <a:t>No more CSV/XML/</a:t>
            </a:r>
          </a:p>
          <a:p>
            <a:r>
              <a:rPr lang="en-US" dirty="0" smtClean="0"/>
              <a:t>No more text/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Partitioned 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/year/month/day</a:t>
            </a:r>
            <a:endParaRPr lang="en-US" dirty="0" smtClean="0"/>
          </a:p>
        </p:txBody>
      </p:sp>
      <p:sp>
        <p:nvSpPr>
          <p:cNvPr id="13" name="Right Arrow 12"/>
          <p:cNvSpPr/>
          <p:nvPr/>
        </p:nvSpPr>
        <p:spPr>
          <a:xfrm>
            <a:off x="6476796" y="3222724"/>
            <a:ext cx="1524204" cy="81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Glue/EMR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29400" y="4038600"/>
            <a:ext cx="121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Athena</a:t>
            </a:r>
          </a:p>
          <a:p>
            <a:pPr algn="ctr"/>
            <a:r>
              <a:rPr lang="en-US" dirty="0" smtClean="0"/>
              <a:t>Spectrum</a:t>
            </a:r>
          </a:p>
          <a:p>
            <a:pPr algn="ctr"/>
            <a:r>
              <a:rPr lang="en-US" dirty="0" smtClean="0"/>
              <a:t>EMR</a:t>
            </a:r>
          </a:p>
          <a:p>
            <a:pPr algn="ctr"/>
            <a:r>
              <a:rPr lang="en-US" dirty="0" smtClean="0"/>
              <a:t>AI/ML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09051" y="729734"/>
            <a:ext cx="109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Lake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20771" y="1295400"/>
            <a:ext cx="229806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Sandbox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Aggregated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Daily/Weekly/monthly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Reports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Active warehouse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Parquet/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Spark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redshift/OLTP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7-Point Star 16"/>
          <p:cNvSpPr/>
          <p:nvPr/>
        </p:nvSpPr>
        <p:spPr>
          <a:xfrm>
            <a:off x="381000" y="152400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18" name="7-Point Star 17"/>
          <p:cNvSpPr/>
          <p:nvPr/>
        </p:nvSpPr>
        <p:spPr>
          <a:xfrm>
            <a:off x="3048000" y="157316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19" name="7-Point Star 18"/>
          <p:cNvSpPr/>
          <p:nvPr/>
        </p:nvSpPr>
        <p:spPr>
          <a:xfrm>
            <a:off x="7609051" y="0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</a:p>
          <a:p>
            <a:pPr algn="ctr"/>
            <a:r>
              <a:rPr lang="en-US" sz="1400" dirty="0" smtClean="0"/>
              <a:t>scientist</a:t>
            </a:r>
            <a:endParaRPr lang="en-US" sz="1400" dirty="0"/>
          </a:p>
        </p:txBody>
      </p:sp>
      <p:sp>
        <p:nvSpPr>
          <p:cNvPr id="20" name="7-Point Star 19"/>
          <p:cNvSpPr/>
          <p:nvPr/>
        </p:nvSpPr>
        <p:spPr>
          <a:xfrm>
            <a:off x="5785247" y="62681"/>
            <a:ext cx="1295400" cy="7620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err="1" smtClean="0"/>
              <a:t>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086100" y="152400"/>
            <a:ext cx="3810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609600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Sandbox </a:t>
            </a:r>
          </a:p>
          <a:p>
            <a:r>
              <a:rPr lang="en-US" dirty="0" smtClean="0"/>
              <a:t>Layer - </a:t>
            </a:r>
            <a:r>
              <a:rPr lang="en-US" dirty="0" err="1" smtClean="0"/>
              <a:t>Datalake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Aggregated Data</a:t>
            </a:r>
          </a:p>
          <a:p>
            <a:r>
              <a:rPr lang="en-US" dirty="0" smtClean="0"/>
              <a:t>Analytics data</a:t>
            </a:r>
          </a:p>
          <a:p>
            <a:r>
              <a:rPr lang="en-US" dirty="0" smtClean="0"/>
              <a:t>Analyzed</a:t>
            </a:r>
          </a:p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057400" y="28194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Glue/JDBC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886200" y="2133600"/>
            <a:ext cx="19050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OLAP </a:t>
            </a:r>
          </a:p>
          <a:p>
            <a:pPr algn="ctr"/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09800" y="5282381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Glue/JDBC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038600" y="4596581"/>
            <a:ext cx="19050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</a:p>
          <a:p>
            <a:pPr algn="ctr"/>
            <a:r>
              <a:rPr lang="en-US" dirty="0" smtClean="0"/>
              <a:t>PG/MySQL/Oracle</a:t>
            </a:r>
          </a:p>
          <a:p>
            <a:pPr algn="ctr"/>
            <a:r>
              <a:rPr lang="en-US" dirty="0" smtClean="0"/>
              <a:t>..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0" y="838200"/>
            <a:ext cx="762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43800" y="1752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QuickSight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29052" y="317950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PowerBI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4"/>
            <a:endCxn id="14" idx="1"/>
          </p:cNvCxnSpPr>
          <p:nvPr/>
        </p:nvCxnSpPr>
        <p:spPr>
          <a:xfrm flipV="1">
            <a:off x="5791200" y="2209800"/>
            <a:ext cx="1752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</p:cNvCxnSpPr>
          <p:nvPr/>
        </p:nvCxnSpPr>
        <p:spPr>
          <a:xfrm flipV="1">
            <a:off x="5943600" y="3962400"/>
            <a:ext cx="1585452" cy="1662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3962400"/>
            <a:ext cx="990600" cy="6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ML/AI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everyday</a:t>
            </a:r>
          </a:p>
          <a:p>
            <a:r>
              <a:rPr lang="en-US" dirty="0" smtClean="0"/>
              <a:t>And stored into raw/clean/processed zone</a:t>
            </a:r>
          </a:p>
          <a:p>
            <a:r>
              <a:rPr lang="en-US" dirty="0" smtClean="0"/>
              <a:t>A spark/Glue job is scheduled every day to process the data </a:t>
            </a:r>
          </a:p>
          <a:p>
            <a:r>
              <a:rPr lang="en-US" dirty="0" smtClean="0"/>
              <a:t>Every day, data is growing</a:t>
            </a:r>
          </a:p>
          <a:p>
            <a:r>
              <a:rPr lang="en-US" dirty="0" smtClean="0"/>
              <a:t>Should I process all day data or process newly landed data, incremental approach?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Marking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2743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</a:t>
            </a:r>
          </a:p>
          <a:p>
            <a:r>
              <a:rPr lang="en-US" dirty="0"/>
              <a:t> </a:t>
            </a:r>
            <a:r>
              <a:rPr lang="en-US" dirty="0" smtClean="0"/>
              <a:t> 2021</a:t>
            </a:r>
          </a:p>
          <a:p>
            <a:r>
              <a:rPr lang="en-US" dirty="0"/>
              <a:t> </a:t>
            </a:r>
            <a:r>
              <a:rPr lang="en-US" dirty="0" smtClean="0"/>
              <a:t>       202101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20210101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file3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67000" y="3505200"/>
            <a:ext cx="1524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971800"/>
            <a:ext cx="2438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Glue job</a:t>
            </a:r>
          </a:p>
          <a:p>
            <a:pPr algn="ctr"/>
            <a:r>
              <a:rPr lang="en-US" dirty="0" smtClean="0"/>
              <a:t>File1</a:t>
            </a:r>
          </a:p>
          <a:p>
            <a:pPr algn="ctr"/>
            <a:r>
              <a:rPr lang="en-US" dirty="0" smtClean="0"/>
              <a:t>File2</a:t>
            </a:r>
          </a:p>
          <a:p>
            <a:pPr algn="ctr"/>
            <a:r>
              <a:rPr lang="en-US" dirty="0" smtClean="0"/>
              <a:t>File3</a:t>
            </a:r>
          </a:p>
          <a:p>
            <a:pPr algn="ctr"/>
            <a:r>
              <a:rPr lang="en-US" dirty="0" smtClean="0"/>
              <a:t>Processed 2:00 /Jan 02/2021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228600"/>
            <a:ext cx="2286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File1</a:t>
            </a:r>
          </a:p>
          <a:p>
            <a:pPr algn="ctr"/>
            <a:r>
              <a:rPr lang="en-US" dirty="0" smtClean="0"/>
              <a:t>File2</a:t>
            </a:r>
          </a:p>
          <a:p>
            <a:pPr algn="ctr"/>
            <a:r>
              <a:rPr lang="en-US" dirty="0" smtClean="0"/>
              <a:t>File3 marked as processed for t hat </a:t>
            </a:r>
            <a:r>
              <a:rPr lang="en-US" dirty="0" err="1" smtClean="0"/>
              <a:t>speicifc</a:t>
            </a:r>
            <a:r>
              <a:rPr lang="en-US" dirty="0" smtClean="0"/>
              <a:t> job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Every job, there will be book 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Kinesis Stream</a:t>
            </a:r>
          </a:p>
          <a:p>
            <a:r>
              <a:rPr lang="en-US" dirty="0" smtClean="0"/>
              <a:t>Create Kinesis firehouse without transformation</a:t>
            </a:r>
          </a:p>
          <a:p>
            <a:r>
              <a:rPr lang="en-US" dirty="0" smtClean="0"/>
              <a:t>Kinesis firehouse should write back to s3/folder name (invoices-raw)  on every 5 minutes</a:t>
            </a:r>
          </a:p>
          <a:p>
            <a:r>
              <a:rPr lang="en-US" dirty="0" smtClean="0"/>
              <a:t>Write a glue job with book marking enabled, that picks the data from s3 (invoices-raw) and add a filter, that picks only </a:t>
            </a:r>
            <a:r>
              <a:rPr lang="en-US" dirty="0" err="1" smtClean="0"/>
              <a:t>UnitPrice</a:t>
            </a:r>
            <a:r>
              <a:rPr lang="en-US" dirty="0" smtClean="0"/>
              <a:t> &gt; 0. Then Write back to s3 location but via Glue catalog (invoices-clean folder), ensure there is </a:t>
            </a:r>
            <a:r>
              <a:rPr lang="en-US" dirty="0" err="1" smtClean="0"/>
              <a:t>gluedb</a:t>
            </a:r>
            <a:r>
              <a:rPr lang="en-US" dirty="0" smtClean="0"/>
              <a:t> glue-table for same)</a:t>
            </a:r>
          </a:p>
          <a:p>
            <a:r>
              <a:rPr lang="en-US" dirty="0" smtClean="0"/>
              <a:t>Write a Glue Job that picks data from invoices-clean, convert to parquet format, write back to s3 bucket application layer (invoices-application)</a:t>
            </a:r>
          </a:p>
          <a:p>
            <a:r>
              <a:rPr lang="en-US" dirty="0" smtClean="0"/>
              <a:t>Write a Glue job that picks data from invoices-application, perform simple sum of all items in the invoice (Sum of </a:t>
            </a:r>
            <a:r>
              <a:rPr lang="en-US" dirty="0" err="1" smtClean="0"/>
              <a:t>UnitPrice</a:t>
            </a:r>
            <a:r>
              <a:rPr lang="en-US" dirty="0" smtClean="0"/>
              <a:t> * Quantity)  and write the results back into Sandbox layer (invoices-sandbox is the folder name)</a:t>
            </a:r>
          </a:p>
          <a:p>
            <a:r>
              <a:rPr lang="en-US" dirty="0" smtClean="0"/>
              <a:t>Write a glue job that picks data from sandbox layer </a:t>
            </a:r>
            <a:r>
              <a:rPr lang="en-US" dirty="0" err="1" smtClean="0"/>
              <a:t>invoics</a:t>
            </a:r>
            <a:r>
              <a:rPr lang="en-US" dirty="0" smtClean="0"/>
              <a:t>-sandbox, write </a:t>
            </a:r>
            <a:r>
              <a:rPr lang="en-US" dirty="0" err="1" smtClean="0"/>
              <a:t>tback</a:t>
            </a:r>
            <a:r>
              <a:rPr lang="en-US" dirty="0" smtClean="0"/>
              <a:t> redshift </a:t>
            </a:r>
          </a:p>
          <a:p>
            <a:r>
              <a:rPr lang="en-US" dirty="0" smtClean="0"/>
              <a:t>Write a glue job that picks data fro sandbox layer, </a:t>
            </a:r>
            <a:r>
              <a:rPr lang="en-US" dirty="0" err="1" smtClean="0"/>
              <a:t>inovices</a:t>
            </a:r>
            <a:r>
              <a:rPr lang="en-US" dirty="0" smtClean="0"/>
              <a:t>-sandbox, write back to 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437</Words>
  <Application>Microsoft Office PowerPoint</Application>
  <PresentationFormat>On-screen Show (4:3)</PresentationFormat>
  <Paragraphs>163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Book Marking</vt:lpstr>
      <vt:lpstr>Book Marking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2021-06-07T13:07:54Z</dcterms:created>
  <dcterms:modified xsi:type="dcterms:W3CDTF">2021-06-07T16:19:43Z</dcterms:modified>
</cp:coreProperties>
</file>