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p:scale>
          <a:sx n="75" d="100"/>
          <a:sy n="75" d="100"/>
        </p:scale>
        <p:origin x="534" y="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C92FEB-7915-4FE6-B3B8-8C341B6F5669}"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66819A-73C8-4BC7-87A4-46805DBE0347}" type="slidenum">
              <a:rPr lang="en-US" smtClean="0"/>
              <a:t>‹#›</a:t>
            </a:fld>
            <a:endParaRPr lang="en-US"/>
          </a:p>
        </p:txBody>
      </p:sp>
    </p:spTree>
    <p:extLst>
      <p:ext uri="{BB962C8B-B14F-4D97-AF65-F5344CB8AC3E}">
        <p14:creationId xmlns:p14="http://schemas.microsoft.com/office/powerpoint/2010/main" val="1952574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C92FEB-7915-4FE6-B3B8-8C341B6F5669}" type="datetimeFigureOut">
              <a:rPr lang="en-US" smtClean="0"/>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66819A-73C8-4BC7-87A4-46805DBE0347}" type="slidenum">
              <a:rPr lang="en-US" smtClean="0"/>
              <a:t>‹#›</a:t>
            </a:fld>
            <a:endParaRPr lang="en-US"/>
          </a:p>
        </p:txBody>
      </p:sp>
    </p:spTree>
    <p:extLst>
      <p:ext uri="{BB962C8B-B14F-4D97-AF65-F5344CB8AC3E}">
        <p14:creationId xmlns:p14="http://schemas.microsoft.com/office/powerpoint/2010/main" val="3472726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4C92FEB-7915-4FE6-B3B8-8C341B6F5669}"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66819A-73C8-4BC7-87A4-46805DBE0347}" type="slidenum">
              <a:rPr lang="en-US" smtClean="0"/>
              <a:t>‹#›</a:t>
            </a:fld>
            <a:endParaRPr lang="en-US"/>
          </a:p>
        </p:txBody>
      </p:sp>
    </p:spTree>
    <p:extLst>
      <p:ext uri="{BB962C8B-B14F-4D97-AF65-F5344CB8AC3E}">
        <p14:creationId xmlns:p14="http://schemas.microsoft.com/office/powerpoint/2010/main" val="1500116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4C92FEB-7915-4FE6-B3B8-8C341B6F5669}"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66819A-73C8-4BC7-87A4-46805DBE0347}"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112518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C92FEB-7915-4FE6-B3B8-8C341B6F5669}"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66819A-73C8-4BC7-87A4-46805DBE0347}" type="slidenum">
              <a:rPr lang="en-US" smtClean="0"/>
              <a:t>‹#›</a:t>
            </a:fld>
            <a:endParaRPr lang="en-US"/>
          </a:p>
        </p:txBody>
      </p:sp>
    </p:spTree>
    <p:extLst>
      <p:ext uri="{BB962C8B-B14F-4D97-AF65-F5344CB8AC3E}">
        <p14:creationId xmlns:p14="http://schemas.microsoft.com/office/powerpoint/2010/main" val="39986075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4C92FEB-7915-4FE6-B3B8-8C341B6F5669}" type="datetimeFigureOut">
              <a:rPr lang="en-US" smtClean="0"/>
              <a:t>1/19/2021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66819A-73C8-4BC7-87A4-46805DBE0347}" type="slidenum">
              <a:rPr lang="en-US" smtClean="0"/>
              <a:t>‹#›</a:t>
            </a:fld>
            <a:endParaRPr lang="en-US"/>
          </a:p>
        </p:txBody>
      </p:sp>
    </p:spTree>
    <p:extLst>
      <p:ext uri="{BB962C8B-B14F-4D97-AF65-F5344CB8AC3E}">
        <p14:creationId xmlns:p14="http://schemas.microsoft.com/office/powerpoint/2010/main" val="38447378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4C92FEB-7915-4FE6-B3B8-8C341B6F5669}" type="datetimeFigureOut">
              <a:rPr lang="en-US" smtClean="0"/>
              <a:t>1/19/2021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66819A-73C8-4BC7-87A4-46805DBE0347}" type="slidenum">
              <a:rPr lang="en-US" smtClean="0"/>
              <a:t>‹#›</a:t>
            </a:fld>
            <a:endParaRPr lang="en-US"/>
          </a:p>
        </p:txBody>
      </p:sp>
    </p:spTree>
    <p:extLst>
      <p:ext uri="{BB962C8B-B14F-4D97-AF65-F5344CB8AC3E}">
        <p14:creationId xmlns:p14="http://schemas.microsoft.com/office/powerpoint/2010/main" val="9084672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C92FEB-7915-4FE6-B3B8-8C341B6F5669}"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66819A-73C8-4BC7-87A4-46805DBE0347}" type="slidenum">
              <a:rPr lang="en-US" smtClean="0"/>
              <a:t>‹#›</a:t>
            </a:fld>
            <a:endParaRPr lang="en-US"/>
          </a:p>
        </p:txBody>
      </p:sp>
    </p:spTree>
    <p:extLst>
      <p:ext uri="{BB962C8B-B14F-4D97-AF65-F5344CB8AC3E}">
        <p14:creationId xmlns:p14="http://schemas.microsoft.com/office/powerpoint/2010/main" val="9621605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C92FEB-7915-4FE6-B3B8-8C341B6F5669}"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66819A-73C8-4BC7-87A4-46805DBE0347}" type="slidenum">
              <a:rPr lang="en-US" smtClean="0"/>
              <a:t>‹#›</a:t>
            </a:fld>
            <a:endParaRPr lang="en-US"/>
          </a:p>
        </p:txBody>
      </p:sp>
    </p:spTree>
    <p:extLst>
      <p:ext uri="{BB962C8B-B14F-4D97-AF65-F5344CB8AC3E}">
        <p14:creationId xmlns:p14="http://schemas.microsoft.com/office/powerpoint/2010/main" val="3790672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4C92FEB-7915-4FE6-B3B8-8C341B6F5669}"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66819A-73C8-4BC7-87A4-46805DBE0347}" type="slidenum">
              <a:rPr lang="en-US" smtClean="0"/>
              <a:t>‹#›</a:t>
            </a:fld>
            <a:endParaRPr lang="en-US"/>
          </a:p>
        </p:txBody>
      </p:sp>
    </p:spTree>
    <p:extLst>
      <p:ext uri="{BB962C8B-B14F-4D97-AF65-F5344CB8AC3E}">
        <p14:creationId xmlns:p14="http://schemas.microsoft.com/office/powerpoint/2010/main" val="2741792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C92FEB-7915-4FE6-B3B8-8C341B6F5669}"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66819A-73C8-4BC7-87A4-46805DBE0347}" type="slidenum">
              <a:rPr lang="en-US" smtClean="0"/>
              <a:t>‹#›</a:t>
            </a:fld>
            <a:endParaRPr lang="en-US"/>
          </a:p>
        </p:txBody>
      </p:sp>
    </p:spTree>
    <p:extLst>
      <p:ext uri="{BB962C8B-B14F-4D97-AF65-F5344CB8AC3E}">
        <p14:creationId xmlns:p14="http://schemas.microsoft.com/office/powerpoint/2010/main" val="1594019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C92FEB-7915-4FE6-B3B8-8C341B6F5669}" type="datetimeFigureOut">
              <a:rPr lang="en-US" smtClean="0"/>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66819A-73C8-4BC7-87A4-46805DBE0347}" type="slidenum">
              <a:rPr lang="en-US" smtClean="0"/>
              <a:t>‹#›</a:t>
            </a:fld>
            <a:endParaRPr lang="en-US"/>
          </a:p>
        </p:txBody>
      </p:sp>
    </p:spTree>
    <p:extLst>
      <p:ext uri="{BB962C8B-B14F-4D97-AF65-F5344CB8AC3E}">
        <p14:creationId xmlns:p14="http://schemas.microsoft.com/office/powerpoint/2010/main" val="2058448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92FEB-7915-4FE6-B3B8-8C341B6F5669}" type="datetimeFigureOut">
              <a:rPr lang="en-US" smtClean="0"/>
              <a:t>1/19/2021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66819A-73C8-4BC7-87A4-46805DBE0347}" type="slidenum">
              <a:rPr lang="en-US" smtClean="0"/>
              <a:t>‹#›</a:t>
            </a:fld>
            <a:endParaRPr lang="en-US"/>
          </a:p>
        </p:txBody>
      </p:sp>
    </p:spTree>
    <p:extLst>
      <p:ext uri="{BB962C8B-B14F-4D97-AF65-F5344CB8AC3E}">
        <p14:creationId xmlns:p14="http://schemas.microsoft.com/office/powerpoint/2010/main" val="2309744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4C92FEB-7915-4FE6-B3B8-8C341B6F5669}" type="datetimeFigureOut">
              <a:rPr lang="en-US" smtClean="0"/>
              <a:t>1/19/2021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966819A-73C8-4BC7-87A4-46805DBE0347}" type="slidenum">
              <a:rPr lang="en-US" smtClean="0"/>
              <a:t>‹#›</a:t>
            </a:fld>
            <a:endParaRPr lang="en-US"/>
          </a:p>
        </p:txBody>
      </p:sp>
    </p:spTree>
    <p:extLst>
      <p:ext uri="{BB962C8B-B14F-4D97-AF65-F5344CB8AC3E}">
        <p14:creationId xmlns:p14="http://schemas.microsoft.com/office/powerpoint/2010/main" val="4038480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4C92FEB-7915-4FE6-B3B8-8C341B6F5669}" type="datetimeFigureOut">
              <a:rPr lang="en-US" smtClean="0"/>
              <a:t>1/19/2021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966819A-73C8-4BC7-87A4-46805DBE0347}" type="slidenum">
              <a:rPr lang="en-US" smtClean="0"/>
              <a:t>‹#›</a:t>
            </a:fld>
            <a:endParaRPr lang="en-US"/>
          </a:p>
        </p:txBody>
      </p:sp>
    </p:spTree>
    <p:extLst>
      <p:ext uri="{BB962C8B-B14F-4D97-AF65-F5344CB8AC3E}">
        <p14:creationId xmlns:p14="http://schemas.microsoft.com/office/powerpoint/2010/main" val="3920012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4C92FEB-7915-4FE6-B3B8-8C341B6F5669}" type="datetimeFigureOut">
              <a:rPr lang="en-US" smtClean="0"/>
              <a:t>1/19/2021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966819A-73C8-4BC7-87A4-46805DBE0347}" type="slidenum">
              <a:rPr lang="en-US" smtClean="0"/>
              <a:t>‹#›</a:t>
            </a:fld>
            <a:endParaRPr lang="en-US"/>
          </a:p>
        </p:txBody>
      </p:sp>
    </p:spTree>
    <p:extLst>
      <p:ext uri="{BB962C8B-B14F-4D97-AF65-F5344CB8AC3E}">
        <p14:creationId xmlns:p14="http://schemas.microsoft.com/office/powerpoint/2010/main" val="3910330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C92FEB-7915-4FE6-B3B8-8C341B6F5669}" type="datetimeFigureOut">
              <a:rPr lang="en-US" smtClean="0"/>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66819A-73C8-4BC7-87A4-46805DBE0347}" type="slidenum">
              <a:rPr lang="en-US" smtClean="0"/>
              <a:t>‹#›</a:t>
            </a:fld>
            <a:endParaRPr lang="en-US"/>
          </a:p>
        </p:txBody>
      </p:sp>
    </p:spTree>
    <p:extLst>
      <p:ext uri="{BB962C8B-B14F-4D97-AF65-F5344CB8AC3E}">
        <p14:creationId xmlns:p14="http://schemas.microsoft.com/office/powerpoint/2010/main" val="150331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4C92FEB-7915-4FE6-B3B8-8C341B6F5669}" type="datetimeFigureOut">
              <a:rPr lang="en-US" smtClean="0"/>
              <a:t>1/19/2021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966819A-73C8-4BC7-87A4-46805DBE0347}" type="slidenum">
              <a:rPr lang="en-US" smtClean="0"/>
              <a:t>‹#›</a:t>
            </a:fld>
            <a:endParaRPr lang="en-US"/>
          </a:p>
        </p:txBody>
      </p:sp>
    </p:spTree>
    <p:extLst>
      <p:ext uri="{BB962C8B-B14F-4D97-AF65-F5344CB8AC3E}">
        <p14:creationId xmlns:p14="http://schemas.microsoft.com/office/powerpoint/2010/main" val="24846863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pi.foursquare.com/" TargetMode="External"/><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31C1C-A8A5-4F27-9048-8C5B9F51D9CD}"/>
              </a:ext>
            </a:extLst>
          </p:cNvPr>
          <p:cNvSpPr>
            <a:spLocks noGrp="1"/>
          </p:cNvSpPr>
          <p:nvPr>
            <p:ph type="ctrTitle"/>
          </p:nvPr>
        </p:nvSpPr>
        <p:spPr/>
        <p:txBody>
          <a:bodyPr/>
          <a:lstStyle/>
          <a:p>
            <a:pPr algn="ctr"/>
            <a:r>
              <a:rPr lang="en-US" sz="4800" dirty="0">
                <a:effectLst/>
                <a:latin typeface="Calibri" panose="020F0502020204030204" pitchFamily="34" charset="0"/>
                <a:ea typeface="Calibri" panose="020F0502020204030204" pitchFamily="34" charset="0"/>
                <a:cs typeface="Times New Roman" panose="02020603050405020304" pitchFamily="18" charset="0"/>
              </a:rPr>
              <a:t>Capstone Project - The Battle of the Neighborhoods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0FE0C250-C9C7-4776-A0AF-398DB2699F1E}"/>
              </a:ext>
            </a:extLst>
          </p:cNvPr>
          <p:cNvSpPr>
            <a:spLocks noGrp="1"/>
          </p:cNvSpPr>
          <p:nvPr>
            <p:ph type="subTitle" idx="1"/>
          </p:nvPr>
        </p:nvSpPr>
        <p:spPr/>
        <p:txBody>
          <a:bodyPr>
            <a:normAutofit/>
          </a:bodyPr>
          <a:lstStyle/>
          <a:p>
            <a:pPr marL="0" marR="0" algn="ctr">
              <a:lnSpc>
                <a:spcPct val="107000"/>
              </a:lnSpc>
              <a:spcBef>
                <a:spcPts val="0"/>
              </a:spcBef>
              <a:spcAft>
                <a:spcPts val="800"/>
              </a:spcAft>
            </a:pPr>
            <a:r>
              <a:rPr lang="en-US" sz="2400" b="1"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analysis of the best neighborhoods New York City using data science methodologies.</a:t>
            </a:r>
            <a:endParaRPr lang="en-US" sz="2400" b="1" cap="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41948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9DE907AC-5F84-4ED7-A13A-5AC0413F715C}"/>
              </a:ext>
            </a:extLst>
          </p:cNvPr>
          <p:cNvSpPr>
            <a:spLocks noGrp="1"/>
          </p:cNvSpPr>
          <p:nvPr>
            <p:ph type="title"/>
          </p:nvPr>
        </p:nvSpPr>
        <p:spPr>
          <a:xfrm>
            <a:off x="1103312" y="452718"/>
            <a:ext cx="8947522" cy="1400530"/>
          </a:xfrm>
        </p:spPr>
        <p:txBody>
          <a:bodyPr anchor="ctr">
            <a:normAutofit/>
          </a:bodyPr>
          <a:lstStyle/>
          <a:p>
            <a:pPr marR="0" lvl="0"/>
            <a:r>
              <a:rPr lang="en-US" sz="3600" b="1" dirty="0">
                <a:solidFill>
                  <a:schemeClr val="bg1"/>
                </a:solidFill>
                <a:effectLst/>
                <a:latin typeface="Times New Roman" panose="02020603050405020304" pitchFamily="18" charset="0"/>
                <a:ea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A0B75806-FF54-47C5-8FFD-E94B697BD36E}"/>
              </a:ext>
            </a:extLst>
          </p:cNvPr>
          <p:cNvSpPr>
            <a:spLocks noGrp="1"/>
          </p:cNvSpPr>
          <p:nvPr>
            <p:ph idx="1"/>
          </p:nvPr>
        </p:nvSpPr>
        <p:spPr>
          <a:xfrm>
            <a:off x="1103312" y="2763520"/>
            <a:ext cx="8946541" cy="3484879"/>
          </a:xfrm>
        </p:spPr>
        <p:txBody>
          <a:bodyPr>
            <a:normAutofit/>
          </a:bodyPr>
          <a:lstStyle/>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purpose of this analysis was to identify a borough/neighborhood based on all the categories in the customer (i.e. arks, coffee, bars, restaurants, grocery stores).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this report both normalized sum and clustering was performed.</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After combining these results, we identified one single borough, that is most likely the best choice: is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Queens – </a:t>
            </a:r>
            <a:r>
              <a:rPr lang="en-US" sz="1800" b="1"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Woodside</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Upon further investigation the </a:t>
            </a:r>
            <a:r>
              <a:rPr lang="en-US"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neighborhood </a:t>
            </a:r>
            <a:r>
              <a:rPr lang="en-US" sz="1800" b="1"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Woodside</a:t>
            </a:r>
            <a:r>
              <a:rPr lang="en-US"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in Queens </a:t>
            </a:r>
            <a:r>
              <a:rPr lang="en-US" sz="1800" dirty="0">
                <a:effectLst/>
                <a:latin typeface="Calibri" panose="020F0502020204030204" pitchFamily="34" charset="0"/>
                <a:ea typeface="Calibri" panose="020F0502020204030204" pitchFamily="34" charset="0"/>
                <a:cs typeface="Times New Roman" panose="02020603050405020304" pitchFamily="18" charset="0"/>
              </a:rPr>
              <a:t>borough</a:t>
            </a:r>
            <a:r>
              <a:rPr lang="en-US"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seems a good option based on </a:t>
            </a:r>
            <a:r>
              <a:rPr lang="en-US" sz="1800" dirty="0">
                <a:effectLst/>
                <a:latin typeface="Calibri" panose="020F0502020204030204" pitchFamily="34" charset="0"/>
                <a:ea typeface="Calibri" panose="020F0502020204030204" pitchFamily="34" charset="0"/>
                <a:cs typeface="Times New Roman" panose="02020603050405020304" pitchFamily="18" charset="0"/>
              </a:rPr>
              <a:t>both normalized sum and clustering</a:t>
            </a:r>
          </a:p>
          <a:p>
            <a:pPr marL="342900" marR="0" lvl="0" indent="-342900">
              <a:lnSpc>
                <a:spcPct val="90000"/>
              </a:lnSpc>
              <a:spcBef>
                <a:spcPts val="0"/>
              </a:spcBef>
              <a:spcAft>
                <a:spcPts val="800"/>
              </a:spcAft>
              <a:buFont typeface="Symbol" panose="05050102010706020507" pitchFamily="18" charset="2"/>
              <a:buChar char=""/>
            </a:pP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90000"/>
              </a:lnSpc>
              <a:spcBef>
                <a:spcPts val="0"/>
              </a:spcBef>
              <a:spcAft>
                <a:spcPts val="800"/>
              </a:spcAft>
              <a:buFont typeface="Symbol" panose="05050102010706020507" pitchFamily="18" charset="2"/>
              <a:buChar char=""/>
            </a:pP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8984952"/>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677E82FF-80B6-4943-876A-1C63DB347BD1}"/>
              </a:ext>
            </a:extLst>
          </p:cNvPr>
          <p:cNvSpPr>
            <a:spLocks noGrp="1"/>
          </p:cNvSpPr>
          <p:nvPr>
            <p:ph type="title"/>
          </p:nvPr>
        </p:nvSpPr>
        <p:spPr>
          <a:xfrm>
            <a:off x="1103312" y="452718"/>
            <a:ext cx="8947522" cy="1400530"/>
          </a:xfrm>
        </p:spPr>
        <p:txBody>
          <a:bodyPr anchor="ctr">
            <a:normAutofit/>
          </a:bodyPr>
          <a:lstStyle/>
          <a:p>
            <a:r>
              <a:rPr lang="en-US" b="1">
                <a:solidFill>
                  <a:srgbClr val="FFFFFF"/>
                </a:solidFill>
                <a:effectLst/>
                <a:latin typeface="Times New Roman" panose="02020603050405020304" pitchFamily="18" charset="0"/>
                <a:ea typeface="Times New Roman" panose="02020603050405020304" pitchFamily="18" charset="0"/>
              </a:rPr>
              <a:t>Introduction</a:t>
            </a:r>
            <a:br>
              <a:rPr lang="en-US" b="1">
                <a:solidFill>
                  <a:srgbClr val="FFFFFF"/>
                </a:solidFill>
                <a:effectLst/>
                <a:latin typeface="Times New Roman" panose="02020603050405020304" pitchFamily="18" charset="0"/>
                <a:ea typeface="Times New Roman" panose="02020603050405020304" pitchFamily="18" charset="0"/>
              </a:rPr>
            </a:br>
            <a:endParaRPr lang="en-US">
              <a:solidFill>
                <a:srgbClr val="FFFFFF"/>
              </a:solidFill>
            </a:endParaRPr>
          </a:p>
        </p:txBody>
      </p:sp>
      <p:sp>
        <p:nvSpPr>
          <p:cNvPr id="3" name="Content Placeholder 2">
            <a:extLst>
              <a:ext uri="{FF2B5EF4-FFF2-40B4-BE49-F238E27FC236}">
                <a16:creationId xmlns:a16="http://schemas.microsoft.com/office/drawing/2014/main" id="{0126F26E-D164-496B-B9FD-73351A087654}"/>
              </a:ext>
            </a:extLst>
          </p:cNvPr>
          <p:cNvSpPr>
            <a:spLocks noGrp="1"/>
          </p:cNvSpPr>
          <p:nvPr>
            <p:ph idx="1"/>
          </p:nvPr>
        </p:nvSpPr>
        <p:spPr>
          <a:xfrm>
            <a:off x="1103312" y="2763520"/>
            <a:ext cx="8946541" cy="3484879"/>
          </a:xfrm>
        </p:spPr>
        <p:txBody>
          <a:bodyPr>
            <a:normAutofit/>
          </a:bodyPr>
          <a:lstStyle/>
          <a:p>
            <a:pPr marL="457200" marR="0" lvl="1" indent="0">
              <a:lnSpc>
                <a:spcPct val="90000"/>
              </a:lnSpc>
              <a:spcBef>
                <a:spcPts val="200"/>
              </a:spcBef>
              <a:spcAft>
                <a:spcPts val="0"/>
              </a:spcAft>
              <a:buNone/>
            </a:pPr>
            <a:endParaRPr lang="en-US" sz="2000" b="1" dirty="0">
              <a:latin typeface="Calibri" panose="020F0502020204030204" pitchFamily="34" charset="0"/>
              <a:cs typeface="Calibri" panose="020F0502020204030204" pitchFamily="34" charset="0"/>
            </a:endParaRPr>
          </a:p>
          <a:p>
            <a:pPr marL="457200" marR="0" lvl="1" indent="0">
              <a:lnSpc>
                <a:spcPct val="90000"/>
              </a:lnSpc>
              <a:spcBef>
                <a:spcPts val="200"/>
              </a:spcBef>
              <a:spcAft>
                <a:spcPts val="0"/>
              </a:spcAft>
              <a:buNone/>
            </a:pPr>
            <a:r>
              <a:rPr lang="en-US" sz="2000" b="1" dirty="0">
                <a:latin typeface="Calibri" panose="020F0502020204030204" pitchFamily="34" charset="0"/>
                <a:cs typeface="Calibri" panose="020F0502020204030204" pitchFamily="34" charset="0"/>
              </a:rPr>
              <a:t>Background</a:t>
            </a:r>
            <a:r>
              <a:rPr lang="en-US" sz="1500" b="1" dirty="0">
                <a:effectLst/>
                <a:latin typeface="Calibri" panose="020F0502020204030204" pitchFamily="34" charset="0"/>
                <a:ea typeface="Times New Roman" panose="02020603050405020304" pitchFamily="18" charset="0"/>
                <a:cs typeface="Calibri" panose="020F0502020204030204" pitchFamily="34" charset="0"/>
              </a:rPr>
              <a:t> </a:t>
            </a:r>
          </a:p>
          <a:p>
            <a:pPr marL="0" marR="0" indent="0">
              <a:lnSpc>
                <a:spcPct val="90000"/>
              </a:lnSpc>
              <a:spcBef>
                <a:spcPts val="0"/>
              </a:spcBef>
              <a:spcAft>
                <a:spcPts val="800"/>
              </a:spcAft>
              <a:buNone/>
            </a:pPr>
            <a:r>
              <a:rPr lang="en-US" sz="1500" dirty="0">
                <a:effectLst/>
                <a:latin typeface="Calibri" panose="020F0502020204030204" pitchFamily="34" charset="0"/>
                <a:ea typeface="Calibri" panose="020F0502020204030204" pitchFamily="34" charset="0"/>
                <a:cs typeface="Calibri" panose="020F0502020204030204" pitchFamily="34" charset="0"/>
              </a:rPr>
              <a:t>People have their own personal preferences of what they want around their house to live comfortably. When people are moving into a new neighborhood, it becomes difficult to find the best neighborhood that match their needs. Data analysis and machine learning helps solve this problem.</a:t>
            </a:r>
          </a:p>
          <a:p>
            <a:pPr marL="0" marR="0" indent="0">
              <a:lnSpc>
                <a:spcPct val="90000"/>
              </a:lnSpc>
              <a:spcBef>
                <a:spcPts val="200"/>
              </a:spcBef>
              <a:spcAft>
                <a:spcPts val="0"/>
              </a:spcAft>
              <a:buNone/>
            </a:pPr>
            <a:r>
              <a:rPr lang="en-US" b="1" dirty="0">
                <a:latin typeface="Calibri" panose="020F0502020204030204" pitchFamily="34" charset="0"/>
                <a:cs typeface="Calibri" panose="020F0502020204030204" pitchFamily="34" charset="0"/>
              </a:rPr>
              <a:t>Problem</a:t>
            </a:r>
            <a:r>
              <a:rPr lang="en-US" sz="1500" b="1" dirty="0">
                <a:effectLst/>
                <a:latin typeface="Calibri" panose="020F0502020204030204" pitchFamily="34" charset="0"/>
                <a:ea typeface="Times New Roman" panose="02020603050405020304" pitchFamily="18" charset="0"/>
                <a:cs typeface="Calibri" panose="020F0502020204030204" pitchFamily="34" charset="0"/>
              </a:rPr>
              <a:t> </a:t>
            </a:r>
          </a:p>
          <a:p>
            <a:pPr marL="0" marR="0" indent="0">
              <a:lnSpc>
                <a:spcPct val="90000"/>
              </a:lnSpc>
              <a:spcBef>
                <a:spcPts val="200"/>
              </a:spcBef>
              <a:spcAft>
                <a:spcPts val="0"/>
              </a:spcAft>
              <a:buNone/>
            </a:pPr>
            <a:r>
              <a:rPr lang="en-US" sz="1500" dirty="0">
                <a:effectLst/>
                <a:latin typeface="Calibri" panose="020F0502020204030204" pitchFamily="34" charset="0"/>
                <a:ea typeface="Calibri" panose="020F0502020204030204" pitchFamily="34" charset="0"/>
                <a:cs typeface="Calibri" panose="020F0502020204030204" pitchFamily="34" charset="0"/>
              </a:rPr>
              <a:t>Customer A is planning to move to New York City. They have a personal preference of what needs to be close to their home for e.g. – Hospital, Restaurant, etc. They need help finding a neighborhood to move to in New York City with proximity to their needs and preferences.</a:t>
            </a:r>
          </a:p>
          <a:p>
            <a:pPr marL="0" marR="0" indent="0">
              <a:lnSpc>
                <a:spcPct val="90000"/>
              </a:lnSpc>
              <a:spcBef>
                <a:spcPts val="0"/>
              </a:spcBef>
              <a:spcAft>
                <a:spcPts val="800"/>
              </a:spcAft>
              <a:buNone/>
            </a:pPr>
            <a:endParaRPr lang="en-US" sz="1500" dirty="0">
              <a:effectLst/>
              <a:latin typeface="Calibri" panose="020F0502020204030204" pitchFamily="34" charset="0"/>
              <a:ea typeface="Calibri" panose="020F0502020204030204" pitchFamily="34" charset="0"/>
              <a:cs typeface="Calibri" panose="020F0502020204030204" pitchFamily="34" charset="0"/>
            </a:endParaRPr>
          </a:p>
          <a:p>
            <a:pPr marL="0" marR="0" indent="0">
              <a:lnSpc>
                <a:spcPct val="90000"/>
              </a:lnSpc>
              <a:spcBef>
                <a:spcPts val="0"/>
              </a:spcBef>
              <a:spcAft>
                <a:spcPts val="800"/>
              </a:spcAft>
              <a:buNone/>
            </a:pPr>
            <a:r>
              <a:rPr lang="en-US" sz="1500" dirty="0">
                <a:effectLst/>
                <a:latin typeface="Calibri" panose="020F0502020204030204" pitchFamily="34" charset="0"/>
                <a:ea typeface="Calibri" panose="020F0502020204030204" pitchFamily="34" charset="0"/>
                <a:cs typeface="Calibri" panose="020F0502020204030204" pitchFamily="34" charset="0"/>
              </a:rPr>
              <a:t>The  objective of this project is to use Machine learning algorithms and Foursquare location to determine the best neighborhood based on Customer A’s needs and preferences in New York City. </a:t>
            </a:r>
          </a:p>
          <a:p>
            <a:pPr>
              <a:lnSpc>
                <a:spcPct val="90000"/>
              </a:lnSpc>
            </a:pPr>
            <a:endParaRPr lang="en-US" sz="1500" dirty="0"/>
          </a:p>
        </p:txBody>
      </p:sp>
    </p:spTree>
    <p:extLst>
      <p:ext uri="{BB962C8B-B14F-4D97-AF65-F5344CB8AC3E}">
        <p14:creationId xmlns:p14="http://schemas.microsoft.com/office/powerpoint/2010/main" val="2939738809"/>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9DE907AC-5F84-4ED7-A13A-5AC0413F715C}"/>
              </a:ext>
            </a:extLst>
          </p:cNvPr>
          <p:cNvSpPr>
            <a:spLocks noGrp="1"/>
          </p:cNvSpPr>
          <p:nvPr>
            <p:ph type="title"/>
          </p:nvPr>
        </p:nvSpPr>
        <p:spPr>
          <a:xfrm>
            <a:off x="1103312" y="452718"/>
            <a:ext cx="8947522" cy="1400530"/>
          </a:xfrm>
        </p:spPr>
        <p:txBody>
          <a:bodyPr anchor="ctr">
            <a:normAutofit/>
          </a:bodyPr>
          <a:lstStyle/>
          <a:p>
            <a:r>
              <a:rPr lang="en-US" b="1">
                <a:solidFill>
                  <a:srgbClr val="FFFFFF"/>
                </a:solidFill>
                <a:effectLst/>
                <a:latin typeface="Calibri" panose="020F0502020204030204" pitchFamily="34" charset="0"/>
                <a:ea typeface="Times New Roman" panose="02020603050405020304" pitchFamily="18" charset="0"/>
              </a:rPr>
              <a:t>Target Audience</a:t>
            </a:r>
            <a:br>
              <a:rPr lang="en-US" b="1">
                <a:solidFill>
                  <a:srgbClr val="FFFFFF"/>
                </a:solidFill>
                <a:effectLst/>
                <a:latin typeface="Times New Roman" panose="02020603050405020304" pitchFamily="18" charset="0"/>
                <a:ea typeface="Times New Roman" panose="02020603050405020304" pitchFamily="18" charset="0"/>
              </a:rPr>
            </a:br>
            <a:endParaRPr lang="en-US">
              <a:solidFill>
                <a:srgbClr val="FFFFFF"/>
              </a:solidFill>
            </a:endParaRPr>
          </a:p>
        </p:txBody>
      </p:sp>
      <p:sp>
        <p:nvSpPr>
          <p:cNvPr id="3" name="Content Placeholder 2">
            <a:extLst>
              <a:ext uri="{FF2B5EF4-FFF2-40B4-BE49-F238E27FC236}">
                <a16:creationId xmlns:a16="http://schemas.microsoft.com/office/drawing/2014/main" id="{A0B75806-FF54-47C5-8FFD-E94B697BD36E}"/>
              </a:ext>
            </a:extLst>
          </p:cNvPr>
          <p:cNvSpPr>
            <a:spLocks noGrp="1"/>
          </p:cNvSpPr>
          <p:nvPr>
            <p:ph idx="1"/>
          </p:nvPr>
        </p:nvSpPr>
        <p:spPr>
          <a:xfrm>
            <a:off x="1103312" y="2763520"/>
            <a:ext cx="8946541" cy="3484879"/>
          </a:xfrm>
        </p:spPr>
        <p:txBody>
          <a:bodyPr>
            <a:normAutofit/>
          </a:bodyPr>
          <a:lstStyle/>
          <a:p>
            <a:pPr marL="457200" indent="-457200">
              <a:spcBef>
                <a:spcPts val="0"/>
              </a:spcBef>
              <a:buFont typeface="+mj-lt"/>
              <a:buAutoNum type="arabicPeriod"/>
            </a:pPr>
            <a:r>
              <a:rPr lang="en-US" dirty="0">
                <a:effectLst/>
                <a:latin typeface="Calibri" panose="020F0502020204030204" pitchFamily="34" charset="0"/>
                <a:ea typeface="Calibri" panose="020F0502020204030204" pitchFamily="34" charset="0"/>
                <a:cs typeface="Calibri" panose="020F0502020204030204" pitchFamily="34" charset="0"/>
              </a:rPr>
              <a:t>Anyone planning to move to a new neighborhood</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spcBef>
                <a:spcPts val="0"/>
              </a:spcBef>
              <a:buFont typeface="+mj-lt"/>
              <a:buAutoNum type="arabicPeriod"/>
            </a:pPr>
            <a:r>
              <a:rPr lang="en-US" dirty="0">
                <a:effectLst/>
                <a:latin typeface="Calibri" panose="020F0502020204030204" pitchFamily="34" charset="0"/>
                <a:ea typeface="Calibri" panose="020F0502020204030204" pitchFamily="34" charset="0"/>
                <a:cs typeface="Calibri" panose="020F0502020204030204" pitchFamily="34" charset="0"/>
              </a:rPr>
              <a:t>Real estate agents to help find a new place for their customers.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spcBef>
                <a:spcPts val="0"/>
              </a:spcBef>
              <a:spcAft>
                <a:spcPts val="800"/>
              </a:spcAft>
              <a:buFont typeface="+mj-lt"/>
              <a:buAutoNum type="arabicPeriod"/>
            </a:pPr>
            <a:r>
              <a:rPr lang="en-US" dirty="0">
                <a:effectLst/>
                <a:latin typeface="Calibri" panose="020F0502020204030204" pitchFamily="34" charset="0"/>
                <a:ea typeface="Calibri" panose="020F0502020204030204" pitchFamily="34" charset="0"/>
                <a:cs typeface="Calibri" panose="020F0502020204030204" pitchFamily="34" charset="0"/>
              </a:rPr>
              <a:t>This report is targeted to Customer A’s preference. But this can be tailored to any person’s needs.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15889403"/>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9DE907AC-5F84-4ED7-A13A-5AC0413F715C}"/>
              </a:ext>
            </a:extLst>
          </p:cNvPr>
          <p:cNvSpPr>
            <a:spLocks noGrp="1"/>
          </p:cNvSpPr>
          <p:nvPr>
            <p:ph type="title"/>
          </p:nvPr>
        </p:nvSpPr>
        <p:spPr>
          <a:xfrm>
            <a:off x="1103312" y="452718"/>
            <a:ext cx="8947522" cy="1400530"/>
          </a:xfrm>
        </p:spPr>
        <p:txBody>
          <a:bodyPr anchor="ctr">
            <a:normAutofit/>
          </a:bodyPr>
          <a:lstStyle/>
          <a:p>
            <a:pPr marR="0" lvl="0"/>
            <a:r>
              <a:rPr lang="en-US" b="1">
                <a:solidFill>
                  <a:srgbClr val="FFFFFF"/>
                </a:solidFill>
                <a:effectLst/>
                <a:latin typeface="Calibri" panose="020F0502020204030204" pitchFamily="34" charset="0"/>
                <a:ea typeface="Times New Roman" panose="02020603050405020304" pitchFamily="18" charset="0"/>
              </a:rPr>
              <a:t>Data </a:t>
            </a:r>
            <a:endParaRPr lang="en-US" b="1">
              <a:solidFill>
                <a:srgbClr val="FFFFFF"/>
              </a:solidFill>
              <a:effectLst/>
              <a:latin typeface="Times New Roman" panose="02020603050405020304" pitchFamily="18" charset="0"/>
              <a:ea typeface="Times New Roman" panose="02020603050405020304" pitchFamily="18" charset="0"/>
            </a:endParaRPr>
          </a:p>
        </p:txBody>
      </p:sp>
      <p:sp>
        <p:nvSpPr>
          <p:cNvPr id="3" name="Content Placeholder 2">
            <a:extLst>
              <a:ext uri="{FF2B5EF4-FFF2-40B4-BE49-F238E27FC236}">
                <a16:creationId xmlns:a16="http://schemas.microsoft.com/office/drawing/2014/main" id="{A0B75806-FF54-47C5-8FFD-E94B697BD36E}"/>
              </a:ext>
            </a:extLst>
          </p:cNvPr>
          <p:cNvSpPr>
            <a:spLocks noGrp="1"/>
          </p:cNvSpPr>
          <p:nvPr>
            <p:ph idx="1"/>
          </p:nvPr>
        </p:nvSpPr>
        <p:spPr>
          <a:xfrm>
            <a:off x="1103312" y="2763520"/>
            <a:ext cx="8946541" cy="3484879"/>
          </a:xfrm>
        </p:spPr>
        <p:txBody>
          <a:bodyPr>
            <a:normAutofit/>
          </a:bodyPr>
          <a:lstStyle/>
          <a:p>
            <a:pPr marL="0" marR="0" indent="0">
              <a:spcBef>
                <a:spcPts val="0"/>
              </a:spcBef>
              <a:spcAft>
                <a:spcPts val="800"/>
              </a:spcAft>
              <a:buNone/>
            </a:pPr>
            <a:r>
              <a:rPr lang="en-US" dirty="0">
                <a:effectLst/>
                <a:latin typeface="Calibri" panose="020F0502020204030204" pitchFamily="34" charset="0"/>
                <a:ea typeface="Calibri" panose="020F0502020204030204" pitchFamily="34" charset="0"/>
                <a:cs typeface="Calibri" panose="020F0502020204030204" pitchFamily="34" charset="0"/>
              </a:rPr>
              <a:t>The datasets used for analysis for this project are:</a:t>
            </a:r>
            <a:endParaRPr lang="en-US">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800"/>
              </a:spcAft>
              <a:buNone/>
            </a:pPr>
            <a:r>
              <a:rPr lang="en-US" b="1" u="sng">
                <a:effectLst/>
                <a:latin typeface="Calibri Light" panose="020F0302020204030204" pitchFamily="34" charset="0"/>
                <a:ea typeface="Times New Roman" panose="02020603050405020304" pitchFamily="18" charset="0"/>
                <a:cs typeface="Times New Roman" panose="02020603050405020304" pitchFamily="18" charset="0"/>
              </a:rPr>
              <a:t>New York City data</a:t>
            </a:r>
            <a:r>
              <a:rPr lang="en-US" b="1">
                <a:effectLst/>
                <a:latin typeface="Calibri Light" panose="020F0302020204030204" pitchFamily="34" charset="0"/>
                <a:ea typeface="Times New Roman" panose="02020603050405020304" pitchFamily="18" charset="0"/>
                <a:cs typeface="Times New Roman" panose="02020603050405020304" pitchFamily="18" charset="0"/>
              </a:rPr>
              <a:t> </a:t>
            </a:r>
          </a:p>
          <a:p>
            <a:pPr marL="342900" marR="0" lvl="0" indent="-342900">
              <a:spcBef>
                <a:spcPts val="0"/>
              </a:spcBef>
              <a:spcAft>
                <a:spcPts val="0"/>
              </a:spcAft>
              <a:buSzPts val="1000"/>
              <a:buFont typeface="Symbol" panose="05050102010706020507" pitchFamily="18" charset="2"/>
              <a:buChar char=""/>
              <a:tabLst>
                <a:tab pos="685800" algn="l"/>
              </a:tabLst>
            </a:pPr>
            <a:r>
              <a:rPr lang="en-US" spc="-5" dirty="0">
                <a:effectLst/>
                <a:latin typeface="Calibri" panose="020F0502020204030204" pitchFamily="34" charset="0"/>
                <a:ea typeface="Times New Roman" panose="02020603050405020304" pitchFamily="18" charset="0"/>
              </a:rPr>
              <a:t>Data Source: </a:t>
            </a:r>
            <a:r>
              <a:rPr lang="en-US" u="sng" spc="-5" dirty="0">
                <a:effectLst/>
                <a:latin typeface="Calibri" panose="020F0502020204030204" pitchFamily="34" charset="0"/>
                <a:ea typeface="Times New Roman" panose="02020603050405020304" pitchFamily="18" charset="0"/>
                <a:hlinkClick r:id="rId2">
                  <a:extLst>
                    <a:ext uri="{A12FA001-AC4F-418D-AE19-62706E023703}">
                      <ahyp:hlinkClr xmlns:ahyp="http://schemas.microsoft.com/office/drawing/2018/hyperlinkcolor" val="tx"/>
                    </a:ext>
                  </a:extLst>
                </a:hlinkClick>
              </a:rPr>
              <a:t>https://cocl.us/new_york_dataset</a:t>
            </a:r>
            <a:endParaRPr lang="en-US"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anose="05050102010706020507" pitchFamily="18" charset="2"/>
              <a:buChar char=""/>
              <a:tabLst>
                <a:tab pos="685800" algn="l"/>
              </a:tabLst>
            </a:pPr>
            <a:r>
              <a:rPr lang="en-US" spc="-5" dirty="0">
                <a:effectLst/>
                <a:latin typeface="Calibri" panose="020F0502020204030204" pitchFamily="34" charset="0"/>
                <a:ea typeface="Times New Roman" panose="02020603050405020304" pitchFamily="18" charset="0"/>
              </a:rPr>
              <a:t>Description: This data set contains Borough, Neighborhoods with latitudes and longitudes. This is used to explore different neighborhoods in New York city.</a:t>
            </a:r>
          </a:p>
          <a:p>
            <a:pPr marL="0" marR="0" lvl="0" indent="0">
              <a:spcBef>
                <a:spcPts val="0"/>
              </a:spcBef>
              <a:spcAft>
                <a:spcPts val="0"/>
              </a:spcAft>
              <a:buSzPts val="1000"/>
              <a:buNone/>
              <a:tabLst>
                <a:tab pos="685800" algn="l"/>
              </a:tabLst>
            </a:pPr>
            <a:r>
              <a:rPr lang="en-US" b="1" u="sng">
                <a:effectLst/>
                <a:latin typeface="Calibri Light" panose="020F0302020204030204" pitchFamily="34" charset="0"/>
                <a:ea typeface="Times New Roman" panose="02020603050405020304" pitchFamily="18" charset="0"/>
                <a:cs typeface="Times New Roman" panose="02020603050405020304" pitchFamily="18" charset="0"/>
              </a:rPr>
              <a:t>Foursquare API</a:t>
            </a:r>
            <a:endParaRPr lang="en-US" b="1">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SzPts val="1000"/>
              <a:buFont typeface="Symbol" panose="05050102010706020507" pitchFamily="18" charset="2"/>
              <a:buChar char=""/>
              <a:tabLst>
                <a:tab pos="685800" algn="l"/>
              </a:tabLst>
            </a:pPr>
            <a:r>
              <a:rPr lang="en-US" spc="-5" dirty="0">
                <a:effectLst/>
                <a:latin typeface="Calibri" panose="020F0502020204030204" pitchFamily="34" charset="0"/>
                <a:ea typeface="Times New Roman" panose="02020603050405020304" pitchFamily="18" charset="0"/>
              </a:rPr>
              <a:t>Data Source: </a:t>
            </a:r>
            <a:r>
              <a:rPr lang="en-US" u="sng" dirty="0">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https://api.foursquare.com</a:t>
            </a:r>
            <a:r>
              <a:rPr lang="en-US" spc="-5" dirty="0">
                <a:effectLst/>
                <a:latin typeface="Calibri" panose="020F0502020204030204" pitchFamily="34" charset="0"/>
                <a:ea typeface="Times New Roman" panose="02020603050405020304" pitchFamily="18" charset="0"/>
              </a:rPr>
              <a:t> </a:t>
            </a:r>
            <a:endParaRPr lang="en-US"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anose="05050102010706020507" pitchFamily="18" charset="2"/>
              <a:buChar char=""/>
              <a:tabLst>
                <a:tab pos="685800" algn="l"/>
              </a:tabLst>
            </a:pPr>
            <a:r>
              <a:rPr lang="en-US" spc="-5" dirty="0">
                <a:effectLst/>
                <a:latin typeface="Calibri" panose="020F0502020204030204" pitchFamily="34" charset="0"/>
                <a:ea typeface="Times New Roman" panose="02020603050405020304" pitchFamily="18" charset="0"/>
              </a:rPr>
              <a:t>Description: This API we will get all the venues in the New York city neighborhood. We can then analyses which neighborhood has the greatest number of venues that match Customer A’s preference.</a:t>
            </a:r>
            <a:endParaRPr lang="en-US"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9685574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F0A84B79-42A7-4AD9-A72A-3A35801478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solidFill>
            <a:srgbClr val="FFFFFF"/>
          </a:solidFill>
          <a:ln>
            <a:noFill/>
          </a:ln>
        </p:spPr>
      </p:sp>
      <p:sp>
        <p:nvSpPr>
          <p:cNvPr id="21" name="Freeform 7">
            <a:extLst>
              <a:ext uri="{FF2B5EF4-FFF2-40B4-BE49-F238E27FC236}">
                <a16:creationId xmlns:a16="http://schemas.microsoft.com/office/drawing/2014/main" id="{05D1028C-0ECA-4950-9153-E1DB1EF547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9DE907AC-5F84-4ED7-A13A-5AC0413F715C}"/>
              </a:ext>
            </a:extLst>
          </p:cNvPr>
          <p:cNvSpPr>
            <a:spLocks noGrp="1"/>
          </p:cNvSpPr>
          <p:nvPr>
            <p:ph type="title"/>
          </p:nvPr>
        </p:nvSpPr>
        <p:spPr>
          <a:xfrm>
            <a:off x="646111" y="452718"/>
            <a:ext cx="9404723" cy="1180711"/>
          </a:xfrm>
        </p:spPr>
        <p:txBody>
          <a:bodyPr>
            <a:normAutofit/>
          </a:bodyPr>
          <a:lstStyle/>
          <a:p>
            <a:pPr marR="0" lvl="0"/>
            <a:r>
              <a:rPr lang="en-US" b="1" dirty="0">
                <a:effectLst/>
                <a:latin typeface="Calibri" panose="020F0502020204030204" pitchFamily="34" charset="0"/>
                <a:ea typeface="Times New Roman" panose="02020603050405020304" pitchFamily="18" charset="0"/>
              </a:rPr>
              <a:t>Customer Preference</a:t>
            </a:r>
            <a:endParaRPr lang="en-US" b="1" dirty="0">
              <a:effectLst/>
              <a:latin typeface="Times New Roman" panose="02020603050405020304" pitchFamily="18" charset="0"/>
              <a:ea typeface="Times New Roman" panose="02020603050405020304" pitchFamily="18" charset="0"/>
            </a:endParaRPr>
          </a:p>
        </p:txBody>
      </p:sp>
      <p:sp>
        <p:nvSpPr>
          <p:cNvPr id="3" name="Content Placeholder 2">
            <a:extLst>
              <a:ext uri="{FF2B5EF4-FFF2-40B4-BE49-F238E27FC236}">
                <a16:creationId xmlns:a16="http://schemas.microsoft.com/office/drawing/2014/main" id="{A0B75806-FF54-47C5-8FFD-E94B697BD36E}"/>
              </a:ext>
            </a:extLst>
          </p:cNvPr>
          <p:cNvSpPr>
            <a:spLocks noGrp="1"/>
          </p:cNvSpPr>
          <p:nvPr>
            <p:ph idx="1"/>
          </p:nvPr>
        </p:nvSpPr>
        <p:spPr>
          <a:xfrm>
            <a:off x="643855" y="2548281"/>
            <a:ext cx="10468645" cy="1147419"/>
          </a:xfrm>
        </p:spPr>
        <p:txBody>
          <a:bodyPr>
            <a:normAutofit/>
          </a:bodyPr>
          <a:lstStyle/>
          <a:p>
            <a:pPr marL="342900" marR="0" lvl="0" indent="-342900">
              <a:lnSpc>
                <a:spcPct val="107000"/>
              </a:lnSpc>
              <a:spcBef>
                <a:spcPts val="0"/>
              </a:spcBef>
              <a:spcAft>
                <a:spcPts val="0"/>
              </a:spcAft>
              <a:buFont typeface="Symbol" panose="05050102010706020507" pitchFamily="18" charset="2"/>
              <a:buChar char=""/>
            </a:pPr>
            <a:r>
              <a:rPr lang="en-US" sz="1800" spc="-5" dirty="0">
                <a:solidFill>
                  <a:srgbClr val="292929"/>
                </a:solidFill>
                <a:effectLst/>
                <a:latin typeface="Calibri" panose="020F0502020204030204" pitchFamily="34" charset="0"/>
                <a:ea typeface="Times New Roman" panose="02020603050405020304" pitchFamily="18" charset="0"/>
                <a:cs typeface="Calibri" panose="020F0502020204030204" pitchFamily="34" charset="0"/>
              </a:rPr>
              <a:t>A list of favorite categories is created - </a:t>
            </a:r>
            <a:r>
              <a:rPr lang="en-US" sz="1800" b="1" spc="-5" dirty="0">
                <a:solidFill>
                  <a:srgbClr val="292929"/>
                </a:solidFill>
                <a:effectLst/>
                <a:latin typeface="Calibri" panose="020F0502020204030204" pitchFamily="34" charset="0"/>
                <a:ea typeface="Times New Roman" panose="02020603050405020304" pitchFamily="18" charset="0"/>
                <a:cs typeface="Calibri" panose="020F0502020204030204" pitchFamily="34" charset="0"/>
              </a:rPr>
              <a:t>Options</a:t>
            </a:r>
            <a:r>
              <a:rPr lang="en-US" sz="1800" spc="-5" dirty="0">
                <a:solidFill>
                  <a:srgbClr val="292929"/>
                </a:solidFill>
                <a:effectLst/>
                <a:latin typeface="Calibri" panose="020F0502020204030204" pitchFamily="34" charset="0"/>
                <a:ea typeface="Times New Roman" panose="02020603050405020304" pitchFamily="18" charset="0"/>
                <a:cs typeface="Calibri" panose="020F0502020204030204" pitchFamily="34" charset="0"/>
              </a:rPr>
              <a:t>. For our project Customer A’s preference is as shown.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spc="-5" dirty="0">
                <a:solidFill>
                  <a:srgbClr val="292929"/>
                </a:solidFill>
                <a:effectLst/>
                <a:latin typeface="Calibri" panose="020F0502020204030204" pitchFamily="34" charset="0"/>
                <a:ea typeface="Times New Roman" panose="02020603050405020304" pitchFamily="18" charset="0"/>
                <a:cs typeface="Calibri" panose="020F0502020204030204" pitchFamily="34" charset="0"/>
              </a:rPr>
              <a:t>Each of the other categories are buckets to a main category; For e.g. "Doctor's Office", 'Pharmacy' is labeled as </a:t>
            </a:r>
            <a:r>
              <a:rPr lang="en-US" sz="1800" b="1" spc="-5" dirty="0">
                <a:solidFill>
                  <a:srgbClr val="292929"/>
                </a:solidFill>
                <a:effectLst/>
                <a:latin typeface="Calibri" panose="020F0502020204030204" pitchFamily="34" charset="0"/>
                <a:ea typeface="Times New Roman" panose="02020603050405020304" pitchFamily="18" charset="0"/>
                <a:cs typeface="Calibri" panose="020F0502020204030204" pitchFamily="34" charset="0"/>
              </a:rPr>
              <a:t>Health</a:t>
            </a:r>
            <a:r>
              <a:rPr lang="en-US" sz="1800" spc="-5" dirty="0">
                <a:solidFill>
                  <a:srgbClr val="292929"/>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lvl="1" indent="0">
              <a:spcBef>
                <a:spcPts val="200"/>
              </a:spcBef>
              <a:spcAft>
                <a:spcPts val="0"/>
              </a:spcAft>
              <a:buNone/>
            </a:pPr>
            <a:endParaRPr lang="en-US" b="1" dirty="0">
              <a:solidFill>
                <a:schemeClr val="bg1"/>
              </a:solidFill>
              <a:latin typeface="Calibri Light" panose="020F0302020204030204" pitchFamily="34" charset="0"/>
              <a:ea typeface="Times New Roman" panose="02020603050405020304" pitchFamily="18" charset="0"/>
              <a:cs typeface="Times New Roman" panose="02020603050405020304" pitchFamily="18" charset="0"/>
            </a:endParaRPr>
          </a:p>
          <a:p>
            <a:pPr marL="457200" marR="0" lvl="1" indent="0">
              <a:spcBef>
                <a:spcPts val="200"/>
              </a:spcBef>
              <a:spcAft>
                <a:spcPts val="0"/>
              </a:spcAft>
              <a:buNone/>
            </a:pPr>
            <a:endParaRPr lang="en-US"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C7E757E9-EBDE-4DF3-BC2E-F24FD9FB3C3F}"/>
              </a:ext>
            </a:extLst>
          </p:cNvPr>
          <p:cNvPicPr/>
          <p:nvPr/>
        </p:nvPicPr>
        <p:blipFill>
          <a:blip r:embed="rId3"/>
          <a:stretch>
            <a:fillRect/>
          </a:stretch>
        </p:blipFill>
        <p:spPr>
          <a:xfrm>
            <a:off x="643854" y="3700074"/>
            <a:ext cx="9503445" cy="2434026"/>
          </a:xfrm>
          <a:prstGeom prst="rect">
            <a:avLst/>
          </a:prstGeom>
        </p:spPr>
      </p:pic>
    </p:spTree>
    <p:extLst>
      <p:ext uri="{BB962C8B-B14F-4D97-AF65-F5344CB8AC3E}">
        <p14:creationId xmlns:p14="http://schemas.microsoft.com/office/powerpoint/2010/main" val="1946828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9DE907AC-5F84-4ED7-A13A-5AC0413F715C}"/>
              </a:ext>
            </a:extLst>
          </p:cNvPr>
          <p:cNvSpPr>
            <a:spLocks noGrp="1"/>
          </p:cNvSpPr>
          <p:nvPr>
            <p:ph type="title"/>
          </p:nvPr>
        </p:nvSpPr>
        <p:spPr>
          <a:xfrm>
            <a:off x="1103312" y="452718"/>
            <a:ext cx="8947522" cy="1400530"/>
          </a:xfrm>
        </p:spPr>
        <p:txBody>
          <a:bodyPr anchor="ctr">
            <a:normAutofit/>
          </a:bodyPr>
          <a:lstStyle/>
          <a:p>
            <a:r>
              <a:rPr lang="en-US" sz="36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Normalized Score </a:t>
            </a:r>
            <a:br>
              <a:rPr lang="en-US" sz="36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br>
            <a:r>
              <a:rPr lang="en-US" sz="3600" b="1" dirty="0">
                <a:solidFill>
                  <a:schemeClr val="bg1"/>
                </a:solidFill>
                <a:effectLst/>
                <a:latin typeface="Calibri" panose="020F0502020204030204" pitchFamily="34" charset="0"/>
                <a:ea typeface="Times New Roman" panose="02020603050405020304" pitchFamily="18" charset="0"/>
              </a:rPr>
              <a:t> </a:t>
            </a:r>
            <a:endParaRPr lang="en-US" sz="3600" b="1" dirty="0">
              <a:solidFill>
                <a:schemeClr val="bg1"/>
              </a:solidFill>
              <a:effectLst/>
              <a:latin typeface="Times New Roman" panose="02020603050405020304" pitchFamily="18" charset="0"/>
              <a:ea typeface="Times New Roman" panose="02020603050405020304" pitchFamily="18" charset="0"/>
            </a:endParaRPr>
          </a:p>
        </p:txBody>
      </p:sp>
      <p:sp>
        <p:nvSpPr>
          <p:cNvPr id="3" name="Content Placeholder 2">
            <a:extLst>
              <a:ext uri="{FF2B5EF4-FFF2-40B4-BE49-F238E27FC236}">
                <a16:creationId xmlns:a16="http://schemas.microsoft.com/office/drawing/2014/main" id="{A0B75806-FF54-47C5-8FFD-E94B697BD36E}"/>
              </a:ext>
            </a:extLst>
          </p:cNvPr>
          <p:cNvSpPr>
            <a:spLocks noGrp="1"/>
          </p:cNvSpPr>
          <p:nvPr>
            <p:ph idx="1"/>
          </p:nvPr>
        </p:nvSpPr>
        <p:spPr>
          <a:xfrm>
            <a:off x="1103312" y="2763520"/>
            <a:ext cx="8946541" cy="3484879"/>
          </a:xfrm>
        </p:spPr>
        <p:txBody>
          <a:bodyPr>
            <a:normAutofit/>
          </a:bodyPr>
          <a:lstStyle/>
          <a:p>
            <a:pPr marL="342900" marR="0" lvl="0" indent="-342900">
              <a:lnSpc>
                <a:spcPct val="107000"/>
              </a:lnSpc>
              <a:spcBef>
                <a:spcPts val="0"/>
              </a:spcBef>
              <a:spcAft>
                <a:spcPts val="0"/>
              </a:spcAft>
              <a:buFont typeface="Symbol" panose="05050102010706020507" pitchFamily="18" charset="2"/>
              <a:buChar char=""/>
            </a:pPr>
            <a:r>
              <a:rPr lang="en-US" sz="1800" spc="-5" dirty="0">
                <a:solidFill>
                  <a:srgbClr val="292929"/>
                </a:solidFill>
                <a:effectLst/>
                <a:latin typeface="Calibri" panose="020F0502020204030204" pitchFamily="34" charset="0"/>
                <a:ea typeface="Times New Roman" panose="02020603050405020304" pitchFamily="18" charset="0"/>
                <a:cs typeface="Calibri" panose="020F0502020204030204" pitchFamily="34" charset="0"/>
              </a:rPr>
              <a:t>A Normalized score is calculated for each Neighborhood based on the count of favorite main categories in the Neighborhood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spc="-5" dirty="0">
                <a:solidFill>
                  <a:srgbClr val="292929"/>
                </a:solidFill>
                <a:effectLst/>
                <a:latin typeface="Calibri" panose="020F0502020204030204" pitchFamily="34" charset="0"/>
                <a:ea typeface="Times New Roman" panose="02020603050405020304" pitchFamily="18" charset="0"/>
                <a:cs typeface="Calibri" panose="020F0502020204030204" pitchFamily="34" charset="0"/>
              </a:rPr>
              <a:t>Normalized Score/Sum = Count of categories in Neighborhood/Total count of categories </a:t>
            </a:r>
          </a:p>
          <a:p>
            <a:pPr marL="342900" marR="0" lvl="0" indent="-342900">
              <a:lnSpc>
                <a:spcPct val="107000"/>
              </a:lnSpc>
              <a:spcBef>
                <a:spcPts val="0"/>
              </a:spcBef>
              <a:spcAft>
                <a:spcPts val="800"/>
              </a:spcAft>
              <a:buFont typeface="Symbol" panose="05050102010706020507" pitchFamily="18" charset="2"/>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B6CD4650-9DC6-40E2-9E37-95B3FF3EEA7B}"/>
              </a:ext>
            </a:extLst>
          </p:cNvPr>
          <p:cNvPicPr/>
          <p:nvPr/>
        </p:nvPicPr>
        <p:blipFill>
          <a:blip r:embed="rId2"/>
          <a:stretch>
            <a:fillRect/>
          </a:stretch>
        </p:blipFill>
        <p:spPr>
          <a:xfrm>
            <a:off x="2205527" y="3801110"/>
            <a:ext cx="5935173" cy="2604172"/>
          </a:xfrm>
          <a:prstGeom prst="rect">
            <a:avLst/>
          </a:prstGeom>
        </p:spPr>
      </p:pic>
    </p:spTree>
    <p:extLst>
      <p:ext uri="{BB962C8B-B14F-4D97-AF65-F5344CB8AC3E}">
        <p14:creationId xmlns:p14="http://schemas.microsoft.com/office/powerpoint/2010/main" val="827342467"/>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9DE907AC-5F84-4ED7-A13A-5AC0413F715C}"/>
              </a:ext>
            </a:extLst>
          </p:cNvPr>
          <p:cNvSpPr>
            <a:spLocks noGrp="1"/>
          </p:cNvSpPr>
          <p:nvPr>
            <p:ph type="title"/>
          </p:nvPr>
        </p:nvSpPr>
        <p:spPr>
          <a:xfrm>
            <a:off x="1103312" y="452718"/>
            <a:ext cx="8947522" cy="1400530"/>
          </a:xfrm>
        </p:spPr>
        <p:txBody>
          <a:bodyPr anchor="ctr">
            <a:normAutofit/>
          </a:bodyPr>
          <a:lstStyle/>
          <a:p>
            <a:pPr marR="0" lvl="0"/>
            <a:r>
              <a:rPr lang="en-US" b="1" dirty="0">
                <a:solidFill>
                  <a:srgbClr val="FFFFFF"/>
                </a:solidFill>
                <a:effectLst/>
                <a:latin typeface="Calibri" panose="020F0502020204030204" pitchFamily="34" charset="0"/>
                <a:ea typeface="Times New Roman" panose="02020603050405020304" pitchFamily="18" charset="0"/>
              </a:rPr>
              <a:t>Normalized Sum </a:t>
            </a:r>
            <a:endParaRPr lang="en-US" b="1" dirty="0">
              <a:solidFill>
                <a:srgbClr val="FFFFFF"/>
              </a:solidFill>
              <a:effectLst/>
              <a:latin typeface="Times New Roman" panose="02020603050405020304" pitchFamily="18" charset="0"/>
              <a:ea typeface="Times New Roman" panose="02020603050405020304" pitchFamily="18" charset="0"/>
            </a:endParaRPr>
          </a:p>
        </p:txBody>
      </p:sp>
      <p:sp>
        <p:nvSpPr>
          <p:cNvPr id="3" name="Content Placeholder 2">
            <a:extLst>
              <a:ext uri="{FF2B5EF4-FFF2-40B4-BE49-F238E27FC236}">
                <a16:creationId xmlns:a16="http://schemas.microsoft.com/office/drawing/2014/main" id="{A0B75806-FF54-47C5-8FFD-E94B697BD36E}"/>
              </a:ext>
            </a:extLst>
          </p:cNvPr>
          <p:cNvSpPr>
            <a:spLocks noGrp="1"/>
          </p:cNvSpPr>
          <p:nvPr>
            <p:ph idx="1"/>
          </p:nvPr>
        </p:nvSpPr>
        <p:spPr>
          <a:xfrm>
            <a:off x="1103312" y="2776220"/>
            <a:ext cx="8946541" cy="3484879"/>
          </a:xfrm>
        </p:spPr>
        <p:txBody>
          <a:bodyPr>
            <a:normAutofit/>
          </a:bodyPr>
          <a:lstStyle/>
          <a:p>
            <a:pPr marL="342900" marR="0" lvl="0" indent="-342900">
              <a:lnSpc>
                <a:spcPct val="107000"/>
              </a:lnSpc>
              <a:spcBef>
                <a:spcPts val="0"/>
              </a:spcBef>
              <a:spcAft>
                <a:spcPts val="800"/>
              </a:spcAft>
              <a:buFont typeface="Symbol" panose="05050102010706020507" pitchFamily="18" charset="2"/>
              <a:buChar char=""/>
            </a:pPr>
            <a:r>
              <a:rPr lang="en-US" sz="1800" spc="-5" dirty="0">
                <a:solidFill>
                  <a:srgbClr val="292929"/>
                </a:solidFill>
                <a:effectLst/>
                <a:latin typeface="Calibri" panose="020F0502020204030204" pitchFamily="34" charset="0"/>
                <a:ea typeface="Times New Roman" panose="02020603050405020304" pitchFamily="18" charset="0"/>
                <a:cs typeface="Calibri" panose="020F0502020204030204" pitchFamily="34" charset="0"/>
              </a:rPr>
              <a:t>Top Boroughs are calculated based on the Normalized Score/Sum for the neighborhoods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8C88B8D8-CA11-4CC7-938C-A988034A26F0}"/>
              </a:ext>
            </a:extLst>
          </p:cNvPr>
          <p:cNvPicPr/>
          <p:nvPr/>
        </p:nvPicPr>
        <p:blipFill>
          <a:blip r:embed="rId2"/>
          <a:stretch>
            <a:fillRect/>
          </a:stretch>
        </p:blipFill>
        <p:spPr>
          <a:xfrm>
            <a:off x="1314767" y="3429000"/>
            <a:ext cx="4082733" cy="2819399"/>
          </a:xfrm>
          <a:prstGeom prst="rect">
            <a:avLst/>
          </a:prstGeom>
        </p:spPr>
      </p:pic>
      <p:pic>
        <p:nvPicPr>
          <p:cNvPr id="11" name="Picture 10">
            <a:extLst>
              <a:ext uri="{FF2B5EF4-FFF2-40B4-BE49-F238E27FC236}">
                <a16:creationId xmlns:a16="http://schemas.microsoft.com/office/drawing/2014/main" id="{C24DD0FB-1F5C-45D2-AF35-E85E9B6F3949}"/>
              </a:ext>
            </a:extLst>
          </p:cNvPr>
          <p:cNvPicPr/>
          <p:nvPr/>
        </p:nvPicPr>
        <p:blipFill>
          <a:blip r:embed="rId3"/>
          <a:stretch>
            <a:fillRect/>
          </a:stretch>
        </p:blipFill>
        <p:spPr>
          <a:xfrm>
            <a:off x="5085251" y="3609974"/>
            <a:ext cx="5176057" cy="2638425"/>
          </a:xfrm>
          <a:prstGeom prst="rect">
            <a:avLst/>
          </a:prstGeom>
        </p:spPr>
      </p:pic>
      <p:sp>
        <p:nvSpPr>
          <p:cNvPr id="13" name="Content Placeholder 2">
            <a:extLst>
              <a:ext uri="{FF2B5EF4-FFF2-40B4-BE49-F238E27FC236}">
                <a16:creationId xmlns:a16="http://schemas.microsoft.com/office/drawing/2014/main" id="{C045BCA1-46E3-4911-B77C-208E1DE93FC0}"/>
              </a:ext>
            </a:extLst>
          </p:cNvPr>
          <p:cNvSpPr txBox="1">
            <a:spLocks/>
          </p:cNvSpPr>
          <p:nvPr/>
        </p:nvSpPr>
        <p:spPr>
          <a:xfrm>
            <a:off x="1103312" y="2763520"/>
            <a:ext cx="8946541" cy="348487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nSpc>
                <a:spcPct val="107000"/>
              </a:lnSpc>
              <a:spcBef>
                <a:spcPts val="0"/>
              </a:spcBef>
              <a:spcAft>
                <a:spcPts val="800"/>
              </a:spcAft>
              <a:buFont typeface="Symbol" panose="05050102010706020507" pitchFamily="18" charset="2"/>
              <a:buChar char=""/>
            </a:pPr>
            <a:r>
              <a:rPr lang="en-US" sz="1800" spc="-5">
                <a:solidFill>
                  <a:srgbClr val="292929"/>
                </a:solidFill>
                <a:latin typeface="Calibri" panose="020F0502020204030204" pitchFamily="34" charset="0"/>
                <a:ea typeface="Times New Roman" panose="02020603050405020304" pitchFamily="18" charset="0"/>
                <a:cs typeface="Calibri" panose="020F0502020204030204" pitchFamily="34" charset="0"/>
              </a:rPr>
              <a:t>Top Boroughs are calculated based on the Normalized Score/Sum for the neighborhoods</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82210379"/>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A10049FB-9EB9-40A5-B47A-F88DBA1048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solidFill>
            <a:srgbClr val="FFFFFF"/>
          </a:solidFill>
          <a:ln>
            <a:noFill/>
          </a:ln>
        </p:spPr>
      </p:sp>
      <p:sp>
        <p:nvSpPr>
          <p:cNvPr id="22" name="Freeform 7">
            <a:extLst>
              <a:ext uri="{FF2B5EF4-FFF2-40B4-BE49-F238E27FC236}">
                <a16:creationId xmlns:a16="http://schemas.microsoft.com/office/drawing/2014/main" id="{9053E132-12E5-44D2-AA0E-9353E65AC0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9DE907AC-5F84-4ED7-A13A-5AC0413F715C}"/>
              </a:ext>
            </a:extLst>
          </p:cNvPr>
          <p:cNvSpPr>
            <a:spLocks noGrp="1"/>
          </p:cNvSpPr>
          <p:nvPr>
            <p:ph type="title"/>
          </p:nvPr>
        </p:nvSpPr>
        <p:spPr>
          <a:xfrm>
            <a:off x="646111" y="452718"/>
            <a:ext cx="9404723" cy="1180711"/>
          </a:xfrm>
        </p:spPr>
        <p:txBody>
          <a:bodyPr>
            <a:normAutofit/>
          </a:bodyPr>
          <a:lstStyle/>
          <a:p>
            <a:pPr marR="0" lvl="0"/>
            <a:r>
              <a:rPr lang="en-US" b="1">
                <a:effectLst/>
                <a:latin typeface="Calibri" panose="020F0502020204030204" pitchFamily="34" charset="0"/>
                <a:ea typeface="Times New Roman" panose="02020603050405020304" pitchFamily="18" charset="0"/>
              </a:rPr>
              <a:t>Clustering</a:t>
            </a:r>
            <a:endParaRPr lang="en-US" b="1">
              <a:effectLst/>
              <a:latin typeface="Times New Roman" panose="02020603050405020304" pitchFamily="18" charset="0"/>
              <a:ea typeface="Times New Roman" panose="02020603050405020304" pitchFamily="18" charset="0"/>
            </a:endParaRPr>
          </a:p>
        </p:txBody>
      </p:sp>
      <p:sp>
        <p:nvSpPr>
          <p:cNvPr id="3" name="Content Placeholder 2">
            <a:extLst>
              <a:ext uri="{FF2B5EF4-FFF2-40B4-BE49-F238E27FC236}">
                <a16:creationId xmlns:a16="http://schemas.microsoft.com/office/drawing/2014/main" id="{A0B75806-FF54-47C5-8FFD-E94B697BD36E}"/>
              </a:ext>
            </a:extLst>
          </p:cNvPr>
          <p:cNvSpPr>
            <a:spLocks noGrp="1"/>
          </p:cNvSpPr>
          <p:nvPr>
            <p:ph idx="1"/>
          </p:nvPr>
        </p:nvSpPr>
        <p:spPr>
          <a:xfrm>
            <a:off x="643855" y="2548281"/>
            <a:ext cx="10836945" cy="1795119"/>
          </a:xfrm>
        </p:spPr>
        <p:txBody>
          <a:bodyPr>
            <a:normAutofit lnSpcReduction="10000"/>
          </a:bodyPr>
          <a:lstStyle/>
          <a:p>
            <a:pPr marL="342900" marR="0" lvl="0" indent="-342900">
              <a:lnSpc>
                <a:spcPct val="107000"/>
              </a:lnSpc>
              <a:spcBef>
                <a:spcPts val="0"/>
              </a:spcBef>
              <a:spcAft>
                <a:spcPts val="0"/>
              </a:spcAft>
              <a:buFont typeface="Symbol" panose="05050102010706020507" pitchFamily="18" charset="2"/>
              <a:buChar char=""/>
            </a:pPr>
            <a:r>
              <a:rPr lang="en-US" sz="1800" spc="-5" dirty="0">
                <a:solidFill>
                  <a:srgbClr val="292929"/>
                </a:solidFill>
                <a:effectLst/>
                <a:latin typeface="Calibri" panose="020F0502020204030204" pitchFamily="34" charset="0"/>
                <a:ea typeface="Times New Roman" panose="02020603050405020304" pitchFamily="18" charset="0"/>
                <a:cs typeface="Calibri" panose="020F0502020204030204" pitchFamily="34" charset="0"/>
              </a:rPr>
              <a:t>The k-means clustering is used to cluster the neighborhood into 8 clusters.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spc="-5" dirty="0">
                <a:solidFill>
                  <a:srgbClr val="292929"/>
                </a:solidFill>
                <a:effectLst/>
                <a:latin typeface="Calibri" panose="020F0502020204030204" pitchFamily="34" charset="0"/>
                <a:ea typeface="Times New Roman" panose="02020603050405020304" pitchFamily="18" charset="0"/>
                <a:cs typeface="Calibri" panose="020F0502020204030204" pitchFamily="34" charset="0"/>
              </a:rPr>
              <a:t>In this analysis only favorite venues are considered -this was done by using one hot encoding, then calculated the mean of each venue in each neighborhood and finally grouped the data frame based on the neighborhood.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spc="-5" dirty="0">
                <a:solidFill>
                  <a:srgbClr val="292929"/>
                </a:solidFill>
                <a:effectLst/>
                <a:latin typeface="Calibri" panose="020F0502020204030204" pitchFamily="34" charset="0"/>
                <a:ea typeface="Times New Roman" panose="02020603050405020304" pitchFamily="18" charset="0"/>
                <a:cs typeface="Calibri" panose="020F0502020204030204" pitchFamily="34" charset="0"/>
              </a:rPr>
              <a:t>The distribution of the clusters is shown in figure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spc="-5" dirty="0">
                <a:solidFill>
                  <a:srgbClr val="292929"/>
                </a:solidFill>
                <a:effectLst/>
                <a:latin typeface="Calibri" panose="020F0502020204030204" pitchFamily="34" charset="0"/>
                <a:ea typeface="Times New Roman" panose="02020603050405020304" pitchFamily="18" charset="0"/>
                <a:cs typeface="Calibri" panose="020F0502020204030204" pitchFamily="34" charset="0"/>
              </a:rPr>
              <a:t>On further analysis the clusters 6 and 7 look most promising based on customer preference.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recommendation would be to move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tQueens</a:t>
            </a:r>
            <a:r>
              <a:rPr lang="en-US" sz="1800" dirty="0">
                <a:effectLst/>
                <a:latin typeface="Calibri" panose="020F0502020204030204" pitchFamily="34" charset="0"/>
                <a:ea typeface="Calibri" panose="020F0502020204030204" pitchFamily="34" charset="0"/>
                <a:cs typeface="Times New Roman" panose="02020603050405020304" pitchFamily="18" charset="0"/>
              </a:rPr>
              <a:t> based on clustering and Normalized sum.</a:t>
            </a:r>
          </a:p>
        </p:txBody>
      </p:sp>
      <p:pic>
        <p:nvPicPr>
          <p:cNvPr id="16" name="Picture 15">
            <a:extLst>
              <a:ext uri="{FF2B5EF4-FFF2-40B4-BE49-F238E27FC236}">
                <a16:creationId xmlns:a16="http://schemas.microsoft.com/office/drawing/2014/main" id="{2F7E3287-243A-485C-915A-52AFF550EC7E}"/>
              </a:ext>
            </a:extLst>
          </p:cNvPr>
          <p:cNvPicPr/>
          <p:nvPr/>
        </p:nvPicPr>
        <p:blipFill>
          <a:blip r:embed="rId3"/>
          <a:stretch>
            <a:fillRect/>
          </a:stretch>
        </p:blipFill>
        <p:spPr>
          <a:xfrm>
            <a:off x="2921209" y="4013200"/>
            <a:ext cx="5600491" cy="2667000"/>
          </a:xfrm>
          <a:prstGeom prst="rect">
            <a:avLst/>
          </a:prstGeom>
        </p:spPr>
      </p:pic>
    </p:spTree>
    <p:extLst>
      <p:ext uri="{BB962C8B-B14F-4D97-AF65-F5344CB8AC3E}">
        <p14:creationId xmlns:p14="http://schemas.microsoft.com/office/powerpoint/2010/main" val="2211225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9DE907AC-5F84-4ED7-A13A-5AC0413F715C}"/>
              </a:ext>
            </a:extLst>
          </p:cNvPr>
          <p:cNvSpPr>
            <a:spLocks noGrp="1"/>
          </p:cNvSpPr>
          <p:nvPr>
            <p:ph type="title"/>
          </p:nvPr>
        </p:nvSpPr>
        <p:spPr>
          <a:xfrm>
            <a:off x="648930" y="629267"/>
            <a:ext cx="9252154" cy="1016654"/>
          </a:xfrm>
        </p:spPr>
        <p:txBody>
          <a:bodyPr>
            <a:normAutofit/>
          </a:bodyPr>
          <a:lstStyle/>
          <a:p>
            <a:pPr marR="0" lvl="0"/>
            <a:r>
              <a:rPr lang="en-US" b="1">
                <a:solidFill>
                  <a:srgbClr val="EBEBEB"/>
                </a:solidFill>
                <a:effectLst/>
                <a:latin typeface="Times New Roman" panose="02020603050405020304" pitchFamily="18" charset="0"/>
                <a:ea typeface="Times New Roman" panose="02020603050405020304" pitchFamily="18" charset="0"/>
              </a:rPr>
              <a:t>Results and Discussion </a:t>
            </a:r>
          </a:p>
        </p:txBody>
      </p:sp>
      <p:sp useBgFill="1">
        <p:nvSpPr>
          <p:cNvPr id="22" name="Freeform: Shape 21">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a16="http://schemas.microsoft.com/office/drawing/2014/main" id="{A0B75806-FF54-47C5-8FFD-E94B697BD36E}"/>
              </a:ext>
            </a:extLst>
          </p:cNvPr>
          <p:cNvSpPr>
            <a:spLocks noGrp="1"/>
          </p:cNvSpPr>
          <p:nvPr>
            <p:ph idx="1"/>
          </p:nvPr>
        </p:nvSpPr>
        <p:spPr>
          <a:xfrm>
            <a:off x="648930" y="2548281"/>
            <a:ext cx="9904769" cy="3658689"/>
          </a:xfrm>
        </p:spPr>
        <p:txBody>
          <a:bodyPr>
            <a:normAutofit/>
          </a:bodyPr>
          <a:lstStyle/>
          <a:p>
            <a:pPr marR="0" lvl="0">
              <a:lnSpc>
                <a:spcPct val="90000"/>
              </a:lnSpc>
              <a:spcBef>
                <a:spcPts val="0"/>
              </a:spcBef>
              <a:spcAft>
                <a:spcPts val="0"/>
              </a:spcAft>
              <a:buFont typeface="+mj-lt"/>
              <a:buAutoNum type="arabicPeriod"/>
            </a:pPr>
            <a:r>
              <a:rPr lang="en-US" dirty="0">
                <a:effectLst/>
                <a:latin typeface="Calibri" panose="020F0502020204030204" pitchFamily="34" charset="0"/>
                <a:ea typeface="Calibri" panose="020F0502020204030204" pitchFamily="34" charset="0"/>
                <a:cs typeface="Calibri" panose="020F0502020204030204" pitchFamily="34" charset="0"/>
              </a:rPr>
              <a:t>For this report both normalized sum and clustering was performed.</a:t>
            </a:r>
          </a:p>
          <a:p>
            <a:pPr marR="0" lvl="0">
              <a:lnSpc>
                <a:spcPct val="90000"/>
              </a:lnSpc>
              <a:spcBef>
                <a:spcPts val="0"/>
              </a:spcBef>
              <a:spcAft>
                <a:spcPts val="800"/>
              </a:spcAft>
              <a:buFont typeface="+mj-lt"/>
              <a:buAutoNum type="arabicPeriod"/>
            </a:pPr>
            <a:endParaRPr lang="en-US" dirty="0">
              <a:effectLst/>
              <a:latin typeface="Calibri" panose="020F0502020204030204" pitchFamily="34" charset="0"/>
              <a:ea typeface="Calibri" panose="020F0502020204030204" pitchFamily="34" charset="0"/>
              <a:cs typeface="Calibri" panose="020F0502020204030204" pitchFamily="34" charset="0"/>
            </a:endParaRPr>
          </a:p>
          <a:p>
            <a:pPr marR="0" lvl="0">
              <a:lnSpc>
                <a:spcPct val="90000"/>
              </a:lnSpc>
              <a:spcBef>
                <a:spcPts val="0"/>
              </a:spcBef>
              <a:spcAft>
                <a:spcPts val="800"/>
              </a:spcAft>
              <a:buFont typeface="+mj-lt"/>
              <a:buAutoNum type="arabicPeriod"/>
            </a:pPr>
            <a:r>
              <a:rPr lang="en-US" dirty="0">
                <a:effectLst/>
                <a:latin typeface="Calibri" panose="020F0502020204030204" pitchFamily="34" charset="0"/>
                <a:ea typeface="Calibri" panose="020F0502020204030204" pitchFamily="34" charset="0"/>
                <a:cs typeface="Calibri" panose="020F0502020204030204" pitchFamily="34" charset="0"/>
              </a:rPr>
              <a:t>Considering normalized sum analysis, it was found that either Bronx or Queens could be a good choice to move.</a:t>
            </a:r>
          </a:p>
          <a:p>
            <a:pPr>
              <a:lnSpc>
                <a:spcPct val="90000"/>
              </a:lnSpc>
              <a:spcBef>
                <a:spcPts val="0"/>
              </a:spcBef>
              <a:spcAft>
                <a:spcPts val="800"/>
              </a:spcAft>
              <a:buFont typeface="+mj-lt"/>
              <a:buAutoNum type="arabicPeriod"/>
            </a:pPr>
            <a:r>
              <a:rPr lang="en-US" dirty="0">
                <a:effectLst/>
                <a:latin typeface="Calibri" panose="020F0502020204030204" pitchFamily="34" charset="0"/>
                <a:ea typeface="Calibri" panose="020F0502020204030204" pitchFamily="34" charset="0"/>
                <a:cs typeface="Calibri" panose="020F0502020204030204" pitchFamily="34" charset="0"/>
              </a:rPr>
              <a:t>The k-means provided an insight into similar neighborhoods and narrowed it down to cluster 6 and 7.</a:t>
            </a:r>
          </a:p>
          <a:p>
            <a:pPr marR="0" lvl="0">
              <a:lnSpc>
                <a:spcPct val="90000"/>
              </a:lnSpc>
              <a:spcBef>
                <a:spcPts val="0"/>
              </a:spcBef>
              <a:spcAft>
                <a:spcPts val="0"/>
              </a:spcAft>
              <a:buFont typeface="+mj-lt"/>
              <a:buAutoNum type="arabicPeriod"/>
            </a:pPr>
            <a:r>
              <a:rPr lang="en-US" dirty="0">
                <a:effectLst/>
                <a:latin typeface="Calibri" panose="020F0502020204030204" pitchFamily="34" charset="0"/>
                <a:ea typeface="Calibri" panose="020F0502020204030204" pitchFamily="34" charset="0"/>
                <a:cs typeface="Calibri" panose="020F0502020204030204" pitchFamily="34" charset="0"/>
              </a:rPr>
              <a:t>After combining these results, we identified one single borough, that is most likely the best choice: is </a:t>
            </a:r>
            <a:r>
              <a:rPr lang="en-US" b="1" dirty="0">
                <a:effectLst/>
                <a:latin typeface="Calibri" panose="020F0502020204030204" pitchFamily="34" charset="0"/>
                <a:ea typeface="Calibri" panose="020F0502020204030204" pitchFamily="34" charset="0"/>
                <a:cs typeface="Calibri" panose="020F0502020204030204" pitchFamily="34" charset="0"/>
              </a:rPr>
              <a:t>Queens</a:t>
            </a:r>
            <a:r>
              <a:rPr lang="en-US" dirty="0">
                <a:effectLst/>
                <a:latin typeface="Calibri" panose="020F0502020204030204" pitchFamily="34" charset="0"/>
                <a:ea typeface="Calibri" panose="020F0502020204030204" pitchFamily="34" charset="0"/>
                <a:cs typeface="Calibri" panose="020F0502020204030204" pitchFamily="34" charset="0"/>
              </a:rPr>
              <a:t>.</a:t>
            </a:r>
          </a:p>
          <a:p>
            <a:pPr marR="0" lvl="0">
              <a:lnSpc>
                <a:spcPct val="90000"/>
              </a:lnSpc>
              <a:spcBef>
                <a:spcPts val="0"/>
              </a:spcBef>
              <a:spcAft>
                <a:spcPts val="800"/>
              </a:spcAft>
              <a:buFont typeface="+mj-lt"/>
              <a:buAutoNum type="arabicPeriod"/>
            </a:pPr>
            <a:endParaRPr lang="en-US" dirty="0">
              <a:effectLst/>
              <a:latin typeface="Calibri" panose="020F0502020204030204" pitchFamily="34" charset="0"/>
              <a:ea typeface="Calibri" panose="020F0502020204030204" pitchFamily="34" charset="0"/>
              <a:cs typeface="Calibri" panose="020F0502020204030204" pitchFamily="34" charset="0"/>
            </a:endParaRPr>
          </a:p>
          <a:p>
            <a:pPr marR="0" lvl="0">
              <a:lnSpc>
                <a:spcPct val="90000"/>
              </a:lnSpc>
              <a:spcBef>
                <a:spcPts val="0"/>
              </a:spcBef>
              <a:spcAft>
                <a:spcPts val="800"/>
              </a:spcAft>
              <a:buFont typeface="+mj-lt"/>
              <a:buAutoNum type="arabicPeriod"/>
            </a:pPr>
            <a:r>
              <a:rPr lang="en-US" dirty="0">
                <a:effectLst/>
                <a:latin typeface="Calibri" panose="020F0502020204030204" pitchFamily="34" charset="0"/>
                <a:ea typeface="Calibri" panose="020F0502020204030204" pitchFamily="34" charset="0"/>
                <a:cs typeface="Calibri" panose="020F0502020204030204" pitchFamily="34" charset="0"/>
              </a:rPr>
              <a:t>Upon further investigation the neighborhood </a:t>
            </a:r>
            <a:r>
              <a:rPr lang="en-US" b="1" dirty="0">
                <a:effectLst/>
                <a:latin typeface="Calibri" panose="020F0502020204030204" pitchFamily="34" charset="0"/>
                <a:ea typeface="Calibri" panose="020F0502020204030204" pitchFamily="34" charset="0"/>
                <a:cs typeface="Calibri" panose="020F0502020204030204" pitchFamily="34" charset="0"/>
              </a:rPr>
              <a:t>Woodside</a:t>
            </a:r>
            <a:r>
              <a:rPr lang="en-US" dirty="0">
                <a:effectLst/>
                <a:latin typeface="Calibri" panose="020F0502020204030204" pitchFamily="34" charset="0"/>
                <a:ea typeface="Calibri" panose="020F0502020204030204" pitchFamily="34" charset="0"/>
                <a:cs typeface="Calibri" panose="020F0502020204030204" pitchFamily="34" charset="0"/>
              </a:rPr>
              <a:t> in Queens borough seems a good option based on both normalized sum and clustering</a:t>
            </a:r>
          </a:p>
          <a:p>
            <a:pPr marL="342900" marR="0" lvl="0" indent="-342900">
              <a:lnSpc>
                <a:spcPct val="90000"/>
              </a:lnSpc>
              <a:spcBef>
                <a:spcPts val="0"/>
              </a:spcBef>
              <a:spcAft>
                <a:spcPts val="800"/>
              </a:spcAft>
              <a:buFont typeface="Symbol" panose="05050102010706020507" pitchFamily="18" charset="2"/>
              <a:buChar char=""/>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90000"/>
              </a:lnSpc>
              <a:spcBef>
                <a:spcPts val="0"/>
              </a:spcBef>
              <a:spcAft>
                <a:spcPts val="800"/>
              </a:spcAft>
              <a:buFont typeface="Symbol" panose="05050102010706020507" pitchFamily="18" charset="2"/>
              <a:buChar char=""/>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50671556"/>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0</TotalTime>
  <Words>707</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Calibri</vt:lpstr>
      <vt:lpstr>Calibri Light</vt:lpstr>
      <vt:lpstr>Century Gothic</vt:lpstr>
      <vt:lpstr>Helvetica</vt:lpstr>
      <vt:lpstr>Symbol</vt:lpstr>
      <vt:lpstr>Times New Roman</vt:lpstr>
      <vt:lpstr>Wingdings 3</vt:lpstr>
      <vt:lpstr>Ion</vt:lpstr>
      <vt:lpstr>Capstone Project - The Battle of the Neighborhoods </vt:lpstr>
      <vt:lpstr>Introduction </vt:lpstr>
      <vt:lpstr>Target Audience </vt:lpstr>
      <vt:lpstr>Data </vt:lpstr>
      <vt:lpstr>Customer Preference</vt:lpstr>
      <vt:lpstr>Normalized Score   </vt:lpstr>
      <vt:lpstr>Normalized Sum </vt:lpstr>
      <vt:lpstr>Clustering</vt:lpstr>
      <vt:lpstr>Results and Discussion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the Neighborhoods </dc:title>
  <dc:creator>Veena Venkatesh</dc:creator>
  <cp:lastModifiedBy>Veena Venkatesh</cp:lastModifiedBy>
  <cp:revision>1</cp:revision>
  <dcterms:created xsi:type="dcterms:W3CDTF">2021-01-19T22:05:38Z</dcterms:created>
  <dcterms:modified xsi:type="dcterms:W3CDTF">2021-01-19T22:06:27Z</dcterms:modified>
</cp:coreProperties>
</file>