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245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61413" y="923290"/>
            <a:ext cx="3449573" cy="74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 u="heavy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6012" y="2356231"/>
            <a:ext cx="5840374" cy="63569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4D481-817C-457A-A7FB-8C3CD363B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819400"/>
            <a:ext cx="3449573" cy="2954655"/>
          </a:xfrm>
        </p:spPr>
        <p:txBody>
          <a:bodyPr/>
          <a:lstStyle/>
          <a:p>
            <a:pPr algn="ctr"/>
            <a:r>
              <a:rPr lang="en-US" sz="4800" dirty="0">
                <a:latin typeface="Stencil" panose="040409050D0802020404" pitchFamily="82" charset="0"/>
              </a:rPr>
              <a:t>REPORT OF THE CAPSTONE PROJECT</a:t>
            </a:r>
            <a:endParaRPr lang="en-IN" sz="4800" dirty="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548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567690" marR="5080" indent="-555625">
              <a:lnSpc>
                <a:spcPts val="2810"/>
              </a:lnSpc>
              <a:spcBef>
                <a:spcPts val="250"/>
              </a:spcBef>
            </a:pPr>
            <a:r>
              <a:rPr spc="-5" dirty="0"/>
              <a:t>DATA SCIENCE</a:t>
            </a:r>
            <a:r>
              <a:rPr spc="-90" dirty="0"/>
              <a:t> </a:t>
            </a:r>
            <a:r>
              <a:rPr dirty="0"/>
              <a:t>PROJECT </a:t>
            </a:r>
            <a:r>
              <a:rPr u="none" dirty="0"/>
              <a:t> </a:t>
            </a:r>
            <a:r>
              <a:rPr spc="-5" dirty="0"/>
              <a:t>WEEK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REPORT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6012" y="2356231"/>
            <a:ext cx="5837555" cy="6356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rebuchet MS"/>
                <a:cs typeface="Trebuchet MS"/>
              </a:rPr>
              <a:t>INTRODUCTION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16100"/>
              </a:lnSpc>
              <a:spcBef>
                <a:spcPts val="875"/>
              </a:spcBef>
              <a:tabLst>
                <a:tab pos="720090" algn="l"/>
                <a:tab pos="1503680" algn="l"/>
                <a:tab pos="5336540" algn="l"/>
              </a:tabLst>
            </a:pPr>
            <a:r>
              <a:rPr sz="1400" dirty="0">
                <a:latin typeface="Trebuchet MS"/>
                <a:cs typeface="Trebuchet MS"/>
              </a:rPr>
              <a:t>This </a:t>
            </a:r>
            <a:r>
              <a:rPr sz="1400" spc="-5" dirty="0">
                <a:latin typeface="Trebuchet MS"/>
                <a:cs typeface="Trebuchet MS"/>
              </a:rPr>
              <a:t>is a capstone project </a:t>
            </a:r>
            <a:r>
              <a:rPr sz="1400" spc="-10" dirty="0">
                <a:latin typeface="Trebuchet MS"/>
                <a:cs typeface="Trebuchet MS"/>
              </a:rPr>
              <a:t>.In </a:t>
            </a:r>
            <a:r>
              <a:rPr sz="1400" dirty="0">
                <a:latin typeface="Trebuchet MS"/>
                <a:cs typeface="Trebuchet MS"/>
              </a:rPr>
              <a:t>this </a:t>
            </a:r>
            <a:r>
              <a:rPr sz="1400" spc="-5" dirty="0">
                <a:latin typeface="Trebuchet MS"/>
                <a:cs typeface="Trebuchet MS"/>
              </a:rPr>
              <a:t>project, I </a:t>
            </a:r>
            <a:r>
              <a:rPr sz="1400" spc="-15" dirty="0">
                <a:latin typeface="Trebuchet MS"/>
                <a:cs typeface="Trebuchet MS"/>
              </a:rPr>
              <a:t>am </a:t>
            </a:r>
            <a:r>
              <a:rPr sz="1400" spc="-5" dirty="0">
                <a:latin typeface="Trebuchet MS"/>
                <a:cs typeface="Trebuchet MS"/>
              </a:rPr>
              <a:t>creating a hypothetical  scenario </a:t>
            </a:r>
            <a:r>
              <a:rPr sz="1400" spc="-10" dirty="0">
                <a:latin typeface="Trebuchet MS"/>
                <a:cs typeface="Trebuchet MS"/>
              </a:rPr>
              <a:t>for </a:t>
            </a:r>
            <a:r>
              <a:rPr sz="1400" spc="-5" dirty="0">
                <a:latin typeface="Trebuchet MS"/>
                <a:cs typeface="Trebuchet MS"/>
              </a:rPr>
              <a:t>a concept that there </a:t>
            </a:r>
            <a:r>
              <a:rPr sz="1400" spc="-15" dirty="0">
                <a:latin typeface="Trebuchet MS"/>
                <a:cs typeface="Trebuchet MS"/>
              </a:rPr>
              <a:t>may </a:t>
            </a:r>
            <a:r>
              <a:rPr sz="1400" spc="-5" dirty="0">
                <a:latin typeface="Trebuchet MS"/>
                <a:cs typeface="Trebuchet MS"/>
              </a:rPr>
              <a:t>not </a:t>
            </a:r>
            <a:r>
              <a:rPr sz="1400" spc="-10" dirty="0">
                <a:latin typeface="Trebuchet MS"/>
                <a:cs typeface="Trebuchet MS"/>
              </a:rPr>
              <a:t>be </a:t>
            </a:r>
            <a:r>
              <a:rPr sz="1400" spc="-5" dirty="0">
                <a:latin typeface="Trebuchet MS"/>
                <a:cs typeface="Trebuchet MS"/>
              </a:rPr>
              <a:t>enough Indian </a:t>
            </a:r>
            <a:r>
              <a:rPr sz="1400" spc="-10" dirty="0">
                <a:latin typeface="Trebuchet MS"/>
                <a:cs typeface="Trebuchet MS"/>
              </a:rPr>
              <a:t>Restaurants  </a:t>
            </a:r>
            <a:r>
              <a:rPr sz="1400" spc="-5" dirty="0">
                <a:latin typeface="Trebuchet MS"/>
                <a:cs typeface="Trebuchet MS"/>
              </a:rPr>
              <a:t>in </a:t>
            </a:r>
            <a:r>
              <a:rPr sz="1400" spc="-30" dirty="0">
                <a:latin typeface="Trebuchet MS"/>
                <a:cs typeface="Trebuchet MS"/>
              </a:rPr>
              <a:t>Toronto </a:t>
            </a:r>
            <a:r>
              <a:rPr sz="1400" spc="-5" dirty="0">
                <a:latin typeface="Trebuchet MS"/>
                <a:cs typeface="Trebuchet MS"/>
              </a:rPr>
              <a:t>Area. Therefore it might </a:t>
            </a:r>
            <a:r>
              <a:rPr sz="1400" spc="-10" dirty="0">
                <a:latin typeface="Trebuchet MS"/>
                <a:cs typeface="Trebuchet MS"/>
              </a:rPr>
              <a:t>be </a:t>
            </a:r>
            <a:r>
              <a:rPr sz="1400" spc="-5" dirty="0">
                <a:latin typeface="Trebuchet MS"/>
                <a:cs typeface="Trebuchet MS"/>
              </a:rPr>
              <a:t>a great opportunity for </a:t>
            </a:r>
            <a:r>
              <a:rPr sz="1400" spc="-15" dirty="0">
                <a:latin typeface="Trebuchet MS"/>
                <a:cs typeface="Trebuchet MS"/>
              </a:rPr>
              <a:t>an  </a:t>
            </a:r>
            <a:r>
              <a:rPr sz="1400" spc="-5" dirty="0">
                <a:latin typeface="Trebuchet MS"/>
                <a:cs typeface="Trebuchet MS"/>
              </a:rPr>
              <a:t>entrepreneur </a:t>
            </a:r>
            <a:r>
              <a:rPr sz="1400" spc="-10" dirty="0">
                <a:latin typeface="Trebuchet MS"/>
                <a:cs typeface="Trebuchet MS"/>
              </a:rPr>
              <a:t>who </a:t>
            </a:r>
            <a:r>
              <a:rPr sz="1400" spc="-5" dirty="0">
                <a:latin typeface="Trebuchet MS"/>
                <a:cs typeface="Trebuchet MS"/>
              </a:rPr>
              <a:t>is based in Canada. </a:t>
            </a:r>
            <a:r>
              <a:rPr sz="1400" spc="-10" dirty="0">
                <a:latin typeface="Trebuchet MS"/>
                <a:cs typeface="Trebuchet MS"/>
              </a:rPr>
              <a:t>As </a:t>
            </a:r>
            <a:r>
              <a:rPr sz="1400" spc="-5" dirty="0">
                <a:latin typeface="Trebuchet MS"/>
                <a:cs typeface="Trebuchet MS"/>
              </a:rPr>
              <a:t>the </a:t>
            </a:r>
            <a:r>
              <a:rPr sz="1400" spc="5" dirty="0">
                <a:latin typeface="Trebuchet MS"/>
                <a:cs typeface="Trebuchet MS"/>
              </a:rPr>
              <a:t>Indian </a:t>
            </a:r>
            <a:r>
              <a:rPr sz="1400" spc="-5" dirty="0">
                <a:latin typeface="Trebuchet MS"/>
                <a:cs typeface="Trebuchet MS"/>
              </a:rPr>
              <a:t>food is </a:t>
            </a:r>
            <a:r>
              <a:rPr sz="1400" spc="-10" dirty="0">
                <a:latin typeface="Trebuchet MS"/>
                <a:cs typeface="Trebuchet MS"/>
              </a:rPr>
              <a:t>popular  among	</a:t>
            </a:r>
            <a:r>
              <a:rPr sz="1400" spc="-15" dirty="0">
                <a:latin typeface="Trebuchet MS"/>
                <a:cs typeface="Trebuchet MS"/>
              </a:rPr>
              <a:t>Asian </a:t>
            </a:r>
            <a:r>
              <a:rPr sz="1400" spc="-20" dirty="0">
                <a:latin typeface="Trebuchet MS"/>
                <a:cs typeface="Trebuchet MS"/>
              </a:rPr>
              <a:t>community,so </a:t>
            </a:r>
            <a:r>
              <a:rPr sz="1400" dirty="0">
                <a:latin typeface="Trebuchet MS"/>
                <a:cs typeface="Trebuchet MS"/>
              </a:rPr>
              <a:t>this </a:t>
            </a:r>
            <a:r>
              <a:rPr sz="1400" spc="-5" dirty="0">
                <a:latin typeface="Trebuchet MS"/>
                <a:cs typeface="Trebuchet MS"/>
              </a:rPr>
              <a:t>entrepreneur might think of opening  its business in areas where </a:t>
            </a:r>
            <a:r>
              <a:rPr sz="1400" spc="-10" dirty="0">
                <a:latin typeface="Trebuchet MS"/>
                <a:cs typeface="Trebuchet MS"/>
              </a:rPr>
              <a:t>asian </a:t>
            </a:r>
            <a:r>
              <a:rPr sz="1400" dirty="0">
                <a:latin typeface="Trebuchet MS"/>
                <a:cs typeface="Trebuchet MS"/>
              </a:rPr>
              <a:t>community </a:t>
            </a:r>
            <a:r>
              <a:rPr sz="1400" spc="-10" dirty="0">
                <a:latin typeface="Trebuchet MS"/>
                <a:cs typeface="Trebuchet MS"/>
              </a:rPr>
              <a:t>resides.With </a:t>
            </a:r>
            <a:r>
              <a:rPr sz="1400" spc="-5" dirty="0">
                <a:latin typeface="Trebuchet MS"/>
                <a:cs typeface="Trebuchet MS"/>
              </a:rPr>
              <a:t>the purpose in  </a:t>
            </a:r>
            <a:r>
              <a:rPr sz="1400" spc="-10" dirty="0">
                <a:latin typeface="Trebuchet MS"/>
                <a:cs typeface="Trebuchet MS"/>
              </a:rPr>
              <a:t>mind, </a:t>
            </a:r>
            <a:r>
              <a:rPr sz="1400" spc="-5" dirty="0">
                <a:latin typeface="Trebuchet MS"/>
                <a:cs typeface="Trebuchet MS"/>
              </a:rPr>
              <a:t>finding the location </a:t>
            </a:r>
            <a:r>
              <a:rPr sz="1400" spc="-10" dirty="0">
                <a:latin typeface="Trebuchet MS"/>
                <a:cs typeface="Trebuchet MS"/>
              </a:rPr>
              <a:t>to </a:t>
            </a:r>
            <a:r>
              <a:rPr sz="1400" spc="-5" dirty="0">
                <a:latin typeface="Trebuchet MS"/>
                <a:cs typeface="Trebuchet MS"/>
              </a:rPr>
              <a:t>open such a restaurant is </a:t>
            </a:r>
            <a:r>
              <a:rPr sz="1400" spc="18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one</a:t>
            </a:r>
            <a:r>
              <a:rPr sz="140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of	the  mostimportant	decisions </a:t>
            </a:r>
            <a:r>
              <a:rPr sz="1400" spc="-10" dirty="0">
                <a:latin typeface="Trebuchet MS"/>
                <a:cs typeface="Trebuchet MS"/>
              </a:rPr>
              <a:t>for </a:t>
            </a:r>
            <a:r>
              <a:rPr sz="1400" spc="-5" dirty="0">
                <a:latin typeface="Trebuchet MS"/>
                <a:cs typeface="Trebuchet MS"/>
              </a:rPr>
              <a:t>this entrepreneur </a:t>
            </a:r>
            <a:r>
              <a:rPr sz="1400" spc="-10" dirty="0">
                <a:latin typeface="Trebuchet MS"/>
                <a:cs typeface="Trebuchet MS"/>
              </a:rPr>
              <a:t>and </a:t>
            </a:r>
            <a:r>
              <a:rPr sz="1400" spc="-5" dirty="0">
                <a:latin typeface="Trebuchet MS"/>
                <a:cs typeface="Trebuchet MS"/>
              </a:rPr>
              <a:t>I </a:t>
            </a:r>
            <a:r>
              <a:rPr sz="1400" spc="-15" dirty="0">
                <a:latin typeface="Trebuchet MS"/>
                <a:cs typeface="Trebuchet MS"/>
              </a:rPr>
              <a:t>am </a:t>
            </a:r>
            <a:r>
              <a:rPr sz="1400" spc="-5" dirty="0">
                <a:latin typeface="Trebuchet MS"/>
                <a:cs typeface="Trebuchet MS"/>
              </a:rPr>
              <a:t>designing  this project </a:t>
            </a:r>
            <a:r>
              <a:rPr sz="1400" spc="-10" dirty="0">
                <a:latin typeface="Trebuchet MS"/>
                <a:cs typeface="Trebuchet MS"/>
              </a:rPr>
              <a:t>to </a:t>
            </a:r>
            <a:r>
              <a:rPr sz="1400" spc="-5" dirty="0">
                <a:latin typeface="Trebuchet MS"/>
                <a:cs typeface="Trebuchet MS"/>
              </a:rPr>
              <a:t>help him find the </a:t>
            </a:r>
            <a:r>
              <a:rPr sz="1400" spc="-10" dirty="0">
                <a:latin typeface="Trebuchet MS"/>
                <a:cs typeface="Trebuchet MS"/>
              </a:rPr>
              <a:t>most suitable</a:t>
            </a:r>
            <a:r>
              <a:rPr sz="1400" spc="9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location.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1800" b="1" dirty="0">
                <a:latin typeface="Trebuchet MS"/>
                <a:cs typeface="Trebuchet MS"/>
              </a:rPr>
              <a:t>BUSINESS</a:t>
            </a:r>
            <a:r>
              <a:rPr sz="1800" b="1" spc="-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PROBLEM</a:t>
            </a:r>
            <a:endParaRPr sz="1800">
              <a:latin typeface="Trebuchet MS"/>
              <a:cs typeface="Trebuchet MS"/>
            </a:endParaRPr>
          </a:p>
          <a:p>
            <a:pPr marL="12700" marR="791210" algn="just">
              <a:lnSpc>
                <a:spcPct val="116199"/>
              </a:lnSpc>
              <a:spcBef>
                <a:spcPts val="1330"/>
              </a:spcBef>
            </a:pPr>
            <a:r>
              <a:rPr sz="1400" spc="-5" dirty="0">
                <a:latin typeface="Trebuchet MS"/>
                <a:cs typeface="Trebuchet MS"/>
              </a:rPr>
              <a:t>The </a:t>
            </a:r>
            <a:r>
              <a:rPr sz="1400" spc="-10" dirty="0">
                <a:latin typeface="Trebuchet MS"/>
                <a:cs typeface="Trebuchet MS"/>
              </a:rPr>
              <a:t>objective </a:t>
            </a:r>
            <a:r>
              <a:rPr sz="1400" spc="5" dirty="0">
                <a:latin typeface="Trebuchet MS"/>
                <a:cs typeface="Trebuchet MS"/>
              </a:rPr>
              <a:t>of </a:t>
            </a:r>
            <a:r>
              <a:rPr sz="1400" spc="-5" dirty="0">
                <a:latin typeface="Trebuchet MS"/>
                <a:cs typeface="Trebuchet MS"/>
              </a:rPr>
              <a:t>this capstone project is </a:t>
            </a:r>
            <a:r>
              <a:rPr sz="1400" spc="-10" dirty="0">
                <a:latin typeface="Trebuchet MS"/>
                <a:cs typeface="Trebuchet MS"/>
              </a:rPr>
              <a:t>to </a:t>
            </a:r>
            <a:r>
              <a:rPr sz="1400" spc="-5" dirty="0">
                <a:latin typeface="Trebuchet MS"/>
                <a:cs typeface="Trebuchet MS"/>
              </a:rPr>
              <a:t>find the most  </a:t>
            </a:r>
            <a:r>
              <a:rPr sz="1400" spc="-10" dirty="0">
                <a:latin typeface="Trebuchet MS"/>
                <a:cs typeface="Trebuchet MS"/>
              </a:rPr>
              <a:t>suitable location for </a:t>
            </a:r>
            <a:r>
              <a:rPr sz="1400" spc="-5" dirty="0">
                <a:latin typeface="Trebuchet MS"/>
                <a:cs typeface="Trebuchet MS"/>
              </a:rPr>
              <a:t>the entrepreneur </a:t>
            </a:r>
            <a:r>
              <a:rPr sz="1400" spc="-10" dirty="0">
                <a:latin typeface="Trebuchet MS"/>
                <a:cs typeface="Trebuchet MS"/>
              </a:rPr>
              <a:t>to open </a:t>
            </a:r>
            <a:r>
              <a:rPr sz="1400" spc="-5" dirty="0">
                <a:latin typeface="Trebuchet MS"/>
                <a:cs typeface="Trebuchet MS"/>
              </a:rPr>
              <a:t>a new </a:t>
            </a:r>
            <a:r>
              <a:rPr sz="1400" spc="-10" dirty="0">
                <a:latin typeface="Trebuchet MS"/>
                <a:cs typeface="Trebuchet MS"/>
              </a:rPr>
              <a:t>Indian  Restaurant </a:t>
            </a:r>
            <a:r>
              <a:rPr sz="1400" spc="-5" dirty="0">
                <a:latin typeface="Trebuchet MS"/>
                <a:cs typeface="Trebuchet MS"/>
              </a:rPr>
              <a:t>in Toronto, </a:t>
            </a:r>
            <a:r>
              <a:rPr sz="1400" dirty="0">
                <a:latin typeface="Trebuchet MS"/>
                <a:cs typeface="Trebuchet MS"/>
              </a:rPr>
              <a:t>Canada. </a:t>
            </a:r>
            <a:r>
              <a:rPr sz="1400" spc="-5" dirty="0">
                <a:latin typeface="Trebuchet MS"/>
                <a:cs typeface="Trebuchet MS"/>
              </a:rPr>
              <a:t>By </a:t>
            </a:r>
            <a:r>
              <a:rPr sz="1400" dirty="0">
                <a:latin typeface="Trebuchet MS"/>
                <a:cs typeface="Trebuchet MS"/>
              </a:rPr>
              <a:t>using data </a:t>
            </a:r>
            <a:r>
              <a:rPr sz="1400" spc="-5" dirty="0">
                <a:latin typeface="Trebuchet MS"/>
                <a:cs typeface="Trebuchet MS"/>
              </a:rPr>
              <a:t>science methods  </a:t>
            </a:r>
            <a:r>
              <a:rPr sz="1400" spc="-10" dirty="0">
                <a:latin typeface="Trebuchet MS"/>
                <a:cs typeface="Trebuchet MS"/>
              </a:rPr>
              <a:t>and </a:t>
            </a:r>
            <a:r>
              <a:rPr sz="1400" spc="-5" dirty="0">
                <a:latin typeface="Trebuchet MS"/>
                <a:cs typeface="Trebuchet MS"/>
              </a:rPr>
              <a:t>tools along </a:t>
            </a:r>
            <a:r>
              <a:rPr sz="1400" spc="-10" dirty="0">
                <a:latin typeface="Trebuchet MS"/>
                <a:cs typeface="Trebuchet MS"/>
              </a:rPr>
              <a:t>with </a:t>
            </a:r>
            <a:r>
              <a:rPr sz="1400" spc="-5" dirty="0">
                <a:latin typeface="Trebuchet MS"/>
                <a:cs typeface="Trebuchet MS"/>
              </a:rPr>
              <a:t>machine </a:t>
            </a:r>
            <a:r>
              <a:rPr sz="1400" dirty="0">
                <a:latin typeface="Trebuchet MS"/>
                <a:cs typeface="Trebuchet MS"/>
              </a:rPr>
              <a:t>learning </a:t>
            </a:r>
            <a:r>
              <a:rPr sz="1400" spc="-5" dirty="0">
                <a:latin typeface="Trebuchet MS"/>
                <a:cs typeface="Trebuchet MS"/>
              </a:rPr>
              <a:t>algorithms </a:t>
            </a:r>
            <a:r>
              <a:rPr sz="1400" spc="-10" dirty="0">
                <a:latin typeface="Trebuchet MS"/>
                <a:cs typeface="Trebuchet MS"/>
              </a:rPr>
              <a:t>such </a:t>
            </a:r>
            <a:r>
              <a:rPr sz="1400" dirty="0">
                <a:latin typeface="Trebuchet MS"/>
                <a:cs typeface="Trebuchet MS"/>
              </a:rPr>
              <a:t>as  </a:t>
            </a:r>
            <a:r>
              <a:rPr sz="1400" spc="-5" dirty="0">
                <a:latin typeface="Trebuchet MS"/>
                <a:cs typeface="Trebuchet MS"/>
              </a:rPr>
              <a:t>clustering, this project </a:t>
            </a:r>
            <a:r>
              <a:rPr sz="1400" spc="-10" dirty="0">
                <a:latin typeface="Trebuchet MS"/>
                <a:cs typeface="Trebuchet MS"/>
              </a:rPr>
              <a:t>aims </a:t>
            </a:r>
            <a:r>
              <a:rPr sz="1400" spc="5" dirty="0">
                <a:latin typeface="Trebuchet MS"/>
                <a:cs typeface="Trebuchet MS"/>
              </a:rPr>
              <a:t>to </a:t>
            </a:r>
            <a:r>
              <a:rPr sz="1400" spc="-10" dirty="0">
                <a:latin typeface="Trebuchet MS"/>
                <a:cs typeface="Trebuchet MS"/>
              </a:rPr>
              <a:t>provide </a:t>
            </a:r>
            <a:r>
              <a:rPr sz="1400" spc="-5" dirty="0">
                <a:latin typeface="Trebuchet MS"/>
                <a:cs typeface="Trebuchet MS"/>
              </a:rPr>
              <a:t>solutions </a:t>
            </a:r>
            <a:r>
              <a:rPr sz="1400" spc="-10" dirty="0">
                <a:latin typeface="Trebuchet MS"/>
                <a:cs typeface="Trebuchet MS"/>
              </a:rPr>
              <a:t>to answer </a:t>
            </a:r>
            <a:r>
              <a:rPr sz="1400" spc="-5" dirty="0">
                <a:latin typeface="Trebuchet MS"/>
                <a:cs typeface="Trebuchet MS"/>
              </a:rPr>
              <a:t>the  </a:t>
            </a:r>
            <a:r>
              <a:rPr sz="1400" spc="-10" dirty="0">
                <a:latin typeface="Trebuchet MS"/>
                <a:cs typeface="Trebuchet MS"/>
              </a:rPr>
              <a:t>business </a:t>
            </a:r>
            <a:r>
              <a:rPr sz="1400" spc="-5" dirty="0">
                <a:latin typeface="Trebuchet MS"/>
                <a:cs typeface="Trebuchet MS"/>
              </a:rPr>
              <a:t>question: </a:t>
            </a:r>
            <a:r>
              <a:rPr sz="1400" spc="-10" dirty="0">
                <a:latin typeface="Trebuchet MS"/>
                <a:cs typeface="Trebuchet MS"/>
              </a:rPr>
              <a:t>In </a:t>
            </a:r>
            <a:r>
              <a:rPr sz="1400" spc="-5" dirty="0">
                <a:latin typeface="Trebuchet MS"/>
                <a:cs typeface="Trebuchet MS"/>
              </a:rPr>
              <a:t>Toronto, if </a:t>
            </a:r>
            <a:r>
              <a:rPr sz="1400" spc="-15" dirty="0">
                <a:latin typeface="Trebuchet MS"/>
                <a:cs typeface="Trebuchet MS"/>
              </a:rPr>
              <a:t>an </a:t>
            </a:r>
            <a:r>
              <a:rPr sz="1400" spc="-5" dirty="0">
                <a:latin typeface="Trebuchet MS"/>
                <a:cs typeface="Trebuchet MS"/>
              </a:rPr>
              <a:t>entrepreneur </a:t>
            </a:r>
            <a:r>
              <a:rPr sz="1400" spc="-10" dirty="0">
                <a:latin typeface="Trebuchet MS"/>
                <a:cs typeface="Trebuchet MS"/>
              </a:rPr>
              <a:t>wants to  open </a:t>
            </a:r>
            <a:r>
              <a:rPr sz="1400" spc="-15" dirty="0">
                <a:latin typeface="Trebuchet MS"/>
                <a:cs typeface="Trebuchet MS"/>
              </a:rPr>
              <a:t>an </a:t>
            </a:r>
            <a:r>
              <a:rPr sz="1400" spc="-10" dirty="0">
                <a:latin typeface="Trebuchet MS"/>
                <a:cs typeface="Trebuchet MS"/>
              </a:rPr>
              <a:t>Indian </a:t>
            </a:r>
            <a:r>
              <a:rPr sz="1400" spc="-5" dirty="0">
                <a:latin typeface="Trebuchet MS"/>
                <a:cs typeface="Trebuchet MS"/>
              </a:rPr>
              <a:t>Restaurant, where </a:t>
            </a:r>
            <a:r>
              <a:rPr sz="1400" dirty="0">
                <a:latin typeface="Trebuchet MS"/>
                <a:cs typeface="Trebuchet MS"/>
              </a:rPr>
              <a:t>should </a:t>
            </a:r>
            <a:r>
              <a:rPr sz="1400" spc="-5" dirty="0">
                <a:latin typeface="Trebuchet MS"/>
                <a:cs typeface="Trebuchet MS"/>
              </a:rPr>
              <a:t>they consider  opening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it?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1800" b="1" spc="-5" dirty="0">
                <a:latin typeface="Trebuchet MS"/>
                <a:cs typeface="Trebuchet MS"/>
              </a:rPr>
              <a:t>TARGET</a:t>
            </a:r>
            <a:r>
              <a:rPr sz="1800" b="1" spc="5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AUDIENCE</a:t>
            </a:r>
            <a:endParaRPr sz="1800">
              <a:latin typeface="Trebuchet MS"/>
              <a:cs typeface="Trebuchet MS"/>
            </a:endParaRPr>
          </a:p>
          <a:p>
            <a:pPr marL="12700" marR="805815" algn="just">
              <a:lnSpc>
                <a:spcPct val="117100"/>
              </a:lnSpc>
              <a:spcBef>
                <a:spcPts val="1315"/>
              </a:spcBef>
            </a:pPr>
            <a:r>
              <a:rPr sz="1400" spc="-5" dirty="0">
                <a:latin typeface="Trebuchet MS"/>
                <a:cs typeface="Trebuchet MS"/>
              </a:rPr>
              <a:t>The entrepreneur </a:t>
            </a:r>
            <a:r>
              <a:rPr sz="1400" spc="-10" dirty="0">
                <a:latin typeface="Trebuchet MS"/>
                <a:cs typeface="Trebuchet MS"/>
              </a:rPr>
              <a:t>who </a:t>
            </a:r>
            <a:r>
              <a:rPr sz="1400" spc="-5" dirty="0">
                <a:latin typeface="Trebuchet MS"/>
                <a:cs typeface="Trebuchet MS"/>
              </a:rPr>
              <a:t>wants </a:t>
            </a:r>
            <a:r>
              <a:rPr sz="1400" spc="5" dirty="0">
                <a:latin typeface="Trebuchet MS"/>
                <a:cs typeface="Trebuchet MS"/>
              </a:rPr>
              <a:t>to </a:t>
            </a:r>
            <a:r>
              <a:rPr sz="1400" spc="-5" dirty="0">
                <a:latin typeface="Trebuchet MS"/>
                <a:cs typeface="Trebuchet MS"/>
              </a:rPr>
              <a:t>find the </a:t>
            </a:r>
            <a:r>
              <a:rPr sz="1400" spc="-10" dirty="0">
                <a:latin typeface="Trebuchet MS"/>
                <a:cs typeface="Trebuchet MS"/>
              </a:rPr>
              <a:t>location to </a:t>
            </a:r>
            <a:r>
              <a:rPr sz="1400" spc="-5" dirty="0">
                <a:latin typeface="Trebuchet MS"/>
                <a:cs typeface="Trebuchet MS"/>
              </a:rPr>
              <a:t>open </a:t>
            </a:r>
            <a:r>
              <a:rPr sz="1400" spc="-15" dirty="0">
                <a:latin typeface="Trebuchet MS"/>
                <a:cs typeface="Trebuchet MS"/>
              </a:rPr>
              <a:t>an  </a:t>
            </a:r>
            <a:r>
              <a:rPr sz="1400" spc="-5" dirty="0">
                <a:latin typeface="Trebuchet MS"/>
                <a:cs typeface="Trebuchet MS"/>
              </a:rPr>
              <a:t>authentic </a:t>
            </a:r>
            <a:r>
              <a:rPr sz="1400" spc="-10" dirty="0">
                <a:latin typeface="Trebuchet MS"/>
                <a:cs typeface="Trebuchet MS"/>
              </a:rPr>
              <a:t>Indian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restaurant.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012" y="1176273"/>
            <a:ext cx="5047615" cy="7826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1400" spc="-5" dirty="0">
                <a:latin typeface="Trebuchet MS"/>
                <a:cs typeface="Trebuchet MS"/>
              </a:rPr>
              <a:t>To solve this problem, </a:t>
            </a:r>
            <a:r>
              <a:rPr sz="1400" spc="-10" dirty="0">
                <a:latin typeface="Trebuchet MS"/>
                <a:cs typeface="Trebuchet MS"/>
              </a:rPr>
              <a:t>we </a:t>
            </a:r>
            <a:r>
              <a:rPr sz="1400" spc="-5" dirty="0">
                <a:latin typeface="Trebuchet MS"/>
                <a:cs typeface="Trebuchet MS"/>
              </a:rPr>
              <a:t>will need </a:t>
            </a:r>
            <a:r>
              <a:rPr sz="1400" spc="-10" dirty="0">
                <a:latin typeface="Trebuchet MS"/>
                <a:cs typeface="Trebuchet MS"/>
              </a:rPr>
              <a:t>below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data: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Trebuchet MS"/>
              <a:cs typeface="Trebuchet MS"/>
            </a:endParaRPr>
          </a:p>
          <a:p>
            <a:pPr marL="469900" indent="-229235">
              <a:lnSpc>
                <a:spcPct val="100000"/>
              </a:lnSpc>
              <a:buSzPct val="85714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spc="-10" dirty="0">
                <a:latin typeface="Trebuchet MS"/>
                <a:cs typeface="Trebuchet MS"/>
              </a:rPr>
              <a:t>List </a:t>
            </a:r>
            <a:r>
              <a:rPr sz="1400" spc="-5" dirty="0">
                <a:latin typeface="Trebuchet MS"/>
                <a:cs typeface="Trebuchet MS"/>
              </a:rPr>
              <a:t>of neighborhoods in Toronto,</a:t>
            </a:r>
            <a:r>
              <a:rPr sz="1400" spc="-1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Canada</a:t>
            </a:r>
            <a:endParaRPr sz="1400">
              <a:latin typeface="Trebuchet MS"/>
              <a:cs typeface="Trebuchet MS"/>
            </a:endParaRPr>
          </a:p>
          <a:p>
            <a:pPr marL="469900" indent="-229235">
              <a:lnSpc>
                <a:spcPct val="100000"/>
              </a:lnSpc>
              <a:spcBef>
                <a:spcPts val="265"/>
              </a:spcBef>
              <a:buSzPct val="85714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spc="-10" dirty="0">
                <a:latin typeface="Trebuchet MS"/>
                <a:cs typeface="Trebuchet MS"/>
              </a:rPr>
              <a:t>Latitude </a:t>
            </a:r>
            <a:r>
              <a:rPr sz="1400" dirty="0">
                <a:latin typeface="Trebuchet MS"/>
                <a:cs typeface="Trebuchet MS"/>
              </a:rPr>
              <a:t>and </a:t>
            </a:r>
            <a:r>
              <a:rPr sz="1400" spc="-10" dirty="0">
                <a:latin typeface="Trebuchet MS"/>
                <a:cs typeface="Trebuchet MS"/>
              </a:rPr>
              <a:t>Longitude </a:t>
            </a:r>
            <a:r>
              <a:rPr sz="1400" spc="-5" dirty="0">
                <a:latin typeface="Trebuchet MS"/>
                <a:cs typeface="Trebuchet MS"/>
              </a:rPr>
              <a:t>of </a:t>
            </a:r>
            <a:r>
              <a:rPr sz="1400" spc="-10" dirty="0">
                <a:latin typeface="Trebuchet MS"/>
                <a:cs typeface="Trebuchet MS"/>
              </a:rPr>
              <a:t>these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neighborhoods</a:t>
            </a:r>
            <a:endParaRPr sz="1400">
              <a:latin typeface="Trebuchet MS"/>
              <a:cs typeface="Trebuchet MS"/>
            </a:endParaRPr>
          </a:p>
          <a:p>
            <a:pPr marL="469900" indent="-229235">
              <a:lnSpc>
                <a:spcPct val="100000"/>
              </a:lnSpc>
              <a:spcBef>
                <a:spcPts val="265"/>
              </a:spcBef>
              <a:buSzPct val="85714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spc="-5" dirty="0">
                <a:latin typeface="Trebuchet MS"/>
                <a:cs typeface="Trebuchet MS"/>
              </a:rPr>
              <a:t>Venue </a:t>
            </a:r>
            <a:r>
              <a:rPr sz="1400" spc="-10" dirty="0">
                <a:latin typeface="Trebuchet MS"/>
                <a:cs typeface="Trebuchet MS"/>
              </a:rPr>
              <a:t>data </a:t>
            </a:r>
            <a:r>
              <a:rPr sz="1400" spc="-5" dirty="0">
                <a:latin typeface="Trebuchet MS"/>
                <a:cs typeface="Trebuchet MS"/>
              </a:rPr>
              <a:t>related </a:t>
            </a:r>
            <a:r>
              <a:rPr sz="1400" spc="-10" dirty="0">
                <a:latin typeface="Trebuchet MS"/>
                <a:cs typeface="Trebuchet MS"/>
              </a:rPr>
              <a:t>to Indian </a:t>
            </a:r>
            <a:r>
              <a:rPr sz="1400" spc="-5" dirty="0">
                <a:latin typeface="Trebuchet MS"/>
                <a:cs typeface="Trebuchet MS"/>
              </a:rPr>
              <a:t>restaurants. </a:t>
            </a:r>
            <a:r>
              <a:rPr sz="1400" dirty="0">
                <a:latin typeface="Trebuchet MS"/>
                <a:cs typeface="Trebuchet MS"/>
              </a:rPr>
              <a:t>This </a:t>
            </a:r>
            <a:r>
              <a:rPr sz="1400" spc="-5" dirty="0">
                <a:latin typeface="Trebuchet MS"/>
                <a:cs typeface="Trebuchet MS"/>
              </a:rPr>
              <a:t>will</a:t>
            </a:r>
            <a:r>
              <a:rPr sz="1400" spc="1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help</a:t>
            </a:r>
            <a:endParaRPr sz="1400">
              <a:latin typeface="Trebuchet MS"/>
              <a:cs typeface="Trebuchet MS"/>
            </a:endParaRPr>
          </a:p>
          <a:p>
            <a:pPr marL="469900" marR="84455">
              <a:lnSpc>
                <a:spcPct val="115700"/>
              </a:lnSpc>
              <a:spcBef>
                <a:spcPts val="25"/>
              </a:spcBef>
            </a:pPr>
            <a:r>
              <a:rPr sz="1400" spc="-5" dirty="0">
                <a:latin typeface="Trebuchet MS"/>
                <a:cs typeface="Trebuchet MS"/>
              </a:rPr>
              <a:t>us find neighborhoods that </a:t>
            </a:r>
            <a:r>
              <a:rPr sz="1400" spc="-10" dirty="0">
                <a:latin typeface="Trebuchet MS"/>
                <a:cs typeface="Trebuchet MS"/>
              </a:rPr>
              <a:t>are </a:t>
            </a:r>
            <a:r>
              <a:rPr sz="1400" dirty="0">
                <a:latin typeface="Trebuchet MS"/>
                <a:cs typeface="Trebuchet MS"/>
              </a:rPr>
              <a:t>more </a:t>
            </a:r>
            <a:r>
              <a:rPr sz="1400" spc="-5" dirty="0">
                <a:latin typeface="Trebuchet MS"/>
                <a:cs typeface="Trebuchet MS"/>
              </a:rPr>
              <a:t>suitable </a:t>
            </a:r>
            <a:r>
              <a:rPr sz="1400" spc="5" dirty="0">
                <a:latin typeface="Trebuchet MS"/>
                <a:cs typeface="Trebuchet MS"/>
              </a:rPr>
              <a:t>to </a:t>
            </a:r>
            <a:r>
              <a:rPr sz="1400" spc="-10" dirty="0">
                <a:latin typeface="Trebuchet MS"/>
                <a:cs typeface="Trebuchet MS"/>
              </a:rPr>
              <a:t>open </a:t>
            </a:r>
            <a:r>
              <a:rPr sz="1400" spc="-15" dirty="0">
                <a:latin typeface="Trebuchet MS"/>
                <a:cs typeface="Trebuchet MS"/>
              </a:rPr>
              <a:t>an  </a:t>
            </a:r>
            <a:r>
              <a:rPr sz="1400" spc="-10" dirty="0">
                <a:latin typeface="Trebuchet MS"/>
                <a:cs typeface="Trebuchet MS"/>
              </a:rPr>
              <a:t>Indian</a:t>
            </a:r>
            <a:r>
              <a:rPr sz="1400" spc="-27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Restaurant.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1800" b="1" spc="-5" dirty="0">
                <a:latin typeface="Trebuchet MS"/>
                <a:cs typeface="Trebuchet MS"/>
              </a:rPr>
              <a:t>EXTRACTING </a:t>
            </a:r>
            <a:r>
              <a:rPr sz="1800" b="1" dirty="0">
                <a:latin typeface="Trebuchet MS"/>
                <a:cs typeface="Trebuchet MS"/>
              </a:rPr>
              <a:t>THE</a:t>
            </a:r>
            <a:r>
              <a:rPr sz="1800" b="1" spc="5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  <a:p>
            <a:pPr marL="469900" indent="-229235">
              <a:lnSpc>
                <a:spcPct val="100000"/>
              </a:lnSpc>
              <a:spcBef>
                <a:spcPts val="1600"/>
              </a:spcBef>
              <a:buSzPct val="85714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spc="-5" dirty="0">
                <a:latin typeface="Trebuchet MS"/>
                <a:cs typeface="Trebuchet MS"/>
              </a:rPr>
              <a:t>The scrapping </a:t>
            </a:r>
            <a:r>
              <a:rPr sz="1400" spc="5" dirty="0">
                <a:latin typeface="Trebuchet MS"/>
                <a:cs typeface="Trebuchet MS"/>
              </a:rPr>
              <a:t>of </a:t>
            </a:r>
            <a:r>
              <a:rPr sz="1400" spc="-5" dirty="0">
                <a:latin typeface="Trebuchet MS"/>
                <a:cs typeface="Trebuchet MS"/>
              </a:rPr>
              <a:t>Toronto neighborhoods </a:t>
            </a:r>
            <a:r>
              <a:rPr sz="1400" spc="-10" dirty="0">
                <a:latin typeface="Trebuchet MS"/>
                <a:cs typeface="Trebuchet MS"/>
              </a:rPr>
              <a:t>via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Wikipedia</a:t>
            </a:r>
            <a:endParaRPr sz="1400">
              <a:latin typeface="Trebuchet MS"/>
              <a:cs typeface="Trebuchet MS"/>
            </a:endParaRPr>
          </a:p>
          <a:p>
            <a:pPr marL="469900" marR="968375" indent="-229235">
              <a:lnSpc>
                <a:spcPts val="1970"/>
              </a:lnSpc>
              <a:spcBef>
                <a:spcPts val="90"/>
              </a:spcBef>
              <a:buSzPct val="85714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spc="-5" dirty="0">
                <a:latin typeface="Trebuchet MS"/>
                <a:cs typeface="Trebuchet MS"/>
              </a:rPr>
              <a:t>Getting Latitude </a:t>
            </a:r>
            <a:r>
              <a:rPr sz="1400" spc="-10" dirty="0">
                <a:latin typeface="Trebuchet MS"/>
                <a:cs typeface="Trebuchet MS"/>
              </a:rPr>
              <a:t>and </a:t>
            </a:r>
            <a:r>
              <a:rPr sz="1400" spc="-5" dirty="0">
                <a:latin typeface="Trebuchet MS"/>
                <a:cs typeface="Trebuchet MS"/>
              </a:rPr>
              <a:t>Longitude </a:t>
            </a:r>
            <a:r>
              <a:rPr sz="1400" spc="-10" dirty="0">
                <a:latin typeface="Trebuchet MS"/>
                <a:cs typeface="Trebuchet MS"/>
              </a:rPr>
              <a:t>data </a:t>
            </a:r>
            <a:r>
              <a:rPr sz="1400" spc="5" dirty="0">
                <a:latin typeface="Trebuchet MS"/>
                <a:cs typeface="Trebuchet MS"/>
              </a:rPr>
              <a:t>of </a:t>
            </a:r>
            <a:r>
              <a:rPr sz="1400" spc="-10" dirty="0">
                <a:latin typeface="Trebuchet MS"/>
                <a:cs typeface="Trebuchet MS"/>
              </a:rPr>
              <a:t>these  </a:t>
            </a:r>
            <a:r>
              <a:rPr sz="1400" spc="-5" dirty="0">
                <a:latin typeface="Trebuchet MS"/>
                <a:cs typeface="Trebuchet MS"/>
              </a:rPr>
              <a:t>neighborhoods </a:t>
            </a:r>
            <a:r>
              <a:rPr sz="1400" spc="-10" dirty="0">
                <a:latin typeface="Trebuchet MS"/>
                <a:cs typeface="Trebuchet MS"/>
              </a:rPr>
              <a:t>via </a:t>
            </a:r>
            <a:r>
              <a:rPr sz="1400" spc="-5" dirty="0">
                <a:latin typeface="Trebuchet MS"/>
                <a:cs typeface="Trebuchet MS"/>
              </a:rPr>
              <a:t>Geocoder</a:t>
            </a:r>
            <a:r>
              <a:rPr sz="1400" spc="-229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package</a:t>
            </a:r>
            <a:endParaRPr sz="1400">
              <a:latin typeface="Trebuchet MS"/>
              <a:cs typeface="Trebuchet MS"/>
            </a:endParaRPr>
          </a:p>
          <a:p>
            <a:pPr marL="469900" indent="-229235">
              <a:lnSpc>
                <a:spcPct val="100000"/>
              </a:lnSpc>
              <a:spcBef>
                <a:spcPts val="150"/>
              </a:spcBef>
              <a:buSzPct val="85714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spc="-5" dirty="0">
                <a:latin typeface="Trebuchet MS"/>
                <a:cs typeface="Trebuchet MS"/>
              </a:rPr>
              <a:t>Using Foursquare API </a:t>
            </a:r>
            <a:r>
              <a:rPr sz="1400" spc="-10" dirty="0">
                <a:latin typeface="Trebuchet MS"/>
                <a:cs typeface="Trebuchet MS"/>
              </a:rPr>
              <a:t>to </a:t>
            </a:r>
            <a:r>
              <a:rPr sz="1400" spc="-5" dirty="0">
                <a:latin typeface="Trebuchet MS"/>
                <a:cs typeface="Trebuchet MS"/>
              </a:rPr>
              <a:t>get venue </a:t>
            </a:r>
            <a:r>
              <a:rPr sz="1400" dirty="0">
                <a:latin typeface="Trebuchet MS"/>
                <a:cs typeface="Trebuchet MS"/>
              </a:rPr>
              <a:t>data</a:t>
            </a:r>
            <a:endParaRPr sz="1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265"/>
              </a:spcBef>
            </a:pPr>
            <a:r>
              <a:rPr sz="1400" spc="-5" dirty="0">
                <a:latin typeface="Trebuchet MS"/>
                <a:cs typeface="Trebuchet MS"/>
              </a:rPr>
              <a:t>related </a:t>
            </a:r>
            <a:r>
              <a:rPr sz="1400" spc="5" dirty="0">
                <a:latin typeface="Trebuchet MS"/>
                <a:cs typeface="Trebuchet MS"/>
              </a:rPr>
              <a:t>to </a:t>
            </a:r>
            <a:r>
              <a:rPr sz="1400" spc="-5" dirty="0">
                <a:latin typeface="Trebuchet MS"/>
                <a:cs typeface="Trebuchet MS"/>
              </a:rPr>
              <a:t>these</a:t>
            </a:r>
            <a:r>
              <a:rPr sz="1400" spc="-27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neighborhoods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800" b="1" spc="-5" dirty="0">
                <a:latin typeface="Trebuchet MS"/>
                <a:cs typeface="Trebuchet MS"/>
              </a:rPr>
              <a:t>METHODOLOGY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16100"/>
              </a:lnSpc>
              <a:spcBef>
                <a:spcPts val="1330"/>
              </a:spcBef>
              <a:tabLst>
                <a:tab pos="816610" algn="l"/>
                <a:tab pos="1172845" algn="l"/>
                <a:tab pos="2155825" algn="l"/>
                <a:tab pos="2588260" algn="l"/>
                <a:tab pos="3004820" algn="l"/>
                <a:tab pos="3333750" algn="l"/>
                <a:tab pos="4658995" algn="l"/>
              </a:tabLst>
            </a:pPr>
            <a:r>
              <a:rPr sz="1400" spc="-5" dirty="0">
                <a:latin typeface="Trebuchet MS"/>
                <a:cs typeface="Trebuchet MS"/>
              </a:rPr>
              <a:t>I </a:t>
            </a:r>
            <a:r>
              <a:rPr sz="1400" dirty="0">
                <a:latin typeface="Trebuchet MS"/>
                <a:cs typeface="Trebuchet MS"/>
              </a:rPr>
              <a:t>got </a:t>
            </a:r>
            <a:r>
              <a:rPr sz="1400" spc="-5" dirty="0">
                <a:latin typeface="Trebuchet MS"/>
                <a:cs typeface="Trebuchet MS"/>
              </a:rPr>
              <a:t>the </a:t>
            </a:r>
            <a:r>
              <a:rPr sz="1400" spc="-10" dirty="0">
                <a:latin typeface="Trebuchet MS"/>
                <a:cs typeface="Trebuchet MS"/>
              </a:rPr>
              <a:t>list </a:t>
            </a:r>
            <a:r>
              <a:rPr sz="1400" spc="5" dirty="0">
                <a:latin typeface="Trebuchet MS"/>
                <a:cs typeface="Trebuchet MS"/>
              </a:rPr>
              <a:t>of </a:t>
            </a:r>
            <a:r>
              <a:rPr sz="1400" spc="-5" dirty="0">
                <a:latin typeface="Trebuchet MS"/>
                <a:cs typeface="Trebuchet MS"/>
              </a:rPr>
              <a:t>neighborhoods in Toronto, Canada. </a:t>
            </a:r>
            <a:r>
              <a:rPr sz="1400" dirty="0">
                <a:latin typeface="Trebuchet MS"/>
                <a:cs typeface="Trebuchet MS"/>
              </a:rPr>
              <a:t>This </a:t>
            </a:r>
            <a:r>
              <a:rPr sz="1400" spc="-5" dirty="0">
                <a:latin typeface="Trebuchet MS"/>
                <a:cs typeface="Trebuchet MS"/>
              </a:rPr>
              <a:t>is  </a:t>
            </a:r>
            <a:r>
              <a:rPr sz="1400" spc="-15" dirty="0">
                <a:latin typeface="Trebuchet MS"/>
                <a:cs typeface="Trebuchet MS"/>
              </a:rPr>
              <a:t>p</a:t>
            </a:r>
            <a:r>
              <a:rPr sz="1400" spc="-5" dirty="0">
                <a:latin typeface="Trebuchet MS"/>
                <a:cs typeface="Trebuchet MS"/>
              </a:rPr>
              <a:t>o</a:t>
            </a:r>
            <a:r>
              <a:rPr sz="1400" dirty="0">
                <a:latin typeface="Trebuchet MS"/>
                <a:cs typeface="Trebuchet MS"/>
              </a:rPr>
              <a:t>s</a:t>
            </a:r>
            <a:r>
              <a:rPr sz="1400" spc="-20" dirty="0">
                <a:latin typeface="Trebuchet MS"/>
                <a:cs typeface="Trebuchet MS"/>
              </a:rPr>
              <a:t>s</a:t>
            </a:r>
            <a:r>
              <a:rPr sz="1400" dirty="0">
                <a:latin typeface="Trebuchet MS"/>
                <a:cs typeface="Trebuchet MS"/>
              </a:rPr>
              <a:t>i</a:t>
            </a:r>
            <a:r>
              <a:rPr sz="1400" spc="-15" dirty="0">
                <a:latin typeface="Trebuchet MS"/>
                <a:cs typeface="Trebuchet MS"/>
              </a:rPr>
              <a:t>b</a:t>
            </a:r>
            <a:r>
              <a:rPr sz="1400" spc="-5" dirty="0">
                <a:latin typeface="Trebuchet MS"/>
                <a:cs typeface="Trebuchet MS"/>
              </a:rPr>
              <a:t>le</a:t>
            </a:r>
            <a:r>
              <a:rPr sz="1400" dirty="0">
                <a:latin typeface="Trebuchet MS"/>
                <a:cs typeface="Trebuchet MS"/>
              </a:rPr>
              <a:t>	</a:t>
            </a:r>
            <a:r>
              <a:rPr sz="1400" spc="-15" dirty="0">
                <a:latin typeface="Trebuchet MS"/>
                <a:cs typeface="Trebuchet MS"/>
              </a:rPr>
              <a:t>b</a:t>
            </a:r>
            <a:r>
              <a:rPr sz="1400" spc="-5" dirty="0">
                <a:latin typeface="Trebuchet MS"/>
                <a:cs typeface="Trebuchet MS"/>
              </a:rPr>
              <a:t>y</a:t>
            </a:r>
            <a:r>
              <a:rPr sz="1400" dirty="0">
                <a:latin typeface="Trebuchet MS"/>
                <a:cs typeface="Trebuchet MS"/>
              </a:rPr>
              <a:t>	e</a:t>
            </a:r>
            <a:r>
              <a:rPr sz="1400" spc="-5" dirty="0">
                <a:latin typeface="Trebuchet MS"/>
                <a:cs typeface="Trebuchet MS"/>
              </a:rPr>
              <a:t>xt</a:t>
            </a:r>
            <a:r>
              <a:rPr sz="1400" dirty="0">
                <a:latin typeface="Trebuchet MS"/>
                <a:cs typeface="Trebuchet MS"/>
              </a:rPr>
              <a:t>r</a:t>
            </a:r>
            <a:r>
              <a:rPr sz="1400" spc="-20" dirty="0">
                <a:latin typeface="Trebuchet MS"/>
                <a:cs typeface="Trebuchet MS"/>
              </a:rPr>
              <a:t>a</a:t>
            </a:r>
            <a:r>
              <a:rPr sz="1400" dirty="0">
                <a:latin typeface="Trebuchet MS"/>
                <a:cs typeface="Trebuchet MS"/>
              </a:rPr>
              <a:t>c</a:t>
            </a:r>
            <a:r>
              <a:rPr sz="1400" spc="-10" dirty="0">
                <a:latin typeface="Trebuchet MS"/>
                <a:cs typeface="Trebuchet MS"/>
              </a:rPr>
              <a:t>t</a:t>
            </a:r>
            <a:r>
              <a:rPr sz="1400" spc="5" dirty="0">
                <a:latin typeface="Trebuchet MS"/>
                <a:cs typeface="Trebuchet MS"/>
              </a:rPr>
              <a:t>i</a:t>
            </a:r>
            <a:r>
              <a:rPr sz="1400" dirty="0">
                <a:latin typeface="Trebuchet MS"/>
                <a:cs typeface="Trebuchet MS"/>
              </a:rPr>
              <a:t>n</a:t>
            </a:r>
            <a:r>
              <a:rPr sz="1400" spc="-5" dirty="0">
                <a:latin typeface="Trebuchet MS"/>
                <a:cs typeface="Trebuchet MS"/>
              </a:rPr>
              <a:t>g</a:t>
            </a:r>
            <a:r>
              <a:rPr sz="1400" dirty="0">
                <a:latin typeface="Trebuchet MS"/>
                <a:cs typeface="Trebuchet MS"/>
              </a:rPr>
              <a:t>	</a:t>
            </a:r>
            <a:r>
              <a:rPr sz="1400" spc="-10" dirty="0">
                <a:latin typeface="Trebuchet MS"/>
                <a:cs typeface="Trebuchet MS"/>
              </a:rPr>
              <a:t>t</a:t>
            </a:r>
            <a:r>
              <a:rPr sz="1400" dirty="0">
                <a:latin typeface="Trebuchet MS"/>
                <a:cs typeface="Trebuchet MS"/>
              </a:rPr>
              <a:t>h</a:t>
            </a:r>
            <a:r>
              <a:rPr sz="1400" spc="-5" dirty="0">
                <a:latin typeface="Trebuchet MS"/>
                <a:cs typeface="Trebuchet MS"/>
              </a:rPr>
              <a:t>e</a:t>
            </a:r>
            <a:r>
              <a:rPr sz="1400" dirty="0">
                <a:latin typeface="Trebuchet MS"/>
                <a:cs typeface="Trebuchet MS"/>
              </a:rPr>
              <a:t>	</a:t>
            </a:r>
            <a:r>
              <a:rPr sz="1400" spc="-5" dirty="0">
                <a:latin typeface="Trebuchet MS"/>
                <a:cs typeface="Trebuchet MS"/>
              </a:rPr>
              <a:t>l</a:t>
            </a:r>
            <a:r>
              <a:rPr sz="1400" dirty="0">
                <a:latin typeface="Trebuchet MS"/>
                <a:cs typeface="Trebuchet MS"/>
              </a:rPr>
              <a:t>i</a:t>
            </a:r>
            <a:r>
              <a:rPr sz="1400" spc="5" dirty="0">
                <a:latin typeface="Trebuchet MS"/>
                <a:cs typeface="Trebuchet MS"/>
              </a:rPr>
              <a:t>s</a:t>
            </a:r>
            <a:r>
              <a:rPr sz="1400" spc="-5" dirty="0">
                <a:latin typeface="Trebuchet MS"/>
                <a:cs typeface="Trebuchet MS"/>
              </a:rPr>
              <a:t>t</a:t>
            </a:r>
            <a:r>
              <a:rPr sz="1400" dirty="0">
                <a:latin typeface="Trebuchet MS"/>
                <a:cs typeface="Trebuchet MS"/>
              </a:rPr>
              <a:t>	</a:t>
            </a:r>
            <a:r>
              <a:rPr sz="1400" spc="15" dirty="0">
                <a:latin typeface="Trebuchet MS"/>
                <a:cs typeface="Trebuchet MS"/>
              </a:rPr>
              <a:t>o</a:t>
            </a:r>
            <a:r>
              <a:rPr sz="1400" spc="-5" dirty="0">
                <a:latin typeface="Trebuchet MS"/>
                <a:cs typeface="Trebuchet MS"/>
              </a:rPr>
              <a:t>f</a:t>
            </a:r>
            <a:r>
              <a:rPr sz="1400" dirty="0">
                <a:latin typeface="Trebuchet MS"/>
                <a:cs typeface="Trebuchet MS"/>
              </a:rPr>
              <a:t>	nei</a:t>
            </a:r>
            <a:r>
              <a:rPr sz="1400" spc="-5" dirty="0">
                <a:latin typeface="Trebuchet MS"/>
                <a:cs typeface="Trebuchet MS"/>
              </a:rPr>
              <a:t>gh</a:t>
            </a:r>
            <a:r>
              <a:rPr sz="1400" spc="-15" dirty="0">
                <a:latin typeface="Trebuchet MS"/>
                <a:cs typeface="Trebuchet MS"/>
              </a:rPr>
              <a:t>b</a:t>
            </a:r>
            <a:r>
              <a:rPr sz="1400" spc="-5" dirty="0">
                <a:latin typeface="Trebuchet MS"/>
                <a:cs typeface="Trebuchet MS"/>
              </a:rPr>
              <a:t>o</a:t>
            </a:r>
            <a:r>
              <a:rPr sz="1400" dirty="0">
                <a:latin typeface="Trebuchet MS"/>
                <a:cs typeface="Trebuchet MS"/>
              </a:rPr>
              <a:t>rh</a:t>
            </a:r>
            <a:r>
              <a:rPr sz="1400" spc="15" dirty="0">
                <a:latin typeface="Trebuchet MS"/>
                <a:cs typeface="Trebuchet MS"/>
              </a:rPr>
              <a:t>o</a:t>
            </a:r>
            <a:r>
              <a:rPr sz="1400" spc="-5" dirty="0">
                <a:latin typeface="Trebuchet MS"/>
                <a:cs typeface="Trebuchet MS"/>
              </a:rPr>
              <a:t>o</a:t>
            </a:r>
            <a:r>
              <a:rPr sz="1400" spc="5" dirty="0">
                <a:latin typeface="Trebuchet MS"/>
                <a:cs typeface="Trebuchet MS"/>
              </a:rPr>
              <a:t>d</a:t>
            </a:r>
            <a:r>
              <a:rPr sz="1400" spc="-5" dirty="0">
                <a:latin typeface="Trebuchet MS"/>
                <a:cs typeface="Trebuchet MS"/>
              </a:rPr>
              <a:t>s</a:t>
            </a:r>
            <a:r>
              <a:rPr sz="1400" dirty="0">
                <a:latin typeface="Trebuchet MS"/>
                <a:cs typeface="Trebuchet MS"/>
              </a:rPr>
              <a:t>	</a:t>
            </a:r>
            <a:r>
              <a:rPr sz="1400" spc="-20" dirty="0">
                <a:latin typeface="Trebuchet MS"/>
                <a:cs typeface="Trebuchet MS"/>
              </a:rPr>
              <a:t>f</a:t>
            </a:r>
            <a:r>
              <a:rPr sz="1400" spc="5" dirty="0">
                <a:latin typeface="Trebuchet MS"/>
                <a:cs typeface="Trebuchet MS"/>
              </a:rPr>
              <a:t>r</a:t>
            </a:r>
            <a:r>
              <a:rPr sz="1400" spc="-5" dirty="0">
                <a:latin typeface="Trebuchet MS"/>
                <a:cs typeface="Trebuchet MS"/>
              </a:rPr>
              <a:t>om  Wikipedia: </a:t>
            </a:r>
            <a:r>
              <a:rPr sz="1400" u="sng" spc="-5" dirty="0">
                <a:solidFill>
                  <a:srgbClr val="1153CC"/>
                </a:solidFill>
                <a:uFill>
                  <a:solidFill>
                    <a:srgbClr val="1153CC"/>
                  </a:solidFill>
                </a:uFill>
                <a:latin typeface="Trebuchet MS"/>
                <a:cs typeface="Trebuchet MS"/>
              </a:rPr>
              <a:t> https://en.wikipedia.org/wiki/List_of_postal_codes_of_Canad  </a:t>
            </a:r>
            <a:r>
              <a:rPr sz="1400" u="sng" spc="-10" dirty="0">
                <a:solidFill>
                  <a:srgbClr val="1153CC"/>
                </a:solidFill>
                <a:uFill>
                  <a:solidFill>
                    <a:srgbClr val="1153CC"/>
                  </a:solidFill>
                </a:uFill>
                <a:latin typeface="Trebuchet MS"/>
                <a:cs typeface="Trebuchet MS"/>
              </a:rPr>
              <a:t>a:_M</a:t>
            </a:r>
            <a:endParaRPr sz="1400">
              <a:latin typeface="Trebuchet MS"/>
              <a:cs typeface="Trebuchet MS"/>
            </a:endParaRPr>
          </a:p>
          <a:p>
            <a:pPr marL="12700" marR="12065" algn="just">
              <a:lnSpc>
                <a:spcPct val="116500"/>
              </a:lnSpc>
              <a:spcBef>
                <a:spcPts val="1185"/>
              </a:spcBef>
            </a:pPr>
            <a:r>
              <a:rPr sz="1400" spc="-5" dirty="0">
                <a:latin typeface="Trebuchet MS"/>
                <a:cs typeface="Trebuchet MS"/>
              </a:rPr>
              <a:t>I </a:t>
            </a:r>
            <a:r>
              <a:rPr sz="1400" spc="-10" dirty="0">
                <a:latin typeface="Trebuchet MS"/>
                <a:cs typeface="Trebuchet MS"/>
              </a:rPr>
              <a:t>did </a:t>
            </a:r>
            <a:r>
              <a:rPr sz="1400" spc="-5" dirty="0">
                <a:latin typeface="Trebuchet MS"/>
                <a:cs typeface="Trebuchet MS"/>
              </a:rPr>
              <a:t>the </a:t>
            </a:r>
            <a:r>
              <a:rPr sz="1400" dirty="0">
                <a:latin typeface="Trebuchet MS"/>
                <a:cs typeface="Trebuchet MS"/>
              </a:rPr>
              <a:t>web </a:t>
            </a:r>
            <a:r>
              <a:rPr sz="1400" spc="-10" dirty="0">
                <a:latin typeface="Trebuchet MS"/>
                <a:cs typeface="Trebuchet MS"/>
              </a:rPr>
              <a:t>scraping by </a:t>
            </a:r>
            <a:r>
              <a:rPr sz="1400" dirty="0">
                <a:latin typeface="Trebuchet MS"/>
                <a:cs typeface="Trebuchet MS"/>
              </a:rPr>
              <a:t>utilizing </a:t>
            </a:r>
            <a:r>
              <a:rPr sz="1400" spc="-10" dirty="0">
                <a:latin typeface="Trebuchet MS"/>
                <a:cs typeface="Trebuchet MS"/>
              </a:rPr>
              <a:t>pandas </a:t>
            </a:r>
            <a:r>
              <a:rPr sz="1400" spc="-5" dirty="0">
                <a:latin typeface="Trebuchet MS"/>
                <a:cs typeface="Trebuchet MS"/>
              </a:rPr>
              <a:t>HTML table scraping  </a:t>
            </a:r>
            <a:r>
              <a:rPr sz="1400" spc="-10" dirty="0">
                <a:latin typeface="Trebuchet MS"/>
                <a:cs typeface="Trebuchet MS"/>
              </a:rPr>
              <a:t>method </a:t>
            </a:r>
            <a:r>
              <a:rPr sz="1400" dirty="0">
                <a:latin typeface="Trebuchet MS"/>
                <a:cs typeface="Trebuchet MS"/>
              </a:rPr>
              <a:t>as </a:t>
            </a:r>
            <a:r>
              <a:rPr sz="1400" spc="-5" dirty="0">
                <a:latin typeface="Trebuchet MS"/>
                <a:cs typeface="Trebuchet MS"/>
              </a:rPr>
              <a:t>it is easier </a:t>
            </a:r>
            <a:r>
              <a:rPr sz="1400" dirty="0">
                <a:latin typeface="Trebuchet MS"/>
                <a:cs typeface="Trebuchet MS"/>
              </a:rPr>
              <a:t>and </a:t>
            </a:r>
            <a:r>
              <a:rPr sz="1400" spc="-10" dirty="0">
                <a:latin typeface="Trebuchet MS"/>
                <a:cs typeface="Trebuchet MS"/>
              </a:rPr>
              <a:t>more </a:t>
            </a:r>
            <a:r>
              <a:rPr sz="1400" dirty="0">
                <a:latin typeface="Trebuchet MS"/>
                <a:cs typeface="Trebuchet MS"/>
              </a:rPr>
              <a:t>convenient </a:t>
            </a:r>
            <a:r>
              <a:rPr sz="1400" spc="-10" dirty="0">
                <a:latin typeface="Trebuchet MS"/>
                <a:cs typeface="Trebuchet MS"/>
              </a:rPr>
              <a:t>to </a:t>
            </a:r>
            <a:r>
              <a:rPr sz="1400" spc="-5" dirty="0">
                <a:latin typeface="Trebuchet MS"/>
                <a:cs typeface="Trebuchet MS"/>
              </a:rPr>
              <a:t>pull </a:t>
            </a:r>
            <a:r>
              <a:rPr sz="1400" spc="-10" dirty="0">
                <a:latin typeface="Trebuchet MS"/>
                <a:cs typeface="Trebuchet MS"/>
              </a:rPr>
              <a:t>tabular  data </a:t>
            </a:r>
            <a:r>
              <a:rPr sz="1400" spc="-5" dirty="0">
                <a:latin typeface="Trebuchet MS"/>
                <a:cs typeface="Trebuchet MS"/>
              </a:rPr>
              <a:t>directly </a:t>
            </a:r>
            <a:r>
              <a:rPr sz="1400" spc="-10" dirty="0">
                <a:latin typeface="Trebuchet MS"/>
                <a:cs typeface="Trebuchet MS"/>
              </a:rPr>
              <a:t>from </a:t>
            </a:r>
            <a:r>
              <a:rPr sz="1400" spc="-5" dirty="0">
                <a:latin typeface="Trebuchet MS"/>
                <a:cs typeface="Trebuchet MS"/>
              </a:rPr>
              <a:t>a </a:t>
            </a:r>
            <a:r>
              <a:rPr sz="1400" spc="-10" dirty="0">
                <a:latin typeface="Trebuchet MS"/>
                <a:cs typeface="Trebuchet MS"/>
              </a:rPr>
              <a:t>web </a:t>
            </a:r>
            <a:r>
              <a:rPr sz="1400" spc="-5" dirty="0">
                <a:latin typeface="Trebuchet MS"/>
                <a:cs typeface="Trebuchet MS"/>
              </a:rPr>
              <a:t>page into the </a:t>
            </a:r>
            <a:r>
              <a:rPr sz="1400" spc="-10" dirty="0">
                <a:latin typeface="Trebuchet MS"/>
                <a:cs typeface="Trebuchet MS"/>
              </a:rPr>
              <a:t>data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frame.</a:t>
            </a:r>
            <a:endParaRPr sz="1400">
              <a:latin typeface="Trebuchet MS"/>
              <a:cs typeface="Trebuchet MS"/>
            </a:endParaRPr>
          </a:p>
          <a:p>
            <a:pPr marL="12700" marR="5080" algn="just">
              <a:lnSpc>
                <a:spcPct val="116399"/>
              </a:lnSpc>
              <a:spcBef>
                <a:spcPts val="1190"/>
              </a:spcBef>
            </a:pPr>
            <a:r>
              <a:rPr sz="1400" spc="-10" dirty="0">
                <a:latin typeface="Trebuchet MS"/>
                <a:cs typeface="Trebuchet MS"/>
              </a:rPr>
              <a:t>However, </a:t>
            </a:r>
            <a:r>
              <a:rPr sz="1400" spc="-5" dirty="0">
                <a:latin typeface="Trebuchet MS"/>
                <a:cs typeface="Trebuchet MS"/>
              </a:rPr>
              <a:t>it </a:t>
            </a:r>
            <a:r>
              <a:rPr sz="1400" spc="10" dirty="0">
                <a:latin typeface="Trebuchet MS"/>
                <a:cs typeface="Trebuchet MS"/>
              </a:rPr>
              <a:t>is </a:t>
            </a:r>
            <a:r>
              <a:rPr sz="1400" spc="-5" dirty="0">
                <a:latin typeface="Trebuchet MS"/>
                <a:cs typeface="Trebuchet MS"/>
              </a:rPr>
              <a:t>only a </a:t>
            </a:r>
            <a:r>
              <a:rPr sz="1400" spc="-10" dirty="0">
                <a:latin typeface="Trebuchet MS"/>
                <a:cs typeface="Trebuchet MS"/>
              </a:rPr>
              <a:t>list </a:t>
            </a:r>
            <a:r>
              <a:rPr sz="1400" spc="-5" dirty="0">
                <a:latin typeface="Trebuchet MS"/>
                <a:cs typeface="Trebuchet MS"/>
              </a:rPr>
              <a:t>of neighborhood </a:t>
            </a:r>
            <a:r>
              <a:rPr sz="1400" dirty="0">
                <a:latin typeface="Trebuchet MS"/>
                <a:cs typeface="Trebuchet MS"/>
              </a:rPr>
              <a:t>names and </a:t>
            </a:r>
            <a:r>
              <a:rPr sz="1400" spc="-10" dirty="0">
                <a:latin typeface="Trebuchet MS"/>
                <a:cs typeface="Trebuchet MS"/>
              </a:rPr>
              <a:t>postal  codes. </a:t>
            </a:r>
            <a:r>
              <a:rPr sz="1400" spc="-5" dirty="0">
                <a:latin typeface="Trebuchet MS"/>
                <a:cs typeface="Trebuchet MS"/>
              </a:rPr>
              <a:t>I need </a:t>
            </a:r>
            <a:r>
              <a:rPr sz="1400" spc="-10" dirty="0">
                <a:latin typeface="Trebuchet MS"/>
                <a:cs typeface="Trebuchet MS"/>
              </a:rPr>
              <a:t>to </a:t>
            </a:r>
            <a:r>
              <a:rPr sz="1400" spc="-5" dirty="0">
                <a:latin typeface="Trebuchet MS"/>
                <a:cs typeface="Trebuchet MS"/>
              </a:rPr>
              <a:t>get their coordinates </a:t>
            </a:r>
            <a:r>
              <a:rPr sz="1400" spc="-10" dirty="0">
                <a:latin typeface="Trebuchet MS"/>
                <a:cs typeface="Trebuchet MS"/>
              </a:rPr>
              <a:t>to </a:t>
            </a:r>
            <a:r>
              <a:rPr sz="1400" dirty="0">
                <a:latin typeface="Trebuchet MS"/>
                <a:cs typeface="Trebuchet MS"/>
              </a:rPr>
              <a:t>utilize </a:t>
            </a:r>
            <a:r>
              <a:rPr sz="1400" spc="-5" dirty="0">
                <a:latin typeface="Trebuchet MS"/>
                <a:cs typeface="Trebuchet MS"/>
              </a:rPr>
              <a:t>Foursquare </a:t>
            </a:r>
            <a:r>
              <a:rPr sz="1400" spc="-10" dirty="0">
                <a:latin typeface="Trebuchet MS"/>
                <a:cs typeface="Trebuchet MS"/>
              </a:rPr>
              <a:t>to  </a:t>
            </a:r>
            <a:r>
              <a:rPr sz="1400" spc="-5" dirty="0">
                <a:latin typeface="Trebuchet MS"/>
                <a:cs typeface="Trebuchet MS"/>
              </a:rPr>
              <a:t>pull the </a:t>
            </a:r>
            <a:r>
              <a:rPr sz="1400" spc="-10" dirty="0">
                <a:latin typeface="Trebuchet MS"/>
                <a:cs typeface="Trebuchet MS"/>
              </a:rPr>
              <a:t>list </a:t>
            </a:r>
            <a:r>
              <a:rPr sz="1400" spc="5" dirty="0">
                <a:latin typeface="Trebuchet MS"/>
                <a:cs typeface="Trebuchet MS"/>
              </a:rPr>
              <a:t>of </a:t>
            </a:r>
            <a:r>
              <a:rPr sz="1400" spc="-5" dirty="0">
                <a:latin typeface="Trebuchet MS"/>
                <a:cs typeface="Trebuchet MS"/>
              </a:rPr>
              <a:t>venues </a:t>
            </a:r>
            <a:r>
              <a:rPr sz="1400" spc="-10" dirty="0">
                <a:latin typeface="Trebuchet MS"/>
                <a:cs typeface="Trebuchet MS"/>
              </a:rPr>
              <a:t>near these </a:t>
            </a:r>
            <a:r>
              <a:rPr sz="1400" spc="-5" dirty="0">
                <a:latin typeface="Trebuchet MS"/>
                <a:cs typeface="Trebuchet MS"/>
              </a:rPr>
              <a:t>neighborhoods. To get</a:t>
            </a:r>
            <a:r>
              <a:rPr sz="1400" spc="32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the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012" y="848918"/>
            <a:ext cx="5109845" cy="7946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95"/>
              </a:spcBef>
            </a:pPr>
            <a:r>
              <a:rPr sz="1400" spc="-5" dirty="0">
                <a:latin typeface="Trebuchet MS"/>
                <a:cs typeface="Trebuchet MS"/>
              </a:rPr>
              <a:t>coordinates, I tried using Geocoder </a:t>
            </a:r>
            <a:r>
              <a:rPr sz="1400" spc="-10" dirty="0">
                <a:latin typeface="Trebuchet MS"/>
                <a:cs typeface="Trebuchet MS"/>
              </a:rPr>
              <a:t>Package but </a:t>
            </a:r>
            <a:r>
              <a:rPr sz="1400" spc="-5" dirty="0">
                <a:latin typeface="Trebuchet MS"/>
                <a:cs typeface="Trebuchet MS"/>
              </a:rPr>
              <a:t>it was not  working </a:t>
            </a:r>
            <a:r>
              <a:rPr sz="1400" spc="-15" dirty="0">
                <a:latin typeface="Trebuchet MS"/>
                <a:cs typeface="Trebuchet MS"/>
              </a:rPr>
              <a:t>so </a:t>
            </a:r>
            <a:r>
              <a:rPr sz="1400" spc="-5" dirty="0">
                <a:latin typeface="Trebuchet MS"/>
                <a:cs typeface="Trebuchet MS"/>
              </a:rPr>
              <a:t>I </a:t>
            </a:r>
            <a:r>
              <a:rPr sz="1400" spc="-10" dirty="0">
                <a:latin typeface="Trebuchet MS"/>
                <a:cs typeface="Trebuchet MS"/>
              </a:rPr>
              <a:t>used </a:t>
            </a:r>
            <a:r>
              <a:rPr sz="1400" spc="-5" dirty="0">
                <a:latin typeface="Trebuchet MS"/>
                <a:cs typeface="Trebuchet MS"/>
              </a:rPr>
              <a:t>the CSV </a:t>
            </a:r>
            <a:r>
              <a:rPr sz="1400" spc="-10" dirty="0">
                <a:latin typeface="Trebuchet MS"/>
                <a:cs typeface="Trebuchet MS"/>
              </a:rPr>
              <a:t>file </a:t>
            </a:r>
            <a:r>
              <a:rPr sz="1400" spc="-5" dirty="0">
                <a:latin typeface="Trebuchet MS"/>
                <a:cs typeface="Trebuchet MS"/>
              </a:rPr>
              <a:t>provided </a:t>
            </a:r>
            <a:r>
              <a:rPr sz="1400" spc="-10" dirty="0">
                <a:latin typeface="Trebuchet MS"/>
                <a:cs typeface="Trebuchet MS"/>
              </a:rPr>
              <a:t>by IBM </a:t>
            </a:r>
            <a:r>
              <a:rPr sz="1400" spc="-5" dirty="0">
                <a:latin typeface="Trebuchet MS"/>
                <a:cs typeface="Trebuchet MS"/>
              </a:rPr>
              <a:t>team </a:t>
            </a:r>
            <a:r>
              <a:rPr sz="1400" spc="5" dirty="0">
                <a:latin typeface="Trebuchet MS"/>
                <a:cs typeface="Trebuchet MS"/>
              </a:rPr>
              <a:t>to </a:t>
            </a:r>
            <a:r>
              <a:rPr sz="1400" spc="-5" dirty="0">
                <a:latin typeface="Trebuchet MS"/>
                <a:cs typeface="Trebuchet MS"/>
              </a:rPr>
              <a:t>match  the coordinates of </a:t>
            </a:r>
            <a:r>
              <a:rPr sz="1400" dirty="0">
                <a:latin typeface="Trebuchet MS"/>
                <a:cs typeface="Trebuchet MS"/>
              </a:rPr>
              <a:t>Toronto </a:t>
            </a:r>
            <a:r>
              <a:rPr sz="1400" spc="-5" dirty="0">
                <a:latin typeface="Trebuchet MS"/>
                <a:cs typeface="Trebuchet MS"/>
              </a:rPr>
              <a:t>neighborhoods. </a:t>
            </a:r>
            <a:r>
              <a:rPr sz="1400" spc="-10" dirty="0">
                <a:latin typeface="Trebuchet MS"/>
                <a:cs typeface="Trebuchet MS"/>
              </a:rPr>
              <a:t>After </a:t>
            </a:r>
            <a:r>
              <a:rPr sz="1400" spc="-5" dirty="0">
                <a:latin typeface="Trebuchet MS"/>
                <a:cs typeface="Trebuchet MS"/>
              </a:rPr>
              <a:t>gathering  </a:t>
            </a:r>
            <a:r>
              <a:rPr sz="1400" spc="-10" dirty="0">
                <a:latin typeface="Trebuchet MS"/>
                <a:cs typeface="Trebuchet MS"/>
              </a:rPr>
              <a:t>these </a:t>
            </a:r>
            <a:r>
              <a:rPr sz="1400" spc="-5" dirty="0">
                <a:latin typeface="Trebuchet MS"/>
                <a:cs typeface="Trebuchet MS"/>
              </a:rPr>
              <a:t>coordinates, I visualize the </a:t>
            </a:r>
            <a:r>
              <a:rPr sz="1400" spc="-10" dirty="0">
                <a:latin typeface="Trebuchet MS"/>
                <a:cs typeface="Trebuchet MS"/>
              </a:rPr>
              <a:t>map </a:t>
            </a:r>
            <a:r>
              <a:rPr sz="1400" spc="-5" dirty="0">
                <a:latin typeface="Trebuchet MS"/>
                <a:cs typeface="Trebuchet MS"/>
              </a:rPr>
              <a:t>of Toronto using Folium  </a:t>
            </a:r>
            <a:r>
              <a:rPr sz="1400" spc="-10" dirty="0">
                <a:latin typeface="Trebuchet MS"/>
                <a:cs typeface="Trebuchet MS"/>
              </a:rPr>
              <a:t>package </a:t>
            </a:r>
            <a:r>
              <a:rPr sz="1400" spc="5" dirty="0">
                <a:latin typeface="Trebuchet MS"/>
                <a:cs typeface="Trebuchet MS"/>
              </a:rPr>
              <a:t>to </a:t>
            </a:r>
            <a:r>
              <a:rPr sz="1400" spc="-5" dirty="0">
                <a:latin typeface="Trebuchet MS"/>
                <a:cs typeface="Trebuchet MS"/>
              </a:rPr>
              <a:t>verify whether </a:t>
            </a:r>
            <a:r>
              <a:rPr sz="1400" spc="-10" dirty="0">
                <a:latin typeface="Trebuchet MS"/>
                <a:cs typeface="Trebuchet MS"/>
              </a:rPr>
              <a:t>these are </a:t>
            </a:r>
            <a:r>
              <a:rPr sz="1400" dirty="0">
                <a:latin typeface="Trebuchet MS"/>
                <a:cs typeface="Trebuchet MS"/>
              </a:rPr>
              <a:t>correct </a:t>
            </a:r>
            <a:r>
              <a:rPr sz="1400" spc="-5" dirty="0">
                <a:latin typeface="Trebuchet MS"/>
                <a:cs typeface="Trebuchet MS"/>
              </a:rPr>
              <a:t>coordinates. Next,  I</a:t>
            </a:r>
            <a:r>
              <a:rPr sz="1400" spc="12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use</a:t>
            </a:r>
            <a:r>
              <a:rPr sz="1400" spc="16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Foursquare</a:t>
            </a:r>
            <a:r>
              <a:rPr sz="1400" spc="13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API</a:t>
            </a:r>
            <a:r>
              <a:rPr sz="1400" spc="12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to</a:t>
            </a:r>
            <a:r>
              <a:rPr sz="1400" spc="14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pull</a:t>
            </a:r>
            <a:r>
              <a:rPr sz="1400" spc="15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the</a:t>
            </a:r>
            <a:r>
              <a:rPr sz="1400" spc="13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list</a:t>
            </a:r>
            <a:r>
              <a:rPr sz="1400" spc="150" dirty="0">
                <a:latin typeface="Trebuchet MS"/>
                <a:cs typeface="Trebuchet MS"/>
              </a:rPr>
              <a:t> </a:t>
            </a:r>
            <a:r>
              <a:rPr sz="1400" spc="5" dirty="0">
                <a:latin typeface="Trebuchet MS"/>
                <a:cs typeface="Trebuchet MS"/>
              </a:rPr>
              <a:t>of</a:t>
            </a:r>
            <a:r>
              <a:rPr sz="1400" spc="114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top</a:t>
            </a:r>
            <a:r>
              <a:rPr sz="1400" spc="14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100</a:t>
            </a:r>
            <a:r>
              <a:rPr sz="1400" spc="12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venues</a:t>
            </a:r>
            <a:r>
              <a:rPr sz="1400" spc="14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within</a:t>
            </a:r>
            <a:endParaRPr sz="1400" dirty="0">
              <a:latin typeface="Trebuchet MS"/>
              <a:cs typeface="Trebuchet MS"/>
            </a:endParaRPr>
          </a:p>
          <a:p>
            <a:pPr marL="12700" marR="62230" algn="just">
              <a:lnSpc>
                <a:spcPct val="116100"/>
              </a:lnSpc>
              <a:spcBef>
                <a:spcPts val="20"/>
              </a:spcBef>
            </a:pPr>
            <a:r>
              <a:rPr sz="1400" spc="-10" dirty="0">
                <a:latin typeface="Trebuchet MS"/>
                <a:cs typeface="Trebuchet MS"/>
              </a:rPr>
              <a:t>500 </a:t>
            </a:r>
            <a:r>
              <a:rPr sz="1400" spc="-5" dirty="0">
                <a:latin typeface="Trebuchet MS"/>
                <a:cs typeface="Trebuchet MS"/>
              </a:rPr>
              <a:t>meters </a:t>
            </a:r>
            <a:r>
              <a:rPr sz="1400" dirty="0">
                <a:latin typeface="Trebuchet MS"/>
                <a:cs typeface="Trebuchet MS"/>
              </a:rPr>
              <a:t>radius. </a:t>
            </a:r>
            <a:r>
              <a:rPr sz="1400" spc="-5" dirty="0">
                <a:latin typeface="Trebuchet MS"/>
                <a:cs typeface="Trebuchet MS"/>
              </a:rPr>
              <a:t>I have </a:t>
            </a:r>
            <a:r>
              <a:rPr sz="1400" dirty="0">
                <a:latin typeface="Trebuchet MS"/>
                <a:cs typeface="Trebuchet MS"/>
              </a:rPr>
              <a:t>created </a:t>
            </a:r>
            <a:r>
              <a:rPr sz="1400" spc="-5" dirty="0">
                <a:latin typeface="Trebuchet MS"/>
                <a:cs typeface="Trebuchet MS"/>
              </a:rPr>
              <a:t>a Foursquare developer  account in order </a:t>
            </a:r>
            <a:r>
              <a:rPr sz="1400" spc="-10" dirty="0">
                <a:latin typeface="Trebuchet MS"/>
                <a:cs typeface="Trebuchet MS"/>
              </a:rPr>
              <a:t>to </a:t>
            </a:r>
            <a:r>
              <a:rPr sz="1400" spc="-5" dirty="0">
                <a:latin typeface="Trebuchet MS"/>
                <a:cs typeface="Trebuchet MS"/>
              </a:rPr>
              <a:t>obtain account </a:t>
            </a:r>
            <a:r>
              <a:rPr sz="1400" spc="-10" dirty="0">
                <a:latin typeface="Trebuchet MS"/>
                <a:cs typeface="Trebuchet MS"/>
              </a:rPr>
              <a:t>ID and </a:t>
            </a:r>
            <a:r>
              <a:rPr sz="1400" spc="-5" dirty="0">
                <a:latin typeface="Trebuchet MS"/>
                <a:cs typeface="Trebuchet MS"/>
              </a:rPr>
              <a:t>API </a:t>
            </a:r>
            <a:r>
              <a:rPr sz="1400" spc="-10" dirty="0">
                <a:latin typeface="Trebuchet MS"/>
                <a:cs typeface="Trebuchet MS"/>
              </a:rPr>
              <a:t>key to </a:t>
            </a:r>
            <a:r>
              <a:rPr sz="1400" spc="-5" dirty="0">
                <a:latin typeface="Trebuchet MS"/>
                <a:cs typeface="Trebuchet MS"/>
              </a:rPr>
              <a:t>pull the  </a:t>
            </a:r>
            <a:r>
              <a:rPr sz="1400" spc="-10" dirty="0">
                <a:latin typeface="Trebuchet MS"/>
                <a:cs typeface="Trebuchet MS"/>
              </a:rPr>
              <a:t>data. From </a:t>
            </a:r>
            <a:r>
              <a:rPr sz="1400" spc="-5" dirty="0">
                <a:latin typeface="Trebuchet MS"/>
                <a:cs typeface="Trebuchet MS"/>
              </a:rPr>
              <a:t>Foursquare, I am able </a:t>
            </a:r>
            <a:r>
              <a:rPr sz="1400" spc="-10" dirty="0">
                <a:latin typeface="Trebuchet MS"/>
                <a:cs typeface="Trebuchet MS"/>
              </a:rPr>
              <a:t>to </a:t>
            </a:r>
            <a:r>
              <a:rPr sz="1400" spc="-5" dirty="0">
                <a:latin typeface="Trebuchet MS"/>
                <a:cs typeface="Trebuchet MS"/>
              </a:rPr>
              <a:t>pull the names,  categories, latitude, </a:t>
            </a:r>
            <a:r>
              <a:rPr sz="1400" spc="-10" dirty="0">
                <a:latin typeface="Trebuchet MS"/>
                <a:cs typeface="Trebuchet MS"/>
              </a:rPr>
              <a:t>and </a:t>
            </a:r>
            <a:r>
              <a:rPr sz="1400" spc="-5" dirty="0">
                <a:latin typeface="Trebuchet MS"/>
                <a:cs typeface="Trebuchet MS"/>
              </a:rPr>
              <a:t>longitude </a:t>
            </a:r>
            <a:r>
              <a:rPr sz="1400" spc="5" dirty="0">
                <a:latin typeface="Trebuchet MS"/>
                <a:cs typeface="Trebuchet MS"/>
              </a:rPr>
              <a:t>of </a:t>
            </a:r>
            <a:r>
              <a:rPr sz="1400" spc="-5" dirty="0">
                <a:latin typeface="Trebuchet MS"/>
                <a:cs typeface="Trebuchet MS"/>
              </a:rPr>
              <a:t>the venues. </a:t>
            </a:r>
            <a:r>
              <a:rPr sz="1400" spc="-10" dirty="0">
                <a:latin typeface="Trebuchet MS"/>
                <a:cs typeface="Trebuchet MS"/>
              </a:rPr>
              <a:t>With </a:t>
            </a:r>
            <a:r>
              <a:rPr sz="1400" spc="-5" dirty="0">
                <a:latin typeface="Trebuchet MS"/>
                <a:cs typeface="Trebuchet MS"/>
              </a:rPr>
              <a:t>this  </a:t>
            </a:r>
            <a:r>
              <a:rPr sz="1400" spc="-10" dirty="0">
                <a:latin typeface="Trebuchet MS"/>
                <a:cs typeface="Trebuchet MS"/>
              </a:rPr>
              <a:t>data, </a:t>
            </a:r>
            <a:r>
              <a:rPr sz="1400" spc="-5" dirty="0">
                <a:latin typeface="Trebuchet MS"/>
                <a:cs typeface="Trebuchet MS"/>
              </a:rPr>
              <a:t>I can </a:t>
            </a:r>
            <a:r>
              <a:rPr sz="1400" dirty="0">
                <a:latin typeface="Trebuchet MS"/>
                <a:cs typeface="Trebuchet MS"/>
              </a:rPr>
              <a:t>also </a:t>
            </a:r>
            <a:r>
              <a:rPr sz="1400" spc="-5" dirty="0">
                <a:latin typeface="Trebuchet MS"/>
                <a:cs typeface="Trebuchet MS"/>
              </a:rPr>
              <a:t>check </a:t>
            </a:r>
            <a:r>
              <a:rPr sz="1400" dirty="0">
                <a:latin typeface="Trebuchet MS"/>
                <a:cs typeface="Trebuchet MS"/>
              </a:rPr>
              <a:t>how </a:t>
            </a:r>
            <a:r>
              <a:rPr sz="1400" spc="-5" dirty="0">
                <a:latin typeface="Trebuchet MS"/>
                <a:cs typeface="Trebuchet MS"/>
              </a:rPr>
              <a:t>many </a:t>
            </a:r>
            <a:r>
              <a:rPr sz="1400" dirty="0">
                <a:latin typeface="Trebuchet MS"/>
                <a:cs typeface="Trebuchet MS"/>
              </a:rPr>
              <a:t>unique </a:t>
            </a:r>
            <a:r>
              <a:rPr sz="1400" spc="-5" dirty="0">
                <a:latin typeface="Trebuchet MS"/>
                <a:cs typeface="Trebuchet MS"/>
              </a:rPr>
              <a:t>categories that I can  get from these venues. Then, I analyze </a:t>
            </a:r>
            <a:r>
              <a:rPr sz="1400" spc="-10" dirty="0">
                <a:latin typeface="Trebuchet MS"/>
                <a:cs typeface="Trebuchet MS"/>
              </a:rPr>
              <a:t>each </a:t>
            </a:r>
            <a:r>
              <a:rPr sz="1400" spc="-5" dirty="0">
                <a:latin typeface="Trebuchet MS"/>
                <a:cs typeface="Trebuchet MS"/>
              </a:rPr>
              <a:t>neighborhood </a:t>
            </a:r>
            <a:r>
              <a:rPr sz="1400" spc="-10" dirty="0">
                <a:latin typeface="Trebuchet MS"/>
                <a:cs typeface="Trebuchet MS"/>
              </a:rPr>
              <a:t>by  </a:t>
            </a:r>
            <a:r>
              <a:rPr sz="1400" spc="-5" dirty="0">
                <a:latin typeface="Trebuchet MS"/>
                <a:cs typeface="Trebuchet MS"/>
              </a:rPr>
              <a:t>grouping the </a:t>
            </a:r>
            <a:r>
              <a:rPr sz="1400" dirty="0">
                <a:latin typeface="Trebuchet MS"/>
                <a:cs typeface="Trebuchet MS"/>
              </a:rPr>
              <a:t>rows </a:t>
            </a:r>
            <a:r>
              <a:rPr sz="1400" spc="-10" dirty="0">
                <a:latin typeface="Trebuchet MS"/>
                <a:cs typeface="Trebuchet MS"/>
              </a:rPr>
              <a:t>by </a:t>
            </a:r>
            <a:r>
              <a:rPr sz="1400" spc="-5" dirty="0">
                <a:latin typeface="Trebuchet MS"/>
                <a:cs typeface="Trebuchet MS"/>
              </a:rPr>
              <a:t>neighborhood </a:t>
            </a:r>
            <a:r>
              <a:rPr sz="1400" dirty="0">
                <a:latin typeface="Trebuchet MS"/>
                <a:cs typeface="Trebuchet MS"/>
              </a:rPr>
              <a:t>and </a:t>
            </a:r>
            <a:r>
              <a:rPr sz="1400" spc="-5" dirty="0">
                <a:latin typeface="Trebuchet MS"/>
                <a:cs typeface="Trebuchet MS"/>
              </a:rPr>
              <a:t>taking the mean on  the frequency </a:t>
            </a:r>
            <a:r>
              <a:rPr sz="1400" spc="5" dirty="0">
                <a:latin typeface="Trebuchet MS"/>
                <a:cs typeface="Trebuchet MS"/>
              </a:rPr>
              <a:t>of </a:t>
            </a:r>
            <a:r>
              <a:rPr sz="1400" dirty="0">
                <a:latin typeface="Trebuchet MS"/>
                <a:cs typeface="Trebuchet MS"/>
              </a:rPr>
              <a:t>occurrence </a:t>
            </a:r>
            <a:r>
              <a:rPr sz="1400" spc="-5" dirty="0">
                <a:latin typeface="Trebuchet MS"/>
                <a:cs typeface="Trebuchet MS"/>
              </a:rPr>
              <a:t>of </a:t>
            </a:r>
            <a:r>
              <a:rPr sz="1400" spc="-10" dirty="0">
                <a:latin typeface="Trebuchet MS"/>
                <a:cs typeface="Trebuchet MS"/>
              </a:rPr>
              <a:t>each </a:t>
            </a:r>
            <a:r>
              <a:rPr sz="1400" dirty="0">
                <a:latin typeface="Trebuchet MS"/>
                <a:cs typeface="Trebuchet MS"/>
              </a:rPr>
              <a:t>venue </a:t>
            </a:r>
            <a:r>
              <a:rPr sz="1400" spc="-5" dirty="0">
                <a:latin typeface="Trebuchet MS"/>
                <a:cs typeface="Trebuchet MS"/>
              </a:rPr>
              <a:t>category. </a:t>
            </a:r>
            <a:r>
              <a:rPr sz="1400" dirty="0">
                <a:latin typeface="Trebuchet MS"/>
                <a:cs typeface="Trebuchet MS"/>
              </a:rPr>
              <a:t>This </a:t>
            </a:r>
            <a:r>
              <a:rPr sz="1400" spc="10" dirty="0">
                <a:latin typeface="Trebuchet MS"/>
                <a:cs typeface="Trebuchet MS"/>
              </a:rPr>
              <a:t>is </a:t>
            </a:r>
            <a:r>
              <a:rPr sz="1400" spc="5" dirty="0">
                <a:latin typeface="Trebuchet MS"/>
                <a:cs typeface="Trebuchet MS"/>
              </a:rPr>
              <a:t>to  </a:t>
            </a:r>
            <a:r>
              <a:rPr sz="1400" spc="-10" dirty="0">
                <a:latin typeface="Trebuchet MS"/>
                <a:cs typeface="Trebuchet MS"/>
              </a:rPr>
              <a:t>prepare </a:t>
            </a:r>
            <a:r>
              <a:rPr sz="1400" dirty="0">
                <a:latin typeface="Trebuchet MS"/>
                <a:cs typeface="Trebuchet MS"/>
              </a:rPr>
              <a:t>clustering </a:t>
            </a:r>
            <a:r>
              <a:rPr sz="1400" spc="-10" dirty="0">
                <a:latin typeface="Trebuchet MS"/>
                <a:cs typeface="Trebuchet MS"/>
              </a:rPr>
              <a:t>to be done</a:t>
            </a:r>
            <a:r>
              <a:rPr sz="140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later.</a:t>
            </a:r>
            <a:endParaRPr sz="1400" dirty="0">
              <a:latin typeface="Trebuchet MS"/>
              <a:cs typeface="Trebuchet MS"/>
            </a:endParaRPr>
          </a:p>
          <a:p>
            <a:pPr marL="12700" marR="59690" algn="just">
              <a:lnSpc>
                <a:spcPct val="116100"/>
              </a:lnSpc>
              <a:spcBef>
                <a:spcPts val="1195"/>
              </a:spcBef>
            </a:pPr>
            <a:r>
              <a:rPr sz="1400" spc="-5" dirty="0">
                <a:latin typeface="Trebuchet MS"/>
                <a:cs typeface="Trebuchet MS"/>
              </a:rPr>
              <a:t>Here, I </a:t>
            </a:r>
            <a:r>
              <a:rPr sz="1400" spc="-10" dirty="0">
                <a:latin typeface="Trebuchet MS"/>
                <a:cs typeface="Trebuchet MS"/>
              </a:rPr>
              <a:t>made </a:t>
            </a:r>
            <a:r>
              <a:rPr sz="1400" spc="-5" dirty="0">
                <a:latin typeface="Trebuchet MS"/>
                <a:cs typeface="Trebuchet MS"/>
              </a:rPr>
              <a:t>a justification </a:t>
            </a:r>
            <a:r>
              <a:rPr sz="1400" spc="-10" dirty="0">
                <a:latin typeface="Trebuchet MS"/>
                <a:cs typeface="Trebuchet MS"/>
              </a:rPr>
              <a:t>to </a:t>
            </a:r>
            <a:r>
              <a:rPr sz="1400" spc="-5" dirty="0">
                <a:latin typeface="Trebuchet MS"/>
                <a:cs typeface="Trebuchet MS"/>
              </a:rPr>
              <a:t>specifically look for </a:t>
            </a:r>
            <a:r>
              <a:rPr sz="1400" spc="-10" dirty="0">
                <a:latin typeface="Trebuchet MS"/>
                <a:cs typeface="Trebuchet MS"/>
              </a:rPr>
              <a:t>“Indian  restaurants”. </a:t>
            </a:r>
            <a:r>
              <a:rPr sz="1400" spc="-5" dirty="0">
                <a:latin typeface="Trebuchet MS"/>
                <a:cs typeface="Trebuchet MS"/>
              </a:rPr>
              <a:t>Lastly, I performed </a:t>
            </a:r>
            <a:r>
              <a:rPr sz="1400" dirty="0">
                <a:latin typeface="Trebuchet MS"/>
                <a:cs typeface="Trebuchet MS"/>
              </a:rPr>
              <a:t>the </a:t>
            </a:r>
            <a:r>
              <a:rPr sz="1400" spc="-5" dirty="0">
                <a:latin typeface="Trebuchet MS"/>
                <a:cs typeface="Trebuchet MS"/>
              </a:rPr>
              <a:t>clustering </a:t>
            </a:r>
            <a:r>
              <a:rPr sz="1400" spc="-10" dirty="0">
                <a:latin typeface="Trebuchet MS"/>
                <a:cs typeface="Trebuchet MS"/>
              </a:rPr>
              <a:t>method by  </a:t>
            </a:r>
            <a:r>
              <a:rPr sz="1400" spc="-5" dirty="0">
                <a:latin typeface="Trebuchet MS"/>
                <a:cs typeface="Trebuchet MS"/>
              </a:rPr>
              <a:t>using k-means clustering. </a:t>
            </a:r>
            <a:r>
              <a:rPr sz="1400" dirty="0">
                <a:latin typeface="Trebuchet MS"/>
                <a:cs typeface="Trebuchet MS"/>
              </a:rPr>
              <a:t>K-means clustering </a:t>
            </a:r>
            <a:r>
              <a:rPr sz="1400" spc="-5" dirty="0">
                <a:latin typeface="Trebuchet MS"/>
                <a:cs typeface="Trebuchet MS"/>
              </a:rPr>
              <a:t>algorithm  identifies k number </a:t>
            </a:r>
            <a:r>
              <a:rPr sz="1400" spc="5" dirty="0">
                <a:latin typeface="Trebuchet MS"/>
                <a:cs typeface="Trebuchet MS"/>
              </a:rPr>
              <a:t>of </a:t>
            </a:r>
            <a:r>
              <a:rPr sz="1400" spc="-5" dirty="0">
                <a:latin typeface="Trebuchet MS"/>
                <a:cs typeface="Trebuchet MS"/>
              </a:rPr>
              <a:t>centroids, </a:t>
            </a:r>
            <a:r>
              <a:rPr sz="1400" dirty="0">
                <a:latin typeface="Trebuchet MS"/>
                <a:cs typeface="Trebuchet MS"/>
              </a:rPr>
              <a:t>and </a:t>
            </a:r>
            <a:r>
              <a:rPr sz="1400" spc="-5" dirty="0">
                <a:latin typeface="Trebuchet MS"/>
                <a:cs typeface="Trebuchet MS"/>
              </a:rPr>
              <a:t>then allocates every  </a:t>
            </a:r>
            <a:r>
              <a:rPr sz="1400" spc="-10" dirty="0">
                <a:latin typeface="Trebuchet MS"/>
                <a:cs typeface="Trebuchet MS"/>
              </a:rPr>
              <a:t>data </a:t>
            </a:r>
            <a:r>
              <a:rPr sz="1400" spc="-5" dirty="0">
                <a:latin typeface="Trebuchet MS"/>
                <a:cs typeface="Trebuchet MS"/>
              </a:rPr>
              <a:t>point </a:t>
            </a:r>
            <a:r>
              <a:rPr sz="1400" spc="-10" dirty="0">
                <a:latin typeface="Trebuchet MS"/>
                <a:cs typeface="Trebuchet MS"/>
              </a:rPr>
              <a:t>to </a:t>
            </a:r>
            <a:r>
              <a:rPr sz="1400" spc="-5" dirty="0">
                <a:latin typeface="Trebuchet MS"/>
                <a:cs typeface="Trebuchet MS"/>
              </a:rPr>
              <a:t>the nearest cluster while keeping the </a:t>
            </a:r>
            <a:r>
              <a:rPr sz="1400" dirty="0">
                <a:latin typeface="Trebuchet MS"/>
                <a:cs typeface="Trebuchet MS"/>
              </a:rPr>
              <a:t>centroids  </a:t>
            </a:r>
            <a:r>
              <a:rPr sz="1400" spc="-15" dirty="0">
                <a:latin typeface="Trebuchet MS"/>
                <a:cs typeface="Trebuchet MS"/>
              </a:rPr>
              <a:t>as </a:t>
            </a:r>
            <a:r>
              <a:rPr sz="1400" spc="-10" dirty="0">
                <a:latin typeface="Trebuchet MS"/>
                <a:cs typeface="Trebuchet MS"/>
              </a:rPr>
              <a:t>small </a:t>
            </a:r>
            <a:r>
              <a:rPr sz="1400" dirty="0">
                <a:latin typeface="Trebuchet MS"/>
                <a:cs typeface="Trebuchet MS"/>
              </a:rPr>
              <a:t>as </a:t>
            </a:r>
            <a:r>
              <a:rPr sz="1400" spc="-5" dirty="0">
                <a:latin typeface="Trebuchet MS"/>
                <a:cs typeface="Trebuchet MS"/>
              </a:rPr>
              <a:t>possible. </a:t>
            </a:r>
            <a:r>
              <a:rPr sz="1400" spc="-10" dirty="0">
                <a:latin typeface="Trebuchet MS"/>
                <a:cs typeface="Trebuchet MS"/>
              </a:rPr>
              <a:t>It </a:t>
            </a:r>
            <a:r>
              <a:rPr sz="1400" spc="-5" dirty="0">
                <a:latin typeface="Trebuchet MS"/>
                <a:cs typeface="Trebuchet MS"/>
              </a:rPr>
              <a:t>is one </a:t>
            </a:r>
            <a:r>
              <a:rPr sz="1400" spc="5" dirty="0">
                <a:latin typeface="Trebuchet MS"/>
                <a:cs typeface="Trebuchet MS"/>
              </a:rPr>
              <a:t>of </a:t>
            </a:r>
            <a:r>
              <a:rPr sz="1400" dirty="0">
                <a:latin typeface="Trebuchet MS"/>
                <a:cs typeface="Trebuchet MS"/>
              </a:rPr>
              <a:t>the </a:t>
            </a:r>
            <a:r>
              <a:rPr sz="1400" spc="-10" dirty="0">
                <a:latin typeface="Trebuchet MS"/>
                <a:cs typeface="Trebuchet MS"/>
              </a:rPr>
              <a:t>simplest and </a:t>
            </a:r>
            <a:r>
              <a:rPr sz="1400" spc="-5" dirty="0">
                <a:latin typeface="Trebuchet MS"/>
                <a:cs typeface="Trebuchet MS"/>
              </a:rPr>
              <a:t>popular  unsupervised machine learning algorithms </a:t>
            </a:r>
            <a:r>
              <a:rPr sz="1400" dirty="0">
                <a:latin typeface="Trebuchet MS"/>
                <a:cs typeface="Trebuchet MS"/>
              </a:rPr>
              <a:t>and </a:t>
            </a:r>
            <a:r>
              <a:rPr sz="1400" spc="-5" dirty="0">
                <a:latin typeface="Trebuchet MS"/>
                <a:cs typeface="Trebuchet MS"/>
              </a:rPr>
              <a:t>it is highly  suited </a:t>
            </a:r>
            <a:r>
              <a:rPr sz="1400" spc="-10" dirty="0">
                <a:latin typeface="Trebuchet MS"/>
                <a:cs typeface="Trebuchet MS"/>
              </a:rPr>
              <a:t>for </a:t>
            </a:r>
            <a:r>
              <a:rPr sz="1400" spc="-5" dirty="0">
                <a:latin typeface="Trebuchet MS"/>
                <a:cs typeface="Trebuchet MS"/>
              </a:rPr>
              <a:t>this project </a:t>
            </a:r>
            <a:r>
              <a:rPr sz="1400" dirty="0">
                <a:latin typeface="Trebuchet MS"/>
                <a:cs typeface="Trebuchet MS"/>
              </a:rPr>
              <a:t>as </a:t>
            </a:r>
            <a:r>
              <a:rPr sz="1400" spc="-10" dirty="0">
                <a:latin typeface="Trebuchet MS"/>
                <a:cs typeface="Trebuchet MS"/>
              </a:rPr>
              <a:t>well. </a:t>
            </a:r>
            <a:r>
              <a:rPr sz="1400" spc="-5" dirty="0">
                <a:latin typeface="Trebuchet MS"/>
                <a:cs typeface="Trebuchet MS"/>
              </a:rPr>
              <a:t>I have clustered the  neighborhoods in </a:t>
            </a:r>
            <a:r>
              <a:rPr sz="1400" dirty="0">
                <a:latin typeface="Trebuchet MS"/>
                <a:cs typeface="Trebuchet MS"/>
              </a:rPr>
              <a:t>Toronto </a:t>
            </a:r>
            <a:r>
              <a:rPr sz="1400" spc="-5" dirty="0">
                <a:latin typeface="Trebuchet MS"/>
                <a:cs typeface="Trebuchet MS"/>
              </a:rPr>
              <a:t>into 3 clusters </a:t>
            </a:r>
            <a:r>
              <a:rPr sz="1400" spc="-10" dirty="0">
                <a:latin typeface="Trebuchet MS"/>
                <a:cs typeface="Trebuchet MS"/>
              </a:rPr>
              <a:t>based </a:t>
            </a:r>
            <a:r>
              <a:rPr sz="1400" spc="-5" dirty="0">
                <a:latin typeface="Trebuchet MS"/>
                <a:cs typeface="Trebuchet MS"/>
              </a:rPr>
              <a:t>on their  frequency of </a:t>
            </a:r>
            <a:r>
              <a:rPr sz="1400" dirty="0">
                <a:latin typeface="Trebuchet MS"/>
                <a:cs typeface="Trebuchet MS"/>
              </a:rPr>
              <a:t>occurrence </a:t>
            </a:r>
            <a:r>
              <a:rPr sz="1400" spc="-10" dirty="0">
                <a:latin typeface="Trebuchet MS"/>
                <a:cs typeface="Trebuchet MS"/>
              </a:rPr>
              <a:t>for “Indian </a:t>
            </a:r>
            <a:r>
              <a:rPr sz="1400" spc="-5" dirty="0">
                <a:latin typeface="Trebuchet MS"/>
                <a:cs typeface="Trebuchet MS"/>
              </a:rPr>
              <a:t>food”. Based on the  results </a:t>
            </a:r>
            <a:r>
              <a:rPr sz="1400" spc="-10" dirty="0">
                <a:latin typeface="Trebuchet MS"/>
                <a:cs typeface="Trebuchet MS"/>
              </a:rPr>
              <a:t>(the </a:t>
            </a:r>
            <a:r>
              <a:rPr sz="1400" spc="-5" dirty="0">
                <a:latin typeface="Trebuchet MS"/>
                <a:cs typeface="Trebuchet MS"/>
              </a:rPr>
              <a:t>concentration </a:t>
            </a:r>
            <a:r>
              <a:rPr sz="1400" spc="5" dirty="0">
                <a:latin typeface="Trebuchet MS"/>
                <a:cs typeface="Trebuchet MS"/>
              </a:rPr>
              <a:t>of </a:t>
            </a:r>
            <a:r>
              <a:rPr sz="1400" spc="-5" dirty="0">
                <a:latin typeface="Trebuchet MS"/>
                <a:cs typeface="Trebuchet MS"/>
              </a:rPr>
              <a:t>clusters), I will </a:t>
            </a:r>
            <a:r>
              <a:rPr sz="1400" spc="-10" dirty="0">
                <a:latin typeface="Trebuchet MS"/>
                <a:cs typeface="Trebuchet MS"/>
              </a:rPr>
              <a:t>be </a:t>
            </a:r>
            <a:r>
              <a:rPr sz="1400" spc="-5" dirty="0">
                <a:latin typeface="Trebuchet MS"/>
                <a:cs typeface="Trebuchet MS"/>
              </a:rPr>
              <a:t>able </a:t>
            </a:r>
            <a:r>
              <a:rPr sz="1400" spc="5" dirty="0">
                <a:latin typeface="Trebuchet MS"/>
                <a:cs typeface="Trebuchet MS"/>
              </a:rPr>
              <a:t>to  </a:t>
            </a:r>
            <a:r>
              <a:rPr sz="1400" spc="-5" dirty="0">
                <a:latin typeface="Trebuchet MS"/>
                <a:cs typeface="Trebuchet MS"/>
              </a:rPr>
              <a:t>recommend the ideal location </a:t>
            </a:r>
            <a:r>
              <a:rPr sz="1400" spc="5" dirty="0">
                <a:latin typeface="Trebuchet MS"/>
                <a:cs typeface="Trebuchet MS"/>
              </a:rPr>
              <a:t>to </a:t>
            </a:r>
            <a:r>
              <a:rPr sz="1400" spc="-5" dirty="0">
                <a:latin typeface="Trebuchet MS"/>
                <a:cs typeface="Trebuchet MS"/>
              </a:rPr>
              <a:t>open the</a:t>
            </a:r>
            <a:r>
              <a:rPr sz="1400" spc="-8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restaurant.</a:t>
            </a:r>
            <a:endParaRPr sz="1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914400"/>
            <a:ext cx="5486400" cy="3182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4556759"/>
            <a:ext cx="5486400" cy="32674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914400"/>
            <a:ext cx="5486400" cy="3227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D5CDE2-835F-4DDB-9230-317AE5B40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43212"/>
            <a:ext cx="7772400" cy="43719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715</Words>
  <Application>Microsoft Office PowerPoint</Application>
  <PresentationFormat>Custom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Stencil</vt:lpstr>
      <vt:lpstr>Symbol</vt:lpstr>
      <vt:lpstr>Trebuchet MS</vt:lpstr>
      <vt:lpstr>Office Theme</vt:lpstr>
      <vt:lpstr>REPORT OF THE CAPSTONE PROJECT</vt:lpstr>
      <vt:lpstr>DATA SCIENCE PROJECT  WEEK 5 REPORT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OF THE CAPSTONE PROJECT</dc:title>
  <cp:lastModifiedBy>supraja</cp:lastModifiedBy>
  <cp:revision>1</cp:revision>
  <dcterms:created xsi:type="dcterms:W3CDTF">2020-08-10T17:34:11Z</dcterms:created>
  <dcterms:modified xsi:type="dcterms:W3CDTF">2020-08-10T17:37:00Z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2020-06-05T00:00:00Z</vt:filetime>
  </property>
  <property fmtid="{D5CDD505-2E9C-101B-9397-08002B2CF9AE}" pid="3" name="LastSaved">
    <vt:filetime>2020-08-10T00:00:00Z</vt:filetime>
  </property>
</Properties>
</file>