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3" r:id="rId7"/>
    <p:sldId id="264" r:id="rId8"/>
    <p:sldId id="265" r:id="rId9"/>
    <p:sldId id="266" r:id="rId10"/>
    <p:sldId id="267" r:id="rId11"/>
    <p:sldId id="268" r:id="rId12"/>
    <p:sldId id="269" r:id="rId13"/>
    <p:sldId id="261" r:id="rId14"/>
    <p:sldId id="270" r:id="rId15"/>
    <p:sldId id="26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A6E7D02-2481-47DA-9F59-F5E9E25AA760}" type="datetimeFigureOut">
              <a:rPr lang="en-IN" smtClean="0"/>
              <a:t>02-08-2023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B259A7-6023-44A5-B289-2FEF704DE950}" type="slidenum">
              <a:rPr lang="en-IN" smtClean="0"/>
              <a:t>‹#›</a:t>
            </a:fld>
            <a:endParaRPr lang="en-IN"/>
          </a:p>
        </p:txBody>
      </p:sp>
    </p:spTree>
    <p:extLst>
      <p:ext uri="{BB962C8B-B14F-4D97-AF65-F5344CB8AC3E}">
        <p14:creationId xmlns:p14="http://schemas.microsoft.com/office/powerpoint/2010/main" val="1088665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A6E7D02-2481-47DA-9F59-F5E9E25AA760}" type="datetimeFigureOut">
              <a:rPr lang="en-IN" smtClean="0"/>
              <a:t>02-08-2023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B259A7-6023-44A5-B289-2FEF704DE950}" type="slidenum">
              <a:rPr lang="en-IN" smtClean="0"/>
              <a:t>‹#›</a:t>
            </a:fld>
            <a:endParaRPr lang="en-IN"/>
          </a:p>
        </p:txBody>
      </p:sp>
    </p:spTree>
    <p:extLst>
      <p:ext uri="{BB962C8B-B14F-4D97-AF65-F5344CB8AC3E}">
        <p14:creationId xmlns:p14="http://schemas.microsoft.com/office/powerpoint/2010/main" val="1778517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A6E7D02-2481-47DA-9F59-F5E9E25AA760}" type="datetimeFigureOut">
              <a:rPr lang="en-IN" smtClean="0"/>
              <a:t>02-08-2023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B259A7-6023-44A5-B289-2FEF704DE95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950412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A6E7D02-2481-47DA-9F59-F5E9E25AA760}" type="datetimeFigureOut">
              <a:rPr lang="en-IN" smtClean="0"/>
              <a:t>02-08-2023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B259A7-6023-44A5-B289-2FEF704DE950}" type="slidenum">
              <a:rPr lang="en-IN" smtClean="0"/>
              <a:t>‹#›</a:t>
            </a:fld>
            <a:endParaRPr lang="en-IN"/>
          </a:p>
        </p:txBody>
      </p:sp>
    </p:spTree>
    <p:extLst>
      <p:ext uri="{BB962C8B-B14F-4D97-AF65-F5344CB8AC3E}">
        <p14:creationId xmlns:p14="http://schemas.microsoft.com/office/powerpoint/2010/main" val="763513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A6E7D02-2481-47DA-9F59-F5E9E25AA760}" type="datetimeFigureOut">
              <a:rPr lang="en-IN" smtClean="0"/>
              <a:t>02-08-2023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B259A7-6023-44A5-B289-2FEF704DE95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379087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A6E7D02-2481-47DA-9F59-F5E9E25AA760}" type="datetimeFigureOut">
              <a:rPr lang="en-IN" smtClean="0"/>
              <a:t>02-08-2023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B259A7-6023-44A5-B289-2FEF704DE950}" type="slidenum">
              <a:rPr lang="en-IN" smtClean="0"/>
              <a:t>‹#›</a:t>
            </a:fld>
            <a:endParaRPr lang="en-IN"/>
          </a:p>
        </p:txBody>
      </p:sp>
    </p:spTree>
    <p:extLst>
      <p:ext uri="{BB962C8B-B14F-4D97-AF65-F5344CB8AC3E}">
        <p14:creationId xmlns:p14="http://schemas.microsoft.com/office/powerpoint/2010/main" val="23635100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6E7D02-2481-47DA-9F59-F5E9E25AA760}" type="datetimeFigureOut">
              <a:rPr lang="en-IN" smtClean="0"/>
              <a:t>02-08-2023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B259A7-6023-44A5-B289-2FEF704DE950}" type="slidenum">
              <a:rPr lang="en-IN" smtClean="0"/>
              <a:t>‹#›</a:t>
            </a:fld>
            <a:endParaRPr lang="en-IN"/>
          </a:p>
        </p:txBody>
      </p:sp>
    </p:spTree>
    <p:extLst>
      <p:ext uri="{BB962C8B-B14F-4D97-AF65-F5344CB8AC3E}">
        <p14:creationId xmlns:p14="http://schemas.microsoft.com/office/powerpoint/2010/main" val="22943913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6E7D02-2481-47DA-9F59-F5E9E25AA760}" type="datetimeFigureOut">
              <a:rPr lang="en-IN" smtClean="0"/>
              <a:t>02-08-2023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B259A7-6023-44A5-B289-2FEF704DE950}" type="slidenum">
              <a:rPr lang="en-IN" smtClean="0"/>
              <a:t>‹#›</a:t>
            </a:fld>
            <a:endParaRPr lang="en-IN"/>
          </a:p>
        </p:txBody>
      </p:sp>
    </p:spTree>
    <p:extLst>
      <p:ext uri="{BB962C8B-B14F-4D97-AF65-F5344CB8AC3E}">
        <p14:creationId xmlns:p14="http://schemas.microsoft.com/office/powerpoint/2010/main" val="1090950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6E7D02-2481-47DA-9F59-F5E9E25AA760}" type="datetimeFigureOut">
              <a:rPr lang="en-IN" smtClean="0"/>
              <a:t>02-08-2023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B259A7-6023-44A5-B289-2FEF704DE950}" type="slidenum">
              <a:rPr lang="en-IN" smtClean="0"/>
              <a:t>‹#›</a:t>
            </a:fld>
            <a:endParaRPr lang="en-IN"/>
          </a:p>
        </p:txBody>
      </p:sp>
    </p:spTree>
    <p:extLst>
      <p:ext uri="{BB962C8B-B14F-4D97-AF65-F5344CB8AC3E}">
        <p14:creationId xmlns:p14="http://schemas.microsoft.com/office/powerpoint/2010/main" val="3760649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A6E7D02-2481-47DA-9F59-F5E9E25AA760}" type="datetimeFigureOut">
              <a:rPr lang="en-IN" smtClean="0"/>
              <a:t>02-08-2023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B259A7-6023-44A5-B289-2FEF704DE950}" type="slidenum">
              <a:rPr lang="en-IN" smtClean="0"/>
              <a:t>‹#›</a:t>
            </a:fld>
            <a:endParaRPr lang="en-IN"/>
          </a:p>
        </p:txBody>
      </p:sp>
    </p:spTree>
    <p:extLst>
      <p:ext uri="{BB962C8B-B14F-4D97-AF65-F5344CB8AC3E}">
        <p14:creationId xmlns:p14="http://schemas.microsoft.com/office/powerpoint/2010/main" val="3053555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A6E7D02-2481-47DA-9F59-F5E9E25AA760}" type="datetimeFigureOut">
              <a:rPr lang="en-IN" smtClean="0"/>
              <a:t>02-08-2023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B259A7-6023-44A5-B289-2FEF704DE950}" type="slidenum">
              <a:rPr lang="en-IN" smtClean="0"/>
              <a:t>‹#›</a:t>
            </a:fld>
            <a:endParaRPr lang="en-IN"/>
          </a:p>
        </p:txBody>
      </p:sp>
    </p:spTree>
    <p:extLst>
      <p:ext uri="{BB962C8B-B14F-4D97-AF65-F5344CB8AC3E}">
        <p14:creationId xmlns:p14="http://schemas.microsoft.com/office/powerpoint/2010/main" val="957185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A6E7D02-2481-47DA-9F59-F5E9E25AA760}" type="datetimeFigureOut">
              <a:rPr lang="en-IN" smtClean="0"/>
              <a:t>02-08-2023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2B259A7-6023-44A5-B289-2FEF704DE950}" type="slidenum">
              <a:rPr lang="en-IN" smtClean="0"/>
              <a:t>‹#›</a:t>
            </a:fld>
            <a:endParaRPr lang="en-IN"/>
          </a:p>
        </p:txBody>
      </p:sp>
    </p:spTree>
    <p:extLst>
      <p:ext uri="{BB962C8B-B14F-4D97-AF65-F5344CB8AC3E}">
        <p14:creationId xmlns:p14="http://schemas.microsoft.com/office/powerpoint/2010/main" val="3321917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A6E7D02-2481-47DA-9F59-F5E9E25AA760}" type="datetimeFigureOut">
              <a:rPr lang="en-IN" smtClean="0"/>
              <a:t>02-08-2023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2B259A7-6023-44A5-B289-2FEF704DE950}" type="slidenum">
              <a:rPr lang="en-IN" smtClean="0"/>
              <a:t>‹#›</a:t>
            </a:fld>
            <a:endParaRPr lang="en-IN"/>
          </a:p>
        </p:txBody>
      </p:sp>
    </p:spTree>
    <p:extLst>
      <p:ext uri="{BB962C8B-B14F-4D97-AF65-F5344CB8AC3E}">
        <p14:creationId xmlns:p14="http://schemas.microsoft.com/office/powerpoint/2010/main" val="4008717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6E7D02-2481-47DA-9F59-F5E9E25AA760}" type="datetimeFigureOut">
              <a:rPr lang="en-IN" smtClean="0"/>
              <a:t>02-08-2023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2B259A7-6023-44A5-B289-2FEF704DE950}" type="slidenum">
              <a:rPr lang="en-IN" smtClean="0"/>
              <a:t>‹#›</a:t>
            </a:fld>
            <a:endParaRPr lang="en-IN"/>
          </a:p>
        </p:txBody>
      </p:sp>
    </p:spTree>
    <p:extLst>
      <p:ext uri="{BB962C8B-B14F-4D97-AF65-F5344CB8AC3E}">
        <p14:creationId xmlns:p14="http://schemas.microsoft.com/office/powerpoint/2010/main" val="1555576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6E7D02-2481-47DA-9F59-F5E9E25AA760}" type="datetimeFigureOut">
              <a:rPr lang="en-IN" smtClean="0"/>
              <a:t>02-08-2023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B259A7-6023-44A5-B289-2FEF704DE950}" type="slidenum">
              <a:rPr lang="en-IN" smtClean="0"/>
              <a:t>‹#›</a:t>
            </a:fld>
            <a:endParaRPr lang="en-IN"/>
          </a:p>
        </p:txBody>
      </p:sp>
    </p:spTree>
    <p:extLst>
      <p:ext uri="{BB962C8B-B14F-4D97-AF65-F5344CB8AC3E}">
        <p14:creationId xmlns:p14="http://schemas.microsoft.com/office/powerpoint/2010/main" val="2501131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A6E7D02-2481-47DA-9F59-F5E9E25AA760}" type="datetimeFigureOut">
              <a:rPr lang="en-IN" smtClean="0"/>
              <a:t>02-08-2023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B259A7-6023-44A5-B289-2FEF704DE950}" type="slidenum">
              <a:rPr lang="en-IN" smtClean="0"/>
              <a:t>‹#›</a:t>
            </a:fld>
            <a:endParaRPr lang="en-IN"/>
          </a:p>
        </p:txBody>
      </p:sp>
    </p:spTree>
    <p:extLst>
      <p:ext uri="{BB962C8B-B14F-4D97-AF65-F5344CB8AC3E}">
        <p14:creationId xmlns:p14="http://schemas.microsoft.com/office/powerpoint/2010/main" val="3638266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A6E7D02-2481-47DA-9F59-F5E9E25AA760}" type="datetimeFigureOut">
              <a:rPr lang="en-IN" smtClean="0"/>
              <a:t>02-08-2023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2B259A7-6023-44A5-B289-2FEF704DE950}" type="slidenum">
              <a:rPr lang="en-IN" smtClean="0"/>
              <a:t>‹#›</a:t>
            </a:fld>
            <a:endParaRPr lang="en-IN"/>
          </a:p>
        </p:txBody>
      </p:sp>
    </p:spTree>
    <p:extLst>
      <p:ext uri="{BB962C8B-B14F-4D97-AF65-F5344CB8AC3E}">
        <p14:creationId xmlns:p14="http://schemas.microsoft.com/office/powerpoint/2010/main" val="18865467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7" Type="http://schemas.openxmlformats.org/officeDocument/2006/relationships/image" Target="../media/image19.JPG"/><Relationship Id="rId2" Type="http://schemas.openxmlformats.org/officeDocument/2006/relationships/image" Target="../media/image14.JPG"/><Relationship Id="rId1" Type="http://schemas.openxmlformats.org/officeDocument/2006/relationships/slideLayout" Target="../slideLayouts/slideLayout2.xml"/><Relationship Id="rId6" Type="http://schemas.openxmlformats.org/officeDocument/2006/relationships/image" Target="../media/image18.JPG"/><Relationship Id="rId5" Type="http://schemas.openxmlformats.org/officeDocument/2006/relationships/image" Target="../media/image17.JPG"/><Relationship Id="rId4" Type="http://schemas.openxmlformats.org/officeDocument/2006/relationships/image" Target="../media/image1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Bank%20Loan%20Case%20Study%20PPT.pptx"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t>Bank Loan Case Study</a:t>
            </a:r>
            <a:br>
              <a:rPr lang="en-IN" b="1" dirty="0"/>
            </a:br>
            <a:endParaRPr lang="en-IN" dirty="0"/>
          </a:p>
        </p:txBody>
      </p:sp>
      <p:sp>
        <p:nvSpPr>
          <p:cNvPr id="3" name="Subtitle 2"/>
          <p:cNvSpPr>
            <a:spLocks noGrp="1"/>
          </p:cNvSpPr>
          <p:nvPr>
            <p:ph type="subTitle" idx="1"/>
          </p:nvPr>
        </p:nvSpPr>
        <p:spPr/>
        <p:txBody>
          <a:bodyPr/>
          <a:lstStyle/>
          <a:p>
            <a:r>
              <a:rPr lang="en-GB" dirty="0" err="1" smtClean="0"/>
              <a:t>Veena</a:t>
            </a:r>
            <a:r>
              <a:rPr lang="en-GB" dirty="0" smtClean="0"/>
              <a:t> Chandra</a:t>
            </a:r>
          </a:p>
          <a:p>
            <a:endParaRPr lang="en-IN" dirty="0"/>
          </a:p>
        </p:txBody>
      </p:sp>
    </p:spTree>
    <p:extLst>
      <p:ext uri="{BB962C8B-B14F-4D97-AF65-F5344CB8AC3E}">
        <p14:creationId xmlns:p14="http://schemas.microsoft.com/office/powerpoint/2010/main" val="26718646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5874"/>
          </a:xfrm>
        </p:spPr>
        <p:txBody>
          <a:bodyPr/>
          <a:lstStyle/>
          <a:p>
            <a:r>
              <a:rPr lang="en-GB" dirty="0" smtClean="0"/>
              <a:t>INSIGHTS GAINED</a:t>
            </a:r>
            <a:endParaRPr lang="en-IN" dirty="0"/>
          </a:p>
        </p:txBody>
      </p:sp>
      <p:sp>
        <p:nvSpPr>
          <p:cNvPr id="3" name="Content Placeholder 2"/>
          <p:cNvSpPr>
            <a:spLocks noGrp="1"/>
          </p:cNvSpPr>
          <p:nvPr>
            <p:ph idx="1"/>
          </p:nvPr>
        </p:nvSpPr>
        <p:spPr>
          <a:xfrm>
            <a:off x="677334" y="1515292"/>
            <a:ext cx="10112586" cy="4506686"/>
          </a:xfrm>
        </p:spPr>
        <p:txBody>
          <a:bodyPr/>
          <a:lstStyle/>
          <a:p>
            <a:r>
              <a:rPr lang="en-GB" dirty="0"/>
              <a:t>we can say that individuals having earnings between 25k to 3 </a:t>
            </a:r>
            <a:r>
              <a:rPr lang="en-GB" dirty="0" err="1"/>
              <a:t>lkhs</a:t>
            </a:r>
            <a:r>
              <a:rPr lang="en-GB" dirty="0"/>
              <a:t> are high in applying for </a:t>
            </a:r>
            <a:r>
              <a:rPr lang="en-GB" dirty="0" smtClean="0"/>
              <a:t>loans.</a:t>
            </a:r>
          </a:p>
          <a:p>
            <a:r>
              <a:rPr lang="en-GB" dirty="0"/>
              <a:t>we can say that mostly 40 </a:t>
            </a:r>
            <a:r>
              <a:rPr lang="en-GB" dirty="0" err="1"/>
              <a:t>lkh</a:t>
            </a:r>
            <a:r>
              <a:rPr lang="en-GB" dirty="0"/>
              <a:t> to 1045000 </a:t>
            </a:r>
            <a:r>
              <a:rPr lang="en-GB" dirty="0" err="1"/>
              <a:t>lkh</a:t>
            </a:r>
            <a:r>
              <a:rPr lang="en-GB" dirty="0"/>
              <a:t> loan amount is credited </a:t>
            </a:r>
            <a:r>
              <a:rPr lang="en-GB" dirty="0" smtClean="0"/>
              <a:t>to customers.</a:t>
            </a:r>
          </a:p>
          <a:p>
            <a:r>
              <a:rPr lang="en-GB" dirty="0"/>
              <a:t>Individuals having education up to secondary are most likely to apply for loans</a:t>
            </a:r>
            <a:r>
              <a:rPr lang="en-GB" dirty="0" smtClean="0"/>
              <a:t>.</a:t>
            </a:r>
          </a:p>
          <a:p>
            <a:r>
              <a:rPr lang="en-GB" dirty="0"/>
              <a:t>people who have been employed about 20 </a:t>
            </a:r>
            <a:r>
              <a:rPr lang="en-GB" dirty="0" err="1"/>
              <a:t>yrs</a:t>
            </a:r>
            <a:r>
              <a:rPr lang="en-GB" dirty="0"/>
              <a:t> are most high in applying for </a:t>
            </a:r>
            <a:r>
              <a:rPr lang="en-GB" dirty="0" smtClean="0"/>
              <a:t>loan.</a:t>
            </a:r>
          </a:p>
          <a:p>
            <a:r>
              <a:rPr lang="en-GB" dirty="0"/>
              <a:t>Female are most high in application for loan compare to man</a:t>
            </a:r>
            <a:r>
              <a:rPr lang="en-GB" dirty="0" smtClean="0"/>
              <a:t>.</a:t>
            </a:r>
          </a:p>
          <a:p>
            <a:r>
              <a:rPr lang="en-GB" dirty="0"/>
              <a:t>Men has more </a:t>
            </a:r>
            <a:r>
              <a:rPr lang="en-GB" dirty="0" err="1"/>
              <a:t>defaluter</a:t>
            </a:r>
            <a:r>
              <a:rPr lang="en-GB" dirty="0"/>
              <a:t> ratio compare to women</a:t>
            </a:r>
            <a:endParaRPr lang="en-IN" dirty="0"/>
          </a:p>
        </p:txBody>
      </p:sp>
    </p:spTree>
    <p:extLst>
      <p:ext uri="{BB962C8B-B14F-4D97-AF65-F5344CB8AC3E}">
        <p14:creationId xmlns:p14="http://schemas.microsoft.com/office/powerpoint/2010/main" val="11422913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178526"/>
            <a:ext cx="8908242" cy="1101634"/>
          </a:xfrm>
        </p:spPr>
        <p:txBody>
          <a:bodyPr/>
          <a:lstStyle/>
          <a:p>
            <a:r>
              <a:rPr lang="en-GB" dirty="0" smtClean="0"/>
              <a:t>BIVARIATE ANALYSIS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5760" y="1493724"/>
            <a:ext cx="4133850" cy="28194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6207" y="1493723"/>
            <a:ext cx="3790950" cy="281940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03755" y="1493723"/>
            <a:ext cx="3524250" cy="272558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1022" y="4313124"/>
            <a:ext cx="3743325" cy="2590800"/>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94872" y="4313124"/>
            <a:ext cx="3733800" cy="2676525"/>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28644" y="4505325"/>
            <a:ext cx="3590925" cy="2352675"/>
          </a:xfrm>
          <a:prstGeom prst="rect">
            <a:avLst/>
          </a:prstGeom>
        </p:spPr>
      </p:pic>
    </p:spTree>
    <p:extLst>
      <p:ext uri="{BB962C8B-B14F-4D97-AF65-F5344CB8AC3E}">
        <p14:creationId xmlns:p14="http://schemas.microsoft.com/office/powerpoint/2010/main" val="30997332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7314"/>
          </a:xfrm>
        </p:spPr>
        <p:txBody>
          <a:bodyPr/>
          <a:lstStyle/>
          <a:p>
            <a:r>
              <a:rPr lang="en-GB" dirty="0" smtClean="0"/>
              <a:t>INSIGHTS GAINED</a:t>
            </a:r>
            <a:endParaRPr lang="en-IN" dirty="0"/>
          </a:p>
        </p:txBody>
      </p:sp>
      <p:sp>
        <p:nvSpPr>
          <p:cNvPr id="3" name="Content Placeholder 2"/>
          <p:cNvSpPr>
            <a:spLocks noGrp="1"/>
          </p:cNvSpPr>
          <p:nvPr>
            <p:ph idx="1"/>
          </p:nvPr>
        </p:nvSpPr>
        <p:spPr>
          <a:xfrm>
            <a:off x="677334" y="1436914"/>
            <a:ext cx="8596668" cy="3880773"/>
          </a:xfrm>
        </p:spPr>
        <p:txBody>
          <a:bodyPr/>
          <a:lstStyle/>
          <a:p>
            <a:r>
              <a:rPr lang="en-GB" dirty="0"/>
              <a:t>we can see that customers who </a:t>
            </a:r>
            <a:r>
              <a:rPr lang="en-GB" dirty="0" smtClean="0"/>
              <a:t>does not </a:t>
            </a:r>
            <a:r>
              <a:rPr lang="en-GB" dirty="0"/>
              <a:t>owns car is less likely to have defaulter</a:t>
            </a:r>
            <a:r>
              <a:rPr lang="en-GB" dirty="0" smtClean="0"/>
              <a:t>.</a:t>
            </a:r>
          </a:p>
          <a:p>
            <a:r>
              <a:rPr lang="en-GB" dirty="0" smtClean="0"/>
              <a:t>Young peoples age 25 to 35 are more likely to be default.</a:t>
            </a:r>
          </a:p>
          <a:p>
            <a:r>
              <a:rPr lang="en-GB" dirty="0" smtClean="0"/>
              <a:t>Individuals with less income are high in default.</a:t>
            </a:r>
          </a:p>
          <a:p>
            <a:r>
              <a:rPr lang="en-GB" dirty="0" smtClean="0"/>
              <a:t>Student </a:t>
            </a:r>
            <a:r>
              <a:rPr lang="en-GB" dirty="0"/>
              <a:t>and </a:t>
            </a:r>
            <a:r>
              <a:rPr lang="en-GB" dirty="0" smtClean="0"/>
              <a:t>Businessmen are less </a:t>
            </a:r>
            <a:r>
              <a:rPr lang="en-GB" dirty="0"/>
              <a:t>in numbers </a:t>
            </a:r>
            <a:r>
              <a:rPr lang="en-GB" dirty="0" smtClean="0"/>
              <a:t>in </a:t>
            </a:r>
            <a:r>
              <a:rPr lang="en-GB" dirty="0" err="1" smtClean="0"/>
              <a:t>default.Thus</a:t>
            </a:r>
            <a:r>
              <a:rPr lang="en-GB" dirty="0" smtClean="0"/>
              <a:t> </a:t>
            </a:r>
            <a:r>
              <a:rPr lang="en-GB" dirty="0" smtClean="0"/>
              <a:t>we can provide loan safely.</a:t>
            </a:r>
            <a:endParaRPr lang="en-GB" dirty="0"/>
          </a:p>
          <a:p>
            <a:endParaRPr lang="en-GB" dirty="0" smtClean="0"/>
          </a:p>
          <a:p>
            <a:endParaRPr lang="en-IN" dirty="0"/>
          </a:p>
        </p:txBody>
      </p:sp>
    </p:spTree>
    <p:extLst>
      <p:ext uri="{BB962C8B-B14F-4D97-AF65-F5344CB8AC3E}">
        <p14:creationId xmlns:p14="http://schemas.microsoft.com/office/powerpoint/2010/main" val="9797848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a:t>
            </a:r>
            <a:endParaRPr lang="en-IN" dirty="0"/>
          </a:p>
        </p:txBody>
      </p:sp>
      <p:sp>
        <p:nvSpPr>
          <p:cNvPr id="3" name="Content Placeholder 2"/>
          <p:cNvSpPr>
            <a:spLocks noGrp="1"/>
          </p:cNvSpPr>
          <p:nvPr>
            <p:ph idx="1"/>
          </p:nvPr>
        </p:nvSpPr>
        <p:spPr>
          <a:xfrm>
            <a:off x="376888" y="1389880"/>
            <a:ext cx="8596668" cy="3880773"/>
          </a:xfrm>
        </p:spPr>
        <p:txBody>
          <a:bodyPr/>
          <a:lstStyle/>
          <a:p>
            <a:pPr marL="0" indent="0">
              <a:buNone/>
            </a:pPr>
            <a:r>
              <a:rPr lang="en-GB" dirty="0"/>
              <a:t>Through the Bank Loan Case Study, I learned how to assess </a:t>
            </a:r>
            <a:r>
              <a:rPr lang="en-GB" dirty="0" smtClean="0"/>
              <a:t>risk like </a:t>
            </a:r>
            <a:r>
              <a:rPr lang="en-GB" dirty="0"/>
              <a:t> some customers who don't have a sufficient credit history take advantage of this and default on their </a:t>
            </a:r>
            <a:r>
              <a:rPr lang="en-GB" dirty="0" err="1" smtClean="0"/>
              <a:t>loans.hence</a:t>
            </a:r>
            <a:r>
              <a:rPr lang="en-GB" dirty="0" smtClean="0"/>
              <a:t> I used  </a:t>
            </a:r>
            <a:r>
              <a:rPr lang="en-GB" dirty="0"/>
              <a:t>Exploratory Data Analysis (EDA) to </a:t>
            </a:r>
            <a:r>
              <a:rPr lang="en-GB" dirty="0" err="1"/>
              <a:t>analyze</a:t>
            </a:r>
            <a:r>
              <a:rPr lang="en-GB" dirty="0"/>
              <a:t> patterns in the data and ensure that capable applicants are not </a:t>
            </a:r>
            <a:r>
              <a:rPr lang="en-GB" dirty="0" err="1"/>
              <a:t>rejected.</a:t>
            </a:r>
            <a:r>
              <a:rPr lang="en-GB" dirty="0" err="1" smtClean="0"/>
              <a:t>and</a:t>
            </a:r>
            <a:r>
              <a:rPr lang="en-GB" dirty="0" smtClean="0"/>
              <a:t> </a:t>
            </a:r>
            <a:r>
              <a:rPr lang="en-GB" dirty="0"/>
              <a:t>predict loan defaults. By </a:t>
            </a:r>
            <a:r>
              <a:rPr lang="en-GB" dirty="0" err="1"/>
              <a:t>analyzing</a:t>
            </a:r>
            <a:r>
              <a:rPr lang="en-GB" dirty="0"/>
              <a:t> data and building models, I gained insights into important risk indicators and customer groups. I also discovered potential biases and considered external economic factors. This project improved my ability to make data-driven decisions, optimize loan processes, and promote responsible lending in the banking industry.</a:t>
            </a:r>
            <a:endParaRPr lang="en-IN" dirty="0"/>
          </a:p>
        </p:txBody>
      </p:sp>
    </p:spTree>
    <p:extLst>
      <p:ext uri="{BB962C8B-B14F-4D97-AF65-F5344CB8AC3E}">
        <p14:creationId xmlns:p14="http://schemas.microsoft.com/office/powerpoint/2010/main" val="8513158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9768" y="217714"/>
            <a:ext cx="8596668" cy="1320800"/>
          </a:xfrm>
        </p:spPr>
        <p:txBody>
          <a:bodyPr>
            <a:normAutofit/>
          </a:bodyPr>
          <a:lstStyle/>
          <a:p>
            <a:r>
              <a:rPr lang="en-GB" sz="1400" dirty="0"/>
              <a:t>E. Identify Top Correlations for Different Scenarios: Understanding the correlation between variables and the target variable can provide insights into strong indicators of loan default</a:t>
            </a:r>
            <a:r>
              <a:rPr lang="en-GB" sz="1400" dirty="0" smtClean="0"/>
              <a:t>.</a:t>
            </a:r>
            <a:r>
              <a:rPr lang="en-GB" sz="1400" dirty="0"/>
              <a:t/>
            </a:r>
            <a:br>
              <a:rPr lang="en-GB" sz="1400" dirty="0"/>
            </a:br>
            <a:r>
              <a:rPr lang="en-GB" sz="1400" dirty="0"/>
              <a:t>Task: Segment the dataset based on different scenarios (e.g., clients with payment difficulties and all other cases) and identify the top correlations for each segmented data using Excel functions.</a:t>
            </a:r>
            <a:endParaRPr lang="en-IN" sz="1400" dirty="0"/>
          </a:p>
        </p:txBody>
      </p:sp>
      <p:sp>
        <p:nvSpPr>
          <p:cNvPr id="3" name="Content Placeholder 2"/>
          <p:cNvSpPr>
            <a:spLocks noGrp="1"/>
          </p:cNvSpPr>
          <p:nvPr>
            <p:ph idx="1"/>
          </p:nvPr>
        </p:nvSpPr>
        <p:spPr>
          <a:xfrm>
            <a:off x="559768" y="1363754"/>
            <a:ext cx="4626186" cy="3880773"/>
          </a:xfrm>
        </p:spPr>
        <p:txBody>
          <a:bodyPr/>
          <a:lstStyle/>
          <a:p>
            <a:pPr marL="0" indent="0">
              <a:buNone/>
            </a:pPr>
            <a:r>
              <a:rPr lang="en-GB" dirty="0" smtClean="0"/>
              <a:t>TOP TEN CORRELATION</a:t>
            </a:r>
          </a:p>
          <a:p>
            <a:pPr marL="0" indent="0">
              <a:buNone/>
            </a:pPr>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2830836538"/>
              </p:ext>
            </p:extLst>
          </p:nvPr>
        </p:nvGraphicFramePr>
        <p:xfrm>
          <a:off x="981869" y="2042001"/>
          <a:ext cx="1587500" cy="2059305"/>
        </p:xfrm>
        <a:graphic>
          <a:graphicData uri="http://schemas.openxmlformats.org/drawingml/2006/table">
            <a:tbl>
              <a:tblPr/>
              <a:tblGrid>
                <a:gridCol w="1587500">
                  <a:extLst>
                    <a:ext uri="{9D8B030D-6E8A-4147-A177-3AD203B41FA5}">
                      <a16:colId xmlns:a16="http://schemas.microsoft.com/office/drawing/2014/main" val="469064006"/>
                    </a:ext>
                  </a:extLst>
                </a:gridCol>
              </a:tblGrid>
              <a:tr h="190500">
                <a:tc>
                  <a:txBody>
                    <a:bodyPr/>
                    <a:lstStyle/>
                    <a:p>
                      <a:pPr algn="l" fontAlgn="b"/>
                      <a:r>
                        <a:rPr lang="en-IN" sz="1100" b="1" i="0" u="none" strike="noStrike">
                          <a:solidFill>
                            <a:srgbClr val="44546A"/>
                          </a:solidFill>
                          <a:effectLst/>
                          <a:latin typeface="Calibri" panose="020F0502020204030204" pitchFamily="34" charset="0"/>
                        </a:rPr>
                        <a:t>TARGET</a:t>
                      </a:r>
                    </a:p>
                  </a:txBody>
                  <a:tcPr marL="9525" marR="9525" marT="9525" marB="0" anchor="b">
                    <a:lnL>
                      <a:noFill/>
                    </a:lnL>
                    <a:lnR>
                      <a:noFill/>
                    </a:lnR>
                    <a:lnT>
                      <a:noFill/>
                    </a:lnT>
                    <a:lnB>
                      <a:noFill/>
                    </a:lnB>
                  </a:tcPr>
                </a:tc>
                <a:extLst>
                  <a:ext uri="{0D108BD9-81ED-4DB2-BD59-A6C34878D82A}">
                    <a16:rowId xmlns:a16="http://schemas.microsoft.com/office/drawing/2014/main" val="3835154435"/>
                  </a:ext>
                </a:extLst>
              </a:tr>
              <a:tr h="190500">
                <a:tc>
                  <a:txBody>
                    <a:bodyPr/>
                    <a:lstStyle/>
                    <a:p>
                      <a:pPr algn="l" fontAlgn="b"/>
                      <a:r>
                        <a:rPr lang="en-IN" sz="1100" b="1" i="0" u="none" strike="noStrike">
                          <a:solidFill>
                            <a:srgbClr val="44546A"/>
                          </a:solidFill>
                          <a:effectLst/>
                          <a:latin typeface="Calibri" panose="020F0502020204030204" pitchFamily="34" charset="0"/>
                        </a:rPr>
                        <a:t>CNT_CHILDREN</a:t>
                      </a:r>
                    </a:p>
                  </a:txBody>
                  <a:tcPr marL="9525" marR="9525" marT="9525" marB="0" anchor="b">
                    <a:lnL>
                      <a:noFill/>
                    </a:lnL>
                    <a:lnR>
                      <a:noFill/>
                    </a:lnR>
                    <a:lnT>
                      <a:noFill/>
                    </a:lnT>
                    <a:lnB>
                      <a:noFill/>
                    </a:lnB>
                  </a:tcPr>
                </a:tc>
                <a:extLst>
                  <a:ext uri="{0D108BD9-81ED-4DB2-BD59-A6C34878D82A}">
                    <a16:rowId xmlns:a16="http://schemas.microsoft.com/office/drawing/2014/main" val="3873451232"/>
                  </a:ext>
                </a:extLst>
              </a:tr>
              <a:tr h="190500">
                <a:tc>
                  <a:txBody>
                    <a:bodyPr/>
                    <a:lstStyle/>
                    <a:p>
                      <a:pPr algn="l" fontAlgn="b"/>
                      <a:r>
                        <a:rPr lang="en-IN" sz="1100" b="1" i="0" u="none" strike="noStrike" dirty="0">
                          <a:solidFill>
                            <a:srgbClr val="44546A"/>
                          </a:solidFill>
                          <a:effectLst/>
                          <a:latin typeface="Calibri" panose="020F0502020204030204" pitchFamily="34" charset="0"/>
                        </a:rPr>
                        <a:t>AMT_INCOME_TOTAL</a:t>
                      </a:r>
                    </a:p>
                  </a:txBody>
                  <a:tcPr marL="9525" marR="9525" marT="9525" marB="0" anchor="b">
                    <a:lnL>
                      <a:noFill/>
                    </a:lnL>
                    <a:lnR>
                      <a:noFill/>
                    </a:lnR>
                    <a:lnT>
                      <a:noFill/>
                    </a:lnT>
                    <a:lnB>
                      <a:noFill/>
                    </a:lnB>
                  </a:tcPr>
                </a:tc>
                <a:extLst>
                  <a:ext uri="{0D108BD9-81ED-4DB2-BD59-A6C34878D82A}">
                    <a16:rowId xmlns:a16="http://schemas.microsoft.com/office/drawing/2014/main" val="3706579236"/>
                  </a:ext>
                </a:extLst>
              </a:tr>
              <a:tr h="190500">
                <a:tc>
                  <a:txBody>
                    <a:bodyPr/>
                    <a:lstStyle/>
                    <a:p>
                      <a:pPr algn="l" fontAlgn="b"/>
                      <a:r>
                        <a:rPr lang="en-IN" sz="1100" b="1" i="0" u="none" strike="noStrike">
                          <a:solidFill>
                            <a:srgbClr val="44546A"/>
                          </a:solidFill>
                          <a:effectLst/>
                          <a:latin typeface="Calibri" panose="020F0502020204030204" pitchFamily="34" charset="0"/>
                        </a:rPr>
                        <a:t>AMT_CREDIT</a:t>
                      </a:r>
                    </a:p>
                  </a:txBody>
                  <a:tcPr marL="9525" marR="9525" marT="9525" marB="0" anchor="b">
                    <a:lnL>
                      <a:noFill/>
                    </a:lnL>
                    <a:lnR>
                      <a:noFill/>
                    </a:lnR>
                    <a:lnT>
                      <a:noFill/>
                    </a:lnT>
                    <a:lnB>
                      <a:noFill/>
                    </a:lnB>
                  </a:tcPr>
                </a:tc>
                <a:extLst>
                  <a:ext uri="{0D108BD9-81ED-4DB2-BD59-A6C34878D82A}">
                    <a16:rowId xmlns:a16="http://schemas.microsoft.com/office/drawing/2014/main" val="854653154"/>
                  </a:ext>
                </a:extLst>
              </a:tr>
              <a:tr h="190500">
                <a:tc>
                  <a:txBody>
                    <a:bodyPr/>
                    <a:lstStyle/>
                    <a:p>
                      <a:pPr algn="l" fontAlgn="b"/>
                      <a:r>
                        <a:rPr lang="en-IN" sz="1100" b="1" i="0" u="none" strike="noStrike">
                          <a:solidFill>
                            <a:srgbClr val="44546A"/>
                          </a:solidFill>
                          <a:effectLst/>
                          <a:latin typeface="Calibri" panose="020F0502020204030204" pitchFamily="34" charset="0"/>
                        </a:rPr>
                        <a:t>AMT_ANNUITY</a:t>
                      </a:r>
                    </a:p>
                  </a:txBody>
                  <a:tcPr marL="9525" marR="9525" marT="9525" marB="0" anchor="b">
                    <a:lnL>
                      <a:noFill/>
                    </a:lnL>
                    <a:lnR>
                      <a:noFill/>
                    </a:lnR>
                    <a:lnT>
                      <a:noFill/>
                    </a:lnT>
                    <a:lnB>
                      <a:noFill/>
                    </a:lnB>
                  </a:tcPr>
                </a:tc>
                <a:extLst>
                  <a:ext uri="{0D108BD9-81ED-4DB2-BD59-A6C34878D82A}">
                    <a16:rowId xmlns:a16="http://schemas.microsoft.com/office/drawing/2014/main" val="3829857345"/>
                  </a:ext>
                </a:extLst>
              </a:tr>
              <a:tr h="190500">
                <a:tc>
                  <a:txBody>
                    <a:bodyPr/>
                    <a:lstStyle/>
                    <a:p>
                      <a:pPr algn="l" fontAlgn="b"/>
                      <a:r>
                        <a:rPr lang="en-IN" sz="1100" b="1" i="0" u="none" strike="noStrike">
                          <a:solidFill>
                            <a:srgbClr val="44546A"/>
                          </a:solidFill>
                          <a:effectLst/>
                          <a:latin typeface="Calibri" panose="020F0502020204030204" pitchFamily="34" charset="0"/>
                        </a:rPr>
                        <a:t>AMT_GOODS_PRICE</a:t>
                      </a:r>
                    </a:p>
                  </a:txBody>
                  <a:tcPr marL="9525" marR="9525" marT="9525" marB="0" anchor="b">
                    <a:lnL>
                      <a:noFill/>
                    </a:lnL>
                    <a:lnR>
                      <a:noFill/>
                    </a:lnR>
                    <a:lnT>
                      <a:noFill/>
                    </a:lnT>
                    <a:lnB>
                      <a:noFill/>
                    </a:lnB>
                  </a:tcPr>
                </a:tc>
                <a:extLst>
                  <a:ext uri="{0D108BD9-81ED-4DB2-BD59-A6C34878D82A}">
                    <a16:rowId xmlns:a16="http://schemas.microsoft.com/office/drawing/2014/main" val="388444959"/>
                  </a:ext>
                </a:extLst>
              </a:tr>
              <a:tr h="190500">
                <a:tc>
                  <a:txBody>
                    <a:bodyPr/>
                    <a:lstStyle/>
                    <a:p>
                      <a:pPr algn="l" fontAlgn="b"/>
                      <a:r>
                        <a:rPr lang="en-IN" sz="1100" b="1" i="0" u="none" strike="noStrike">
                          <a:solidFill>
                            <a:srgbClr val="44546A"/>
                          </a:solidFill>
                          <a:effectLst/>
                          <a:latin typeface="Calibri" panose="020F0502020204030204" pitchFamily="34" charset="0"/>
                        </a:rPr>
                        <a:t>REGION_POPULATION_RELATIVE</a:t>
                      </a:r>
                    </a:p>
                  </a:txBody>
                  <a:tcPr marL="9525" marR="9525" marT="9525" marB="0" anchor="b">
                    <a:lnL>
                      <a:noFill/>
                    </a:lnL>
                    <a:lnR>
                      <a:noFill/>
                    </a:lnR>
                    <a:lnT>
                      <a:noFill/>
                    </a:lnT>
                    <a:lnB>
                      <a:noFill/>
                    </a:lnB>
                  </a:tcPr>
                </a:tc>
                <a:extLst>
                  <a:ext uri="{0D108BD9-81ED-4DB2-BD59-A6C34878D82A}">
                    <a16:rowId xmlns:a16="http://schemas.microsoft.com/office/drawing/2014/main" val="63819654"/>
                  </a:ext>
                </a:extLst>
              </a:tr>
              <a:tr h="190500">
                <a:tc>
                  <a:txBody>
                    <a:bodyPr/>
                    <a:lstStyle/>
                    <a:p>
                      <a:pPr algn="l" fontAlgn="b"/>
                      <a:r>
                        <a:rPr lang="en-IN" sz="1100" b="1" i="0" u="none" strike="noStrike" dirty="0">
                          <a:solidFill>
                            <a:srgbClr val="44546A"/>
                          </a:solidFill>
                          <a:effectLst/>
                          <a:latin typeface="Calibri" panose="020F0502020204030204" pitchFamily="34" charset="0"/>
                        </a:rPr>
                        <a:t>DAYS_BIRTH</a:t>
                      </a:r>
                    </a:p>
                  </a:txBody>
                  <a:tcPr marL="9525" marR="9525" marT="9525" marB="0" anchor="b">
                    <a:lnL>
                      <a:noFill/>
                    </a:lnL>
                    <a:lnR>
                      <a:noFill/>
                    </a:lnR>
                    <a:lnT>
                      <a:noFill/>
                    </a:lnT>
                    <a:lnB>
                      <a:noFill/>
                    </a:lnB>
                  </a:tcPr>
                </a:tc>
                <a:extLst>
                  <a:ext uri="{0D108BD9-81ED-4DB2-BD59-A6C34878D82A}">
                    <a16:rowId xmlns:a16="http://schemas.microsoft.com/office/drawing/2014/main" val="3479933185"/>
                  </a:ext>
                </a:extLst>
              </a:tr>
              <a:tr h="190500">
                <a:tc>
                  <a:txBody>
                    <a:bodyPr/>
                    <a:lstStyle/>
                    <a:p>
                      <a:pPr algn="l" fontAlgn="b"/>
                      <a:r>
                        <a:rPr lang="en-IN" sz="1100" b="1" i="0" u="none" strike="noStrike">
                          <a:solidFill>
                            <a:srgbClr val="44546A"/>
                          </a:solidFill>
                          <a:effectLst/>
                          <a:latin typeface="Calibri" panose="020F0502020204030204" pitchFamily="34" charset="0"/>
                        </a:rPr>
                        <a:t>DAYS_EMPLOYED</a:t>
                      </a:r>
                    </a:p>
                  </a:txBody>
                  <a:tcPr marL="9525" marR="9525" marT="9525" marB="0" anchor="b">
                    <a:lnL>
                      <a:noFill/>
                    </a:lnL>
                    <a:lnR>
                      <a:noFill/>
                    </a:lnR>
                    <a:lnT>
                      <a:noFill/>
                    </a:lnT>
                    <a:lnB>
                      <a:noFill/>
                    </a:lnB>
                  </a:tcPr>
                </a:tc>
                <a:extLst>
                  <a:ext uri="{0D108BD9-81ED-4DB2-BD59-A6C34878D82A}">
                    <a16:rowId xmlns:a16="http://schemas.microsoft.com/office/drawing/2014/main" val="2929465483"/>
                  </a:ext>
                </a:extLst>
              </a:tr>
              <a:tr h="190500">
                <a:tc>
                  <a:txBody>
                    <a:bodyPr/>
                    <a:lstStyle/>
                    <a:p>
                      <a:pPr algn="l" fontAlgn="b"/>
                      <a:r>
                        <a:rPr lang="en-IN" sz="1100" b="1" i="0" u="none" strike="noStrike" dirty="0">
                          <a:solidFill>
                            <a:srgbClr val="44546A"/>
                          </a:solidFill>
                          <a:effectLst/>
                          <a:latin typeface="Calibri" panose="020F0502020204030204" pitchFamily="34" charset="0"/>
                        </a:rPr>
                        <a:t>DAYS_REGISTRATION</a:t>
                      </a:r>
                    </a:p>
                  </a:txBody>
                  <a:tcPr marL="9525" marR="9525" marT="9525" marB="0" anchor="b">
                    <a:lnL>
                      <a:noFill/>
                    </a:lnL>
                    <a:lnR>
                      <a:noFill/>
                    </a:lnR>
                    <a:lnT>
                      <a:noFill/>
                    </a:lnT>
                    <a:lnB>
                      <a:noFill/>
                    </a:lnB>
                  </a:tcPr>
                </a:tc>
                <a:extLst>
                  <a:ext uri="{0D108BD9-81ED-4DB2-BD59-A6C34878D82A}">
                    <a16:rowId xmlns:a16="http://schemas.microsoft.com/office/drawing/2014/main" val="3934334688"/>
                  </a:ext>
                </a:extLst>
              </a:tr>
            </a:tbl>
          </a:graphicData>
        </a:graphic>
      </p:graphicFrame>
    </p:spTree>
    <p:extLst>
      <p:ext uri="{BB962C8B-B14F-4D97-AF65-F5344CB8AC3E}">
        <p14:creationId xmlns:p14="http://schemas.microsoft.com/office/powerpoint/2010/main" val="41062822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88571"/>
          </a:xfrm>
        </p:spPr>
        <p:txBody>
          <a:bodyPr/>
          <a:lstStyle/>
          <a:p>
            <a:r>
              <a:rPr lang="en-GB" dirty="0" smtClean="0"/>
              <a:t>THANKS</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GB" dirty="0" smtClean="0"/>
              <a:t>HERE IS THE LINK PROVIDED</a:t>
            </a:r>
          </a:p>
          <a:p>
            <a:r>
              <a:rPr lang="en-GB" dirty="0" smtClean="0"/>
              <a:t>PDF </a:t>
            </a:r>
            <a:r>
              <a:rPr lang="en-GB" dirty="0"/>
              <a:t>LINK-https://</a:t>
            </a:r>
            <a:r>
              <a:rPr lang="en-GB" dirty="0" smtClean="0"/>
              <a:t>docs.google.com/presentation/d/1Gkmv51PxvHmNXz3cjULQWHDvx1EfBezY/</a:t>
            </a:r>
            <a:r>
              <a:rPr lang="en-GB" dirty="0" err="1" smtClean="0"/>
              <a:t>edit?usp</a:t>
            </a:r>
            <a:r>
              <a:rPr lang="en-GB" dirty="0" smtClean="0"/>
              <a:t>=</a:t>
            </a:r>
            <a:r>
              <a:rPr lang="en-GB" dirty="0" err="1" smtClean="0"/>
              <a:t>drive_link&amp;ouid</a:t>
            </a:r>
            <a:r>
              <a:rPr lang="en-GB" dirty="0" smtClean="0"/>
              <a:t>=102798538525957876779&amp;rtpof=</a:t>
            </a:r>
            <a:r>
              <a:rPr lang="en-GB" dirty="0" err="1" smtClean="0"/>
              <a:t>true&amp;sd</a:t>
            </a:r>
            <a:r>
              <a:rPr lang="en-GB" smtClean="0"/>
              <a:t>=true</a:t>
            </a:r>
          </a:p>
          <a:p>
            <a:r>
              <a:rPr lang="en-GB" smtClean="0">
                <a:hlinkClick r:id="rId2" action="ppaction://hlinkpres?slideindex=1&amp;slidetitle="/>
              </a:rPr>
              <a:t>Bank </a:t>
            </a:r>
            <a:r>
              <a:rPr lang="en-GB" dirty="0" smtClean="0">
                <a:hlinkClick r:id="rId2" action="ppaction://hlinkpres?slideindex=1&amp;slidetitle="/>
              </a:rPr>
              <a:t>Loan Case Study PPT.pptx</a:t>
            </a:r>
            <a:endParaRPr lang="en-GB" dirty="0" smtClean="0"/>
          </a:p>
          <a:p>
            <a:r>
              <a:rPr lang="en-GB" dirty="0" smtClean="0"/>
              <a:t>EXCEL </a:t>
            </a:r>
            <a:r>
              <a:rPr lang="en-GB" dirty="0"/>
              <a:t>FILE-https://docs.google.com/spreadsheets/d/1YFXEttSJAMAk223s_lyWWR1gIZ_VHkpW/</a:t>
            </a:r>
            <a:r>
              <a:rPr lang="en-GB" dirty="0" err="1"/>
              <a:t>edit?usp</a:t>
            </a:r>
            <a:r>
              <a:rPr lang="en-GB" dirty="0"/>
              <a:t>=</a:t>
            </a:r>
            <a:r>
              <a:rPr lang="en-GB" dirty="0" err="1"/>
              <a:t>drive_link&amp;ouid</a:t>
            </a:r>
            <a:r>
              <a:rPr lang="en-GB" dirty="0"/>
              <a:t>=102798538525957876779&amp;rtpof=</a:t>
            </a:r>
            <a:r>
              <a:rPr lang="en-GB" dirty="0" err="1"/>
              <a:t>true&amp;sd</a:t>
            </a:r>
            <a:r>
              <a:rPr lang="en-GB" dirty="0"/>
              <a:t>=true</a:t>
            </a:r>
            <a:endParaRPr lang="en-GB" dirty="0" smtClean="0"/>
          </a:p>
          <a:p>
            <a:r>
              <a:rPr lang="en-GB" dirty="0" smtClean="0"/>
              <a:t>LOOM VIDEO </a:t>
            </a:r>
            <a:r>
              <a:rPr lang="en-GB" dirty="0" smtClean="0"/>
              <a:t>LINK-</a:t>
            </a:r>
            <a:r>
              <a:rPr lang="en-IN" dirty="0"/>
              <a:t>https://www.loom.com/share/5aeda148ed134d5593918d24d0c8a22c?sid=f719dee6-3bc3-45d9-b3b6-7dcc3e3c44a8</a:t>
            </a:r>
            <a:endParaRPr lang="en-IN" dirty="0"/>
          </a:p>
        </p:txBody>
      </p:sp>
    </p:spTree>
    <p:extLst>
      <p:ext uri="{BB962C8B-B14F-4D97-AF65-F5344CB8AC3E}">
        <p14:creationId xmlns:p14="http://schemas.microsoft.com/office/powerpoint/2010/main" val="4014558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PROJECT DESCRIPTION</a:t>
            </a:r>
            <a:endParaRPr lang="en-IN" dirty="0"/>
          </a:p>
        </p:txBody>
      </p:sp>
      <p:sp>
        <p:nvSpPr>
          <p:cNvPr id="3" name="Content Placeholder 2"/>
          <p:cNvSpPr>
            <a:spLocks noGrp="1"/>
          </p:cNvSpPr>
          <p:nvPr>
            <p:ph idx="1"/>
          </p:nvPr>
        </p:nvSpPr>
        <p:spPr>
          <a:xfrm>
            <a:off x="677334" y="1376818"/>
            <a:ext cx="8596668" cy="3880773"/>
          </a:xfrm>
        </p:spPr>
        <p:txBody>
          <a:bodyPr/>
          <a:lstStyle/>
          <a:p>
            <a:pPr marL="0" indent="0">
              <a:buNone/>
            </a:pPr>
            <a:r>
              <a:rPr lang="en-GB" dirty="0" smtClean="0"/>
              <a:t>The </a:t>
            </a:r>
            <a:r>
              <a:rPr lang="en-GB" dirty="0"/>
              <a:t>main aim of this project is to identify patterns that indicate if a customer will have difficulty paying their </a:t>
            </a:r>
            <a:r>
              <a:rPr lang="en-GB" dirty="0"/>
              <a:t>instalments. Our project's primary goal is to enhance the </a:t>
            </a:r>
            <a:r>
              <a:rPr lang="en-GB" dirty="0" smtClean="0"/>
              <a:t>efficiency </a:t>
            </a:r>
            <a:r>
              <a:rPr lang="en-GB" dirty="0"/>
              <a:t>and accuracy of the bank loan application and approval process.. </a:t>
            </a:r>
            <a:r>
              <a:rPr lang="en-GB" dirty="0"/>
              <a:t>This information can be used to make decisions such as denying the loan, reducing the amount of loan, or lending at a higher interest rate to risky applicants. The company wants to understand the key factors behind loan default so it can make better decisions about loan </a:t>
            </a:r>
            <a:r>
              <a:rPr lang="en-GB" dirty="0" err="1" smtClean="0"/>
              <a:t>approval.By</a:t>
            </a:r>
            <a:r>
              <a:rPr lang="en-GB" dirty="0" smtClean="0"/>
              <a:t> </a:t>
            </a:r>
            <a:r>
              <a:rPr lang="en-GB" dirty="0" err="1"/>
              <a:t>analyzing</a:t>
            </a:r>
            <a:r>
              <a:rPr lang="en-GB" dirty="0"/>
              <a:t> relevant features such as credit scores, income, and employment history, </a:t>
            </a:r>
            <a:r>
              <a:rPr lang="en-GB" dirty="0" smtClean="0"/>
              <a:t>this will </a:t>
            </a:r>
            <a:r>
              <a:rPr lang="en-GB" dirty="0"/>
              <a:t>classify applicants as 'creditworthy' or 'non-creditworthy.' This project aims to improve loan approval processes and reduce the risk of bad loans for the bank</a:t>
            </a:r>
            <a:endParaRPr lang="en-IN" dirty="0"/>
          </a:p>
        </p:txBody>
      </p:sp>
      <p:pic>
        <p:nvPicPr>
          <p:cNvPr id="1025" name="Picture 1" descr="Us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361950" cy="36195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Us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361950" cy="36195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Us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361950" cy="361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99227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APPROACH</a:t>
            </a:r>
            <a:endParaRPr lang="en-IN" dirty="0"/>
          </a:p>
        </p:txBody>
      </p:sp>
      <p:sp>
        <p:nvSpPr>
          <p:cNvPr id="3" name="Content Placeholder 2"/>
          <p:cNvSpPr>
            <a:spLocks noGrp="1"/>
          </p:cNvSpPr>
          <p:nvPr>
            <p:ph idx="1"/>
          </p:nvPr>
        </p:nvSpPr>
        <p:spPr>
          <a:xfrm>
            <a:off x="494454" y="1270000"/>
            <a:ext cx="8596668" cy="4843417"/>
          </a:xfrm>
        </p:spPr>
        <p:txBody>
          <a:bodyPr>
            <a:normAutofit fontScale="92500" lnSpcReduction="10000"/>
          </a:bodyPr>
          <a:lstStyle/>
          <a:p>
            <a:pPr marL="0" indent="0">
              <a:buNone/>
            </a:pPr>
            <a:r>
              <a:rPr lang="en-GB" dirty="0"/>
              <a:t>In this bank loan case study, my approach began with </a:t>
            </a:r>
            <a:r>
              <a:rPr lang="en-GB" dirty="0" err="1"/>
              <a:t>analyzing</a:t>
            </a:r>
            <a:r>
              <a:rPr lang="en-GB" dirty="0"/>
              <a:t> three datasets: application.csv</a:t>
            </a:r>
            <a:r>
              <a:rPr lang="en-GB" dirty="0"/>
              <a:t>. To achieve this, we began by thoroughly understanding the critical steps involved in the process, starting </a:t>
            </a:r>
            <a:r>
              <a:rPr lang="en-GB" dirty="0" smtClean="0"/>
              <a:t>from </a:t>
            </a:r>
            <a:r>
              <a:rPr lang="en-GB" dirty="0"/>
              <a:t>loan application submission to the final decision of approval or rejection. </a:t>
            </a:r>
            <a:r>
              <a:rPr lang="en-GB" dirty="0"/>
              <a:t>I then conducted exploratory data analysis (EDA) to understand the data distribution and relationships. During data </a:t>
            </a:r>
            <a:r>
              <a:rPr lang="en-GB" dirty="0" err="1"/>
              <a:t>preprocessing</a:t>
            </a:r>
            <a:r>
              <a:rPr lang="en-GB" dirty="0"/>
              <a:t>, I addressed missing values and eliminated irrelevant columns to ensure data quality. Additionally, I identified outliers to assess their impact on the model. Moving forward, I performed univariate and bivariate analysis using pivot tables, which allowed me to gain valuable insights into the dataset.</a:t>
            </a:r>
          </a:p>
          <a:p>
            <a:pPr marL="0" indent="0">
              <a:buNone/>
            </a:pPr>
            <a:r>
              <a:rPr lang="en-GB" dirty="0"/>
              <a:t>To better understand the interdependencies between variables, I calculated correlations, enabling me to select the most relevant features for the model. This step was crucial in determining the predictive power of the variables in relation to loan default. By considering correlations, I was able to create a more accurate and robust model that could effectively predict creditworthiness and improve the loan approval process.</a:t>
            </a:r>
          </a:p>
          <a:p>
            <a:pPr marL="0" indent="0">
              <a:buNone/>
            </a:pPr>
            <a:r>
              <a:rPr lang="en-GB" dirty="0"/>
              <a:t>Throughout the process, I ensured transparency and collaborated with domain experts to validate the results. My approach prioritized data-driven decision-making and adherence to ethical standards, ensuring a successful outcome for the bank loan case study.</a:t>
            </a:r>
          </a:p>
          <a:p>
            <a:endParaRPr lang="en-IN" dirty="0"/>
          </a:p>
        </p:txBody>
      </p:sp>
    </p:spTree>
    <p:extLst>
      <p:ext uri="{BB962C8B-B14F-4D97-AF65-F5344CB8AC3E}">
        <p14:creationId xmlns:p14="http://schemas.microsoft.com/office/powerpoint/2010/main" val="34139428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TECH STACK USED</a:t>
            </a:r>
            <a:endParaRPr lang="en-IN" dirty="0"/>
          </a:p>
        </p:txBody>
      </p:sp>
      <p:sp>
        <p:nvSpPr>
          <p:cNvPr id="3" name="Content Placeholder 2"/>
          <p:cNvSpPr>
            <a:spLocks noGrp="1"/>
          </p:cNvSpPr>
          <p:nvPr>
            <p:ph idx="1"/>
          </p:nvPr>
        </p:nvSpPr>
        <p:spPr>
          <a:xfrm>
            <a:off x="677334" y="1632857"/>
            <a:ext cx="8596668" cy="4408505"/>
          </a:xfrm>
        </p:spPr>
        <p:txBody>
          <a:bodyPr/>
          <a:lstStyle/>
          <a:p>
            <a:r>
              <a:rPr lang="en-GB" dirty="0"/>
              <a:t>Microsoft Excel 2016 </a:t>
            </a:r>
            <a:r>
              <a:rPr lang="en-GB" dirty="0" smtClean="0"/>
              <a:t>- </a:t>
            </a:r>
            <a:r>
              <a:rPr lang="en-GB" dirty="0"/>
              <a:t>It is a powerful tool for data manipulation, analysis, and visualization. </a:t>
            </a:r>
            <a:endParaRPr lang="en-GB" dirty="0" smtClean="0"/>
          </a:p>
          <a:p>
            <a:r>
              <a:rPr lang="en-GB" dirty="0"/>
              <a:t>Microsoft PowerPoint </a:t>
            </a:r>
            <a:r>
              <a:rPr lang="en-GB" dirty="0" smtClean="0"/>
              <a:t>- presentation </a:t>
            </a:r>
            <a:r>
              <a:rPr lang="en-GB" dirty="0"/>
              <a:t>software used to create engaging and visually appealing slide decks for various purposes.</a:t>
            </a:r>
            <a:endParaRPr lang="en-IN" dirty="0"/>
          </a:p>
        </p:txBody>
      </p:sp>
    </p:spTree>
    <p:extLst>
      <p:ext uri="{BB962C8B-B14F-4D97-AF65-F5344CB8AC3E}">
        <p14:creationId xmlns:p14="http://schemas.microsoft.com/office/powerpoint/2010/main" val="11100261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2811"/>
          </a:xfrm>
        </p:spPr>
        <p:txBody>
          <a:bodyPr/>
          <a:lstStyle/>
          <a:p>
            <a:r>
              <a:rPr lang="en-GB" dirty="0" smtClean="0"/>
              <a:t>INSIGHTS</a:t>
            </a:r>
            <a:endParaRPr lang="en-IN" dirty="0"/>
          </a:p>
        </p:txBody>
      </p:sp>
      <p:sp>
        <p:nvSpPr>
          <p:cNvPr id="3" name="Content Placeholder 2"/>
          <p:cNvSpPr>
            <a:spLocks noGrp="1"/>
          </p:cNvSpPr>
          <p:nvPr>
            <p:ph idx="1"/>
          </p:nvPr>
        </p:nvSpPr>
        <p:spPr>
          <a:xfrm>
            <a:off x="677334" y="1332411"/>
            <a:ext cx="8596668" cy="4708951"/>
          </a:xfrm>
        </p:spPr>
        <p:txBody>
          <a:bodyPr/>
          <a:lstStyle/>
          <a:p>
            <a:pPr marL="0" indent="0">
              <a:buNone/>
            </a:pPr>
            <a:r>
              <a:rPr lang="en-GB" dirty="0"/>
              <a:t>The bank loan case study provides valuable insights into credit risk assessment, key risk indicators for loan default, and customer segmentation. It helps refine loan approval guidelines, select the best predictive model, and improve data quality. Addressing bias ensures ethical decision-making, and </a:t>
            </a:r>
            <a:r>
              <a:rPr lang="en-GB" dirty="0" err="1"/>
              <a:t>analyzing</a:t>
            </a:r>
            <a:r>
              <a:rPr lang="en-GB" dirty="0"/>
              <a:t> economic factors aids in planning for uncertainties. Overall, the study enables the bank to make data-driven decisions, optimize loan processing, and enhance customer satisfaction.</a:t>
            </a:r>
          </a:p>
          <a:p>
            <a:endParaRPr lang="en-GB" dirty="0"/>
          </a:p>
          <a:p>
            <a:endParaRPr lang="en-GB" dirty="0"/>
          </a:p>
          <a:p>
            <a:endParaRPr lang="en-GB" dirty="0"/>
          </a:p>
          <a:p>
            <a:endParaRPr lang="en-GB" dirty="0"/>
          </a:p>
          <a:p>
            <a:endParaRPr lang="en-GB" dirty="0"/>
          </a:p>
          <a:p>
            <a:endParaRPr lang="en-IN" dirty="0"/>
          </a:p>
        </p:txBody>
      </p:sp>
    </p:spTree>
    <p:extLst>
      <p:ext uri="{BB962C8B-B14F-4D97-AF65-F5344CB8AC3E}">
        <p14:creationId xmlns:p14="http://schemas.microsoft.com/office/powerpoint/2010/main" val="3597458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194" y="91440"/>
            <a:ext cx="9025808" cy="1136469"/>
          </a:xfrm>
        </p:spPr>
        <p:txBody>
          <a:bodyPr>
            <a:normAutofit fontScale="90000"/>
          </a:bodyPr>
          <a:lstStyle/>
          <a:p>
            <a:r>
              <a:rPr lang="en-GB" sz="1800" dirty="0"/>
              <a:t>A. Identify Missing Data and Deal with it Appropriately: As a data analyst, you come across missing data in the loan application dataset. It is essential to handle missing data effectively to ensure the accuracy of the analysis</a:t>
            </a:r>
            <a:r>
              <a:rPr lang="en-GB" sz="1800" dirty="0" smtClean="0"/>
              <a:t>.</a:t>
            </a:r>
            <a:r>
              <a:rPr lang="en-GB" sz="1800" dirty="0"/>
              <a:t/>
            </a:r>
            <a:br>
              <a:rPr lang="en-GB" sz="1800" dirty="0"/>
            </a:br>
            <a:r>
              <a:rPr lang="en-GB" sz="1800" dirty="0"/>
              <a:t>Task: Identify the missing data in the dataset and decide on an appropriate method to deal with it using Excel built-in functions and features.</a:t>
            </a:r>
            <a:endParaRPr lang="en-IN" sz="1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2467" y="1435622"/>
            <a:ext cx="4619625" cy="3175567"/>
          </a:xfrm>
        </p:spPr>
      </p:pic>
      <p:sp>
        <p:nvSpPr>
          <p:cNvPr id="5" name="TextBox 4"/>
          <p:cNvSpPr txBox="1"/>
          <p:nvPr/>
        </p:nvSpPr>
        <p:spPr>
          <a:xfrm>
            <a:off x="1188721" y="5408023"/>
            <a:ext cx="7824650" cy="1477328"/>
          </a:xfrm>
          <a:prstGeom prst="rect">
            <a:avLst/>
          </a:prstGeom>
          <a:noFill/>
        </p:spPr>
        <p:txBody>
          <a:bodyPr wrap="square" rtlCol="0">
            <a:spAutoFit/>
          </a:bodyPr>
          <a:lstStyle/>
          <a:p>
            <a:r>
              <a:rPr lang="en-GB" dirty="0" smtClean="0"/>
              <a:t>I applied various functions like COUNTA, COUNTBLANK Functions to find missing values , I dropped out columns which contains more than 30% of null values . And also I deleted some columns which is not relevant to this </a:t>
            </a:r>
            <a:r>
              <a:rPr lang="en-GB" dirty="0"/>
              <a:t>analysis like </a:t>
            </a:r>
            <a:r>
              <a:rPr lang="en-GB" dirty="0" err="1" smtClean="0"/>
              <a:t>weekday_appr_process_start</a:t>
            </a:r>
            <a:r>
              <a:rPr lang="en-GB" dirty="0" smtClean="0"/>
              <a:t> I was having 122 columns and after performing cleaning process I have 64 columns left.</a:t>
            </a:r>
            <a:endParaRPr lang="en-IN" dirty="0"/>
          </a:p>
        </p:txBody>
      </p:sp>
    </p:spTree>
    <p:extLst>
      <p:ext uri="{BB962C8B-B14F-4D97-AF65-F5344CB8AC3E}">
        <p14:creationId xmlns:p14="http://schemas.microsoft.com/office/powerpoint/2010/main" val="647923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91440"/>
            <a:ext cx="8908242" cy="888274"/>
          </a:xfrm>
        </p:spPr>
        <p:txBody>
          <a:bodyPr>
            <a:normAutofit fontScale="90000"/>
          </a:bodyPr>
          <a:lstStyle/>
          <a:p>
            <a:r>
              <a:rPr lang="en-GB" sz="1400" dirty="0"/>
              <a:t>B. Identify Outliers in the Dataset: Outliers can significantly impact the analysis and distort the results. You need to identify outliers in the loan application dataset</a:t>
            </a:r>
            <a:r>
              <a:rPr lang="en-GB" sz="1400" dirty="0" smtClean="0"/>
              <a:t>.</a:t>
            </a:r>
            <a:r>
              <a:rPr lang="en-GB" sz="1400" dirty="0"/>
              <a:t/>
            </a:r>
            <a:br>
              <a:rPr lang="en-GB" sz="1400" dirty="0"/>
            </a:br>
            <a:r>
              <a:rPr lang="en-GB" sz="1400" dirty="0"/>
              <a:t>Task: Detect and identify outliers in the dataset using Excel statistical functions and features, focusing on numerical variables.</a:t>
            </a:r>
            <a:endParaRPr lang="en-IN" sz="1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5760" y="1135108"/>
            <a:ext cx="3581400" cy="279082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0378" y="1173209"/>
            <a:ext cx="3802652" cy="231245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5760" y="4404768"/>
            <a:ext cx="3019425" cy="212407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31130" y="4080918"/>
            <a:ext cx="3771900" cy="2447925"/>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90832" y="1173209"/>
            <a:ext cx="3448050" cy="2371725"/>
          </a:xfrm>
          <a:prstGeom prst="rect">
            <a:avLst/>
          </a:prstGeom>
        </p:spPr>
      </p:pic>
    </p:spTree>
    <p:extLst>
      <p:ext uri="{BB962C8B-B14F-4D97-AF65-F5344CB8AC3E}">
        <p14:creationId xmlns:p14="http://schemas.microsoft.com/office/powerpoint/2010/main" val="15596463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951" y="178526"/>
            <a:ext cx="8596668" cy="1320800"/>
          </a:xfrm>
        </p:spPr>
        <p:txBody>
          <a:bodyPr>
            <a:normAutofit/>
          </a:bodyPr>
          <a:lstStyle/>
          <a:p>
            <a:r>
              <a:rPr lang="en-GB" sz="1600" dirty="0"/>
              <a:t>C. </a:t>
            </a:r>
            <a:r>
              <a:rPr lang="en-GB" sz="1600" dirty="0" err="1"/>
              <a:t>Analyze</a:t>
            </a:r>
            <a:r>
              <a:rPr lang="en-GB" sz="1600" dirty="0"/>
              <a:t> Data Imbalance: Data imbalance can affect the accuracy of the analysis, especially for binary classification problems. Understanding the data distribution is crucial for building reliable models</a:t>
            </a:r>
            <a:r>
              <a:rPr lang="en-GB" sz="1600" dirty="0" smtClean="0"/>
              <a:t>.</a:t>
            </a:r>
            <a:r>
              <a:rPr lang="en-GB" sz="1600" dirty="0"/>
              <a:t/>
            </a:r>
            <a:br>
              <a:rPr lang="en-GB" sz="1600" dirty="0"/>
            </a:br>
            <a:r>
              <a:rPr lang="en-GB" sz="1600" dirty="0"/>
              <a:t>Task: Determine if there is data imbalance in the loan application dataset and calculate the ratio of data imbalance using Excel functions.</a:t>
            </a:r>
            <a:endParaRPr lang="en-IN" sz="1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6005" y="1620044"/>
            <a:ext cx="5397205" cy="3638550"/>
          </a:xfrm>
        </p:spPr>
      </p:pic>
    </p:spTree>
    <p:extLst>
      <p:ext uri="{BB962C8B-B14F-4D97-AF65-F5344CB8AC3E}">
        <p14:creationId xmlns:p14="http://schemas.microsoft.com/office/powerpoint/2010/main" val="23376233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763" y="191589"/>
            <a:ext cx="8596668" cy="1259749"/>
          </a:xfrm>
        </p:spPr>
        <p:txBody>
          <a:bodyPr>
            <a:normAutofit fontScale="90000"/>
          </a:bodyPr>
          <a:lstStyle/>
          <a:p>
            <a:r>
              <a:rPr lang="en-GB" sz="1600" dirty="0"/>
              <a:t>D. Perform Univariate, Segmented Univariate, and Bivariate Analysis: To gain insights into the driving factors of loan default, it is important to conduct various analyses on consumer and loan attributes</a:t>
            </a:r>
            <a:r>
              <a:rPr lang="en-GB" sz="1600" dirty="0" smtClean="0"/>
              <a:t>.</a:t>
            </a:r>
            <a:r>
              <a:rPr lang="en-GB" sz="1600" dirty="0"/>
              <a:t/>
            </a:r>
            <a:br>
              <a:rPr lang="en-GB" sz="1600" dirty="0"/>
            </a:br>
            <a:r>
              <a:rPr lang="en-GB" sz="1600" dirty="0"/>
              <a:t>Task: Perform univariate analysis to understand the distribution of individual variables, segmented univariate analysis to compare variable distributions for different scenarios, and bivariate analysis to explore relationships between variables and the target variable using Excel functions and features.</a:t>
            </a:r>
            <a:endParaRPr lang="en-IN" sz="1600"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41831" y="1451338"/>
            <a:ext cx="3219450" cy="2619375"/>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763" y="4152537"/>
            <a:ext cx="3400425" cy="249555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585" y="1594213"/>
            <a:ext cx="3514725" cy="2476500"/>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66369" y="1556113"/>
            <a:ext cx="3743325" cy="2552700"/>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60545" y="4324350"/>
            <a:ext cx="4019550" cy="2533650"/>
          </a:xfrm>
          <a:prstGeom prst="rect">
            <a:avLst/>
          </a:prstGeom>
        </p:spPr>
      </p:pic>
      <p:sp>
        <p:nvSpPr>
          <p:cNvPr id="13" name="TextBox 12"/>
          <p:cNvSpPr txBox="1"/>
          <p:nvPr/>
        </p:nvSpPr>
        <p:spPr>
          <a:xfrm>
            <a:off x="8947431" y="4441371"/>
            <a:ext cx="2809140" cy="923330"/>
          </a:xfrm>
          <a:prstGeom prst="rect">
            <a:avLst/>
          </a:prstGeom>
          <a:noFill/>
        </p:spPr>
        <p:txBody>
          <a:bodyPr wrap="square" rtlCol="0">
            <a:spAutoFit/>
          </a:bodyPr>
          <a:lstStyle/>
          <a:p>
            <a:r>
              <a:rPr lang="en-GB" dirty="0" smtClean="0"/>
              <a:t>UNIVARIATE AND SEGMENTED UNIVARIATE ANALYSIS</a:t>
            </a:r>
            <a:endParaRPr lang="en-IN" dirty="0"/>
          </a:p>
        </p:txBody>
      </p:sp>
    </p:spTree>
    <p:extLst>
      <p:ext uri="{BB962C8B-B14F-4D97-AF65-F5344CB8AC3E}">
        <p14:creationId xmlns:p14="http://schemas.microsoft.com/office/powerpoint/2010/main" val="153884664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348</TotalTime>
  <Words>923</Words>
  <Application>Microsoft Office PowerPoint</Application>
  <PresentationFormat>Widescreen</PresentationFormat>
  <Paragraphs>56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Trebuchet MS</vt:lpstr>
      <vt:lpstr>Wingdings 3</vt:lpstr>
      <vt:lpstr>Facet</vt:lpstr>
      <vt:lpstr>Bank Loan Case Study </vt:lpstr>
      <vt:lpstr>PROJECT DESCRIPTION</vt:lpstr>
      <vt:lpstr>APPROACH</vt:lpstr>
      <vt:lpstr>TECH STACK USED</vt:lpstr>
      <vt:lpstr>INSIGHTS</vt:lpstr>
      <vt:lpstr>A. Identify Missing Data and Deal with it Appropriately: As a data analyst, you come across missing data in the loan application dataset. It is essential to handle missing data effectively to ensure the accuracy of the analysis. Task: Identify the missing data in the dataset and decide on an appropriate method to deal with it using Excel built-in functions and features.</vt:lpstr>
      <vt:lpstr>B. Identify Outliers in the Dataset: Outliers can significantly impact the analysis and distort the results. You need to identify outliers in the loan application dataset. Task: Detect and identify outliers in the dataset using Excel statistical functions and features, focusing on numerical variables.</vt:lpstr>
      <vt:lpstr>C. Analyze Data Imbalance: Data imbalance can affect the accuracy of the analysis, especially for binary classification problems. Understanding the data distribution is crucial for building reliable models. Task: Determine if there is data imbalance in the loan application dataset and calculate the ratio of data imbalance using Excel functions.</vt:lpstr>
      <vt:lpstr>D. Perform Univariate, Segmented Univariate, and Bivariate Analysis: To gain insights into the driving factors of loan default, it is important to conduct various analyses on consumer and loan attributes. Task: Perform univariate analysis to understand the distribution of individual variables, segmented univariate analysis to compare variable distributions for different scenarios, and bivariate analysis to explore relationships between variables and the target variable using Excel functions and features.</vt:lpstr>
      <vt:lpstr>INSIGHTS GAINED</vt:lpstr>
      <vt:lpstr>BIVARIATE ANALYSIS</vt:lpstr>
      <vt:lpstr>INSIGHTS GAINED</vt:lpstr>
      <vt:lpstr>RESULT</vt:lpstr>
      <vt:lpstr>E. Identify Top Correlations for Different Scenarios: Understanding the correlation between variables and the target variable can provide insights into strong indicators of loan default. Task: Segment the dataset based on different scenarios (e.g., clients with payment difficulties and all other cases) and identify the top correlations for each segmented data using Excel functions.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Loan Case Study</dc:title>
  <dc:creator>VEENA</dc:creator>
  <cp:lastModifiedBy>VEENA</cp:lastModifiedBy>
  <cp:revision>34</cp:revision>
  <dcterms:created xsi:type="dcterms:W3CDTF">2023-08-01T01:57:07Z</dcterms:created>
  <dcterms:modified xsi:type="dcterms:W3CDTF">2023-08-02T16:06:53Z</dcterms:modified>
</cp:coreProperties>
</file>