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D27E74-3F04-4A31-92B6-0FA79673C2B4}" type="datetimeFigureOut">
              <a:rPr lang="en-IN" smtClean="0"/>
              <a:t>09-07-2023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03943-2D0A-4705-A33D-F4C49BF4F572}" type="slidenum">
              <a:rPr lang="en-IN" smtClean="0"/>
              <a:t>‹#›</a:t>
            </a:fld>
            <a:endParaRPr lang="en-IN"/>
          </a:p>
        </p:txBody>
      </p:sp>
    </p:spTree>
    <p:extLst>
      <p:ext uri="{BB962C8B-B14F-4D97-AF65-F5344CB8AC3E}">
        <p14:creationId xmlns:p14="http://schemas.microsoft.com/office/powerpoint/2010/main" val="1717994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303943-2D0A-4705-A33D-F4C49BF4F572}" type="slidenum">
              <a:rPr lang="en-IN" smtClean="0"/>
              <a:t>7</a:t>
            </a:fld>
            <a:endParaRPr lang="en-IN"/>
          </a:p>
        </p:txBody>
      </p:sp>
    </p:spTree>
    <p:extLst>
      <p:ext uri="{BB962C8B-B14F-4D97-AF65-F5344CB8AC3E}">
        <p14:creationId xmlns:p14="http://schemas.microsoft.com/office/powerpoint/2010/main" val="3863733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902494-4F5B-4226-AF4E-10C6EAA2DF25}"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195F1-7522-45E8-B7CF-C840F3422309}"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902494-4F5B-4226-AF4E-10C6EAA2DF25}"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195F1-7522-45E8-B7CF-C840F342230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902494-4F5B-4226-AF4E-10C6EAA2DF25}"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195F1-7522-45E8-B7CF-C840F342230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8902494-4F5B-4226-AF4E-10C6EAA2DF25}"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195F1-7522-45E8-B7CF-C840F342230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08902494-4F5B-4226-AF4E-10C6EAA2DF25}" type="datetimeFigureOut">
              <a:rPr lang="en-IN" smtClean="0"/>
              <a:t>09-07-2023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A6195F1-7522-45E8-B7CF-C840F3422309}"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902494-4F5B-4226-AF4E-10C6EAA2DF25}"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6195F1-7522-45E8-B7CF-C840F3422309}" type="slidenum">
              <a:rPr lang="en-IN" smtClean="0"/>
              <a:t>‹#›</a:t>
            </a:fld>
            <a:endParaRPr lang="en-IN"/>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8902494-4F5B-4226-AF4E-10C6EAA2DF25}" type="datetimeFigureOut">
              <a:rPr lang="en-IN" smtClean="0"/>
              <a:t>09-07-2023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A6195F1-7522-45E8-B7CF-C840F3422309}"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902494-4F5B-4226-AF4E-10C6EAA2DF25}" type="datetimeFigureOut">
              <a:rPr lang="en-IN" smtClean="0"/>
              <a:t>09-07-2023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A6195F1-7522-45E8-B7CF-C840F342230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902494-4F5B-4226-AF4E-10C6EAA2DF25}" type="datetimeFigureOut">
              <a:rPr lang="en-IN" smtClean="0"/>
              <a:t>09-07-2023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A6195F1-7522-45E8-B7CF-C840F342230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08902494-4F5B-4226-AF4E-10C6EAA2DF25}" type="datetimeFigureOut">
              <a:rPr lang="en-IN" smtClean="0"/>
              <a:t>09-07-2023</a:t>
            </a:fld>
            <a:endParaRPr lang="en-IN"/>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2A6195F1-7522-45E8-B7CF-C840F3422309}"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902494-4F5B-4226-AF4E-10C6EAA2DF25}" type="datetimeFigureOut">
              <a:rPr lang="en-IN" smtClean="0"/>
              <a:t>09-07-2023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A6195F1-7522-45E8-B7CF-C840F342230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08902494-4F5B-4226-AF4E-10C6EAA2DF25}" type="datetimeFigureOut">
              <a:rPr lang="en-IN" smtClean="0"/>
              <a:t>09-07-2023</a:t>
            </a:fld>
            <a:endParaRPr lang="en-IN"/>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IN"/>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2A6195F1-7522-45E8-B7CF-C840F3422309}"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260648"/>
            <a:ext cx="7087935" cy="1723731"/>
          </a:xfrm>
        </p:spPr>
        <p:txBody>
          <a:bodyPr/>
          <a:lstStyle/>
          <a:p>
            <a:r>
              <a:rPr lang="en-IN" sz="4000" b="1" u="sng" dirty="0">
                <a:solidFill>
                  <a:schemeClr val="accent3">
                    <a:lumMod val="50000"/>
                  </a:schemeClr>
                </a:solidFill>
                <a:effectLst>
                  <a:outerShdw blurRad="38100" dist="38100" dir="2700000" algn="tl">
                    <a:srgbClr val="000000">
                      <a:alpha val="43137"/>
                    </a:srgbClr>
                  </a:outerShdw>
                </a:effectLst>
              </a:rPr>
              <a:t>Hiring Process </a:t>
            </a:r>
            <a:r>
              <a:rPr lang="en-IN" sz="4000" b="1" u="sng" dirty="0" smtClean="0">
                <a:solidFill>
                  <a:schemeClr val="accent3">
                    <a:lumMod val="50000"/>
                  </a:schemeClr>
                </a:solidFill>
                <a:effectLst>
                  <a:outerShdw blurRad="38100" dist="38100" dir="2700000" algn="tl">
                    <a:srgbClr val="000000">
                      <a:alpha val="43137"/>
                    </a:srgbClr>
                  </a:outerShdw>
                </a:effectLst>
              </a:rPr>
              <a:t>Analytics project </a:t>
            </a:r>
            <a:r>
              <a:rPr lang="en-IN" b="1" dirty="0"/>
              <a:t/>
            </a:r>
            <a:br>
              <a:rPr lang="en-IN" b="1" dirty="0"/>
            </a:br>
            <a:endParaRPr lang="en-IN" dirty="0"/>
          </a:p>
        </p:txBody>
      </p:sp>
      <p:sp>
        <p:nvSpPr>
          <p:cNvPr id="3" name="Subtitle 2"/>
          <p:cNvSpPr>
            <a:spLocks noGrp="1"/>
          </p:cNvSpPr>
          <p:nvPr>
            <p:ph type="subTitle" idx="1"/>
          </p:nvPr>
        </p:nvSpPr>
        <p:spPr>
          <a:xfrm rot="19140000" flipV="1">
            <a:off x="1026479" y="4471830"/>
            <a:ext cx="6511131" cy="3040749"/>
          </a:xfrm>
        </p:spPr>
        <p:txBody>
          <a:bodyPr/>
          <a:lstStyle/>
          <a:p>
            <a:endParaRPr lang="en-IN" dirty="0"/>
          </a:p>
        </p:txBody>
      </p:sp>
    </p:spTree>
    <p:extLst>
      <p:ext uri="{BB962C8B-B14F-4D97-AF65-F5344CB8AC3E}">
        <p14:creationId xmlns:p14="http://schemas.microsoft.com/office/powerpoint/2010/main" val="224152714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116632"/>
            <a:ext cx="7520940" cy="1323528"/>
          </a:xfrm>
        </p:spPr>
        <p:txBody>
          <a:bodyPr/>
          <a:lstStyle/>
          <a:p>
            <a:r>
              <a:rPr lang="en-GB" sz="1400" dirty="0" smtClean="0">
                <a:solidFill>
                  <a:schemeClr val="accent3">
                    <a:lumMod val="75000"/>
                  </a:schemeClr>
                </a:solidFill>
              </a:rPr>
              <a:t>5.</a:t>
            </a:r>
            <a:r>
              <a:rPr lang="en-GB" sz="1400" b="1" dirty="0">
                <a:solidFill>
                  <a:schemeClr val="accent3">
                    <a:lumMod val="75000"/>
                  </a:schemeClr>
                </a:solidFill>
              </a:rPr>
              <a:t> Charts: </a:t>
            </a:r>
            <a:r>
              <a:rPr lang="en-GB" sz="1400" dirty="0">
                <a:solidFill>
                  <a:schemeClr val="accent3">
                    <a:lumMod val="75000"/>
                  </a:schemeClr>
                </a:solidFill>
              </a:rPr>
              <a:t>Use different charts and graphs to perform the task representing the data.</a:t>
            </a:r>
            <a:br>
              <a:rPr lang="en-GB" sz="1400" dirty="0">
                <a:solidFill>
                  <a:schemeClr val="accent3">
                    <a:lumMod val="75000"/>
                  </a:schemeClr>
                </a:solidFill>
              </a:rPr>
            </a:br>
            <a:r>
              <a:rPr lang="en-GB" sz="1400" b="1" dirty="0">
                <a:solidFill>
                  <a:schemeClr val="accent3">
                    <a:lumMod val="75000"/>
                  </a:schemeClr>
                </a:solidFill>
              </a:rPr>
              <a:t>Your task: </a:t>
            </a:r>
            <a:r>
              <a:rPr lang="en-GB" sz="1400" dirty="0">
                <a:solidFill>
                  <a:schemeClr val="accent3">
                    <a:lumMod val="75000"/>
                  </a:schemeClr>
                </a:solidFill>
              </a:rPr>
              <a:t>Represent different post tiers using chart/graph?</a:t>
            </a:r>
            <a:br>
              <a:rPr lang="en-GB" sz="1400" dirty="0">
                <a:solidFill>
                  <a:schemeClr val="accent3">
                    <a:lumMod val="75000"/>
                  </a:schemeClr>
                </a:solidFill>
              </a:rPr>
            </a:br>
            <a:endParaRPr lang="en-IN" sz="1400" dirty="0">
              <a:solidFill>
                <a:schemeClr val="accent3">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2325" y="1273261"/>
            <a:ext cx="7521575" cy="2803811"/>
          </a:xfrm>
        </p:spPr>
      </p:pic>
      <p:sp>
        <p:nvSpPr>
          <p:cNvPr id="5" name="TextBox 4"/>
          <p:cNvSpPr txBox="1"/>
          <p:nvPr/>
        </p:nvSpPr>
        <p:spPr>
          <a:xfrm>
            <a:off x="611560" y="4437112"/>
            <a:ext cx="7488832" cy="369332"/>
          </a:xfrm>
          <a:prstGeom prst="rect">
            <a:avLst/>
          </a:prstGeom>
          <a:noFill/>
        </p:spPr>
        <p:txBody>
          <a:bodyPr wrap="square" rtlCol="0">
            <a:spAutoFit/>
          </a:bodyPr>
          <a:lstStyle/>
          <a:p>
            <a:r>
              <a:rPr lang="en-GB" dirty="0" smtClean="0"/>
              <a:t>Number of people working in different posts </a:t>
            </a:r>
            <a:endParaRPr lang="en-IN" dirty="0"/>
          </a:p>
        </p:txBody>
      </p:sp>
    </p:spTree>
    <p:extLst>
      <p:ext uri="{BB962C8B-B14F-4D97-AF65-F5344CB8AC3E}">
        <p14:creationId xmlns:p14="http://schemas.microsoft.com/office/powerpoint/2010/main" val="9974905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GB" dirty="0" smtClean="0">
                <a:solidFill>
                  <a:schemeClr val="accent3">
                    <a:lumMod val="75000"/>
                  </a:schemeClr>
                </a:solidFill>
              </a:rPr>
              <a:t>result</a:t>
            </a:r>
            <a:endParaRPr lang="en-IN" dirty="0">
              <a:solidFill>
                <a:schemeClr val="accent3">
                  <a:lumMod val="75000"/>
                </a:schemeClr>
              </a:solidFill>
            </a:endParaRPr>
          </a:p>
        </p:txBody>
      </p:sp>
      <p:sp>
        <p:nvSpPr>
          <p:cNvPr id="3" name="Content Placeholder 2"/>
          <p:cNvSpPr>
            <a:spLocks noGrp="1"/>
          </p:cNvSpPr>
          <p:nvPr>
            <p:ph idx="1"/>
          </p:nvPr>
        </p:nvSpPr>
        <p:spPr/>
        <p:txBody>
          <a:bodyPr/>
          <a:lstStyle/>
          <a:p>
            <a:r>
              <a:rPr lang="en-GB" b="0" dirty="0">
                <a:solidFill>
                  <a:schemeClr val="accent3">
                    <a:lumMod val="75000"/>
                  </a:schemeClr>
                </a:solidFill>
              </a:rPr>
              <a:t>The results of a hiring data analytics project provide useful information for improving the hiring process. This includes insights on what qualifications lead to successful hires, how to hire more efficiently, and how to create a diverse workforce. These findings help companies make better hiring decisions and build a stronger team</a:t>
            </a:r>
            <a:r>
              <a:rPr lang="en-GB" b="0" dirty="0"/>
              <a:t>.</a:t>
            </a:r>
            <a:endParaRPr lang="en-IN" dirty="0"/>
          </a:p>
        </p:txBody>
      </p:sp>
    </p:spTree>
    <p:extLst>
      <p:ext uri="{BB962C8B-B14F-4D97-AF65-F5344CB8AC3E}">
        <p14:creationId xmlns:p14="http://schemas.microsoft.com/office/powerpoint/2010/main" val="1360026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The end </a:t>
            </a:r>
            <a:endParaRPr lang="en-IN" dirty="0"/>
          </a:p>
        </p:txBody>
      </p:sp>
      <p:sp>
        <p:nvSpPr>
          <p:cNvPr id="3" name="Content Placeholder 2"/>
          <p:cNvSpPr>
            <a:spLocks noGrp="1"/>
          </p:cNvSpPr>
          <p:nvPr>
            <p:ph idx="1"/>
          </p:nvPr>
        </p:nvSpPr>
        <p:spPr/>
        <p:txBody>
          <a:bodyPr>
            <a:normAutofit/>
          </a:bodyPr>
          <a:lstStyle/>
          <a:p>
            <a:r>
              <a:rPr lang="en-GB" sz="2400" dirty="0" smtClean="0">
                <a:solidFill>
                  <a:schemeClr val="accent3">
                    <a:lumMod val="75000"/>
                  </a:schemeClr>
                </a:solidFill>
              </a:rPr>
              <a:t>Thanks.</a:t>
            </a:r>
          </a:p>
          <a:p>
            <a:r>
              <a:rPr lang="en-GB" sz="2400" dirty="0" smtClean="0">
                <a:solidFill>
                  <a:schemeClr val="accent3">
                    <a:lumMod val="75000"/>
                  </a:schemeClr>
                </a:solidFill>
              </a:rPr>
              <a:t>Here is the  drive link provided of the </a:t>
            </a:r>
            <a:r>
              <a:rPr lang="en-GB" sz="2400" dirty="0" smtClean="0">
                <a:solidFill>
                  <a:schemeClr val="accent3">
                    <a:lumMod val="75000"/>
                  </a:schemeClr>
                </a:solidFill>
              </a:rPr>
              <a:t>project</a:t>
            </a:r>
          </a:p>
          <a:p>
            <a:r>
              <a:rPr lang="en-GB" sz="1400" dirty="0">
                <a:solidFill>
                  <a:schemeClr val="accent6">
                    <a:lumMod val="60000"/>
                    <a:lumOff val="40000"/>
                  </a:schemeClr>
                </a:solidFill>
              </a:rPr>
              <a:t>https://docs.google.com/presentation/d/1G5SAxELONKAYsFkdoTJrHalZG_wrZI0Y/edit?usp=sharing&amp;ouid=102798538525957876779&amp;rtpof=true&amp;sd=true </a:t>
            </a:r>
            <a:endParaRPr lang="en-IN" sz="1400" dirty="0">
              <a:solidFill>
                <a:schemeClr val="accent6">
                  <a:lumMod val="60000"/>
                  <a:lumOff val="40000"/>
                </a:schemeClr>
              </a:solidFill>
            </a:endParaRPr>
          </a:p>
        </p:txBody>
      </p:sp>
    </p:spTree>
    <p:extLst>
      <p:ext uri="{BB962C8B-B14F-4D97-AF65-F5344CB8AC3E}">
        <p14:creationId xmlns:p14="http://schemas.microsoft.com/office/powerpoint/2010/main" val="28625071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3">
                    <a:lumMod val="50000"/>
                  </a:schemeClr>
                </a:solidFill>
              </a:rPr>
              <a:t>		Project description</a:t>
            </a:r>
            <a:endParaRPr lang="en-IN" dirty="0">
              <a:solidFill>
                <a:schemeClr val="accent3">
                  <a:lumMod val="50000"/>
                </a:schemeClr>
              </a:solidFill>
            </a:endParaRPr>
          </a:p>
        </p:txBody>
      </p:sp>
      <p:sp>
        <p:nvSpPr>
          <p:cNvPr id="3" name="Content Placeholder 2"/>
          <p:cNvSpPr>
            <a:spLocks noGrp="1"/>
          </p:cNvSpPr>
          <p:nvPr>
            <p:ph idx="1"/>
          </p:nvPr>
        </p:nvSpPr>
        <p:spPr/>
        <p:txBody>
          <a:bodyPr/>
          <a:lstStyle/>
          <a:p>
            <a:r>
              <a:rPr lang="en-GB" b="0" dirty="0" smtClean="0">
                <a:solidFill>
                  <a:schemeClr val="accent4">
                    <a:lumMod val="50000"/>
                  </a:schemeClr>
                </a:solidFill>
              </a:rPr>
              <a:t>        Hiring </a:t>
            </a:r>
            <a:r>
              <a:rPr lang="en-GB" b="0" dirty="0">
                <a:solidFill>
                  <a:schemeClr val="accent4">
                    <a:lumMod val="50000"/>
                  </a:schemeClr>
                </a:solidFill>
              </a:rPr>
              <a:t>process is the fundamental and the most important function of a company. Here, the MNCs get to know about the major underlying trends about the hiring process. Trends such as- number of rejections, number of interviews, types of jobs, </a:t>
            </a:r>
            <a:r>
              <a:rPr lang="en-GB" b="0" dirty="0" smtClean="0">
                <a:solidFill>
                  <a:schemeClr val="accent4">
                    <a:lumMod val="50000"/>
                  </a:schemeClr>
                </a:solidFill>
              </a:rPr>
              <a:t>salaries , vacancies </a:t>
            </a:r>
            <a:r>
              <a:rPr lang="en-GB" b="0" dirty="0">
                <a:solidFill>
                  <a:schemeClr val="accent4">
                    <a:lumMod val="50000"/>
                  </a:schemeClr>
                </a:solidFill>
              </a:rPr>
              <a:t>etc. are important for a company to analyse before hiring </a:t>
            </a:r>
            <a:r>
              <a:rPr lang="en-GB" b="0" dirty="0" err="1">
                <a:solidFill>
                  <a:schemeClr val="accent4">
                    <a:lumMod val="50000"/>
                  </a:schemeClr>
                </a:solidFill>
              </a:rPr>
              <a:t>freshers</a:t>
            </a:r>
            <a:r>
              <a:rPr lang="en-GB" b="0" dirty="0">
                <a:solidFill>
                  <a:schemeClr val="accent4">
                    <a:lumMod val="50000"/>
                  </a:schemeClr>
                </a:solidFill>
              </a:rPr>
              <a:t> or any other individual. Thus, making an opportunity for a Data Analyst job here too!</a:t>
            </a:r>
            <a:r>
              <a:rPr lang="en-GB" dirty="0">
                <a:solidFill>
                  <a:schemeClr val="accent4">
                    <a:lumMod val="50000"/>
                  </a:schemeClr>
                </a:solidFill>
              </a:rPr>
              <a:t/>
            </a:r>
            <a:br>
              <a:rPr lang="en-GB" dirty="0">
                <a:solidFill>
                  <a:schemeClr val="accent4">
                    <a:lumMod val="50000"/>
                  </a:schemeClr>
                </a:solidFill>
              </a:rPr>
            </a:br>
            <a:r>
              <a:rPr lang="en-GB" dirty="0">
                <a:solidFill>
                  <a:schemeClr val="accent4">
                    <a:lumMod val="50000"/>
                  </a:schemeClr>
                </a:solidFill>
              </a:rPr>
              <a:t/>
            </a:r>
            <a:br>
              <a:rPr lang="en-GB" dirty="0">
                <a:solidFill>
                  <a:schemeClr val="accent4">
                    <a:lumMod val="50000"/>
                  </a:schemeClr>
                </a:solidFill>
              </a:rPr>
            </a:br>
            <a:r>
              <a:rPr lang="en-GB" b="0" dirty="0">
                <a:solidFill>
                  <a:schemeClr val="accent4">
                    <a:lumMod val="50000"/>
                  </a:schemeClr>
                </a:solidFill>
              </a:rPr>
              <a:t>Being a Data </a:t>
            </a:r>
            <a:r>
              <a:rPr lang="en-GB" b="0" dirty="0" err="1" smtClean="0">
                <a:solidFill>
                  <a:schemeClr val="accent4">
                    <a:lumMod val="50000"/>
                  </a:schemeClr>
                </a:solidFill>
              </a:rPr>
              <a:t>Analyst,our</a:t>
            </a:r>
            <a:r>
              <a:rPr lang="en-GB" b="0" dirty="0" smtClean="0">
                <a:solidFill>
                  <a:schemeClr val="accent4">
                    <a:lumMod val="50000"/>
                  </a:schemeClr>
                </a:solidFill>
              </a:rPr>
              <a:t>  </a:t>
            </a:r>
            <a:r>
              <a:rPr lang="en-GB" b="0" dirty="0">
                <a:solidFill>
                  <a:schemeClr val="accent4">
                    <a:lumMod val="50000"/>
                  </a:schemeClr>
                </a:solidFill>
              </a:rPr>
              <a:t>job is to go through these trends and draw insights out of it for hiring department to work upon.</a:t>
            </a:r>
            <a:r>
              <a:rPr lang="en-GB" dirty="0">
                <a:solidFill>
                  <a:schemeClr val="accent4">
                    <a:lumMod val="50000"/>
                  </a:schemeClr>
                </a:solidFill>
              </a:rPr>
              <a:t/>
            </a:r>
            <a:br>
              <a:rPr lang="en-GB" dirty="0">
                <a:solidFill>
                  <a:schemeClr val="accent4">
                    <a:lumMod val="50000"/>
                  </a:schemeClr>
                </a:solidFill>
              </a:rPr>
            </a:br>
            <a:r>
              <a:rPr lang="en-GB" dirty="0">
                <a:solidFill>
                  <a:schemeClr val="accent4">
                    <a:lumMod val="50000"/>
                  </a:schemeClr>
                </a:solidFill>
              </a:rPr>
              <a:t/>
            </a:r>
            <a:br>
              <a:rPr lang="en-GB" dirty="0">
                <a:solidFill>
                  <a:schemeClr val="accent4">
                    <a:lumMod val="50000"/>
                  </a:schemeClr>
                </a:solidFill>
              </a:rPr>
            </a:br>
            <a:endParaRPr lang="en-IN" dirty="0">
              <a:solidFill>
                <a:schemeClr val="accent4">
                  <a:lumMod val="50000"/>
                </a:schemeClr>
              </a:solidFill>
            </a:endParaRPr>
          </a:p>
        </p:txBody>
      </p:sp>
    </p:spTree>
    <p:extLst>
      <p:ext uri="{BB962C8B-B14F-4D97-AF65-F5344CB8AC3E}">
        <p14:creationId xmlns:p14="http://schemas.microsoft.com/office/powerpoint/2010/main" val="559766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chemeClr val="accent3">
                    <a:lumMod val="75000"/>
                  </a:schemeClr>
                </a:solidFill>
              </a:rPr>
              <a:t>		</a:t>
            </a:r>
            <a:r>
              <a:rPr lang="en-GB" u="sng" dirty="0" smtClean="0">
                <a:solidFill>
                  <a:schemeClr val="accent3">
                    <a:lumMod val="75000"/>
                  </a:schemeClr>
                </a:solidFill>
              </a:rPr>
              <a:t>Approach</a:t>
            </a:r>
            <a:endParaRPr lang="en-IN" u="sng" dirty="0">
              <a:solidFill>
                <a:schemeClr val="accent3">
                  <a:lumMod val="75000"/>
                </a:schemeClr>
              </a:solidFill>
            </a:endParaRPr>
          </a:p>
        </p:txBody>
      </p:sp>
      <p:sp>
        <p:nvSpPr>
          <p:cNvPr id="3" name="Content Placeholder 2"/>
          <p:cNvSpPr>
            <a:spLocks noGrp="1"/>
          </p:cNvSpPr>
          <p:nvPr>
            <p:ph idx="1"/>
          </p:nvPr>
        </p:nvSpPr>
        <p:spPr>
          <a:xfrm>
            <a:off x="822960" y="1100628"/>
            <a:ext cx="7520940" cy="4776644"/>
          </a:xfrm>
        </p:spPr>
        <p:txBody>
          <a:bodyPr>
            <a:normAutofit/>
          </a:bodyPr>
          <a:lstStyle/>
          <a:p>
            <a:pPr>
              <a:buFont typeface="Wingdings" pitchFamily="2" charset="2"/>
              <a:buChar char="§"/>
            </a:pPr>
            <a:r>
              <a:rPr lang="en-GB" b="0" dirty="0">
                <a:solidFill>
                  <a:srgbClr val="00B0F0"/>
                </a:solidFill>
              </a:rPr>
              <a:t>Data Collection: Gather </a:t>
            </a:r>
            <a:r>
              <a:rPr lang="en-GB" b="0" dirty="0" smtClean="0">
                <a:solidFill>
                  <a:srgbClr val="00B0F0"/>
                </a:solidFill>
              </a:rPr>
              <a:t>given </a:t>
            </a:r>
            <a:r>
              <a:rPr lang="en-GB" b="0" dirty="0">
                <a:solidFill>
                  <a:srgbClr val="00B0F0"/>
                </a:solidFill>
              </a:rPr>
              <a:t>d</a:t>
            </a:r>
            <a:r>
              <a:rPr lang="en-GB" b="0" dirty="0" smtClean="0">
                <a:solidFill>
                  <a:srgbClr val="00B0F0"/>
                </a:solidFill>
              </a:rPr>
              <a:t>ata and other application </a:t>
            </a:r>
            <a:r>
              <a:rPr lang="en-GB" b="0" dirty="0">
                <a:solidFill>
                  <a:srgbClr val="00B0F0"/>
                </a:solidFill>
              </a:rPr>
              <a:t>details, interview feedback, and hiring </a:t>
            </a:r>
            <a:r>
              <a:rPr lang="en-GB" b="0" dirty="0" smtClean="0">
                <a:solidFill>
                  <a:srgbClr val="00B0F0"/>
                </a:solidFill>
              </a:rPr>
              <a:t>outcomes and import in excel.</a:t>
            </a:r>
            <a:endParaRPr lang="en-GB" b="0" dirty="0">
              <a:solidFill>
                <a:srgbClr val="00B0F0"/>
              </a:solidFill>
            </a:endParaRPr>
          </a:p>
          <a:p>
            <a:pPr>
              <a:buFont typeface="Wingdings" pitchFamily="2" charset="2"/>
              <a:buChar char="§"/>
            </a:pPr>
            <a:r>
              <a:rPr lang="en-GB" b="0" dirty="0">
                <a:solidFill>
                  <a:srgbClr val="00B0F0"/>
                </a:solidFill>
              </a:rPr>
              <a:t>Data Cleaning and Preparation: Remove duplicates, handle missing values, and format data for analysis.</a:t>
            </a:r>
          </a:p>
          <a:p>
            <a:pPr>
              <a:buFont typeface="Wingdings" pitchFamily="2" charset="2"/>
              <a:buChar char="§"/>
            </a:pPr>
            <a:r>
              <a:rPr lang="en-GB" b="0" dirty="0">
                <a:solidFill>
                  <a:srgbClr val="00B0F0"/>
                </a:solidFill>
              </a:rPr>
              <a:t>Exploratory Data Analysis: Identify trends, patterns, and correlations in candidate characteristics and hiring outcomes.</a:t>
            </a:r>
          </a:p>
          <a:p>
            <a:pPr>
              <a:buFont typeface="Wingdings" pitchFamily="2" charset="2"/>
              <a:buChar char="§"/>
            </a:pPr>
            <a:r>
              <a:rPr lang="en-GB" b="0" dirty="0" smtClean="0">
                <a:solidFill>
                  <a:srgbClr val="00B0F0"/>
                </a:solidFill>
              </a:rPr>
              <a:t>Statistical </a:t>
            </a:r>
            <a:r>
              <a:rPr lang="en-GB" b="0" dirty="0">
                <a:solidFill>
                  <a:srgbClr val="00B0F0"/>
                </a:solidFill>
              </a:rPr>
              <a:t>Analysis: Apply statistical techniques to </a:t>
            </a:r>
            <a:r>
              <a:rPr lang="en-GB" b="0" dirty="0" err="1">
                <a:solidFill>
                  <a:srgbClr val="00B0F0"/>
                </a:solidFill>
              </a:rPr>
              <a:t>analyze</a:t>
            </a:r>
            <a:r>
              <a:rPr lang="en-GB" b="0" dirty="0">
                <a:solidFill>
                  <a:srgbClr val="00B0F0"/>
                </a:solidFill>
              </a:rPr>
              <a:t> data and identify factors influencing successful hires.</a:t>
            </a:r>
          </a:p>
          <a:p>
            <a:pPr>
              <a:buFont typeface="Wingdings" pitchFamily="2" charset="2"/>
              <a:buChar char="§"/>
            </a:pPr>
            <a:r>
              <a:rPr lang="en-GB" b="0" dirty="0" smtClean="0">
                <a:solidFill>
                  <a:srgbClr val="00B0F0"/>
                </a:solidFill>
              </a:rPr>
              <a:t>Data </a:t>
            </a:r>
            <a:r>
              <a:rPr lang="en-GB" b="0" dirty="0">
                <a:solidFill>
                  <a:srgbClr val="00B0F0"/>
                </a:solidFill>
              </a:rPr>
              <a:t>Visualization: Create visual representations of findings to facilitate understanding and decision-making.</a:t>
            </a:r>
          </a:p>
          <a:p>
            <a:pPr>
              <a:buFont typeface="Wingdings" pitchFamily="2" charset="2"/>
              <a:buChar char="§"/>
            </a:pPr>
            <a:r>
              <a:rPr lang="en-GB" b="0" dirty="0" smtClean="0">
                <a:solidFill>
                  <a:srgbClr val="00B0F0"/>
                </a:solidFill>
              </a:rPr>
              <a:t>Implementation </a:t>
            </a:r>
            <a:r>
              <a:rPr lang="en-GB" b="0" dirty="0">
                <a:solidFill>
                  <a:srgbClr val="00B0F0"/>
                </a:solidFill>
              </a:rPr>
              <a:t>and Tracking: Collaborate with the hiring team to implement changes and monitor their impact</a:t>
            </a:r>
            <a:r>
              <a:rPr lang="en-GB" b="0" dirty="0" smtClean="0">
                <a:solidFill>
                  <a:srgbClr val="00B0F0"/>
                </a:solidFill>
              </a:rPr>
              <a:t>..</a:t>
            </a:r>
            <a:endParaRPr lang="en-GB" b="0" dirty="0">
              <a:solidFill>
                <a:srgbClr val="00B0F0"/>
              </a:solidFill>
            </a:endParaRPr>
          </a:p>
          <a:p>
            <a:r>
              <a:rPr lang="en-GB" dirty="0">
                <a:solidFill>
                  <a:schemeClr val="accent5">
                    <a:lumMod val="50000"/>
                  </a:schemeClr>
                </a:solidFill>
              </a:rPr>
              <a:t/>
            </a:r>
            <a:br>
              <a:rPr lang="en-GB" dirty="0">
                <a:solidFill>
                  <a:schemeClr val="accent5">
                    <a:lumMod val="50000"/>
                  </a:schemeClr>
                </a:solidFill>
              </a:rPr>
            </a:br>
            <a:endParaRPr lang="en-IN" dirty="0">
              <a:solidFill>
                <a:schemeClr val="accent5">
                  <a:lumMod val="50000"/>
                </a:schemeClr>
              </a:solidFill>
            </a:endParaRPr>
          </a:p>
        </p:txBody>
      </p:sp>
    </p:spTree>
    <p:extLst>
      <p:ext uri="{BB962C8B-B14F-4D97-AF65-F5344CB8AC3E}">
        <p14:creationId xmlns:p14="http://schemas.microsoft.com/office/powerpoint/2010/main" val="2086625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GB" u="sng" dirty="0" smtClean="0">
                <a:solidFill>
                  <a:schemeClr val="accent3">
                    <a:lumMod val="75000"/>
                  </a:schemeClr>
                </a:solidFill>
              </a:rPr>
              <a:t>tech stack used</a:t>
            </a:r>
            <a:endParaRPr lang="en-IN" u="sng" dirty="0">
              <a:solidFill>
                <a:schemeClr val="accent3">
                  <a:lumMod val="75000"/>
                </a:schemeClr>
              </a:solidFill>
            </a:endParaRPr>
          </a:p>
        </p:txBody>
      </p:sp>
      <p:sp>
        <p:nvSpPr>
          <p:cNvPr id="3" name="Content Placeholder 2"/>
          <p:cNvSpPr>
            <a:spLocks noGrp="1"/>
          </p:cNvSpPr>
          <p:nvPr>
            <p:ph idx="1"/>
          </p:nvPr>
        </p:nvSpPr>
        <p:spPr/>
        <p:txBody>
          <a:bodyPr/>
          <a:lstStyle/>
          <a:p>
            <a:r>
              <a:rPr lang="en-IN" dirty="0"/>
              <a:t/>
            </a:r>
            <a:br>
              <a:rPr lang="en-IN" dirty="0"/>
            </a:br>
            <a:r>
              <a:rPr lang="en-IN" b="0" dirty="0">
                <a:solidFill>
                  <a:schemeClr val="accent4">
                    <a:lumMod val="75000"/>
                  </a:schemeClr>
                </a:solidFill>
              </a:rPr>
              <a:t>The tech stack used in a hiring data analytics project </a:t>
            </a:r>
            <a:r>
              <a:rPr lang="en-IN" b="0" dirty="0" smtClean="0">
                <a:solidFill>
                  <a:schemeClr val="accent4">
                    <a:lumMod val="75000"/>
                  </a:schemeClr>
                </a:solidFill>
              </a:rPr>
              <a:t>include</a:t>
            </a:r>
          </a:p>
          <a:p>
            <a:pPr lvl="1"/>
            <a:r>
              <a:rPr lang="en-IN" b="0" dirty="0" smtClean="0">
                <a:solidFill>
                  <a:schemeClr val="accent4">
                    <a:lumMod val="75000"/>
                  </a:schemeClr>
                </a:solidFill>
              </a:rPr>
              <a:t>.MS EXCEL:-</a:t>
            </a:r>
          </a:p>
          <a:p>
            <a:pPr marL="0" lvl="1" indent="0">
              <a:buNone/>
            </a:pPr>
            <a:r>
              <a:rPr lang="en-GB" dirty="0" smtClean="0">
                <a:solidFill>
                  <a:schemeClr val="accent4">
                    <a:lumMod val="75000"/>
                  </a:schemeClr>
                </a:solidFill>
              </a:rPr>
              <a:t>	Excel </a:t>
            </a:r>
            <a:r>
              <a:rPr lang="en-GB" dirty="0">
                <a:solidFill>
                  <a:schemeClr val="accent4">
                    <a:lumMod val="75000"/>
                  </a:schemeClr>
                </a:solidFill>
              </a:rPr>
              <a:t>functions and formulas for data cleaning, removing duplicates, </a:t>
            </a:r>
            <a:r>
              <a:rPr lang="en-GB" dirty="0" smtClean="0">
                <a:solidFill>
                  <a:schemeClr val="accent4">
                    <a:lumMod val="75000"/>
                  </a:schemeClr>
                </a:solidFill>
              </a:rPr>
              <a:t>            	handling </a:t>
            </a:r>
            <a:r>
              <a:rPr lang="en-GB" dirty="0">
                <a:solidFill>
                  <a:schemeClr val="accent4">
                    <a:lumMod val="75000"/>
                  </a:schemeClr>
                </a:solidFill>
              </a:rPr>
              <a:t>missing values, and formatting data</a:t>
            </a:r>
            <a:r>
              <a:rPr lang="en-GB" dirty="0" smtClean="0">
                <a:solidFill>
                  <a:schemeClr val="accent4">
                    <a:lumMod val="75000"/>
                  </a:schemeClr>
                </a:solidFill>
              </a:rPr>
              <a:t>.</a:t>
            </a:r>
          </a:p>
          <a:p>
            <a:r>
              <a:rPr lang="en-GB" b="0" dirty="0" smtClean="0">
                <a:solidFill>
                  <a:schemeClr val="accent4">
                    <a:lumMod val="75000"/>
                  </a:schemeClr>
                </a:solidFill>
              </a:rPr>
              <a:t>	            Excel's </a:t>
            </a:r>
            <a:r>
              <a:rPr lang="en-GB" b="0" dirty="0">
                <a:solidFill>
                  <a:schemeClr val="accent4">
                    <a:lumMod val="75000"/>
                  </a:schemeClr>
                </a:solidFill>
              </a:rPr>
              <a:t>data analysis tools, such as pivot tables, charts, and filters, to </a:t>
            </a:r>
            <a:r>
              <a:rPr lang="en-GB" b="0" dirty="0" smtClean="0">
                <a:solidFill>
                  <a:schemeClr val="accent4">
                    <a:lumMod val="75000"/>
                  </a:schemeClr>
                </a:solidFill>
              </a:rPr>
              <a:t>            	explore </a:t>
            </a:r>
            <a:r>
              <a:rPr lang="en-GB" b="0" dirty="0">
                <a:solidFill>
                  <a:schemeClr val="accent4">
                    <a:lumMod val="75000"/>
                  </a:schemeClr>
                </a:solidFill>
              </a:rPr>
              <a:t>trends, patterns, and correlations in the data.</a:t>
            </a:r>
          </a:p>
          <a:p>
            <a:r>
              <a:rPr lang="en-GB" b="0" dirty="0" smtClean="0">
                <a:solidFill>
                  <a:schemeClr val="accent4">
                    <a:lumMod val="75000"/>
                  </a:schemeClr>
                </a:solidFill>
              </a:rPr>
              <a:t>		Statistical </a:t>
            </a:r>
            <a:r>
              <a:rPr lang="en-GB" b="0" dirty="0">
                <a:solidFill>
                  <a:schemeClr val="accent4">
                    <a:lumMod val="75000"/>
                  </a:schemeClr>
                </a:solidFill>
              </a:rPr>
              <a:t>Analysis: Excel's built-in statistical functions and formulas for </a:t>
            </a:r>
            <a:r>
              <a:rPr lang="en-GB" b="0" dirty="0" smtClean="0">
                <a:solidFill>
                  <a:schemeClr val="accent4">
                    <a:lumMod val="75000"/>
                  </a:schemeClr>
                </a:solidFill>
              </a:rPr>
              <a:t>	</a:t>
            </a:r>
            <a:r>
              <a:rPr lang="en-GB" b="0" dirty="0" err="1" smtClean="0">
                <a:solidFill>
                  <a:schemeClr val="accent4">
                    <a:lumMod val="75000"/>
                  </a:schemeClr>
                </a:solidFill>
              </a:rPr>
              <a:t>analyzing</a:t>
            </a:r>
            <a:r>
              <a:rPr lang="en-GB" b="0" dirty="0" smtClean="0">
                <a:solidFill>
                  <a:schemeClr val="accent4">
                    <a:lumMod val="75000"/>
                  </a:schemeClr>
                </a:solidFill>
              </a:rPr>
              <a:t> </a:t>
            </a:r>
            <a:r>
              <a:rPr lang="en-GB" b="0" dirty="0">
                <a:solidFill>
                  <a:schemeClr val="accent4">
                    <a:lumMod val="75000"/>
                  </a:schemeClr>
                </a:solidFill>
              </a:rPr>
              <a:t>data, calculating descriptive statistics, and conducting basic </a:t>
            </a:r>
            <a:r>
              <a:rPr lang="en-GB" b="0" dirty="0" smtClean="0">
                <a:solidFill>
                  <a:schemeClr val="accent4">
                    <a:lumMod val="75000"/>
                  </a:schemeClr>
                </a:solidFill>
              </a:rPr>
              <a:t>	statistical </a:t>
            </a:r>
            <a:r>
              <a:rPr lang="en-GB" b="0" dirty="0">
                <a:solidFill>
                  <a:schemeClr val="accent4">
                    <a:lumMod val="75000"/>
                  </a:schemeClr>
                </a:solidFill>
              </a:rPr>
              <a:t>tests.</a:t>
            </a:r>
          </a:p>
          <a:p>
            <a:pPr lvl="1"/>
            <a:endParaRPr lang="en-IN" dirty="0"/>
          </a:p>
        </p:txBody>
      </p:sp>
    </p:spTree>
    <p:extLst>
      <p:ext uri="{BB962C8B-B14F-4D97-AF65-F5344CB8AC3E}">
        <p14:creationId xmlns:p14="http://schemas.microsoft.com/office/powerpoint/2010/main" val="33010864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	</a:t>
            </a:r>
            <a:r>
              <a:rPr lang="en-GB" dirty="0" smtClean="0">
                <a:solidFill>
                  <a:schemeClr val="accent6">
                    <a:lumMod val="75000"/>
                  </a:schemeClr>
                </a:solidFill>
              </a:rPr>
              <a:t>insights</a:t>
            </a:r>
            <a:endParaRPr lang="en-IN" dirty="0">
              <a:solidFill>
                <a:schemeClr val="accent6">
                  <a:lumMod val="75000"/>
                </a:schemeClr>
              </a:solidFill>
            </a:endParaRPr>
          </a:p>
        </p:txBody>
      </p:sp>
      <p:sp>
        <p:nvSpPr>
          <p:cNvPr id="3" name="Content Placeholder 2"/>
          <p:cNvSpPr>
            <a:spLocks noGrp="1"/>
          </p:cNvSpPr>
          <p:nvPr>
            <p:ph idx="1"/>
          </p:nvPr>
        </p:nvSpPr>
        <p:spPr/>
        <p:txBody>
          <a:bodyPr>
            <a:normAutofit/>
          </a:bodyPr>
          <a:lstStyle/>
          <a:p>
            <a:r>
              <a:rPr lang="en-GB" sz="2000" b="0" dirty="0" smtClean="0">
                <a:solidFill>
                  <a:srgbClr val="00B0F0"/>
                </a:solidFill>
              </a:rPr>
              <a:t>      </a:t>
            </a:r>
            <a:r>
              <a:rPr lang="en-GB" sz="2000" b="0" dirty="0">
                <a:solidFill>
                  <a:srgbClr val="00B0F0"/>
                </a:solidFill>
              </a:rPr>
              <a:t>Hiring Process Analytics project provide valuable information for optimizing recruitment. They identify areas to improve, reduce time-to-hire, and enhance candidate selection. These insights also support diversity and inclusion efforts. By making data-driven decisions, organizations can refine their recruitment strategies, attract top talent, and build a successful and inclusive workforce.</a:t>
            </a:r>
            <a:r>
              <a:rPr lang="en-GB" sz="2000" b="0" dirty="0" smtClean="0">
                <a:solidFill>
                  <a:srgbClr val="00B0F0"/>
                </a:solidFill>
              </a:rPr>
              <a:t>.</a:t>
            </a:r>
            <a:endParaRPr lang="en-IN" sz="2000" b="0" dirty="0">
              <a:solidFill>
                <a:srgbClr val="00B0F0"/>
              </a:solidFill>
            </a:endParaRPr>
          </a:p>
        </p:txBody>
      </p:sp>
    </p:spTree>
    <p:extLst>
      <p:ext uri="{BB962C8B-B14F-4D97-AF65-F5344CB8AC3E}">
        <p14:creationId xmlns:p14="http://schemas.microsoft.com/office/powerpoint/2010/main" val="23701247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0"/>
            <a:ext cx="7520940" cy="1628800"/>
          </a:xfrm>
        </p:spPr>
        <p:txBody>
          <a:bodyPr/>
          <a:lstStyle/>
          <a:p>
            <a:r>
              <a:rPr lang="en-GB" sz="1600" dirty="0" smtClean="0"/>
              <a:t>1</a:t>
            </a:r>
            <a:r>
              <a:rPr lang="en-GB" sz="1600" dirty="0" smtClean="0">
                <a:solidFill>
                  <a:schemeClr val="accent3">
                    <a:lumMod val="75000"/>
                  </a:schemeClr>
                </a:solidFill>
              </a:rPr>
              <a:t>.</a:t>
            </a:r>
            <a:r>
              <a:rPr lang="en-GB" sz="1600" b="1" dirty="0" smtClean="0">
                <a:solidFill>
                  <a:schemeClr val="accent3">
                    <a:lumMod val="75000"/>
                  </a:schemeClr>
                </a:solidFill>
              </a:rPr>
              <a:t> </a:t>
            </a:r>
            <a:r>
              <a:rPr lang="en-GB" sz="1600" b="1" dirty="0">
                <a:solidFill>
                  <a:schemeClr val="accent3">
                    <a:lumMod val="75000"/>
                  </a:schemeClr>
                </a:solidFill>
              </a:rPr>
              <a:t>Hiring:</a:t>
            </a:r>
            <a:r>
              <a:rPr lang="en-GB" sz="1600" dirty="0">
                <a:solidFill>
                  <a:schemeClr val="accent3">
                    <a:lumMod val="75000"/>
                  </a:schemeClr>
                </a:solidFill>
              </a:rPr>
              <a:t> Process of </a:t>
            </a:r>
            <a:r>
              <a:rPr lang="en-GB" sz="1600" dirty="0" err="1">
                <a:solidFill>
                  <a:schemeClr val="accent3">
                    <a:lumMod val="75000"/>
                  </a:schemeClr>
                </a:solidFill>
              </a:rPr>
              <a:t>intaking</a:t>
            </a:r>
            <a:r>
              <a:rPr lang="en-GB" sz="1600" dirty="0">
                <a:solidFill>
                  <a:schemeClr val="accent3">
                    <a:lumMod val="75000"/>
                  </a:schemeClr>
                </a:solidFill>
              </a:rPr>
              <a:t> of people into an organization for different kinds of positions.</a:t>
            </a:r>
            <a:br>
              <a:rPr lang="en-GB" sz="1600" dirty="0">
                <a:solidFill>
                  <a:schemeClr val="accent3">
                    <a:lumMod val="75000"/>
                  </a:schemeClr>
                </a:solidFill>
              </a:rPr>
            </a:br>
            <a:r>
              <a:rPr lang="en-GB" sz="1600" b="1" dirty="0">
                <a:solidFill>
                  <a:schemeClr val="accent3">
                    <a:lumMod val="75000"/>
                  </a:schemeClr>
                </a:solidFill>
              </a:rPr>
              <a:t>Your task:</a:t>
            </a:r>
            <a:r>
              <a:rPr lang="en-GB" sz="1600" dirty="0">
                <a:solidFill>
                  <a:schemeClr val="accent3">
                    <a:lumMod val="75000"/>
                  </a:schemeClr>
                </a:solidFill>
              </a:rPr>
              <a:t> How many males and females are Hired ?</a:t>
            </a:r>
            <a:br>
              <a:rPr lang="en-GB" sz="1600" dirty="0">
                <a:solidFill>
                  <a:schemeClr val="accent3">
                    <a:lumMod val="75000"/>
                  </a:schemeClr>
                </a:solidFill>
              </a:rPr>
            </a:br>
            <a:endParaRPr lang="en-IN" sz="1600" dirty="0">
              <a:solidFill>
                <a:schemeClr val="accent3">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340768"/>
            <a:ext cx="6192688" cy="3002632"/>
          </a:xfrm>
        </p:spPr>
      </p:pic>
      <p:sp>
        <p:nvSpPr>
          <p:cNvPr id="5" name="TextBox 4"/>
          <p:cNvSpPr txBox="1"/>
          <p:nvPr/>
        </p:nvSpPr>
        <p:spPr>
          <a:xfrm>
            <a:off x="1475656" y="4437112"/>
            <a:ext cx="6336704" cy="369332"/>
          </a:xfrm>
          <a:prstGeom prst="rect">
            <a:avLst/>
          </a:prstGeom>
          <a:noFill/>
        </p:spPr>
        <p:txBody>
          <a:bodyPr wrap="square" rtlCol="0">
            <a:spAutoFit/>
          </a:bodyPr>
          <a:lstStyle/>
          <a:p>
            <a:r>
              <a:rPr lang="en-GB" dirty="0" smtClean="0"/>
              <a:t>There are 1856 female and 2563 males  are hired.</a:t>
            </a:r>
            <a:endParaRPr lang="en-IN" dirty="0"/>
          </a:p>
        </p:txBody>
      </p:sp>
    </p:spTree>
    <p:extLst>
      <p:ext uri="{BB962C8B-B14F-4D97-AF65-F5344CB8AC3E}">
        <p14:creationId xmlns:p14="http://schemas.microsoft.com/office/powerpoint/2010/main" val="22874292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1400" dirty="0" smtClean="0">
                <a:solidFill>
                  <a:schemeClr val="accent3">
                    <a:lumMod val="50000"/>
                  </a:schemeClr>
                </a:solidFill>
              </a:rPr>
              <a:t>2.</a:t>
            </a:r>
            <a:r>
              <a:rPr lang="en-GB" sz="1400" b="1" dirty="0" smtClean="0">
                <a:solidFill>
                  <a:schemeClr val="accent3">
                    <a:lumMod val="50000"/>
                  </a:schemeClr>
                </a:solidFill>
              </a:rPr>
              <a:t>Average </a:t>
            </a:r>
            <a:r>
              <a:rPr lang="en-GB" sz="1400" b="1" dirty="0">
                <a:solidFill>
                  <a:schemeClr val="accent3">
                    <a:lumMod val="50000"/>
                  </a:schemeClr>
                </a:solidFill>
              </a:rPr>
              <a:t>Salary:</a:t>
            </a:r>
            <a:r>
              <a:rPr lang="en-GB" sz="1400" dirty="0">
                <a:solidFill>
                  <a:schemeClr val="accent3">
                    <a:lumMod val="50000"/>
                  </a:schemeClr>
                </a:solidFill>
              </a:rPr>
              <a:t> Adding all the salaries for a select group of employees and then dividing the sum by the number of employees in the group.</a:t>
            </a:r>
            <a:endParaRPr lang="en-IN" sz="1400" dirty="0">
              <a:solidFill>
                <a:schemeClr val="accent3">
                  <a:lumMod val="50000"/>
                </a:schemeClr>
              </a:solidFill>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1600" y="1268760"/>
            <a:ext cx="6912768" cy="2664271"/>
          </a:xfrm>
        </p:spPr>
      </p:pic>
      <p:sp>
        <p:nvSpPr>
          <p:cNvPr id="9" name="TextBox 8"/>
          <p:cNvSpPr txBox="1"/>
          <p:nvPr/>
        </p:nvSpPr>
        <p:spPr>
          <a:xfrm>
            <a:off x="1043608" y="4586429"/>
            <a:ext cx="5760640" cy="369332"/>
          </a:xfrm>
          <a:prstGeom prst="rect">
            <a:avLst/>
          </a:prstGeom>
          <a:noFill/>
        </p:spPr>
        <p:txBody>
          <a:bodyPr wrap="square" rtlCol="0">
            <a:spAutoFit/>
          </a:bodyPr>
          <a:lstStyle/>
          <a:p>
            <a:r>
              <a:rPr lang="en-GB" dirty="0" smtClean="0"/>
              <a:t>The average salary of all departments are 50650.77</a:t>
            </a:r>
            <a:endParaRPr lang="en-IN" dirty="0"/>
          </a:p>
        </p:txBody>
      </p:sp>
    </p:spTree>
    <p:extLst>
      <p:ext uri="{BB962C8B-B14F-4D97-AF65-F5344CB8AC3E}">
        <p14:creationId xmlns:p14="http://schemas.microsoft.com/office/powerpoint/2010/main" val="13939972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0"/>
            <a:ext cx="7520940" cy="1124744"/>
          </a:xfrm>
        </p:spPr>
        <p:txBody>
          <a:bodyPr/>
          <a:lstStyle/>
          <a:p>
            <a:r>
              <a:rPr lang="en-GB" sz="1600" dirty="0" smtClean="0">
                <a:solidFill>
                  <a:schemeClr val="accent3">
                    <a:lumMod val="75000"/>
                  </a:schemeClr>
                </a:solidFill>
              </a:rPr>
              <a:t>3.Class </a:t>
            </a:r>
            <a:r>
              <a:rPr lang="en-GB" sz="1600" dirty="0">
                <a:solidFill>
                  <a:schemeClr val="accent3">
                    <a:lumMod val="75000"/>
                  </a:schemeClr>
                </a:solidFill>
              </a:rPr>
              <a:t>Intervals: The class interval is the difference between the upper class limit and the lower class limit.</a:t>
            </a:r>
            <a:br>
              <a:rPr lang="en-GB" sz="1600" dirty="0">
                <a:solidFill>
                  <a:schemeClr val="accent3">
                    <a:lumMod val="75000"/>
                  </a:schemeClr>
                </a:solidFill>
              </a:rPr>
            </a:br>
            <a:r>
              <a:rPr lang="en-GB" sz="1600" dirty="0">
                <a:solidFill>
                  <a:schemeClr val="accent3">
                    <a:lumMod val="75000"/>
                  </a:schemeClr>
                </a:solidFill>
              </a:rPr>
              <a:t>Your task: Draw the class intervals for salary in the company ?</a:t>
            </a:r>
            <a:br>
              <a:rPr lang="en-GB" sz="1600" dirty="0">
                <a:solidFill>
                  <a:schemeClr val="accent3">
                    <a:lumMod val="75000"/>
                  </a:schemeClr>
                </a:solidFill>
              </a:rPr>
            </a:br>
            <a:endParaRPr lang="en-IN" sz="1600" dirty="0">
              <a:solidFill>
                <a:schemeClr val="accent3">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7664" y="1340769"/>
            <a:ext cx="6120680" cy="2476376"/>
          </a:xfrm>
        </p:spPr>
      </p:pic>
      <p:sp>
        <p:nvSpPr>
          <p:cNvPr id="5" name="TextBox 4"/>
          <p:cNvSpPr txBox="1"/>
          <p:nvPr/>
        </p:nvSpPr>
        <p:spPr>
          <a:xfrm>
            <a:off x="1187624" y="4437112"/>
            <a:ext cx="6624736" cy="646331"/>
          </a:xfrm>
          <a:prstGeom prst="rect">
            <a:avLst/>
          </a:prstGeom>
          <a:noFill/>
        </p:spPr>
        <p:txBody>
          <a:bodyPr wrap="square" rtlCol="0">
            <a:spAutoFit/>
          </a:bodyPr>
          <a:lstStyle/>
          <a:p>
            <a:r>
              <a:rPr lang="en-GB" dirty="0" smtClean="0"/>
              <a:t>Different salary slab with number of candidate of the slab are </a:t>
            </a:r>
            <a:r>
              <a:rPr lang="en-GB" dirty="0" err="1" smtClean="0"/>
              <a:t>diaplayed</a:t>
            </a:r>
            <a:r>
              <a:rPr lang="en-GB" dirty="0" smtClean="0"/>
              <a:t> here</a:t>
            </a:r>
            <a:endParaRPr lang="en-IN" dirty="0"/>
          </a:p>
        </p:txBody>
      </p:sp>
    </p:spTree>
    <p:extLst>
      <p:ext uri="{BB962C8B-B14F-4D97-AF65-F5344CB8AC3E}">
        <p14:creationId xmlns:p14="http://schemas.microsoft.com/office/powerpoint/2010/main" val="15651085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16632"/>
            <a:ext cx="7520940" cy="1008112"/>
          </a:xfrm>
        </p:spPr>
        <p:txBody>
          <a:bodyPr/>
          <a:lstStyle/>
          <a:p>
            <a:r>
              <a:rPr lang="en-GB" sz="1400" dirty="0" smtClean="0">
                <a:solidFill>
                  <a:schemeClr val="accent3">
                    <a:lumMod val="75000"/>
                  </a:schemeClr>
                </a:solidFill>
              </a:rPr>
              <a:t>4.Charts </a:t>
            </a:r>
            <a:r>
              <a:rPr lang="en-GB" sz="1400" dirty="0">
                <a:solidFill>
                  <a:schemeClr val="accent3">
                    <a:lumMod val="75000"/>
                  </a:schemeClr>
                </a:solidFill>
              </a:rPr>
              <a:t>and Plots: This is one of the most important part of analysis to visualize the data.</a:t>
            </a:r>
            <a:br>
              <a:rPr lang="en-GB" sz="1400" dirty="0">
                <a:solidFill>
                  <a:schemeClr val="accent3">
                    <a:lumMod val="75000"/>
                  </a:schemeClr>
                </a:solidFill>
              </a:rPr>
            </a:br>
            <a:r>
              <a:rPr lang="en-GB" sz="1400" dirty="0">
                <a:solidFill>
                  <a:schemeClr val="accent3">
                    <a:lumMod val="75000"/>
                  </a:schemeClr>
                </a:solidFill>
              </a:rPr>
              <a:t>Your task: Draw Pie Chart / Bar Graph ( or any other graph ) to show proportion of people working different department ?</a:t>
            </a:r>
            <a:br>
              <a:rPr lang="en-GB" sz="1400" dirty="0">
                <a:solidFill>
                  <a:schemeClr val="accent3">
                    <a:lumMod val="75000"/>
                  </a:schemeClr>
                </a:solidFill>
              </a:rPr>
            </a:br>
            <a:endParaRPr lang="en-IN" sz="1400" dirty="0">
              <a:solidFill>
                <a:schemeClr val="accent3">
                  <a:lumMod val="75000"/>
                </a:schemeClr>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1557338"/>
            <a:ext cx="7920880" cy="2591742"/>
          </a:xfrm>
        </p:spPr>
      </p:pic>
      <p:sp>
        <p:nvSpPr>
          <p:cNvPr id="5" name="TextBox 4"/>
          <p:cNvSpPr txBox="1"/>
          <p:nvPr/>
        </p:nvSpPr>
        <p:spPr>
          <a:xfrm>
            <a:off x="755576" y="4509120"/>
            <a:ext cx="7344816" cy="369332"/>
          </a:xfrm>
          <a:prstGeom prst="rect">
            <a:avLst/>
          </a:prstGeom>
          <a:noFill/>
        </p:spPr>
        <p:txBody>
          <a:bodyPr wrap="square" rtlCol="0">
            <a:spAutoFit/>
          </a:bodyPr>
          <a:lstStyle/>
          <a:p>
            <a:r>
              <a:rPr lang="en-GB" dirty="0" smtClean="0"/>
              <a:t>Percentage of peoples working in different departments</a:t>
            </a:r>
            <a:endParaRPr lang="en-IN" dirty="0"/>
          </a:p>
        </p:txBody>
      </p:sp>
    </p:spTree>
    <p:extLst>
      <p:ext uri="{BB962C8B-B14F-4D97-AF65-F5344CB8AC3E}">
        <p14:creationId xmlns:p14="http://schemas.microsoft.com/office/powerpoint/2010/main" val="19644873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129</TotalTime>
  <Words>382</Words>
  <Application>Microsoft Office PowerPoint</Application>
  <PresentationFormat>On-screen Show (4:3)</PresentationFormat>
  <Paragraphs>36</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Angles</vt:lpstr>
      <vt:lpstr>Hiring Process Analytics project  </vt:lpstr>
      <vt:lpstr>  Project description</vt:lpstr>
      <vt:lpstr>  Approach</vt:lpstr>
      <vt:lpstr> tech stack used</vt:lpstr>
      <vt:lpstr> insights</vt:lpstr>
      <vt:lpstr>1. Hiring: Process of intaking of people into an organization for different kinds of positions. Your task: How many males and females are Hired ? </vt:lpstr>
      <vt:lpstr>2.Average Salary: Adding all the salaries for a select group of employees and then dividing the sum by the number of employees in the group.</vt:lpstr>
      <vt:lpstr>3.Class Intervals: The class interval is the difference between the upper class limit and the lower class limit. Your task: Draw the class intervals for salary in the company ? </vt:lpstr>
      <vt:lpstr>4.Charts and Plots: This is one of the most important part of analysis to visualize the data. Your task: Draw Pie Chart / Bar Graph ( or any other graph ) to show proportion of people working different department ? </vt:lpstr>
      <vt:lpstr>5. Charts: Use different charts and graphs to perform the task representing the data. Your task: Represent different post tiers using chart/graph? </vt:lpstr>
      <vt:lpstr>  result</vt:lpstr>
      <vt:lpstr>   The end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Analytics</dc:title>
  <dc:creator>VEENA</dc:creator>
  <cp:lastModifiedBy>VEENA</cp:lastModifiedBy>
  <cp:revision>13</cp:revision>
  <dcterms:created xsi:type="dcterms:W3CDTF">2023-07-09T11:03:03Z</dcterms:created>
  <dcterms:modified xsi:type="dcterms:W3CDTF">2023-07-09T13:16:47Z</dcterms:modified>
</cp:coreProperties>
</file>