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9D010B3-834F-4146-8E3E-5F5E6372E5DC}"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964455-48F1-4567-B44D-0C757D50812A}"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D010B3-834F-4146-8E3E-5F5E6372E5DC}"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964455-48F1-4567-B44D-0C757D50812A}"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9D010B3-834F-4146-8E3E-5F5E6372E5DC}"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964455-48F1-4567-B44D-0C757D50812A}" type="slidenum">
              <a:rPr lang="en-IN" smtClean="0"/>
              <a:t>‹#›</a:t>
            </a:fld>
            <a:endParaRPr lang="en-IN"/>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D010B3-834F-4146-8E3E-5F5E6372E5DC}"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964455-48F1-4567-B44D-0C757D50812A}" type="slidenum">
              <a:rPr lang="en-IN" smtClean="0"/>
              <a:t>‹#›</a:t>
            </a:fld>
            <a:endParaRPr lang="en-IN"/>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9D010B3-834F-4146-8E3E-5F5E6372E5DC}" type="datetimeFigureOut">
              <a:rPr lang="en-IN" smtClean="0"/>
              <a:t>07-06-2023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6964455-48F1-4567-B44D-0C757D50812A}"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9D010B3-834F-4146-8E3E-5F5E6372E5DC}"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964455-48F1-4567-B44D-0C757D50812A}" type="slidenum">
              <a:rPr lang="en-IN" smtClean="0"/>
              <a:t>‹#›</a:t>
            </a:fld>
            <a:endParaRPr lang="en-IN"/>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9D010B3-834F-4146-8E3E-5F5E6372E5DC}" type="datetimeFigureOut">
              <a:rPr lang="en-IN" smtClean="0"/>
              <a:t>07-06-2023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6964455-48F1-4567-B44D-0C757D50812A}"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D010B3-834F-4146-8E3E-5F5E6372E5DC}" type="datetimeFigureOut">
              <a:rPr lang="en-IN" smtClean="0"/>
              <a:t>07-06-2023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6964455-48F1-4567-B44D-0C757D50812A}"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99D010B3-834F-4146-8E3E-5F5E6372E5DC}" type="datetimeFigureOut">
              <a:rPr lang="en-IN" smtClean="0"/>
              <a:t>07-06-2023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6964455-48F1-4567-B44D-0C757D50812A}"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9D010B3-834F-4146-8E3E-5F5E6372E5DC}"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964455-48F1-4567-B44D-0C757D50812A}" type="slidenum">
              <a:rPr lang="en-IN" smtClean="0"/>
              <a:t>‹#›</a:t>
            </a:fld>
            <a:endParaRPr lang="en-IN"/>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9D010B3-834F-4146-8E3E-5F5E6372E5DC}" type="datetimeFigureOut">
              <a:rPr lang="en-IN" smtClean="0"/>
              <a:t>07-06-2023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6964455-48F1-4567-B44D-0C757D50812A}" type="slidenum">
              <a:rPr lang="en-IN" smtClean="0"/>
              <a:t>‹#›</a:t>
            </a:fld>
            <a:endParaRPr lang="en-IN"/>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9D010B3-834F-4146-8E3E-5F5E6372E5DC}" type="datetimeFigureOut">
              <a:rPr lang="en-IN" smtClean="0"/>
              <a:t>07-06-2023</a:t>
            </a:fld>
            <a:endParaRPr lang="en-IN"/>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D6964455-48F1-4567-B44D-0C757D50812A}" type="slidenum">
              <a:rPr lang="en-IN" smtClean="0"/>
              <a:t>‹#›</a:t>
            </a:fld>
            <a:endParaRPr lang="en-IN"/>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cs.google.com/presentation/d/18nTzZ8QmrnScTMBwGHi4i2wvJZvZBai1/edit?usp=sharing&amp;ouid=102798538525957876779&amp;rtpof=true&amp;sd=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INSTAGARM USER ANALYTICS PROJECT</a:t>
            </a:r>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4114425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196752"/>
            <a:ext cx="8432327" cy="4857750"/>
          </a:xfrm>
        </p:spPr>
      </p:pic>
      <p:sp>
        <p:nvSpPr>
          <p:cNvPr id="3" name="Title 2"/>
          <p:cNvSpPr>
            <a:spLocks noGrp="1"/>
          </p:cNvSpPr>
          <p:nvPr>
            <p:ph type="title"/>
          </p:nvPr>
        </p:nvSpPr>
        <p:spPr>
          <a:xfrm>
            <a:off x="467544" y="332656"/>
            <a:ext cx="8229600" cy="1252728"/>
          </a:xfrm>
        </p:spPr>
        <p:txBody>
          <a:bodyPr>
            <a:normAutofit/>
          </a:bodyPr>
          <a:lstStyle/>
          <a:p>
            <a:r>
              <a:rPr lang="en-GB" sz="1100" dirty="0"/>
              <a:t>3. Declaring Contest Winner: The team started a contest and the user who gets the most likes on a single photo will win the contest now they wish to declare the winner.</a:t>
            </a:r>
            <a:br>
              <a:rPr lang="en-GB" sz="1100" dirty="0"/>
            </a:br>
            <a:r>
              <a:rPr lang="en-GB" sz="1100" dirty="0"/>
              <a:t>Here is the snap.</a:t>
            </a:r>
            <a:br>
              <a:rPr lang="en-GB" sz="1100" dirty="0"/>
            </a:br>
            <a:endParaRPr lang="en-IN" sz="1100" dirty="0"/>
          </a:p>
        </p:txBody>
      </p:sp>
    </p:spTree>
    <p:extLst>
      <p:ext uri="{BB962C8B-B14F-4D97-AF65-F5344CB8AC3E}">
        <p14:creationId xmlns:p14="http://schemas.microsoft.com/office/powerpoint/2010/main" val="1017890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412875"/>
            <a:ext cx="8280919" cy="4713288"/>
          </a:xfrm>
        </p:spPr>
      </p:pic>
      <p:sp>
        <p:nvSpPr>
          <p:cNvPr id="3" name="Title 2"/>
          <p:cNvSpPr>
            <a:spLocks noGrp="1"/>
          </p:cNvSpPr>
          <p:nvPr>
            <p:ph type="title"/>
          </p:nvPr>
        </p:nvSpPr>
        <p:spPr/>
        <p:txBody>
          <a:bodyPr>
            <a:normAutofit/>
          </a:bodyPr>
          <a:lstStyle/>
          <a:p>
            <a:r>
              <a:rPr lang="en-GB" sz="1050" dirty="0"/>
              <a:t>4. </a:t>
            </a:r>
            <a:r>
              <a:rPr lang="en-GB" sz="1050" dirty="0" err="1"/>
              <a:t>Hashtag</a:t>
            </a:r>
            <a:r>
              <a:rPr lang="en-GB" sz="1050" dirty="0"/>
              <a:t> Researching: A partner brand wants to know, which </a:t>
            </a:r>
            <a:r>
              <a:rPr lang="en-GB" sz="1050" dirty="0" err="1"/>
              <a:t>hashtags</a:t>
            </a:r>
            <a:r>
              <a:rPr lang="en-GB" sz="1050" dirty="0"/>
              <a:t> to use in the post to reach the most people on the platform.</a:t>
            </a:r>
            <a:br>
              <a:rPr lang="en-GB" sz="1050" dirty="0"/>
            </a:br>
            <a:r>
              <a:rPr lang="en-GB" sz="1050" dirty="0"/>
              <a:t>Here is the snap</a:t>
            </a:r>
            <a:br>
              <a:rPr lang="en-GB" sz="1050" dirty="0"/>
            </a:br>
            <a:endParaRPr lang="en-IN" sz="1050" dirty="0"/>
          </a:p>
        </p:txBody>
      </p:sp>
    </p:spTree>
    <p:extLst>
      <p:ext uri="{BB962C8B-B14F-4D97-AF65-F5344CB8AC3E}">
        <p14:creationId xmlns:p14="http://schemas.microsoft.com/office/powerpoint/2010/main" val="1288320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5" y="981075"/>
            <a:ext cx="8712968" cy="5145088"/>
          </a:xfrm>
        </p:spPr>
      </p:pic>
      <p:sp>
        <p:nvSpPr>
          <p:cNvPr id="3" name="Title 2"/>
          <p:cNvSpPr>
            <a:spLocks noGrp="1"/>
          </p:cNvSpPr>
          <p:nvPr>
            <p:ph type="title"/>
          </p:nvPr>
        </p:nvSpPr>
        <p:spPr>
          <a:xfrm>
            <a:off x="457200" y="338328"/>
            <a:ext cx="8229600" cy="930432"/>
          </a:xfrm>
        </p:spPr>
        <p:txBody>
          <a:bodyPr>
            <a:normAutofit/>
          </a:bodyPr>
          <a:lstStyle/>
          <a:p>
            <a:r>
              <a:rPr lang="en-IN" sz="1050" dirty="0"/>
              <a:t>5. Launch AD Campaign: The team wants to know, which day would be the best day to launch ADs.</a:t>
            </a:r>
            <a:br>
              <a:rPr lang="en-IN" sz="1050" dirty="0"/>
            </a:br>
            <a:r>
              <a:rPr lang="en-IN" sz="1050" dirty="0"/>
              <a:t>Here is the snap</a:t>
            </a:r>
            <a:br>
              <a:rPr lang="en-IN" sz="1050" dirty="0"/>
            </a:br>
            <a:endParaRPr lang="en-IN" sz="1050" dirty="0"/>
          </a:p>
        </p:txBody>
      </p:sp>
    </p:spTree>
    <p:extLst>
      <p:ext uri="{BB962C8B-B14F-4D97-AF65-F5344CB8AC3E}">
        <p14:creationId xmlns:p14="http://schemas.microsoft.com/office/powerpoint/2010/main" val="17379747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125538"/>
            <a:ext cx="8424936" cy="5000625"/>
          </a:xfrm>
        </p:spPr>
      </p:pic>
      <p:sp>
        <p:nvSpPr>
          <p:cNvPr id="3" name="Title 2"/>
          <p:cNvSpPr>
            <a:spLocks noGrp="1"/>
          </p:cNvSpPr>
          <p:nvPr>
            <p:ph type="title"/>
          </p:nvPr>
        </p:nvSpPr>
        <p:spPr>
          <a:xfrm>
            <a:off x="457200" y="338328"/>
            <a:ext cx="8229600" cy="930432"/>
          </a:xfrm>
        </p:spPr>
        <p:txBody>
          <a:bodyPr>
            <a:normAutofit/>
          </a:bodyPr>
          <a:lstStyle/>
          <a:p>
            <a:r>
              <a:rPr lang="en-IN" sz="1050" dirty="0"/>
              <a:t>B. ) 1.Investor Metrics: Our investors want to know if </a:t>
            </a:r>
            <a:r>
              <a:rPr lang="en-IN" sz="1050" dirty="0" err="1"/>
              <a:t>Instagram</a:t>
            </a:r>
            <a:r>
              <a:rPr lang="en-IN" sz="1050" dirty="0"/>
              <a:t> is performing well and is not becoming redundant like Facebook, they want to assess the app on the following </a:t>
            </a:r>
            <a:r>
              <a:rPr lang="en-IN" sz="1050" dirty="0" err="1" smtClean="0"/>
              <a:t>grounds</a:t>
            </a:r>
            <a:r>
              <a:rPr lang="en-IN" sz="1050" dirty="0" err="1"/>
              <a:t>User</a:t>
            </a:r>
            <a:r>
              <a:rPr lang="en-IN" sz="1050" dirty="0"/>
              <a:t> Engagement: Are users still as active and post on </a:t>
            </a:r>
            <a:r>
              <a:rPr lang="en-IN" sz="1050" dirty="0" err="1"/>
              <a:t>Instagram</a:t>
            </a:r>
            <a:r>
              <a:rPr lang="en-IN" sz="1050" dirty="0"/>
              <a:t> or they are making fewer </a:t>
            </a:r>
            <a:r>
              <a:rPr lang="en-IN" sz="1050" dirty="0" err="1"/>
              <a:t>posts.Here</a:t>
            </a:r>
            <a:r>
              <a:rPr lang="en-IN" sz="1050" dirty="0"/>
              <a:t> is the snap. </a:t>
            </a:r>
            <a:br>
              <a:rPr lang="en-IN" sz="1050" dirty="0"/>
            </a:br>
            <a:endParaRPr lang="en-IN" sz="1050" dirty="0"/>
          </a:p>
        </p:txBody>
      </p:sp>
    </p:spTree>
    <p:extLst>
      <p:ext uri="{BB962C8B-B14F-4D97-AF65-F5344CB8AC3E}">
        <p14:creationId xmlns:p14="http://schemas.microsoft.com/office/powerpoint/2010/main" val="7191391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341438"/>
            <a:ext cx="8424935" cy="4784725"/>
          </a:xfrm>
        </p:spPr>
      </p:pic>
      <p:sp>
        <p:nvSpPr>
          <p:cNvPr id="3" name="Title 2"/>
          <p:cNvSpPr>
            <a:spLocks noGrp="1"/>
          </p:cNvSpPr>
          <p:nvPr>
            <p:ph type="title"/>
          </p:nvPr>
        </p:nvSpPr>
        <p:spPr/>
        <p:txBody>
          <a:bodyPr>
            <a:normAutofit/>
          </a:bodyPr>
          <a:lstStyle/>
          <a:p>
            <a:r>
              <a:rPr lang="en-IN" sz="1100" dirty="0"/>
              <a:t>B</a:t>
            </a:r>
            <a:r>
              <a:rPr lang="en-IN" sz="1100" dirty="0" smtClean="0"/>
              <a:t>2</a:t>
            </a:r>
            <a:r>
              <a:rPr lang="en-IN" sz="1100" dirty="0"/>
              <a:t>. Bots &amp; Fake Accounts: The investors want to know if the platform is crowded with fake and dummy accounts</a:t>
            </a:r>
            <a:br>
              <a:rPr lang="en-IN" sz="1100" dirty="0"/>
            </a:br>
            <a:r>
              <a:rPr lang="en-IN" sz="1100" dirty="0"/>
              <a:t>Here is the snap.</a:t>
            </a:r>
            <a:br>
              <a:rPr lang="en-IN" sz="1100" dirty="0"/>
            </a:br>
            <a:endParaRPr lang="en-IN" sz="1100" dirty="0"/>
          </a:p>
        </p:txBody>
      </p:sp>
    </p:spTree>
    <p:extLst>
      <p:ext uri="{BB962C8B-B14F-4D97-AF65-F5344CB8AC3E}">
        <p14:creationId xmlns:p14="http://schemas.microsoft.com/office/powerpoint/2010/main" val="1229198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GB" dirty="0" smtClean="0"/>
              <a:t>Here is the link provided of this file.</a:t>
            </a:r>
          </a:p>
          <a:p>
            <a:pPr marL="0" indent="0">
              <a:buNone/>
            </a:pPr>
            <a:r>
              <a:rPr lang="en-IN" dirty="0">
                <a:hlinkClick r:id="rId2"/>
              </a:rPr>
              <a:t>https://</a:t>
            </a:r>
            <a:r>
              <a:rPr lang="en-IN" dirty="0" smtClean="0">
                <a:hlinkClick r:id="rId2"/>
              </a:rPr>
              <a:t>docs.google.com/presentation/d/18nTzZ8QmrnScTMBwGHi4i2wvJZvZBai1/edit?usp=sharing&amp;ouid=102798538525957876779&amp;rtpof=true&amp;sd=true</a:t>
            </a:r>
            <a:endParaRPr lang="en-IN" dirty="0" smtClean="0"/>
          </a:p>
          <a:p>
            <a:pPr marL="0" indent="0">
              <a:buNone/>
            </a:pPr>
            <a:r>
              <a:rPr lang="en-GB" dirty="0"/>
              <a:t>	</a:t>
            </a:r>
            <a:r>
              <a:rPr lang="en-GB" dirty="0" smtClean="0"/>
              <a:t>		THANKS</a:t>
            </a:r>
          </a:p>
          <a:p>
            <a:pPr marL="0" indent="0">
              <a:buNone/>
            </a:pPr>
            <a:r>
              <a:rPr lang="en-IN"/>
              <a:t>https://docs.google.com/presentation/d/18nTzZ8QmrnScTMBwGHi4i2wvJZvZBai1/edit?usp=sharing&amp;ouid=102798538525957876779&amp;rtpof=true&amp;sd=true</a:t>
            </a:r>
            <a:endParaRPr lang="en-IN" dirty="0"/>
          </a:p>
        </p:txBody>
      </p:sp>
      <p:sp>
        <p:nvSpPr>
          <p:cNvPr id="3" name="Title 2"/>
          <p:cNvSpPr>
            <a:spLocks noGrp="1"/>
          </p:cNvSpPr>
          <p:nvPr>
            <p:ph type="title"/>
          </p:nvPr>
        </p:nvSpPr>
        <p:spPr/>
        <p:txBody>
          <a:bodyPr/>
          <a:lstStyle/>
          <a:p>
            <a:endParaRPr lang="en-IN"/>
          </a:p>
        </p:txBody>
      </p:sp>
    </p:spTree>
    <p:extLst>
      <p:ext uri="{BB962C8B-B14F-4D97-AF65-F5344CB8AC3E}">
        <p14:creationId xmlns:p14="http://schemas.microsoft.com/office/powerpoint/2010/main" val="373696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0" y="1412776"/>
            <a:ext cx="7408333" cy="5184576"/>
          </a:xfrm>
        </p:spPr>
        <p:txBody>
          <a:bodyPr>
            <a:normAutofit fontScale="70000" lnSpcReduction="20000"/>
          </a:bodyPr>
          <a:lstStyle/>
          <a:p>
            <a:r>
              <a:rPr lang="en-GB" dirty="0" smtClean="0"/>
              <a:t>The </a:t>
            </a:r>
            <a:r>
              <a:rPr lang="en-GB" dirty="0"/>
              <a:t>project  is mainly designed to develop a system for </a:t>
            </a:r>
            <a:r>
              <a:rPr lang="en-GB" dirty="0" err="1"/>
              <a:t>analyzing</a:t>
            </a:r>
            <a:r>
              <a:rPr lang="en-GB" dirty="0"/>
              <a:t> meaningful insights from </a:t>
            </a:r>
            <a:r>
              <a:rPr lang="en-GB" dirty="0" err="1"/>
              <a:t>Instagram</a:t>
            </a:r>
            <a:r>
              <a:rPr lang="en-GB" dirty="0"/>
              <a:t> user data. The system will gather relevant information from </a:t>
            </a:r>
            <a:r>
              <a:rPr lang="en-GB" dirty="0" err="1"/>
              <a:t>Instagram</a:t>
            </a:r>
            <a:r>
              <a:rPr lang="en-GB" dirty="0"/>
              <a:t> profiles, posts, and engagement metrics to provide valuable analytics for individuals, businesses, or mentors</a:t>
            </a:r>
            <a:r>
              <a:rPr lang="en-GB" dirty="0" smtClean="0"/>
              <a:t>. </a:t>
            </a:r>
          </a:p>
          <a:p>
            <a:endParaRPr lang="en-GB" dirty="0"/>
          </a:p>
          <a:p>
            <a:r>
              <a:rPr lang="en-GB" dirty="0"/>
              <a:t>I successfully collected a comprehensive dataset of </a:t>
            </a:r>
            <a:r>
              <a:rPr lang="en-GB" dirty="0" err="1"/>
              <a:t>Instagram</a:t>
            </a:r>
            <a:r>
              <a:rPr lang="en-GB" dirty="0"/>
              <a:t> user information, including profiles, posts, likes, comments, and follower </a:t>
            </a:r>
            <a:r>
              <a:rPr lang="en-GB" dirty="0" smtClean="0"/>
              <a:t>data.  User creation </a:t>
            </a:r>
            <a:r>
              <a:rPr lang="en-GB" dirty="0" err="1" smtClean="0"/>
              <a:t>date.This</a:t>
            </a:r>
            <a:r>
              <a:rPr lang="en-GB" dirty="0" smtClean="0"/>
              <a:t> </a:t>
            </a:r>
            <a:r>
              <a:rPr lang="en-GB" dirty="0"/>
              <a:t>involved handling large volumes of data and </a:t>
            </a:r>
            <a:r>
              <a:rPr lang="en-GB" dirty="0" err="1"/>
              <a:t>preprocessing</a:t>
            </a:r>
            <a:r>
              <a:rPr lang="en-GB" dirty="0"/>
              <a:t> it to ensure its suitability for analysis</a:t>
            </a:r>
            <a:r>
              <a:rPr lang="en-GB" dirty="0" smtClean="0"/>
              <a:t>.</a:t>
            </a:r>
          </a:p>
          <a:p>
            <a:endParaRPr lang="en-GB" dirty="0"/>
          </a:p>
          <a:p>
            <a:r>
              <a:rPr lang="en-GB" dirty="0"/>
              <a:t>This understanding can be applied to optimize content strategies, posting schedules, and audience targeting for improved user engagement.</a:t>
            </a:r>
          </a:p>
          <a:p>
            <a:endParaRPr lang="en-GB" dirty="0"/>
          </a:p>
          <a:p>
            <a:r>
              <a:rPr lang="en-GB" dirty="0"/>
              <a:t> We can able to calculate and visualize key engagement metrics such as likes, comments, follows, hash tags and shares for individual posts and overall account. We can also able to identify trends and patterns in user section. We can analyse the types of content (photos, videos, stories, etc.) that generate the highest engagement and  understand the impact of captions, hash tags, and filters on user interaction.</a:t>
            </a:r>
          </a:p>
          <a:p>
            <a:endParaRPr lang="en-GB" dirty="0"/>
          </a:p>
          <a:p>
            <a:endParaRPr lang="en-GB" dirty="0"/>
          </a:p>
          <a:p>
            <a:endParaRPr lang="en-GB" dirty="0"/>
          </a:p>
          <a:p>
            <a:endParaRPr lang="en-IN" dirty="0"/>
          </a:p>
        </p:txBody>
      </p:sp>
      <p:sp>
        <p:nvSpPr>
          <p:cNvPr id="3" name="Title 2"/>
          <p:cNvSpPr>
            <a:spLocks noGrp="1"/>
          </p:cNvSpPr>
          <p:nvPr>
            <p:ph type="title"/>
          </p:nvPr>
        </p:nvSpPr>
        <p:spPr/>
        <p:txBody>
          <a:bodyPr>
            <a:normAutofit fontScale="90000"/>
          </a:bodyPr>
          <a:lstStyle/>
          <a:p>
            <a:r>
              <a:rPr lang="en-GB" dirty="0"/>
              <a:t>PROJECT DESCRIPTION:- </a:t>
            </a:r>
            <a:br>
              <a:rPr lang="en-GB" dirty="0"/>
            </a:br>
            <a:endParaRPr lang="en-IN" dirty="0"/>
          </a:p>
        </p:txBody>
      </p:sp>
    </p:spTree>
    <p:extLst>
      <p:ext uri="{BB962C8B-B14F-4D97-AF65-F5344CB8AC3E}">
        <p14:creationId xmlns:p14="http://schemas.microsoft.com/office/powerpoint/2010/main" val="25893356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412776"/>
            <a:ext cx="7408333" cy="4713387"/>
          </a:xfrm>
        </p:spPr>
        <p:txBody>
          <a:bodyPr>
            <a:normAutofit fontScale="25000" lnSpcReduction="20000"/>
          </a:bodyPr>
          <a:lstStyle/>
          <a:p>
            <a:pPr>
              <a:buFont typeface="Wingdings" pitchFamily="2" charset="2"/>
              <a:buChar char="v"/>
            </a:pPr>
            <a:endParaRPr lang="en-GB" sz="6400" dirty="0" smtClean="0"/>
          </a:p>
          <a:p>
            <a:pPr marL="0" indent="0">
              <a:buNone/>
            </a:pPr>
            <a:r>
              <a:rPr lang="en-GB" sz="6400" dirty="0" smtClean="0"/>
              <a:t>In </a:t>
            </a:r>
            <a:r>
              <a:rPr lang="en-GB" sz="6400" dirty="0"/>
              <a:t>the </a:t>
            </a:r>
            <a:r>
              <a:rPr lang="en-GB" sz="6400" dirty="0" err="1"/>
              <a:t>Instagram</a:t>
            </a:r>
            <a:r>
              <a:rPr lang="en-GB" sz="6400" dirty="0"/>
              <a:t> User Analytics project, our approach was to develop a user-centric analytics solution for mentors. We began by thoroughly understanding the requirements and needs of began which helped us define the key features and metrics to focus on. </a:t>
            </a:r>
            <a:endParaRPr lang="en-GB" sz="6400" dirty="0" smtClean="0"/>
          </a:p>
          <a:p>
            <a:pPr marL="0" indent="0">
              <a:buNone/>
            </a:pPr>
            <a:r>
              <a:rPr lang="en-GB" sz="6400" dirty="0"/>
              <a:t> </a:t>
            </a:r>
            <a:r>
              <a:rPr lang="en-GB" sz="6400" dirty="0" smtClean="0"/>
              <a:t>      Throughout the development process, we paid close attention to data handling , performance optimization, and user experience.  </a:t>
            </a:r>
          </a:p>
          <a:p>
            <a:pPr marL="0" indent="0">
              <a:buNone/>
            </a:pPr>
            <a:endParaRPr lang="en-GB" sz="6400" dirty="0"/>
          </a:p>
          <a:p>
            <a:pPr marL="0" indent="0">
              <a:buNone/>
            </a:pPr>
            <a:r>
              <a:rPr lang="en-GB" sz="6400" dirty="0" smtClean="0"/>
              <a:t>	Analysing </a:t>
            </a:r>
            <a:r>
              <a:rPr lang="en-GB" sz="6400" dirty="0"/>
              <a:t>user activity patterns revealed optimal posting times, peak engagement periods, and the user who have most followers , most likes, most photos liked. This information is valuable for scheduling posts strategically and maximizing reach and interaction with the target audience.</a:t>
            </a:r>
          </a:p>
          <a:p>
            <a:pPr marL="0" indent="0">
              <a:buNone/>
            </a:pPr>
            <a:r>
              <a:rPr lang="en-GB" sz="6400" dirty="0" smtClean="0"/>
              <a:t>   Also</a:t>
            </a:r>
            <a:r>
              <a:rPr lang="en-GB" sz="6400" dirty="0"/>
              <a:t>, By identifying top </a:t>
            </a:r>
            <a:r>
              <a:rPr lang="en-GB" sz="6400" dirty="0" smtClean="0"/>
              <a:t>users based </a:t>
            </a:r>
            <a:r>
              <a:rPr lang="en-GB" sz="6400" dirty="0"/>
              <a:t>on follower count, engagement rates we gained insights into successful </a:t>
            </a:r>
            <a:r>
              <a:rPr lang="en-GB" sz="6400" dirty="0" smtClean="0"/>
              <a:t>users  </a:t>
            </a:r>
            <a:r>
              <a:rPr lang="en-GB" sz="6400" dirty="0"/>
              <a:t>strategies. </a:t>
            </a:r>
            <a:r>
              <a:rPr lang="en-GB" sz="6400" dirty="0" err="1"/>
              <a:t>Analyzing</a:t>
            </a:r>
            <a:r>
              <a:rPr lang="en-GB" sz="6400" dirty="0"/>
              <a:t> their approaches and content patterns provides guidance for </a:t>
            </a:r>
            <a:r>
              <a:rPr lang="en-GB" sz="6400" dirty="0" smtClean="0"/>
              <a:t>user marketing </a:t>
            </a:r>
            <a:r>
              <a:rPr lang="en-GB" sz="6400" dirty="0"/>
              <a:t>campaigns</a:t>
            </a:r>
            <a:r>
              <a:rPr lang="en-GB" sz="6400" dirty="0" smtClean="0"/>
              <a:t>.</a:t>
            </a:r>
          </a:p>
          <a:p>
            <a:pPr marL="0" indent="0">
              <a:buNone/>
            </a:pPr>
            <a:endParaRPr lang="en-GB" sz="6400" dirty="0"/>
          </a:p>
          <a:p>
            <a:pPr marL="0" indent="0">
              <a:buNone/>
            </a:pPr>
            <a:r>
              <a:rPr lang="en-GB" sz="6400" dirty="0"/>
              <a:t>. Ethical Data Handling: Throughout the project, I maintained a strong emphasis on ethical data </a:t>
            </a:r>
            <a:r>
              <a:rPr lang="en-GB" sz="6400" dirty="0" smtClean="0"/>
              <a:t>handling ensuring data </a:t>
            </a:r>
            <a:r>
              <a:rPr lang="en-GB" sz="6400" dirty="0" err="1" smtClean="0"/>
              <a:t>consistency.This</a:t>
            </a:r>
            <a:r>
              <a:rPr lang="en-GB" sz="6400" dirty="0" smtClean="0"/>
              <a:t> </a:t>
            </a:r>
            <a:r>
              <a:rPr lang="en-GB" sz="6400" dirty="0"/>
              <a:t>experience enhanced my understanding of data ethics  </a:t>
            </a:r>
            <a:r>
              <a:rPr lang="en-GB" sz="6400" dirty="0" smtClean="0"/>
              <a:t>in </a:t>
            </a:r>
            <a:r>
              <a:rPr lang="en-GB" sz="6400" dirty="0"/>
              <a:t>the context of social media analytics</a:t>
            </a:r>
          </a:p>
          <a:p>
            <a:pPr marL="0" indent="0">
              <a:buNone/>
            </a:pPr>
            <a:endParaRPr lang="en-GB" sz="6400" dirty="0"/>
          </a:p>
          <a:p>
            <a:endParaRPr lang="en-GB" sz="6400" dirty="0"/>
          </a:p>
          <a:p>
            <a:endParaRPr lang="en-IN" sz="6400" dirty="0"/>
          </a:p>
        </p:txBody>
      </p:sp>
      <p:sp>
        <p:nvSpPr>
          <p:cNvPr id="3" name="Title 2"/>
          <p:cNvSpPr>
            <a:spLocks noGrp="1"/>
          </p:cNvSpPr>
          <p:nvPr>
            <p:ph type="title"/>
          </p:nvPr>
        </p:nvSpPr>
        <p:spPr>
          <a:xfrm>
            <a:off x="457200" y="338328"/>
            <a:ext cx="8229600" cy="930432"/>
          </a:xfrm>
        </p:spPr>
        <p:txBody>
          <a:bodyPr/>
          <a:lstStyle/>
          <a:p>
            <a:r>
              <a:rPr lang="en-GB" dirty="0" smtClean="0"/>
              <a:t>Approach</a:t>
            </a:r>
            <a:endParaRPr lang="en-IN" dirty="0"/>
          </a:p>
        </p:txBody>
      </p:sp>
    </p:spTree>
    <p:extLst>
      <p:ext uri="{BB962C8B-B14F-4D97-AF65-F5344CB8AC3E}">
        <p14:creationId xmlns:p14="http://schemas.microsoft.com/office/powerpoint/2010/main" val="16266180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IN" dirty="0"/>
          </a:p>
          <a:p>
            <a:pPr marL="0" indent="0">
              <a:buNone/>
            </a:pPr>
            <a:r>
              <a:rPr lang="en-IN" b="1" cap="small" dirty="0"/>
              <a:t>software used-</a:t>
            </a:r>
            <a:endParaRPr lang="en-IN" dirty="0"/>
          </a:p>
          <a:p>
            <a:pPr lvl="0"/>
            <a:r>
              <a:rPr lang="en-IN" b="1" dirty="0" smtClean="0"/>
              <a:t>MYSQL </a:t>
            </a:r>
            <a:r>
              <a:rPr lang="en-IN" b="1" dirty="0"/>
              <a:t>8.0- SQL </a:t>
            </a:r>
            <a:r>
              <a:rPr lang="en-IN" b="1" dirty="0" smtClean="0"/>
              <a:t>queries are used to </a:t>
            </a:r>
            <a:r>
              <a:rPr lang="en-IN" b="1" dirty="0" err="1" smtClean="0"/>
              <a:t>retrived</a:t>
            </a:r>
            <a:r>
              <a:rPr lang="en-IN" b="1" dirty="0"/>
              <a:t> </a:t>
            </a:r>
            <a:r>
              <a:rPr lang="en-IN" b="1" dirty="0" smtClean="0"/>
              <a:t>manipulation</a:t>
            </a:r>
            <a:r>
              <a:rPr lang="en-IN" b="1" dirty="0"/>
              <a:t>, and analysis of </a:t>
            </a:r>
            <a:r>
              <a:rPr lang="en-IN" b="1" dirty="0" smtClean="0"/>
              <a:t>different kind of data.</a:t>
            </a:r>
            <a:endParaRPr lang="en-IN" dirty="0"/>
          </a:p>
        </p:txBody>
      </p:sp>
      <p:sp>
        <p:nvSpPr>
          <p:cNvPr id="3" name="Title 2"/>
          <p:cNvSpPr>
            <a:spLocks noGrp="1"/>
          </p:cNvSpPr>
          <p:nvPr>
            <p:ph type="title"/>
          </p:nvPr>
        </p:nvSpPr>
        <p:spPr/>
        <p:txBody>
          <a:bodyPr/>
          <a:lstStyle/>
          <a:p>
            <a:r>
              <a:rPr lang="en-IN" b="1" u="sng" cap="small" dirty="0"/>
              <a:t>TECH-STACK USED</a:t>
            </a:r>
            <a:endParaRPr lang="en-IN" dirty="0"/>
          </a:p>
        </p:txBody>
      </p:sp>
    </p:spTree>
    <p:extLst>
      <p:ext uri="{BB962C8B-B14F-4D97-AF65-F5344CB8AC3E}">
        <p14:creationId xmlns:p14="http://schemas.microsoft.com/office/powerpoint/2010/main" val="39902176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72816"/>
            <a:ext cx="7408333" cy="4353347"/>
          </a:xfrm>
        </p:spPr>
        <p:txBody>
          <a:bodyPr>
            <a:normAutofit fontScale="47500" lnSpcReduction="20000"/>
          </a:bodyPr>
          <a:lstStyle/>
          <a:p>
            <a:pPr>
              <a:buFont typeface="Wingdings" pitchFamily="2" charset="2"/>
              <a:buChar char="v"/>
            </a:pPr>
            <a:r>
              <a:rPr lang="en-IN" sz="4000" b="1" dirty="0" smtClean="0"/>
              <a:t>User </a:t>
            </a:r>
            <a:r>
              <a:rPr lang="en-IN" sz="4000" b="1" dirty="0"/>
              <a:t>Segmentation: Through user segmentation based on attributes such as name, user creation date, we infer that different user groups exhibit preferences on </a:t>
            </a:r>
            <a:r>
              <a:rPr lang="en-IN" sz="4000" b="1" dirty="0" err="1"/>
              <a:t>Instagram</a:t>
            </a:r>
            <a:r>
              <a:rPr lang="en-IN" sz="4000" b="1" dirty="0"/>
              <a:t>. This knowledge can help marketing strategies to target specific user segments effectively.</a:t>
            </a:r>
            <a:endParaRPr lang="en-IN" sz="4000" dirty="0"/>
          </a:p>
          <a:p>
            <a:pPr marL="0" indent="0">
              <a:buNone/>
            </a:pPr>
            <a:endParaRPr lang="en-IN" sz="4000" dirty="0"/>
          </a:p>
          <a:p>
            <a:pPr>
              <a:buFont typeface="Wingdings" pitchFamily="2" charset="2"/>
              <a:buChar char="v"/>
            </a:pPr>
            <a:r>
              <a:rPr lang="en-IN" sz="4000" b="1" dirty="0"/>
              <a:t>Engagement Analysis: By </a:t>
            </a:r>
            <a:r>
              <a:rPr lang="en-IN" sz="4000" b="1" dirty="0" err="1"/>
              <a:t>analyzing</a:t>
            </a:r>
            <a:r>
              <a:rPr lang="en-IN" sz="4000" b="1" dirty="0"/>
              <a:t> engagement metrics like likes, comments, and shares, we gained insights into the types of content that generate higher engagement rates. This understanding can guide content creators and marketers in creating more engaging and impactful posts.</a:t>
            </a:r>
            <a:endParaRPr lang="en-IN" sz="4000" dirty="0"/>
          </a:p>
          <a:p>
            <a:pPr marL="0" indent="0">
              <a:buNone/>
            </a:pPr>
            <a:endParaRPr lang="en-IN" sz="4000" dirty="0"/>
          </a:p>
          <a:p>
            <a:pPr>
              <a:buFont typeface="Wingdings" pitchFamily="2" charset="2"/>
              <a:buChar char="v"/>
            </a:pPr>
            <a:r>
              <a:rPr lang="en-IN" sz="4000" b="1" dirty="0"/>
              <a:t>User Activity Patterns: </a:t>
            </a:r>
            <a:r>
              <a:rPr lang="en-IN" sz="4000" b="1" dirty="0" err="1"/>
              <a:t>Analyzing</a:t>
            </a:r>
            <a:r>
              <a:rPr lang="en-IN" sz="4000" b="1" dirty="0"/>
              <a:t> user activity patterns revealed optimal posting times, peak engagement periods, and post lifespan. This information is valuable for scheduling posts strategically and maximizing reach and interaction with the target audience.</a:t>
            </a:r>
            <a:endParaRPr lang="en-IN" sz="4000" dirty="0"/>
          </a:p>
          <a:p>
            <a:pPr marL="0" indent="0">
              <a:buNone/>
            </a:pPr>
            <a:endParaRPr lang="en-IN" dirty="0"/>
          </a:p>
          <a:p>
            <a:endParaRPr lang="en-IN" dirty="0"/>
          </a:p>
        </p:txBody>
      </p:sp>
      <p:sp>
        <p:nvSpPr>
          <p:cNvPr id="3" name="Title 2"/>
          <p:cNvSpPr>
            <a:spLocks noGrp="1"/>
          </p:cNvSpPr>
          <p:nvPr>
            <p:ph type="title"/>
          </p:nvPr>
        </p:nvSpPr>
        <p:spPr/>
        <p:txBody>
          <a:bodyPr>
            <a:normAutofit fontScale="90000"/>
          </a:bodyPr>
          <a:lstStyle/>
          <a:p>
            <a:r>
              <a:rPr lang="en-IN" b="1" u="sng" dirty="0"/>
              <a:t>INSIGHTS:- </a:t>
            </a:r>
            <a:r>
              <a:rPr lang="en-IN" dirty="0"/>
              <a:t/>
            </a:r>
            <a:br>
              <a:rPr lang="en-IN" dirty="0"/>
            </a:br>
            <a:endParaRPr lang="en-IN" dirty="0"/>
          </a:p>
        </p:txBody>
      </p:sp>
    </p:spTree>
    <p:extLst>
      <p:ext uri="{BB962C8B-B14F-4D97-AF65-F5344CB8AC3E}">
        <p14:creationId xmlns:p14="http://schemas.microsoft.com/office/powerpoint/2010/main" val="2203048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00808"/>
            <a:ext cx="7408333" cy="4425355"/>
          </a:xfrm>
        </p:spPr>
        <p:txBody>
          <a:bodyPr>
            <a:normAutofit fontScale="62500" lnSpcReduction="20000"/>
          </a:bodyPr>
          <a:lstStyle/>
          <a:p>
            <a:pPr>
              <a:lnSpc>
                <a:spcPct val="170000"/>
              </a:lnSpc>
              <a:buFont typeface="Wingdings" pitchFamily="2" charset="2"/>
              <a:buChar char="v"/>
            </a:pPr>
            <a:r>
              <a:rPr lang="en-IN" b="1" dirty="0"/>
              <a:t>Content Analysis: </a:t>
            </a:r>
            <a:r>
              <a:rPr lang="en-IN" b="1" dirty="0" err="1"/>
              <a:t>Analyzing</a:t>
            </a:r>
            <a:r>
              <a:rPr lang="en-IN" b="1" dirty="0"/>
              <a:t> the impact of captions, </a:t>
            </a:r>
            <a:r>
              <a:rPr lang="en-IN" b="1" dirty="0" err="1"/>
              <a:t>hashtags</a:t>
            </a:r>
            <a:r>
              <a:rPr lang="en-IN" b="1" dirty="0"/>
              <a:t>, and filters on user interaction revealed the importance of compelling captions, relevant </a:t>
            </a:r>
            <a:r>
              <a:rPr lang="en-IN" b="1" dirty="0" err="1"/>
              <a:t>hashtags</a:t>
            </a:r>
            <a:r>
              <a:rPr lang="en-IN" b="1" dirty="0"/>
              <a:t>, and visually appealing content. These elements contribute to higher engagement rates and better audience reception</a:t>
            </a:r>
            <a:r>
              <a:rPr lang="en-IN" b="1" dirty="0" smtClean="0"/>
              <a:t>.</a:t>
            </a:r>
            <a:r>
              <a:rPr lang="en-IN" b="1" dirty="0"/>
              <a:t> </a:t>
            </a:r>
            <a:endParaRPr lang="en-IN" dirty="0"/>
          </a:p>
          <a:p>
            <a:pPr>
              <a:lnSpc>
                <a:spcPct val="170000"/>
              </a:lnSpc>
              <a:buFont typeface="Wingdings" pitchFamily="2" charset="2"/>
              <a:buChar char="v"/>
            </a:pPr>
            <a:r>
              <a:rPr lang="en-IN" b="1" dirty="0"/>
              <a:t>Growth and Follower Analysis: Tracking follower growth retention helped identify effective strategies for attracting and maintaining followers. Identifying influential followers enables leveraging their impact on engagement.</a:t>
            </a:r>
            <a:endParaRPr lang="en-IN" dirty="0"/>
          </a:p>
          <a:p>
            <a:pPr marL="0" indent="0" algn="ctr">
              <a:lnSpc>
                <a:spcPct val="170000"/>
              </a:lnSpc>
              <a:buNone/>
            </a:pPr>
            <a:r>
              <a:rPr lang="en-IN" b="1" dirty="0" smtClean="0"/>
              <a:t> Overall</a:t>
            </a:r>
            <a:r>
              <a:rPr lang="en-IN" b="1" dirty="0"/>
              <a:t>, this project provided valuable insights into user </a:t>
            </a:r>
            <a:r>
              <a:rPr lang="en-IN" b="1" dirty="0" err="1"/>
              <a:t>behavior</a:t>
            </a:r>
            <a:r>
              <a:rPr lang="en-IN" b="1" dirty="0"/>
              <a:t>, engagement patterns, and effective strategies on </a:t>
            </a:r>
            <a:r>
              <a:rPr lang="en-IN" b="1" dirty="0" err="1"/>
              <a:t>Instagram</a:t>
            </a:r>
            <a:r>
              <a:rPr lang="en-IN" b="1" dirty="0"/>
              <a:t>. The knowledge gained helps businesses, influencers, and marketers optimize their content, timing, and overall </a:t>
            </a:r>
            <a:r>
              <a:rPr lang="en-IN" b="1" dirty="0" err="1"/>
              <a:t>Instagram</a:t>
            </a:r>
            <a:r>
              <a:rPr lang="en-IN" b="1" dirty="0"/>
              <a:t> strategies to enhance user engagement and reach.</a:t>
            </a:r>
            <a:endParaRPr lang="en-IN" dirty="0"/>
          </a:p>
          <a:p>
            <a:pPr marL="0" indent="0" algn="ctr">
              <a:lnSpc>
                <a:spcPct val="170000"/>
              </a:lnSpc>
              <a:buNone/>
            </a:pPr>
            <a:endParaRPr lang="en-IN" dirty="0"/>
          </a:p>
          <a:p>
            <a:pPr marL="0" indent="0">
              <a:lnSpc>
                <a:spcPct val="170000"/>
              </a:lnSpc>
              <a:buNone/>
            </a:pPr>
            <a:endParaRPr lang="en-IN" dirty="0"/>
          </a:p>
        </p:txBody>
      </p:sp>
      <p:sp>
        <p:nvSpPr>
          <p:cNvPr id="3" name="Title 2"/>
          <p:cNvSpPr>
            <a:spLocks noGrp="1"/>
          </p:cNvSpPr>
          <p:nvPr>
            <p:ph type="title"/>
          </p:nvPr>
        </p:nvSpPr>
        <p:spPr/>
        <p:txBody>
          <a:bodyPr/>
          <a:lstStyle/>
          <a:p>
            <a:r>
              <a:rPr lang="en-GB" dirty="0" smtClean="0"/>
              <a:t>INSIGHTS</a:t>
            </a:r>
            <a:endParaRPr lang="en-IN" dirty="0"/>
          </a:p>
        </p:txBody>
      </p:sp>
    </p:spTree>
    <p:extLst>
      <p:ext uri="{BB962C8B-B14F-4D97-AF65-F5344CB8AC3E}">
        <p14:creationId xmlns:p14="http://schemas.microsoft.com/office/powerpoint/2010/main" val="23197274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1340768"/>
            <a:ext cx="7408333" cy="4968552"/>
          </a:xfrm>
        </p:spPr>
        <p:txBody>
          <a:bodyPr>
            <a:normAutofit fontScale="70000" lnSpcReduction="20000"/>
          </a:bodyPr>
          <a:lstStyle/>
          <a:p>
            <a:pPr marL="0" indent="0">
              <a:buNone/>
            </a:pPr>
            <a:r>
              <a:rPr lang="en-IN" b="1" dirty="0" smtClean="0"/>
              <a:t>     Working on this project has provided me with valuable hands-on experience in data collection, </a:t>
            </a:r>
            <a:r>
              <a:rPr lang="en-IN" b="1" dirty="0" err="1" smtClean="0"/>
              <a:t>preprocessing</a:t>
            </a:r>
            <a:r>
              <a:rPr lang="en-IN" b="1" dirty="0" smtClean="0"/>
              <a:t>, analysis, and visualization in the context of </a:t>
            </a:r>
            <a:r>
              <a:rPr lang="en-IN" b="1" dirty="0" err="1" smtClean="0"/>
              <a:t>Instagram</a:t>
            </a:r>
            <a:r>
              <a:rPr lang="en-IN" b="1" dirty="0" smtClean="0"/>
              <a:t> user analytics. It has improved my proficiency in working with multiple tables, particularly in using function for data manipulation .</a:t>
            </a:r>
          </a:p>
          <a:p>
            <a:pPr marL="0" indent="0">
              <a:buNone/>
            </a:pPr>
            <a:r>
              <a:rPr lang="en-GB" dirty="0" smtClean="0"/>
              <a:t>   </a:t>
            </a:r>
            <a:endParaRPr lang="en-IN" dirty="0"/>
          </a:p>
          <a:p>
            <a:pPr marL="0" indent="0">
              <a:buNone/>
            </a:pPr>
            <a:r>
              <a:rPr lang="en-IN" b="1" dirty="0" smtClean="0"/>
              <a:t>      Furthermore</a:t>
            </a:r>
            <a:r>
              <a:rPr lang="en-IN" b="1" dirty="0"/>
              <a:t>, this project has deepened my knowledge of social media analytics and the factors that contribute to user engagement and success on </a:t>
            </a:r>
            <a:r>
              <a:rPr lang="en-IN" b="1" dirty="0" err="1"/>
              <a:t>Instagram</a:t>
            </a:r>
            <a:r>
              <a:rPr lang="en-IN" b="1" dirty="0"/>
              <a:t>. It has expanded my skills in deriving actionable insights from data and translating them into effective strategies</a:t>
            </a:r>
            <a:r>
              <a:rPr lang="en-IN" b="1" dirty="0" smtClean="0"/>
              <a:t>.</a:t>
            </a:r>
          </a:p>
          <a:p>
            <a:pPr marL="0" indent="0">
              <a:buNone/>
            </a:pPr>
            <a:endParaRPr lang="en-IN" dirty="0"/>
          </a:p>
          <a:p>
            <a:pPr marL="0" indent="0">
              <a:buNone/>
            </a:pPr>
            <a:r>
              <a:rPr lang="en-IN" b="1" dirty="0" smtClean="0"/>
              <a:t>            Overall</a:t>
            </a:r>
            <a:r>
              <a:rPr lang="en-IN" b="1" dirty="0"/>
              <a:t>, this project has enhanced my analytical capabilities, data handling skills, and understanding of user </a:t>
            </a:r>
            <a:r>
              <a:rPr lang="en-IN" b="1" dirty="0" err="1"/>
              <a:t>behavior</a:t>
            </a:r>
            <a:r>
              <a:rPr lang="en-IN" b="1" dirty="0"/>
              <a:t> in the realm of social media. It has equipped me with valuable knowledge and practical experience that can be applied to similar projects and real-world scenarios involving user analytics and engagement </a:t>
            </a:r>
            <a:r>
              <a:rPr lang="en-IN" b="1" dirty="0" smtClean="0"/>
              <a:t>optimization</a:t>
            </a:r>
          </a:p>
          <a:p>
            <a:pPr marL="0" indent="0">
              <a:buNone/>
            </a:pPr>
            <a:endParaRPr lang="en-IN" dirty="0"/>
          </a:p>
          <a:p>
            <a:pPr marL="0" indent="0">
              <a:buNone/>
            </a:pPr>
            <a:r>
              <a:rPr lang="en-IN" b="1" dirty="0" smtClean="0"/>
              <a:t>             This </a:t>
            </a:r>
            <a:r>
              <a:rPr lang="en-IN" b="1" dirty="0"/>
              <a:t>understanding can be applied to optimize content strategies, posting schedules, and audience targeting for improved user engagement.</a:t>
            </a:r>
            <a:endParaRPr lang="en-IN" dirty="0"/>
          </a:p>
          <a:p>
            <a:pPr marL="0" indent="0">
              <a:buNone/>
            </a:pPr>
            <a:endParaRPr lang="en-IN" dirty="0"/>
          </a:p>
        </p:txBody>
      </p:sp>
      <p:sp>
        <p:nvSpPr>
          <p:cNvPr id="3" name="Title 2"/>
          <p:cNvSpPr>
            <a:spLocks noGrp="1"/>
          </p:cNvSpPr>
          <p:nvPr>
            <p:ph type="title"/>
          </p:nvPr>
        </p:nvSpPr>
        <p:spPr/>
        <p:txBody>
          <a:bodyPr>
            <a:normAutofit fontScale="90000"/>
          </a:bodyPr>
          <a:lstStyle/>
          <a:p>
            <a:r>
              <a:rPr lang="en-IN" b="1" dirty="0"/>
              <a:t>RESULT:</a:t>
            </a:r>
            <a:r>
              <a:rPr lang="en-IN" dirty="0"/>
              <a:t/>
            </a:r>
            <a:br>
              <a:rPr lang="en-IN" dirty="0"/>
            </a:br>
            <a:r>
              <a:rPr lang="en-IN" dirty="0" smtClean="0"/>
              <a:t>    </a:t>
            </a:r>
            <a:endParaRPr lang="en-IN" dirty="0"/>
          </a:p>
        </p:txBody>
      </p:sp>
    </p:spTree>
    <p:extLst>
      <p:ext uri="{BB962C8B-B14F-4D97-AF65-F5344CB8AC3E}">
        <p14:creationId xmlns:p14="http://schemas.microsoft.com/office/powerpoint/2010/main" val="589656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67832" y="908720"/>
            <a:ext cx="7408333" cy="2160240"/>
          </a:xfrm>
        </p:spPr>
        <p:txBody>
          <a:bodyPr/>
          <a:lstStyle/>
          <a:p>
            <a:pPr marL="0" indent="0">
              <a:buNone/>
            </a:pPr>
            <a:r>
              <a:rPr lang="en-GB" sz="1200" dirty="0" smtClean="0"/>
              <a:t>To </a:t>
            </a:r>
            <a:r>
              <a:rPr lang="en-GB" sz="1200" dirty="0"/>
              <a:t>find and reward most </a:t>
            </a:r>
            <a:r>
              <a:rPr lang="en-GB" sz="1200" dirty="0" err="1"/>
              <a:t>Most</a:t>
            </a:r>
            <a:r>
              <a:rPr lang="en-GB" sz="1200" dirty="0"/>
              <a:t> Loyal Users </a:t>
            </a:r>
            <a:r>
              <a:rPr lang="en-GB" sz="1200" dirty="0" err="1"/>
              <a:t>i.e</a:t>
            </a:r>
            <a:r>
              <a:rPr lang="en-GB" sz="1200" dirty="0"/>
              <a:t> People who have been using the platform for the longest time.</a:t>
            </a:r>
          </a:p>
          <a:p>
            <a:pPr marL="0" indent="0">
              <a:buNone/>
            </a:pPr>
            <a:r>
              <a:rPr lang="en-GB" sz="1200" dirty="0"/>
              <a:t>Here is the snap of query:</a:t>
            </a:r>
          </a:p>
          <a:p>
            <a:pPr marL="0" indent="0">
              <a:buNone/>
            </a:pPr>
            <a:endParaRPr lang="en-IN" dirty="0"/>
          </a:p>
        </p:txBody>
      </p:sp>
      <p:sp>
        <p:nvSpPr>
          <p:cNvPr id="3" name="Title 2"/>
          <p:cNvSpPr>
            <a:spLocks noGrp="1"/>
          </p:cNvSpPr>
          <p:nvPr>
            <p:ph type="title"/>
          </p:nvPr>
        </p:nvSpPr>
        <p:spPr>
          <a:xfrm>
            <a:off x="457200" y="338328"/>
            <a:ext cx="8229600" cy="930432"/>
          </a:xfrm>
        </p:spPr>
        <p:txBody>
          <a:bodyPr>
            <a:normAutofit fontScale="90000"/>
          </a:bodyPr>
          <a:lstStyle/>
          <a:p>
            <a:r>
              <a:rPr lang="en-GB" sz="2000" dirty="0"/>
              <a:t>Detailed report of query used in this project to launch campaign from </a:t>
            </a:r>
            <a:r>
              <a:rPr lang="en-GB" sz="2000" dirty="0" smtClean="0"/>
              <a:t>marketing team:	1.								</a:t>
            </a:r>
            <a:r>
              <a:rPr lang="en-GB" sz="2000" dirty="0"/>
              <a:t/>
            </a:r>
            <a:br>
              <a:rPr lang="en-GB" sz="2000" dirty="0"/>
            </a:br>
            <a:endParaRPr lang="en-IN"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178" y="1484785"/>
            <a:ext cx="7649643" cy="5184576"/>
          </a:xfrm>
          <a:prstGeom prst="rect">
            <a:avLst/>
          </a:prstGeom>
        </p:spPr>
      </p:pic>
    </p:spTree>
    <p:extLst>
      <p:ext uri="{BB962C8B-B14F-4D97-AF65-F5344CB8AC3E}">
        <p14:creationId xmlns:p14="http://schemas.microsoft.com/office/powerpoint/2010/main" val="6895710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552" y="1052736"/>
            <a:ext cx="8352928" cy="5688632"/>
          </a:xfrm>
        </p:spPr>
      </p:pic>
      <p:sp>
        <p:nvSpPr>
          <p:cNvPr id="3" name="Title 2"/>
          <p:cNvSpPr>
            <a:spLocks noGrp="1"/>
          </p:cNvSpPr>
          <p:nvPr>
            <p:ph type="title"/>
          </p:nvPr>
        </p:nvSpPr>
        <p:spPr>
          <a:xfrm>
            <a:off x="457200" y="338328"/>
            <a:ext cx="8229600" cy="714408"/>
          </a:xfrm>
        </p:spPr>
        <p:txBody>
          <a:bodyPr>
            <a:normAutofit fontScale="90000"/>
          </a:bodyPr>
          <a:lstStyle/>
          <a:p>
            <a:r>
              <a:rPr lang="en-GB" sz="1300" dirty="0"/>
              <a:t>2.To Remind Inactive Users to Start Posting: Your Task: Find the users who have never posted a single photo on </a:t>
            </a:r>
            <a:r>
              <a:rPr lang="en-GB" sz="1300" dirty="0" err="1"/>
              <a:t>Instagram</a:t>
            </a:r>
            <a:r>
              <a:rPr lang="en-GB" sz="1300" dirty="0"/>
              <a:t/>
            </a:r>
            <a:br>
              <a:rPr lang="en-GB" sz="1300" dirty="0"/>
            </a:br>
            <a:r>
              <a:rPr lang="en-GB" sz="1300" dirty="0"/>
              <a:t>Here is the snap </a:t>
            </a:r>
            <a:r>
              <a:rPr lang="en-GB" dirty="0"/>
              <a:t/>
            </a:r>
            <a:br>
              <a:rPr lang="en-GB" dirty="0"/>
            </a:br>
            <a:endParaRPr lang="en-IN" dirty="0"/>
          </a:p>
        </p:txBody>
      </p:sp>
    </p:spTree>
    <p:extLst>
      <p:ext uri="{BB962C8B-B14F-4D97-AF65-F5344CB8AC3E}">
        <p14:creationId xmlns:p14="http://schemas.microsoft.com/office/powerpoint/2010/main" val="64365666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53</TotalTime>
  <Words>867</Words>
  <Application>Microsoft Office PowerPoint</Application>
  <PresentationFormat>On-screen Show (4:3)</PresentationFormat>
  <Paragraphs>56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Waveform</vt:lpstr>
      <vt:lpstr> INSTAGARM USER ANALYTICS PROJECT</vt:lpstr>
      <vt:lpstr>PROJECT DESCRIPTION:-  </vt:lpstr>
      <vt:lpstr>Approach</vt:lpstr>
      <vt:lpstr>TECH-STACK USED</vt:lpstr>
      <vt:lpstr>INSIGHTS:-  </vt:lpstr>
      <vt:lpstr>INSIGHTS</vt:lpstr>
      <vt:lpstr>RESULT:     </vt:lpstr>
      <vt:lpstr>Detailed report of query used in this project to launch campaign from marketing team: 1.         </vt:lpstr>
      <vt:lpstr>2.To Remind Inactive Users to Start Posting: Your Task: Find the users who have never posted a single photo on Instagram Here is the snap  </vt:lpstr>
      <vt:lpstr>3. Declaring Contest Winner: The team started a contest and the user who gets the most likes on a single photo will win the contest now they wish to declare the winner. Here is the snap. </vt:lpstr>
      <vt:lpstr>4. Hashtag Researching: A partner brand wants to know, which hashtags to use in the post to reach the most people on the platform. Here is the snap </vt:lpstr>
      <vt:lpstr>5. Launch AD Campaign: The team wants to know, which day would be the best day to launch ADs. Here is the snap </vt:lpstr>
      <vt:lpstr>B. ) 1.Investor Metrics: Our investors want to know if Instagram is performing well and is not becoming redundant like Facebook, they want to assess the app on the following groundsUser Engagement: Are users still as active and post on Instagram or they are making fewer posts.Here is the snap.  </vt:lpstr>
      <vt:lpstr>B2. Bots &amp; Fake Accounts: The investors want to know if the platform is crowded with fake and dummy accounts Here is the snap.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INSTAGARM USER ANALYTICS PROJECT</dc:title>
  <dc:creator>VEENA</dc:creator>
  <cp:lastModifiedBy>VEENA</cp:lastModifiedBy>
  <cp:revision>10</cp:revision>
  <dcterms:created xsi:type="dcterms:W3CDTF">2023-06-06T19:56:45Z</dcterms:created>
  <dcterms:modified xsi:type="dcterms:W3CDTF">2023-06-06T20:54:10Z</dcterms:modified>
</cp:coreProperties>
</file>