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57" r:id="rId6"/>
    <p:sldId id="265" r:id="rId7"/>
    <p:sldId id="266" r:id="rId8"/>
    <p:sldId id="267" r:id="rId9"/>
    <p:sldId id="268" r:id="rId10"/>
    <p:sldId id="264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1066E65-0633-43BF-953C-574B03CED51C}">
          <p14:sldIdLst>
            <p14:sldId id="256"/>
            <p14:sldId id="260"/>
            <p14:sldId id="261"/>
            <p14:sldId id="262"/>
            <p14:sldId id="257"/>
            <p14:sldId id="265"/>
            <p14:sldId id="266"/>
            <p14:sldId id="267"/>
            <p14:sldId id="268"/>
            <p14:sldId id="264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7" d="100"/>
          <a:sy n="67" d="100"/>
        </p:scale>
        <p:origin x="90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5EA7D7-2911-4EC1-A708-A94FA7962F26}" type="doc">
      <dgm:prSet loTypeId="urn:microsoft.com/office/officeart/2005/8/layout/defaul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FADA192-D76D-4AAF-AC70-44F15CF761DD}">
      <dgm:prSet/>
      <dgm:spPr/>
      <dgm:t>
        <a:bodyPr/>
        <a:lstStyle/>
        <a:p>
          <a:r>
            <a:rPr lang="en-IN"/>
            <a:t>Micro-finance also known as micro credit is a type of finance which focuses on lending to lower income strata of the economy.</a:t>
          </a:r>
          <a:endParaRPr lang="en-US"/>
        </a:p>
      </dgm:t>
    </dgm:pt>
    <dgm:pt modelId="{5E7E0F58-4481-4179-B9FC-4A9109AE0709}" type="parTrans" cxnId="{05E50520-F27D-404C-B16C-9B0EB68919A4}">
      <dgm:prSet/>
      <dgm:spPr/>
      <dgm:t>
        <a:bodyPr/>
        <a:lstStyle/>
        <a:p>
          <a:endParaRPr lang="en-US"/>
        </a:p>
      </dgm:t>
    </dgm:pt>
    <dgm:pt modelId="{787D41E7-6162-48E6-ABD6-886D97C68FE1}" type="sibTrans" cxnId="{05E50520-F27D-404C-B16C-9B0EB68919A4}">
      <dgm:prSet/>
      <dgm:spPr/>
      <dgm:t>
        <a:bodyPr/>
        <a:lstStyle/>
        <a:p>
          <a:endParaRPr lang="en-US"/>
        </a:p>
      </dgm:t>
    </dgm:pt>
    <dgm:pt modelId="{437472E3-55A7-477B-8D38-AC535413918F}">
      <dgm:prSet/>
      <dgm:spPr/>
      <dgm:t>
        <a:bodyPr/>
        <a:lstStyle/>
        <a:p>
          <a:r>
            <a:rPr lang="en-IN"/>
            <a:t>Many banking, non-banking and alternate lending channel are now looking for investment in this segment of business.</a:t>
          </a:r>
          <a:endParaRPr lang="en-US"/>
        </a:p>
      </dgm:t>
    </dgm:pt>
    <dgm:pt modelId="{6411A783-D3BF-4F28-8B2E-1784025EAE7A}" type="parTrans" cxnId="{7276D9CA-7E14-49BB-A047-AB4A29020BBA}">
      <dgm:prSet/>
      <dgm:spPr/>
      <dgm:t>
        <a:bodyPr/>
        <a:lstStyle/>
        <a:p>
          <a:endParaRPr lang="en-US"/>
        </a:p>
      </dgm:t>
    </dgm:pt>
    <dgm:pt modelId="{8AC9E720-27B3-4F35-8821-B5A89566C0B4}" type="sibTrans" cxnId="{7276D9CA-7E14-49BB-A047-AB4A29020BBA}">
      <dgm:prSet/>
      <dgm:spPr/>
      <dgm:t>
        <a:bodyPr/>
        <a:lstStyle/>
        <a:p>
          <a:endParaRPr lang="en-US"/>
        </a:p>
      </dgm:t>
    </dgm:pt>
    <dgm:pt modelId="{16149F9C-B3D2-4FC8-B85E-3EFC5F66085A}">
      <dgm:prSet/>
      <dgm:spPr/>
      <dgm:t>
        <a:bodyPr/>
        <a:lstStyle/>
        <a:p>
          <a:r>
            <a:rPr lang="en-IN"/>
            <a:t>Some studies suggest micro-finance can assist in eradicating poverty.</a:t>
          </a:r>
          <a:endParaRPr lang="en-US"/>
        </a:p>
      </dgm:t>
    </dgm:pt>
    <dgm:pt modelId="{640CFBAE-ECC7-4CBB-B611-024C93CBCF10}" type="parTrans" cxnId="{51C89515-F913-411C-80FB-A0CBCF26C138}">
      <dgm:prSet/>
      <dgm:spPr/>
      <dgm:t>
        <a:bodyPr/>
        <a:lstStyle/>
        <a:p>
          <a:endParaRPr lang="en-US"/>
        </a:p>
      </dgm:t>
    </dgm:pt>
    <dgm:pt modelId="{1D800167-697B-4CE3-9109-202EC052F16E}" type="sibTrans" cxnId="{51C89515-F913-411C-80FB-A0CBCF26C138}">
      <dgm:prSet/>
      <dgm:spPr/>
      <dgm:t>
        <a:bodyPr/>
        <a:lstStyle/>
        <a:p>
          <a:endParaRPr lang="en-US"/>
        </a:p>
      </dgm:t>
    </dgm:pt>
    <dgm:pt modelId="{3BE067A2-9129-49FD-AEE1-B4B094A4999A}" type="pres">
      <dgm:prSet presAssocID="{8B5EA7D7-2911-4EC1-A708-A94FA7962F26}" presName="diagram" presStyleCnt="0">
        <dgm:presLayoutVars>
          <dgm:dir/>
          <dgm:resizeHandles val="exact"/>
        </dgm:presLayoutVars>
      </dgm:prSet>
      <dgm:spPr/>
    </dgm:pt>
    <dgm:pt modelId="{A8008388-39B9-4C1C-BBB0-79EA4A4B101C}" type="pres">
      <dgm:prSet presAssocID="{1FADA192-D76D-4AAF-AC70-44F15CF761DD}" presName="node" presStyleLbl="node1" presStyleIdx="0" presStyleCnt="3">
        <dgm:presLayoutVars>
          <dgm:bulletEnabled val="1"/>
        </dgm:presLayoutVars>
      </dgm:prSet>
      <dgm:spPr/>
    </dgm:pt>
    <dgm:pt modelId="{B6C734A0-6501-4EC5-BE2F-4A389B03CE3A}" type="pres">
      <dgm:prSet presAssocID="{787D41E7-6162-48E6-ABD6-886D97C68FE1}" presName="sibTrans" presStyleCnt="0"/>
      <dgm:spPr/>
    </dgm:pt>
    <dgm:pt modelId="{20903E7B-2F7B-4BB7-AE6D-B083BDA0E410}" type="pres">
      <dgm:prSet presAssocID="{437472E3-55A7-477B-8D38-AC535413918F}" presName="node" presStyleLbl="node1" presStyleIdx="1" presStyleCnt="3">
        <dgm:presLayoutVars>
          <dgm:bulletEnabled val="1"/>
        </dgm:presLayoutVars>
      </dgm:prSet>
      <dgm:spPr/>
    </dgm:pt>
    <dgm:pt modelId="{B5A8DA55-4457-40D8-A5ED-9540621670AE}" type="pres">
      <dgm:prSet presAssocID="{8AC9E720-27B3-4F35-8821-B5A89566C0B4}" presName="sibTrans" presStyleCnt="0"/>
      <dgm:spPr/>
    </dgm:pt>
    <dgm:pt modelId="{6F737674-AC75-4E5F-9817-0582FA684CA8}" type="pres">
      <dgm:prSet presAssocID="{16149F9C-B3D2-4FC8-B85E-3EFC5F66085A}" presName="node" presStyleLbl="node1" presStyleIdx="2" presStyleCnt="3">
        <dgm:presLayoutVars>
          <dgm:bulletEnabled val="1"/>
        </dgm:presLayoutVars>
      </dgm:prSet>
      <dgm:spPr/>
    </dgm:pt>
  </dgm:ptLst>
  <dgm:cxnLst>
    <dgm:cxn modelId="{2C904600-9F33-4A13-AE47-62F0C8783E52}" type="presOf" srcId="{8B5EA7D7-2911-4EC1-A708-A94FA7962F26}" destId="{3BE067A2-9129-49FD-AEE1-B4B094A4999A}" srcOrd="0" destOrd="0" presId="urn:microsoft.com/office/officeart/2005/8/layout/default"/>
    <dgm:cxn modelId="{DFAB3309-9A74-4FA8-A705-A54A4133E1EF}" type="presOf" srcId="{1FADA192-D76D-4AAF-AC70-44F15CF761DD}" destId="{A8008388-39B9-4C1C-BBB0-79EA4A4B101C}" srcOrd="0" destOrd="0" presId="urn:microsoft.com/office/officeart/2005/8/layout/default"/>
    <dgm:cxn modelId="{51C89515-F913-411C-80FB-A0CBCF26C138}" srcId="{8B5EA7D7-2911-4EC1-A708-A94FA7962F26}" destId="{16149F9C-B3D2-4FC8-B85E-3EFC5F66085A}" srcOrd="2" destOrd="0" parTransId="{640CFBAE-ECC7-4CBB-B611-024C93CBCF10}" sibTransId="{1D800167-697B-4CE3-9109-202EC052F16E}"/>
    <dgm:cxn modelId="{E57F601C-0ED5-43A4-AD1D-47EC781A83AE}" type="presOf" srcId="{16149F9C-B3D2-4FC8-B85E-3EFC5F66085A}" destId="{6F737674-AC75-4E5F-9817-0582FA684CA8}" srcOrd="0" destOrd="0" presId="urn:microsoft.com/office/officeart/2005/8/layout/default"/>
    <dgm:cxn modelId="{05E50520-F27D-404C-B16C-9B0EB68919A4}" srcId="{8B5EA7D7-2911-4EC1-A708-A94FA7962F26}" destId="{1FADA192-D76D-4AAF-AC70-44F15CF761DD}" srcOrd="0" destOrd="0" parTransId="{5E7E0F58-4481-4179-B9FC-4A9109AE0709}" sibTransId="{787D41E7-6162-48E6-ABD6-886D97C68FE1}"/>
    <dgm:cxn modelId="{A89B854E-D822-41E9-BCCB-DA037EDB8D35}" type="presOf" srcId="{437472E3-55A7-477B-8D38-AC535413918F}" destId="{20903E7B-2F7B-4BB7-AE6D-B083BDA0E410}" srcOrd="0" destOrd="0" presId="urn:microsoft.com/office/officeart/2005/8/layout/default"/>
    <dgm:cxn modelId="{7276D9CA-7E14-49BB-A047-AB4A29020BBA}" srcId="{8B5EA7D7-2911-4EC1-A708-A94FA7962F26}" destId="{437472E3-55A7-477B-8D38-AC535413918F}" srcOrd="1" destOrd="0" parTransId="{6411A783-D3BF-4F28-8B2E-1784025EAE7A}" sibTransId="{8AC9E720-27B3-4F35-8821-B5A89566C0B4}"/>
    <dgm:cxn modelId="{8FA3FC9E-DE3D-4835-8538-99063C3022C0}" type="presParOf" srcId="{3BE067A2-9129-49FD-AEE1-B4B094A4999A}" destId="{A8008388-39B9-4C1C-BBB0-79EA4A4B101C}" srcOrd="0" destOrd="0" presId="urn:microsoft.com/office/officeart/2005/8/layout/default"/>
    <dgm:cxn modelId="{4764F94D-4B3E-4D45-9DFB-0A39F1DDBB5C}" type="presParOf" srcId="{3BE067A2-9129-49FD-AEE1-B4B094A4999A}" destId="{B6C734A0-6501-4EC5-BE2F-4A389B03CE3A}" srcOrd="1" destOrd="0" presId="urn:microsoft.com/office/officeart/2005/8/layout/default"/>
    <dgm:cxn modelId="{EEA69668-5D13-4BAA-9D52-EF0643674775}" type="presParOf" srcId="{3BE067A2-9129-49FD-AEE1-B4B094A4999A}" destId="{20903E7B-2F7B-4BB7-AE6D-B083BDA0E410}" srcOrd="2" destOrd="0" presId="urn:microsoft.com/office/officeart/2005/8/layout/default"/>
    <dgm:cxn modelId="{C78B17B2-1510-43DE-BED2-292C8D06429F}" type="presParOf" srcId="{3BE067A2-9129-49FD-AEE1-B4B094A4999A}" destId="{B5A8DA55-4457-40D8-A5ED-9540621670AE}" srcOrd="3" destOrd="0" presId="urn:microsoft.com/office/officeart/2005/8/layout/default"/>
    <dgm:cxn modelId="{CD57FC6C-7D6D-4678-BAE1-F5BFBCCF5573}" type="presParOf" srcId="{3BE067A2-9129-49FD-AEE1-B4B094A4999A}" destId="{6F737674-AC75-4E5F-9817-0582FA684CA8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5479C2-FC1C-4265-A4F7-B9EA328DA374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C6C9EE7-5729-432D-ADFF-02166FDD9801}">
      <dgm:prSet/>
      <dgm:spPr/>
      <dgm:t>
        <a:bodyPr/>
        <a:lstStyle/>
        <a:p>
          <a:r>
            <a:rPr lang="en-IN" dirty="0"/>
            <a:t>With growing market of micro-credit, many investors are looking to invest in this sector.</a:t>
          </a:r>
          <a:endParaRPr lang="en-US" dirty="0"/>
        </a:p>
      </dgm:t>
    </dgm:pt>
    <dgm:pt modelId="{14611A89-99E5-4258-8089-8BA9D0522B97}" type="parTrans" cxnId="{3F76CD78-A176-49D8-9A56-281CB481B6D9}">
      <dgm:prSet/>
      <dgm:spPr/>
      <dgm:t>
        <a:bodyPr/>
        <a:lstStyle/>
        <a:p>
          <a:endParaRPr lang="en-US"/>
        </a:p>
      </dgm:t>
    </dgm:pt>
    <dgm:pt modelId="{272A6040-DB70-41F1-90C4-7C1EFE12B82C}" type="sibTrans" cxnId="{3F76CD78-A176-49D8-9A56-281CB481B6D9}">
      <dgm:prSet/>
      <dgm:spPr/>
      <dgm:t>
        <a:bodyPr/>
        <a:lstStyle/>
        <a:p>
          <a:endParaRPr lang="en-US"/>
        </a:p>
      </dgm:t>
    </dgm:pt>
    <dgm:pt modelId="{D8193A71-4AF4-4CD1-8F72-AF998B371CD6}">
      <dgm:prSet/>
      <dgm:spPr/>
      <dgm:t>
        <a:bodyPr/>
        <a:lstStyle/>
        <a:p>
          <a:r>
            <a:rPr lang="en-IN" dirty="0"/>
            <a:t>One such  telecommunication company based out of Indonesia is looking for collaboration with MFI for further investment.</a:t>
          </a:r>
          <a:endParaRPr lang="en-US" dirty="0"/>
        </a:p>
      </dgm:t>
    </dgm:pt>
    <dgm:pt modelId="{BBE26782-96EF-43ED-BE90-7A06377FD2E5}" type="parTrans" cxnId="{AB0F5656-FF32-42BB-AD52-02ADB9189505}">
      <dgm:prSet/>
      <dgm:spPr/>
      <dgm:t>
        <a:bodyPr/>
        <a:lstStyle/>
        <a:p>
          <a:endParaRPr lang="en-US"/>
        </a:p>
      </dgm:t>
    </dgm:pt>
    <dgm:pt modelId="{552A193D-F245-49FC-9EE6-0E32E7A6E049}" type="sibTrans" cxnId="{AB0F5656-FF32-42BB-AD52-02ADB9189505}">
      <dgm:prSet/>
      <dgm:spPr/>
      <dgm:t>
        <a:bodyPr/>
        <a:lstStyle/>
        <a:p>
          <a:endParaRPr lang="en-US"/>
        </a:p>
      </dgm:t>
    </dgm:pt>
    <dgm:pt modelId="{B9B4F2CC-09FC-4B25-AD95-60B0A45ECB1B}" type="pres">
      <dgm:prSet presAssocID="{995479C2-FC1C-4265-A4F7-B9EA328DA374}" presName="vert0" presStyleCnt="0">
        <dgm:presLayoutVars>
          <dgm:dir/>
          <dgm:animOne val="branch"/>
          <dgm:animLvl val="lvl"/>
        </dgm:presLayoutVars>
      </dgm:prSet>
      <dgm:spPr/>
    </dgm:pt>
    <dgm:pt modelId="{C099B555-9ED4-4A5F-8DD6-A18FFB111484}" type="pres">
      <dgm:prSet presAssocID="{9C6C9EE7-5729-432D-ADFF-02166FDD9801}" presName="thickLine" presStyleLbl="alignNode1" presStyleIdx="0" presStyleCnt="2"/>
      <dgm:spPr/>
    </dgm:pt>
    <dgm:pt modelId="{813EB930-C70A-4BB8-B199-340DF186B85C}" type="pres">
      <dgm:prSet presAssocID="{9C6C9EE7-5729-432D-ADFF-02166FDD9801}" presName="horz1" presStyleCnt="0"/>
      <dgm:spPr/>
    </dgm:pt>
    <dgm:pt modelId="{8BF3DBEC-062B-439E-AB34-33D631C43D14}" type="pres">
      <dgm:prSet presAssocID="{9C6C9EE7-5729-432D-ADFF-02166FDD9801}" presName="tx1" presStyleLbl="revTx" presStyleIdx="0" presStyleCnt="2"/>
      <dgm:spPr/>
    </dgm:pt>
    <dgm:pt modelId="{B2243F02-64A7-4FB6-91CB-AEEA8E166F56}" type="pres">
      <dgm:prSet presAssocID="{9C6C9EE7-5729-432D-ADFF-02166FDD9801}" presName="vert1" presStyleCnt="0"/>
      <dgm:spPr/>
    </dgm:pt>
    <dgm:pt modelId="{BAD8739E-FD3F-4F8E-AB1A-A23335875E9B}" type="pres">
      <dgm:prSet presAssocID="{D8193A71-4AF4-4CD1-8F72-AF998B371CD6}" presName="thickLine" presStyleLbl="alignNode1" presStyleIdx="1" presStyleCnt="2"/>
      <dgm:spPr/>
    </dgm:pt>
    <dgm:pt modelId="{883609D2-C6D7-49F2-BD79-CE63FC9F9354}" type="pres">
      <dgm:prSet presAssocID="{D8193A71-4AF4-4CD1-8F72-AF998B371CD6}" presName="horz1" presStyleCnt="0"/>
      <dgm:spPr/>
    </dgm:pt>
    <dgm:pt modelId="{90AB6131-CA17-4A71-A4B9-047ACD767064}" type="pres">
      <dgm:prSet presAssocID="{D8193A71-4AF4-4CD1-8F72-AF998B371CD6}" presName="tx1" presStyleLbl="revTx" presStyleIdx="1" presStyleCnt="2"/>
      <dgm:spPr/>
    </dgm:pt>
    <dgm:pt modelId="{2EDE123A-D3FA-45CC-AD02-A4BF03DF6BBD}" type="pres">
      <dgm:prSet presAssocID="{D8193A71-4AF4-4CD1-8F72-AF998B371CD6}" presName="vert1" presStyleCnt="0"/>
      <dgm:spPr/>
    </dgm:pt>
  </dgm:ptLst>
  <dgm:cxnLst>
    <dgm:cxn modelId="{55101706-4363-4190-943D-B59DCDDC317C}" type="presOf" srcId="{995479C2-FC1C-4265-A4F7-B9EA328DA374}" destId="{B9B4F2CC-09FC-4B25-AD95-60B0A45ECB1B}" srcOrd="0" destOrd="0" presId="urn:microsoft.com/office/officeart/2008/layout/LinedList"/>
    <dgm:cxn modelId="{595A301D-79A3-4C3C-AE96-DCC2BFEC624C}" type="presOf" srcId="{D8193A71-4AF4-4CD1-8F72-AF998B371CD6}" destId="{90AB6131-CA17-4A71-A4B9-047ACD767064}" srcOrd="0" destOrd="0" presId="urn:microsoft.com/office/officeart/2008/layout/LinedList"/>
    <dgm:cxn modelId="{D812444C-4563-454A-BF6A-D7F6A6F7FADF}" type="presOf" srcId="{9C6C9EE7-5729-432D-ADFF-02166FDD9801}" destId="{8BF3DBEC-062B-439E-AB34-33D631C43D14}" srcOrd="0" destOrd="0" presId="urn:microsoft.com/office/officeart/2008/layout/LinedList"/>
    <dgm:cxn modelId="{AB0F5656-FF32-42BB-AD52-02ADB9189505}" srcId="{995479C2-FC1C-4265-A4F7-B9EA328DA374}" destId="{D8193A71-4AF4-4CD1-8F72-AF998B371CD6}" srcOrd="1" destOrd="0" parTransId="{BBE26782-96EF-43ED-BE90-7A06377FD2E5}" sibTransId="{552A193D-F245-49FC-9EE6-0E32E7A6E049}"/>
    <dgm:cxn modelId="{3F76CD78-A176-49D8-9A56-281CB481B6D9}" srcId="{995479C2-FC1C-4265-A4F7-B9EA328DA374}" destId="{9C6C9EE7-5729-432D-ADFF-02166FDD9801}" srcOrd="0" destOrd="0" parTransId="{14611A89-99E5-4258-8089-8BA9D0522B97}" sibTransId="{272A6040-DB70-41F1-90C4-7C1EFE12B82C}"/>
    <dgm:cxn modelId="{64231F14-5FF8-4341-80D4-13FC19C1D0A9}" type="presParOf" srcId="{B9B4F2CC-09FC-4B25-AD95-60B0A45ECB1B}" destId="{C099B555-9ED4-4A5F-8DD6-A18FFB111484}" srcOrd="0" destOrd="0" presId="urn:microsoft.com/office/officeart/2008/layout/LinedList"/>
    <dgm:cxn modelId="{5E109CAF-6876-40FA-B211-688A3D104619}" type="presParOf" srcId="{B9B4F2CC-09FC-4B25-AD95-60B0A45ECB1B}" destId="{813EB930-C70A-4BB8-B199-340DF186B85C}" srcOrd="1" destOrd="0" presId="urn:microsoft.com/office/officeart/2008/layout/LinedList"/>
    <dgm:cxn modelId="{6B79C2EB-B054-4C54-BF5A-903BE8A4A744}" type="presParOf" srcId="{813EB930-C70A-4BB8-B199-340DF186B85C}" destId="{8BF3DBEC-062B-439E-AB34-33D631C43D14}" srcOrd="0" destOrd="0" presId="urn:microsoft.com/office/officeart/2008/layout/LinedList"/>
    <dgm:cxn modelId="{E7E55CE3-56E9-475E-8602-95ADA10DE2A3}" type="presParOf" srcId="{813EB930-C70A-4BB8-B199-340DF186B85C}" destId="{B2243F02-64A7-4FB6-91CB-AEEA8E166F56}" srcOrd="1" destOrd="0" presId="urn:microsoft.com/office/officeart/2008/layout/LinedList"/>
    <dgm:cxn modelId="{DFAD5813-80B5-4EFD-A4E0-0AB01E4EBDE1}" type="presParOf" srcId="{B9B4F2CC-09FC-4B25-AD95-60B0A45ECB1B}" destId="{BAD8739E-FD3F-4F8E-AB1A-A23335875E9B}" srcOrd="2" destOrd="0" presId="urn:microsoft.com/office/officeart/2008/layout/LinedList"/>
    <dgm:cxn modelId="{DB6C38C8-F996-4AF9-9C2D-CFCBB02838CB}" type="presParOf" srcId="{B9B4F2CC-09FC-4B25-AD95-60B0A45ECB1B}" destId="{883609D2-C6D7-49F2-BD79-CE63FC9F9354}" srcOrd="3" destOrd="0" presId="urn:microsoft.com/office/officeart/2008/layout/LinedList"/>
    <dgm:cxn modelId="{82CB0850-36DC-45FE-9B2E-47E9C0A05814}" type="presParOf" srcId="{883609D2-C6D7-49F2-BD79-CE63FC9F9354}" destId="{90AB6131-CA17-4A71-A4B9-047ACD767064}" srcOrd="0" destOrd="0" presId="urn:microsoft.com/office/officeart/2008/layout/LinedList"/>
    <dgm:cxn modelId="{B6787F85-8DAE-4A58-B7E4-E705A524BF8E}" type="presParOf" srcId="{883609D2-C6D7-49F2-BD79-CE63FC9F9354}" destId="{2EDE123A-D3FA-45CC-AD02-A4BF03DF6BB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1E61AE-6FA9-4EA1-9730-39EED1AB9D47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8472915-67F3-435E-8656-5AF57B72B19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was to eliminate the columns which were negative to &lt;4% correlated with the target variable</a:t>
          </a:r>
          <a:endParaRPr lang="en-US" dirty="0"/>
        </a:p>
      </dgm:t>
    </dgm:pt>
    <dgm:pt modelId="{83C34218-2826-41E6-B1A4-57A57F54E0C0}" type="parTrans" cxnId="{1E862894-8252-4CCE-9C48-91BCDEC62842}">
      <dgm:prSet/>
      <dgm:spPr/>
      <dgm:t>
        <a:bodyPr/>
        <a:lstStyle/>
        <a:p>
          <a:endParaRPr lang="en-US"/>
        </a:p>
      </dgm:t>
    </dgm:pt>
    <dgm:pt modelId="{63371AC0-B58B-47C3-98CE-8FC9079C6742}" type="sibTrans" cxnId="{1E862894-8252-4CCE-9C48-91BCDEC62842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7CDC4830-08DA-4731-8D21-D4EF81065C7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was to check for duplicates in columns with correlation of &gt;90% with each other.</a:t>
          </a:r>
          <a:endParaRPr lang="en-US" dirty="0"/>
        </a:p>
      </dgm:t>
    </dgm:pt>
    <dgm:pt modelId="{783FC052-46D8-49AF-B503-4B212D91F252}" type="parTrans" cxnId="{94E4BD0C-5977-41D0-A253-366A1BD82493}">
      <dgm:prSet/>
      <dgm:spPr/>
      <dgm:t>
        <a:bodyPr/>
        <a:lstStyle/>
        <a:p>
          <a:endParaRPr lang="en-US"/>
        </a:p>
      </dgm:t>
    </dgm:pt>
    <dgm:pt modelId="{0C5B3D22-4A13-40C2-9B93-5DE2590BE61C}" type="sibTrans" cxnId="{94E4BD0C-5977-41D0-A253-366A1BD82493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AADD2509-F381-44CA-ACF7-28EFCEE22ED6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was eliminating data records of 30days or keeping them for model building.</a:t>
          </a:r>
          <a:endParaRPr lang="en-US" dirty="0"/>
        </a:p>
      </dgm:t>
    </dgm:pt>
    <dgm:pt modelId="{D63B1695-A3DC-4DD8-945D-B77AED694A19}" type="parTrans" cxnId="{5C89F41A-37A8-4E73-825D-EED8C81BCE9F}">
      <dgm:prSet/>
      <dgm:spPr/>
      <dgm:t>
        <a:bodyPr/>
        <a:lstStyle/>
        <a:p>
          <a:endParaRPr lang="en-US"/>
        </a:p>
      </dgm:t>
    </dgm:pt>
    <dgm:pt modelId="{653C5DCC-7ACE-4556-989A-FAEA73A6721A}" type="sibTrans" cxnId="{5C89F41A-37A8-4E73-825D-EED8C81BCE9F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2FDDA488-02FF-478A-A30D-BEF778423A5A}" type="pres">
      <dgm:prSet presAssocID="{7C1E61AE-6FA9-4EA1-9730-39EED1AB9D47}" presName="Name0" presStyleCnt="0">
        <dgm:presLayoutVars>
          <dgm:animLvl val="lvl"/>
          <dgm:resizeHandles val="exact"/>
        </dgm:presLayoutVars>
      </dgm:prSet>
      <dgm:spPr/>
    </dgm:pt>
    <dgm:pt modelId="{394AE80D-9C18-4EA5-AC6C-471BAB57C9AB}" type="pres">
      <dgm:prSet presAssocID="{F8472915-67F3-435E-8656-5AF57B72B191}" presName="compositeNode" presStyleCnt="0">
        <dgm:presLayoutVars>
          <dgm:bulletEnabled val="1"/>
        </dgm:presLayoutVars>
      </dgm:prSet>
      <dgm:spPr/>
    </dgm:pt>
    <dgm:pt modelId="{B1BA8E1C-2F6D-4E1A-A079-157B1C65EDF0}" type="pres">
      <dgm:prSet presAssocID="{F8472915-67F3-435E-8656-5AF57B72B191}" presName="bgRect" presStyleLbl="bgAccFollowNode1" presStyleIdx="0" presStyleCnt="3"/>
      <dgm:spPr/>
    </dgm:pt>
    <dgm:pt modelId="{61B4BD9C-9D7E-45FF-90D5-169C0EF45C7D}" type="pres">
      <dgm:prSet presAssocID="{63371AC0-B58B-47C3-98CE-8FC9079C6742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FDDCC4D4-EDDA-4097-B513-7D7ECA6F2426}" type="pres">
      <dgm:prSet presAssocID="{F8472915-67F3-435E-8656-5AF57B72B191}" presName="bottomLine" presStyleLbl="alignNode1" presStyleIdx="1" presStyleCnt="6">
        <dgm:presLayoutVars/>
      </dgm:prSet>
      <dgm:spPr/>
    </dgm:pt>
    <dgm:pt modelId="{A375B11E-C6D6-4920-9614-D8CB9B0B426D}" type="pres">
      <dgm:prSet presAssocID="{F8472915-67F3-435E-8656-5AF57B72B191}" presName="nodeText" presStyleLbl="bgAccFollowNode1" presStyleIdx="0" presStyleCnt="3">
        <dgm:presLayoutVars>
          <dgm:bulletEnabled val="1"/>
        </dgm:presLayoutVars>
      </dgm:prSet>
      <dgm:spPr/>
    </dgm:pt>
    <dgm:pt modelId="{554760E8-2EDB-4073-9712-CA308A6DC873}" type="pres">
      <dgm:prSet presAssocID="{63371AC0-B58B-47C3-98CE-8FC9079C6742}" presName="sibTrans" presStyleCnt="0"/>
      <dgm:spPr/>
    </dgm:pt>
    <dgm:pt modelId="{52BEAF80-CEB0-43E9-AE3F-2EFE19EDFEC5}" type="pres">
      <dgm:prSet presAssocID="{7CDC4830-08DA-4731-8D21-D4EF81065C7C}" presName="compositeNode" presStyleCnt="0">
        <dgm:presLayoutVars>
          <dgm:bulletEnabled val="1"/>
        </dgm:presLayoutVars>
      </dgm:prSet>
      <dgm:spPr/>
    </dgm:pt>
    <dgm:pt modelId="{198F5C7F-8554-4C22-8745-C9589F636563}" type="pres">
      <dgm:prSet presAssocID="{7CDC4830-08DA-4731-8D21-D4EF81065C7C}" presName="bgRect" presStyleLbl="bgAccFollowNode1" presStyleIdx="1" presStyleCnt="3"/>
      <dgm:spPr/>
    </dgm:pt>
    <dgm:pt modelId="{CAA5C8C2-EB60-4589-9CAF-E45C6721BD36}" type="pres">
      <dgm:prSet presAssocID="{0C5B3D22-4A13-40C2-9B93-5DE2590BE61C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2CEA9AB8-4D8D-4199-9F63-20AF05B6D205}" type="pres">
      <dgm:prSet presAssocID="{7CDC4830-08DA-4731-8D21-D4EF81065C7C}" presName="bottomLine" presStyleLbl="alignNode1" presStyleIdx="3" presStyleCnt="6">
        <dgm:presLayoutVars/>
      </dgm:prSet>
      <dgm:spPr/>
    </dgm:pt>
    <dgm:pt modelId="{597EFAAB-8103-4872-84C9-9944A0CCD206}" type="pres">
      <dgm:prSet presAssocID="{7CDC4830-08DA-4731-8D21-D4EF81065C7C}" presName="nodeText" presStyleLbl="bgAccFollowNode1" presStyleIdx="1" presStyleCnt="3">
        <dgm:presLayoutVars>
          <dgm:bulletEnabled val="1"/>
        </dgm:presLayoutVars>
      </dgm:prSet>
      <dgm:spPr/>
    </dgm:pt>
    <dgm:pt modelId="{AD0CC22C-D4A5-41A8-95C6-D8A455EECB9E}" type="pres">
      <dgm:prSet presAssocID="{0C5B3D22-4A13-40C2-9B93-5DE2590BE61C}" presName="sibTrans" presStyleCnt="0"/>
      <dgm:spPr/>
    </dgm:pt>
    <dgm:pt modelId="{CFEB12ED-9F40-49B8-8A2C-93411AF6EE3F}" type="pres">
      <dgm:prSet presAssocID="{AADD2509-F381-44CA-ACF7-28EFCEE22ED6}" presName="compositeNode" presStyleCnt="0">
        <dgm:presLayoutVars>
          <dgm:bulletEnabled val="1"/>
        </dgm:presLayoutVars>
      </dgm:prSet>
      <dgm:spPr/>
    </dgm:pt>
    <dgm:pt modelId="{BDCA49EE-CC41-4446-A743-51A2A92FCC19}" type="pres">
      <dgm:prSet presAssocID="{AADD2509-F381-44CA-ACF7-28EFCEE22ED6}" presName="bgRect" presStyleLbl="bgAccFollowNode1" presStyleIdx="2" presStyleCnt="3"/>
      <dgm:spPr/>
    </dgm:pt>
    <dgm:pt modelId="{9AB5D92B-E928-43C5-851F-76336D28A31F}" type="pres">
      <dgm:prSet presAssocID="{653C5DCC-7ACE-4556-989A-FAEA73A6721A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BB982475-5108-4921-82A9-B50EFB3C400B}" type="pres">
      <dgm:prSet presAssocID="{AADD2509-F381-44CA-ACF7-28EFCEE22ED6}" presName="bottomLine" presStyleLbl="alignNode1" presStyleIdx="5" presStyleCnt="6">
        <dgm:presLayoutVars/>
      </dgm:prSet>
      <dgm:spPr/>
    </dgm:pt>
    <dgm:pt modelId="{A0288306-25F6-4B30-A523-155D306EEFD6}" type="pres">
      <dgm:prSet presAssocID="{AADD2509-F381-44CA-ACF7-28EFCEE22ED6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4AB8E00A-1E06-403B-8720-4841550D8454}" type="presOf" srcId="{F8472915-67F3-435E-8656-5AF57B72B191}" destId="{A375B11E-C6D6-4920-9614-D8CB9B0B426D}" srcOrd="1" destOrd="0" presId="urn:microsoft.com/office/officeart/2016/7/layout/BasicLinearProcessNumbered"/>
    <dgm:cxn modelId="{94E4BD0C-5977-41D0-A253-366A1BD82493}" srcId="{7C1E61AE-6FA9-4EA1-9730-39EED1AB9D47}" destId="{7CDC4830-08DA-4731-8D21-D4EF81065C7C}" srcOrd="1" destOrd="0" parTransId="{783FC052-46D8-49AF-B503-4B212D91F252}" sibTransId="{0C5B3D22-4A13-40C2-9B93-5DE2590BE61C}"/>
    <dgm:cxn modelId="{CF9C5511-E8AE-4470-9F4A-6F1EDF4C28EE}" type="presOf" srcId="{653C5DCC-7ACE-4556-989A-FAEA73A6721A}" destId="{9AB5D92B-E928-43C5-851F-76336D28A31F}" srcOrd="0" destOrd="0" presId="urn:microsoft.com/office/officeart/2016/7/layout/BasicLinearProcessNumbered"/>
    <dgm:cxn modelId="{5EF4B613-ADAB-4F3A-9E39-8856169B695D}" type="presOf" srcId="{7CDC4830-08DA-4731-8D21-D4EF81065C7C}" destId="{198F5C7F-8554-4C22-8745-C9589F636563}" srcOrd="0" destOrd="0" presId="urn:microsoft.com/office/officeart/2016/7/layout/BasicLinearProcessNumbered"/>
    <dgm:cxn modelId="{5C89F41A-37A8-4E73-825D-EED8C81BCE9F}" srcId="{7C1E61AE-6FA9-4EA1-9730-39EED1AB9D47}" destId="{AADD2509-F381-44CA-ACF7-28EFCEE22ED6}" srcOrd="2" destOrd="0" parTransId="{D63B1695-A3DC-4DD8-945D-B77AED694A19}" sibTransId="{653C5DCC-7ACE-4556-989A-FAEA73A6721A}"/>
    <dgm:cxn modelId="{DE17F329-17BE-406E-843D-C35809B8D3A5}" type="presOf" srcId="{AADD2509-F381-44CA-ACF7-28EFCEE22ED6}" destId="{BDCA49EE-CC41-4446-A743-51A2A92FCC19}" srcOrd="0" destOrd="0" presId="urn:microsoft.com/office/officeart/2016/7/layout/BasicLinearProcessNumbered"/>
    <dgm:cxn modelId="{D3C0D385-857B-45E5-B931-221C3525F1E7}" type="presOf" srcId="{F8472915-67F3-435E-8656-5AF57B72B191}" destId="{B1BA8E1C-2F6D-4E1A-A079-157B1C65EDF0}" srcOrd="0" destOrd="0" presId="urn:microsoft.com/office/officeart/2016/7/layout/BasicLinearProcessNumbered"/>
    <dgm:cxn modelId="{B6BF708F-1D0A-4569-8AE9-588B8E19D914}" type="presOf" srcId="{7C1E61AE-6FA9-4EA1-9730-39EED1AB9D47}" destId="{2FDDA488-02FF-478A-A30D-BEF778423A5A}" srcOrd="0" destOrd="0" presId="urn:microsoft.com/office/officeart/2016/7/layout/BasicLinearProcessNumbered"/>
    <dgm:cxn modelId="{1E862894-8252-4CCE-9C48-91BCDEC62842}" srcId="{7C1E61AE-6FA9-4EA1-9730-39EED1AB9D47}" destId="{F8472915-67F3-435E-8656-5AF57B72B191}" srcOrd="0" destOrd="0" parTransId="{83C34218-2826-41E6-B1A4-57A57F54E0C0}" sibTransId="{63371AC0-B58B-47C3-98CE-8FC9079C6742}"/>
    <dgm:cxn modelId="{3EB89CA3-5EAF-49B2-8F7E-855D6A6D7A9E}" type="presOf" srcId="{63371AC0-B58B-47C3-98CE-8FC9079C6742}" destId="{61B4BD9C-9D7E-45FF-90D5-169C0EF45C7D}" srcOrd="0" destOrd="0" presId="urn:microsoft.com/office/officeart/2016/7/layout/BasicLinearProcessNumbered"/>
    <dgm:cxn modelId="{9E8422AE-C9D0-4CE1-A791-C3A44B5F4886}" type="presOf" srcId="{7CDC4830-08DA-4731-8D21-D4EF81065C7C}" destId="{597EFAAB-8103-4872-84C9-9944A0CCD206}" srcOrd="1" destOrd="0" presId="urn:microsoft.com/office/officeart/2016/7/layout/BasicLinearProcessNumbered"/>
    <dgm:cxn modelId="{7A5BACE1-56E4-4476-87D7-4C1F74163E9F}" type="presOf" srcId="{0C5B3D22-4A13-40C2-9B93-5DE2590BE61C}" destId="{CAA5C8C2-EB60-4589-9CAF-E45C6721BD36}" srcOrd="0" destOrd="0" presId="urn:microsoft.com/office/officeart/2016/7/layout/BasicLinearProcessNumbered"/>
    <dgm:cxn modelId="{BF548FEA-1435-4173-9DE1-451B94C24CC5}" type="presOf" srcId="{AADD2509-F381-44CA-ACF7-28EFCEE22ED6}" destId="{A0288306-25F6-4B30-A523-155D306EEFD6}" srcOrd="1" destOrd="0" presId="urn:microsoft.com/office/officeart/2016/7/layout/BasicLinearProcessNumbered"/>
    <dgm:cxn modelId="{B28F0DF2-3786-4E96-98AD-2380F33323E2}" type="presParOf" srcId="{2FDDA488-02FF-478A-A30D-BEF778423A5A}" destId="{394AE80D-9C18-4EA5-AC6C-471BAB57C9AB}" srcOrd="0" destOrd="0" presId="urn:microsoft.com/office/officeart/2016/7/layout/BasicLinearProcessNumbered"/>
    <dgm:cxn modelId="{7CDC8106-12E1-44B1-8B16-3C6610047212}" type="presParOf" srcId="{394AE80D-9C18-4EA5-AC6C-471BAB57C9AB}" destId="{B1BA8E1C-2F6D-4E1A-A079-157B1C65EDF0}" srcOrd="0" destOrd="0" presId="urn:microsoft.com/office/officeart/2016/7/layout/BasicLinearProcessNumbered"/>
    <dgm:cxn modelId="{67DF6B31-6E20-40DD-A769-87AEF627E615}" type="presParOf" srcId="{394AE80D-9C18-4EA5-AC6C-471BAB57C9AB}" destId="{61B4BD9C-9D7E-45FF-90D5-169C0EF45C7D}" srcOrd="1" destOrd="0" presId="urn:microsoft.com/office/officeart/2016/7/layout/BasicLinearProcessNumbered"/>
    <dgm:cxn modelId="{E1980486-7ED8-4029-A421-D87DE336AA0B}" type="presParOf" srcId="{394AE80D-9C18-4EA5-AC6C-471BAB57C9AB}" destId="{FDDCC4D4-EDDA-4097-B513-7D7ECA6F2426}" srcOrd="2" destOrd="0" presId="urn:microsoft.com/office/officeart/2016/7/layout/BasicLinearProcessNumbered"/>
    <dgm:cxn modelId="{4568B0CC-BECC-4789-BBD2-654BDE6BE5F7}" type="presParOf" srcId="{394AE80D-9C18-4EA5-AC6C-471BAB57C9AB}" destId="{A375B11E-C6D6-4920-9614-D8CB9B0B426D}" srcOrd="3" destOrd="0" presId="urn:microsoft.com/office/officeart/2016/7/layout/BasicLinearProcessNumbered"/>
    <dgm:cxn modelId="{16988899-B1DB-4ED8-AF6F-E653DEBFF72A}" type="presParOf" srcId="{2FDDA488-02FF-478A-A30D-BEF778423A5A}" destId="{554760E8-2EDB-4073-9712-CA308A6DC873}" srcOrd="1" destOrd="0" presId="urn:microsoft.com/office/officeart/2016/7/layout/BasicLinearProcessNumbered"/>
    <dgm:cxn modelId="{84989172-1FC0-45C0-929B-CC33D4C9F765}" type="presParOf" srcId="{2FDDA488-02FF-478A-A30D-BEF778423A5A}" destId="{52BEAF80-CEB0-43E9-AE3F-2EFE19EDFEC5}" srcOrd="2" destOrd="0" presId="urn:microsoft.com/office/officeart/2016/7/layout/BasicLinearProcessNumbered"/>
    <dgm:cxn modelId="{4222DE78-7587-498A-B507-2CDFA942C5C8}" type="presParOf" srcId="{52BEAF80-CEB0-43E9-AE3F-2EFE19EDFEC5}" destId="{198F5C7F-8554-4C22-8745-C9589F636563}" srcOrd="0" destOrd="0" presId="urn:microsoft.com/office/officeart/2016/7/layout/BasicLinearProcessNumbered"/>
    <dgm:cxn modelId="{2DCA8F36-14AE-4592-9E0C-BCD834BA7192}" type="presParOf" srcId="{52BEAF80-CEB0-43E9-AE3F-2EFE19EDFEC5}" destId="{CAA5C8C2-EB60-4589-9CAF-E45C6721BD36}" srcOrd="1" destOrd="0" presId="urn:microsoft.com/office/officeart/2016/7/layout/BasicLinearProcessNumbered"/>
    <dgm:cxn modelId="{39D43F63-056A-432C-A0CD-F7A3BDABBC19}" type="presParOf" srcId="{52BEAF80-CEB0-43E9-AE3F-2EFE19EDFEC5}" destId="{2CEA9AB8-4D8D-4199-9F63-20AF05B6D205}" srcOrd="2" destOrd="0" presId="urn:microsoft.com/office/officeart/2016/7/layout/BasicLinearProcessNumbered"/>
    <dgm:cxn modelId="{2CD5E83A-E0B8-4BD5-9B32-1BD0CD60F997}" type="presParOf" srcId="{52BEAF80-CEB0-43E9-AE3F-2EFE19EDFEC5}" destId="{597EFAAB-8103-4872-84C9-9944A0CCD206}" srcOrd="3" destOrd="0" presId="urn:microsoft.com/office/officeart/2016/7/layout/BasicLinearProcessNumbered"/>
    <dgm:cxn modelId="{DBF0BE4B-68D5-476F-AA31-E3B7AC8A18EF}" type="presParOf" srcId="{2FDDA488-02FF-478A-A30D-BEF778423A5A}" destId="{AD0CC22C-D4A5-41A8-95C6-D8A455EECB9E}" srcOrd="3" destOrd="0" presId="urn:microsoft.com/office/officeart/2016/7/layout/BasicLinearProcessNumbered"/>
    <dgm:cxn modelId="{A1D6B833-29F2-452D-86F1-DD5D85856CEC}" type="presParOf" srcId="{2FDDA488-02FF-478A-A30D-BEF778423A5A}" destId="{CFEB12ED-9F40-49B8-8A2C-93411AF6EE3F}" srcOrd="4" destOrd="0" presId="urn:microsoft.com/office/officeart/2016/7/layout/BasicLinearProcessNumbered"/>
    <dgm:cxn modelId="{EC731B88-0230-48EB-9728-408A264E4892}" type="presParOf" srcId="{CFEB12ED-9F40-49B8-8A2C-93411AF6EE3F}" destId="{BDCA49EE-CC41-4446-A743-51A2A92FCC19}" srcOrd="0" destOrd="0" presId="urn:microsoft.com/office/officeart/2016/7/layout/BasicLinearProcessNumbered"/>
    <dgm:cxn modelId="{4D32AE57-BFC0-456F-8C78-0DA0E16408FB}" type="presParOf" srcId="{CFEB12ED-9F40-49B8-8A2C-93411AF6EE3F}" destId="{9AB5D92B-E928-43C5-851F-76336D28A31F}" srcOrd="1" destOrd="0" presId="urn:microsoft.com/office/officeart/2016/7/layout/BasicLinearProcessNumbered"/>
    <dgm:cxn modelId="{CAD77D35-8A80-460E-BC5A-674CA11EB733}" type="presParOf" srcId="{CFEB12ED-9F40-49B8-8A2C-93411AF6EE3F}" destId="{BB982475-5108-4921-82A9-B50EFB3C400B}" srcOrd="2" destOrd="0" presId="urn:microsoft.com/office/officeart/2016/7/layout/BasicLinearProcessNumbered"/>
    <dgm:cxn modelId="{933730D0-6006-4CD5-BDCE-3ED46E91F91D}" type="presParOf" srcId="{CFEB12ED-9F40-49B8-8A2C-93411AF6EE3F}" destId="{A0288306-25F6-4B30-A523-155D306EEFD6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23A9DE-503D-4C92-88F3-26B8011E8ECF}" type="doc">
      <dgm:prSet loTypeId="urn:microsoft.com/office/officeart/2005/8/layout/hierarchy1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D07FA67-22C6-482F-A872-4FB0C3DCEC09}">
      <dgm:prSet/>
      <dgm:spPr/>
      <dgm:t>
        <a:bodyPr/>
        <a:lstStyle/>
        <a:p>
          <a:r>
            <a:rPr lang="en-IN"/>
            <a:t>Categorical Algorithm – LogisticRegression, GaussianNB and RandomForestClassifier used for testing the data.</a:t>
          </a:r>
          <a:endParaRPr lang="en-US"/>
        </a:p>
      </dgm:t>
    </dgm:pt>
    <dgm:pt modelId="{10384B5E-2AEF-4E7B-9DB4-1CA2C3D96130}" type="parTrans" cxnId="{F4009438-68B7-431C-BABC-508159198C9F}">
      <dgm:prSet/>
      <dgm:spPr/>
      <dgm:t>
        <a:bodyPr/>
        <a:lstStyle/>
        <a:p>
          <a:endParaRPr lang="en-US"/>
        </a:p>
      </dgm:t>
    </dgm:pt>
    <dgm:pt modelId="{AC6F6973-6E23-4647-9188-B84CC457D4CF}" type="sibTrans" cxnId="{F4009438-68B7-431C-BABC-508159198C9F}">
      <dgm:prSet/>
      <dgm:spPr/>
      <dgm:t>
        <a:bodyPr/>
        <a:lstStyle/>
        <a:p>
          <a:endParaRPr lang="en-US"/>
        </a:p>
      </dgm:t>
    </dgm:pt>
    <dgm:pt modelId="{8D25785D-1E46-4E2C-86AB-4CEDDEAFEF8B}">
      <dgm:prSet/>
      <dgm:spPr/>
      <dgm:t>
        <a:bodyPr/>
        <a:lstStyle/>
        <a:p>
          <a:r>
            <a:rPr lang="en-IN"/>
            <a:t>Best fit model gave accuracy score of 90% with RandomForestClassifier.</a:t>
          </a:r>
          <a:endParaRPr lang="en-US"/>
        </a:p>
      </dgm:t>
    </dgm:pt>
    <dgm:pt modelId="{8CA65CB3-C96A-4FE6-9AD5-A5CDAC5FAB8C}" type="parTrans" cxnId="{CB813029-0BF9-4502-9906-0096AC39E30C}">
      <dgm:prSet/>
      <dgm:spPr/>
      <dgm:t>
        <a:bodyPr/>
        <a:lstStyle/>
        <a:p>
          <a:endParaRPr lang="en-US"/>
        </a:p>
      </dgm:t>
    </dgm:pt>
    <dgm:pt modelId="{F65EDA75-9E47-4115-B484-3B9AD2B6C6D7}" type="sibTrans" cxnId="{CB813029-0BF9-4502-9906-0096AC39E30C}">
      <dgm:prSet/>
      <dgm:spPr/>
      <dgm:t>
        <a:bodyPr/>
        <a:lstStyle/>
        <a:p>
          <a:endParaRPr lang="en-US"/>
        </a:p>
      </dgm:t>
    </dgm:pt>
    <dgm:pt modelId="{E6297EFE-A470-45E8-B660-1CB46971AD9E}">
      <dgm:prSet/>
      <dgm:spPr/>
      <dgm:t>
        <a:bodyPr/>
        <a:lstStyle/>
        <a:p>
          <a:r>
            <a:rPr lang="en-IN"/>
            <a:t>Saved the dataset with 90days record to maximise the percentage loss of dataset.</a:t>
          </a:r>
          <a:endParaRPr lang="en-US"/>
        </a:p>
      </dgm:t>
    </dgm:pt>
    <dgm:pt modelId="{B7C70231-0F3A-494B-A818-4067753A6420}" type="parTrans" cxnId="{21E70C08-548F-42E3-9CB9-E5B3135717C3}">
      <dgm:prSet/>
      <dgm:spPr/>
      <dgm:t>
        <a:bodyPr/>
        <a:lstStyle/>
        <a:p>
          <a:endParaRPr lang="en-US"/>
        </a:p>
      </dgm:t>
    </dgm:pt>
    <dgm:pt modelId="{74D1F163-9331-44A6-B0A3-B47BBC3042D7}" type="sibTrans" cxnId="{21E70C08-548F-42E3-9CB9-E5B3135717C3}">
      <dgm:prSet/>
      <dgm:spPr/>
      <dgm:t>
        <a:bodyPr/>
        <a:lstStyle/>
        <a:p>
          <a:endParaRPr lang="en-US"/>
        </a:p>
      </dgm:t>
    </dgm:pt>
    <dgm:pt modelId="{05E2AE3C-EC03-4A5C-921D-39F978655D88}" type="pres">
      <dgm:prSet presAssocID="{ED23A9DE-503D-4C92-88F3-26B8011E8EC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A021AD6-6051-44DB-AFAB-2BC2D86990F2}" type="pres">
      <dgm:prSet presAssocID="{7D07FA67-22C6-482F-A872-4FB0C3DCEC09}" presName="hierRoot1" presStyleCnt="0"/>
      <dgm:spPr/>
    </dgm:pt>
    <dgm:pt modelId="{DC476FCB-4EF4-4BD9-9FD6-740426792ED5}" type="pres">
      <dgm:prSet presAssocID="{7D07FA67-22C6-482F-A872-4FB0C3DCEC09}" presName="composite" presStyleCnt="0"/>
      <dgm:spPr/>
    </dgm:pt>
    <dgm:pt modelId="{B256DF2E-B3A1-40EE-B937-09F5F4933BCD}" type="pres">
      <dgm:prSet presAssocID="{7D07FA67-22C6-482F-A872-4FB0C3DCEC09}" presName="background" presStyleLbl="node0" presStyleIdx="0" presStyleCnt="3"/>
      <dgm:spPr/>
    </dgm:pt>
    <dgm:pt modelId="{4AD3602B-0958-43E7-8BC2-D309144671B0}" type="pres">
      <dgm:prSet presAssocID="{7D07FA67-22C6-482F-A872-4FB0C3DCEC09}" presName="text" presStyleLbl="fgAcc0" presStyleIdx="0" presStyleCnt="3">
        <dgm:presLayoutVars>
          <dgm:chPref val="3"/>
        </dgm:presLayoutVars>
      </dgm:prSet>
      <dgm:spPr/>
    </dgm:pt>
    <dgm:pt modelId="{018DDFA6-DF28-4BEF-BAA9-280DD0704C02}" type="pres">
      <dgm:prSet presAssocID="{7D07FA67-22C6-482F-A872-4FB0C3DCEC09}" presName="hierChild2" presStyleCnt="0"/>
      <dgm:spPr/>
    </dgm:pt>
    <dgm:pt modelId="{CF872BA0-DFD8-444E-9DDC-AE3FEA8A8E63}" type="pres">
      <dgm:prSet presAssocID="{8D25785D-1E46-4E2C-86AB-4CEDDEAFEF8B}" presName="hierRoot1" presStyleCnt="0"/>
      <dgm:spPr/>
    </dgm:pt>
    <dgm:pt modelId="{D0273EF9-0C85-4119-BB79-ECFC62B082E8}" type="pres">
      <dgm:prSet presAssocID="{8D25785D-1E46-4E2C-86AB-4CEDDEAFEF8B}" presName="composite" presStyleCnt="0"/>
      <dgm:spPr/>
    </dgm:pt>
    <dgm:pt modelId="{E18288B8-48C1-4955-BE24-19AC7900B865}" type="pres">
      <dgm:prSet presAssocID="{8D25785D-1E46-4E2C-86AB-4CEDDEAFEF8B}" presName="background" presStyleLbl="node0" presStyleIdx="1" presStyleCnt="3"/>
      <dgm:spPr/>
    </dgm:pt>
    <dgm:pt modelId="{0A540B13-7995-4DA2-943E-F38DF9BB9AED}" type="pres">
      <dgm:prSet presAssocID="{8D25785D-1E46-4E2C-86AB-4CEDDEAFEF8B}" presName="text" presStyleLbl="fgAcc0" presStyleIdx="1" presStyleCnt="3">
        <dgm:presLayoutVars>
          <dgm:chPref val="3"/>
        </dgm:presLayoutVars>
      </dgm:prSet>
      <dgm:spPr/>
    </dgm:pt>
    <dgm:pt modelId="{6F3E0A3F-1C97-4967-9187-8B967F17A67B}" type="pres">
      <dgm:prSet presAssocID="{8D25785D-1E46-4E2C-86AB-4CEDDEAFEF8B}" presName="hierChild2" presStyleCnt="0"/>
      <dgm:spPr/>
    </dgm:pt>
    <dgm:pt modelId="{D601EE3C-E738-4EC4-864A-10E09B8EDF30}" type="pres">
      <dgm:prSet presAssocID="{E6297EFE-A470-45E8-B660-1CB46971AD9E}" presName="hierRoot1" presStyleCnt="0"/>
      <dgm:spPr/>
    </dgm:pt>
    <dgm:pt modelId="{A0712747-DEF8-4E24-B2CF-7730D317F716}" type="pres">
      <dgm:prSet presAssocID="{E6297EFE-A470-45E8-B660-1CB46971AD9E}" presName="composite" presStyleCnt="0"/>
      <dgm:spPr/>
    </dgm:pt>
    <dgm:pt modelId="{049355D4-8672-4A92-B4FC-277F7A187606}" type="pres">
      <dgm:prSet presAssocID="{E6297EFE-A470-45E8-B660-1CB46971AD9E}" presName="background" presStyleLbl="node0" presStyleIdx="2" presStyleCnt="3"/>
      <dgm:spPr/>
    </dgm:pt>
    <dgm:pt modelId="{BB7DA9DB-8B6D-4A16-9186-F2DD683021CF}" type="pres">
      <dgm:prSet presAssocID="{E6297EFE-A470-45E8-B660-1CB46971AD9E}" presName="text" presStyleLbl="fgAcc0" presStyleIdx="2" presStyleCnt="3">
        <dgm:presLayoutVars>
          <dgm:chPref val="3"/>
        </dgm:presLayoutVars>
      </dgm:prSet>
      <dgm:spPr/>
    </dgm:pt>
    <dgm:pt modelId="{D8260A95-D4B2-4725-ADEE-A69498084529}" type="pres">
      <dgm:prSet presAssocID="{E6297EFE-A470-45E8-B660-1CB46971AD9E}" presName="hierChild2" presStyleCnt="0"/>
      <dgm:spPr/>
    </dgm:pt>
  </dgm:ptLst>
  <dgm:cxnLst>
    <dgm:cxn modelId="{21E70C08-548F-42E3-9CB9-E5B3135717C3}" srcId="{ED23A9DE-503D-4C92-88F3-26B8011E8ECF}" destId="{E6297EFE-A470-45E8-B660-1CB46971AD9E}" srcOrd="2" destOrd="0" parTransId="{B7C70231-0F3A-494B-A818-4067753A6420}" sibTransId="{74D1F163-9331-44A6-B0A3-B47BBC3042D7}"/>
    <dgm:cxn modelId="{69CBB31A-016A-4620-8D33-0999D2A9DC4E}" type="presOf" srcId="{E6297EFE-A470-45E8-B660-1CB46971AD9E}" destId="{BB7DA9DB-8B6D-4A16-9186-F2DD683021CF}" srcOrd="0" destOrd="0" presId="urn:microsoft.com/office/officeart/2005/8/layout/hierarchy1"/>
    <dgm:cxn modelId="{C1BAC323-5730-4903-8658-4698C29F467E}" type="presOf" srcId="{ED23A9DE-503D-4C92-88F3-26B8011E8ECF}" destId="{05E2AE3C-EC03-4A5C-921D-39F978655D88}" srcOrd="0" destOrd="0" presId="urn:microsoft.com/office/officeart/2005/8/layout/hierarchy1"/>
    <dgm:cxn modelId="{CB813029-0BF9-4502-9906-0096AC39E30C}" srcId="{ED23A9DE-503D-4C92-88F3-26B8011E8ECF}" destId="{8D25785D-1E46-4E2C-86AB-4CEDDEAFEF8B}" srcOrd="1" destOrd="0" parTransId="{8CA65CB3-C96A-4FE6-9AD5-A5CDAC5FAB8C}" sibTransId="{F65EDA75-9E47-4115-B484-3B9AD2B6C6D7}"/>
    <dgm:cxn modelId="{F4009438-68B7-431C-BABC-508159198C9F}" srcId="{ED23A9DE-503D-4C92-88F3-26B8011E8ECF}" destId="{7D07FA67-22C6-482F-A872-4FB0C3DCEC09}" srcOrd="0" destOrd="0" parTransId="{10384B5E-2AEF-4E7B-9DB4-1CA2C3D96130}" sibTransId="{AC6F6973-6E23-4647-9188-B84CC457D4CF}"/>
    <dgm:cxn modelId="{BBD6E847-DF3E-4712-A9FB-9B79BD4294F5}" type="presOf" srcId="{8D25785D-1E46-4E2C-86AB-4CEDDEAFEF8B}" destId="{0A540B13-7995-4DA2-943E-F38DF9BB9AED}" srcOrd="0" destOrd="0" presId="urn:microsoft.com/office/officeart/2005/8/layout/hierarchy1"/>
    <dgm:cxn modelId="{C06EDA71-BF31-4D84-9A73-B0B5922BF9B9}" type="presOf" srcId="{7D07FA67-22C6-482F-A872-4FB0C3DCEC09}" destId="{4AD3602B-0958-43E7-8BC2-D309144671B0}" srcOrd="0" destOrd="0" presId="urn:microsoft.com/office/officeart/2005/8/layout/hierarchy1"/>
    <dgm:cxn modelId="{963389C0-EB8B-4188-87AC-E0737E727812}" type="presParOf" srcId="{05E2AE3C-EC03-4A5C-921D-39F978655D88}" destId="{5A021AD6-6051-44DB-AFAB-2BC2D86990F2}" srcOrd="0" destOrd="0" presId="urn:microsoft.com/office/officeart/2005/8/layout/hierarchy1"/>
    <dgm:cxn modelId="{969AB438-9449-4D3D-9884-4041794856CF}" type="presParOf" srcId="{5A021AD6-6051-44DB-AFAB-2BC2D86990F2}" destId="{DC476FCB-4EF4-4BD9-9FD6-740426792ED5}" srcOrd="0" destOrd="0" presId="urn:microsoft.com/office/officeart/2005/8/layout/hierarchy1"/>
    <dgm:cxn modelId="{7FFC8AF3-DACA-453C-BB95-58EDF90A3FFD}" type="presParOf" srcId="{DC476FCB-4EF4-4BD9-9FD6-740426792ED5}" destId="{B256DF2E-B3A1-40EE-B937-09F5F4933BCD}" srcOrd="0" destOrd="0" presId="urn:microsoft.com/office/officeart/2005/8/layout/hierarchy1"/>
    <dgm:cxn modelId="{362AB877-720E-40A3-8677-3FBF7F6A22F3}" type="presParOf" srcId="{DC476FCB-4EF4-4BD9-9FD6-740426792ED5}" destId="{4AD3602B-0958-43E7-8BC2-D309144671B0}" srcOrd="1" destOrd="0" presId="urn:microsoft.com/office/officeart/2005/8/layout/hierarchy1"/>
    <dgm:cxn modelId="{50E8778F-F615-4FA7-9567-31A2368E0C78}" type="presParOf" srcId="{5A021AD6-6051-44DB-AFAB-2BC2D86990F2}" destId="{018DDFA6-DF28-4BEF-BAA9-280DD0704C02}" srcOrd="1" destOrd="0" presId="urn:microsoft.com/office/officeart/2005/8/layout/hierarchy1"/>
    <dgm:cxn modelId="{AA43F4E9-4147-4653-B9F2-D78BA424C597}" type="presParOf" srcId="{05E2AE3C-EC03-4A5C-921D-39F978655D88}" destId="{CF872BA0-DFD8-444E-9DDC-AE3FEA8A8E63}" srcOrd="1" destOrd="0" presId="urn:microsoft.com/office/officeart/2005/8/layout/hierarchy1"/>
    <dgm:cxn modelId="{79C6FDD2-D1E9-4773-AFCE-FE23E695FAE5}" type="presParOf" srcId="{CF872BA0-DFD8-444E-9DDC-AE3FEA8A8E63}" destId="{D0273EF9-0C85-4119-BB79-ECFC62B082E8}" srcOrd="0" destOrd="0" presId="urn:microsoft.com/office/officeart/2005/8/layout/hierarchy1"/>
    <dgm:cxn modelId="{35252604-8547-4B12-B0D4-2F48BB803A35}" type="presParOf" srcId="{D0273EF9-0C85-4119-BB79-ECFC62B082E8}" destId="{E18288B8-48C1-4955-BE24-19AC7900B865}" srcOrd="0" destOrd="0" presId="urn:microsoft.com/office/officeart/2005/8/layout/hierarchy1"/>
    <dgm:cxn modelId="{79736585-3AF9-4050-9182-F876327725E7}" type="presParOf" srcId="{D0273EF9-0C85-4119-BB79-ECFC62B082E8}" destId="{0A540B13-7995-4DA2-943E-F38DF9BB9AED}" srcOrd="1" destOrd="0" presId="urn:microsoft.com/office/officeart/2005/8/layout/hierarchy1"/>
    <dgm:cxn modelId="{A7DC6B01-F805-4E07-9B1A-002D4A2FD448}" type="presParOf" srcId="{CF872BA0-DFD8-444E-9DDC-AE3FEA8A8E63}" destId="{6F3E0A3F-1C97-4967-9187-8B967F17A67B}" srcOrd="1" destOrd="0" presId="urn:microsoft.com/office/officeart/2005/8/layout/hierarchy1"/>
    <dgm:cxn modelId="{0134FAC9-1BB3-4028-B74D-592DA0915B99}" type="presParOf" srcId="{05E2AE3C-EC03-4A5C-921D-39F978655D88}" destId="{D601EE3C-E738-4EC4-864A-10E09B8EDF30}" srcOrd="2" destOrd="0" presId="urn:microsoft.com/office/officeart/2005/8/layout/hierarchy1"/>
    <dgm:cxn modelId="{CE9AD53D-D034-404A-9D9C-00BD41884BAD}" type="presParOf" srcId="{D601EE3C-E738-4EC4-864A-10E09B8EDF30}" destId="{A0712747-DEF8-4E24-B2CF-7730D317F716}" srcOrd="0" destOrd="0" presId="urn:microsoft.com/office/officeart/2005/8/layout/hierarchy1"/>
    <dgm:cxn modelId="{8A00BCA6-84E0-406B-ACDA-F84200D63194}" type="presParOf" srcId="{A0712747-DEF8-4E24-B2CF-7730D317F716}" destId="{049355D4-8672-4A92-B4FC-277F7A187606}" srcOrd="0" destOrd="0" presId="urn:microsoft.com/office/officeart/2005/8/layout/hierarchy1"/>
    <dgm:cxn modelId="{8EF8FCAA-2A61-4B29-BCE7-F25ADD32C1CC}" type="presParOf" srcId="{A0712747-DEF8-4E24-B2CF-7730D317F716}" destId="{BB7DA9DB-8B6D-4A16-9186-F2DD683021CF}" srcOrd="1" destOrd="0" presId="urn:microsoft.com/office/officeart/2005/8/layout/hierarchy1"/>
    <dgm:cxn modelId="{C28026FE-D547-4250-A973-697B5E27B005}" type="presParOf" srcId="{D601EE3C-E738-4EC4-864A-10E09B8EDF30}" destId="{D8260A95-D4B2-4725-ADEE-A6949808452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008388-39B9-4C1C-BBB0-79EA4A4B101C}">
      <dsp:nvSpPr>
        <dsp:cNvPr id="0" name=""/>
        <dsp:cNvSpPr/>
      </dsp:nvSpPr>
      <dsp:spPr>
        <a:xfrm>
          <a:off x="499998" y="1439"/>
          <a:ext cx="2424741" cy="145484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Micro-finance also known as micro credit is a type of finance which focuses on lending to lower income strata of the economy.</a:t>
          </a:r>
          <a:endParaRPr lang="en-US" sz="1700" kern="1200"/>
        </a:p>
      </dsp:txBody>
      <dsp:txXfrm>
        <a:off x="499998" y="1439"/>
        <a:ext cx="2424741" cy="1454845"/>
      </dsp:txXfrm>
    </dsp:sp>
    <dsp:sp modelId="{20903E7B-2F7B-4BB7-AE6D-B083BDA0E410}">
      <dsp:nvSpPr>
        <dsp:cNvPr id="0" name=""/>
        <dsp:cNvSpPr/>
      </dsp:nvSpPr>
      <dsp:spPr>
        <a:xfrm>
          <a:off x="499998" y="1698758"/>
          <a:ext cx="2424741" cy="145484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Many banking, non-banking and alternate lending channel are now looking for investment in this segment of business.</a:t>
          </a:r>
          <a:endParaRPr lang="en-US" sz="1700" kern="1200"/>
        </a:p>
      </dsp:txBody>
      <dsp:txXfrm>
        <a:off x="499998" y="1698758"/>
        <a:ext cx="2424741" cy="1454845"/>
      </dsp:txXfrm>
    </dsp:sp>
    <dsp:sp modelId="{6F737674-AC75-4E5F-9817-0582FA684CA8}">
      <dsp:nvSpPr>
        <dsp:cNvPr id="0" name=""/>
        <dsp:cNvSpPr/>
      </dsp:nvSpPr>
      <dsp:spPr>
        <a:xfrm>
          <a:off x="499998" y="3396077"/>
          <a:ext cx="2424741" cy="145484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Some studies suggest micro-finance can assist in eradicating poverty.</a:t>
          </a:r>
          <a:endParaRPr lang="en-US" sz="1700" kern="1200"/>
        </a:p>
      </dsp:txBody>
      <dsp:txXfrm>
        <a:off x="499998" y="3396077"/>
        <a:ext cx="2424741" cy="14548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99B555-9ED4-4A5F-8DD6-A18FFB111484}">
      <dsp:nvSpPr>
        <dsp:cNvPr id="0" name=""/>
        <dsp:cNvSpPr/>
      </dsp:nvSpPr>
      <dsp:spPr>
        <a:xfrm>
          <a:off x="0" y="0"/>
          <a:ext cx="459302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F3DBEC-062B-439E-AB34-33D631C43D14}">
      <dsp:nvSpPr>
        <dsp:cNvPr id="0" name=""/>
        <dsp:cNvSpPr/>
      </dsp:nvSpPr>
      <dsp:spPr>
        <a:xfrm>
          <a:off x="0" y="0"/>
          <a:ext cx="4593021" cy="1309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With growing market of micro-credit, many investors are looking to invest in this sector.</a:t>
          </a:r>
          <a:endParaRPr lang="en-US" sz="2000" kern="1200" dirty="0"/>
        </a:p>
      </dsp:txBody>
      <dsp:txXfrm>
        <a:off x="0" y="0"/>
        <a:ext cx="4593021" cy="1309919"/>
      </dsp:txXfrm>
    </dsp:sp>
    <dsp:sp modelId="{BAD8739E-FD3F-4F8E-AB1A-A23335875E9B}">
      <dsp:nvSpPr>
        <dsp:cNvPr id="0" name=""/>
        <dsp:cNvSpPr/>
      </dsp:nvSpPr>
      <dsp:spPr>
        <a:xfrm>
          <a:off x="0" y="1309919"/>
          <a:ext cx="459302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AB6131-CA17-4A71-A4B9-047ACD767064}">
      <dsp:nvSpPr>
        <dsp:cNvPr id="0" name=""/>
        <dsp:cNvSpPr/>
      </dsp:nvSpPr>
      <dsp:spPr>
        <a:xfrm>
          <a:off x="0" y="1309919"/>
          <a:ext cx="4593021" cy="1309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One such  telecommunication company based out of Indonesia is looking for collaboration with MFI for further investment.</a:t>
          </a:r>
          <a:endParaRPr lang="en-US" sz="2000" kern="1200" dirty="0"/>
        </a:p>
      </dsp:txBody>
      <dsp:txXfrm>
        <a:off x="0" y="1309919"/>
        <a:ext cx="4593021" cy="13099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BA8E1C-2F6D-4E1A-A079-157B1C65EDF0}">
      <dsp:nvSpPr>
        <dsp:cNvPr id="0" name=""/>
        <dsp:cNvSpPr/>
      </dsp:nvSpPr>
      <dsp:spPr>
        <a:xfrm>
          <a:off x="0" y="0"/>
          <a:ext cx="3286125" cy="435133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was to eliminate the columns which were negative to &lt;4% correlated with the target variable</a:t>
          </a:r>
          <a:endParaRPr lang="en-US" sz="2500" kern="1200" dirty="0"/>
        </a:p>
      </dsp:txBody>
      <dsp:txXfrm>
        <a:off x="0" y="1653508"/>
        <a:ext cx="3286125" cy="2610802"/>
      </dsp:txXfrm>
    </dsp:sp>
    <dsp:sp modelId="{61B4BD9C-9D7E-45FF-90D5-169C0EF45C7D}">
      <dsp:nvSpPr>
        <dsp:cNvPr id="0" name=""/>
        <dsp:cNvSpPr/>
      </dsp:nvSpPr>
      <dsp:spPr>
        <a:xfrm>
          <a:off x="990361" y="435133"/>
          <a:ext cx="1305401" cy="13054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81533" y="626305"/>
        <a:ext cx="923057" cy="923057"/>
      </dsp:txXfrm>
    </dsp:sp>
    <dsp:sp modelId="{FDDCC4D4-EDDA-4097-B513-7D7ECA6F2426}">
      <dsp:nvSpPr>
        <dsp:cNvPr id="0" name=""/>
        <dsp:cNvSpPr/>
      </dsp:nvSpPr>
      <dsp:spPr>
        <a:xfrm>
          <a:off x="0" y="4351266"/>
          <a:ext cx="3286125" cy="72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8F5C7F-8554-4C22-8745-C9589F636563}">
      <dsp:nvSpPr>
        <dsp:cNvPr id="0" name=""/>
        <dsp:cNvSpPr/>
      </dsp:nvSpPr>
      <dsp:spPr>
        <a:xfrm>
          <a:off x="3614737" y="0"/>
          <a:ext cx="3286125" cy="4351338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was to check for duplicates in columns with correlation of &gt;90% with each other.</a:t>
          </a:r>
          <a:endParaRPr lang="en-US" sz="2500" kern="1200" dirty="0"/>
        </a:p>
      </dsp:txBody>
      <dsp:txXfrm>
        <a:off x="3614737" y="1653508"/>
        <a:ext cx="3286125" cy="2610802"/>
      </dsp:txXfrm>
    </dsp:sp>
    <dsp:sp modelId="{CAA5C8C2-EB60-4589-9CAF-E45C6721BD36}">
      <dsp:nvSpPr>
        <dsp:cNvPr id="0" name=""/>
        <dsp:cNvSpPr/>
      </dsp:nvSpPr>
      <dsp:spPr>
        <a:xfrm>
          <a:off x="4605099" y="435133"/>
          <a:ext cx="1305401" cy="1305401"/>
        </a:xfrm>
        <a:prstGeom prst="ellips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796271" y="626305"/>
        <a:ext cx="923057" cy="923057"/>
      </dsp:txXfrm>
    </dsp:sp>
    <dsp:sp modelId="{2CEA9AB8-4D8D-4199-9F63-20AF05B6D205}">
      <dsp:nvSpPr>
        <dsp:cNvPr id="0" name=""/>
        <dsp:cNvSpPr/>
      </dsp:nvSpPr>
      <dsp:spPr>
        <a:xfrm>
          <a:off x="3614737" y="4351266"/>
          <a:ext cx="3286125" cy="72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CA49EE-CC41-4446-A743-51A2A92FCC19}">
      <dsp:nvSpPr>
        <dsp:cNvPr id="0" name=""/>
        <dsp:cNvSpPr/>
      </dsp:nvSpPr>
      <dsp:spPr>
        <a:xfrm>
          <a:off x="7229475" y="0"/>
          <a:ext cx="3286125" cy="4351338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was eliminating data records of 30days or keeping them for model building.</a:t>
          </a:r>
          <a:endParaRPr lang="en-US" sz="2500" kern="1200" dirty="0"/>
        </a:p>
      </dsp:txBody>
      <dsp:txXfrm>
        <a:off x="7229475" y="1653508"/>
        <a:ext cx="3286125" cy="2610802"/>
      </dsp:txXfrm>
    </dsp:sp>
    <dsp:sp modelId="{9AB5D92B-E928-43C5-851F-76336D28A31F}">
      <dsp:nvSpPr>
        <dsp:cNvPr id="0" name=""/>
        <dsp:cNvSpPr/>
      </dsp:nvSpPr>
      <dsp:spPr>
        <a:xfrm>
          <a:off x="8219836" y="435133"/>
          <a:ext cx="1305401" cy="1305401"/>
        </a:xfrm>
        <a:prstGeom prst="ellips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11008" y="626305"/>
        <a:ext cx="923057" cy="923057"/>
      </dsp:txXfrm>
    </dsp:sp>
    <dsp:sp modelId="{BB982475-5108-4921-82A9-B50EFB3C400B}">
      <dsp:nvSpPr>
        <dsp:cNvPr id="0" name=""/>
        <dsp:cNvSpPr/>
      </dsp:nvSpPr>
      <dsp:spPr>
        <a:xfrm>
          <a:off x="7229475" y="4351266"/>
          <a:ext cx="3286125" cy="7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56DF2E-B3A1-40EE-B937-09F5F4933BCD}">
      <dsp:nvSpPr>
        <dsp:cNvPr id="0" name=""/>
        <dsp:cNvSpPr/>
      </dsp:nvSpPr>
      <dsp:spPr>
        <a:xfrm>
          <a:off x="0" y="461230"/>
          <a:ext cx="2042541" cy="1297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AD3602B-0958-43E7-8BC2-D309144671B0}">
      <dsp:nvSpPr>
        <dsp:cNvPr id="0" name=""/>
        <dsp:cNvSpPr/>
      </dsp:nvSpPr>
      <dsp:spPr>
        <a:xfrm>
          <a:off x="226949" y="676831"/>
          <a:ext cx="2042541" cy="1297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Categorical Algorithm – LogisticRegression, GaussianNB and RandomForestClassifier used for testing the data.</a:t>
          </a:r>
          <a:endParaRPr lang="en-US" sz="1400" kern="1200"/>
        </a:p>
      </dsp:txBody>
      <dsp:txXfrm>
        <a:off x="264937" y="714819"/>
        <a:ext cx="1966565" cy="1221038"/>
      </dsp:txXfrm>
    </dsp:sp>
    <dsp:sp modelId="{E18288B8-48C1-4955-BE24-19AC7900B865}">
      <dsp:nvSpPr>
        <dsp:cNvPr id="0" name=""/>
        <dsp:cNvSpPr/>
      </dsp:nvSpPr>
      <dsp:spPr>
        <a:xfrm>
          <a:off x="2496440" y="461230"/>
          <a:ext cx="2042541" cy="1297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A540B13-7995-4DA2-943E-F38DF9BB9AED}">
      <dsp:nvSpPr>
        <dsp:cNvPr id="0" name=""/>
        <dsp:cNvSpPr/>
      </dsp:nvSpPr>
      <dsp:spPr>
        <a:xfrm>
          <a:off x="2723389" y="676831"/>
          <a:ext cx="2042541" cy="1297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Best fit model gave accuracy score of 90% with RandomForestClassifier.</a:t>
          </a:r>
          <a:endParaRPr lang="en-US" sz="1400" kern="1200"/>
        </a:p>
      </dsp:txBody>
      <dsp:txXfrm>
        <a:off x="2761377" y="714819"/>
        <a:ext cx="1966565" cy="1221038"/>
      </dsp:txXfrm>
    </dsp:sp>
    <dsp:sp modelId="{049355D4-8672-4A92-B4FC-277F7A187606}">
      <dsp:nvSpPr>
        <dsp:cNvPr id="0" name=""/>
        <dsp:cNvSpPr/>
      </dsp:nvSpPr>
      <dsp:spPr>
        <a:xfrm>
          <a:off x="4992880" y="461230"/>
          <a:ext cx="2042541" cy="12970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B7DA9DB-8B6D-4A16-9186-F2DD683021CF}">
      <dsp:nvSpPr>
        <dsp:cNvPr id="0" name=""/>
        <dsp:cNvSpPr/>
      </dsp:nvSpPr>
      <dsp:spPr>
        <a:xfrm>
          <a:off x="5219829" y="676831"/>
          <a:ext cx="2042541" cy="12970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Saved the dataset with 90days record to maximise the percentage loss of dataset.</a:t>
          </a:r>
          <a:endParaRPr lang="en-US" sz="1400" kern="1200"/>
        </a:p>
      </dsp:txBody>
      <dsp:txXfrm>
        <a:off x="5257817" y="714819"/>
        <a:ext cx="1966565" cy="12210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AB56-6266-459E-AF53-A8D407A1B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37F26D-05DA-4D31-B59C-873AF2A16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9A803-31DB-48AB-BC28-D058AF4CE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A0E7-977F-4288-8A5F-54AB08C41283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46F85-6ECB-4F4A-AC10-F1E8BDDD5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114C5-D0D0-409E-B4ED-25A273363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17EA-7E53-4B6A-BD7A-BDF1B2C1E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897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07796-E461-4197-8882-C8BEB7C3F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D3815D-987C-4575-9960-2F2DD6788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1BDA5-F313-45D8-B59A-66FC1E07E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A0E7-977F-4288-8A5F-54AB08C41283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A99C9-8A50-4CBE-B699-AA95216BA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D9A84-FEB2-45B6-98E4-0E8158CFE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17EA-7E53-4B6A-BD7A-BDF1B2C1E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009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8F5F75-5E12-4419-AA2E-2CED912DB2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43E2E5-E2A2-4711-AF60-43FFE506E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0BD1D-03DD-4288-A5A9-6AAD57FD0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A0E7-977F-4288-8A5F-54AB08C41283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4F651-E2C3-4FED-B280-5AE42A5B1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1B1BF-881E-4E18-B6D4-CE2309D10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17EA-7E53-4B6A-BD7A-BDF1B2C1E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553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D8985-141C-4300-A936-1F6F4603B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87784-64CC-48A6-9C08-8CD8AF9B4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65B0E-6651-4950-8FC9-ECA19E8AF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A0E7-977F-4288-8A5F-54AB08C41283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D883D-56E5-4432-8364-8D9738F8F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F6EBD-5382-45CA-801B-BFC079B3F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17EA-7E53-4B6A-BD7A-BDF1B2C1E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486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C38DA-83D0-4659-94D7-2AAE39919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2B2EC-8BE8-4FF7-AA98-869B84E01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90E8F-0094-4B81-92A7-1333CDD1F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A0E7-977F-4288-8A5F-54AB08C41283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CA642-8BF8-46F9-9715-A566E2503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4823E-6C8D-4942-99C6-4DD89724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17EA-7E53-4B6A-BD7A-BDF1B2C1E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004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82C7A-4732-4CD5-9123-07585DFBB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163FF-237A-4C44-B7C0-10E90E52C9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9963A-53B8-4BFE-888A-DDBC3F5A7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6E367-138D-4B59-BD56-0BE26C775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A0E7-977F-4288-8A5F-54AB08C41283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72C64-570C-4EA5-A5B2-7C8E1EBC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00F2B-AA29-45FE-9C43-AC56EBF97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17EA-7E53-4B6A-BD7A-BDF1B2C1E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99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F716F-9472-435C-B7E1-E87FE33EE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75F37-3439-412F-98DF-CF6D349A9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39850-91C0-425E-B19C-16E7376D5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27D3C3-F516-4C21-96FD-91D0161CB1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C6A575-5066-428C-9CD3-88F5ACBB1E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D5B84-8C1C-46D3-B336-FDB658380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A0E7-977F-4288-8A5F-54AB08C41283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1D337A-0D52-4557-9C29-70EFF2258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6B934A-7D69-4DB7-BEDB-854371B26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17EA-7E53-4B6A-BD7A-BDF1B2C1E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065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7C123-C6FA-4598-838B-354E30EA5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ACE92-9A0A-4A43-9F1A-4109D8D2B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A0E7-977F-4288-8A5F-54AB08C41283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E3E94F-2C54-4268-828B-075A3C306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B16A6A-89EB-44F2-98E9-52B92C89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17EA-7E53-4B6A-BD7A-BDF1B2C1E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606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477086-1EA3-46A5-A8DE-B57041B5C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A0E7-977F-4288-8A5F-54AB08C41283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82F5F5-A202-40CE-A9B1-716DA6E4E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32B1E-CBFD-45A8-A140-0B6BAA995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17EA-7E53-4B6A-BD7A-BDF1B2C1E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465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5AD2B-4F38-428B-ADFF-A18B1E7A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3A865-5379-436C-8C50-76D5BB2AC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B21D7-F9E2-49FF-BE4D-DC79A4A41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18D42-1F67-4CB4-AFC8-60DD0C23C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A0E7-977F-4288-8A5F-54AB08C41283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1894D-87AF-47CC-9E22-0AB5FD0BE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6D55C-1CBC-4E81-8E00-B4C07BDEF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17EA-7E53-4B6A-BD7A-BDF1B2C1E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511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2BEE8-FCA0-4D4C-8799-C5F9EF934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5849C9-47E8-46B9-AC84-84C5F27E42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257ED4-AA92-48F2-95C6-46C869363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03976-9313-4140-8726-1A737DA5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EA0E7-977F-4288-8A5F-54AB08C41283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62286-76E5-4BC3-8869-332C43258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DB650-C5FE-4BE1-9CFE-586AF1AF3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117EA-7E53-4B6A-BD7A-BDF1B2C1E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45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0E1FE1-EB63-4D52-A205-C2406E59C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48A98-75AC-42D1-86ED-C2F0432FF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3B9C3-27FA-4B66-9A46-A3716EB15E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EA0E7-977F-4288-8A5F-54AB08C41283}" type="datetimeFigureOut">
              <a:rPr lang="en-IN" smtClean="0"/>
              <a:t>26-03-2021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062B4-DAED-48F8-B5D0-64F704EF00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EB70E-1ACF-4567-8F46-6A94D1300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117EA-7E53-4B6A-BD7A-BDF1B2C1E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51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0378FE-0766-4E6A-BC10-3267BE09F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IN" sz="2000" dirty="0">
                <a:solidFill>
                  <a:srgbClr val="080808"/>
                </a:solidFill>
              </a:rPr>
              <a:t>Veena Chawla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78734C-54BB-4E0F-8FA2-396AF82BE8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IN" sz="3600" dirty="0">
                <a:solidFill>
                  <a:srgbClr val="080808"/>
                </a:solidFill>
              </a:rPr>
              <a:t>Micro Credit Default Prediction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189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F701746-0657-4467-BBD3-24051A715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7" descr="Light bulb on yellow background with sketched light beams and cord">
            <a:extLst>
              <a:ext uri="{FF2B5EF4-FFF2-40B4-BE49-F238E27FC236}">
                <a16:creationId xmlns:a16="http://schemas.microsoft.com/office/drawing/2014/main" id="{ECA99F5C-1494-4E9A-BFA0-C2F7941C0C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59"/>
          <a:stretch/>
        </p:blipFill>
        <p:spPr>
          <a:xfrm>
            <a:off x="4559968" y="10"/>
            <a:ext cx="7632032" cy="6857990"/>
          </a:xfrm>
          <a:prstGeom prst="rect">
            <a:avLst/>
          </a:prstGeom>
        </p:spPr>
      </p:pic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117BEB00-3E3D-4F08-AF56-DB0D22FB5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 rot="10800000">
            <a:off x="1" y="0"/>
            <a:ext cx="4802188" cy="6858000"/>
          </a:xfrm>
          <a:custGeom>
            <a:avLst/>
            <a:gdLst>
              <a:gd name="connsiteX0" fmla="*/ 0 w 4802188"/>
              <a:gd name="connsiteY0" fmla="*/ 0 h 6858000"/>
              <a:gd name="connsiteX1" fmla="*/ 4802188 w 4802188"/>
              <a:gd name="connsiteY1" fmla="*/ 0 h 6858000"/>
              <a:gd name="connsiteX2" fmla="*/ 4802188 w 4802188"/>
              <a:gd name="connsiteY2" fmla="*/ 6858000 h 6858000"/>
              <a:gd name="connsiteX3" fmla="*/ 0 w 4802188"/>
              <a:gd name="connsiteY3" fmla="*/ 6858000 h 6858000"/>
              <a:gd name="connsiteX4" fmla="*/ 4763 w 4802188"/>
              <a:gd name="connsiteY4" fmla="*/ 6791325 h 6858000"/>
              <a:gd name="connsiteX5" fmla="*/ 12700 w 4802188"/>
              <a:gd name="connsiteY5" fmla="*/ 6735762 h 6858000"/>
              <a:gd name="connsiteX6" fmla="*/ 22225 w 4802188"/>
              <a:gd name="connsiteY6" fmla="*/ 6683375 h 6858000"/>
              <a:gd name="connsiteX7" fmla="*/ 38100 w 4802188"/>
              <a:gd name="connsiteY7" fmla="*/ 6640512 h 6858000"/>
              <a:gd name="connsiteX8" fmla="*/ 53975 w 4802188"/>
              <a:gd name="connsiteY8" fmla="*/ 6597650 h 6858000"/>
              <a:gd name="connsiteX9" fmla="*/ 73025 w 4802188"/>
              <a:gd name="connsiteY9" fmla="*/ 6561137 h 6858000"/>
              <a:gd name="connsiteX10" fmla="*/ 92075 w 4802188"/>
              <a:gd name="connsiteY10" fmla="*/ 6523037 h 6858000"/>
              <a:gd name="connsiteX11" fmla="*/ 109538 w 4802188"/>
              <a:gd name="connsiteY11" fmla="*/ 6488112 h 6858000"/>
              <a:gd name="connsiteX12" fmla="*/ 127000 w 4802188"/>
              <a:gd name="connsiteY12" fmla="*/ 6448425 h 6858000"/>
              <a:gd name="connsiteX13" fmla="*/ 142875 w 4802188"/>
              <a:gd name="connsiteY13" fmla="*/ 6407150 h 6858000"/>
              <a:gd name="connsiteX14" fmla="*/ 157163 w 4802188"/>
              <a:gd name="connsiteY14" fmla="*/ 6361112 h 6858000"/>
              <a:gd name="connsiteX15" fmla="*/ 168275 w 4802188"/>
              <a:gd name="connsiteY15" fmla="*/ 6311900 h 6858000"/>
              <a:gd name="connsiteX16" fmla="*/ 176213 w 4802188"/>
              <a:gd name="connsiteY16" fmla="*/ 6251575 h 6858000"/>
              <a:gd name="connsiteX17" fmla="*/ 179388 w 4802188"/>
              <a:gd name="connsiteY17" fmla="*/ 6183312 h 6858000"/>
              <a:gd name="connsiteX18" fmla="*/ 176213 w 4802188"/>
              <a:gd name="connsiteY18" fmla="*/ 6113462 h 6858000"/>
              <a:gd name="connsiteX19" fmla="*/ 168275 w 4802188"/>
              <a:gd name="connsiteY19" fmla="*/ 6056312 h 6858000"/>
              <a:gd name="connsiteX20" fmla="*/ 157163 w 4802188"/>
              <a:gd name="connsiteY20" fmla="*/ 6003925 h 6858000"/>
              <a:gd name="connsiteX21" fmla="*/ 142875 w 4802188"/>
              <a:gd name="connsiteY21" fmla="*/ 5956300 h 6858000"/>
              <a:gd name="connsiteX22" fmla="*/ 127000 w 4802188"/>
              <a:gd name="connsiteY22" fmla="*/ 5915025 h 6858000"/>
              <a:gd name="connsiteX23" fmla="*/ 107950 w 4802188"/>
              <a:gd name="connsiteY23" fmla="*/ 5876925 h 6858000"/>
              <a:gd name="connsiteX24" fmla="*/ 88900 w 4802188"/>
              <a:gd name="connsiteY24" fmla="*/ 5840412 h 6858000"/>
              <a:gd name="connsiteX25" fmla="*/ 69850 w 4802188"/>
              <a:gd name="connsiteY25" fmla="*/ 5802312 h 6858000"/>
              <a:gd name="connsiteX26" fmla="*/ 52388 w 4802188"/>
              <a:gd name="connsiteY26" fmla="*/ 5762625 h 6858000"/>
              <a:gd name="connsiteX27" fmla="*/ 34925 w 4802188"/>
              <a:gd name="connsiteY27" fmla="*/ 5721350 h 6858000"/>
              <a:gd name="connsiteX28" fmla="*/ 20638 w 4802188"/>
              <a:gd name="connsiteY28" fmla="*/ 5675312 h 6858000"/>
              <a:gd name="connsiteX29" fmla="*/ 11113 w 4802188"/>
              <a:gd name="connsiteY29" fmla="*/ 5622925 h 6858000"/>
              <a:gd name="connsiteX30" fmla="*/ 1588 w 4802188"/>
              <a:gd name="connsiteY30" fmla="*/ 5562600 h 6858000"/>
              <a:gd name="connsiteX31" fmla="*/ 0 w 4802188"/>
              <a:gd name="connsiteY31" fmla="*/ 5494337 h 6858000"/>
              <a:gd name="connsiteX32" fmla="*/ 1588 w 4802188"/>
              <a:gd name="connsiteY32" fmla="*/ 5426075 h 6858000"/>
              <a:gd name="connsiteX33" fmla="*/ 11113 w 4802188"/>
              <a:gd name="connsiteY33" fmla="*/ 5365750 h 6858000"/>
              <a:gd name="connsiteX34" fmla="*/ 20638 w 4802188"/>
              <a:gd name="connsiteY34" fmla="*/ 5313362 h 6858000"/>
              <a:gd name="connsiteX35" fmla="*/ 34925 w 4802188"/>
              <a:gd name="connsiteY35" fmla="*/ 5268912 h 6858000"/>
              <a:gd name="connsiteX36" fmla="*/ 52388 w 4802188"/>
              <a:gd name="connsiteY36" fmla="*/ 5226050 h 6858000"/>
              <a:gd name="connsiteX37" fmla="*/ 69850 w 4802188"/>
              <a:gd name="connsiteY37" fmla="*/ 5186362 h 6858000"/>
              <a:gd name="connsiteX38" fmla="*/ 88900 w 4802188"/>
              <a:gd name="connsiteY38" fmla="*/ 5149850 h 6858000"/>
              <a:gd name="connsiteX39" fmla="*/ 107950 w 4802188"/>
              <a:gd name="connsiteY39" fmla="*/ 5114925 h 6858000"/>
              <a:gd name="connsiteX40" fmla="*/ 127000 w 4802188"/>
              <a:gd name="connsiteY40" fmla="*/ 5075237 h 6858000"/>
              <a:gd name="connsiteX41" fmla="*/ 142875 w 4802188"/>
              <a:gd name="connsiteY41" fmla="*/ 5033962 h 6858000"/>
              <a:gd name="connsiteX42" fmla="*/ 157163 w 4802188"/>
              <a:gd name="connsiteY42" fmla="*/ 4987925 h 6858000"/>
              <a:gd name="connsiteX43" fmla="*/ 168275 w 4802188"/>
              <a:gd name="connsiteY43" fmla="*/ 4935537 h 6858000"/>
              <a:gd name="connsiteX44" fmla="*/ 176213 w 4802188"/>
              <a:gd name="connsiteY44" fmla="*/ 4875212 h 6858000"/>
              <a:gd name="connsiteX45" fmla="*/ 179388 w 4802188"/>
              <a:gd name="connsiteY45" fmla="*/ 4806950 h 6858000"/>
              <a:gd name="connsiteX46" fmla="*/ 176213 w 4802188"/>
              <a:gd name="connsiteY46" fmla="*/ 4738687 h 6858000"/>
              <a:gd name="connsiteX47" fmla="*/ 168275 w 4802188"/>
              <a:gd name="connsiteY47" fmla="*/ 4678362 h 6858000"/>
              <a:gd name="connsiteX48" fmla="*/ 157163 w 4802188"/>
              <a:gd name="connsiteY48" fmla="*/ 4625975 h 6858000"/>
              <a:gd name="connsiteX49" fmla="*/ 142875 w 4802188"/>
              <a:gd name="connsiteY49" fmla="*/ 4579937 h 6858000"/>
              <a:gd name="connsiteX50" fmla="*/ 127000 w 4802188"/>
              <a:gd name="connsiteY50" fmla="*/ 4537075 h 6858000"/>
              <a:gd name="connsiteX51" fmla="*/ 107950 w 4802188"/>
              <a:gd name="connsiteY51" fmla="*/ 4498975 h 6858000"/>
              <a:gd name="connsiteX52" fmla="*/ 69850 w 4802188"/>
              <a:gd name="connsiteY52" fmla="*/ 4424362 h 6858000"/>
              <a:gd name="connsiteX53" fmla="*/ 52388 w 4802188"/>
              <a:gd name="connsiteY53" fmla="*/ 4386262 h 6858000"/>
              <a:gd name="connsiteX54" fmla="*/ 34925 w 4802188"/>
              <a:gd name="connsiteY54" fmla="*/ 4343400 h 6858000"/>
              <a:gd name="connsiteX55" fmla="*/ 20638 w 4802188"/>
              <a:gd name="connsiteY55" fmla="*/ 4297362 h 6858000"/>
              <a:gd name="connsiteX56" fmla="*/ 11113 w 4802188"/>
              <a:gd name="connsiteY56" fmla="*/ 4244975 h 6858000"/>
              <a:gd name="connsiteX57" fmla="*/ 1588 w 4802188"/>
              <a:gd name="connsiteY57" fmla="*/ 4186237 h 6858000"/>
              <a:gd name="connsiteX58" fmla="*/ 0 w 4802188"/>
              <a:gd name="connsiteY58" fmla="*/ 4116387 h 6858000"/>
              <a:gd name="connsiteX59" fmla="*/ 1588 w 4802188"/>
              <a:gd name="connsiteY59" fmla="*/ 4048125 h 6858000"/>
              <a:gd name="connsiteX60" fmla="*/ 11113 w 4802188"/>
              <a:gd name="connsiteY60" fmla="*/ 3987800 h 6858000"/>
              <a:gd name="connsiteX61" fmla="*/ 20638 w 4802188"/>
              <a:gd name="connsiteY61" fmla="*/ 3935412 h 6858000"/>
              <a:gd name="connsiteX62" fmla="*/ 34925 w 4802188"/>
              <a:gd name="connsiteY62" fmla="*/ 3890962 h 6858000"/>
              <a:gd name="connsiteX63" fmla="*/ 52388 w 4802188"/>
              <a:gd name="connsiteY63" fmla="*/ 3848100 h 6858000"/>
              <a:gd name="connsiteX64" fmla="*/ 69850 w 4802188"/>
              <a:gd name="connsiteY64" fmla="*/ 3811587 h 6858000"/>
              <a:gd name="connsiteX65" fmla="*/ 107950 w 4802188"/>
              <a:gd name="connsiteY65" fmla="*/ 3736975 h 6858000"/>
              <a:gd name="connsiteX66" fmla="*/ 127000 w 4802188"/>
              <a:gd name="connsiteY66" fmla="*/ 3697287 h 6858000"/>
              <a:gd name="connsiteX67" fmla="*/ 142875 w 4802188"/>
              <a:gd name="connsiteY67" fmla="*/ 3656012 h 6858000"/>
              <a:gd name="connsiteX68" fmla="*/ 157163 w 4802188"/>
              <a:gd name="connsiteY68" fmla="*/ 3609975 h 6858000"/>
              <a:gd name="connsiteX69" fmla="*/ 168275 w 4802188"/>
              <a:gd name="connsiteY69" fmla="*/ 3557587 h 6858000"/>
              <a:gd name="connsiteX70" fmla="*/ 176213 w 4802188"/>
              <a:gd name="connsiteY70" fmla="*/ 3497262 h 6858000"/>
              <a:gd name="connsiteX71" fmla="*/ 179388 w 4802188"/>
              <a:gd name="connsiteY71" fmla="*/ 3427412 h 6858000"/>
              <a:gd name="connsiteX72" fmla="*/ 176213 w 4802188"/>
              <a:gd name="connsiteY72" fmla="*/ 3360737 h 6858000"/>
              <a:gd name="connsiteX73" fmla="*/ 168275 w 4802188"/>
              <a:gd name="connsiteY73" fmla="*/ 3300412 h 6858000"/>
              <a:gd name="connsiteX74" fmla="*/ 157163 w 4802188"/>
              <a:gd name="connsiteY74" fmla="*/ 3248025 h 6858000"/>
              <a:gd name="connsiteX75" fmla="*/ 142875 w 4802188"/>
              <a:gd name="connsiteY75" fmla="*/ 3201987 h 6858000"/>
              <a:gd name="connsiteX76" fmla="*/ 127000 w 4802188"/>
              <a:gd name="connsiteY76" fmla="*/ 3160712 h 6858000"/>
              <a:gd name="connsiteX77" fmla="*/ 107950 w 4802188"/>
              <a:gd name="connsiteY77" fmla="*/ 3121025 h 6858000"/>
              <a:gd name="connsiteX78" fmla="*/ 88900 w 4802188"/>
              <a:gd name="connsiteY78" fmla="*/ 3084512 h 6858000"/>
              <a:gd name="connsiteX79" fmla="*/ 69850 w 4802188"/>
              <a:gd name="connsiteY79" fmla="*/ 3046412 h 6858000"/>
              <a:gd name="connsiteX80" fmla="*/ 52388 w 4802188"/>
              <a:gd name="connsiteY80" fmla="*/ 3009900 h 6858000"/>
              <a:gd name="connsiteX81" fmla="*/ 34925 w 4802188"/>
              <a:gd name="connsiteY81" fmla="*/ 2967037 h 6858000"/>
              <a:gd name="connsiteX82" fmla="*/ 20638 w 4802188"/>
              <a:gd name="connsiteY82" fmla="*/ 2922587 h 6858000"/>
              <a:gd name="connsiteX83" fmla="*/ 11113 w 4802188"/>
              <a:gd name="connsiteY83" fmla="*/ 2868612 h 6858000"/>
              <a:gd name="connsiteX84" fmla="*/ 1588 w 4802188"/>
              <a:gd name="connsiteY84" fmla="*/ 2809875 h 6858000"/>
              <a:gd name="connsiteX85" fmla="*/ 0 w 4802188"/>
              <a:gd name="connsiteY85" fmla="*/ 2741612 h 6858000"/>
              <a:gd name="connsiteX86" fmla="*/ 1588 w 4802188"/>
              <a:gd name="connsiteY86" fmla="*/ 2671762 h 6858000"/>
              <a:gd name="connsiteX87" fmla="*/ 11113 w 4802188"/>
              <a:gd name="connsiteY87" fmla="*/ 2613025 h 6858000"/>
              <a:gd name="connsiteX88" fmla="*/ 20638 w 4802188"/>
              <a:gd name="connsiteY88" fmla="*/ 2560637 h 6858000"/>
              <a:gd name="connsiteX89" fmla="*/ 34925 w 4802188"/>
              <a:gd name="connsiteY89" fmla="*/ 2513012 h 6858000"/>
              <a:gd name="connsiteX90" fmla="*/ 52388 w 4802188"/>
              <a:gd name="connsiteY90" fmla="*/ 2471737 h 6858000"/>
              <a:gd name="connsiteX91" fmla="*/ 69850 w 4802188"/>
              <a:gd name="connsiteY91" fmla="*/ 2433637 h 6858000"/>
              <a:gd name="connsiteX92" fmla="*/ 88900 w 4802188"/>
              <a:gd name="connsiteY92" fmla="*/ 2395537 h 6858000"/>
              <a:gd name="connsiteX93" fmla="*/ 107950 w 4802188"/>
              <a:gd name="connsiteY93" fmla="*/ 2359025 h 6858000"/>
              <a:gd name="connsiteX94" fmla="*/ 127000 w 4802188"/>
              <a:gd name="connsiteY94" fmla="*/ 2319337 h 6858000"/>
              <a:gd name="connsiteX95" fmla="*/ 142875 w 4802188"/>
              <a:gd name="connsiteY95" fmla="*/ 2278062 h 6858000"/>
              <a:gd name="connsiteX96" fmla="*/ 157163 w 4802188"/>
              <a:gd name="connsiteY96" fmla="*/ 2232025 h 6858000"/>
              <a:gd name="connsiteX97" fmla="*/ 168275 w 4802188"/>
              <a:gd name="connsiteY97" fmla="*/ 2179637 h 6858000"/>
              <a:gd name="connsiteX98" fmla="*/ 176213 w 4802188"/>
              <a:gd name="connsiteY98" fmla="*/ 2119312 h 6858000"/>
              <a:gd name="connsiteX99" fmla="*/ 179388 w 4802188"/>
              <a:gd name="connsiteY99" fmla="*/ 2051050 h 6858000"/>
              <a:gd name="connsiteX100" fmla="*/ 176213 w 4802188"/>
              <a:gd name="connsiteY100" fmla="*/ 1982787 h 6858000"/>
              <a:gd name="connsiteX101" fmla="*/ 168275 w 4802188"/>
              <a:gd name="connsiteY101" fmla="*/ 1922462 h 6858000"/>
              <a:gd name="connsiteX102" fmla="*/ 157163 w 4802188"/>
              <a:gd name="connsiteY102" fmla="*/ 1870075 h 6858000"/>
              <a:gd name="connsiteX103" fmla="*/ 142875 w 4802188"/>
              <a:gd name="connsiteY103" fmla="*/ 1824037 h 6858000"/>
              <a:gd name="connsiteX104" fmla="*/ 127000 w 4802188"/>
              <a:gd name="connsiteY104" fmla="*/ 1782762 h 6858000"/>
              <a:gd name="connsiteX105" fmla="*/ 107950 w 4802188"/>
              <a:gd name="connsiteY105" fmla="*/ 1743075 h 6858000"/>
              <a:gd name="connsiteX106" fmla="*/ 88900 w 4802188"/>
              <a:gd name="connsiteY106" fmla="*/ 1708150 h 6858000"/>
              <a:gd name="connsiteX107" fmla="*/ 69850 w 4802188"/>
              <a:gd name="connsiteY107" fmla="*/ 1671637 h 6858000"/>
              <a:gd name="connsiteX108" fmla="*/ 52388 w 4802188"/>
              <a:gd name="connsiteY108" fmla="*/ 1631950 h 6858000"/>
              <a:gd name="connsiteX109" fmla="*/ 34925 w 4802188"/>
              <a:gd name="connsiteY109" fmla="*/ 1589087 h 6858000"/>
              <a:gd name="connsiteX110" fmla="*/ 20638 w 4802188"/>
              <a:gd name="connsiteY110" fmla="*/ 1544637 h 6858000"/>
              <a:gd name="connsiteX111" fmla="*/ 11113 w 4802188"/>
              <a:gd name="connsiteY111" fmla="*/ 1492250 h 6858000"/>
              <a:gd name="connsiteX112" fmla="*/ 1588 w 4802188"/>
              <a:gd name="connsiteY112" fmla="*/ 1431925 h 6858000"/>
              <a:gd name="connsiteX113" fmla="*/ 0 w 4802188"/>
              <a:gd name="connsiteY113" fmla="*/ 1363662 h 6858000"/>
              <a:gd name="connsiteX114" fmla="*/ 1588 w 4802188"/>
              <a:gd name="connsiteY114" fmla="*/ 1295400 h 6858000"/>
              <a:gd name="connsiteX115" fmla="*/ 11113 w 4802188"/>
              <a:gd name="connsiteY115" fmla="*/ 1235075 h 6858000"/>
              <a:gd name="connsiteX116" fmla="*/ 20638 w 4802188"/>
              <a:gd name="connsiteY116" fmla="*/ 1182687 h 6858000"/>
              <a:gd name="connsiteX117" fmla="*/ 34925 w 4802188"/>
              <a:gd name="connsiteY117" fmla="*/ 1136650 h 6858000"/>
              <a:gd name="connsiteX118" fmla="*/ 52388 w 4802188"/>
              <a:gd name="connsiteY118" fmla="*/ 1095375 h 6858000"/>
              <a:gd name="connsiteX119" fmla="*/ 69850 w 4802188"/>
              <a:gd name="connsiteY119" fmla="*/ 1055687 h 6858000"/>
              <a:gd name="connsiteX120" fmla="*/ 88900 w 4802188"/>
              <a:gd name="connsiteY120" fmla="*/ 1017587 h 6858000"/>
              <a:gd name="connsiteX121" fmla="*/ 107950 w 4802188"/>
              <a:gd name="connsiteY121" fmla="*/ 981075 h 6858000"/>
              <a:gd name="connsiteX122" fmla="*/ 127000 w 4802188"/>
              <a:gd name="connsiteY122" fmla="*/ 942975 h 6858000"/>
              <a:gd name="connsiteX123" fmla="*/ 142875 w 4802188"/>
              <a:gd name="connsiteY123" fmla="*/ 901700 h 6858000"/>
              <a:gd name="connsiteX124" fmla="*/ 157163 w 4802188"/>
              <a:gd name="connsiteY124" fmla="*/ 854075 h 6858000"/>
              <a:gd name="connsiteX125" fmla="*/ 168275 w 4802188"/>
              <a:gd name="connsiteY125" fmla="*/ 801687 h 6858000"/>
              <a:gd name="connsiteX126" fmla="*/ 176213 w 4802188"/>
              <a:gd name="connsiteY126" fmla="*/ 744537 h 6858000"/>
              <a:gd name="connsiteX127" fmla="*/ 179388 w 4802188"/>
              <a:gd name="connsiteY127" fmla="*/ 673100 h 6858000"/>
              <a:gd name="connsiteX128" fmla="*/ 176213 w 4802188"/>
              <a:gd name="connsiteY128" fmla="*/ 606425 h 6858000"/>
              <a:gd name="connsiteX129" fmla="*/ 168275 w 4802188"/>
              <a:gd name="connsiteY129" fmla="*/ 546100 h 6858000"/>
              <a:gd name="connsiteX130" fmla="*/ 157163 w 4802188"/>
              <a:gd name="connsiteY130" fmla="*/ 496887 h 6858000"/>
              <a:gd name="connsiteX131" fmla="*/ 142875 w 4802188"/>
              <a:gd name="connsiteY131" fmla="*/ 450850 h 6858000"/>
              <a:gd name="connsiteX132" fmla="*/ 127000 w 4802188"/>
              <a:gd name="connsiteY132" fmla="*/ 409575 h 6858000"/>
              <a:gd name="connsiteX133" fmla="*/ 109538 w 4802188"/>
              <a:gd name="connsiteY133" fmla="*/ 369887 h 6858000"/>
              <a:gd name="connsiteX134" fmla="*/ 92075 w 4802188"/>
              <a:gd name="connsiteY134" fmla="*/ 334962 h 6858000"/>
              <a:gd name="connsiteX135" fmla="*/ 73025 w 4802188"/>
              <a:gd name="connsiteY135" fmla="*/ 296862 h 6858000"/>
              <a:gd name="connsiteX136" fmla="*/ 53975 w 4802188"/>
              <a:gd name="connsiteY136" fmla="*/ 260350 h 6858000"/>
              <a:gd name="connsiteX137" fmla="*/ 38100 w 4802188"/>
              <a:gd name="connsiteY137" fmla="*/ 217487 h 6858000"/>
              <a:gd name="connsiteX138" fmla="*/ 22225 w 4802188"/>
              <a:gd name="connsiteY138" fmla="*/ 174625 h 6858000"/>
              <a:gd name="connsiteX139" fmla="*/ 12700 w 4802188"/>
              <a:gd name="connsiteY139" fmla="*/ 122237 h 6858000"/>
              <a:gd name="connsiteX140" fmla="*/ 4763 w 4802188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802188" h="6858000">
                <a:moveTo>
                  <a:pt x="0" y="0"/>
                </a:moveTo>
                <a:lnTo>
                  <a:pt x="4802188" y="0"/>
                </a:lnTo>
                <a:lnTo>
                  <a:pt x="4802188" y="6858000"/>
                </a:lnTo>
                <a:lnTo>
                  <a:pt x="0" y="6858000"/>
                </a:lnTo>
                <a:lnTo>
                  <a:pt x="4763" y="6791325"/>
                </a:lnTo>
                <a:lnTo>
                  <a:pt x="12700" y="6735762"/>
                </a:lnTo>
                <a:lnTo>
                  <a:pt x="22225" y="6683375"/>
                </a:lnTo>
                <a:lnTo>
                  <a:pt x="38100" y="6640512"/>
                </a:lnTo>
                <a:lnTo>
                  <a:pt x="53975" y="6597650"/>
                </a:lnTo>
                <a:lnTo>
                  <a:pt x="73025" y="6561137"/>
                </a:lnTo>
                <a:lnTo>
                  <a:pt x="92075" y="6523037"/>
                </a:lnTo>
                <a:lnTo>
                  <a:pt x="109538" y="6488112"/>
                </a:lnTo>
                <a:lnTo>
                  <a:pt x="127000" y="6448425"/>
                </a:lnTo>
                <a:lnTo>
                  <a:pt x="142875" y="6407150"/>
                </a:lnTo>
                <a:lnTo>
                  <a:pt x="157163" y="6361112"/>
                </a:lnTo>
                <a:lnTo>
                  <a:pt x="168275" y="6311900"/>
                </a:lnTo>
                <a:lnTo>
                  <a:pt x="176213" y="6251575"/>
                </a:lnTo>
                <a:lnTo>
                  <a:pt x="179388" y="6183312"/>
                </a:lnTo>
                <a:lnTo>
                  <a:pt x="176213" y="6113462"/>
                </a:lnTo>
                <a:lnTo>
                  <a:pt x="168275" y="6056312"/>
                </a:lnTo>
                <a:lnTo>
                  <a:pt x="157163" y="6003925"/>
                </a:lnTo>
                <a:lnTo>
                  <a:pt x="142875" y="5956300"/>
                </a:lnTo>
                <a:lnTo>
                  <a:pt x="127000" y="5915025"/>
                </a:lnTo>
                <a:lnTo>
                  <a:pt x="107950" y="5876925"/>
                </a:lnTo>
                <a:lnTo>
                  <a:pt x="88900" y="5840412"/>
                </a:lnTo>
                <a:lnTo>
                  <a:pt x="69850" y="5802312"/>
                </a:lnTo>
                <a:lnTo>
                  <a:pt x="52388" y="5762625"/>
                </a:lnTo>
                <a:lnTo>
                  <a:pt x="34925" y="5721350"/>
                </a:lnTo>
                <a:lnTo>
                  <a:pt x="20638" y="5675312"/>
                </a:lnTo>
                <a:lnTo>
                  <a:pt x="11113" y="5622925"/>
                </a:lnTo>
                <a:lnTo>
                  <a:pt x="1588" y="5562600"/>
                </a:lnTo>
                <a:lnTo>
                  <a:pt x="0" y="5494337"/>
                </a:lnTo>
                <a:lnTo>
                  <a:pt x="1588" y="5426075"/>
                </a:lnTo>
                <a:lnTo>
                  <a:pt x="11113" y="5365750"/>
                </a:lnTo>
                <a:lnTo>
                  <a:pt x="20638" y="5313362"/>
                </a:lnTo>
                <a:lnTo>
                  <a:pt x="34925" y="5268912"/>
                </a:lnTo>
                <a:lnTo>
                  <a:pt x="52388" y="5226050"/>
                </a:lnTo>
                <a:lnTo>
                  <a:pt x="69850" y="5186362"/>
                </a:lnTo>
                <a:lnTo>
                  <a:pt x="88900" y="5149850"/>
                </a:lnTo>
                <a:lnTo>
                  <a:pt x="107950" y="5114925"/>
                </a:lnTo>
                <a:lnTo>
                  <a:pt x="127000" y="5075237"/>
                </a:lnTo>
                <a:lnTo>
                  <a:pt x="142875" y="5033962"/>
                </a:lnTo>
                <a:lnTo>
                  <a:pt x="157163" y="4987925"/>
                </a:lnTo>
                <a:lnTo>
                  <a:pt x="168275" y="4935537"/>
                </a:lnTo>
                <a:lnTo>
                  <a:pt x="176213" y="4875212"/>
                </a:lnTo>
                <a:lnTo>
                  <a:pt x="179388" y="4806950"/>
                </a:lnTo>
                <a:lnTo>
                  <a:pt x="176213" y="4738687"/>
                </a:lnTo>
                <a:lnTo>
                  <a:pt x="168275" y="4678362"/>
                </a:lnTo>
                <a:lnTo>
                  <a:pt x="157163" y="4625975"/>
                </a:lnTo>
                <a:lnTo>
                  <a:pt x="142875" y="4579937"/>
                </a:lnTo>
                <a:lnTo>
                  <a:pt x="127000" y="4537075"/>
                </a:lnTo>
                <a:lnTo>
                  <a:pt x="107950" y="4498975"/>
                </a:lnTo>
                <a:lnTo>
                  <a:pt x="69850" y="4424362"/>
                </a:lnTo>
                <a:lnTo>
                  <a:pt x="52388" y="4386262"/>
                </a:lnTo>
                <a:lnTo>
                  <a:pt x="34925" y="4343400"/>
                </a:lnTo>
                <a:lnTo>
                  <a:pt x="20638" y="4297362"/>
                </a:lnTo>
                <a:lnTo>
                  <a:pt x="11113" y="4244975"/>
                </a:lnTo>
                <a:lnTo>
                  <a:pt x="1588" y="4186237"/>
                </a:lnTo>
                <a:lnTo>
                  <a:pt x="0" y="4116387"/>
                </a:lnTo>
                <a:lnTo>
                  <a:pt x="1588" y="4048125"/>
                </a:lnTo>
                <a:lnTo>
                  <a:pt x="11113" y="3987800"/>
                </a:lnTo>
                <a:lnTo>
                  <a:pt x="20638" y="3935412"/>
                </a:lnTo>
                <a:lnTo>
                  <a:pt x="34925" y="3890962"/>
                </a:lnTo>
                <a:lnTo>
                  <a:pt x="52388" y="3848100"/>
                </a:lnTo>
                <a:lnTo>
                  <a:pt x="69850" y="3811587"/>
                </a:lnTo>
                <a:lnTo>
                  <a:pt x="107950" y="3736975"/>
                </a:lnTo>
                <a:lnTo>
                  <a:pt x="127000" y="3697287"/>
                </a:lnTo>
                <a:lnTo>
                  <a:pt x="142875" y="3656012"/>
                </a:lnTo>
                <a:lnTo>
                  <a:pt x="157163" y="3609975"/>
                </a:lnTo>
                <a:lnTo>
                  <a:pt x="168275" y="3557587"/>
                </a:lnTo>
                <a:lnTo>
                  <a:pt x="176213" y="3497262"/>
                </a:lnTo>
                <a:lnTo>
                  <a:pt x="179388" y="3427412"/>
                </a:lnTo>
                <a:lnTo>
                  <a:pt x="176213" y="3360737"/>
                </a:lnTo>
                <a:lnTo>
                  <a:pt x="168275" y="3300412"/>
                </a:lnTo>
                <a:lnTo>
                  <a:pt x="157163" y="3248025"/>
                </a:lnTo>
                <a:lnTo>
                  <a:pt x="142875" y="3201987"/>
                </a:lnTo>
                <a:lnTo>
                  <a:pt x="127000" y="3160712"/>
                </a:lnTo>
                <a:lnTo>
                  <a:pt x="107950" y="3121025"/>
                </a:lnTo>
                <a:lnTo>
                  <a:pt x="88900" y="3084512"/>
                </a:lnTo>
                <a:lnTo>
                  <a:pt x="69850" y="3046412"/>
                </a:lnTo>
                <a:lnTo>
                  <a:pt x="52388" y="3009900"/>
                </a:lnTo>
                <a:lnTo>
                  <a:pt x="34925" y="2967037"/>
                </a:lnTo>
                <a:lnTo>
                  <a:pt x="20638" y="2922587"/>
                </a:lnTo>
                <a:lnTo>
                  <a:pt x="11113" y="2868612"/>
                </a:lnTo>
                <a:lnTo>
                  <a:pt x="1588" y="2809875"/>
                </a:lnTo>
                <a:lnTo>
                  <a:pt x="0" y="2741612"/>
                </a:lnTo>
                <a:lnTo>
                  <a:pt x="1588" y="2671762"/>
                </a:lnTo>
                <a:lnTo>
                  <a:pt x="11113" y="2613025"/>
                </a:lnTo>
                <a:lnTo>
                  <a:pt x="20638" y="2560637"/>
                </a:lnTo>
                <a:lnTo>
                  <a:pt x="34925" y="2513012"/>
                </a:lnTo>
                <a:lnTo>
                  <a:pt x="52388" y="2471737"/>
                </a:lnTo>
                <a:lnTo>
                  <a:pt x="69850" y="2433637"/>
                </a:lnTo>
                <a:lnTo>
                  <a:pt x="88900" y="2395537"/>
                </a:lnTo>
                <a:lnTo>
                  <a:pt x="107950" y="2359025"/>
                </a:lnTo>
                <a:lnTo>
                  <a:pt x="127000" y="2319337"/>
                </a:lnTo>
                <a:lnTo>
                  <a:pt x="142875" y="2278062"/>
                </a:lnTo>
                <a:lnTo>
                  <a:pt x="157163" y="2232025"/>
                </a:lnTo>
                <a:lnTo>
                  <a:pt x="168275" y="2179637"/>
                </a:lnTo>
                <a:lnTo>
                  <a:pt x="176213" y="2119312"/>
                </a:lnTo>
                <a:lnTo>
                  <a:pt x="179388" y="2051050"/>
                </a:lnTo>
                <a:lnTo>
                  <a:pt x="176213" y="1982787"/>
                </a:lnTo>
                <a:lnTo>
                  <a:pt x="168275" y="1922462"/>
                </a:lnTo>
                <a:lnTo>
                  <a:pt x="157163" y="1870075"/>
                </a:lnTo>
                <a:lnTo>
                  <a:pt x="142875" y="1824037"/>
                </a:lnTo>
                <a:lnTo>
                  <a:pt x="127000" y="1782762"/>
                </a:lnTo>
                <a:lnTo>
                  <a:pt x="107950" y="1743075"/>
                </a:lnTo>
                <a:lnTo>
                  <a:pt x="88900" y="1708150"/>
                </a:lnTo>
                <a:lnTo>
                  <a:pt x="69850" y="1671637"/>
                </a:lnTo>
                <a:lnTo>
                  <a:pt x="52388" y="1631950"/>
                </a:lnTo>
                <a:lnTo>
                  <a:pt x="34925" y="1589087"/>
                </a:lnTo>
                <a:lnTo>
                  <a:pt x="20638" y="1544637"/>
                </a:lnTo>
                <a:lnTo>
                  <a:pt x="11113" y="1492250"/>
                </a:lnTo>
                <a:lnTo>
                  <a:pt x="1588" y="1431925"/>
                </a:lnTo>
                <a:lnTo>
                  <a:pt x="0" y="1363662"/>
                </a:lnTo>
                <a:lnTo>
                  <a:pt x="1588" y="1295400"/>
                </a:lnTo>
                <a:lnTo>
                  <a:pt x="11113" y="1235075"/>
                </a:lnTo>
                <a:lnTo>
                  <a:pt x="20638" y="1182687"/>
                </a:lnTo>
                <a:lnTo>
                  <a:pt x="34925" y="1136650"/>
                </a:lnTo>
                <a:lnTo>
                  <a:pt x="52388" y="1095375"/>
                </a:lnTo>
                <a:lnTo>
                  <a:pt x="69850" y="1055687"/>
                </a:lnTo>
                <a:lnTo>
                  <a:pt x="88900" y="1017587"/>
                </a:lnTo>
                <a:lnTo>
                  <a:pt x="107950" y="981075"/>
                </a:lnTo>
                <a:lnTo>
                  <a:pt x="127000" y="942975"/>
                </a:lnTo>
                <a:lnTo>
                  <a:pt x="142875" y="901700"/>
                </a:lnTo>
                <a:lnTo>
                  <a:pt x="157163" y="854075"/>
                </a:lnTo>
                <a:lnTo>
                  <a:pt x="168275" y="801687"/>
                </a:lnTo>
                <a:lnTo>
                  <a:pt x="176213" y="744537"/>
                </a:lnTo>
                <a:lnTo>
                  <a:pt x="179388" y="673100"/>
                </a:lnTo>
                <a:lnTo>
                  <a:pt x="176213" y="606425"/>
                </a:lnTo>
                <a:lnTo>
                  <a:pt x="168275" y="546100"/>
                </a:lnTo>
                <a:lnTo>
                  <a:pt x="157163" y="496887"/>
                </a:lnTo>
                <a:lnTo>
                  <a:pt x="142875" y="450850"/>
                </a:lnTo>
                <a:lnTo>
                  <a:pt x="127000" y="409575"/>
                </a:lnTo>
                <a:lnTo>
                  <a:pt x="109538" y="369887"/>
                </a:lnTo>
                <a:lnTo>
                  <a:pt x="92075" y="334962"/>
                </a:lnTo>
                <a:lnTo>
                  <a:pt x="73025" y="296862"/>
                </a:lnTo>
                <a:lnTo>
                  <a:pt x="53975" y="260350"/>
                </a:lnTo>
                <a:lnTo>
                  <a:pt x="38100" y="217487"/>
                </a:lnTo>
                <a:lnTo>
                  <a:pt x="22225" y="174625"/>
                </a:lnTo>
                <a:lnTo>
                  <a:pt x="12700" y="122237"/>
                </a:lnTo>
                <a:lnTo>
                  <a:pt x="4763" y="66675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53ADD78-ED4E-4BFF-8FAE-38712B5C0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409200" cy="1492132"/>
          </a:xfrm>
        </p:spPr>
        <p:txBody>
          <a:bodyPr anchor="t">
            <a:normAutofit/>
          </a:bodyPr>
          <a:lstStyle/>
          <a:p>
            <a:r>
              <a:rPr lang="en-IN"/>
              <a:t>Conclusion	</a:t>
            </a:r>
            <a:endParaRPr lang="en-IN" dirty="0"/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2F68F67C-1B0D-4C56-9DCA-E2757B932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409200" cy="3844800"/>
          </a:xfrm>
        </p:spPr>
        <p:txBody>
          <a:bodyPr>
            <a:normAutofit/>
          </a:bodyPr>
          <a:lstStyle/>
          <a:p>
            <a:r>
              <a:rPr lang="en-IN" sz="2000">
                <a:solidFill>
                  <a:schemeClr val="tx1">
                    <a:alpha val="60000"/>
                  </a:schemeClr>
                </a:solidFill>
              </a:rPr>
              <a:t>Data provided an accuracy score of 90% which is really good, however the imbalance in the data needs to be considered for further investments.</a:t>
            </a:r>
          </a:p>
          <a:p>
            <a:r>
              <a:rPr lang="en-IN" sz="2000">
                <a:solidFill>
                  <a:schemeClr val="tx1">
                    <a:alpha val="60000"/>
                  </a:schemeClr>
                </a:solidFill>
              </a:rPr>
              <a:t>A more robust dataset can give a better prediction to conclude if investing in a new business will be beneficial to the company.</a:t>
            </a:r>
          </a:p>
        </p:txBody>
      </p:sp>
    </p:spTree>
    <p:extLst>
      <p:ext uri="{BB962C8B-B14F-4D97-AF65-F5344CB8AC3E}">
        <p14:creationId xmlns:p14="http://schemas.microsoft.com/office/powerpoint/2010/main" val="3621139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134">
            <a:extLst>
              <a:ext uri="{FF2B5EF4-FFF2-40B4-BE49-F238E27FC236}">
                <a16:creationId xmlns:a16="http://schemas.microsoft.com/office/drawing/2014/main" id="{04A130CA-991E-4C92-A494-EB7D8666E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1" name="Freeform: Shape 136">
            <a:extLst>
              <a:ext uri="{FF2B5EF4-FFF2-40B4-BE49-F238E27FC236}">
                <a16:creationId xmlns:a16="http://schemas.microsoft.com/office/drawing/2014/main" id="{FC3C749F-9A26-4B1E-BC2E-572D03DF9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1872577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Why Machine Learning Needs Semantics Not Just Statistics">
            <a:extLst>
              <a:ext uri="{FF2B5EF4-FFF2-40B4-BE49-F238E27FC236}">
                <a16:creationId xmlns:a16="http://schemas.microsoft.com/office/drawing/2014/main" id="{C17D4073-8979-4785-99FA-A9E921361F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798"/>
          <a:stretch/>
        </p:blipFill>
        <p:spPr bwMode="auto">
          <a:xfrm>
            <a:off x="2747771" y="1"/>
            <a:ext cx="8557447" cy="5347244"/>
          </a:xfrm>
          <a:custGeom>
            <a:avLst/>
            <a:gdLst/>
            <a:ahLst/>
            <a:cxnLst/>
            <a:rect l="l" t="t" r="r" b="b"/>
            <a:pathLst>
              <a:path w="9366779" h="5852967">
                <a:moveTo>
                  <a:pt x="1169579" y="0"/>
                </a:moveTo>
                <a:lnTo>
                  <a:pt x="8197201" y="0"/>
                </a:lnTo>
                <a:lnTo>
                  <a:pt x="9366779" y="1169579"/>
                </a:lnTo>
                <a:lnTo>
                  <a:pt x="4683391" y="5852967"/>
                </a:lnTo>
                <a:lnTo>
                  <a:pt x="0" y="116957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2" name="Freeform: Shape 138">
            <a:extLst>
              <a:ext uri="{FF2B5EF4-FFF2-40B4-BE49-F238E27FC236}">
                <a16:creationId xmlns:a16="http://schemas.microsoft.com/office/drawing/2014/main" id="{F98D51C6-1188-49B8-B829-31D2C2813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050242" y="292975"/>
            <a:ext cx="5056735" cy="920660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3" name="Isosceles Triangle 140">
            <a:extLst>
              <a:ext uri="{FF2B5EF4-FFF2-40B4-BE49-F238E27FC236}">
                <a16:creationId xmlns:a16="http://schemas.microsoft.com/office/drawing/2014/main" id="{456BA586-8922-4113-BD35-BBF1EB1A1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6909" y="5272381"/>
            <a:ext cx="3171238" cy="1585619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4" name="Rectangle 142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61739" y="2074303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Frame 144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23102" y="1635666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A6B6CD-B022-4B6D-B5B8-82DF12237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683" y="3087528"/>
            <a:ext cx="3618284" cy="134572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>
                <a:solidFill>
                  <a:srgbClr val="080808"/>
                </a:solidFill>
              </a:rPr>
              <a:t>Thank You</a:t>
            </a:r>
            <a:endParaRPr lang="en-US" sz="28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58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66563E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41EF8B-EBE5-4D9A-B907-97B3B8C25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IN">
                <a:solidFill>
                  <a:srgbClr val="FFFFFF"/>
                </a:solidFill>
              </a:rPr>
              <a:t>What is micro finance?</a:t>
            </a:r>
          </a:p>
        </p:txBody>
      </p:sp>
      <p:pic>
        <p:nvPicPr>
          <p:cNvPr id="1026" name="Picture 2" descr="Microfinance Industry Grew By 31% In 2019-20, Says Report">
            <a:extLst>
              <a:ext uri="{FF2B5EF4-FFF2-40B4-BE49-F238E27FC236}">
                <a16:creationId xmlns:a16="http://schemas.microsoft.com/office/drawing/2014/main" id="{1A6F4F82-EBA4-450F-B71C-5A9CF31244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8" b="1"/>
          <a:stretch/>
        </p:blipFill>
        <p:spPr bwMode="auto">
          <a:xfrm>
            <a:off x="327547" y="321733"/>
            <a:ext cx="7058306" cy="410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3" name="Rectangle 19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028" name="Content Placeholder 5">
            <a:extLst>
              <a:ext uri="{FF2B5EF4-FFF2-40B4-BE49-F238E27FC236}">
                <a16:creationId xmlns:a16="http://schemas.microsoft.com/office/drawing/2014/main" id="{A18D3DFC-0429-4A5A-A11B-C2930ED30A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9737472"/>
              </p:ext>
            </p:extLst>
          </p:nvPr>
        </p:nvGraphicFramePr>
        <p:xfrm>
          <a:off x="8029319" y="917725"/>
          <a:ext cx="3424739" cy="4852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83608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191">
            <a:extLst>
              <a:ext uri="{FF2B5EF4-FFF2-40B4-BE49-F238E27FC236}">
                <a16:creationId xmlns:a16="http://schemas.microsoft.com/office/drawing/2014/main" id="{B5BBDB3B-7740-43C6-966C-3AB65942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6E304E0D-3BD8-419A-9903-5440C3D1C0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7" r="9161" b="1"/>
          <a:stretch/>
        </p:blipFill>
        <p:spPr bwMode="auto">
          <a:xfrm>
            <a:off x="5623033" y="-1"/>
            <a:ext cx="6568965" cy="239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50990A5-2236-46C0-8FBE-1902ADF187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3"/>
          <a:stretch/>
        </p:blipFill>
        <p:spPr bwMode="auto">
          <a:xfrm>
            <a:off x="5623033" y="2391337"/>
            <a:ext cx="6568965" cy="446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9" name="Rectangle 192">
            <a:extLst>
              <a:ext uri="{FF2B5EF4-FFF2-40B4-BE49-F238E27FC236}">
                <a16:creationId xmlns:a16="http://schemas.microsoft.com/office/drawing/2014/main" id="{70A48D59-8581-41F7-B529-F4617FE07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322C74-F805-47D9-95B6-3A843A2A1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900" y="910431"/>
            <a:ext cx="4518134" cy="14664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1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Microfinance Industry in Indonesia</a:t>
            </a:r>
            <a:br>
              <a:rPr lang="en-US" sz="31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31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7502B64-3156-4181-8F01-966BC37BE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900" y="2492080"/>
            <a:ext cx="4518134" cy="301584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bg1"/>
                </a:solidFill>
              </a:rPr>
              <a:t>Indonesia has seen a steady growth in its micro-finance industry.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bg1"/>
                </a:solidFill>
              </a:rPr>
              <a:t>There have been $11.2 billion USD loans disbursed, 722,249 borrowers and $13.1billion USD in deposits as of 2013 (MIX Market).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bg1"/>
                </a:solidFill>
              </a:rPr>
              <a:t>Majority of Indonesian does not have access to banks hence larger borrowers depend on micro-financing for their financial needs.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bg1"/>
                </a:solidFill>
              </a:rPr>
              <a:t>The number of mobile connections in Indonesia in January 2021 was equivalent to </a:t>
            </a:r>
            <a:r>
              <a:rPr lang="en-US" sz="1300" b="1">
                <a:solidFill>
                  <a:schemeClr val="bg1"/>
                </a:solidFill>
              </a:rPr>
              <a:t>125.6%</a:t>
            </a:r>
            <a:r>
              <a:rPr lang="en-US" sz="1300">
                <a:solidFill>
                  <a:schemeClr val="bg1"/>
                </a:solidFill>
              </a:rPr>
              <a:t> of the total population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bg1"/>
                </a:solidFill>
              </a:rPr>
              <a:t>The increase in number of users in cell phone can lead to a growth in micro-credit.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300">
              <a:solidFill>
                <a:schemeClr val="bg1"/>
              </a:solidFill>
            </a:endParaRPr>
          </a:p>
        </p:txBody>
      </p:sp>
      <p:sp>
        <p:nvSpPr>
          <p:cNvPr id="2060" name="Rectangle 19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967F2066-0253-4771-A5F6-68111E1FE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408416"/>
            <a:ext cx="562303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806325"/>
      </p:ext>
    </p:extLst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F69D19F-F025-4BB5-AF38-331383D4F6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455057-2A22-4E13-A2FC-0F588FB3A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IN" sz="3600"/>
              <a:t>Business Opportunities	</a:t>
            </a:r>
          </a:p>
        </p:txBody>
      </p:sp>
      <p:cxnSp>
        <p:nvCxnSpPr>
          <p:cNvPr id="19" name="Straight Connector 13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83C2F1-8431-4C34-BB62-C2EBE1C092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1064988"/>
              </p:ext>
            </p:extLst>
          </p:nvPr>
        </p:nvGraphicFramePr>
        <p:xfrm>
          <a:off x="525516" y="3417573"/>
          <a:ext cx="4593021" cy="2619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76173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 descr="Graph on document with pen">
            <a:extLst>
              <a:ext uri="{FF2B5EF4-FFF2-40B4-BE49-F238E27FC236}">
                <a16:creationId xmlns:a16="http://schemas.microsoft.com/office/drawing/2014/main" id="{1332D061-680E-48F3-9820-09460B11A1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5" b="143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5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567E10-A49F-40A8-B2CD-7EA08E97B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/>
              <a:t>Problem Statement</a:t>
            </a:r>
          </a:p>
        </p:txBody>
      </p:sp>
      <p:cxnSp>
        <p:nvCxnSpPr>
          <p:cNvPr id="96" name="Straight Connector 92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ontent Placeholder 2">
            <a:extLst>
              <a:ext uri="{FF2B5EF4-FFF2-40B4-BE49-F238E27FC236}">
                <a16:creationId xmlns:a16="http://schemas.microsoft.com/office/drawing/2014/main" id="{C3D93EEF-2749-49E9-BF2F-CA793E418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4"/>
            <a:ext cx="4388069" cy="22167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The telecom company has provided the dataset for analysis &amp; predicting loan repayment track of the mobile phone users.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3933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0242B6A-4B47-4C29-BC38-247DD7DDF5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810" b="792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992835-4FE2-4DDF-A34D-850D4D1E2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3100">
                <a:solidFill>
                  <a:srgbClr val="FFFFFF"/>
                </a:solidFill>
              </a:rPr>
              <a:t>Assumptions</a:t>
            </a:r>
            <a:br>
              <a:rPr lang="en-IN" sz="3100">
                <a:solidFill>
                  <a:srgbClr val="FFFFFF"/>
                </a:solidFill>
              </a:rPr>
            </a:br>
            <a:r>
              <a:rPr lang="en-IN" sz="3100">
                <a:solidFill>
                  <a:srgbClr val="FFFFFF"/>
                </a:solidFill>
              </a:rPr>
              <a:t>3 assumptions were made from the dataset for final analysing.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42F8EBD8-F4E2-46DF-80E8-4C4C5637D9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170043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42278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556F6-7530-413A-9D07-3810D812A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Steps to verify the assumptions	</a:t>
            </a: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E277C84-8FB3-488F-B1E3-EA92D2A32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56" y="2798385"/>
            <a:ext cx="10597729" cy="3283260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IN" sz="270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IN" sz="2700" baseline="3000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st</a:t>
            </a:r>
            <a:r>
              <a:rPr lang="en-IN" sz="270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Create a separate dataframe for each of the assumptions.</a:t>
            </a:r>
            <a:endParaRPr lang="en-IN" sz="27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IN" sz="27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2700" baseline="30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IN" sz="27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70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Check outliers &amp; skewness in them and eliminate the ones which are noisy</a:t>
            </a:r>
            <a:endParaRPr lang="en-IN" sz="27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spcAft>
                <a:spcPts val="800"/>
              </a:spcAft>
              <a:buNone/>
            </a:pPr>
            <a:r>
              <a:rPr lang="en-IN" sz="270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  <a:r>
              <a:rPr lang="en-IN" sz="2700" baseline="3000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rd</a:t>
            </a:r>
            <a:r>
              <a:rPr lang="en-IN" sz="270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to </a:t>
            </a:r>
            <a:r>
              <a:rPr lang="en-IN" sz="2700"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build the </a:t>
            </a:r>
            <a:r>
              <a:rPr lang="en-IN" sz="270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model on 2 different datasets for elimination or retention of records of 30days. </a:t>
            </a:r>
            <a:endParaRPr lang="en-IN" sz="27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700"/>
          </a:p>
        </p:txBody>
      </p:sp>
    </p:spTree>
    <p:extLst>
      <p:ext uri="{BB962C8B-B14F-4D97-AF65-F5344CB8AC3E}">
        <p14:creationId xmlns:p14="http://schemas.microsoft.com/office/powerpoint/2010/main" val="660544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2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34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DEE6E7-C5F4-4A6B-9C08-F6F6A7306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IN" sz="3700" b="1">
                <a:solidFill>
                  <a:srgbClr val="FFFFFF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Process and Output for verifying Assumptions</a:t>
            </a:r>
            <a:br>
              <a:rPr lang="en-IN" sz="37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3700">
              <a:solidFill>
                <a:srgbClr val="FFFFFF"/>
              </a:solidFill>
            </a:endParaRPr>
          </a:p>
        </p:txBody>
      </p:sp>
      <p:sp>
        <p:nvSpPr>
          <p:cNvPr id="47" name="Arc 36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ontent Placeholder 4">
            <a:extLst>
              <a:ext uri="{FF2B5EF4-FFF2-40B4-BE49-F238E27FC236}">
                <a16:creationId xmlns:a16="http://schemas.microsoft.com/office/drawing/2014/main" id="{54292020-0133-4324-9EEE-883600C32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IN" dirty="0"/>
              <a:t>Noisy features were eliminated from dataset.</a:t>
            </a:r>
          </a:p>
          <a:p>
            <a:r>
              <a:rPr lang="en-IN" dirty="0"/>
              <a:t>Outliers removed using z-score method &amp; skewness treated using power-transform method.</a:t>
            </a:r>
          </a:p>
          <a:p>
            <a:r>
              <a:rPr lang="en-IN" dirty="0"/>
              <a:t>Two different datasets used for model building</a:t>
            </a:r>
          </a:p>
        </p:txBody>
      </p:sp>
    </p:spTree>
    <p:extLst>
      <p:ext uri="{BB962C8B-B14F-4D97-AF65-F5344CB8AC3E}">
        <p14:creationId xmlns:p14="http://schemas.microsoft.com/office/powerpoint/2010/main" val="3461576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Slide Background Fill">
            <a:extLst>
              <a:ext uri="{FF2B5EF4-FFF2-40B4-BE49-F238E27FC236}">
                <a16:creationId xmlns:a16="http://schemas.microsoft.com/office/drawing/2014/main" id="{953EC90C-082B-4667-A29F-E4E4D515A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Color Cover">
            <a:extLst>
              <a:ext uri="{FF2B5EF4-FFF2-40B4-BE49-F238E27FC236}">
                <a16:creationId xmlns:a16="http://schemas.microsoft.com/office/drawing/2014/main" id="{E99FF883-3EBA-49CC-8D77-1EE69E182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690C4ED-5E67-4827-AED1-DEC2B100A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89" y="-2"/>
            <a:ext cx="3468234" cy="6858000"/>
            <a:chOff x="651279" y="598259"/>
            <a:chExt cx="10889442" cy="5680742"/>
          </a:xfrm>
        </p:grpSpPr>
        <p:sp>
          <p:nvSpPr>
            <p:cNvPr id="87" name="Color">
              <a:extLst>
                <a:ext uri="{FF2B5EF4-FFF2-40B4-BE49-F238E27FC236}">
                  <a16:creationId xmlns:a16="http://schemas.microsoft.com/office/drawing/2014/main" id="{316B1774-E483-4832-A4C7-1277F9928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Color">
              <a:extLst>
                <a:ext uri="{FF2B5EF4-FFF2-40B4-BE49-F238E27FC236}">
                  <a16:creationId xmlns:a16="http://schemas.microsoft.com/office/drawing/2014/main" id="{CE4BA6BE-9BF5-4DFA-8E3F-C49023E53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0" y="0"/>
            <a:chExt cx="12188952" cy="6858000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4E89629-9B04-4FDF-81CC-F5A82BD85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171367" y="1793158"/>
            <a:ext cx="5961888" cy="3097947"/>
          </a:xfrm>
        </p:spPr>
        <p:txBody>
          <a:bodyPr anchor="ctr">
            <a:normAutofit/>
          </a:bodyPr>
          <a:lstStyle/>
          <a:p>
            <a:r>
              <a:rPr lang="en-IN" sz="4800">
                <a:solidFill>
                  <a:schemeClr val="bg1"/>
                </a:solidFill>
              </a:rPr>
              <a:t>Model Building</a:t>
            </a:r>
            <a:endParaRPr lang="en-IN" sz="4800" dirty="0">
              <a:solidFill>
                <a:schemeClr val="bg1"/>
              </a:solidFill>
            </a:endParaRPr>
          </a:p>
        </p:txBody>
      </p:sp>
      <p:pic>
        <p:nvPicPr>
          <p:cNvPr id="3074" name="Picture 2" descr="13,831 Machine Learning Photos - Free &amp; Royalty-Free Stock Photos from  Dreamstime">
            <a:extLst>
              <a:ext uri="{FF2B5EF4-FFF2-40B4-BE49-F238E27FC236}">
                <a16:creationId xmlns:a16="http://schemas.microsoft.com/office/drawing/2014/main" id="{7DDAB5F5-5BB4-4E73-AF51-06990E3ED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8" r="3158" b="1"/>
          <a:stretch/>
        </p:blipFill>
        <p:spPr bwMode="auto">
          <a:xfrm>
            <a:off x="4280011" y="3128501"/>
            <a:ext cx="7262372" cy="345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5" name="Content Placeholder 2">
            <a:extLst>
              <a:ext uri="{FF2B5EF4-FFF2-40B4-BE49-F238E27FC236}">
                <a16:creationId xmlns:a16="http://schemas.microsoft.com/office/drawing/2014/main" id="{B488BF85-092F-40A6-8130-708E872538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1796978"/>
              </p:ext>
            </p:extLst>
          </p:nvPr>
        </p:nvGraphicFramePr>
        <p:xfrm>
          <a:off x="4280007" y="546341"/>
          <a:ext cx="7262371" cy="2435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77223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</TotalTime>
  <Words>461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</vt:lpstr>
      <vt:lpstr>Office Theme</vt:lpstr>
      <vt:lpstr>Micro Credit Default Prediction</vt:lpstr>
      <vt:lpstr>What is micro finance?</vt:lpstr>
      <vt:lpstr>Microfinance Industry in Indonesia </vt:lpstr>
      <vt:lpstr>Business Opportunities </vt:lpstr>
      <vt:lpstr>Problem Statement</vt:lpstr>
      <vt:lpstr>Assumptions 3 assumptions were made from the dataset for final analysing.</vt:lpstr>
      <vt:lpstr>Steps to verify the assumptions </vt:lpstr>
      <vt:lpstr>Process and Output for verifying Assumptions </vt:lpstr>
      <vt:lpstr>Model Building</vt:lpstr>
      <vt:lpstr>Conclusion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Credit Default Prediction</dc:title>
  <dc:creator>Veena Chawla</dc:creator>
  <cp:lastModifiedBy>Veena Chawla</cp:lastModifiedBy>
  <cp:revision>23</cp:revision>
  <dcterms:created xsi:type="dcterms:W3CDTF">2021-03-25T23:37:19Z</dcterms:created>
  <dcterms:modified xsi:type="dcterms:W3CDTF">2021-03-26T01:49:14Z</dcterms:modified>
</cp:coreProperties>
</file>