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7" r:id="rId2"/>
    <p:sldId id="259" r:id="rId3"/>
    <p:sldId id="260" r:id="rId4"/>
    <p:sldId id="261" r:id="rId5"/>
    <p:sldId id="262" r:id="rId6"/>
    <p:sldId id="264" r:id="rId7"/>
    <p:sldId id="263"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102" d="100"/>
          <a:sy n="102" d="100"/>
        </p:scale>
        <p:origin x="9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52FC1D-F057-2A40-8CFE-834A0EFC45F8}" type="datetimeFigureOut">
              <a:rPr lang="en-US" smtClean="0"/>
              <a:t>10/4/23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C8015-E3A0-1F42-A765-7B5A62891472}" type="slidenum">
              <a:rPr lang="en-US" smtClean="0"/>
              <a:t>‹#›</a:t>
            </a:fld>
            <a:endParaRPr lang="en-US"/>
          </a:p>
        </p:txBody>
      </p:sp>
    </p:spTree>
    <p:extLst>
      <p:ext uri="{BB962C8B-B14F-4D97-AF65-F5344CB8AC3E}">
        <p14:creationId xmlns:p14="http://schemas.microsoft.com/office/powerpoint/2010/main" val="3624367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C8015-E3A0-1F42-A765-7B5A62891472}" type="slidenum">
              <a:rPr lang="en-US" smtClean="0"/>
              <a:t>6</a:t>
            </a:fld>
            <a:endParaRPr lang="en-US"/>
          </a:p>
        </p:txBody>
      </p:sp>
    </p:spTree>
    <p:extLst>
      <p:ext uri="{BB962C8B-B14F-4D97-AF65-F5344CB8AC3E}">
        <p14:creationId xmlns:p14="http://schemas.microsoft.com/office/powerpoint/2010/main" val="4200314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C27D-E4A9-B497-A179-A7EBCA3129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BB944E-3990-9F0B-BC26-E1FECC6F99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C0CB2D-16F1-D66A-0FFF-740C4EFA1A46}"/>
              </a:ext>
            </a:extLst>
          </p:cNvPr>
          <p:cNvSpPr>
            <a:spLocks noGrp="1"/>
          </p:cNvSpPr>
          <p:nvPr>
            <p:ph type="dt" sz="half" idx="10"/>
          </p:nvPr>
        </p:nvSpPr>
        <p:spPr/>
        <p:txBody>
          <a:bodyPr/>
          <a:lstStyle/>
          <a:p>
            <a:fld id="{D85F6259-948E-FE44-ACBE-49051A2C5AD4}" type="datetimeFigureOut">
              <a:rPr lang="en-US" smtClean="0"/>
              <a:t>10/4/23</a:t>
            </a:fld>
            <a:endParaRPr lang="en-US"/>
          </a:p>
        </p:txBody>
      </p:sp>
      <p:sp>
        <p:nvSpPr>
          <p:cNvPr id="5" name="Footer Placeholder 4">
            <a:extLst>
              <a:ext uri="{FF2B5EF4-FFF2-40B4-BE49-F238E27FC236}">
                <a16:creationId xmlns:a16="http://schemas.microsoft.com/office/drawing/2014/main" id="{AFC769F2-4BFD-6731-8C9E-3B51E0658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ACE6B-63D0-0DBF-3A97-C01AA7D4A810}"/>
              </a:ext>
            </a:extLst>
          </p:cNvPr>
          <p:cNvSpPr>
            <a:spLocks noGrp="1"/>
          </p:cNvSpPr>
          <p:nvPr>
            <p:ph type="sldNum" sz="quarter" idx="12"/>
          </p:nvPr>
        </p:nvSpPr>
        <p:spPr/>
        <p:txBody>
          <a:bodyPr/>
          <a:lstStyle/>
          <a:p>
            <a:fld id="{F73095F9-B0DC-854E-8B23-993687246FD1}" type="slidenum">
              <a:rPr lang="en-US" smtClean="0"/>
              <a:t>‹#›</a:t>
            </a:fld>
            <a:endParaRPr lang="en-US"/>
          </a:p>
        </p:txBody>
      </p:sp>
    </p:spTree>
    <p:extLst>
      <p:ext uri="{BB962C8B-B14F-4D97-AF65-F5344CB8AC3E}">
        <p14:creationId xmlns:p14="http://schemas.microsoft.com/office/powerpoint/2010/main" val="428011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CBAED-349D-40F3-FB47-B1A29DC19E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070165-3DFB-09CB-91F1-E80094807D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7A85C2-63BC-9822-215B-D8869B7F4A3B}"/>
              </a:ext>
            </a:extLst>
          </p:cNvPr>
          <p:cNvSpPr>
            <a:spLocks noGrp="1"/>
          </p:cNvSpPr>
          <p:nvPr>
            <p:ph type="dt" sz="half" idx="10"/>
          </p:nvPr>
        </p:nvSpPr>
        <p:spPr/>
        <p:txBody>
          <a:bodyPr/>
          <a:lstStyle/>
          <a:p>
            <a:fld id="{D85F6259-948E-FE44-ACBE-49051A2C5AD4}" type="datetimeFigureOut">
              <a:rPr lang="en-US" smtClean="0"/>
              <a:t>10/4/23</a:t>
            </a:fld>
            <a:endParaRPr lang="en-US"/>
          </a:p>
        </p:txBody>
      </p:sp>
      <p:sp>
        <p:nvSpPr>
          <p:cNvPr id="5" name="Footer Placeholder 4">
            <a:extLst>
              <a:ext uri="{FF2B5EF4-FFF2-40B4-BE49-F238E27FC236}">
                <a16:creationId xmlns:a16="http://schemas.microsoft.com/office/drawing/2014/main" id="{CCE024AD-334B-37F4-6C50-57B9F9673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AB4D0E-C6B4-F08D-A2D2-C445392ACF55}"/>
              </a:ext>
            </a:extLst>
          </p:cNvPr>
          <p:cNvSpPr>
            <a:spLocks noGrp="1"/>
          </p:cNvSpPr>
          <p:nvPr>
            <p:ph type="sldNum" sz="quarter" idx="12"/>
          </p:nvPr>
        </p:nvSpPr>
        <p:spPr/>
        <p:txBody>
          <a:bodyPr/>
          <a:lstStyle/>
          <a:p>
            <a:fld id="{F73095F9-B0DC-854E-8B23-993687246FD1}" type="slidenum">
              <a:rPr lang="en-US" smtClean="0"/>
              <a:t>‹#›</a:t>
            </a:fld>
            <a:endParaRPr lang="en-US"/>
          </a:p>
        </p:txBody>
      </p:sp>
    </p:spTree>
    <p:extLst>
      <p:ext uri="{BB962C8B-B14F-4D97-AF65-F5344CB8AC3E}">
        <p14:creationId xmlns:p14="http://schemas.microsoft.com/office/powerpoint/2010/main" val="2870150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676D39-9733-2856-1C7E-FA64F15E1E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DCDEC6-C88A-FE35-D775-522ADD9B93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74D31-16EF-1573-E151-39D639BEBCAB}"/>
              </a:ext>
            </a:extLst>
          </p:cNvPr>
          <p:cNvSpPr>
            <a:spLocks noGrp="1"/>
          </p:cNvSpPr>
          <p:nvPr>
            <p:ph type="dt" sz="half" idx="10"/>
          </p:nvPr>
        </p:nvSpPr>
        <p:spPr/>
        <p:txBody>
          <a:bodyPr/>
          <a:lstStyle/>
          <a:p>
            <a:fld id="{D85F6259-948E-FE44-ACBE-49051A2C5AD4}" type="datetimeFigureOut">
              <a:rPr lang="en-US" smtClean="0"/>
              <a:t>10/4/23</a:t>
            </a:fld>
            <a:endParaRPr lang="en-US"/>
          </a:p>
        </p:txBody>
      </p:sp>
      <p:sp>
        <p:nvSpPr>
          <p:cNvPr id="5" name="Footer Placeholder 4">
            <a:extLst>
              <a:ext uri="{FF2B5EF4-FFF2-40B4-BE49-F238E27FC236}">
                <a16:creationId xmlns:a16="http://schemas.microsoft.com/office/drawing/2014/main" id="{A60BCAD6-DF6A-536E-DD7B-158AA3072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CAC1C-E24B-D9F2-B3C5-603E1AF546BD}"/>
              </a:ext>
            </a:extLst>
          </p:cNvPr>
          <p:cNvSpPr>
            <a:spLocks noGrp="1"/>
          </p:cNvSpPr>
          <p:nvPr>
            <p:ph type="sldNum" sz="quarter" idx="12"/>
          </p:nvPr>
        </p:nvSpPr>
        <p:spPr/>
        <p:txBody>
          <a:bodyPr/>
          <a:lstStyle/>
          <a:p>
            <a:fld id="{F73095F9-B0DC-854E-8B23-993687246FD1}" type="slidenum">
              <a:rPr lang="en-US" smtClean="0"/>
              <a:t>‹#›</a:t>
            </a:fld>
            <a:endParaRPr lang="en-US"/>
          </a:p>
        </p:txBody>
      </p:sp>
    </p:spTree>
    <p:extLst>
      <p:ext uri="{BB962C8B-B14F-4D97-AF65-F5344CB8AC3E}">
        <p14:creationId xmlns:p14="http://schemas.microsoft.com/office/powerpoint/2010/main" val="2271287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F7D42-4361-F889-22AF-FBBAE55F05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243585-7B9B-9280-41E0-637A798B61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B4C9F2-54EA-092D-05C0-0272D74AC1A1}"/>
              </a:ext>
            </a:extLst>
          </p:cNvPr>
          <p:cNvSpPr>
            <a:spLocks noGrp="1"/>
          </p:cNvSpPr>
          <p:nvPr>
            <p:ph type="dt" sz="half" idx="10"/>
          </p:nvPr>
        </p:nvSpPr>
        <p:spPr/>
        <p:txBody>
          <a:bodyPr/>
          <a:lstStyle/>
          <a:p>
            <a:fld id="{D85F6259-948E-FE44-ACBE-49051A2C5AD4}" type="datetimeFigureOut">
              <a:rPr lang="en-US" smtClean="0"/>
              <a:t>10/4/23</a:t>
            </a:fld>
            <a:endParaRPr lang="en-US"/>
          </a:p>
        </p:txBody>
      </p:sp>
      <p:sp>
        <p:nvSpPr>
          <p:cNvPr id="5" name="Footer Placeholder 4">
            <a:extLst>
              <a:ext uri="{FF2B5EF4-FFF2-40B4-BE49-F238E27FC236}">
                <a16:creationId xmlns:a16="http://schemas.microsoft.com/office/drawing/2014/main" id="{954EE06B-53E1-D0EA-8E08-98A6E8223F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9BDFE-C30F-8C5A-3205-06A9EBC31C64}"/>
              </a:ext>
            </a:extLst>
          </p:cNvPr>
          <p:cNvSpPr>
            <a:spLocks noGrp="1"/>
          </p:cNvSpPr>
          <p:nvPr>
            <p:ph type="sldNum" sz="quarter" idx="12"/>
          </p:nvPr>
        </p:nvSpPr>
        <p:spPr/>
        <p:txBody>
          <a:bodyPr/>
          <a:lstStyle/>
          <a:p>
            <a:fld id="{F73095F9-B0DC-854E-8B23-993687246FD1}" type="slidenum">
              <a:rPr lang="en-US" smtClean="0"/>
              <a:t>‹#›</a:t>
            </a:fld>
            <a:endParaRPr lang="en-US"/>
          </a:p>
        </p:txBody>
      </p:sp>
    </p:spTree>
    <p:extLst>
      <p:ext uri="{BB962C8B-B14F-4D97-AF65-F5344CB8AC3E}">
        <p14:creationId xmlns:p14="http://schemas.microsoft.com/office/powerpoint/2010/main" val="2780017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9009-47AC-07BF-CAB9-8A7A648A54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324EEF-B896-3D00-9255-D28C14C2F2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118117-4AA9-9726-E2A3-71EA7C2D86E7}"/>
              </a:ext>
            </a:extLst>
          </p:cNvPr>
          <p:cNvSpPr>
            <a:spLocks noGrp="1"/>
          </p:cNvSpPr>
          <p:nvPr>
            <p:ph type="dt" sz="half" idx="10"/>
          </p:nvPr>
        </p:nvSpPr>
        <p:spPr/>
        <p:txBody>
          <a:bodyPr/>
          <a:lstStyle/>
          <a:p>
            <a:fld id="{D85F6259-948E-FE44-ACBE-49051A2C5AD4}" type="datetimeFigureOut">
              <a:rPr lang="en-US" smtClean="0"/>
              <a:t>10/4/23</a:t>
            </a:fld>
            <a:endParaRPr lang="en-US"/>
          </a:p>
        </p:txBody>
      </p:sp>
      <p:sp>
        <p:nvSpPr>
          <p:cNvPr id="5" name="Footer Placeholder 4">
            <a:extLst>
              <a:ext uri="{FF2B5EF4-FFF2-40B4-BE49-F238E27FC236}">
                <a16:creationId xmlns:a16="http://schemas.microsoft.com/office/drawing/2014/main" id="{C627869E-8619-8728-0C1B-78DB22BC5B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E9B71-3D6D-C81B-C8EA-6DEBF6D34E8C}"/>
              </a:ext>
            </a:extLst>
          </p:cNvPr>
          <p:cNvSpPr>
            <a:spLocks noGrp="1"/>
          </p:cNvSpPr>
          <p:nvPr>
            <p:ph type="sldNum" sz="quarter" idx="12"/>
          </p:nvPr>
        </p:nvSpPr>
        <p:spPr/>
        <p:txBody>
          <a:bodyPr/>
          <a:lstStyle/>
          <a:p>
            <a:fld id="{F73095F9-B0DC-854E-8B23-993687246FD1}" type="slidenum">
              <a:rPr lang="en-US" smtClean="0"/>
              <a:t>‹#›</a:t>
            </a:fld>
            <a:endParaRPr lang="en-US"/>
          </a:p>
        </p:txBody>
      </p:sp>
    </p:spTree>
    <p:extLst>
      <p:ext uri="{BB962C8B-B14F-4D97-AF65-F5344CB8AC3E}">
        <p14:creationId xmlns:p14="http://schemas.microsoft.com/office/powerpoint/2010/main" val="2850073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D54F-EB58-39EF-FCE2-F23EB0FD36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CFDF94-8459-5E64-B65A-97740D02E3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EAE782-1640-72FE-4C30-43CBD7A776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010A57-3F7F-88EB-F28A-1AF961E0CE9D}"/>
              </a:ext>
            </a:extLst>
          </p:cNvPr>
          <p:cNvSpPr>
            <a:spLocks noGrp="1"/>
          </p:cNvSpPr>
          <p:nvPr>
            <p:ph type="dt" sz="half" idx="10"/>
          </p:nvPr>
        </p:nvSpPr>
        <p:spPr/>
        <p:txBody>
          <a:bodyPr/>
          <a:lstStyle/>
          <a:p>
            <a:fld id="{D85F6259-948E-FE44-ACBE-49051A2C5AD4}" type="datetimeFigureOut">
              <a:rPr lang="en-US" smtClean="0"/>
              <a:t>10/4/23</a:t>
            </a:fld>
            <a:endParaRPr lang="en-US"/>
          </a:p>
        </p:txBody>
      </p:sp>
      <p:sp>
        <p:nvSpPr>
          <p:cNvPr id="6" name="Footer Placeholder 5">
            <a:extLst>
              <a:ext uri="{FF2B5EF4-FFF2-40B4-BE49-F238E27FC236}">
                <a16:creationId xmlns:a16="http://schemas.microsoft.com/office/drawing/2014/main" id="{316CE816-8B9C-5589-0BBE-DC04B37B78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C0A08B-2F95-661C-3212-80EEC5D2234B}"/>
              </a:ext>
            </a:extLst>
          </p:cNvPr>
          <p:cNvSpPr>
            <a:spLocks noGrp="1"/>
          </p:cNvSpPr>
          <p:nvPr>
            <p:ph type="sldNum" sz="quarter" idx="12"/>
          </p:nvPr>
        </p:nvSpPr>
        <p:spPr/>
        <p:txBody>
          <a:bodyPr/>
          <a:lstStyle/>
          <a:p>
            <a:fld id="{F73095F9-B0DC-854E-8B23-993687246FD1}" type="slidenum">
              <a:rPr lang="en-US" smtClean="0"/>
              <a:t>‹#›</a:t>
            </a:fld>
            <a:endParaRPr lang="en-US"/>
          </a:p>
        </p:txBody>
      </p:sp>
    </p:spTree>
    <p:extLst>
      <p:ext uri="{BB962C8B-B14F-4D97-AF65-F5344CB8AC3E}">
        <p14:creationId xmlns:p14="http://schemas.microsoft.com/office/powerpoint/2010/main" val="3265436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47957-F3E6-3AE8-4F08-E64ECCE3CE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77C6B0-1E38-0602-7BFE-D58ACBD959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7F0E0C-1194-1652-81CC-2C57C55680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C25614-E0E3-8C02-7A1F-BAB500D6FB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8F722A-DF58-0169-5B3C-C0AE51558F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1CEE3E-116C-ADC0-970D-B104B2B5AADE}"/>
              </a:ext>
            </a:extLst>
          </p:cNvPr>
          <p:cNvSpPr>
            <a:spLocks noGrp="1"/>
          </p:cNvSpPr>
          <p:nvPr>
            <p:ph type="dt" sz="half" idx="10"/>
          </p:nvPr>
        </p:nvSpPr>
        <p:spPr/>
        <p:txBody>
          <a:bodyPr/>
          <a:lstStyle/>
          <a:p>
            <a:fld id="{D85F6259-948E-FE44-ACBE-49051A2C5AD4}" type="datetimeFigureOut">
              <a:rPr lang="en-US" smtClean="0"/>
              <a:t>10/4/23</a:t>
            </a:fld>
            <a:endParaRPr lang="en-US"/>
          </a:p>
        </p:txBody>
      </p:sp>
      <p:sp>
        <p:nvSpPr>
          <p:cNvPr id="8" name="Footer Placeholder 7">
            <a:extLst>
              <a:ext uri="{FF2B5EF4-FFF2-40B4-BE49-F238E27FC236}">
                <a16:creationId xmlns:a16="http://schemas.microsoft.com/office/drawing/2014/main" id="{C81F8D08-E114-E75B-FAA5-F4FFC2BCA1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7AF3B1-6BF4-ECFE-60AE-881B4BF4EF75}"/>
              </a:ext>
            </a:extLst>
          </p:cNvPr>
          <p:cNvSpPr>
            <a:spLocks noGrp="1"/>
          </p:cNvSpPr>
          <p:nvPr>
            <p:ph type="sldNum" sz="quarter" idx="12"/>
          </p:nvPr>
        </p:nvSpPr>
        <p:spPr/>
        <p:txBody>
          <a:bodyPr/>
          <a:lstStyle/>
          <a:p>
            <a:fld id="{F73095F9-B0DC-854E-8B23-993687246FD1}" type="slidenum">
              <a:rPr lang="en-US" smtClean="0"/>
              <a:t>‹#›</a:t>
            </a:fld>
            <a:endParaRPr lang="en-US"/>
          </a:p>
        </p:txBody>
      </p:sp>
    </p:spTree>
    <p:extLst>
      <p:ext uri="{BB962C8B-B14F-4D97-AF65-F5344CB8AC3E}">
        <p14:creationId xmlns:p14="http://schemas.microsoft.com/office/powerpoint/2010/main" val="2922834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79F4-2B48-9405-8688-D0CC4FA8D0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BA2B6A-C919-3DE7-E6D9-BA3FA40BA996}"/>
              </a:ext>
            </a:extLst>
          </p:cNvPr>
          <p:cNvSpPr>
            <a:spLocks noGrp="1"/>
          </p:cNvSpPr>
          <p:nvPr>
            <p:ph type="dt" sz="half" idx="10"/>
          </p:nvPr>
        </p:nvSpPr>
        <p:spPr/>
        <p:txBody>
          <a:bodyPr/>
          <a:lstStyle/>
          <a:p>
            <a:fld id="{D85F6259-948E-FE44-ACBE-49051A2C5AD4}" type="datetimeFigureOut">
              <a:rPr lang="en-US" smtClean="0"/>
              <a:t>10/4/23</a:t>
            </a:fld>
            <a:endParaRPr lang="en-US"/>
          </a:p>
        </p:txBody>
      </p:sp>
      <p:sp>
        <p:nvSpPr>
          <p:cNvPr id="4" name="Footer Placeholder 3">
            <a:extLst>
              <a:ext uri="{FF2B5EF4-FFF2-40B4-BE49-F238E27FC236}">
                <a16:creationId xmlns:a16="http://schemas.microsoft.com/office/drawing/2014/main" id="{17C160F3-14D0-36B2-E8B9-257D6C5A10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BC522D-8236-81EA-49F3-7C0E47583F2E}"/>
              </a:ext>
            </a:extLst>
          </p:cNvPr>
          <p:cNvSpPr>
            <a:spLocks noGrp="1"/>
          </p:cNvSpPr>
          <p:nvPr>
            <p:ph type="sldNum" sz="quarter" idx="12"/>
          </p:nvPr>
        </p:nvSpPr>
        <p:spPr/>
        <p:txBody>
          <a:bodyPr/>
          <a:lstStyle/>
          <a:p>
            <a:fld id="{F73095F9-B0DC-854E-8B23-993687246FD1}" type="slidenum">
              <a:rPr lang="en-US" smtClean="0"/>
              <a:t>‹#›</a:t>
            </a:fld>
            <a:endParaRPr lang="en-US"/>
          </a:p>
        </p:txBody>
      </p:sp>
    </p:spTree>
    <p:extLst>
      <p:ext uri="{BB962C8B-B14F-4D97-AF65-F5344CB8AC3E}">
        <p14:creationId xmlns:p14="http://schemas.microsoft.com/office/powerpoint/2010/main" val="2891489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43CB8D-746D-11B3-0D13-70559621B9B3}"/>
              </a:ext>
            </a:extLst>
          </p:cNvPr>
          <p:cNvSpPr>
            <a:spLocks noGrp="1"/>
          </p:cNvSpPr>
          <p:nvPr>
            <p:ph type="dt" sz="half" idx="10"/>
          </p:nvPr>
        </p:nvSpPr>
        <p:spPr/>
        <p:txBody>
          <a:bodyPr/>
          <a:lstStyle/>
          <a:p>
            <a:fld id="{D85F6259-948E-FE44-ACBE-49051A2C5AD4}" type="datetimeFigureOut">
              <a:rPr lang="en-US" smtClean="0"/>
              <a:t>10/4/23</a:t>
            </a:fld>
            <a:endParaRPr lang="en-US"/>
          </a:p>
        </p:txBody>
      </p:sp>
      <p:sp>
        <p:nvSpPr>
          <p:cNvPr id="3" name="Footer Placeholder 2">
            <a:extLst>
              <a:ext uri="{FF2B5EF4-FFF2-40B4-BE49-F238E27FC236}">
                <a16:creationId xmlns:a16="http://schemas.microsoft.com/office/drawing/2014/main" id="{571746EE-49F1-78CD-F2B1-BE25567061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78EA17-AC36-F106-03AC-1415CF29D106}"/>
              </a:ext>
            </a:extLst>
          </p:cNvPr>
          <p:cNvSpPr>
            <a:spLocks noGrp="1"/>
          </p:cNvSpPr>
          <p:nvPr>
            <p:ph type="sldNum" sz="quarter" idx="12"/>
          </p:nvPr>
        </p:nvSpPr>
        <p:spPr/>
        <p:txBody>
          <a:bodyPr/>
          <a:lstStyle/>
          <a:p>
            <a:fld id="{F73095F9-B0DC-854E-8B23-993687246FD1}" type="slidenum">
              <a:rPr lang="en-US" smtClean="0"/>
              <a:t>‹#›</a:t>
            </a:fld>
            <a:endParaRPr lang="en-US"/>
          </a:p>
        </p:txBody>
      </p:sp>
    </p:spTree>
    <p:extLst>
      <p:ext uri="{BB962C8B-B14F-4D97-AF65-F5344CB8AC3E}">
        <p14:creationId xmlns:p14="http://schemas.microsoft.com/office/powerpoint/2010/main" val="1156919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3101-9643-FF27-D2DB-716A0E089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6D707-DA71-D88C-32DB-D29112B93C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EF584F-2653-5B97-04A4-573402C3D5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2250BD-490E-B543-9522-6A8725DAB9EF}"/>
              </a:ext>
            </a:extLst>
          </p:cNvPr>
          <p:cNvSpPr>
            <a:spLocks noGrp="1"/>
          </p:cNvSpPr>
          <p:nvPr>
            <p:ph type="dt" sz="half" idx="10"/>
          </p:nvPr>
        </p:nvSpPr>
        <p:spPr/>
        <p:txBody>
          <a:bodyPr/>
          <a:lstStyle/>
          <a:p>
            <a:fld id="{D85F6259-948E-FE44-ACBE-49051A2C5AD4}" type="datetimeFigureOut">
              <a:rPr lang="en-US" smtClean="0"/>
              <a:t>10/4/23</a:t>
            </a:fld>
            <a:endParaRPr lang="en-US"/>
          </a:p>
        </p:txBody>
      </p:sp>
      <p:sp>
        <p:nvSpPr>
          <p:cNvPr id="6" name="Footer Placeholder 5">
            <a:extLst>
              <a:ext uri="{FF2B5EF4-FFF2-40B4-BE49-F238E27FC236}">
                <a16:creationId xmlns:a16="http://schemas.microsoft.com/office/drawing/2014/main" id="{B160F45D-6767-C88C-E0A6-B5D4EA7DA0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C5A6E6-923C-3DE1-A140-C5CCB2FE4B97}"/>
              </a:ext>
            </a:extLst>
          </p:cNvPr>
          <p:cNvSpPr>
            <a:spLocks noGrp="1"/>
          </p:cNvSpPr>
          <p:nvPr>
            <p:ph type="sldNum" sz="quarter" idx="12"/>
          </p:nvPr>
        </p:nvSpPr>
        <p:spPr/>
        <p:txBody>
          <a:bodyPr/>
          <a:lstStyle/>
          <a:p>
            <a:fld id="{F73095F9-B0DC-854E-8B23-993687246FD1}" type="slidenum">
              <a:rPr lang="en-US" smtClean="0"/>
              <a:t>‹#›</a:t>
            </a:fld>
            <a:endParaRPr lang="en-US"/>
          </a:p>
        </p:txBody>
      </p:sp>
    </p:spTree>
    <p:extLst>
      <p:ext uri="{BB962C8B-B14F-4D97-AF65-F5344CB8AC3E}">
        <p14:creationId xmlns:p14="http://schemas.microsoft.com/office/powerpoint/2010/main" val="1686586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62E6D-F23A-0A9F-B639-92925A91DB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2CD530-97A2-4871-2C2A-C05696E328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F06472-7193-CD12-40F5-D57FF3937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F008E1-0650-F13E-AB00-7C978ACB0BB4}"/>
              </a:ext>
            </a:extLst>
          </p:cNvPr>
          <p:cNvSpPr>
            <a:spLocks noGrp="1"/>
          </p:cNvSpPr>
          <p:nvPr>
            <p:ph type="dt" sz="half" idx="10"/>
          </p:nvPr>
        </p:nvSpPr>
        <p:spPr/>
        <p:txBody>
          <a:bodyPr/>
          <a:lstStyle/>
          <a:p>
            <a:fld id="{D85F6259-948E-FE44-ACBE-49051A2C5AD4}" type="datetimeFigureOut">
              <a:rPr lang="en-US" smtClean="0"/>
              <a:t>10/4/23</a:t>
            </a:fld>
            <a:endParaRPr lang="en-US"/>
          </a:p>
        </p:txBody>
      </p:sp>
      <p:sp>
        <p:nvSpPr>
          <p:cNvPr id="6" name="Footer Placeholder 5">
            <a:extLst>
              <a:ext uri="{FF2B5EF4-FFF2-40B4-BE49-F238E27FC236}">
                <a16:creationId xmlns:a16="http://schemas.microsoft.com/office/drawing/2014/main" id="{E42F2251-2E7F-FD06-B687-03C2E02E7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201366-5AB9-E409-079E-D1917ED4D353}"/>
              </a:ext>
            </a:extLst>
          </p:cNvPr>
          <p:cNvSpPr>
            <a:spLocks noGrp="1"/>
          </p:cNvSpPr>
          <p:nvPr>
            <p:ph type="sldNum" sz="quarter" idx="12"/>
          </p:nvPr>
        </p:nvSpPr>
        <p:spPr/>
        <p:txBody>
          <a:bodyPr/>
          <a:lstStyle/>
          <a:p>
            <a:fld id="{F73095F9-B0DC-854E-8B23-993687246FD1}" type="slidenum">
              <a:rPr lang="en-US" smtClean="0"/>
              <a:t>‹#›</a:t>
            </a:fld>
            <a:endParaRPr lang="en-US"/>
          </a:p>
        </p:txBody>
      </p:sp>
    </p:spTree>
    <p:extLst>
      <p:ext uri="{BB962C8B-B14F-4D97-AF65-F5344CB8AC3E}">
        <p14:creationId xmlns:p14="http://schemas.microsoft.com/office/powerpoint/2010/main" val="3551656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898B3A-06EE-9F48-55D2-E667CF1CC9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905702-7156-378C-02B5-D25AE7B188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85DF5-5454-5F33-7906-FAB9D02936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5F6259-948E-FE44-ACBE-49051A2C5AD4}" type="datetimeFigureOut">
              <a:rPr lang="en-US" smtClean="0"/>
              <a:t>10/4/23</a:t>
            </a:fld>
            <a:endParaRPr lang="en-US"/>
          </a:p>
        </p:txBody>
      </p:sp>
      <p:sp>
        <p:nvSpPr>
          <p:cNvPr id="5" name="Footer Placeholder 4">
            <a:extLst>
              <a:ext uri="{FF2B5EF4-FFF2-40B4-BE49-F238E27FC236}">
                <a16:creationId xmlns:a16="http://schemas.microsoft.com/office/drawing/2014/main" id="{45758912-1173-EC07-8F54-8E9A074F9C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CB7F06-C0B9-827B-7716-4C4CCDA8E0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095F9-B0DC-854E-8B23-993687246FD1}" type="slidenum">
              <a:rPr lang="en-US" smtClean="0"/>
              <a:t>‹#›</a:t>
            </a:fld>
            <a:endParaRPr lang="en-US"/>
          </a:p>
        </p:txBody>
      </p:sp>
    </p:spTree>
    <p:extLst>
      <p:ext uri="{BB962C8B-B14F-4D97-AF65-F5344CB8AC3E}">
        <p14:creationId xmlns:p14="http://schemas.microsoft.com/office/powerpoint/2010/main" val="854606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45AE4-8EF9-580B-07EF-238C4AF5F307}"/>
              </a:ext>
            </a:extLst>
          </p:cNvPr>
          <p:cNvSpPr>
            <a:spLocks noGrp="1"/>
          </p:cNvSpPr>
          <p:nvPr>
            <p:ph type="title"/>
          </p:nvPr>
        </p:nvSpPr>
        <p:spPr>
          <a:xfrm>
            <a:off x="4128368" y="4921823"/>
            <a:ext cx="4937937" cy="536835"/>
          </a:xfrm>
        </p:spPr>
        <p:txBody>
          <a:bodyPr vert="horz" lIns="91440" tIns="45720" rIns="91440" bIns="45720" rtlCol="0" anchor="t">
            <a:normAutofit fontScale="90000"/>
          </a:bodyPr>
          <a:lstStyle/>
          <a:p>
            <a:pPr algn="ctr"/>
            <a:r>
              <a:rPr lang="en-US" kern="1200" dirty="0">
                <a:solidFill>
                  <a:schemeClr val="tx1"/>
                </a:solidFill>
                <a:latin typeface="+mj-lt"/>
                <a:ea typeface="+mj-ea"/>
                <a:cs typeface="+mj-cs"/>
              </a:rPr>
              <a:t>Change </a:t>
            </a:r>
            <a:r>
              <a:rPr lang="en-US" kern="1200" dirty="0" err="1">
                <a:solidFill>
                  <a:schemeClr val="tx1"/>
                </a:solidFill>
                <a:latin typeface="+mj-lt"/>
                <a:ea typeface="+mj-ea"/>
                <a:cs typeface="+mj-cs"/>
              </a:rPr>
              <a:t>Yo</a:t>
            </a:r>
            <a:r>
              <a:rPr lang="en-US" kern="1200" dirty="0">
                <a:solidFill>
                  <a:schemeClr val="tx1"/>
                </a:solidFill>
                <a:latin typeface="+mj-lt"/>
                <a:ea typeface="+mj-ea"/>
                <a:cs typeface="+mj-cs"/>
              </a:rPr>
              <a:t> Climate</a:t>
            </a:r>
          </a:p>
        </p:txBody>
      </p:sp>
      <p:sp>
        <p:nvSpPr>
          <p:cNvPr id="22" name="Freeform: Shape 21">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2216C85A-EBBE-2BA7-C0AF-24C97F50865D}"/>
              </a:ext>
            </a:extLst>
          </p:cNvPr>
          <p:cNvPicPr>
            <a:picLocks noChangeAspect="1"/>
          </p:cNvPicPr>
          <p:nvPr/>
        </p:nvPicPr>
        <p:blipFill>
          <a:blip r:embed="rId2"/>
          <a:srcRect t="12619" b="12619"/>
          <a:stretch/>
        </p:blipFill>
        <p:spPr>
          <a:xfrm>
            <a:off x="1246572" y="10"/>
            <a:ext cx="3913632" cy="2285224"/>
          </a:xfrm>
          <a:custGeom>
            <a:avLst/>
            <a:gdLst/>
            <a:ahLst/>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p:spPr>
      </p:pic>
      <p:pic>
        <p:nvPicPr>
          <p:cNvPr id="15" name="Picture 14" descr="A yellow map of south america&#10;&#10;Description automatically generated">
            <a:extLst>
              <a:ext uri="{FF2B5EF4-FFF2-40B4-BE49-F238E27FC236}">
                <a16:creationId xmlns:a16="http://schemas.microsoft.com/office/drawing/2014/main" id="{012E5DC6-A9EC-4719-2E2A-F518B54EA97F}"/>
              </a:ext>
            </a:extLst>
          </p:cNvPr>
          <p:cNvPicPr>
            <a:picLocks noChangeAspect="1"/>
          </p:cNvPicPr>
          <p:nvPr/>
        </p:nvPicPr>
        <p:blipFill rotWithShape="1">
          <a:blip r:embed="rId3"/>
          <a:srcRect l="4597" r="4100" b="1"/>
          <a:stretch/>
        </p:blipFill>
        <p:spPr>
          <a:xfrm>
            <a:off x="-1" y="2288330"/>
            <a:ext cx="3564638" cy="4569668"/>
          </a:xfrm>
          <a:custGeom>
            <a:avLst/>
            <a:gdLst/>
            <a:ahLst/>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p:spPr>
      </p:pic>
      <p:sp>
        <p:nvSpPr>
          <p:cNvPr id="26" name="Oval 25">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9207" y="303879"/>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C20267F5-D4E6-477A-A590-81F2ABD1B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109" y="2382976"/>
            <a:ext cx="1920240" cy="1920240"/>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n orange outline of a continent&#10;&#10;Description automatically generated">
            <a:extLst>
              <a:ext uri="{FF2B5EF4-FFF2-40B4-BE49-F238E27FC236}">
                <a16:creationId xmlns:a16="http://schemas.microsoft.com/office/drawing/2014/main" id="{0DD85AAA-785C-BD8F-6707-CA2A7071B905}"/>
              </a:ext>
            </a:extLst>
          </p:cNvPr>
          <p:cNvPicPr>
            <a:picLocks noGrp="1" noChangeAspect="1"/>
          </p:cNvPicPr>
          <p:nvPr>
            <p:ph idx="1"/>
          </p:nvPr>
        </p:nvPicPr>
        <p:blipFill rotWithShape="1">
          <a:blip r:embed="rId4"/>
          <a:srcRect t="2613" b="10387"/>
          <a:stretch/>
        </p:blipFill>
        <p:spPr>
          <a:xfrm>
            <a:off x="3749701" y="2547568"/>
            <a:ext cx="1591056" cy="1591056"/>
          </a:xfrm>
          <a:custGeom>
            <a:avLst/>
            <a:gdLst/>
            <a:ahLst/>
            <a:cxnLst/>
            <a:rect l="l" t="t" r="r" b="b"/>
            <a:pathLst>
              <a:path w="1591056" h="1591056">
                <a:moveTo>
                  <a:pt x="795528" y="0"/>
                </a:moveTo>
                <a:cubicBezTo>
                  <a:pt x="1234886" y="0"/>
                  <a:pt x="1591056" y="356170"/>
                  <a:pt x="1591056" y="795528"/>
                </a:cubicBezTo>
                <a:cubicBezTo>
                  <a:pt x="1591056" y="1234886"/>
                  <a:pt x="1234886" y="1591056"/>
                  <a:pt x="795528" y="1591056"/>
                </a:cubicBezTo>
                <a:cubicBezTo>
                  <a:pt x="356170" y="1591056"/>
                  <a:pt x="0" y="1234886"/>
                  <a:pt x="0" y="795528"/>
                </a:cubicBezTo>
                <a:cubicBezTo>
                  <a:pt x="0" y="356170"/>
                  <a:pt x="356170" y="0"/>
                  <a:pt x="795528" y="0"/>
                </a:cubicBezTo>
                <a:close/>
              </a:path>
            </a:pathLst>
          </a:custGeom>
        </p:spPr>
      </p:pic>
      <p:pic>
        <p:nvPicPr>
          <p:cNvPr id="11" name="Picture 10" descr="A blue outline of a continent&#10;&#10;Description automatically generated">
            <a:extLst>
              <a:ext uri="{FF2B5EF4-FFF2-40B4-BE49-F238E27FC236}">
                <a16:creationId xmlns:a16="http://schemas.microsoft.com/office/drawing/2014/main" id="{9FF1B5A7-4F2C-A053-2F11-A4CC33EF8805}"/>
              </a:ext>
            </a:extLst>
          </p:cNvPr>
          <p:cNvPicPr>
            <a:picLocks noChangeAspect="1"/>
          </p:cNvPicPr>
          <p:nvPr/>
        </p:nvPicPr>
        <p:blipFill rotWithShape="1">
          <a:blip r:embed="rId5"/>
          <a:srcRect l="970" r="2916" b="2"/>
          <a:stretch/>
        </p:blipFill>
        <p:spPr>
          <a:xfrm>
            <a:off x="5593799" y="468471"/>
            <a:ext cx="2852928" cy="2852928"/>
          </a:xfrm>
          <a:custGeom>
            <a:avLst/>
            <a:gdLst/>
            <a:ahLst/>
            <a:cxnLst/>
            <a:rect l="l" t="t" r="r" b="b"/>
            <a:pathLst>
              <a:path w="2852928" h="2852928">
                <a:moveTo>
                  <a:pt x="1426464" y="0"/>
                </a:moveTo>
                <a:cubicBezTo>
                  <a:pt x="2214278" y="0"/>
                  <a:pt x="2852928" y="638650"/>
                  <a:pt x="2852928" y="1426464"/>
                </a:cubicBezTo>
                <a:cubicBezTo>
                  <a:pt x="2852928" y="2214278"/>
                  <a:pt x="2214278" y="2852928"/>
                  <a:pt x="1426464" y="2852928"/>
                </a:cubicBezTo>
                <a:cubicBezTo>
                  <a:pt x="638650" y="2852928"/>
                  <a:pt x="0" y="2214278"/>
                  <a:pt x="0" y="1426464"/>
                </a:cubicBezTo>
                <a:cubicBezTo>
                  <a:pt x="0" y="638650"/>
                  <a:pt x="638650" y="0"/>
                  <a:pt x="1426464" y="0"/>
                </a:cubicBezTo>
                <a:close/>
              </a:path>
            </a:pathLst>
          </a:custGeom>
        </p:spPr>
      </p:pic>
      <p:sp>
        <p:nvSpPr>
          <p:cNvPr id="30" name="Freeform: Shape 29">
            <a:extLst>
              <a:ext uri="{FF2B5EF4-FFF2-40B4-BE49-F238E27FC236}">
                <a16:creationId xmlns:a16="http://schemas.microsoft.com/office/drawing/2014/main" id="{6B9D64DB-4D5C-4A91-B45F-F301E3174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2"/>
            <a:ext cx="3439432" cy="3550083"/>
          </a:xfrm>
          <a:custGeom>
            <a:avLst/>
            <a:gdLst>
              <a:gd name="connsiteX0" fmla="*/ 115336 w 3439432"/>
              <a:gd name="connsiteY0" fmla="*/ 0 h 3550083"/>
              <a:gd name="connsiteX1" fmla="*/ 3439432 w 3439432"/>
              <a:gd name="connsiteY1" fmla="*/ 0 h 3550083"/>
              <a:gd name="connsiteX2" fmla="*/ 3439432 w 3439432"/>
              <a:gd name="connsiteY2" fmla="*/ 3462762 h 3550083"/>
              <a:gd name="connsiteX3" fmla="*/ 3318024 w 3439432"/>
              <a:gd name="connsiteY3" fmla="*/ 3493980 h 3550083"/>
              <a:gd name="connsiteX4" fmla="*/ 2761488 w 3439432"/>
              <a:gd name="connsiteY4" fmla="*/ 3550083 h 3550083"/>
              <a:gd name="connsiteX5" fmla="*/ 0 w 3439432"/>
              <a:gd name="connsiteY5" fmla="*/ 788595 h 3550083"/>
              <a:gd name="connsiteX6" fmla="*/ 70713 w 3439432"/>
              <a:gd name="connsiteY6" fmla="*/ 164949 h 355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550083">
                <a:moveTo>
                  <a:pt x="115336" y="0"/>
                </a:moveTo>
                <a:lnTo>
                  <a:pt x="3439432" y="0"/>
                </a:lnTo>
                <a:lnTo>
                  <a:pt x="3439432" y="3462762"/>
                </a:lnTo>
                <a:lnTo>
                  <a:pt x="3318024" y="3493980"/>
                </a:lnTo>
                <a:cubicBezTo>
                  <a:pt x="3138258" y="3530765"/>
                  <a:pt x="2952129" y="3550083"/>
                  <a:pt x="2761488" y="3550083"/>
                </a:cubicBezTo>
                <a:cubicBezTo>
                  <a:pt x="1236360" y="3550083"/>
                  <a:pt x="0" y="2313723"/>
                  <a:pt x="0" y="788595"/>
                </a:cubicBezTo>
                <a:cubicBezTo>
                  <a:pt x="0" y="574124"/>
                  <a:pt x="24450" y="365364"/>
                  <a:pt x="70713" y="164949"/>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Picture 8" descr="A green outline of a continent&#10;&#10;Description automatically generated">
            <a:extLst>
              <a:ext uri="{FF2B5EF4-FFF2-40B4-BE49-F238E27FC236}">
                <a16:creationId xmlns:a16="http://schemas.microsoft.com/office/drawing/2014/main" id="{50CB81AF-C9AF-4D75-295C-B6A0435476C4}"/>
              </a:ext>
            </a:extLst>
          </p:cNvPr>
          <p:cNvPicPr>
            <a:picLocks noChangeAspect="1"/>
          </p:cNvPicPr>
          <p:nvPr/>
        </p:nvPicPr>
        <p:blipFill rotWithShape="1">
          <a:blip r:embed="rId6"/>
          <a:srcRect t="8629" r="-1" b="21846"/>
          <a:stretch/>
        </p:blipFill>
        <p:spPr>
          <a:xfrm>
            <a:off x="8918761" y="-4330"/>
            <a:ext cx="3273238" cy="3383891"/>
          </a:xfrm>
          <a:custGeom>
            <a:avLst/>
            <a:gdLst/>
            <a:ahLst/>
            <a:cxnLst/>
            <a:rect l="l" t="t" r="r" b="b"/>
            <a:pathLst>
              <a:path w="3273238" h="3383891">
                <a:moveTo>
                  <a:pt x="122841" y="0"/>
                </a:moveTo>
                <a:lnTo>
                  <a:pt x="3273238" y="0"/>
                </a:lnTo>
                <a:lnTo>
                  <a:pt x="3273238" y="3291335"/>
                </a:lnTo>
                <a:lnTo>
                  <a:pt x="3118338" y="3331164"/>
                </a:lnTo>
                <a:cubicBezTo>
                  <a:pt x="2949390" y="3365736"/>
                  <a:pt x="2774463" y="3383891"/>
                  <a:pt x="2595295" y="3383891"/>
                </a:cubicBezTo>
                <a:cubicBezTo>
                  <a:pt x="1161953" y="3383891"/>
                  <a:pt x="0" y="2221938"/>
                  <a:pt x="0" y="788596"/>
                </a:cubicBezTo>
                <a:cubicBezTo>
                  <a:pt x="0" y="519845"/>
                  <a:pt x="40850" y="260634"/>
                  <a:pt x="116679" y="16835"/>
                </a:cubicBezTo>
                <a:close/>
              </a:path>
            </a:pathLst>
          </a:custGeom>
        </p:spPr>
      </p:pic>
      <p:sp>
        <p:nvSpPr>
          <p:cNvPr id="32" name="Freeform: Shape 31">
            <a:extLst>
              <a:ext uri="{FF2B5EF4-FFF2-40B4-BE49-F238E27FC236}">
                <a16:creationId xmlns:a16="http://schemas.microsoft.com/office/drawing/2014/main" id="{CB14CE1B-4BC5-4EF2-BE3D-05E4F580B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99331" y="3907418"/>
            <a:ext cx="2992669" cy="2950582"/>
          </a:xfrm>
          <a:custGeom>
            <a:avLst/>
            <a:gdLst>
              <a:gd name="connsiteX0" fmla="*/ 2052140 w 2992669"/>
              <a:gd name="connsiteY0" fmla="*/ 0 h 2950582"/>
              <a:gd name="connsiteX1" fmla="*/ 2850926 w 2992669"/>
              <a:gd name="connsiteY1" fmla="*/ 161267 h 2950582"/>
              <a:gd name="connsiteX2" fmla="*/ 2992669 w 2992669"/>
              <a:gd name="connsiteY2" fmla="*/ 229549 h 2950582"/>
              <a:gd name="connsiteX3" fmla="*/ 2992669 w 2992669"/>
              <a:gd name="connsiteY3" fmla="*/ 2950582 h 2950582"/>
              <a:gd name="connsiteX4" fmla="*/ 209274 w 2992669"/>
              <a:gd name="connsiteY4" fmla="*/ 2950582 h 2950582"/>
              <a:gd name="connsiteX5" fmla="*/ 161267 w 2992669"/>
              <a:gd name="connsiteY5" fmla="*/ 2850926 h 2950582"/>
              <a:gd name="connsiteX6" fmla="*/ 0 w 2992669"/>
              <a:gd name="connsiteY6" fmla="*/ 2052140 h 2950582"/>
              <a:gd name="connsiteX7" fmla="*/ 2052140 w 2992669"/>
              <a:gd name="connsiteY7" fmla="*/ 0 h 2950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2669" h="2950582">
                <a:moveTo>
                  <a:pt x="2052140" y="0"/>
                </a:moveTo>
                <a:cubicBezTo>
                  <a:pt x="2335482" y="0"/>
                  <a:pt x="2605411" y="57424"/>
                  <a:pt x="2850926" y="161267"/>
                </a:cubicBezTo>
                <a:lnTo>
                  <a:pt x="2992669" y="229549"/>
                </a:lnTo>
                <a:lnTo>
                  <a:pt x="2992669" y="2950582"/>
                </a:lnTo>
                <a:lnTo>
                  <a:pt x="209274" y="2950582"/>
                </a:lnTo>
                <a:lnTo>
                  <a:pt x="161267" y="2850926"/>
                </a:lnTo>
                <a:cubicBezTo>
                  <a:pt x="57423" y="2605411"/>
                  <a:pt x="0" y="2335482"/>
                  <a:pt x="0" y="2052140"/>
                </a:cubicBezTo>
                <a:cubicBezTo>
                  <a:pt x="0" y="918774"/>
                  <a:pt x="918774" y="0"/>
                  <a:pt x="205214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descr="A map of australia and australia&#10;&#10;Description automatically generated">
            <a:extLst>
              <a:ext uri="{FF2B5EF4-FFF2-40B4-BE49-F238E27FC236}">
                <a16:creationId xmlns:a16="http://schemas.microsoft.com/office/drawing/2014/main" id="{24E2B12C-A8FC-0BC6-D189-E24C9F304D3E}"/>
              </a:ext>
            </a:extLst>
          </p:cNvPr>
          <p:cNvPicPr>
            <a:picLocks noChangeAspect="1"/>
          </p:cNvPicPr>
          <p:nvPr/>
        </p:nvPicPr>
        <p:blipFill rotWithShape="1">
          <a:blip r:embed="rId7"/>
          <a:srcRect r="333" b="-2"/>
          <a:stretch/>
        </p:blipFill>
        <p:spPr>
          <a:xfrm>
            <a:off x="9363238" y="4071322"/>
            <a:ext cx="2828765" cy="2786678"/>
          </a:xfrm>
          <a:custGeom>
            <a:avLst/>
            <a:gdLst/>
            <a:ahLst/>
            <a:cxnLst/>
            <a:rect l="l" t="t" r="r" b="b"/>
            <a:pathLst>
              <a:path w="2828765" h="2786678">
                <a:moveTo>
                  <a:pt x="1888236" y="0"/>
                </a:moveTo>
                <a:cubicBezTo>
                  <a:pt x="2214125" y="0"/>
                  <a:pt x="2520731" y="82558"/>
                  <a:pt x="2788281" y="227900"/>
                </a:cubicBezTo>
                <a:lnTo>
                  <a:pt x="2828765" y="252495"/>
                </a:lnTo>
                <a:lnTo>
                  <a:pt x="2828765" y="2786678"/>
                </a:lnTo>
                <a:lnTo>
                  <a:pt x="227128" y="2786678"/>
                </a:lnTo>
                <a:lnTo>
                  <a:pt x="148387" y="2623223"/>
                </a:lnTo>
                <a:cubicBezTo>
                  <a:pt x="52837" y="2397318"/>
                  <a:pt x="0" y="2148947"/>
                  <a:pt x="0" y="1888236"/>
                </a:cubicBezTo>
                <a:cubicBezTo>
                  <a:pt x="0" y="845392"/>
                  <a:pt x="845392" y="0"/>
                  <a:pt x="1888236" y="0"/>
                </a:cubicBezTo>
                <a:close/>
              </a:path>
            </a:pathLst>
          </a:custGeom>
        </p:spPr>
      </p:pic>
      <p:sp>
        <p:nvSpPr>
          <p:cNvPr id="19" name="TextBox 18">
            <a:extLst>
              <a:ext uri="{FF2B5EF4-FFF2-40B4-BE49-F238E27FC236}">
                <a16:creationId xmlns:a16="http://schemas.microsoft.com/office/drawing/2014/main" id="{D2507BA0-C847-6DDE-2012-38575A57CC47}"/>
              </a:ext>
            </a:extLst>
          </p:cNvPr>
          <p:cNvSpPr txBox="1"/>
          <p:nvPr/>
        </p:nvSpPr>
        <p:spPr>
          <a:xfrm>
            <a:off x="5429207" y="5624186"/>
            <a:ext cx="2499768" cy="338554"/>
          </a:xfrm>
          <a:prstGeom prst="rect">
            <a:avLst/>
          </a:prstGeom>
          <a:noFill/>
        </p:spPr>
        <p:txBody>
          <a:bodyPr wrap="square" rtlCol="0">
            <a:spAutoFit/>
          </a:bodyPr>
          <a:lstStyle/>
          <a:p>
            <a:pPr algn="ctr"/>
            <a:r>
              <a:rPr lang="en-US" sz="1600" dirty="0"/>
              <a:t>A Continental Perspective</a:t>
            </a:r>
          </a:p>
        </p:txBody>
      </p:sp>
    </p:spTree>
    <p:extLst>
      <p:ext uri="{BB962C8B-B14F-4D97-AF65-F5344CB8AC3E}">
        <p14:creationId xmlns:p14="http://schemas.microsoft.com/office/powerpoint/2010/main" val="30006888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p14:dur="10" advTm="1000">
        <p159:morph option="byObject"/>
      </p:transition>
    </mc:Choice>
    <mc:Fallback xmlns="">
      <p:transition advTm="1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7" name="Picture 6" descr="A map of the north america&#10;&#10;Description automatically generated">
            <a:extLst>
              <a:ext uri="{FF2B5EF4-FFF2-40B4-BE49-F238E27FC236}">
                <a16:creationId xmlns:a16="http://schemas.microsoft.com/office/drawing/2014/main" id="{7C3B4035-F2B8-937D-FC53-B73755C0D779}"/>
              </a:ext>
            </a:extLst>
          </p:cNvPr>
          <p:cNvPicPr>
            <a:picLocks noChangeAspect="1"/>
          </p:cNvPicPr>
          <p:nvPr/>
        </p:nvPicPr>
        <p:blipFill>
          <a:blip r:embed="rId2"/>
          <a:stretch>
            <a:fillRect/>
          </a:stretch>
        </p:blipFill>
        <p:spPr>
          <a:xfrm>
            <a:off x="9246299" y="4691034"/>
            <a:ext cx="1487421" cy="1460500"/>
          </a:xfrm>
          <a:prstGeom prst="ellipse">
            <a:avLst/>
          </a:prstGeom>
        </p:spPr>
      </p:pic>
      <p:pic>
        <p:nvPicPr>
          <p:cNvPr id="9" name="Picture 8" descr="A map of europe with different countries/regions&#10;&#10;Description automatically generated">
            <a:extLst>
              <a:ext uri="{FF2B5EF4-FFF2-40B4-BE49-F238E27FC236}">
                <a16:creationId xmlns:a16="http://schemas.microsoft.com/office/drawing/2014/main" id="{82DAC773-8871-CE8C-4350-9BF7CE2E29AA}"/>
              </a:ext>
            </a:extLst>
          </p:cNvPr>
          <p:cNvPicPr>
            <a:picLocks noChangeAspect="1"/>
          </p:cNvPicPr>
          <p:nvPr/>
        </p:nvPicPr>
        <p:blipFill>
          <a:blip r:embed="rId3"/>
          <a:stretch>
            <a:fillRect/>
          </a:stretch>
        </p:blipFill>
        <p:spPr>
          <a:xfrm>
            <a:off x="10478008" y="2759873"/>
            <a:ext cx="1485392" cy="1575415"/>
          </a:xfrm>
          <a:prstGeom prst="ellipse">
            <a:avLst/>
          </a:prstGeom>
        </p:spPr>
      </p:pic>
      <p:pic>
        <p:nvPicPr>
          <p:cNvPr id="11" name="Picture 10" descr="A purple map with white lines&#10;&#10;Description automatically generated">
            <a:extLst>
              <a:ext uri="{FF2B5EF4-FFF2-40B4-BE49-F238E27FC236}">
                <a16:creationId xmlns:a16="http://schemas.microsoft.com/office/drawing/2014/main" id="{6503679C-5A2C-2335-795C-0C2DAEDCE77C}"/>
              </a:ext>
            </a:extLst>
          </p:cNvPr>
          <p:cNvPicPr>
            <a:picLocks noChangeAspect="1"/>
          </p:cNvPicPr>
          <p:nvPr/>
        </p:nvPicPr>
        <p:blipFill>
          <a:blip r:embed="rId4"/>
          <a:stretch>
            <a:fillRect/>
          </a:stretch>
        </p:blipFill>
        <p:spPr>
          <a:xfrm>
            <a:off x="7265006" y="682174"/>
            <a:ext cx="1484792" cy="1484792"/>
          </a:xfrm>
          <a:prstGeom prst="ellipse">
            <a:avLst/>
          </a:prstGeom>
        </p:spPr>
      </p:pic>
      <p:pic>
        <p:nvPicPr>
          <p:cNvPr id="13" name="Picture 12" descr="A map of australia with black text&#10;&#10;Description automatically generated">
            <a:extLst>
              <a:ext uri="{FF2B5EF4-FFF2-40B4-BE49-F238E27FC236}">
                <a16:creationId xmlns:a16="http://schemas.microsoft.com/office/drawing/2014/main" id="{87E0D976-D636-55CA-1E5A-865500CD7DC5}"/>
              </a:ext>
            </a:extLst>
          </p:cNvPr>
          <p:cNvPicPr>
            <a:picLocks noChangeAspect="1"/>
          </p:cNvPicPr>
          <p:nvPr/>
        </p:nvPicPr>
        <p:blipFill>
          <a:blip r:embed="rId5"/>
          <a:stretch>
            <a:fillRect/>
          </a:stretch>
        </p:blipFill>
        <p:spPr>
          <a:xfrm>
            <a:off x="9600837" y="919337"/>
            <a:ext cx="1485392" cy="1484791"/>
          </a:xfrm>
          <a:prstGeom prst="ellipse">
            <a:avLst/>
          </a:prstGeom>
        </p:spPr>
      </p:pic>
      <p:pic>
        <p:nvPicPr>
          <p:cNvPr id="15" name="Picture 14" descr="A map of africa with blue lines&#10;&#10;Description automatically generated">
            <a:extLst>
              <a:ext uri="{FF2B5EF4-FFF2-40B4-BE49-F238E27FC236}">
                <a16:creationId xmlns:a16="http://schemas.microsoft.com/office/drawing/2014/main" id="{4631768B-5D93-2F95-7409-522EBF36AA61}"/>
              </a:ext>
            </a:extLst>
          </p:cNvPr>
          <p:cNvPicPr>
            <a:picLocks noChangeAspect="1"/>
          </p:cNvPicPr>
          <p:nvPr/>
        </p:nvPicPr>
        <p:blipFill>
          <a:blip r:embed="rId6"/>
          <a:stretch>
            <a:fillRect/>
          </a:stretch>
        </p:blipFill>
        <p:spPr>
          <a:xfrm>
            <a:off x="5970586" y="2631267"/>
            <a:ext cx="1580145" cy="1484791"/>
          </a:xfrm>
          <a:prstGeom prst="ellipse">
            <a:avLst/>
          </a:prstGeom>
        </p:spPr>
      </p:pic>
      <p:pic>
        <p:nvPicPr>
          <p:cNvPr id="17" name="Picture 16" descr="A yellow map of south america&#10;&#10;Description automatically generated">
            <a:extLst>
              <a:ext uri="{FF2B5EF4-FFF2-40B4-BE49-F238E27FC236}">
                <a16:creationId xmlns:a16="http://schemas.microsoft.com/office/drawing/2014/main" id="{F1362A10-C2DF-AF00-FF98-07F3B4B7B767}"/>
              </a:ext>
            </a:extLst>
          </p:cNvPr>
          <p:cNvPicPr>
            <a:picLocks noChangeAspect="1"/>
          </p:cNvPicPr>
          <p:nvPr/>
        </p:nvPicPr>
        <p:blipFill>
          <a:blip r:embed="rId7"/>
          <a:stretch>
            <a:fillRect/>
          </a:stretch>
        </p:blipFill>
        <p:spPr>
          <a:xfrm>
            <a:off x="6886072" y="4691034"/>
            <a:ext cx="1473200" cy="1460500"/>
          </a:xfrm>
          <a:prstGeom prst="ellipse">
            <a:avLst/>
          </a:prstGeom>
        </p:spPr>
      </p:pic>
      <p:sp>
        <p:nvSpPr>
          <p:cNvPr id="19" name="TextBox 18">
            <a:extLst>
              <a:ext uri="{FF2B5EF4-FFF2-40B4-BE49-F238E27FC236}">
                <a16:creationId xmlns:a16="http://schemas.microsoft.com/office/drawing/2014/main" id="{513A371B-485D-8EEF-C3B8-65048F265019}"/>
              </a:ext>
            </a:extLst>
          </p:cNvPr>
          <p:cNvSpPr txBox="1"/>
          <p:nvPr/>
        </p:nvSpPr>
        <p:spPr>
          <a:xfrm>
            <a:off x="228599" y="571500"/>
            <a:ext cx="5077330" cy="5355312"/>
          </a:xfrm>
          <a:prstGeom prst="rect">
            <a:avLst/>
          </a:prstGeom>
          <a:solidFill>
            <a:schemeClr val="bg1"/>
          </a:solidFill>
        </p:spPr>
        <p:txBody>
          <a:bodyPr wrap="square" rtlCol="0">
            <a:spAutoFit/>
          </a:bodyPr>
          <a:lstStyle/>
          <a:p>
            <a:r>
              <a:rPr lang="en-US" sz="1800" dirty="0">
                <a:effectLst/>
                <a:latin typeface="Segoe UI" panose="020B0502040204020203" pitchFamily="34" charset="0"/>
                <a:ea typeface="Times New Roman" panose="02020603050405020304" pitchFamily="18" charset="0"/>
              </a:rPr>
              <a:t>The aim of this project is to investigate the impacts of climate change around the world by analyzing historical data for six of the seven continental regions.  Our analysis will focus on climate, water and forestry data accumulated during the 30 years between 1992 and 2021. It is our hope that with strong visualizations and an interactive website, we will present a strong case that compels users to make the necessary changes to decrease the rate of negative impact on the environment.</a:t>
            </a:r>
          </a:p>
          <a:p>
            <a:endParaRPr lang="en-US" dirty="0">
              <a:latin typeface="Segoe UI" panose="020B0502040204020203" pitchFamily="34" charset="0"/>
              <a:ea typeface="Times New Roman" panose="02020603050405020304" pitchFamily="18" charset="0"/>
            </a:endParaRPr>
          </a:p>
          <a:p>
            <a:r>
              <a:rPr lang="en-US" dirty="0">
                <a:latin typeface="Segoe UI" panose="020B0502040204020203" pitchFamily="34" charset="0"/>
                <a:ea typeface="Times New Roman" panose="02020603050405020304" pitchFamily="18" charset="0"/>
              </a:rPr>
              <a:t>We are wondering if:</a:t>
            </a:r>
          </a:p>
          <a:p>
            <a:pPr marL="342900" indent="-342900">
              <a:buFont typeface="+mj-lt"/>
              <a:buAutoNum type="arabicPeriod"/>
            </a:pPr>
            <a:r>
              <a:rPr lang="en-US" sz="1800" dirty="0">
                <a:effectLst/>
                <a:latin typeface="Segoe UI" panose="020B0502040204020203" pitchFamily="34" charset="0"/>
                <a:ea typeface="Times New Roman" panose="02020603050405020304" pitchFamily="18" charset="0"/>
              </a:rPr>
              <a:t>Will we be able to identify climate change related pat</a:t>
            </a:r>
            <a:r>
              <a:rPr lang="en-US" dirty="0">
                <a:latin typeface="Segoe UI" panose="020B0502040204020203" pitchFamily="34" charset="0"/>
                <a:ea typeface="Times New Roman" panose="02020603050405020304" pitchFamily="18" charset="0"/>
              </a:rPr>
              <a:t>terns for water, land and forestry by analyzing data at the Continent level.</a:t>
            </a:r>
          </a:p>
          <a:p>
            <a:pPr marL="342900" indent="-342900">
              <a:buFont typeface="+mj-lt"/>
              <a:buAutoNum type="arabicPeriod"/>
            </a:pPr>
            <a:r>
              <a:rPr lang="en-US" sz="1800" dirty="0">
                <a:effectLst/>
                <a:latin typeface="Segoe UI" panose="020B0502040204020203" pitchFamily="34" charset="0"/>
                <a:ea typeface="Times New Roman" panose="02020603050405020304" pitchFamily="18" charset="0"/>
              </a:rPr>
              <a:t>Does climate change </a:t>
            </a:r>
            <a:r>
              <a:rPr lang="en-US" dirty="0">
                <a:latin typeface="Segoe UI" panose="020B0502040204020203" pitchFamily="34" charset="0"/>
                <a:ea typeface="Times New Roman" panose="02020603050405020304" pitchFamily="18" charset="0"/>
              </a:rPr>
              <a:t>events </a:t>
            </a:r>
            <a:r>
              <a:rPr lang="en-US" sz="1800" dirty="0">
                <a:effectLst/>
                <a:latin typeface="Segoe UI" panose="020B0502040204020203" pitchFamily="34" charset="0"/>
                <a:ea typeface="Times New Roman" panose="02020603050405020304" pitchFamily="18" charset="0"/>
              </a:rPr>
              <a:t>on one </a:t>
            </a:r>
            <a:r>
              <a:rPr lang="en-US" dirty="0">
                <a:latin typeface="Segoe UI" panose="020B0502040204020203" pitchFamily="34" charset="0"/>
                <a:ea typeface="Times New Roman" panose="02020603050405020304" pitchFamily="18" charset="0"/>
              </a:rPr>
              <a:t>C</a:t>
            </a:r>
            <a:r>
              <a:rPr lang="en-US" sz="1800" dirty="0">
                <a:effectLst/>
                <a:latin typeface="Segoe UI" panose="020B0502040204020203" pitchFamily="34" charset="0"/>
                <a:ea typeface="Times New Roman" panose="02020603050405020304" pitchFamily="18" charset="0"/>
              </a:rPr>
              <a:t>ontinent affect other Continents?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59448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1000">
        <p159:morph option="byObject"/>
      </p:transition>
    </mc:Choice>
    <mc:Fallback xmlns="">
      <p:transition advTm="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7" name="Picture 6" descr="A map of the north america&#10;&#10;Description automatically generated">
            <a:extLst>
              <a:ext uri="{FF2B5EF4-FFF2-40B4-BE49-F238E27FC236}">
                <a16:creationId xmlns:a16="http://schemas.microsoft.com/office/drawing/2014/main" id="{7C3B4035-F2B8-937D-FC53-B73755C0D779}"/>
              </a:ext>
            </a:extLst>
          </p:cNvPr>
          <p:cNvPicPr>
            <a:picLocks noChangeAspect="1"/>
          </p:cNvPicPr>
          <p:nvPr/>
        </p:nvPicPr>
        <p:blipFill>
          <a:blip r:embed="rId2"/>
          <a:stretch>
            <a:fillRect/>
          </a:stretch>
        </p:blipFill>
        <p:spPr>
          <a:xfrm>
            <a:off x="9246299" y="4691034"/>
            <a:ext cx="1487421" cy="1460500"/>
          </a:xfrm>
          <a:prstGeom prst="ellipse">
            <a:avLst/>
          </a:prstGeom>
        </p:spPr>
      </p:pic>
      <p:pic>
        <p:nvPicPr>
          <p:cNvPr id="9" name="Picture 8" descr="A map of europe with different countries/regions&#10;&#10;Description automatically generated">
            <a:extLst>
              <a:ext uri="{FF2B5EF4-FFF2-40B4-BE49-F238E27FC236}">
                <a16:creationId xmlns:a16="http://schemas.microsoft.com/office/drawing/2014/main" id="{82DAC773-8871-CE8C-4350-9BF7CE2E29AA}"/>
              </a:ext>
            </a:extLst>
          </p:cNvPr>
          <p:cNvPicPr>
            <a:picLocks noChangeAspect="1"/>
          </p:cNvPicPr>
          <p:nvPr/>
        </p:nvPicPr>
        <p:blipFill>
          <a:blip r:embed="rId3"/>
          <a:stretch>
            <a:fillRect/>
          </a:stretch>
        </p:blipFill>
        <p:spPr>
          <a:xfrm>
            <a:off x="10478008" y="2759873"/>
            <a:ext cx="1485392" cy="1575415"/>
          </a:xfrm>
          <a:prstGeom prst="ellipse">
            <a:avLst/>
          </a:prstGeom>
        </p:spPr>
      </p:pic>
      <p:pic>
        <p:nvPicPr>
          <p:cNvPr id="11" name="Picture 10" descr="A purple map with white lines&#10;&#10;Description automatically generated">
            <a:extLst>
              <a:ext uri="{FF2B5EF4-FFF2-40B4-BE49-F238E27FC236}">
                <a16:creationId xmlns:a16="http://schemas.microsoft.com/office/drawing/2014/main" id="{6503679C-5A2C-2335-795C-0C2DAEDCE77C}"/>
              </a:ext>
            </a:extLst>
          </p:cNvPr>
          <p:cNvPicPr>
            <a:picLocks noChangeAspect="1"/>
          </p:cNvPicPr>
          <p:nvPr/>
        </p:nvPicPr>
        <p:blipFill>
          <a:blip r:embed="rId4"/>
          <a:stretch>
            <a:fillRect/>
          </a:stretch>
        </p:blipFill>
        <p:spPr>
          <a:xfrm>
            <a:off x="7761507" y="314326"/>
            <a:ext cx="1484792" cy="1484792"/>
          </a:xfrm>
          <a:prstGeom prst="ellipse">
            <a:avLst/>
          </a:prstGeom>
        </p:spPr>
      </p:pic>
      <p:pic>
        <p:nvPicPr>
          <p:cNvPr id="13" name="Picture 12" descr="A map of australia with black text&#10;&#10;Description automatically generated">
            <a:extLst>
              <a:ext uri="{FF2B5EF4-FFF2-40B4-BE49-F238E27FC236}">
                <a16:creationId xmlns:a16="http://schemas.microsoft.com/office/drawing/2014/main" id="{87E0D976-D636-55CA-1E5A-865500CD7DC5}"/>
              </a:ext>
            </a:extLst>
          </p:cNvPr>
          <p:cNvPicPr>
            <a:picLocks noChangeAspect="1"/>
          </p:cNvPicPr>
          <p:nvPr/>
        </p:nvPicPr>
        <p:blipFill>
          <a:blip r:embed="rId5"/>
          <a:stretch>
            <a:fillRect/>
          </a:stretch>
        </p:blipFill>
        <p:spPr>
          <a:xfrm>
            <a:off x="9586549" y="919336"/>
            <a:ext cx="1485392" cy="1484791"/>
          </a:xfrm>
          <a:prstGeom prst="ellipse">
            <a:avLst/>
          </a:prstGeom>
        </p:spPr>
      </p:pic>
      <p:pic>
        <p:nvPicPr>
          <p:cNvPr id="15" name="Picture 14" descr="A map of africa with blue lines&#10;&#10;Description automatically generated">
            <a:extLst>
              <a:ext uri="{FF2B5EF4-FFF2-40B4-BE49-F238E27FC236}">
                <a16:creationId xmlns:a16="http://schemas.microsoft.com/office/drawing/2014/main" id="{4631768B-5D93-2F95-7409-522EBF36AA61}"/>
              </a:ext>
            </a:extLst>
          </p:cNvPr>
          <p:cNvPicPr>
            <a:picLocks noChangeAspect="1"/>
          </p:cNvPicPr>
          <p:nvPr/>
        </p:nvPicPr>
        <p:blipFill>
          <a:blip r:embed="rId6"/>
          <a:stretch>
            <a:fillRect/>
          </a:stretch>
        </p:blipFill>
        <p:spPr>
          <a:xfrm>
            <a:off x="4552687" y="1490281"/>
            <a:ext cx="3086626" cy="3086100"/>
          </a:xfrm>
          <a:prstGeom prst="roundRect">
            <a:avLst/>
          </a:prstGeom>
        </p:spPr>
      </p:pic>
      <p:pic>
        <p:nvPicPr>
          <p:cNvPr id="17" name="Picture 16" descr="A yellow map of south america&#10;&#10;Description automatically generated">
            <a:extLst>
              <a:ext uri="{FF2B5EF4-FFF2-40B4-BE49-F238E27FC236}">
                <a16:creationId xmlns:a16="http://schemas.microsoft.com/office/drawing/2014/main" id="{F1362A10-C2DF-AF00-FF98-07F3B4B7B767}"/>
              </a:ext>
            </a:extLst>
          </p:cNvPr>
          <p:cNvPicPr>
            <a:picLocks noChangeAspect="1"/>
          </p:cNvPicPr>
          <p:nvPr/>
        </p:nvPicPr>
        <p:blipFill>
          <a:blip r:embed="rId7"/>
          <a:stretch>
            <a:fillRect/>
          </a:stretch>
        </p:blipFill>
        <p:spPr>
          <a:xfrm>
            <a:off x="7265006" y="4691034"/>
            <a:ext cx="1473200" cy="1460500"/>
          </a:xfrm>
          <a:prstGeom prst="ellipse">
            <a:avLst/>
          </a:prstGeom>
        </p:spPr>
      </p:pic>
      <p:sp>
        <p:nvSpPr>
          <p:cNvPr id="19" name="TextBox 18">
            <a:extLst>
              <a:ext uri="{FF2B5EF4-FFF2-40B4-BE49-F238E27FC236}">
                <a16:creationId xmlns:a16="http://schemas.microsoft.com/office/drawing/2014/main" id="{513A371B-485D-8EEF-C3B8-65048F265019}"/>
              </a:ext>
            </a:extLst>
          </p:cNvPr>
          <p:cNvSpPr txBox="1"/>
          <p:nvPr/>
        </p:nvSpPr>
        <p:spPr>
          <a:xfrm>
            <a:off x="228599" y="314326"/>
            <a:ext cx="3714751" cy="5863144"/>
          </a:xfrm>
          <a:prstGeom prst="rect">
            <a:avLst/>
          </a:prstGeom>
          <a:solidFill>
            <a:schemeClr val="bg1"/>
          </a:solidFill>
        </p:spPr>
        <p:txBody>
          <a:bodyPr wrap="square" rtlCol="0">
            <a:spAutoFit/>
          </a:bodyPr>
          <a:lstStyle/>
          <a:p>
            <a:pPr marL="0" marR="0">
              <a:spcBef>
                <a:spcPts val="0"/>
              </a:spcBef>
              <a:spcAft>
                <a:spcPts val="0"/>
              </a:spcAft>
            </a:pPr>
            <a:r>
              <a:rPr lang="en-US" sz="1700" kern="100" dirty="0">
                <a:effectLst/>
                <a:latin typeface="Segoe UI" panose="020B0502040204020203" pitchFamily="34" charset="0"/>
                <a:ea typeface="Calibri" panose="020F0502020204030204" pitchFamily="34" charset="0"/>
                <a:cs typeface="Segoe UI" panose="020B0502040204020203" pitchFamily="34" charset="0"/>
              </a:rPr>
              <a:t>While there are still substantial sources of water in Africa, there are many challenges and opportunities to and for its management.  As it relates to climate change impact, we considered extreme weather events and the resulting vulnerabilities.</a:t>
            </a:r>
          </a:p>
          <a:p>
            <a:pPr marL="0" marR="0">
              <a:spcBef>
                <a:spcPts val="0"/>
              </a:spcBef>
              <a:spcAft>
                <a:spcPts val="0"/>
              </a:spcAft>
            </a:pPr>
            <a:r>
              <a:rPr lang="en-US" sz="1700" kern="100" dirty="0">
                <a:effectLst/>
                <a:latin typeface="Segoe UI" panose="020B0502040204020203" pitchFamily="34" charset="0"/>
                <a:ea typeface="Calibri" panose="020F0502020204030204" pitchFamily="34" charset="0"/>
                <a:cs typeface="Segoe UI" panose="020B0502040204020203" pitchFamily="34" charset="0"/>
              </a:rPr>
              <a:t> </a:t>
            </a:r>
          </a:p>
          <a:p>
            <a:pPr marL="0" marR="0">
              <a:spcBef>
                <a:spcPts val="0"/>
              </a:spcBef>
              <a:spcAft>
                <a:spcPts val="0"/>
              </a:spcAft>
            </a:pPr>
            <a:r>
              <a:rPr lang="en-US" sz="1700" kern="100" dirty="0">
                <a:effectLst/>
                <a:latin typeface="Segoe UI" panose="020B0502040204020203" pitchFamily="34" charset="0"/>
                <a:ea typeface="Calibri" panose="020F0502020204030204" pitchFamily="34" charset="0"/>
                <a:cs typeface="Segoe UI" panose="020B0502040204020203" pitchFamily="34" charset="0"/>
              </a:rPr>
              <a:t>Land use and availability has great agricultural potential due to the vast variety of natural resources, minerals, oil, and gas however, the impact climate change has greatly threatened the sustainability of life on the continent.</a:t>
            </a:r>
          </a:p>
          <a:p>
            <a:endParaRPr lang="en-US" sz="1700" dirty="0">
              <a:latin typeface="Segoe UI" panose="020B0502040204020203" pitchFamily="34" charset="0"/>
              <a:cs typeface="Segoe UI" panose="020B0502040204020203" pitchFamily="34" charset="0"/>
            </a:endParaRPr>
          </a:p>
          <a:p>
            <a:r>
              <a:rPr lang="en-US" sz="1700" kern="100" dirty="0">
                <a:effectLst/>
                <a:latin typeface="Segoe UI" panose="020B0502040204020203" pitchFamily="34" charset="0"/>
                <a:ea typeface="Calibri" panose="020F0502020204030204" pitchFamily="34" charset="0"/>
                <a:cs typeface="Segoe UI" panose="020B0502040204020203" pitchFamily="34" charset="0"/>
              </a:rPr>
              <a:t>African forests are not only essential to life in Africa, but are a major contributor to the earth’s environment, climate regulation and the overall well-being of humanity.</a:t>
            </a:r>
          </a:p>
          <a:p>
            <a:endParaRPr lang="en-US" dirty="0"/>
          </a:p>
        </p:txBody>
      </p:sp>
    </p:spTree>
    <p:extLst>
      <p:ext uri="{BB962C8B-B14F-4D97-AF65-F5344CB8AC3E}">
        <p14:creationId xmlns:p14="http://schemas.microsoft.com/office/powerpoint/2010/main" val="3809185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1000">
        <p159:morph option="byObject"/>
      </p:transition>
    </mc:Choice>
    <mc:Fallback xmlns="">
      <p:transition advTm="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7" name="Picture 6" descr="A map of the north america&#10;&#10;Description automatically generated">
            <a:extLst>
              <a:ext uri="{FF2B5EF4-FFF2-40B4-BE49-F238E27FC236}">
                <a16:creationId xmlns:a16="http://schemas.microsoft.com/office/drawing/2014/main" id="{7C3B4035-F2B8-937D-FC53-B73755C0D779}"/>
              </a:ext>
            </a:extLst>
          </p:cNvPr>
          <p:cNvPicPr>
            <a:picLocks noChangeAspect="1"/>
          </p:cNvPicPr>
          <p:nvPr/>
        </p:nvPicPr>
        <p:blipFill>
          <a:blip r:embed="rId2"/>
          <a:stretch>
            <a:fillRect/>
          </a:stretch>
        </p:blipFill>
        <p:spPr>
          <a:xfrm>
            <a:off x="10475980" y="2698750"/>
            <a:ext cx="1487421" cy="1460500"/>
          </a:xfrm>
          <a:prstGeom prst="ellipse">
            <a:avLst/>
          </a:prstGeom>
        </p:spPr>
      </p:pic>
      <p:pic>
        <p:nvPicPr>
          <p:cNvPr id="9" name="Picture 8" descr="A map of europe with different countries/regions&#10;&#10;Description automatically generated">
            <a:extLst>
              <a:ext uri="{FF2B5EF4-FFF2-40B4-BE49-F238E27FC236}">
                <a16:creationId xmlns:a16="http://schemas.microsoft.com/office/drawing/2014/main" id="{82DAC773-8871-CE8C-4350-9BF7CE2E29AA}"/>
              </a:ext>
            </a:extLst>
          </p:cNvPr>
          <p:cNvPicPr>
            <a:picLocks noChangeAspect="1"/>
          </p:cNvPicPr>
          <p:nvPr/>
        </p:nvPicPr>
        <p:blipFill>
          <a:blip r:embed="rId3"/>
          <a:stretch>
            <a:fillRect/>
          </a:stretch>
        </p:blipFill>
        <p:spPr>
          <a:xfrm>
            <a:off x="9605516" y="681513"/>
            <a:ext cx="1485392" cy="1575415"/>
          </a:xfrm>
          <a:prstGeom prst="ellipse">
            <a:avLst/>
          </a:prstGeom>
        </p:spPr>
      </p:pic>
      <p:pic>
        <p:nvPicPr>
          <p:cNvPr id="11" name="Picture 10" descr="A purple map with white lines&#10;&#10;Description automatically generated">
            <a:extLst>
              <a:ext uri="{FF2B5EF4-FFF2-40B4-BE49-F238E27FC236}">
                <a16:creationId xmlns:a16="http://schemas.microsoft.com/office/drawing/2014/main" id="{6503679C-5A2C-2335-795C-0C2DAEDCE77C}"/>
              </a:ext>
            </a:extLst>
          </p:cNvPr>
          <p:cNvPicPr>
            <a:picLocks noChangeAspect="1"/>
          </p:cNvPicPr>
          <p:nvPr/>
        </p:nvPicPr>
        <p:blipFill>
          <a:blip r:embed="rId4"/>
          <a:stretch>
            <a:fillRect/>
          </a:stretch>
        </p:blipFill>
        <p:spPr>
          <a:xfrm>
            <a:off x="4743136" y="1714500"/>
            <a:ext cx="3086414" cy="3086414"/>
          </a:xfrm>
          <a:prstGeom prst="roundRect">
            <a:avLst/>
          </a:prstGeom>
        </p:spPr>
      </p:pic>
      <p:pic>
        <p:nvPicPr>
          <p:cNvPr id="13" name="Picture 12" descr="A map of australia with black text&#10;&#10;Description automatically generated">
            <a:extLst>
              <a:ext uri="{FF2B5EF4-FFF2-40B4-BE49-F238E27FC236}">
                <a16:creationId xmlns:a16="http://schemas.microsoft.com/office/drawing/2014/main" id="{87E0D976-D636-55CA-1E5A-865500CD7DC5}"/>
              </a:ext>
            </a:extLst>
          </p:cNvPr>
          <p:cNvPicPr>
            <a:picLocks noChangeAspect="1"/>
          </p:cNvPicPr>
          <p:nvPr/>
        </p:nvPicPr>
        <p:blipFill>
          <a:blip r:embed="rId5"/>
          <a:stretch>
            <a:fillRect/>
          </a:stretch>
        </p:blipFill>
        <p:spPr>
          <a:xfrm>
            <a:off x="7647679" y="447948"/>
            <a:ext cx="1485392" cy="1484791"/>
          </a:xfrm>
          <a:prstGeom prst="ellipse">
            <a:avLst/>
          </a:prstGeom>
        </p:spPr>
      </p:pic>
      <p:pic>
        <p:nvPicPr>
          <p:cNvPr id="15" name="Picture 14" descr="A map of africa with blue lines&#10;&#10;Description automatically generated">
            <a:extLst>
              <a:ext uri="{FF2B5EF4-FFF2-40B4-BE49-F238E27FC236}">
                <a16:creationId xmlns:a16="http://schemas.microsoft.com/office/drawing/2014/main" id="{4631768B-5D93-2F95-7409-522EBF36AA61}"/>
              </a:ext>
            </a:extLst>
          </p:cNvPr>
          <p:cNvPicPr>
            <a:picLocks noChangeAspect="1"/>
          </p:cNvPicPr>
          <p:nvPr/>
        </p:nvPicPr>
        <p:blipFill>
          <a:blip r:embed="rId6"/>
          <a:stretch>
            <a:fillRect/>
          </a:stretch>
        </p:blipFill>
        <p:spPr>
          <a:xfrm>
            <a:off x="7600302" y="4800914"/>
            <a:ext cx="1580145" cy="1484791"/>
          </a:xfrm>
          <a:prstGeom prst="ellipse">
            <a:avLst/>
          </a:prstGeom>
        </p:spPr>
      </p:pic>
      <p:pic>
        <p:nvPicPr>
          <p:cNvPr id="17" name="Picture 16" descr="A yellow map of south america&#10;&#10;Description automatically generated">
            <a:extLst>
              <a:ext uri="{FF2B5EF4-FFF2-40B4-BE49-F238E27FC236}">
                <a16:creationId xmlns:a16="http://schemas.microsoft.com/office/drawing/2014/main" id="{F1362A10-C2DF-AF00-FF98-07F3B4B7B767}"/>
              </a:ext>
            </a:extLst>
          </p:cNvPr>
          <p:cNvPicPr>
            <a:picLocks noChangeAspect="1"/>
          </p:cNvPicPr>
          <p:nvPr/>
        </p:nvPicPr>
        <p:blipFill>
          <a:blip r:embed="rId7"/>
          <a:stretch>
            <a:fillRect/>
          </a:stretch>
        </p:blipFill>
        <p:spPr>
          <a:xfrm>
            <a:off x="9764020" y="4572496"/>
            <a:ext cx="1473200" cy="1460500"/>
          </a:xfrm>
          <a:prstGeom prst="ellipse">
            <a:avLst/>
          </a:prstGeom>
        </p:spPr>
      </p:pic>
      <p:sp>
        <p:nvSpPr>
          <p:cNvPr id="2" name="TextBox 1">
            <a:extLst>
              <a:ext uri="{FF2B5EF4-FFF2-40B4-BE49-F238E27FC236}">
                <a16:creationId xmlns:a16="http://schemas.microsoft.com/office/drawing/2014/main" id="{4468779C-9B59-06A2-DC0C-F4146BE65604}"/>
              </a:ext>
            </a:extLst>
          </p:cNvPr>
          <p:cNvSpPr txBox="1"/>
          <p:nvPr/>
        </p:nvSpPr>
        <p:spPr>
          <a:xfrm>
            <a:off x="228599" y="314326"/>
            <a:ext cx="3714751" cy="6386364"/>
          </a:xfrm>
          <a:prstGeom prst="rect">
            <a:avLst/>
          </a:prstGeom>
          <a:solidFill>
            <a:schemeClr val="bg1"/>
          </a:solidFill>
        </p:spPr>
        <p:txBody>
          <a:bodyPr wrap="square" rtlCol="0">
            <a:spAutoFit/>
          </a:bodyPr>
          <a:lstStyle/>
          <a:p>
            <a:r>
              <a:rPr lang="en-US" sz="1700" kern="100" dirty="0">
                <a:effectLst/>
                <a:latin typeface="Segoe UI" panose="020B0502040204020203" pitchFamily="34" charset="0"/>
                <a:ea typeface="Calibri" panose="020F0502020204030204" pitchFamily="34" charset="0"/>
                <a:cs typeface="Segoe UI" panose="020B0502040204020203" pitchFamily="34" charset="0"/>
              </a:rPr>
              <a:t>64% of Asia is surrounded by water.  This approximation includes not just the water surrounding the coastlines, but also Asia’s many islands, and peninsulas near bodies of water.  As a matter of fact, Asia has one of the longest coastlines in the world.</a:t>
            </a:r>
          </a:p>
          <a:p>
            <a:endParaRPr lang="en-US" sz="1700" dirty="0">
              <a:latin typeface="Segoe UI" panose="020B0502040204020203" pitchFamily="34" charset="0"/>
              <a:cs typeface="Segoe UI" panose="020B0502040204020203" pitchFamily="34" charset="0"/>
            </a:endParaRPr>
          </a:p>
          <a:p>
            <a:r>
              <a:rPr lang="en-US" sz="1700" kern="100" dirty="0">
                <a:effectLst/>
                <a:latin typeface="Segoe UI" panose="020B0502040204020203" pitchFamily="34" charset="0"/>
                <a:ea typeface="Calibri" panose="020F0502020204030204" pitchFamily="34" charset="0"/>
                <a:cs typeface="Segoe UI" panose="020B0502040204020203" pitchFamily="34" charset="0"/>
              </a:rPr>
              <a:t>With over 17.2 million square miles of land area, extreme weather events affecting land in Asia are varied.  Like the other continents analyzed in this project, we focused on the extreme weather events that affected land in Asia.</a:t>
            </a:r>
          </a:p>
          <a:p>
            <a:endParaRPr lang="en-US" sz="1700" dirty="0">
              <a:latin typeface="Segoe UI" panose="020B0502040204020203" pitchFamily="34" charset="0"/>
              <a:cs typeface="Segoe UI" panose="020B0502040204020203" pitchFamily="34" charset="0"/>
            </a:endParaRPr>
          </a:p>
          <a:p>
            <a:r>
              <a:rPr lang="en-US" sz="1700" kern="100" dirty="0">
                <a:effectLst/>
                <a:latin typeface="Segoe UI" panose="020B0502040204020203" pitchFamily="34" charset="0"/>
                <a:ea typeface="Calibri" panose="020F0502020204030204" pitchFamily="34" charset="0"/>
                <a:cs typeface="Segoe UI" panose="020B0502040204020203" pitchFamily="34" charset="0"/>
              </a:rPr>
              <a:t>Asian forests account for nearly 28% of the world’s total forest area.  Due to the vast size of the Asian continent, there are many different types of forests within its regions, Siberian, tropical, temperate, and boreal.</a:t>
            </a:r>
          </a:p>
          <a:p>
            <a:endParaRPr lang="en-US" dirty="0"/>
          </a:p>
        </p:txBody>
      </p:sp>
    </p:spTree>
    <p:extLst>
      <p:ext uri="{BB962C8B-B14F-4D97-AF65-F5344CB8AC3E}">
        <p14:creationId xmlns:p14="http://schemas.microsoft.com/office/powerpoint/2010/main" val="1071835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1000">
        <p159:morph option="byObject"/>
      </p:transition>
    </mc:Choice>
    <mc:Fallback xmlns="">
      <p:transition advTm="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7" name="Picture 6" descr="A map of the north america&#10;&#10;Description automatically generated">
            <a:extLst>
              <a:ext uri="{FF2B5EF4-FFF2-40B4-BE49-F238E27FC236}">
                <a16:creationId xmlns:a16="http://schemas.microsoft.com/office/drawing/2014/main" id="{7C3B4035-F2B8-937D-FC53-B73755C0D779}"/>
              </a:ext>
            </a:extLst>
          </p:cNvPr>
          <p:cNvPicPr>
            <a:picLocks noChangeAspect="1"/>
          </p:cNvPicPr>
          <p:nvPr/>
        </p:nvPicPr>
        <p:blipFill>
          <a:blip r:embed="rId2"/>
          <a:stretch>
            <a:fillRect/>
          </a:stretch>
        </p:blipFill>
        <p:spPr>
          <a:xfrm>
            <a:off x="9818755" y="927099"/>
            <a:ext cx="1487421" cy="1460500"/>
          </a:xfrm>
          <a:prstGeom prst="ellipse">
            <a:avLst/>
          </a:prstGeom>
        </p:spPr>
      </p:pic>
      <p:pic>
        <p:nvPicPr>
          <p:cNvPr id="9" name="Picture 8" descr="A map of europe with different countries/regions&#10;&#10;Description automatically generated">
            <a:extLst>
              <a:ext uri="{FF2B5EF4-FFF2-40B4-BE49-F238E27FC236}">
                <a16:creationId xmlns:a16="http://schemas.microsoft.com/office/drawing/2014/main" id="{82DAC773-8871-CE8C-4350-9BF7CE2E29AA}"/>
              </a:ext>
            </a:extLst>
          </p:cNvPr>
          <p:cNvPicPr>
            <a:picLocks noChangeAspect="1"/>
          </p:cNvPicPr>
          <p:nvPr/>
        </p:nvPicPr>
        <p:blipFill>
          <a:blip r:embed="rId3"/>
          <a:stretch>
            <a:fillRect/>
          </a:stretch>
        </p:blipFill>
        <p:spPr>
          <a:xfrm>
            <a:off x="7897206" y="314326"/>
            <a:ext cx="1485392" cy="1575415"/>
          </a:xfrm>
          <a:prstGeom prst="ellipse">
            <a:avLst/>
          </a:prstGeom>
        </p:spPr>
      </p:pic>
      <p:pic>
        <p:nvPicPr>
          <p:cNvPr id="11" name="Picture 10" descr="A purple map with white lines&#10;&#10;Description automatically generated">
            <a:extLst>
              <a:ext uri="{FF2B5EF4-FFF2-40B4-BE49-F238E27FC236}">
                <a16:creationId xmlns:a16="http://schemas.microsoft.com/office/drawing/2014/main" id="{6503679C-5A2C-2335-795C-0C2DAEDCE77C}"/>
              </a:ext>
            </a:extLst>
          </p:cNvPr>
          <p:cNvPicPr>
            <a:picLocks noChangeAspect="1"/>
          </p:cNvPicPr>
          <p:nvPr/>
        </p:nvPicPr>
        <p:blipFill>
          <a:blip r:embed="rId4"/>
          <a:stretch>
            <a:fillRect/>
          </a:stretch>
        </p:blipFill>
        <p:spPr>
          <a:xfrm>
            <a:off x="7458325" y="4619462"/>
            <a:ext cx="1580653" cy="1580653"/>
          </a:xfrm>
          <a:prstGeom prst="ellipse">
            <a:avLst/>
          </a:prstGeom>
        </p:spPr>
      </p:pic>
      <p:pic>
        <p:nvPicPr>
          <p:cNvPr id="13" name="Picture 12" descr="A map of australia with black text&#10;&#10;Description automatically generated">
            <a:extLst>
              <a:ext uri="{FF2B5EF4-FFF2-40B4-BE49-F238E27FC236}">
                <a16:creationId xmlns:a16="http://schemas.microsoft.com/office/drawing/2014/main" id="{87E0D976-D636-55CA-1E5A-865500CD7DC5}"/>
              </a:ext>
            </a:extLst>
          </p:cNvPr>
          <p:cNvPicPr>
            <a:picLocks noChangeAspect="1"/>
          </p:cNvPicPr>
          <p:nvPr/>
        </p:nvPicPr>
        <p:blipFill>
          <a:blip r:embed="rId5"/>
          <a:stretch>
            <a:fillRect/>
          </a:stretch>
        </p:blipFill>
        <p:spPr>
          <a:xfrm>
            <a:off x="4616134" y="1657349"/>
            <a:ext cx="3095154" cy="3093901"/>
          </a:xfrm>
          <a:prstGeom prst="roundRect">
            <a:avLst/>
          </a:prstGeom>
        </p:spPr>
      </p:pic>
      <p:pic>
        <p:nvPicPr>
          <p:cNvPr id="15" name="Picture 14" descr="A map of africa with blue lines&#10;&#10;Description automatically generated">
            <a:extLst>
              <a:ext uri="{FF2B5EF4-FFF2-40B4-BE49-F238E27FC236}">
                <a16:creationId xmlns:a16="http://schemas.microsoft.com/office/drawing/2014/main" id="{4631768B-5D93-2F95-7409-522EBF36AA61}"/>
              </a:ext>
            </a:extLst>
          </p:cNvPr>
          <p:cNvPicPr>
            <a:picLocks noChangeAspect="1"/>
          </p:cNvPicPr>
          <p:nvPr/>
        </p:nvPicPr>
        <p:blipFill>
          <a:blip r:embed="rId6"/>
          <a:stretch>
            <a:fillRect/>
          </a:stretch>
        </p:blipFill>
        <p:spPr>
          <a:xfrm>
            <a:off x="9568516" y="4619462"/>
            <a:ext cx="1580145" cy="1484791"/>
          </a:xfrm>
          <a:prstGeom prst="ellipse">
            <a:avLst/>
          </a:prstGeom>
        </p:spPr>
      </p:pic>
      <p:pic>
        <p:nvPicPr>
          <p:cNvPr id="17" name="Picture 16" descr="A yellow map of south america&#10;&#10;Description automatically generated">
            <a:extLst>
              <a:ext uri="{FF2B5EF4-FFF2-40B4-BE49-F238E27FC236}">
                <a16:creationId xmlns:a16="http://schemas.microsoft.com/office/drawing/2014/main" id="{F1362A10-C2DF-AF00-FF98-07F3B4B7B767}"/>
              </a:ext>
            </a:extLst>
          </p:cNvPr>
          <p:cNvPicPr>
            <a:picLocks noChangeAspect="1"/>
          </p:cNvPicPr>
          <p:nvPr/>
        </p:nvPicPr>
        <p:blipFill>
          <a:blip r:embed="rId7"/>
          <a:stretch>
            <a:fillRect/>
          </a:stretch>
        </p:blipFill>
        <p:spPr>
          <a:xfrm>
            <a:off x="10569576" y="2773280"/>
            <a:ext cx="1473200" cy="1460500"/>
          </a:xfrm>
          <a:prstGeom prst="ellipse">
            <a:avLst/>
          </a:prstGeom>
        </p:spPr>
      </p:pic>
      <p:sp>
        <p:nvSpPr>
          <p:cNvPr id="2" name="TextBox 1">
            <a:extLst>
              <a:ext uri="{FF2B5EF4-FFF2-40B4-BE49-F238E27FC236}">
                <a16:creationId xmlns:a16="http://schemas.microsoft.com/office/drawing/2014/main" id="{4468779C-9B59-06A2-DC0C-F4146BE65604}"/>
              </a:ext>
            </a:extLst>
          </p:cNvPr>
          <p:cNvSpPr txBox="1"/>
          <p:nvPr/>
        </p:nvSpPr>
        <p:spPr>
          <a:xfrm>
            <a:off x="228599" y="314326"/>
            <a:ext cx="3714751" cy="6555641"/>
          </a:xfrm>
          <a:prstGeom prst="rect">
            <a:avLst/>
          </a:prstGeom>
          <a:solidFill>
            <a:schemeClr val="bg1"/>
          </a:solidFill>
        </p:spPr>
        <p:txBody>
          <a:bodyPr wrap="square" rtlCol="0">
            <a:spAutoFit/>
          </a:bodyPr>
          <a:lstStyle/>
          <a:p>
            <a:r>
              <a:rPr lang="en-US" sz="1500" kern="100" dirty="0">
                <a:effectLst/>
                <a:latin typeface="Segoe UI" panose="020B0502040204020203" pitchFamily="34" charset="0"/>
                <a:ea typeface="Calibri" panose="020F0502020204030204" pitchFamily="34" charset="0"/>
                <a:cs typeface="Segoe UI" panose="020B0502040204020203" pitchFamily="34" charset="0"/>
              </a:rPr>
              <a:t>Urbanization, agriculture expansion, climate changes and coastal development, mining, and natural resource extraction explain the increase in land use between 1992-2021.  As the population grows, so must the food supply and water supply.  Expansion of land use for agriculture required deforestation.  The forests of Oceania represent 26% of its land area.  Despite 100% of Oceania being surrounded by water, the region is negatively impacted by droughts which are caused by climate change.</a:t>
            </a:r>
          </a:p>
          <a:p>
            <a:endParaRPr lang="en-US" sz="1500" dirty="0">
              <a:latin typeface="Segoe UI" panose="020B0502040204020203" pitchFamily="34" charset="0"/>
              <a:cs typeface="Segoe UI" panose="020B0502040204020203" pitchFamily="34" charset="0"/>
            </a:endParaRPr>
          </a:p>
          <a:p>
            <a:r>
              <a:rPr lang="en-US" sz="1500" kern="100" dirty="0">
                <a:effectLst/>
                <a:latin typeface="Segoe UI" panose="020B0502040204020203" pitchFamily="34" charset="0"/>
                <a:ea typeface="Calibri" panose="020F0502020204030204" pitchFamily="34" charset="0"/>
                <a:cs typeface="Segoe UI" panose="020B0502040204020203" pitchFamily="34" charset="0"/>
              </a:rPr>
              <a:t>Depending on location, the percentage of forestry in Oceania varies.  For example, in Papua New Guinea, 70-75% of land are covered by forests.  While forest areas in New Zealand is 31% and 17% in Australia.  The combined governments of Oceania understand the significance of climate change and the negative affects climate change could have on its continent and border islands.  Collectively they have implemented various programs and adopted practices to manage and mitigate climate change.</a:t>
            </a:r>
          </a:p>
        </p:txBody>
      </p:sp>
    </p:spTree>
    <p:extLst>
      <p:ext uri="{BB962C8B-B14F-4D97-AF65-F5344CB8AC3E}">
        <p14:creationId xmlns:p14="http://schemas.microsoft.com/office/powerpoint/2010/main" val="4135449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1000">
        <p159:morph option="byObject"/>
      </p:transition>
    </mc:Choice>
    <mc:Fallback xmlns="">
      <p:transition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7" name="Picture 6" descr="A map of the north america&#10;&#10;Description automatically generated">
            <a:extLst>
              <a:ext uri="{FF2B5EF4-FFF2-40B4-BE49-F238E27FC236}">
                <a16:creationId xmlns:a16="http://schemas.microsoft.com/office/drawing/2014/main" id="{7C3B4035-F2B8-937D-FC53-B73755C0D779}"/>
              </a:ext>
            </a:extLst>
          </p:cNvPr>
          <p:cNvPicPr>
            <a:picLocks noChangeAspect="1"/>
          </p:cNvPicPr>
          <p:nvPr/>
        </p:nvPicPr>
        <p:blipFill>
          <a:blip r:embed="rId3"/>
          <a:stretch>
            <a:fillRect/>
          </a:stretch>
        </p:blipFill>
        <p:spPr>
          <a:xfrm>
            <a:off x="7723256" y="271182"/>
            <a:ext cx="1487421" cy="1460500"/>
          </a:xfrm>
          <a:prstGeom prst="ellipse">
            <a:avLst/>
          </a:prstGeom>
        </p:spPr>
      </p:pic>
      <p:pic>
        <p:nvPicPr>
          <p:cNvPr id="9" name="Picture 8" descr="A map of europe with different countries/regions&#10;&#10;Description automatically generated">
            <a:extLst>
              <a:ext uri="{FF2B5EF4-FFF2-40B4-BE49-F238E27FC236}">
                <a16:creationId xmlns:a16="http://schemas.microsoft.com/office/drawing/2014/main" id="{82DAC773-8871-CE8C-4350-9BF7CE2E29AA}"/>
              </a:ext>
            </a:extLst>
          </p:cNvPr>
          <p:cNvPicPr>
            <a:picLocks noChangeAspect="1"/>
          </p:cNvPicPr>
          <p:nvPr/>
        </p:nvPicPr>
        <p:blipFill>
          <a:blip r:embed="rId4"/>
          <a:stretch>
            <a:fillRect/>
          </a:stretch>
        </p:blipFill>
        <p:spPr>
          <a:xfrm>
            <a:off x="4773817" y="1762676"/>
            <a:ext cx="3090863" cy="3047844"/>
          </a:xfrm>
          <a:prstGeom prst="roundRect">
            <a:avLst/>
          </a:prstGeom>
        </p:spPr>
      </p:pic>
      <p:pic>
        <p:nvPicPr>
          <p:cNvPr id="11" name="Picture 10" descr="A purple map with white lines&#10;&#10;Description automatically generated">
            <a:extLst>
              <a:ext uri="{FF2B5EF4-FFF2-40B4-BE49-F238E27FC236}">
                <a16:creationId xmlns:a16="http://schemas.microsoft.com/office/drawing/2014/main" id="{6503679C-5A2C-2335-795C-0C2DAEDCE77C}"/>
              </a:ext>
            </a:extLst>
          </p:cNvPr>
          <p:cNvPicPr>
            <a:picLocks noChangeAspect="1"/>
          </p:cNvPicPr>
          <p:nvPr/>
        </p:nvPicPr>
        <p:blipFill>
          <a:blip r:embed="rId5"/>
          <a:stretch>
            <a:fillRect/>
          </a:stretch>
        </p:blipFill>
        <p:spPr>
          <a:xfrm>
            <a:off x="9874666" y="4375794"/>
            <a:ext cx="1580653" cy="1580653"/>
          </a:xfrm>
          <a:prstGeom prst="ellipse">
            <a:avLst/>
          </a:prstGeom>
        </p:spPr>
      </p:pic>
      <p:pic>
        <p:nvPicPr>
          <p:cNvPr id="13" name="Picture 12" descr="A map of australia with black text&#10;&#10;Description automatically generated">
            <a:extLst>
              <a:ext uri="{FF2B5EF4-FFF2-40B4-BE49-F238E27FC236}">
                <a16:creationId xmlns:a16="http://schemas.microsoft.com/office/drawing/2014/main" id="{87E0D976-D636-55CA-1E5A-865500CD7DC5}"/>
              </a:ext>
            </a:extLst>
          </p:cNvPr>
          <p:cNvPicPr>
            <a:picLocks noChangeAspect="1"/>
          </p:cNvPicPr>
          <p:nvPr/>
        </p:nvPicPr>
        <p:blipFill>
          <a:blip r:embed="rId6"/>
          <a:stretch>
            <a:fillRect/>
          </a:stretch>
        </p:blipFill>
        <p:spPr>
          <a:xfrm>
            <a:off x="7864680" y="4623915"/>
            <a:ext cx="1590204" cy="1589560"/>
          </a:xfrm>
          <a:prstGeom prst="ellipse">
            <a:avLst/>
          </a:prstGeom>
        </p:spPr>
      </p:pic>
      <p:pic>
        <p:nvPicPr>
          <p:cNvPr id="15" name="Picture 14" descr="A map of africa with blue lines&#10;&#10;Description automatically generated">
            <a:extLst>
              <a:ext uri="{FF2B5EF4-FFF2-40B4-BE49-F238E27FC236}">
                <a16:creationId xmlns:a16="http://schemas.microsoft.com/office/drawing/2014/main" id="{4631768B-5D93-2F95-7409-522EBF36AA61}"/>
              </a:ext>
            </a:extLst>
          </p:cNvPr>
          <p:cNvPicPr>
            <a:picLocks noChangeAspect="1"/>
          </p:cNvPicPr>
          <p:nvPr/>
        </p:nvPicPr>
        <p:blipFill>
          <a:blip r:embed="rId7"/>
          <a:stretch>
            <a:fillRect/>
          </a:stretch>
        </p:blipFill>
        <p:spPr>
          <a:xfrm>
            <a:off x="10611855" y="2433646"/>
            <a:ext cx="1580145" cy="1484791"/>
          </a:xfrm>
          <a:prstGeom prst="ellipse">
            <a:avLst/>
          </a:prstGeom>
        </p:spPr>
      </p:pic>
      <p:pic>
        <p:nvPicPr>
          <p:cNvPr id="17" name="Picture 16" descr="A yellow map of south america&#10;&#10;Description automatically generated">
            <a:extLst>
              <a:ext uri="{FF2B5EF4-FFF2-40B4-BE49-F238E27FC236}">
                <a16:creationId xmlns:a16="http://schemas.microsoft.com/office/drawing/2014/main" id="{F1362A10-C2DF-AF00-FF98-07F3B4B7B767}"/>
              </a:ext>
            </a:extLst>
          </p:cNvPr>
          <p:cNvPicPr>
            <a:picLocks noChangeAspect="1"/>
          </p:cNvPicPr>
          <p:nvPr/>
        </p:nvPicPr>
        <p:blipFill>
          <a:blip r:embed="rId8"/>
          <a:stretch>
            <a:fillRect/>
          </a:stretch>
        </p:blipFill>
        <p:spPr>
          <a:xfrm>
            <a:off x="9723643" y="630168"/>
            <a:ext cx="1473200" cy="1460500"/>
          </a:xfrm>
          <a:prstGeom prst="ellipse">
            <a:avLst/>
          </a:prstGeom>
        </p:spPr>
      </p:pic>
      <p:sp>
        <p:nvSpPr>
          <p:cNvPr id="2" name="TextBox 1">
            <a:extLst>
              <a:ext uri="{FF2B5EF4-FFF2-40B4-BE49-F238E27FC236}">
                <a16:creationId xmlns:a16="http://schemas.microsoft.com/office/drawing/2014/main" id="{4468779C-9B59-06A2-DC0C-F4146BE65604}"/>
              </a:ext>
            </a:extLst>
          </p:cNvPr>
          <p:cNvSpPr txBox="1"/>
          <p:nvPr/>
        </p:nvSpPr>
        <p:spPr>
          <a:xfrm>
            <a:off x="228599" y="314326"/>
            <a:ext cx="3714751" cy="4308872"/>
          </a:xfrm>
          <a:prstGeom prst="rect">
            <a:avLst/>
          </a:prstGeom>
          <a:solidFill>
            <a:schemeClr val="bg1"/>
          </a:solidFill>
        </p:spPr>
        <p:txBody>
          <a:bodyPr wrap="square" rtlCol="0">
            <a:spAutoFit/>
          </a:bodyPr>
          <a:lstStyle/>
          <a:p>
            <a:r>
              <a:rPr lang="en-US" sz="1700" kern="100" dirty="0">
                <a:effectLst/>
                <a:latin typeface="Segoe UI" panose="020B0502040204020203" pitchFamily="34" charset="0"/>
                <a:ea typeface="Calibri" panose="020F0502020204030204" pitchFamily="34" charset="0"/>
                <a:cs typeface="Segoe UI" panose="020B0502040204020203" pitchFamily="34" charset="0"/>
              </a:rPr>
              <a:t>While avoiding redundancy, it is worth noting that similar factors increasing land use in Asia, North and South America and Oceania were at play in Europe.  These common influences were urbanization, infrastructure development and agriculture.  Europe’s efforts to address and minimize the effects of climate change by making investments in renewable energy sources also contributed to increased water, land and forestry uses.</a:t>
            </a:r>
          </a:p>
          <a:p>
            <a:endParaRPr lang="en-US" dirty="0"/>
          </a:p>
          <a:p>
            <a:endParaRPr lang="en-US" dirty="0"/>
          </a:p>
        </p:txBody>
      </p:sp>
    </p:spTree>
    <p:extLst>
      <p:ext uri="{BB962C8B-B14F-4D97-AF65-F5344CB8AC3E}">
        <p14:creationId xmlns:p14="http://schemas.microsoft.com/office/powerpoint/2010/main" val="2831629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1000">
        <p159:morph option="byObject"/>
      </p:transition>
    </mc:Choice>
    <mc:Fallback xmlns="">
      <p:transition advTm="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7" name="Picture 6" descr="A map of the north america&#10;&#10;Description automatically generated">
            <a:extLst>
              <a:ext uri="{FF2B5EF4-FFF2-40B4-BE49-F238E27FC236}">
                <a16:creationId xmlns:a16="http://schemas.microsoft.com/office/drawing/2014/main" id="{7C3B4035-F2B8-937D-FC53-B73755C0D779}"/>
              </a:ext>
            </a:extLst>
          </p:cNvPr>
          <p:cNvPicPr>
            <a:picLocks noChangeAspect="1"/>
          </p:cNvPicPr>
          <p:nvPr/>
        </p:nvPicPr>
        <p:blipFill>
          <a:blip r:embed="rId2"/>
          <a:stretch>
            <a:fillRect/>
          </a:stretch>
        </p:blipFill>
        <p:spPr>
          <a:xfrm>
            <a:off x="4798414" y="1730111"/>
            <a:ext cx="3070106" cy="3014540"/>
          </a:xfrm>
          <a:prstGeom prst="roundRect">
            <a:avLst/>
          </a:prstGeom>
        </p:spPr>
      </p:pic>
      <p:pic>
        <p:nvPicPr>
          <p:cNvPr id="9" name="Picture 8" descr="A map of europe with different countries/regions&#10;&#10;Description automatically generated">
            <a:extLst>
              <a:ext uri="{FF2B5EF4-FFF2-40B4-BE49-F238E27FC236}">
                <a16:creationId xmlns:a16="http://schemas.microsoft.com/office/drawing/2014/main" id="{82DAC773-8871-CE8C-4350-9BF7CE2E29AA}"/>
              </a:ext>
            </a:extLst>
          </p:cNvPr>
          <p:cNvPicPr>
            <a:picLocks noChangeAspect="1"/>
          </p:cNvPicPr>
          <p:nvPr/>
        </p:nvPicPr>
        <p:blipFill>
          <a:blip r:embed="rId3"/>
          <a:stretch>
            <a:fillRect/>
          </a:stretch>
        </p:blipFill>
        <p:spPr>
          <a:xfrm>
            <a:off x="7671253" y="4911253"/>
            <a:ext cx="1611997" cy="1589561"/>
          </a:xfrm>
          <a:prstGeom prst="ellipse">
            <a:avLst/>
          </a:prstGeom>
        </p:spPr>
      </p:pic>
      <p:pic>
        <p:nvPicPr>
          <p:cNvPr id="11" name="Picture 10" descr="A purple map with white lines&#10;&#10;Description automatically generated">
            <a:extLst>
              <a:ext uri="{FF2B5EF4-FFF2-40B4-BE49-F238E27FC236}">
                <a16:creationId xmlns:a16="http://schemas.microsoft.com/office/drawing/2014/main" id="{6503679C-5A2C-2335-795C-0C2DAEDCE77C}"/>
              </a:ext>
            </a:extLst>
          </p:cNvPr>
          <p:cNvPicPr>
            <a:picLocks noChangeAspect="1"/>
          </p:cNvPicPr>
          <p:nvPr/>
        </p:nvPicPr>
        <p:blipFill>
          <a:blip r:embed="rId4"/>
          <a:stretch>
            <a:fillRect/>
          </a:stretch>
        </p:blipFill>
        <p:spPr>
          <a:xfrm>
            <a:off x="10382748" y="2795006"/>
            <a:ext cx="1580653" cy="1580653"/>
          </a:xfrm>
          <a:prstGeom prst="ellipse">
            <a:avLst/>
          </a:prstGeom>
        </p:spPr>
      </p:pic>
      <p:pic>
        <p:nvPicPr>
          <p:cNvPr id="13" name="Picture 12" descr="A map of australia with black text&#10;&#10;Description automatically generated">
            <a:extLst>
              <a:ext uri="{FF2B5EF4-FFF2-40B4-BE49-F238E27FC236}">
                <a16:creationId xmlns:a16="http://schemas.microsoft.com/office/drawing/2014/main" id="{87E0D976-D636-55CA-1E5A-865500CD7DC5}"/>
              </a:ext>
            </a:extLst>
          </p:cNvPr>
          <p:cNvPicPr>
            <a:picLocks noChangeAspect="1"/>
          </p:cNvPicPr>
          <p:nvPr/>
        </p:nvPicPr>
        <p:blipFill>
          <a:blip r:embed="rId5"/>
          <a:stretch>
            <a:fillRect/>
          </a:stretch>
        </p:blipFill>
        <p:spPr>
          <a:xfrm>
            <a:off x="9709001" y="4687502"/>
            <a:ext cx="1590204" cy="1589560"/>
          </a:xfrm>
          <a:prstGeom prst="ellipse">
            <a:avLst/>
          </a:prstGeom>
        </p:spPr>
      </p:pic>
      <p:pic>
        <p:nvPicPr>
          <p:cNvPr id="15" name="Picture 14" descr="A map of africa with blue lines&#10;&#10;Description automatically generated">
            <a:extLst>
              <a:ext uri="{FF2B5EF4-FFF2-40B4-BE49-F238E27FC236}">
                <a16:creationId xmlns:a16="http://schemas.microsoft.com/office/drawing/2014/main" id="{4631768B-5D93-2F95-7409-522EBF36AA61}"/>
              </a:ext>
            </a:extLst>
          </p:cNvPr>
          <p:cNvPicPr>
            <a:picLocks noChangeAspect="1"/>
          </p:cNvPicPr>
          <p:nvPr/>
        </p:nvPicPr>
        <p:blipFill>
          <a:blip r:embed="rId6"/>
          <a:stretch>
            <a:fillRect/>
          </a:stretch>
        </p:blipFill>
        <p:spPr>
          <a:xfrm>
            <a:off x="9930315" y="841211"/>
            <a:ext cx="1580145" cy="1484791"/>
          </a:xfrm>
          <a:prstGeom prst="ellipse">
            <a:avLst/>
          </a:prstGeom>
        </p:spPr>
      </p:pic>
      <p:pic>
        <p:nvPicPr>
          <p:cNvPr id="17" name="Picture 16" descr="A yellow map of south america&#10;&#10;Description automatically generated">
            <a:extLst>
              <a:ext uri="{FF2B5EF4-FFF2-40B4-BE49-F238E27FC236}">
                <a16:creationId xmlns:a16="http://schemas.microsoft.com/office/drawing/2014/main" id="{F1362A10-C2DF-AF00-FF98-07F3B4B7B767}"/>
              </a:ext>
            </a:extLst>
          </p:cNvPr>
          <p:cNvPicPr>
            <a:picLocks noChangeAspect="1"/>
          </p:cNvPicPr>
          <p:nvPr/>
        </p:nvPicPr>
        <p:blipFill>
          <a:blip r:embed="rId7"/>
          <a:stretch>
            <a:fillRect/>
          </a:stretch>
        </p:blipFill>
        <p:spPr>
          <a:xfrm>
            <a:off x="8052160" y="269611"/>
            <a:ext cx="1473200" cy="1460500"/>
          </a:xfrm>
          <a:prstGeom prst="ellipse">
            <a:avLst/>
          </a:prstGeom>
        </p:spPr>
      </p:pic>
      <p:sp>
        <p:nvSpPr>
          <p:cNvPr id="2" name="TextBox 1">
            <a:extLst>
              <a:ext uri="{FF2B5EF4-FFF2-40B4-BE49-F238E27FC236}">
                <a16:creationId xmlns:a16="http://schemas.microsoft.com/office/drawing/2014/main" id="{4468779C-9B59-06A2-DC0C-F4146BE65604}"/>
              </a:ext>
            </a:extLst>
          </p:cNvPr>
          <p:cNvSpPr txBox="1"/>
          <p:nvPr/>
        </p:nvSpPr>
        <p:spPr>
          <a:xfrm>
            <a:off x="228599" y="314326"/>
            <a:ext cx="3714751" cy="6617196"/>
          </a:xfrm>
          <a:prstGeom prst="rect">
            <a:avLst/>
          </a:prstGeom>
          <a:solidFill>
            <a:schemeClr val="bg1"/>
          </a:solidFill>
        </p:spPr>
        <p:txBody>
          <a:bodyPr wrap="square" rtlCol="0">
            <a:spAutoFit/>
          </a:bodyPr>
          <a:lstStyle/>
          <a:p>
            <a:r>
              <a:rPr lang="en-US" sz="1450" kern="100" dirty="0">
                <a:effectLst/>
                <a:latin typeface="Segoe UI" panose="020B0502040204020203" pitchFamily="34" charset="0"/>
                <a:ea typeface="Calibri" panose="020F0502020204030204" pitchFamily="34" charset="0"/>
                <a:cs typeface="Segoe UI" panose="020B0502040204020203" pitchFamily="34" charset="0"/>
              </a:rPr>
              <a:t>Increased water demand in North America as depicted in the graph are the result industrial and municipal growth fueled by urbanization and economic growth.  Municipal water demand for sanitation and drinking water purposes has increased water uses across all the countries on the continent.  The agriculture demand for water to support increased crop production because of increased foreign and domestic populations.</a:t>
            </a:r>
          </a:p>
          <a:p>
            <a:endParaRPr lang="en-US" sz="1450" dirty="0">
              <a:latin typeface="Segoe UI" panose="020B0502040204020203" pitchFamily="34" charset="0"/>
              <a:cs typeface="Segoe UI" panose="020B0502040204020203" pitchFamily="34" charset="0"/>
            </a:endParaRPr>
          </a:p>
          <a:p>
            <a:r>
              <a:rPr lang="en-US" sz="1450" kern="100" dirty="0">
                <a:effectLst/>
                <a:latin typeface="Segoe UI" panose="020B0502040204020203" pitchFamily="34" charset="0"/>
                <a:ea typeface="Calibri" panose="020F0502020204030204" pitchFamily="34" charset="0"/>
                <a:cs typeface="Segoe UI" panose="020B0502040204020203" pitchFamily="34" charset="0"/>
              </a:rPr>
              <a:t>Land use in North America increased during the 30 years between 1992-2021 because of urbanization and infrastructure development in response to population increases, agricultural expansion into forested areas, land degradation for agriculture, livestock grazing and waste management.</a:t>
            </a:r>
          </a:p>
          <a:p>
            <a:endParaRPr lang="en-US" sz="1450" dirty="0">
              <a:latin typeface="Segoe UI" panose="020B0502040204020203" pitchFamily="34" charset="0"/>
              <a:cs typeface="Segoe UI" panose="020B0502040204020203" pitchFamily="34" charset="0"/>
            </a:endParaRPr>
          </a:p>
          <a:p>
            <a:r>
              <a:rPr lang="en-US" sz="1450" kern="100" dirty="0">
                <a:effectLst/>
                <a:latin typeface="Segoe UI" panose="020B0502040204020203" pitchFamily="34" charset="0"/>
                <a:ea typeface="Calibri" panose="020F0502020204030204" pitchFamily="34" charset="0"/>
                <a:cs typeface="Segoe UI" panose="020B0502040204020203" pitchFamily="34" charset="0"/>
              </a:rPr>
              <a:t>The impact of climate change can be observed by the changes in the North American forestry data and analysis.  Deforestation caused by wildfires, pest infestations, urbanization and land development occurred during the periods between 1992 and 2021.</a:t>
            </a:r>
          </a:p>
          <a:p>
            <a:endParaRPr lang="en-US" dirty="0"/>
          </a:p>
        </p:txBody>
      </p:sp>
    </p:spTree>
    <p:extLst>
      <p:ext uri="{BB962C8B-B14F-4D97-AF65-F5344CB8AC3E}">
        <p14:creationId xmlns:p14="http://schemas.microsoft.com/office/powerpoint/2010/main" val="571640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1000">
        <p159:morph option="byObject"/>
      </p:transition>
    </mc:Choice>
    <mc:Fallback xmlns="">
      <p:transition advTm="1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7" name="Picture 6" descr="A map of the north america&#10;&#10;Description automatically generated">
            <a:extLst>
              <a:ext uri="{FF2B5EF4-FFF2-40B4-BE49-F238E27FC236}">
                <a16:creationId xmlns:a16="http://schemas.microsoft.com/office/drawing/2014/main" id="{7C3B4035-F2B8-937D-FC53-B73755C0D779}"/>
              </a:ext>
            </a:extLst>
          </p:cNvPr>
          <p:cNvPicPr>
            <a:picLocks noChangeAspect="1"/>
          </p:cNvPicPr>
          <p:nvPr/>
        </p:nvPicPr>
        <p:blipFill>
          <a:blip r:embed="rId2"/>
          <a:stretch>
            <a:fillRect/>
          </a:stretch>
        </p:blipFill>
        <p:spPr>
          <a:xfrm>
            <a:off x="7759935" y="5191157"/>
            <a:ext cx="1487421" cy="1460500"/>
          </a:xfrm>
          <a:prstGeom prst="ellipse">
            <a:avLst/>
          </a:prstGeom>
        </p:spPr>
      </p:pic>
      <p:pic>
        <p:nvPicPr>
          <p:cNvPr id="9" name="Picture 8" descr="A map of europe with different countries/regions&#10;&#10;Description automatically generated">
            <a:extLst>
              <a:ext uri="{FF2B5EF4-FFF2-40B4-BE49-F238E27FC236}">
                <a16:creationId xmlns:a16="http://schemas.microsoft.com/office/drawing/2014/main" id="{82DAC773-8871-CE8C-4350-9BF7CE2E29AA}"/>
              </a:ext>
            </a:extLst>
          </p:cNvPr>
          <p:cNvPicPr>
            <a:picLocks noChangeAspect="1"/>
          </p:cNvPicPr>
          <p:nvPr/>
        </p:nvPicPr>
        <p:blipFill>
          <a:blip r:embed="rId3"/>
          <a:stretch>
            <a:fillRect/>
          </a:stretch>
        </p:blipFill>
        <p:spPr>
          <a:xfrm>
            <a:off x="9561016" y="4574016"/>
            <a:ext cx="1611997" cy="1589561"/>
          </a:xfrm>
          <a:prstGeom prst="ellipse">
            <a:avLst/>
          </a:prstGeom>
        </p:spPr>
      </p:pic>
      <p:pic>
        <p:nvPicPr>
          <p:cNvPr id="11" name="Picture 10" descr="A purple map with white lines&#10;&#10;Description automatically generated">
            <a:extLst>
              <a:ext uri="{FF2B5EF4-FFF2-40B4-BE49-F238E27FC236}">
                <a16:creationId xmlns:a16="http://schemas.microsoft.com/office/drawing/2014/main" id="{6503679C-5A2C-2335-795C-0C2DAEDCE77C}"/>
              </a:ext>
            </a:extLst>
          </p:cNvPr>
          <p:cNvPicPr>
            <a:picLocks noChangeAspect="1"/>
          </p:cNvPicPr>
          <p:nvPr/>
        </p:nvPicPr>
        <p:blipFill>
          <a:blip r:embed="rId4"/>
          <a:stretch>
            <a:fillRect/>
          </a:stretch>
        </p:blipFill>
        <p:spPr>
          <a:xfrm>
            <a:off x="9962223" y="694423"/>
            <a:ext cx="1580653" cy="1580653"/>
          </a:xfrm>
          <a:prstGeom prst="ellipse">
            <a:avLst/>
          </a:prstGeom>
        </p:spPr>
      </p:pic>
      <p:pic>
        <p:nvPicPr>
          <p:cNvPr id="13" name="Picture 12" descr="A map of australia with black text&#10;&#10;Description automatically generated">
            <a:extLst>
              <a:ext uri="{FF2B5EF4-FFF2-40B4-BE49-F238E27FC236}">
                <a16:creationId xmlns:a16="http://schemas.microsoft.com/office/drawing/2014/main" id="{87E0D976-D636-55CA-1E5A-865500CD7DC5}"/>
              </a:ext>
            </a:extLst>
          </p:cNvPr>
          <p:cNvPicPr>
            <a:picLocks noChangeAspect="1"/>
          </p:cNvPicPr>
          <p:nvPr/>
        </p:nvPicPr>
        <p:blipFill>
          <a:blip r:embed="rId5"/>
          <a:stretch>
            <a:fillRect/>
          </a:stretch>
        </p:blipFill>
        <p:spPr>
          <a:xfrm>
            <a:off x="10367014" y="2634220"/>
            <a:ext cx="1590204" cy="1589560"/>
          </a:xfrm>
          <a:prstGeom prst="ellipse">
            <a:avLst/>
          </a:prstGeom>
        </p:spPr>
      </p:pic>
      <p:pic>
        <p:nvPicPr>
          <p:cNvPr id="15" name="Picture 14" descr="A map of africa with blue lines&#10;&#10;Description automatically generated">
            <a:extLst>
              <a:ext uri="{FF2B5EF4-FFF2-40B4-BE49-F238E27FC236}">
                <a16:creationId xmlns:a16="http://schemas.microsoft.com/office/drawing/2014/main" id="{4631768B-5D93-2F95-7409-522EBF36AA61}"/>
              </a:ext>
            </a:extLst>
          </p:cNvPr>
          <p:cNvPicPr>
            <a:picLocks noChangeAspect="1"/>
          </p:cNvPicPr>
          <p:nvPr/>
        </p:nvPicPr>
        <p:blipFill>
          <a:blip r:embed="rId6"/>
          <a:stretch>
            <a:fillRect/>
          </a:stretch>
        </p:blipFill>
        <p:spPr>
          <a:xfrm>
            <a:off x="7870084" y="206343"/>
            <a:ext cx="1580145" cy="1484791"/>
          </a:xfrm>
          <a:prstGeom prst="ellipse">
            <a:avLst/>
          </a:prstGeom>
        </p:spPr>
      </p:pic>
      <p:pic>
        <p:nvPicPr>
          <p:cNvPr id="17" name="Picture 16" descr="A yellow map of south america&#10;&#10;Description automatically generated">
            <a:extLst>
              <a:ext uri="{FF2B5EF4-FFF2-40B4-BE49-F238E27FC236}">
                <a16:creationId xmlns:a16="http://schemas.microsoft.com/office/drawing/2014/main" id="{F1362A10-C2DF-AF00-FF98-07F3B4B7B767}"/>
              </a:ext>
            </a:extLst>
          </p:cNvPr>
          <p:cNvPicPr>
            <a:picLocks noChangeAspect="1"/>
          </p:cNvPicPr>
          <p:nvPr/>
        </p:nvPicPr>
        <p:blipFill>
          <a:blip r:embed="rId7"/>
          <a:stretch>
            <a:fillRect/>
          </a:stretch>
        </p:blipFill>
        <p:spPr>
          <a:xfrm>
            <a:off x="4842311" y="1666843"/>
            <a:ext cx="3122382" cy="3095465"/>
          </a:xfrm>
          <a:prstGeom prst="roundRect">
            <a:avLst/>
          </a:prstGeom>
        </p:spPr>
      </p:pic>
      <p:sp>
        <p:nvSpPr>
          <p:cNvPr id="2" name="TextBox 1">
            <a:extLst>
              <a:ext uri="{FF2B5EF4-FFF2-40B4-BE49-F238E27FC236}">
                <a16:creationId xmlns:a16="http://schemas.microsoft.com/office/drawing/2014/main" id="{4468779C-9B59-06A2-DC0C-F4146BE65604}"/>
              </a:ext>
            </a:extLst>
          </p:cNvPr>
          <p:cNvSpPr txBox="1"/>
          <p:nvPr/>
        </p:nvSpPr>
        <p:spPr>
          <a:xfrm>
            <a:off x="228599" y="314326"/>
            <a:ext cx="3714751" cy="6494085"/>
          </a:xfrm>
          <a:prstGeom prst="rect">
            <a:avLst/>
          </a:prstGeom>
          <a:solidFill>
            <a:schemeClr val="bg1"/>
          </a:solidFill>
        </p:spPr>
        <p:txBody>
          <a:bodyPr wrap="square" rtlCol="0">
            <a:spAutoFit/>
          </a:bodyPr>
          <a:lstStyle/>
          <a:p>
            <a:pPr marL="0" marR="0">
              <a:spcBef>
                <a:spcPts val="0"/>
              </a:spcBef>
              <a:spcAft>
                <a:spcPts val="0"/>
              </a:spcAft>
            </a:pPr>
            <a:r>
              <a:rPr lang="en-US" sz="1600" kern="100" dirty="0">
                <a:effectLst/>
                <a:latin typeface="Segoe UI" panose="020B0502040204020203" pitchFamily="34" charset="0"/>
                <a:ea typeface="Calibri" panose="020F0502020204030204" pitchFamily="34" charset="0"/>
                <a:cs typeface="Segoe UI" panose="020B0502040204020203" pitchFamily="34" charset="0"/>
              </a:rPr>
              <a:t>The effect climate has had on water use during the past 30 years in South America attributed to several factors, including hotter temperatures, changing rainfall patterns, sea-level rise, and intensified storms such as hurricanes.</a:t>
            </a:r>
          </a:p>
          <a:p>
            <a:pPr marL="0" marR="0">
              <a:spcBef>
                <a:spcPts val="0"/>
              </a:spcBef>
              <a:spcAft>
                <a:spcPts val="0"/>
              </a:spcAft>
            </a:pPr>
            <a:r>
              <a:rPr lang="en-US" sz="1600" kern="100" dirty="0">
                <a:effectLst/>
                <a:latin typeface="Segoe UI" panose="020B0502040204020203" pitchFamily="34" charset="0"/>
                <a:ea typeface="Calibri" panose="020F0502020204030204" pitchFamily="34" charset="0"/>
                <a:cs typeface="Segoe UI" panose="020B0502040204020203" pitchFamily="34" charset="0"/>
              </a:rPr>
              <a:t> </a:t>
            </a:r>
          </a:p>
          <a:p>
            <a:pPr marL="0" marR="0">
              <a:spcBef>
                <a:spcPts val="0"/>
              </a:spcBef>
              <a:spcAft>
                <a:spcPts val="0"/>
              </a:spcAft>
            </a:pPr>
            <a:r>
              <a:rPr lang="en-US" sz="1600" kern="100" dirty="0">
                <a:effectLst/>
                <a:latin typeface="Segoe UI" panose="020B0502040204020203" pitchFamily="34" charset="0"/>
                <a:ea typeface="Calibri" panose="020F0502020204030204" pitchFamily="34" charset="0"/>
                <a:cs typeface="Segoe UI" panose="020B0502040204020203" pitchFamily="34" charset="0"/>
              </a:rPr>
              <a:t>Like its northern neighbor, South America experienced increased populations and urbanization because of investments in industrial development during the 30 years between 1992-2021.  Water demand for cities affected by urbanization increased substantially.  An expansion of the agricultural production of crops like soybeans and increased ranching and livestock also led to higher water consumption in South America.</a:t>
            </a:r>
          </a:p>
          <a:p>
            <a:endParaRPr lang="en-US" sz="1600" dirty="0">
              <a:latin typeface="Segoe UI" panose="020B0502040204020203" pitchFamily="34" charset="0"/>
              <a:cs typeface="Segoe UI" panose="020B0502040204020203" pitchFamily="34" charset="0"/>
            </a:endParaRPr>
          </a:p>
          <a:p>
            <a:r>
              <a:rPr lang="en-US" sz="1600" dirty="0">
                <a:effectLst/>
                <a:latin typeface="Segoe UI" panose="020B0502040204020203" pitchFamily="34" charset="0"/>
                <a:ea typeface="Calibri" panose="020F0502020204030204" pitchFamily="34" charset="0"/>
                <a:cs typeface="Segoe UI" panose="020B0502040204020203" pitchFamily="34" charset="0"/>
              </a:rPr>
              <a:t>Forests in South America accounts for 49%, nearly half the land area on the continent!  Climate change has had significant impacts on the forests of South America.</a:t>
            </a:r>
            <a:r>
              <a:rPr lang="en-US" sz="1600" dirty="0">
                <a:effectLst/>
                <a:latin typeface="Segoe UI" panose="020B0502040204020203" pitchFamily="34" charset="0"/>
                <a:cs typeface="Segoe UI" panose="020B0502040204020203" pitchFamily="34" charset="0"/>
              </a:rPr>
              <a:t> </a:t>
            </a:r>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51166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1000">
        <p159:morph option="byObject"/>
      </p:transition>
    </mc:Choice>
    <mc:Fallback xmlns="">
      <p:transition advTm="1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2554</TotalTime>
  <Words>898</Words>
  <Application>Microsoft Macintosh PowerPoint</Application>
  <PresentationFormat>Widescreen</PresentationFormat>
  <Paragraphs>32</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Segoe UI</vt:lpstr>
      <vt:lpstr>Times New Roman</vt:lpstr>
      <vt:lpstr>Office Theme</vt:lpstr>
      <vt:lpstr>Change Yo Climate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Yo Climate</dc:title>
  <dc:creator>Marvina La</dc:creator>
  <cp:lastModifiedBy>Marvina La</cp:lastModifiedBy>
  <cp:revision>19</cp:revision>
  <dcterms:created xsi:type="dcterms:W3CDTF">2023-09-29T00:21:38Z</dcterms:created>
  <dcterms:modified xsi:type="dcterms:W3CDTF">2023-10-05T02:26:31Z</dcterms:modified>
</cp:coreProperties>
</file>