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8" r:id="rId3"/>
    <p:sldId id="304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300" r:id="rId41"/>
    <p:sldId id="302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6534-A79B-4BE3-B1D7-D513BAD922E0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6357-E164-4F55-B86D-D3AB2583A8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49E31-C9C8-459A-A382-73143B556CF4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B09F25-8F96-4067-B9A4-0878930C5FFE}" type="slidenum">
              <a:rPr lang="en-IN"/>
              <a:pPr/>
              <a:t>22</a:t>
            </a:fld>
            <a:endParaRPr lang="en-IN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E5CEC4-5D94-439A-8F1A-A76F45AF920F}" type="slidenum">
              <a:rPr lang="en-IN"/>
              <a:pPr/>
              <a:t>23</a:t>
            </a:fld>
            <a:endParaRPr lang="en-IN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2E8FE1-5CD8-4167-862B-54658D3C497A}" type="slidenum">
              <a:rPr lang="en-IN"/>
              <a:pPr/>
              <a:t>24</a:t>
            </a:fld>
            <a:endParaRPr lang="en-IN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2EEDC5-1F92-4D70-BDFD-041AF31CD589}" type="slidenum">
              <a:rPr lang="en-IN"/>
              <a:pPr/>
              <a:t>25</a:t>
            </a:fld>
            <a:endParaRPr lang="en-IN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0ABB76-3D4A-4E8C-95E4-1D552D12F567}" type="slidenum">
              <a:rPr lang="en-IN"/>
              <a:pPr/>
              <a:t>26</a:t>
            </a:fld>
            <a:endParaRPr lang="en-IN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69BFC0-9C1B-4B5B-A56C-665E8E150441}" type="slidenum">
              <a:rPr lang="en-IN"/>
              <a:pPr/>
              <a:t>27</a:t>
            </a:fld>
            <a:endParaRPr lang="en-IN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6AB70-D814-4965-A236-80F5263111E2}" type="slidenum">
              <a:rPr lang="en-IN"/>
              <a:pPr/>
              <a:t>28</a:t>
            </a:fld>
            <a:endParaRPr lang="en-IN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080DE-CBFD-4373-A742-78A013AED6C7}" type="slidenum">
              <a:rPr lang="en-IN"/>
              <a:pPr/>
              <a:t>29</a:t>
            </a:fld>
            <a:endParaRPr lang="en-IN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E0F548-BE5C-4932-BCF1-10CD1AE0A02D}" type="slidenum">
              <a:rPr lang="en-IN"/>
              <a:pPr/>
              <a:t>30</a:t>
            </a:fld>
            <a:endParaRPr lang="en-IN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21CA2E-3A84-4ECF-952F-01344A9CA0D9}" type="slidenum">
              <a:rPr lang="en-IN"/>
              <a:pPr/>
              <a:t>31</a:t>
            </a:fld>
            <a:endParaRPr lang="en-IN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5F877-55B4-4DEF-ADA7-330285B9BD12}" type="slidenum">
              <a:rPr lang="en-IN"/>
              <a:pPr/>
              <a:t>14</a:t>
            </a:fld>
            <a:endParaRPr lang="en-IN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96703-89E6-4C9F-9817-B41955EE6B06}" type="slidenum">
              <a:rPr lang="en-IN"/>
              <a:pPr/>
              <a:t>32</a:t>
            </a:fld>
            <a:endParaRPr lang="en-IN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E785DF-FED1-44FF-9A6E-DE1CC14CAC13}" type="slidenum">
              <a:rPr lang="en-IN"/>
              <a:pPr/>
              <a:t>33</a:t>
            </a:fld>
            <a:endParaRPr lang="en-IN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7F92FA-617F-405C-A6AC-E7260C8F34E5}" type="slidenum">
              <a:rPr lang="en-IN"/>
              <a:pPr/>
              <a:t>34</a:t>
            </a:fld>
            <a:endParaRPr lang="en-IN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E7CD04-005C-475D-A8A0-AEC2949D3125}" type="slidenum">
              <a:rPr lang="en-IN"/>
              <a:pPr/>
              <a:t>35</a:t>
            </a:fld>
            <a:endParaRPr lang="en-IN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2B792B-73E2-4454-BA40-63D07FF01123}" type="slidenum">
              <a:rPr lang="en-IN"/>
              <a:pPr/>
              <a:t>36</a:t>
            </a:fld>
            <a:endParaRPr lang="en-IN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C2A075-3575-4919-9B7E-A6D94E58F79B}" type="slidenum">
              <a:rPr lang="en-IN"/>
              <a:pPr/>
              <a:t>37</a:t>
            </a:fld>
            <a:endParaRPr lang="en-IN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68E4DC-D947-405B-9B1C-ECEE34E2C82A}" type="slidenum">
              <a:rPr lang="en-IN"/>
              <a:pPr/>
              <a:t>38</a:t>
            </a:fld>
            <a:endParaRPr lang="en-IN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76ABA0-98C0-46E0-8378-BD6D8ED6A22C}" type="slidenum">
              <a:rPr lang="en-IN"/>
              <a:pPr/>
              <a:t>39</a:t>
            </a:fld>
            <a:endParaRPr lang="en-IN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EC2E5B-A87A-46EA-95C9-0D586081453C}" type="slidenum">
              <a:rPr lang="en-IN"/>
              <a:pPr/>
              <a:t>40</a:t>
            </a:fld>
            <a:endParaRPr lang="en-IN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F8083-D7D6-4DA7-9573-37BD2B30BB43}" type="slidenum">
              <a:rPr lang="en-IN"/>
              <a:pPr/>
              <a:t>41</a:t>
            </a:fld>
            <a:endParaRPr lang="en-IN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05204F-E87D-4775-BF18-80F91794022E}" type="slidenum">
              <a:rPr lang="en-IN"/>
              <a:pPr/>
              <a:t>15</a:t>
            </a:fld>
            <a:endParaRPr lang="en-IN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4852E-4CFE-40E6-9247-10F76B7ED114}" type="slidenum">
              <a:rPr lang="en-US"/>
              <a:pPr/>
              <a:t>42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ADBF1-2010-479C-807E-D39FAAF0A415}" type="slidenum">
              <a:rPr lang="en-US"/>
              <a:pPr/>
              <a:t>43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D6A53-5522-4742-B7B6-218E0740662A}" type="slidenum">
              <a:rPr lang="en-US"/>
              <a:pPr/>
              <a:t>44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8D584-4CF1-4A85-B742-7E0C0DBA7825}" type="slidenum">
              <a:rPr lang="en-US"/>
              <a:pPr/>
              <a:t>45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B7249-894F-4E59-A962-C737988577C9}" type="slidenum">
              <a:rPr lang="en-US"/>
              <a:pPr/>
              <a:t>46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1A99A-EAC4-4955-8F40-B10FB0ECAF0D}" type="slidenum">
              <a:rPr lang="en-US"/>
              <a:pPr/>
              <a:t>47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99019-4920-4A51-82E2-67F04D2BE2EA}" type="slidenum">
              <a:rPr lang="en-US"/>
              <a:pPr/>
              <a:t>48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A30D0-C732-44C3-8F34-2646FA8DC11C}" type="slidenum">
              <a:rPr lang="en-US"/>
              <a:pPr/>
              <a:t>49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BD410-03C6-480D-8DA6-E23AC9C2F186}" type="slidenum">
              <a:rPr lang="en-US"/>
              <a:pPr/>
              <a:t>50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70E58-304A-4C8A-BC5A-F2011389FF78}" type="slidenum">
              <a:rPr lang="en-US"/>
              <a:pPr/>
              <a:t>51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FD158B-64A0-49A8-BF17-839B6584F707}" type="slidenum">
              <a:rPr lang="en-IN"/>
              <a:pPr/>
              <a:t>16</a:t>
            </a:fld>
            <a:endParaRPr lang="en-IN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65FA9-97B1-4523-B5D3-121FFA8ADDC4}" type="slidenum">
              <a:rPr lang="en-US"/>
              <a:pPr/>
              <a:t>52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208F1-6147-44AE-BB0D-912024D18FB8}" type="slidenum">
              <a:rPr lang="en-IN"/>
              <a:pPr/>
              <a:t>17</a:t>
            </a:fld>
            <a:endParaRPr lang="en-IN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DE97F-37BA-4B44-BF76-339CF515C53A}" type="slidenum">
              <a:rPr lang="en-IN"/>
              <a:pPr/>
              <a:t>18</a:t>
            </a:fld>
            <a:endParaRPr lang="en-IN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FFC15D-CE54-4C30-8795-2B51142C6801}" type="slidenum">
              <a:rPr lang="en-IN"/>
              <a:pPr/>
              <a:t>19</a:t>
            </a:fld>
            <a:endParaRPr lang="en-IN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3B3A0-8D23-4967-AAD0-D27BF52386A6}" type="slidenum">
              <a:rPr lang="en-IN"/>
              <a:pPr/>
              <a:t>20</a:t>
            </a:fld>
            <a:endParaRPr lang="en-IN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IN"/>
              <a:t>Copyright © 1997 Alex Chaffee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8A7C99-4C85-4562-92FC-AB270DF9B328}" type="slidenum">
              <a:rPr lang="en-IN"/>
              <a:pPr/>
              <a:t>21</a:t>
            </a:fld>
            <a:endParaRPr lang="en-IN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76870" y="703757"/>
            <a:ext cx="4304261" cy="33961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188" y="4343602"/>
            <a:ext cx="5483027" cy="411116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3 Drivers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Translates JDBC to a DBMS independent network protocol</a:t>
            </a:r>
          </a:p>
          <a:p>
            <a:r>
              <a:rPr lang="en-US"/>
              <a:t>Typically talks directly with a middleware product which in turn talks to the RDBMS</a:t>
            </a:r>
          </a:p>
          <a:p>
            <a:pPr lvl="1"/>
            <a:r>
              <a:rPr lang="en-US"/>
              <a:t>Jaguar, DBAnywhere, SequeLink</a:t>
            </a:r>
          </a:p>
          <a:p>
            <a:r>
              <a:rPr lang="en-US"/>
              <a:t>Most flexible driver type</a:t>
            </a:r>
          </a:p>
          <a:p>
            <a:r>
              <a:rPr lang="en-US"/>
              <a:t>all 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57200" y="2971800"/>
            <a:ext cx="34290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3 Drivers (cont.)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3200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438400" y="3200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14600" y="33528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419600" y="3200400"/>
            <a:ext cx="1905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495800" y="3276600"/>
            <a:ext cx="1752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Vendor Middleware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934200" y="3200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010400" y="33528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752600" y="3733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5814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324600" y="3733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5240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Tier 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724400" y="4876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Tier 2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162800" y="4953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Tier 3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3246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63246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324600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4 Drivers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Converts JDBC directly to native API used by the RDBMS</a:t>
            </a:r>
          </a:p>
          <a:p>
            <a:r>
              <a:rPr lang="en-US"/>
              <a:t>compiles into the application ,  applet or servlet; doesn’t require anything to be installed on client machine, except JVM</a:t>
            </a:r>
          </a:p>
          <a:p>
            <a:r>
              <a:rPr lang="en-US"/>
              <a:t>handiest driver type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4 Drivers (cont.)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52600" y="3581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3581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810000" y="38100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867400" y="3581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019800" y="3810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895600" y="4038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876800" y="4038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012825" y="2503488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 </a:t>
            </a:r>
            <a:r>
              <a:rPr lang="en-IN" dirty="0"/>
              <a:t>JDBC APIs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java.sql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JDBC is implemented via classes in the java.sql package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01600"/>
            <a:ext cx="7086600" cy="1433513"/>
          </a:xfrm>
          <a:ln/>
        </p:spPr>
        <p:txBody>
          <a:bodyPr lIns="92160" tIns="46080" rIns="92160" bIns="46080">
            <a:normAutofit fontScale="90000"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Loading the Driver</a:t>
            </a:r>
            <a:br>
              <a:rPr lang="en-US"/>
            </a:br>
            <a:r>
              <a:rPr lang="en-US"/>
              <a:t>-DriverManager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DriverManager tries all the drivers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Uses the first one that works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When a driver class is first loaded, it registers itself with the DriverManager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Therefore, to register a driver, just load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Registering a Driver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981200"/>
            <a:ext cx="882015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statically load driver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>
                <a:latin typeface="Courier New" pitchFamily="49" charset="0"/>
              </a:rPr>
              <a:t>Class.forName(“foo.bar.MyDriver”);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>
                <a:latin typeface="Courier New" pitchFamily="49" charset="0"/>
              </a:rPr>
              <a:t>Connection c= DriverManager.getConnection(Database URL);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or use the</a:t>
            </a:r>
            <a:r>
              <a:rPr lang="en-US">
                <a:latin typeface="Courier New" pitchFamily="49" charset="0"/>
              </a:rPr>
              <a:t> jdbc.drivers </a:t>
            </a:r>
            <a:r>
              <a:rPr lang="en-US"/>
              <a:t>system property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79388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JDBC Object Classes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787900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DriverManager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Loads, chooses drivers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Driver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connects to actual database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Connection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a series of SQL statements to and from the DB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Statement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a single SQL statement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ResultSet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the records returned from a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260475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JDBC URLs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70363"/>
          </a:xfrm>
          <a:ln/>
        </p:spPr>
        <p:txBody>
          <a:bodyPr lIns="92160" tIns="46080" rIns="92160" bIns="46080"/>
          <a:lstStyle/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>
                <a:latin typeface="Courier New" pitchFamily="49" charset="0"/>
              </a:rPr>
              <a:t>jdbc:</a:t>
            </a:r>
            <a:r>
              <a:rPr lang="en-US" i="1">
                <a:latin typeface="Courier New" pitchFamily="49" charset="0"/>
              </a:rPr>
              <a:t>subprotocol</a:t>
            </a:r>
            <a:r>
              <a:rPr lang="en-US">
                <a:latin typeface="Courier New" pitchFamily="49" charset="0"/>
              </a:rPr>
              <a:t>:</a:t>
            </a:r>
            <a:r>
              <a:rPr lang="en-US" i="1">
                <a:latin typeface="Courier New" pitchFamily="49" charset="0"/>
              </a:rPr>
              <a:t>source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each driver has its own subprotocol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each subprotocol has its own syntax for the source</a:t>
            </a:r>
          </a:p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>
                <a:latin typeface="Courier New" pitchFamily="49" charset="0"/>
              </a:rPr>
              <a:t>jdbc:odbc:</a:t>
            </a:r>
            <a:r>
              <a:rPr lang="en-US" sz="2400" i="1">
                <a:latin typeface="Courier New" pitchFamily="49" charset="0"/>
              </a:rPr>
              <a:t>DataSource</a:t>
            </a: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/>
              <a:t>e.g. </a:t>
            </a:r>
            <a:r>
              <a:rPr lang="en-US" sz="2000">
                <a:latin typeface="Courier New" pitchFamily="49" charset="0"/>
              </a:rPr>
              <a:t>jdbc:odbc:Northwind</a:t>
            </a:r>
          </a:p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>
                <a:latin typeface="Courier New" pitchFamily="49" charset="0"/>
              </a:rPr>
              <a:t>jdbc:msql://</a:t>
            </a:r>
            <a:r>
              <a:rPr lang="en-US" sz="2400" i="1">
                <a:latin typeface="Courier New" pitchFamily="49" charset="0"/>
              </a:rPr>
              <a:t>host[:port]/database</a:t>
            </a: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/>
              <a:t>e.g. </a:t>
            </a:r>
            <a:r>
              <a:rPr lang="en-US" sz="2000">
                <a:latin typeface="Courier New" pitchFamily="49" charset="0"/>
              </a:rPr>
              <a:t>jdbc:msql://foo.nowhere.com:4333/accounting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JDBC</a:t>
            </a:r>
            <a:r>
              <a:rPr lang="en-US"/>
              <a:t> is a Sun trademark</a:t>
            </a:r>
          </a:p>
          <a:p>
            <a:pPr lvl="1"/>
            <a:r>
              <a:rPr lang="en-US"/>
              <a:t>It is often taken to stand for </a:t>
            </a:r>
            <a:r>
              <a:rPr lang="en-US" u="sng"/>
              <a:t>J</a:t>
            </a:r>
            <a:r>
              <a:rPr lang="en-US"/>
              <a:t>ava </a:t>
            </a:r>
            <a:r>
              <a:rPr lang="en-US" u="sng"/>
              <a:t>D</a:t>
            </a:r>
            <a:r>
              <a:rPr lang="en-US"/>
              <a:t>ata</a:t>
            </a:r>
            <a:r>
              <a:rPr lang="en-US" u="sng"/>
              <a:t>b</a:t>
            </a:r>
            <a:r>
              <a:rPr lang="en-US"/>
              <a:t>ase </a:t>
            </a:r>
            <a:r>
              <a:rPr lang="en-US" u="sng"/>
              <a:t>C</a:t>
            </a:r>
            <a:r>
              <a:rPr lang="en-US"/>
              <a:t>onnectivity</a:t>
            </a:r>
          </a:p>
          <a:p>
            <a:r>
              <a:rPr lang="en-US"/>
              <a:t>Java is very standardized, but there are many versions of SQL</a:t>
            </a:r>
          </a:p>
          <a:p>
            <a:r>
              <a:rPr lang="en-US"/>
              <a:t>JDBC is a means of accessing SQL databases from Java</a:t>
            </a:r>
          </a:p>
          <a:p>
            <a:pPr lvl="1"/>
            <a:r>
              <a:rPr lang="en-US"/>
              <a:t>JDBC is a standardized API for use by Java programs</a:t>
            </a:r>
          </a:p>
          <a:p>
            <a:pPr lvl="1"/>
            <a:r>
              <a:rPr lang="en-US"/>
              <a:t>JDBC is also a specification for how third-party vendors should write database drivers to access specific SQL versions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DriverManager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>
                <a:latin typeface="Courier New" pitchFamily="49" charset="0"/>
              </a:rPr>
              <a:t>Connection getConnection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>
                <a:latin typeface="Courier New" pitchFamily="49" charset="0"/>
              </a:rPr>
              <a:t>	(String url, String user, String password)‏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Connects to given JDBC URL with given user name and password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Throws java.sql.SQLException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returns a Connection object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0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Connection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761413" cy="5316538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 dirty="0"/>
              <a:t>A Connection represents a session with a specific database.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 dirty="0"/>
              <a:t>Within the context of a Connection, SQL statements are executed and results are returned.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 dirty="0"/>
              <a:t>Can have multiple connections to a database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dirty="0" smtClean="0"/>
              <a:t>Some </a:t>
            </a:r>
            <a:r>
              <a:rPr lang="en-US" dirty="0"/>
              <a:t>drivers don’t support serialized connections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dirty="0"/>
              <a:t>Fortunately, most do (now)‏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 dirty="0"/>
              <a:t>Also provides “metadata” -- information about the database, tables, and fields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 dirty="0"/>
              <a:t>Also methods to deal with transactions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85725"/>
            <a:ext cx="7086600" cy="1433513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Obtaining a Connection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4114800"/>
          </a:xfrm>
          <a:ln/>
        </p:spPr>
        <p:txBody>
          <a:bodyPr lIns="92160" tIns="46080" rIns="92160" bIns="46080"/>
          <a:lstStyle/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String url   = "jdbc:odbc:Northwind";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try {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	Class.forName ("sun.jdbc.odbc.JdbcOdbcDriver");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	Connection con = DriverManager.getConnection(url);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catch (ClassNotFoundException e) 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	{ e.printStackTrace(); }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catch (SQLException e)‏</a:t>
            </a:r>
          </a:p>
          <a:p>
            <a:pPr indent="-33655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latin typeface="Courier New" pitchFamily="49" charset="0"/>
              </a:rPr>
              <a:t>	{ e.printStackTrace();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Connection Methods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>
            <a:normAutofit fontScale="85000" lnSpcReduction="20000"/>
          </a:bodyPr>
          <a:lstStyle/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 b="1" dirty="0">
                <a:latin typeface="Courier New" pitchFamily="49" charset="0"/>
              </a:rPr>
              <a:t>Statement </a:t>
            </a:r>
            <a:r>
              <a:rPr lang="en-US" sz="2400" b="1" dirty="0" err="1">
                <a:latin typeface="Courier New" pitchFamily="49" charset="0"/>
              </a:rPr>
              <a:t>createStatement</a:t>
            </a:r>
            <a:r>
              <a:rPr lang="en-US" sz="2400" b="1" dirty="0">
                <a:latin typeface="Courier New" pitchFamily="49" charset="0"/>
              </a:rPr>
              <a:t>()‏</a:t>
            </a: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 dirty="0"/>
              <a:t>returns a new Statement object</a:t>
            </a:r>
          </a:p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 b="1" dirty="0" err="1">
                <a:latin typeface="Courier New" pitchFamily="49" charset="0"/>
              </a:rPr>
              <a:t>PreparedStatement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prepareStatement</a:t>
            </a:r>
            <a:r>
              <a:rPr lang="en-US" sz="2400" b="1" dirty="0">
                <a:latin typeface="Courier New" pitchFamily="49" charset="0"/>
              </a:rPr>
              <a:t>(String </a:t>
            </a:r>
            <a:r>
              <a:rPr lang="en-US" sz="2400" b="1" dirty="0" err="1">
                <a:latin typeface="Courier New" pitchFamily="49" charset="0"/>
              </a:rPr>
              <a:t>sql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</a:rPr>
              <a:t>‏</a:t>
            </a:r>
          </a:p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 b="1" dirty="0" smtClean="0">
                <a:latin typeface="Courier New" pitchFamily="49" charset="0"/>
              </a:rPr>
              <a:t>			Creates a precompiled queries for submissions to database.</a:t>
            </a:r>
            <a:endParaRPr lang="en-US" sz="2400" b="1" dirty="0">
              <a:latin typeface="Courier New" pitchFamily="49" charset="0"/>
            </a:endParaRP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 dirty="0"/>
              <a:t>returns a new </a:t>
            </a:r>
            <a:r>
              <a:rPr lang="en-US" sz="2000" dirty="0" err="1"/>
              <a:t>PreparedStatement</a:t>
            </a:r>
            <a:r>
              <a:rPr lang="en-US" sz="2000" dirty="0"/>
              <a:t> object</a:t>
            </a:r>
          </a:p>
          <a:p>
            <a:pPr marL="334963" indent="-3286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 b="1" dirty="0" err="1">
                <a:latin typeface="Courier New" pitchFamily="49" charset="0"/>
              </a:rPr>
              <a:t>CallableStatement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prepareCall</a:t>
            </a:r>
            <a:r>
              <a:rPr lang="en-US" sz="2400" b="1" dirty="0">
                <a:latin typeface="Courier New" pitchFamily="49" charset="0"/>
              </a:rPr>
              <a:t>(String </a:t>
            </a:r>
            <a:r>
              <a:rPr lang="en-US" sz="2400" b="1" dirty="0" err="1">
                <a:latin typeface="Courier New" pitchFamily="49" charset="0"/>
              </a:rPr>
              <a:t>sql</a:t>
            </a:r>
            <a:r>
              <a:rPr lang="en-US" sz="2400" b="1" dirty="0">
                <a:latin typeface="Courier New" pitchFamily="49" charset="0"/>
              </a:rPr>
              <a:t>)‏</a:t>
            </a: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 dirty="0" smtClean="0"/>
              <a:t>Access stored procedures in database.</a:t>
            </a:r>
          </a:p>
          <a:p>
            <a:pPr marL="850900" lvl="1" indent="-282575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000" dirty="0" smtClean="0"/>
              <a:t>returns </a:t>
            </a:r>
            <a:r>
              <a:rPr lang="en-US" sz="2000" dirty="0"/>
              <a:t>a new </a:t>
            </a:r>
            <a:r>
              <a:rPr lang="en-US" sz="2000" dirty="0" err="1"/>
              <a:t>CallableStatement</a:t>
            </a:r>
            <a:r>
              <a:rPr lang="en-US" sz="2000" dirty="0"/>
              <a:t> </a:t>
            </a:r>
            <a:r>
              <a:rPr lang="en-US" sz="2000" dirty="0" smtClean="0"/>
              <a:t>object</a:t>
            </a:r>
          </a:p>
          <a:p>
            <a:pPr marL="485140" indent="-282575"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dirty="0" smtClean="0"/>
              <a:t>Close()</a:t>
            </a:r>
          </a:p>
          <a:p>
            <a:pPr marL="485140" indent="-282575">
              <a:spcBef>
                <a:spcPts val="5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dirty="0" err="1" smtClean="0"/>
              <a:t>isClosed</a:t>
            </a:r>
            <a:r>
              <a:rPr lang="en-US" dirty="0" smtClean="0"/>
              <a:t>()</a:t>
            </a:r>
            <a:endParaRPr lang="en-US" dirty="0"/>
          </a:p>
          <a:p>
            <a:pPr marL="334963" indent="-3286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800" dirty="0"/>
              <a:t>Why all these different kinds of statements? Optimization.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Statement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IN"/>
              <a:t>A Statement object is used for executing a static SQL statement and obtaining the results produced by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0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Statement Methods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913313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334963" indent="-3286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800">
                <a:latin typeface="Courier New" pitchFamily="49" charset="0"/>
              </a:rPr>
              <a:t>ResultSet executeQuery(String) 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/>
              <a:t>Execute a SQL statement that returns a single ResultSet. </a:t>
            </a:r>
          </a:p>
          <a:p>
            <a:pPr marL="334963" indent="-3286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800">
                <a:latin typeface="Courier New" pitchFamily="49" charset="0"/>
              </a:rPr>
              <a:t>int executeUpdate(String) 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/>
              <a:t>Execute a SQL INSERT, UPDATE or DELETE statement. Returns the number of rows changed.</a:t>
            </a:r>
          </a:p>
          <a:p>
            <a:pPr marL="334963" indent="-3286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800">
                <a:latin typeface="Courier New" pitchFamily="49" charset="0"/>
              </a:rPr>
              <a:t>boolean execute(String) 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400"/>
              <a:t>Execute a SQL statement that may return multiple results. </a:t>
            </a:r>
          </a:p>
          <a:p>
            <a:pPr marL="334963" indent="-3286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sz="2800"/>
              <a:t>Why all these different kinds of queries? Optimization.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ResultSet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727575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A ResultSet provides access to a table of data generated by executing a Statement. 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Only one ResultSet per Statement can be open at once.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The table rows are retrieved in sequence.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A ResultSet maintains a cursor pointing to its current row of data. 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The 'next' method moves the cursor to the next row. 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you can’t rewind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ResultSet Methods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5113338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boolean next() 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activates the next row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the first call to next() activates the first row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returns false if there are no more rows 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void close() 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disposes of the ResultSet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allows you to re-use the Statement that created it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automatically called by most Statement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ResultSet Methods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33875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i="1"/>
              <a:t>Type</a:t>
            </a:r>
            <a:r>
              <a:rPr lang="en-US"/>
              <a:t> get</a:t>
            </a:r>
            <a:r>
              <a:rPr lang="en-US" i="1"/>
              <a:t>Type</a:t>
            </a:r>
            <a:r>
              <a:rPr lang="en-US"/>
              <a:t>(int columnIndex)‏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returns the given field as the given type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fields indexed starting at 1 (not 0)‏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i="1"/>
              <a:t>Type</a:t>
            </a:r>
            <a:r>
              <a:rPr lang="en-US"/>
              <a:t> get</a:t>
            </a:r>
            <a:r>
              <a:rPr lang="en-US" i="1"/>
              <a:t>Type</a:t>
            </a:r>
            <a:r>
              <a:rPr lang="en-US"/>
              <a:t>(String columnName)‏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same, but uses name of field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less efficient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int findColumn(String columnName)‏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looks up column index given column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ResultSet Methods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494213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String getString(int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boolean getBoolean(int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byte getByte(int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short getShort(int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int getInt(int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long getLong(int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float getFloat(int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double getDouble(int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Date getDate(int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Time getTime(int columnIndex)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Timestamp getTimestamp(int columnIndex)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algn="l"/>
            <a:r>
              <a:rPr lang="en-US"/>
              <a:t>JDBC Architecture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57600" y="2057400"/>
            <a:ext cx="2514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Java Application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00200" y="2819400"/>
            <a:ext cx="59436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JDBC API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00200" y="3886200"/>
            <a:ext cx="60198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 Base Drivers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Access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6670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SQL</a:t>
            </a:r>
          </a:p>
          <a:p>
            <a:pPr algn="ctr">
              <a:spcBef>
                <a:spcPct val="50000"/>
              </a:spcBef>
            </a:pPr>
            <a:r>
              <a:rPr lang="en-US"/>
              <a:t> Server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7338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DB2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8006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Informix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8674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MySQL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934200" y="5105400"/>
            <a:ext cx="8382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Sybase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343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343400" y="3429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057400" y="4495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0480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41148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1816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2484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73152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ResultSet Methods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94213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String getString(String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boolean getBoolean(String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byte getByte(String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short getShort(String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int getInt(String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long getLong(String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float getFloat(String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double getDouble(String columnName)‏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Date getDate(String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Time getTime(String columnName) </a:t>
            </a:r>
          </a:p>
          <a:p>
            <a:pPr marL="419100" indent="-314325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Timestamp getTimestamp(String columnName)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0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isNull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In SQL, NULL means the field is empty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Not the same as 0 or “”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In JDBC, you must explicitly ask if a field is null by calling ResultSet.isNull(column)‏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79388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Sample Database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 b="1"/>
              <a:t>Employee ID	Last Name	First Name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/>
              <a:t>1	Davolio	Nancy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/>
              <a:t>2	Fuller	Andrew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/>
              <a:t>3	Leverling	Janet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/>
              <a:t>4	Peacock	Margaret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2325688" algn="l"/>
                <a:tab pos="4614863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400"/>
              <a:t>5	Buchanan	Steven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SELECT Example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Connection con = DriverManager.getConnection(url, "alex", "8675309");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Statement st = con.createStatement();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ResultSet results = st.executeQuery("SELECT EmployeeID, LastName, FirstName FROM Employees");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01600"/>
            <a:ext cx="7086600" cy="1433513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SELECT Example (Cont.)‏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while (results.next()) {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	int id = results.getInt(1);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	String last = results.getString(2);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	String first = results.getString(3);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	System.out.println("" + id + ": " + first + " " + last);	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}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st.close();</a:t>
            </a:r>
          </a:p>
          <a:p>
            <a:pPr indent="-33655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>
                <a:latin typeface="Courier New" pitchFamily="49" charset="0"/>
              </a:rPr>
              <a:t>con.close();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179388"/>
            <a:ext cx="7086600" cy="1433512"/>
          </a:xfrm>
          <a:ln/>
        </p:spPr>
        <p:txBody>
          <a:bodyPr lIns="92160" tIns="46080" rIns="92160" bIns="46080">
            <a:normAutofit fontScale="90000"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Mapping Java Types to SQL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02125"/>
          </a:xfrm>
          <a:ln/>
        </p:spPr>
        <p:txBody>
          <a:bodyPr lIns="92160" tIns="46080" rIns="92160" bIns="46080"/>
          <a:lstStyle/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 b="1" u="sng"/>
              <a:t>SQL type 	Java Type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CHAR, </a:t>
            </a:r>
            <a:r>
              <a:rPr lang="en-US" sz="1800" u="sng"/>
              <a:t>VARCHAR</a:t>
            </a:r>
            <a:r>
              <a:rPr lang="en-US" sz="1800"/>
              <a:t>, LONGVARCHAR	String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 u="sng"/>
              <a:t>NUMERIC</a:t>
            </a:r>
            <a:r>
              <a:rPr lang="en-US" sz="1800"/>
              <a:t>, DECIMAL	java.math.BigDecimal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BIT	boolean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TINYINT	byte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SMALLINT	short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INTEGER	int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BIGINT	long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REAL	float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FLOAT, </a:t>
            </a:r>
            <a:r>
              <a:rPr lang="en-US" sz="1800" u="sng"/>
              <a:t>DOUBLE</a:t>
            </a:r>
            <a:r>
              <a:rPr lang="en-US" sz="1800"/>
              <a:t>	double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BINARY, </a:t>
            </a:r>
            <a:r>
              <a:rPr lang="en-US" sz="1800" u="sng"/>
              <a:t>VARBINARY</a:t>
            </a:r>
            <a:r>
              <a:rPr lang="en-US" sz="1800"/>
              <a:t>, LONGVARBINARY	byte[]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DATE	java.sql.Date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TIME	java.sql.Time</a:t>
            </a:r>
          </a:p>
          <a:p>
            <a:pPr indent="-33655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FontTx/>
              <a:buNone/>
              <a:tabLst>
                <a:tab pos="34290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033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1800"/>
              <a:t>TIMESTAMP	java.sql.Timestamp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63513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Database Time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711700"/>
          </a:xfrm>
          <a:ln/>
        </p:spPr>
        <p:txBody>
          <a:bodyPr lIns="92160" tIns="46080" rIns="92160" bIns="46080">
            <a:normAutofit lnSpcReduction="10000"/>
          </a:bodyPr>
          <a:lstStyle/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Times in SQL are notoriously unstandard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Java defines three classes to help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java.sql.Date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year, month, day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java.sql.Time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hours, minutes, seconds</a:t>
            </a:r>
          </a:p>
          <a:p>
            <a:pPr marL="419100" indent="-31432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800"/>
              <a:t>java.sql.Timestamp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year, month, day, hours, minutes, seconds, </a:t>
            </a:r>
            <a:r>
              <a:rPr lang="en-US" sz="2400" u="sng"/>
              <a:t>nanoseconds</a:t>
            </a:r>
          </a:p>
          <a:p>
            <a:pPr marL="850900" lvl="1" indent="-282575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sz="2400"/>
              <a:t>usually use this 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85725"/>
            <a:ext cx="7086600" cy="1433513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Modifying the Database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97363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dirty="0"/>
              <a:t>use </a:t>
            </a:r>
            <a:r>
              <a:rPr lang="en-US" dirty="0" err="1"/>
              <a:t>executeUpdate</a:t>
            </a:r>
            <a:r>
              <a:rPr lang="en-US" dirty="0"/>
              <a:t> if the SQL contains “INSERT” or “UPDATE”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dirty="0" err="1" smtClean="0"/>
              <a:t>executeUpdate</a:t>
            </a:r>
            <a:r>
              <a:rPr lang="en-US" dirty="0" smtClean="0"/>
              <a:t> </a:t>
            </a:r>
            <a:r>
              <a:rPr lang="en-US" dirty="0"/>
              <a:t>returns the number of rows modified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dirty="0" err="1"/>
              <a:t>executeUpdate</a:t>
            </a:r>
            <a:r>
              <a:rPr lang="en-US" dirty="0"/>
              <a:t> also used for “CREATE TABLE” etc. (DDL)‏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85725"/>
            <a:ext cx="7086600" cy="1433513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Transaction Management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Transactions are </a:t>
            </a:r>
            <a:r>
              <a:rPr lang="en-US" u="sng"/>
              <a:t>not</a:t>
            </a:r>
            <a:r>
              <a:rPr lang="en-US"/>
              <a:t> explicitly opened and closed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Instead, the connection has a state called </a:t>
            </a:r>
            <a:r>
              <a:rPr lang="en-US" i="1"/>
              <a:t>AutoCommit</a:t>
            </a:r>
            <a:r>
              <a:rPr lang="en-US"/>
              <a:t> mode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if </a:t>
            </a:r>
            <a:r>
              <a:rPr lang="en-US" i="1"/>
              <a:t>AutoCommit</a:t>
            </a:r>
            <a:r>
              <a:rPr lang="en-US"/>
              <a:t> is true, then every statement is automatically committed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default case: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1439863" y="179388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setAutoCommit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5763"/>
          </a:xfrm>
          <a:ln/>
        </p:spPr>
        <p:txBody>
          <a:bodyPr lIns="92160" tIns="46080" rIns="92160" bIns="46080"/>
          <a:lstStyle/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Connection.setAutoCommit(boolean)‏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if </a:t>
            </a:r>
            <a:r>
              <a:rPr lang="en-US" i="1"/>
              <a:t>AutoCommit</a:t>
            </a:r>
            <a:r>
              <a:rPr lang="en-US"/>
              <a:t> is false, then every statement is added to an ongoing transaction</a:t>
            </a:r>
          </a:p>
          <a:p>
            <a:pPr marL="334963" indent="-328613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/>
              <a:t>you must explicitly commit or rollback the transaction using Connection.commit() and Connection.rollback()‏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Database Drivers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of a database as just another device connected to your computer</a:t>
            </a:r>
          </a:p>
          <a:p>
            <a:r>
              <a:rPr lang="en-US"/>
              <a:t>like other devices it has a driver program to  relieves you of having to do low level programming to use the database</a:t>
            </a:r>
          </a:p>
          <a:p>
            <a:r>
              <a:rPr lang="en-US"/>
              <a:t>the driver provides you with a high level api to the database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76200"/>
            <a:ext cx="7086600" cy="1062038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/>
              <a:t>Optimized Statements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720725" y="1260475"/>
            <a:ext cx="7772400" cy="46863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Prepared Statements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SQL calls you make again and again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allows driver to optimize (compile) queries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created with Connection.prepareStatement()‏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Stored Procedures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written in DB-specific language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stored inside database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accesed with Connection.prepareCall()‏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73188" y="0"/>
            <a:ext cx="7086600" cy="1276350"/>
          </a:xfrm>
          <a:ln/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Metadata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2160" tIns="46080" rIns="92160" bIns="46080"/>
          <a:lstStyle/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Connection: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DatabaseMetaData getMetaData()‏</a:t>
            </a:r>
          </a:p>
          <a:p>
            <a:pPr marL="419100" indent="-314325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ResultSet:</a:t>
            </a:r>
          </a:p>
          <a:p>
            <a:pPr marL="850900" lvl="1" indent="-282575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/>
              <a:t>ResultSetMetaData getMetaData()‏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Connecting to the server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69913" y="1371600"/>
            <a:ext cx="8269287" cy="4760913"/>
          </a:xfrm>
        </p:spPr>
        <p:txBody>
          <a:bodyPr/>
          <a:lstStyle/>
          <a:p>
            <a:r>
              <a:rPr lang="en-US" sz="2000"/>
              <a:t>First, make sure the MySQL server is running</a:t>
            </a:r>
          </a:p>
          <a:p>
            <a:r>
              <a:rPr lang="en-US" sz="2000"/>
              <a:t>In your program,</a:t>
            </a:r>
          </a:p>
          <a:p>
            <a:pPr lvl="1"/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import java.sql.Connection;   </a:t>
            </a:r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// </a:t>
            </a:r>
            <a:r>
              <a:rPr lang="en-US" sz="1800">
                <a:latin typeface="Trebuchet MS" pitchFamily="34" charset="0"/>
              </a:rPr>
              <a:t>not</a:t>
            </a:r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 sz="2000">
                <a:solidFill>
                  <a:schemeClr val="accent1"/>
                </a:solidFill>
                <a:latin typeface="Trebuchet MS" pitchFamily="34" charset="0"/>
              </a:rPr>
              <a:t>com.mysql.jdbc.Connection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import java.sql.DriverManager;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import java.sql.SQLException;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endParaRPr lang="en-US" sz="1800"/>
          </a:p>
          <a:p>
            <a:pPr lvl="1"/>
            <a:r>
              <a:rPr lang="en-US" sz="1800"/>
              <a:t>Register the JDBC driver,</a:t>
            </a:r>
            <a:br>
              <a:rPr lang="en-US" sz="1800"/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Class.forName("com.mysql.jdbc.Driver").newInstance();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endParaRPr lang="en-US" sz="1800">
              <a:latin typeface="Trebuchet MS" pitchFamily="34" charset="0"/>
            </a:endParaRPr>
          </a:p>
          <a:p>
            <a:pPr lvl="1"/>
            <a:r>
              <a:rPr lang="en-US" sz="1800"/>
              <a:t>Invoke the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getConnection()</a:t>
            </a:r>
            <a:r>
              <a:rPr lang="en-US" sz="1800"/>
              <a:t> method,</a:t>
            </a:r>
            <a:br>
              <a:rPr lang="en-US" sz="1800"/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Connection con =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DriverManager.getConnection("jdbc:mysql:///myDB",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myUserName,</a:t>
            </a:r>
            <a:br>
              <a:rPr lang="en-US"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myPassword);</a:t>
            </a:r>
          </a:p>
          <a:p>
            <a:pPr lvl="1"/>
            <a:r>
              <a:rPr lang="en-US" sz="1800"/>
              <a:t>or </a:t>
            </a:r>
            <a:r>
              <a:rPr lang="en-US" sz="1800">
                <a:solidFill>
                  <a:schemeClr val="accent2"/>
                </a:solidFill>
                <a:latin typeface="Trebuchet MS" pitchFamily="34" charset="0"/>
              </a:rPr>
              <a:t>getConnection("jdbc:mysql:///myDB?user=dave&amp;password=xxx")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A complete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7408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import java.sql.Connection;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import java.sql.DriverManager;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import java.sql.SQLException;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public class JdbcExample1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public static void main(String args[])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Connection con = null;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try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Class.forName("com.mysql.jdbc.Driver").newInstance();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con = DriverManager.getConnection("jdbc:mysql:///test", "root", ”rootpswd");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if (!con.isClosed())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    System.out.println("Successfully connected to MySQL server...");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} catch(Exception e)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System.err.println("Exception: " + e.getMessage());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} finally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try {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    if (con != null)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        con.close();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    } catch(SQLException e) {}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    }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Connection</a:t>
            </a:r>
            <a:r>
              <a:rPr lang="en-US" dirty="0"/>
              <a:t> object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public Statement createStatement()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throws SQLException</a:t>
            </a:r>
            <a:endParaRPr lang="en-US" sz="2400"/>
          </a:p>
          <a:p>
            <a:pPr lvl="1"/>
            <a:r>
              <a:rPr lang="en-US" sz="2000"/>
              <a:t>Creates a </a:t>
            </a: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lang="en-US" sz="2000"/>
              <a:t> object for sending SQL statements to the database. SQL statements without parameters are normally executed using </a:t>
            </a: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lang="en-US" sz="2000"/>
              <a:t> objects.</a:t>
            </a:r>
          </a:p>
          <a:p>
            <a:pPr lvl="1"/>
            <a:r>
              <a:rPr lang="en-US" sz="2000"/>
              <a:t>The </a:t>
            </a: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lang="en-US" sz="2000"/>
              <a:t> object may be reused for many statements</a:t>
            </a:r>
          </a:p>
          <a:p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public PreparedStatement prepareStatement(String sql)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throws SQLException</a:t>
            </a:r>
            <a:endParaRPr lang="en-US" sz="2400"/>
          </a:p>
          <a:p>
            <a:pPr lvl="1"/>
            <a:r>
              <a:rPr lang="en-US" sz="2000"/>
              <a:t>Creates a </a:t>
            </a: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PreparedStatement</a:t>
            </a:r>
            <a:r>
              <a:rPr lang="en-US" sz="2000"/>
              <a:t> object for sending parameterized SQL statements to the database.</a:t>
            </a:r>
          </a:p>
          <a:p>
            <a:pPr lvl="1"/>
            <a:r>
              <a:rPr lang="en-US" sz="2000"/>
              <a:t>A SQL statement with or without IN parameters can be pre-compiled and stored in a </a:t>
            </a: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PreparedStatement</a:t>
            </a:r>
            <a:r>
              <a:rPr lang="en-US" sz="2000"/>
              <a:t> object. This object can then be used to efficiently execute this statement multiple times.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Issuing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are methods on the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lang="en-US"/>
              <a:t> object: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int executeUpdate()</a:t>
            </a:r>
            <a:r>
              <a:rPr lang="en-US"/>
              <a:t> -- for issuing queries that modify the database and return no result set</a:t>
            </a:r>
          </a:p>
          <a:p>
            <a:pPr lvl="2"/>
            <a:r>
              <a:rPr lang="en-US"/>
              <a:t>Use for  DROP TABLE, CREATE TABLE, and INSERT</a:t>
            </a:r>
          </a:p>
          <a:p>
            <a:pPr lvl="2"/>
            <a:r>
              <a:rPr lang="en-US"/>
              <a:t>Returns the number of rows in the resultant table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ResultSet executeQuery() </a:t>
            </a:r>
            <a:r>
              <a:rPr lang="en-US"/>
              <a:t>-- for queries that do return a result set.</a:t>
            </a:r>
          </a:p>
          <a:p>
            <a:pPr lvl="2"/>
            <a:r>
              <a:rPr lang="en-US"/>
              <a:t>Returns results as a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rPr lang="en-US"/>
              <a:t>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CREATE TABLE animal (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id              INT UNSIGNED NOT NULL AUTO_INCREMENT,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PRIMARY    KEY (id),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name        CHAR(40),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category   CHAR(40)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)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endParaRPr lang="en-US" sz="2000" dirty="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Statement s =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conn.createStatement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s.executeUpdate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("DROP TABLE IF EXISTS animal");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s.executeUpdate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(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   "CREATE TABLE animal ("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+ "id INT UNSIGNED NOT NULL AUTO_INCREMENT,"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+ "PRIMARY KEY (id),“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+ "name CHAR(40), category CHAR(40))");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the table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count;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count =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s.executeUpdate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(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"INSERT INTO animal (name, category)"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+ " VALUES"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+ "('snake', 'reptile'),"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+ "('frog', 'amphibian'),"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+ "('tuna', 'fish'),"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+ "('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racoon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', 'mammal')");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s.close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(count +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                   " rows were inserted");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ResultSet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executeQuery() </a:t>
            </a:r>
            <a:r>
              <a:rPr lang="en-US"/>
              <a:t>returns a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rPr lang="en-US"/>
              <a:t> has a very large number of 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get</a:t>
            </a:r>
            <a:r>
              <a:rPr lang="en-US" i="1">
                <a:solidFill>
                  <a:schemeClr val="accent2"/>
                </a:solidFill>
                <a:latin typeface="Trebuchet MS" pitchFamily="34" charset="0"/>
              </a:rPr>
              <a:t>XXX</a:t>
            </a:r>
            <a:r>
              <a:rPr lang="en-US"/>
              <a:t> methods, such as</a:t>
            </a:r>
          </a:p>
          <a:p>
            <a:pPr lvl="2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String getString(String </a:t>
            </a:r>
            <a:r>
              <a:rPr lang="en-US" i="1">
                <a:solidFill>
                  <a:schemeClr val="accent2"/>
                </a:solidFill>
                <a:latin typeface="Trebuchet MS" pitchFamily="34" charset="0"/>
              </a:rPr>
              <a:t>columnName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 lvl="2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String getString(int </a:t>
            </a:r>
            <a:r>
              <a:rPr lang="en-US" i="1">
                <a:solidFill>
                  <a:schemeClr val="accent2"/>
                </a:solidFill>
                <a:latin typeface="Trebuchet MS" pitchFamily="34" charset="0"/>
              </a:rPr>
              <a:t>columnIndex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 lvl="1"/>
            <a:r>
              <a:rPr lang="en-US"/>
              <a:t>Results are returned from the current row</a:t>
            </a:r>
          </a:p>
          <a:p>
            <a:pPr lvl="1"/>
            <a:r>
              <a:rPr lang="en-US"/>
              <a:t>You can iterate over the rows:</a:t>
            </a:r>
          </a:p>
          <a:p>
            <a:pPr lvl="2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boolean next()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rPr lang="en-US"/>
              <a:t> objects, like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Statement </a:t>
            </a:r>
            <a:r>
              <a:rPr lang="en-US"/>
              <a:t>objects, should be closed when you are done with them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void close()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continued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Statement s =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conn.createStatement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s.executeQuery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("SELECT id, name, category " +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                         "FROM animal");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rs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s.getResultSet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count = 0;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Trebuchet MS" pitchFamily="34" charset="0"/>
              </a:rPr>
              <a:t>    // Loop (next slide) goes here</a:t>
            </a:r>
            <a:br>
              <a:rPr lang="en-US" sz="2400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sz="2400" dirty="0">
                <a:solidFill>
                  <a:schemeClr val="accent1"/>
                </a:solidFill>
                <a:latin typeface="Trebuchet MS" pitchFamily="34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rs.close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s.close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();</a:t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System.out.println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 (count + " rows were retrieved");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JDBC Driver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1</a:t>
            </a:r>
          </a:p>
          <a:p>
            <a:pPr lvl="1"/>
            <a:r>
              <a:rPr lang="en-US"/>
              <a:t> JDBC-ODBC Bridge</a:t>
            </a:r>
          </a:p>
          <a:p>
            <a:r>
              <a:rPr lang="en-US"/>
              <a:t>Type 2</a:t>
            </a:r>
          </a:p>
          <a:p>
            <a:pPr lvl="1"/>
            <a:r>
              <a:rPr lang="en-US"/>
              <a:t>Native API, partially java</a:t>
            </a:r>
          </a:p>
          <a:p>
            <a:r>
              <a:rPr lang="en-US"/>
              <a:t>Type 3</a:t>
            </a:r>
          </a:p>
          <a:p>
            <a:pPr lvl="1"/>
            <a:r>
              <a:rPr lang="en-US"/>
              <a:t>JDBC Network Driver, partially java</a:t>
            </a:r>
          </a:p>
          <a:p>
            <a:r>
              <a:rPr lang="en-US"/>
              <a:t>Type 4</a:t>
            </a:r>
          </a:p>
          <a:p>
            <a:pPr lvl="1"/>
            <a:r>
              <a:rPr lang="en-US"/>
              <a:t>100% Java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continued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while (rs.next ()) {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int idVal = rs.getInt ("id");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String nameVal = rs.getString ("name");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String catVal = rs.getString ("category");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System.out.println (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     "id = " + idVal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     + ", name = " + nameVal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     + ", category = " + catVal);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++count;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 statements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Prepared statements are precompiled, hence much more efficient to use</a:t>
            </a:r>
          </a:p>
          <a:p>
            <a:pPr lvl="1"/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PreparedStatement s;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 = conn.prepareStatement (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         "INSERT INTO animal (name, category VALUES(?,?)");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s.setString (1, nameVal);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s.setString (2, catVal);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int count = s.executeUpdate ();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s.close ();</a:t>
            </a:r>
            <a:br>
              <a:rPr 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accent2"/>
                </a:solidFill>
                <a:latin typeface="Trebuchet MS" pitchFamily="34" charset="0"/>
              </a:rPr>
              <a:t>System.out.println (count + " rows were inserted");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try {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Statement s = conn.createStatement ();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s.executeQuery ("XYZ"); </a:t>
            </a:r>
            <a:r>
              <a:rPr lang="en-US" sz="2400">
                <a:solidFill>
                  <a:schemeClr val="accent1"/>
                </a:solidFill>
                <a:latin typeface="Trebuchet MS" pitchFamily="34" charset="0"/>
              </a:rPr>
              <a:t>// issue invalid query</a:t>
            </a:r>
            <a:br>
              <a:rPr lang="en-US" sz="240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s.close ();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catch (SQLException e) {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System.err.println ("Error message: "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                       + e.getMessage ());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System.err.println ("Error number: " 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                                + e.getErrorCode ());</a:t>
            </a:r>
            <a:br>
              <a:rPr lang="en-US"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…. DB connection..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Class.forName</a:t>
            </a:r>
            <a:r>
              <a:rPr lang="en-US" sz="2800" dirty="0" smtClean="0"/>
              <a:t>(“</a:t>
            </a:r>
            <a:r>
              <a:rPr lang="en-US" sz="2800" dirty="0" err="1" smtClean="0"/>
              <a:t>com.mysql.jdbc.Driver</a:t>
            </a:r>
            <a:r>
              <a:rPr lang="en-US" sz="2800" dirty="0" smtClean="0"/>
              <a:t>”);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Connection con = </a:t>
            </a:r>
          </a:p>
          <a:p>
            <a:pPr>
              <a:buNone/>
            </a:pPr>
            <a:r>
              <a:rPr lang="en-US" sz="2800" dirty="0" err="1" smtClean="0"/>
              <a:t>DriverMagenager.getConnection</a:t>
            </a:r>
            <a:r>
              <a:rPr lang="en-US" sz="2800" dirty="0" smtClean="0"/>
              <a:t>(</a:t>
            </a:r>
          </a:p>
          <a:p>
            <a:pPr>
              <a:buNone/>
            </a:pPr>
            <a:r>
              <a:rPr lang="en-US" sz="2800" dirty="0" smtClean="0"/>
              <a:t>“</a:t>
            </a:r>
            <a:r>
              <a:rPr lang="en-US" sz="2800" dirty="0" err="1" smtClean="0"/>
              <a:t>jdbc:mysql</a:t>
            </a:r>
            <a:r>
              <a:rPr lang="en-US" sz="2800" dirty="0" smtClean="0"/>
              <a:t>://localhost:3306/</a:t>
            </a:r>
            <a:r>
              <a:rPr lang="en-US" sz="2800" dirty="0" err="1" smtClean="0"/>
              <a:t>DBName</a:t>
            </a:r>
            <a:r>
              <a:rPr lang="en-US" sz="2800" dirty="0" smtClean="0"/>
              <a:t>”, </a:t>
            </a:r>
          </a:p>
          <a:p>
            <a:pPr>
              <a:buNone/>
            </a:pPr>
            <a:r>
              <a:rPr lang="en-US" sz="2800" dirty="0" smtClean="0"/>
              <a:t>”root”, “root”);</a:t>
            </a:r>
          </a:p>
          <a:p>
            <a:pPr>
              <a:buNone/>
            </a:pPr>
            <a:endParaRPr lang="en-US" sz="2800" smtClean="0"/>
          </a:p>
          <a:p>
            <a:pPr>
              <a:buNone/>
            </a:pPr>
            <a:r>
              <a:rPr lang="en-US" sz="2800" smtClean="0"/>
              <a:t>Statement </a:t>
            </a:r>
            <a:r>
              <a:rPr lang="en-US" sz="2800" dirty="0" smtClean="0"/>
              <a:t>stmt = </a:t>
            </a:r>
            <a:r>
              <a:rPr lang="en-US" sz="2800" dirty="0" err="1" smtClean="0"/>
              <a:t>con.createStatement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1 Drivers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Translate JDBC into ODBC and use Windows ODBC built in drivers</a:t>
            </a:r>
          </a:p>
          <a:p>
            <a:r>
              <a:rPr lang="en-US"/>
              <a:t>ODBC must be set up on every client </a:t>
            </a:r>
          </a:p>
          <a:p>
            <a:pPr lvl="1"/>
            <a:r>
              <a:rPr lang="en-US"/>
              <a:t> driver must be physically on each machine for both java applications and applets</a:t>
            </a:r>
          </a:p>
          <a:p>
            <a:pPr lvl="1"/>
            <a:r>
              <a:rPr lang="en-US"/>
              <a:t>for server side servlets ODBC must be set up on web server</a:t>
            </a:r>
          </a:p>
          <a:p>
            <a:r>
              <a:rPr lang="en-US"/>
              <a:t>driver sun.jdbc.odbc.JdbcOdbc provided by JavaSoft with JDK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90600" y="33528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1 Driver (cont.)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35052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90800" y="33528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667000" y="3505200"/>
            <a:ext cx="1219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JDBC-ODBC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114800" y="33528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191000" y="35052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ODBC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096000" y="33528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324600" y="3505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133600" y="3810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3733800" y="3810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5257800" y="3810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590800" y="48768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667000" y="5029200"/>
            <a:ext cx="1219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Vendor Library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3124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2 Drivers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Converts JDBC to data base vendors native SQL calls</a:t>
            </a:r>
          </a:p>
          <a:p>
            <a:r>
              <a:rPr lang="en-US"/>
              <a:t>like Type 1 drivers; requires installation of binaries on each client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Type 2 Drivers (cont.)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28800" y="31242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3352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657600" y="31242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57600" y="32766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57600" y="47244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733800" y="4876800"/>
            <a:ext cx="1219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Vendor Library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638800" y="31242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867400" y="3352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2971800" y="3581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800600" y="3581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191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1656</Words>
  <Application>Microsoft Office PowerPoint</Application>
  <PresentationFormat>On-screen Show (4:3)</PresentationFormat>
  <Paragraphs>401</Paragraphs>
  <Slides>53</Slides>
  <Notes>40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JDBC</vt:lpstr>
      <vt:lpstr>JDBC</vt:lpstr>
      <vt:lpstr>JDBC Architecture</vt:lpstr>
      <vt:lpstr>Database Drivers</vt:lpstr>
      <vt:lpstr>JDBC Driver Types</vt:lpstr>
      <vt:lpstr>Type 1 Drivers</vt:lpstr>
      <vt:lpstr>Type 1 Driver (cont.)</vt:lpstr>
      <vt:lpstr>Type 2 Drivers</vt:lpstr>
      <vt:lpstr>Type 2 Drivers (cont.)</vt:lpstr>
      <vt:lpstr>Type 3 Drivers</vt:lpstr>
      <vt:lpstr>Type 3 Drivers (cont.)</vt:lpstr>
      <vt:lpstr>Type 4 Drivers</vt:lpstr>
      <vt:lpstr>Type 4 Drivers (cont.)</vt:lpstr>
      <vt:lpstr> JDBC APIs</vt:lpstr>
      <vt:lpstr>java.sql</vt:lpstr>
      <vt:lpstr>Loading the Driver -DriverManager</vt:lpstr>
      <vt:lpstr>Registering a Driver</vt:lpstr>
      <vt:lpstr>JDBC Object Classes</vt:lpstr>
      <vt:lpstr>JDBC URLs</vt:lpstr>
      <vt:lpstr>DriverManager</vt:lpstr>
      <vt:lpstr>Connection</vt:lpstr>
      <vt:lpstr>Obtaining a Connection</vt:lpstr>
      <vt:lpstr>Connection Methods</vt:lpstr>
      <vt:lpstr>Statement</vt:lpstr>
      <vt:lpstr>Statement Methods</vt:lpstr>
      <vt:lpstr>ResultSet</vt:lpstr>
      <vt:lpstr>ResultSet Methods</vt:lpstr>
      <vt:lpstr>ResultSet Methods</vt:lpstr>
      <vt:lpstr>ResultSet Methods</vt:lpstr>
      <vt:lpstr>ResultSet Methods</vt:lpstr>
      <vt:lpstr>isNull</vt:lpstr>
      <vt:lpstr>Sample Database</vt:lpstr>
      <vt:lpstr>SELECT Example</vt:lpstr>
      <vt:lpstr>SELECT Example (Cont.)‏</vt:lpstr>
      <vt:lpstr>Mapping Java Types to SQL Types</vt:lpstr>
      <vt:lpstr>Database Time</vt:lpstr>
      <vt:lpstr>Modifying the Database</vt:lpstr>
      <vt:lpstr>Transaction Management</vt:lpstr>
      <vt:lpstr>setAutoCommit</vt:lpstr>
      <vt:lpstr>Optimized Statements</vt:lpstr>
      <vt:lpstr>Metadata</vt:lpstr>
      <vt:lpstr>Connecting to the server</vt:lpstr>
      <vt:lpstr>A complete program</vt:lpstr>
      <vt:lpstr>Using the Connection object</vt:lpstr>
      <vt:lpstr>Issuing queries</vt:lpstr>
      <vt:lpstr>Creating a table</vt:lpstr>
      <vt:lpstr>Populating the table</vt:lpstr>
      <vt:lpstr>ResultSet</vt:lpstr>
      <vt:lpstr>Example, continued</vt:lpstr>
      <vt:lpstr>Example, continued</vt:lpstr>
      <vt:lpstr>Prepared statements</vt:lpstr>
      <vt:lpstr>Error handling</vt:lpstr>
      <vt:lpstr>For Mysql…. DB connection..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Veena</dc:creator>
  <cp:lastModifiedBy>Administrator</cp:lastModifiedBy>
  <cp:revision>22</cp:revision>
  <dcterms:created xsi:type="dcterms:W3CDTF">2006-08-16T00:00:00Z</dcterms:created>
  <dcterms:modified xsi:type="dcterms:W3CDTF">2018-02-20T04:55:20Z</dcterms:modified>
</cp:coreProperties>
</file>