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61" r:id="rId5"/>
    <p:sldId id="274" r:id="rId6"/>
    <p:sldId id="275" r:id="rId7"/>
    <p:sldId id="276" r:id="rId8"/>
    <p:sldId id="263" r:id="rId9"/>
    <p:sldId id="264" r:id="rId10"/>
    <p:sldId id="277" r:id="rId11"/>
    <p:sldId id="265" r:id="rId12"/>
    <p:sldId id="278" r:id="rId13"/>
    <p:sldId id="279" r:id="rId14"/>
    <p:sldId id="280" r:id="rId15"/>
    <p:sldId id="281" r:id="rId16"/>
    <p:sldId id="282" r:id="rId17"/>
    <p:sldId id="283" r:id="rId18"/>
    <p:sldId id="267" r:id="rId19"/>
    <p:sldId id="268" r:id="rId20"/>
    <p:sldId id="269" r:id="rId21"/>
    <p:sldId id="284" r:id="rId22"/>
    <p:sldId id="270" r:id="rId23"/>
    <p:sldId id="285" r:id="rId24"/>
    <p:sldId id="271" r:id="rId25"/>
    <p:sldId id="272" r:id="rId26"/>
    <p:sldId id="286" r:id="rId27"/>
    <p:sldId id="287" r:id="rId28"/>
    <p:sldId id="273" r:id="rId29"/>
  </p:sldIdLst>
  <p:sldSz cx="9144000" cy="6858000" type="screen4x3"/>
  <p:notesSz cx="6772275" cy="990282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88E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677" autoAdjust="0"/>
    <p:restoredTop sz="94660"/>
  </p:normalViewPr>
  <p:slideViewPr>
    <p:cSldViewPr>
      <p:cViewPr>
        <p:scale>
          <a:sx n="75" d="100"/>
          <a:sy n="75" d="100"/>
        </p:scale>
        <p:origin x="-158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40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393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93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40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1CA71AF-6EFF-4AAB-94FC-E0D92D1ABBEE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40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39219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11225" y="742950"/>
            <a:ext cx="4951413" cy="3713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92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03763"/>
            <a:ext cx="5416550" cy="44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92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92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40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C8D5722-66B4-4844-8971-6A3DAB8E2C5A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786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374787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74788" name="Group 4"/>
            <p:cNvGrpSpPr>
              <a:grpSpLocks/>
            </p:cNvGrpSpPr>
            <p:nvPr/>
          </p:nvGrpSpPr>
          <p:grpSpPr bwMode="auto"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374789" name="Group 5"/>
              <p:cNvGrpSpPr>
                <a:grpSpLocks/>
              </p:cNvGrpSpPr>
              <p:nvPr/>
            </p:nvGrpSpPr>
            <p:grpSpPr bwMode="auto"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374790" name="Oval 6"/>
                <p:cNvSpPr>
                  <a:spLocks noChangeArrowheads="1"/>
                </p:cNvSpPr>
                <p:nvPr userDrawn="1"/>
              </p:nvSpPr>
              <p:spPr bwMode="hidden">
                <a:xfrm>
                  <a:off x="2268" y="3934"/>
                  <a:ext cx="638" cy="3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4791" name="Oval 7"/>
                <p:cNvSpPr>
                  <a:spLocks noChangeArrowheads="1"/>
                </p:cNvSpPr>
                <p:nvPr userDrawn="1"/>
              </p:nvSpPr>
              <p:spPr bwMode="hidden">
                <a:xfrm>
                  <a:off x="2314" y="3958"/>
                  <a:ext cx="543" cy="3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4792" name="Oval 8"/>
                <p:cNvSpPr>
                  <a:spLocks noChangeArrowheads="1"/>
                </p:cNvSpPr>
                <p:nvPr userDrawn="1"/>
              </p:nvSpPr>
              <p:spPr bwMode="hidden">
                <a:xfrm>
                  <a:off x="2341" y="3979"/>
                  <a:ext cx="501" cy="29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098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4793" name="Oval 9"/>
                <p:cNvSpPr>
                  <a:spLocks noChangeArrowheads="1"/>
                </p:cNvSpPr>
                <p:nvPr userDrawn="1"/>
              </p:nvSpPr>
              <p:spPr bwMode="hidden">
                <a:xfrm>
                  <a:off x="2368" y="3997"/>
                  <a:ext cx="444" cy="25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4794" name="Oval 10"/>
                <p:cNvSpPr>
                  <a:spLocks noChangeArrowheads="1"/>
                </p:cNvSpPr>
                <p:nvPr userDrawn="1"/>
              </p:nvSpPr>
              <p:spPr bwMode="hidden">
                <a:xfrm>
                  <a:off x="2385" y="4005"/>
                  <a:ext cx="413" cy="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4795" name="Oval 11"/>
                <p:cNvSpPr>
                  <a:spLocks noChangeArrowheads="1"/>
                </p:cNvSpPr>
                <p:nvPr userDrawn="1"/>
              </p:nvSpPr>
              <p:spPr bwMode="hidden">
                <a:xfrm>
                  <a:off x="2437" y="4026"/>
                  <a:ext cx="306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4796" name="Oval 12"/>
                <p:cNvSpPr>
                  <a:spLocks noChangeArrowheads="1"/>
                </p:cNvSpPr>
                <p:nvPr userDrawn="1"/>
              </p:nvSpPr>
              <p:spPr bwMode="hidden">
                <a:xfrm>
                  <a:off x="2476" y="4056"/>
                  <a:ext cx="227" cy="1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4797" name="Oval 13"/>
                <p:cNvSpPr>
                  <a:spLocks noChangeArrowheads="1"/>
                </p:cNvSpPr>
                <p:nvPr userDrawn="1"/>
              </p:nvSpPr>
              <p:spPr bwMode="hidden">
                <a:xfrm>
                  <a:off x="2542" y="4097"/>
                  <a:ext cx="90" cy="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4798" name="Oval 14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99" name="Oval 15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00" name="Oval 16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01" name="Oval 17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02" name="Oval 18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03" name="Freeform 19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04" name="Freeform 20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84706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05" name="Freeform 21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06" name="Freeform 22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07" name="Freeform 23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08" name="Freeform 24"/>
              <p:cNvSpPr>
                <a:spLocks/>
              </p:cNvSpPr>
              <p:nvPr/>
            </p:nvSpPr>
            <p:spPr bwMode="hidden">
              <a:xfrm>
                <a:off x="4175" y="4050"/>
                <a:ext cx="180" cy="13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9" y="132"/>
                  </a:cxn>
                  <a:cxn ang="0">
                    <a:pos x="77" y="108"/>
                  </a:cxn>
                  <a:cxn ang="0">
                    <a:pos x="119" y="78"/>
                  </a:cxn>
                  <a:cxn ang="0">
                    <a:pos x="155" y="48"/>
                  </a:cxn>
                  <a:cxn ang="0">
                    <a:pos x="179" y="12"/>
                  </a:cxn>
                  <a:cxn ang="0">
                    <a:pos x="173" y="6"/>
                  </a:cxn>
                  <a:cxn ang="0">
                    <a:pos x="167" y="0"/>
                  </a:cxn>
                  <a:cxn ang="0">
                    <a:pos x="137" y="42"/>
                  </a:cxn>
                  <a:cxn ang="0">
                    <a:pos x="101" y="78"/>
                  </a:cxn>
                  <a:cxn ang="0">
                    <a:pos x="53" y="108"/>
                  </a:cxn>
                  <a:cxn ang="0">
                    <a:pos x="0" y="132"/>
                  </a:cxn>
                  <a:cxn ang="0">
                    <a:pos x="0" y="132"/>
                  </a:cxn>
                </a:cxnLst>
                <a:rect l="0" t="0" r="r" b="b"/>
                <a:pathLst>
                  <a:path w="179" h="132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09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10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11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12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13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14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15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16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17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18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19" name="Freeform 35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20" name="Freeform 36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21" name="Freeform 37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22" name="Freeform 38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23" name="Freeform 39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24" name="Freeform 40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25" name="Freeform 41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26" name="Freeform 42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686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27" name="Freeform 43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28" name="Freeform 44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29" name="Freeform 45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30" name="Freeform 46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31" name="Freeform 47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32" name="Freeform 48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33" name="Freeform 49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34" name="Freeform 50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35" name="Freeform 51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36" name="Freeform 52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37" name="Oval 53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74838" name="Group 54"/>
              <p:cNvGrpSpPr>
                <a:grpSpLocks/>
              </p:cNvGrpSpPr>
              <p:nvPr/>
            </p:nvGrpSpPr>
            <p:grpSpPr bwMode="auto"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374839" name="Oval 55"/>
                <p:cNvSpPr>
                  <a:spLocks noChangeArrowheads="1"/>
                </p:cNvSpPr>
                <p:nvPr userDrawn="1"/>
              </p:nvSpPr>
              <p:spPr bwMode="hidden">
                <a:xfrm>
                  <a:off x="4546" y="3608"/>
                  <a:ext cx="518" cy="31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4840" name="Oval 56"/>
                <p:cNvSpPr>
                  <a:spLocks noChangeArrowheads="1"/>
                </p:cNvSpPr>
                <p:nvPr userDrawn="1"/>
              </p:nvSpPr>
              <p:spPr bwMode="hidden">
                <a:xfrm>
                  <a:off x="4578" y="3630"/>
                  <a:ext cx="446" cy="27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tint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4841" name="Oval 57"/>
                <p:cNvSpPr>
                  <a:spLocks noChangeArrowheads="1"/>
                </p:cNvSpPr>
                <p:nvPr userDrawn="1"/>
              </p:nvSpPr>
              <p:spPr bwMode="hidden">
                <a:xfrm>
                  <a:off x="4610" y="3650"/>
                  <a:ext cx="386" cy="23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4842" name="Oval 58"/>
                <p:cNvSpPr>
                  <a:spLocks noChangeArrowheads="1"/>
                </p:cNvSpPr>
                <p:nvPr userDrawn="1"/>
              </p:nvSpPr>
              <p:spPr bwMode="hidden">
                <a:xfrm>
                  <a:off x="4654" y="3678"/>
                  <a:ext cx="298" cy="1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4843" name="Oval 59"/>
                <p:cNvSpPr>
                  <a:spLocks noChangeArrowheads="1"/>
                </p:cNvSpPr>
                <p:nvPr userDrawn="1"/>
              </p:nvSpPr>
              <p:spPr bwMode="hidden">
                <a:xfrm>
                  <a:off x="4690" y="3698"/>
                  <a:ext cx="222" cy="1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4844" name="Oval 60"/>
                <p:cNvSpPr>
                  <a:spLocks noChangeArrowheads="1"/>
                </p:cNvSpPr>
                <p:nvPr userDrawn="1"/>
              </p:nvSpPr>
              <p:spPr bwMode="hidden">
                <a:xfrm>
                  <a:off x="4738" y="3728"/>
                  <a:ext cx="126" cy="8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74845" name="Group 61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374846" name="Oval 62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4847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4848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4849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74850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74851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74852" name="Rectangle 68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74853" name="Rectangle 6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74854" name="Rectangle 7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62DFE9A-431E-4D48-AA55-AED8061C00A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6CBB13-55F8-44CF-AE1E-2065FF382E3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B23E1-F88F-49EC-BDE6-B1902C6CD53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D3519B0-F6A2-48FC-B288-D91F8C9DA1D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388E00-0D52-4110-B3EC-6A59B581775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C55791-4BFD-477C-ACE7-190E04D3B3C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45FC4D-7E80-4376-B5E9-D4E07ADA156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98828F-9C87-4E8F-B4B7-D4D2EB4D69E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4D034A-6E7F-4415-80B8-3062DEDAC5A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E4DCA4-B024-4640-974C-A89A6ED0AA1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5BBAAE-A11A-4C65-9104-E49A30E568F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725E6-CB57-414C-8557-ECA3C465A0E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762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373763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73764" name="Group 4"/>
            <p:cNvGrpSpPr>
              <a:grpSpLocks/>
            </p:cNvGrpSpPr>
            <p:nvPr/>
          </p:nvGrpSpPr>
          <p:grpSpPr bwMode="auto"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373765" name="Group 5"/>
              <p:cNvGrpSpPr>
                <a:grpSpLocks/>
              </p:cNvGrpSpPr>
              <p:nvPr userDrawn="1"/>
            </p:nvGrpSpPr>
            <p:grpSpPr bwMode="auto"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373766" name="Oval 6"/>
                <p:cNvSpPr>
                  <a:spLocks noChangeArrowheads="1"/>
                </p:cNvSpPr>
                <p:nvPr userDrawn="1"/>
              </p:nvSpPr>
              <p:spPr bwMode="hidden">
                <a:xfrm>
                  <a:off x="2268" y="3934"/>
                  <a:ext cx="638" cy="3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3767" name="Oval 7"/>
                <p:cNvSpPr>
                  <a:spLocks noChangeArrowheads="1"/>
                </p:cNvSpPr>
                <p:nvPr userDrawn="1"/>
              </p:nvSpPr>
              <p:spPr bwMode="hidden">
                <a:xfrm>
                  <a:off x="2314" y="3958"/>
                  <a:ext cx="543" cy="3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3768" name="Oval 8"/>
                <p:cNvSpPr>
                  <a:spLocks noChangeArrowheads="1"/>
                </p:cNvSpPr>
                <p:nvPr userDrawn="1"/>
              </p:nvSpPr>
              <p:spPr bwMode="hidden">
                <a:xfrm>
                  <a:off x="2341" y="3979"/>
                  <a:ext cx="501" cy="29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098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3769" name="Oval 9"/>
                <p:cNvSpPr>
                  <a:spLocks noChangeArrowheads="1"/>
                </p:cNvSpPr>
                <p:nvPr userDrawn="1"/>
              </p:nvSpPr>
              <p:spPr bwMode="hidden">
                <a:xfrm>
                  <a:off x="2368" y="3997"/>
                  <a:ext cx="444" cy="25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3770" name="Oval 10"/>
                <p:cNvSpPr>
                  <a:spLocks noChangeArrowheads="1"/>
                </p:cNvSpPr>
                <p:nvPr userDrawn="1"/>
              </p:nvSpPr>
              <p:spPr bwMode="hidden">
                <a:xfrm>
                  <a:off x="2385" y="4005"/>
                  <a:ext cx="413" cy="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3771" name="Oval 11"/>
                <p:cNvSpPr>
                  <a:spLocks noChangeArrowheads="1"/>
                </p:cNvSpPr>
                <p:nvPr userDrawn="1"/>
              </p:nvSpPr>
              <p:spPr bwMode="hidden">
                <a:xfrm>
                  <a:off x="2437" y="4026"/>
                  <a:ext cx="306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3772" name="Oval 12"/>
                <p:cNvSpPr>
                  <a:spLocks noChangeArrowheads="1"/>
                </p:cNvSpPr>
                <p:nvPr userDrawn="1"/>
              </p:nvSpPr>
              <p:spPr bwMode="hidden">
                <a:xfrm>
                  <a:off x="2476" y="4056"/>
                  <a:ext cx="227" cy="1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3773" name="Oval 13"/>
                <p:cNvSpPr>
                  <a:spLocks noChangeArrowheads="1"/>
                </p:cNvSpPr>
                <p:nvPr userDrawn="1"/>
              </p:nvSpPr>
              <p:spPr bwMode="hidden">
                <a:xfrm>
                  <a:off x="2542" y="4097"/>
                  <a:ext cx="90" cy="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3774" name="Oval 14"/>
              <p:cNvSpPr>
                <a:spLocks noChangeArrowheads="1"/>
              </p:cNvSpPr>
              <p:nvPr userDrawn="1"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775" name="Oval 15"/>
              <p:cNvSpPr>
                <a:spLocks noChangeArrowheads="1"/>
              </p:cNvSpPr>
              <p:nvPr userDrawn="1"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776" name="Oval 16"/>
              <p:cNvSpPr>
                <a:spLocks noChangeArrowheads="1"/>
              </p:cNvSpPr>
              <p:nvPr userDrawn="1"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777" name="Oval 17"/>
              <p:cNvSpPr>
                <a:spLocks noChangeArrowheads="1"/>
              </p:cNvSpPr>
              <p:nvPr userDrawn="1"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778" name="Oval 18"/>
              <p:cNvSpPr>
                <a:spLocks noChangeArrowheads="1"/>
              </p:cNvSpPr>
              <p:nvPr userDrawn="1"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779" name="Freeform 19"/>
              <p:cNvSpPr>
                <a:spLocks/>
              </p:cNvSpPr>
              <p:nvPr userDrawn="1"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780" name="Freeform 20"/>
              <p:cNvSpPr>
                <a:spLocks/>
              </p:cNvSpPr>
              <p:nvPr userDrawn="1"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84706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781" name="Freeform 21"/>
              <p:cNvSpPr>
                <a:spLocks/>
              </p:cNvSpPr>
              <p:nvPr userDrawn="1"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782" name="Freeform 22"/>
              <p:cNvSpPr>
                <a:spLocks/>
              </p:cNvSpPr>
              <p:nvPr userDrawn="1"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783" name="Freeform 23"/>
              <p:cNvSpPr>
                <a:spLocks/>
              </p:cNvSpPr>
              <p:nvPr userDrawn="1"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784" name="Freeform 24"/>
              <p:cNvSpPr>
                <a:spLocks/>
              </p:cNvSpPr>
              <p:nvPr userDrawn="1"/>
            </p:nvSpPr>
            <p:spPr bwMode="hidden">
              <a:xfrm>
                <a:off x="4175" y="4050"/>
                <a:ext cx="180" cy="13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9" y="132"/>
                  </a:cxn>
                  <a:cxn ang="0">
                    <a:pos x="77" y="108"/>
                  </a:cxn>
                  <a:cxn ang="0">
                    <a:pos x="119" y="78"/>
                  </a:cxn>
                  <a:cxn ang="0">
                    <a:pos x="155" y="48"/>
                  </a:cxn>
                  <a:cxn ang="0">
                    <a:pos x="179" y="12"/>
                  </a:cxn>
                  <a:cxn ang="0">
                    <a:pos x="173" y="6"/>
                  </a:cxn>
                  <a:cxn ang="0">
                    <a:pos x="167" y="0"/>
                  </a:cxn>
                  <a:cxn ang="0">
                    <a:pos x="137" y="42"/>
                  </a:cxn>
                  <a:cxn ang="0">
                    <a:pos x="101" y="78"/>
                  </a:cxn>
                  <a:cxn ang="0">
                    <a:pos x="53" y="108"/>
                  </a:cxn>
                  <a:cxn ang="0">
                    <a:pos x="0" y="132"/>
                  </a:cxn>
                  <a:cxn ang="0">
                    <a:pos x="0" y="132"/>
                  </a:cxn>
                </a:cxnLst>
                <a:rect l="0" t="0" r="r" b="b"/>
                <a:pathLst>
                  <a:path w="179" h="132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785" name="Freeform 25"/>
              <p:cNvSpPr>
                <a:spLocks/>
              </p:cNvSpPr>
              <p:nvPr userDrawn="1"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786" name="Freeform 26"/>
              <p:cNvSpPr>
                <a:spLocks/>
              </p:cNvSpPr>
              <p:nvPr userDrawn="1"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787" name="Freeform 27"/>
              <p:cNvSpPr>
                <a:spLocks/>
              </p:cNvSpPr>
              <p:nvPr userDrawn="1"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788" name="Freeform 28"/>
              <p:cNvSpPr>
                <a:spLocks/>
              </p:cNvSpPr>
              <p:nvPr userDrawn="1"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789" name="Freeform 29"/>
              <p:cNvSpPr>
                <a:spLocks/>
              </p:cNvSpPr>
              <p:nvPr userDrawn="1"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790" name="Freeform 30"/>
              <p:cNvSpPr>
                <a:spLocks/>
              </p:cNvSpPr>
              <p:nvPr userDrawn="1"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791" name="Freeform 31"/>
              <p:cNvSpPr>
                <a:spLocks/>
              </p:cNvSpPr>
              <p:nvPr userDrawn="1"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792" name="Freeform 32"/>
              <p:cNvSpPr>
                <a:spLocks/>
              </p:cNvSpPr>
              <p:nvPr userDrawn="1"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793" name="Freeform 33"/>
              <p:cNvSpPr>
                <a:spLocks/>
              </p:cNvSpPr>
              <p:nvPr userDrawn="1"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794" name="Freeform 34"/>
              <p:cNvSpPr>
                <a:spLocks/>
              </p:cNvSpPr>
              <p:nvPr userDrawn="1"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795" name="Freeform 35"/>
              <p:cNvSpPr>
                <a:spLocks noEditPoints="1"/>
              </p:cNvSpPr>
              <p:nvPr userDrawn="1"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796" name="Freeform 36"/>
              <p:cNvSpPr>
                <a:spLocks/>
              </p:cNvSpPr>
              <p:nvPr userDrawn="1"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797" name="Freeform 37"/>
              <p:cNvSpPr>
                <a:spLocks/>
              </p:cNvSpPr>
              <p:nvPr userDrawn="1"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798" name="Freeform 38"/>
              <p:cNvSpPr>
                <a:spLocks/>
              </p:cNvSpPr>
              <p:nvPr userDrawn="1"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799" name="Freeform 39"/>
              <p:cNvSpPr>
                <a:spLocks/>
              </p:cNvSpPr>
              <p:nvPr userDrawn="1"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00" name="Freeform 40"/>
              <p:cNvSpPr>
                <a:spLocks/>
              </p:cNvSpPr>
              <p:nvPr userDrawn="1"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01" name="Freeform 41"/>
              <p:cNvSpPr>
                <a:spLocks/>
              </p:cNvSpPr>
              <p:nvPr userDrawn="1"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02" name="Freeform 42"/>
              <p:cNvSpPr>
                <a:spLocks/>
              </p:cNvSpPr>
              <p:nvPr userDrawn="1"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686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03" name="Freeform 43"/>
              <p:cNvSpPr>
                <a:spLocks/>
              </p:cNvSpPr>
              <p:nvPr userDrawn="1"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04" name="Freeform 44"/>
              <p:cNvSpPr>
                <a:spLocks/>
              </p:cNvSpPr>
              <p:nvPr userDrawn="1"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05" name="Freeform 45"/>
              <p:cNvSpPr>
                <a:spLocks/>
              </p:cNvSpPr>
              <p:nvPr userDrawn="1"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06" name="Freeform 46"/>
              <p:cNvSpPr>
                <a:spLocks/>
              </p:cNvSpPr>
              <p:nvPr userDrawn="1"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07" name="Freeform 47"/>
              <p:cNvSpPr>
                <a:spLocks/>
              </p:cNvSpPr>
              <p:nvPr userDrawn="1"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08" name="Freeform 48"/>
              <p:cNvSpPr>
                <a:spLocks/>
              </p:cNvSpPr>
              <p:nvPr userDrawn="1"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09" name="Freeform 49"/>
              <p:cNvSpPr>
                <a:spLocks/>
              </p:cNvSpPr>
              <p:nvPr userDrawn="1"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10" name="Freeform 50"/>
              <p:cNvSpPr>
                <a:spLocks/>
              </p:cNvSpPr>
              <p:nvPr userDrawn="1"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11" name="Freeform 51"/>
              <p:cNvSpPr>
                <a:spLocks/>
              </p:cNvSpPr>
              <p:nvPr userDrawn="1"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12" name="Freeform 52"/>
              <p:cNvSpPr>
                <a:spLocks noEditPoints="1"/>
              </p:cNvSpPr>
              <p:nvPr userDrawn="1"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13" name="Oval 53"/>
              <p:cNvSpPr>
                <a:spLocks noChangeArrowheads="1"/>
              </p:cNvSpPr>
              <p:nvPr userDrawn="1"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73814" name="Group 54"/>
              <p:cNvGrpSpPr>
                <a:grpSpLocks/>
              </p:cNvGrpSpPr>
              <p:nvPr userDrawn="1"/>
            </p:nvGrpSpPr>
            <p:grpSpPr bwMode="auto"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373815" name="Oval 55"/>
                <p:cNvSpPr>
                  <a:spLocks noChangeArrowheads="1"/>
                </p:cNvSpPr>
                <p:nvPr userDrawn="1"/>
              </p:nvSpPr>
              <p:spPr bwMode="hidden">
                <a:xfrm>
                  <a:off x="4546" y="3608"/>
                  <a:ext cx="518" cy="31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3816" name="Oval 56"/>
                <p:cNvSpPr>
                  <a:spLocks noChangeArrowheads="1"/>
                </p:cNvSpPr>
                <p:nvPr userDrawn="1"/>
              </p:nvSpPr>
              <p:spPr bwMode="hidden">
                <a:xfrm>
                  <a:off x="4578" y="3630"/>
                  <a:ext cx="446" cy="27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tint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3817" name="Oval 57"/>
                <p:cNvSpPr>
                  <a:spLocks noChangeArrowheads="1"/>
                </p:cNvSpPr>
                <p:nvPr userDrawn="1"/>
              </p:nvSpPr>
              <p:spPr bwMode="hidden">
                <a:xfrm>
                  <a:off x="4610" y="3650"/>
                  <a:ext cx="386" cy="23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3818" name="Oval 58"/>
                <p:cNvSpPr>
                  <a:spLocks noChangeArrowheads="1"/>
                </p:cNvSpPr>
                <p:nvPr userDrawn="1"/>
              </p:nvSpPr>
              <p:spPr bwMode="hidden">
                <a:xfrm>
                  <a:off x="4654" y="3678"/>
                  <a:ext cx="298" cy="1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3819" name="Oval 59"/>
                <p:cNvSpPr>
                  <a:spLocks noChangeArrowheads="1"/>
                </p:cNvSpPr>
                <p:nvPr userDrawn="1"/>
              </p:nvSpPr>
              <p:spPr bwMode="hidden">
                <a:xfrm>
                  <a:off x="4690" y="3698"/>
                  <a:ext cx="222" cy="1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3820" name="Oval 60"/>
                <p:cNvSpPr>
                  <a:spLocks noChangeArrowheads="1"/>
                </p:cNvSpPr>
                <p:nvPr userDrawn="1"/>
              </p:nvSpPr>
              <p:spPr bwMode="hidden">
                <a:xfrm>
                  <a:off x="4738" y="3728"/>
                  <a:ext cx="126" cy="8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73821" name="Group 61"/>
              <p:cNvGrpSpPr>
                <a:grpSpLocks/>
              </p:cNvGrpSpPr>
              <p:nvPr userDrawn="1"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373822" name="Oval 62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3823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3824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3825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73826" name="Rectangle 66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73827" name="Rectangle 67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373828" name="Rectangle 68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373829" name="Rectangle 69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169C5E9F-0ECC-4029-8C4D-6353D26C52A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373830" name="Rectangle 70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>
    <p:cut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rland.com/jbuilder/" TargetMode="External"/><Relationship Id="rId2" Type="http://schemas.openxmlformats.org/officeDocument/2006/relationships/hyperlink" Target="http://www.netbeans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Component-Based Software Engineering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800"/>
              <a:t>Introduction to Java Beans</a:t>
            </a:r>
          </a:p>
          <a:p>
            <a:endParaRPr lang="en-GB" sz="1000"/>
          </a:p>
          <a:p>
            <a:r>
              <a:rPr lang="en-GB" sz="2400"/>
              <a:t>Paul Krause</a:t>
            </a:r>
          </a:p>
          <a:p>
            <a:r>
              <a:rPr lang="en-GB" sz="2400"/>
              <a:t>and</a:t>
            </a:r>
          </a:p>
          <a:p>
            <a:r>
              <a:rPr lang="en-GB" sz="2400"/>
              <a:t>Sotiris Moschoyiannis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Component Model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JavaBeans is Java’s component model</a:t>
            </a:r>
          </a:p>
          <a:p>
            <a:r>
              <a:rPr lang="en-GB"/>
              <a:t>The model is made up of an architecture and an API</a:t>
            </a:r>
          </a:p>
          <a:p>
            <a:r>
              <a:rPr lang="en-GB"/>
              <a:t>The API makes it possible to write component software in Java</a:t>
            </a:r>
          </a:p>
          <a:p>
            <a:r>
              <a:rPr lang="en-GB"/>
              <a:t>The architecture provides the framework (services and rules) that allows components to participate properly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Component Model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Discovery and Registration</a:t>
            </a:r>
          </a:p>
          <a:p>
            <a:r>
              <a:rPr lang="en-GB"/>
              <a:t>Raising and Handling of Events</a:t>
            </a:r>
          </a:p>
          <a:p>
            <a:r>
              <a:rPr lang="en-GB"/>
              <a:t>Persistence</a:t>
            </a:r>
          </a:p>
          <a:p>
            <a:r>
              <a:rPr lang="en-GB"/>
              <a:t>Visual Presentation</a:t>
            </a:r>
          </a:p>
          <a:p>
            <a:r>
              <a:rPr lang="en-GB"/>
              <a:t>Support for Visual Programming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528512" presetClass="entr" presetSubtype="6342058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8528512" presetClass="entr" presetSubtype="6342058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8528512" presetClass="entr" presetSubtype="6342058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8528512" presetClass="entr" presetSubtype="6342058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8528512" presetClass="entr" presetSubtype="6342058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Component Model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124200"/>
          </a:xfrm>
        </p:spPr>
        <p:txBody>
          <a:bodyPr/>
          <a:lstStyle/>
          <a:p>
            <a:r>
              <a:rPr lang="en-GB"/>
              <a:t>Discovery and Registration</a:t>
            </a:r>
          </a:p>
          <a:p>
            <a:endParaRPr lang="en-GB" sz="1200"/>
          </a:p>
          <a:p>
            <a:pPr lvl="1"/>
            <a:r>
              <a:rPr lang="en-GB"/>
              <a:t>Locate a component at run-time and determine its supported interfaces</a:t>
            </a:r>
          </a:p>
          <a:p>
            <a:pPr lvl="1"/>
            <a:r>
              <a:rPr lang="en-GB"/>
              <a:t>Registration process for a component to make itself and its interfaces known</a:t>
            </a:r>
          </a:p>
          <a:p>
            <a:pPr lvl="1"/>
            <a:endParaRPr lang="en-GB"/>
          </a:p>
        </p:txBody>
      </p:sp>
      <p:sp>
        <p:nvSpPr>
          <p:cNvPr id="549892" name="Text Box 4"/>
          <p:cNvSpPr txBox="1">
            <a:spLocks noChangeArrowheads="1"/>
          </p:cNvSpPr>
          <p:nvPr/>
        </p:nvSpPr>
        <p:spPr bwMode="auto">
          <a:xfrm>
            <a:off x="990600" y="4876800"/>
            <a:ext cx="7391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GB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This mechanism allows components and applications to be developed independently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Component Model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Raising and Handling of Events</a:t>
            </a:r>
          </a:p>
          <a:p>
            <a:pPr lvl="1"/>
            <a:endParaRPr lang="en-GB" sz="1200"/>
          </a:p>
          <a:p>
            <a:pPr lvl="1"/>
            <a:r>
              <a:rPr lang="en-GB"/>
              <a:t>Beans (or JavaBeans components) use events to communicate with other Beans</a:t>
            </a:r>
          </a:p>
          <a:p>
            <a:pPr lvl="1"/>
            <a:r>
              <a:rPr lang="en-GB"/>
              <a:t>A Bean that wants to receive events (a </a:t>
            </a:r>
            <a:r>
              <a:rPr lang="en-GB" i="1"/>
              <a:t>listener </a:t>
            </a:r>
            <a:r>
              <a:rPr lang="en-GB"/>
              <a:t>Bean) registers its interest with the Bean that triggers the event (a </a:t>
            </a:r>
            <a:r>
              <a:rPr lang="en-GB" i="1"/>
              <a:t>source</a:t>
            </a:r>
            <a:r>
              <a:rPr lang="en-GB"/>
              <a:t> Bean) 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Component Model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Persistence</a:t>
            </a:r>
          </a:p>
          <a:p>
            <a:endParaRPr lang="en-GB" sz="1200"/>
          </a:p>
          <a:p>
            <a:pPr lvl="1"/>
            <a:r>
              <a:rPr lang="en-GB"/>
              <a:t>Persistence enables Beans to save and restore their state</a:t>
            </a:r>
          </a:p>
          <a:p>
            <a:pPr lvl="1"/>
            <a:r>
              <a:rPr lang="en-GB"/>
              <a:t>JavaBeans uses Java Object Serialization to support persistence 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Component Model</a:t>
            </a:r>
          </a:p>
        </p:txBody>
      </p:sp>
      <p:sp>
        <p:nvSpPr>
          <p:cNvPr id="5529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Visual Presentation</a:t>
            </a:r>
          </a:p>
          <a:p>
            <a:endParaRPr lang="en-GB" sz="1200"/>
          </a:p>
          <a:p>
            <a:pPr lvl="1"/>
            <a:r>
              <a:rPr lang="en-GB"/>
              <a:t>The Bean is free to choose its own visual presentation (fonts, colours, shape, etc)</a:t>
            </a:r>
          </a:p>
          <a:p>
            <a:pPr lvl="1"/>
            <a:r>
              <a:rPr lang="en-GB"/>
              <a:t>Many of these characteristics will be properties of the Bean (some might be persistent too)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Component Model</a:t>
            </a:r>
          </a:p>
        </p:txBody>
      </p:sp>
      <p:sp>
        <p:nvSpPr>
          <p:cNvPr id="5539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Support of Visual Programming</a:t>
            </a:r>
          </a:p>
          <a:p>
            <a:endParaRPr lang="en-GB" sz="1200"/>
          </a:p>
          <a:p>
            <a:pPr lvl="1"/>
            <a:r>
              <a:rPr lang="en-GB"/>
              <a:t>User can select a component from the  toolbox and place it into a container</a:t>
            </a:r>
          </a:p>
          <a:p>
            <a:pPr lvl="1"/>
            <a:r>
              <a:rPr lang="en-GB"/>
              <a:t>Properties of the component can then be edited to create the desired behaviour</a:t>
            </a:r>
          </a:p>
          <a:p>
            <a:pPr lvl="1"/>
            <a:endParaRPr lang="en-GB"/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Bean’s Properties</a:t>
            </a:r>
          </a:p>
        </p:txBody>
      </p:sp>
      <p:sp>
        <p:nvSpPr>
          <p:cNvPr id="5550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Properties are a Bean’s appearance and behaviour characteristics that can be changed at design time</a:t>
            </a:r>
          </a:p>
          <a:p>
            <a:endParaRPr lang="en-GB"/>
          </a:p>
          <a:p>
            <a:r>
              <a:rPr lang="en-GB"/>
              <a:t>By following specific naming conventions, the properties of a Bean that are “revealed” to the world can be identified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Conventions for Access Methods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30725"/>
          </a:xfrm>
        </p:spPr>
        <p:txBody>
          <a:bodyPr/>
          <a:lstStyle/>
          <a:p>
            <a:r>
              <a:rPr lang="en-GB"/>
              <a:t>Simple Properties:</a:t>
            </a:r>
          </a:p>
          <a:p>
            <a:pPr lvl="1"/>
            <a:r>
              <a:rPr lang="en-GB"/>
              <a:t>For a property of type </a:t>
            </a:r>
            <a:r>
              <a:rPr lang="en-GB" i="1"/>
              <a:t>Type</a:t>
            </a:r>
            <a:r>
              <a:rPr lang="en-GB"/>
              <a:t> and name </a:t>
            </a:r>
            <a:r>
              <a:rPr lang="en-GB" i="1"/>
              <a:t>Name:</a:t>
            </a:r>
          </a:p>
          <a:p>
            <a:pPr lvl="1"/>
            <a:r>
              <a:rPr lang="en-GB">
                <a:latin typeface="Courier New" pitchFamily="49" charset="0"/>
              </a:rPr>
              <a:t>public </a:t>
            </a:r>
            <a:r>
              <a:rPr lang="en-GB" i="1">
                <a:latin typeface="Courier New" pitchFamily="49" charset="0"/>
              </a:rPr>
              <a:t>Type</a:t>
            </a:r>
            <a:r>
              <a:rPr lang="en-GB">
                <a:latin typeface="Courier New" pitchFamily="49" charset="0"/>
              </a:rPr>
              <a:t> get</a:t>
            </a:r>
            <a:r>
              <a:rPr lang="en-GB" i="1">
                <a:latin typeface="Courier New" pitchFamily="49" charset="0"/>
              </a:rPr>
              <a:t>Name</a:t>
            </a:r>
            <a:r>
              <a:rPr lang="en-GB">
                <a:latin typeface="Courier New" pitchFamily="49" charset="0"/>
              </a:rPr>
              <a:t>(  );</a:t>
            </a:r>
          </a:p>
          <a:p>
            <a:pPr lvl="1"/>
            <a:r>
              <a:rPr lang="en-GB">
                <a:latin typeface="Courier New" pitchFamily="49" charset="0"/>
              </a:rPr>
              <a:t>public void set</a:t>
            </a:r>
            <a:r>
              <a:rPr lang="en-GB" i="1">
                <a:latin typeface="Courier New" pitchFamily="49" charset="0"/>
              </a:rPr>
              <a:t>Name</a:t>
            </a:r>
            <a:r>
              <a:rPr lang="en-GB">
                <a:latin typeface="Courier New" pitchFamily="49" charset="0"/>
              </a:rPr>
              <a:t>(</a:t>
            </a:r>
            <a:r>
              <a:rPr lang="en-GB" i="1">
                <a:latin typeface="Courier New" pitchFamily="49" charset="0"/>
              </a:rPr>
              <a:t>Type</a:t>
            </a:r>
            <a:r>
              <a:rPr lang="en-GB">
                <a:latin typeface="Courier New" pitchFamily="49" charset="0"/>
              </a:rPr>
              <a:t> </a:t>
            </a:r>
            <a:r>
              <a:rPr lang="en-GB" i="1">
                <a:latin typeface="Courier New" pitchFamily="49" charset="0"/>
              </a:rPr>
              <a:t>value</a:t>
            </a:r>
            <a:r>
              <a:rPr lang="en-GB">
                <a:latin typeface="Courier New" pitchFamily="49" charset="0"/>
              </a:rPr>
              <a:t>);</a:t>
            </a:r>
          </a:p>
          <a:p>
            <a:r>
              <a:rPr lang="en-GB"/>
              <a:t>Boolean Properties:</a:t>
            </a:r>
          </a:p>
          <a:p>
            <a:pPr lvl="1"/>
            <a:r>
              <a:rPr lang="en-GB">
                <a:latin typeface="Courier New" pitchFamily="49" charset="0"/>
              </a:rPr>
              <a:t>public boolean is</a:t>
            </a:r>
            <a:r>
              <a:rPr lang="en-GB" i="1">
                <a:latin typeface="Courier New" pitchFamily="49" charset="0"/>
              </a:rPr>
              <a:t>Name</a:t>
            </a:r>
            <a:r>
              <a:rPr lang="en-GB">
                <a:latin typeface="Courier New" pitchFamily="49" charset="0"/>
              </a:rPr>
              <a:t>( );</a:t>
            </a:r>
          </a:p>
          <a:p>
            <a:pPr lvl="1"/>
            <a:r>
              <a:rPr lang="en-GB">
                <a:latin typeface="Courier New" pitchFamily="49" charset="0"/>
              </a:rPr>
              <a:t>public void set</a:t>
            </a:r>
            <a:r>
              <a:rPr lang="en-GB" i="1">
                <a:latin typeface="Courier New" pitchFamily="49" charset="0"/>
              </a:rPr>
              <a:t>Name</a:t>
            </a:r>
            <a:r>
              <a:rPr lang="en-GB">
                <a:latin typeface="Courier New" pitchFamily="49" charset="0"/>
              </a:rPr>
              <a:t>(boolean </a:t>
            </a:r>
            <a:r>
              <a:rPr lang="en-GB" i="1">
                <a:latin typeface="Courier New" pitchFamily="49" charset="0"/>
              </a:rPr>
              <a:t>value</a:t>
            </a:r>
            <a:r>
              <a:rPr lang="en-GB">
                <a:latin typeface="Courier New" pitchFamily="49" charset="0"/>
              </a:rPr>
              <a:t>);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531200" presetClass="entr" presetSubtype="63422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8531200" presetClass="entr" presetSubtype="63422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8531200" presetClass="entr" presetSubtype="63422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8531200" presetClass="entr" presetSubtype="63422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8531200" presetClass="entr" presetSubtype="63422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8531200" presetClass="entr" presetSubtype="63422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8531200" presetClass="entr" presetSubtype="63422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79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Bean Methods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Bean may be implemented by a Java Class</a:t>
            </a:r>
          </a:p>
          <a:p>
            <a:r>
              <a:rPr lang="en-GB"/>
              <a:t>That Class contains a number of methods that may be used to access and control the Bean</a:t>
            </a:r>
          </a:p>
          <a:p>
            <a:r>
              <a:rPr lang="en-GB"/>
              <a:t>These are generally all the public methods of the Class that implements the Bean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634240" presetClass="entr" presetSubtype="63836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8634240" presetClass="entr" presetSubtype="63836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8634240" presetClass="entr" presetSubtype="63836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Java Beans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2296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GB"/>
              <a:t>Contents</a:t>
            </a:r>
          </a:p>
          <a:p>
            <a:pPr>
              <a:buFont typeface="Wingdings" pitchFamily="2" charset="2"/>
              <a:buNone/>
            </a:pPr>
            <a:endParaRPr lang="en-GB" sz="1400"/>
          </a:p>
          <a:p>
            <a:r>
              <a:rPr lang="en-GB"/>
              <a:t>Definition</a:t>
            </a:r>
          </a:p>
          <a:p>
            <a:r>
              <a:rPr lang="en-GB"/>
              <a:t>Bean Basics</a:t>
            </a:r>
          </a:p>
          <a:p>
            <a:endParaRPr lang="en-GB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362944" presetClass="entr" presetSubtype="627945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362944" presetClass="entr" presetSubtype="627945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362944" presetClass="entr" presetSubtype="627945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Events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JavaBeans components interact by generating “Events”</a:t>
            </a:r>
          </a:p>
          <a:p>
            <a:r>
              <a:rPr lang="en-GB"/>
              <a:t>Several components may register an interest in an Event that is generated by a specific component</a:t>
            </a:r>
          </a:p>
          <a:p>
            <a:r>
              <a:rPr lang="en-GB"/>
              <a:t>Occurrence of the Event triggers methods to be called in all the components that are “listening” for it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634624" presetClass="entr" presetSubtype="6383696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8634624" presetClass="entr" presetSubtype="6383696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8634624" presetClass="entr" presetSubtype="6383696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2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Introspection</a:t>
            </a:r>
          </a:p>
        </p:txBody>
      </p:sp>
      <p:sp>
        <p:nvSpPr>
          <p:cNvPr id="5560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219200"/>
          </a:xfrm>
        </p:spPr>
        <p:txBody>
          <a:bodyPr/>
          <a:lstStyle/>
          <a:p>
            <a:r>
              <a:rPr lang="en-GB"/>
              <a:t>The process by which builder tools discover a Bean’s features</a:t>
            </a:r>
          </a:p>
        </p:txBody>
      </p:sp>
      <p:sp>
        <p:nvSpPr>
          <p:cNvPr id="556036" name="Text Box 1028"/>
          <p:cNvSpPr txBox="1">
            <a:spLocks noChangeArrowheads="1"/>
          </p:cNvSpPr>
          <p:nvPr/>
        </p:nvSpPr>
        <p:spPr bwMode="auto">
          <a:xfrm>
            <a:off x="457200" y="2981325"/>
            <a:ext cx="826452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Ø"/>
            </a:pPr>
            <a:r>
              <a:rPr lang="en-GB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Beans support introspection in two ways:</a:t>
            </a:r>
          </a:p>
          <a:p>
            <a:pPr lvl="1" algn="l">
              <a:spcBef>
                <a:spcPct val="20000"/>
              </a:spcBef>
              <a:buClr>
                <a:schemeClr val="tx2"/>
              </a:buClr>
              <a:buSzPct val="50000"/>
              <a:buFont typeface="Wingdings" pitchFamily="2" charset="2"/>
              <a:buChar char="l"/>
            </a:pPr>
            <a:r>
              <a:rPr lang="en-GB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By adhering to specific rules (</a:t>
            </a:r>
            <a:r>
              <a:rPr lang="en-GB" sz="2800" i="1">
                <a:effectLst>
                  <a:outerShdw blurRad="38100" dist="38100" dir="2700000" algn="tl">
                    <a:srgbClr val="000000"/>
                  </a:outerShdw>
                </a:effectLst>
              </a:rPr>
              <a:t>design patterns</a:t>
            </a:r>
            <a:r>
              <a:rPr lang="en-GB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)  </a:t>
            </a:r>
          </a:p>
          <a:p>
            <a:pPr lvl="1" algn="l">
              <a:spcBef>
                <a:spcPct val="20000"/>
              </a:spcBef>
              <a:buClr>
                <a:schemeClr val="tx2"/>
              </a:buClr>
              <a:buSzPct val="50000"/>
              <a:buFont typeface="Wingdings" pitchFamily="2" charset="2"/>
              <a:buNone/>
            </a:pPr>
            <a:r>
              <a:rPr lang="en-GB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  when naming properties, methods and events</a:t>
            </a:r>
          </a:p>
          <a:p>
            <a:pPr lvl="1" algn="l">
              <a:spcBef>
                <a:spcPct val="20000"/>
              </a:spcBef>
              <a:buClr>
                <a:schemeClr val="tx2"/>
              </a:buClr>
              <a:buSzPct val="50000"/>
              <a:buFont typeface="Wingdings" pitchFamily="2" charset="2"/>
              <a:buChar char="l"/>
            </a:pPr>
            <a:r>
              <a:rPr lang="en-GB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By explicitly providing property, method and </a:t>
            </a:r>
          </a:p>
          <a:p>
            <a:pPr lvl="1" algn="l">
              <a:spcBef>
                <a:spcPct val="20000"/>
              </a:spcBef>
              <a:buClr>
                <a:schemeClr val="tx2"/>
              </a:buClr>
              <a:buSzPct val="50000"/>
              <a:buFont typeface="Wingdings" pitchFamily="2" charset="2"/>
              <a:buNone/>
            </a:pPr>
            <a:r>
              <a:rPr lang="en-GB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 event info within a </a:t>
            </a:r>
            <a:r>
              <a:rPr lang="en-GB" sz="2800" i="1">
                <a:effectLst>
                  <a:outerShdw blurRad="38100" dist="38100" dir="2700000" algn="tl">
                    <a:srgbClr val="000000"/>
                  </a:outerShdw>
                </a:effectLst>
              </a:rPr>
              <a:t>Bean Information</a:t>
            </a:r>
            <a:r>
              <a:rPr lang="en-GB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class</a:t>
            </a:r>
          </a:p>
          <a:p>
            <a:pPr algn="l"/>
            <a:endParaRPr lang="en-GB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Introspection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Low-level reflection:</a:t>
            </a:r>
          </a:p>
          <a:p>
            <a:pPr lvl="1"/>
            <a:r>
              <a:rPr lang="en-GB"/>
              <a:t>Follow Bean coding style (we have seen)</a:t>
            </a:r>
          </a:p>
          <a:p>
            <a:pPr lvl="1"/>
            <a:r>
              <a:rPr lang="en-GB"/>
              <a:t>Analysis of the Bean’s class can then reveal properties and methods</a:t>
            </a:r>
          </a:p>
          <a:p>
            <a:r>
              <a:rPr lang="en-GB"/>
              <a:t>Revealing complex properties:</a:t>
            </a:r>
          </a:p>
          <a:p>
            <a:pPr lvl="1"/>
            <a:r>
              <a:rPr lang="en-GB"/>
              <a:t>Implement a “BeanInfo” class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Customisation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Beans expose properties so they can be customised at design time</a:t>
            </a:r>
          </a:p>
          <a:p>
            <a:endParaRPr lang="en-GB" sz="1200"/>
          </a:p>
          <a:p>
            <a:r>
              <a:rPr lang="en-GB"/>
              <a:t>Customisation is supported in two ways:</a:t>
            </a:r>
          </a:p>
          <a:p>
            <a:pPr lvl="1"/>
            <a:r>
              <a:rPr lang="en-GB"/>
              <a:t>By using property editors</a:t>
            </a:r>
          </a:p>
          <a:p>
            <a:pPr lvl="1"/>
            <a:r>
              <a:rPr lang="en-GB"/>
              <a:t>By creating more sophisticated Bean customisers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59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Customisation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properties</a:t>
            </a:r>
          </a:p>
          <a:p>
            <a:pPr lvl="1"/>
            <a:r>
              <a:rPr lang="en-GB"/>
              <a:t>Development tool will build property sheets dynamically</a:t>
            </a:r>
          </a:p>
          <a:p>
            <a:pPr lvl="1"/>
            <a:r>
              <a:rPr lang="en-GB"/>
              <a:t>User may then edit the properties to customise the Bean</a:t>
            </a:r>
          </a:p>
          <a:p>
            <a:r>
              <a:rPr lang="en-GB"/>
              <a:t>For the Advanced User</a:t>
            </a:r>
          </a:p>
          <a:p>
            <a:pPr lvl="1"/>
            <a:r>
              <a:rPr lang="en-GB"/>
              <a:t>Create a specific customiser for a Bean</a:t>
            </a:r>
          </a:p>
          <a:p>
            <a:pPr lvl="1"/>
            <a:r>
              <a:rPr lang="en-GB"/>
              <a:t>This is kept separate to the Bean Class, as with a BeanInfo Class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636160" presetClass="entr" presetSubtype="638391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8636160" presetClass="entr" presetSubtype="6383914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8636160" presetClass="entr" presetSubtype="6383914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8636160" presetClass="entr" presetSubtype="638391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8636160" presetClass="entr" presetSubtype="6383914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8636160" presetClass="entr" presetSubtype="6383914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5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Further Features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Visibility</a:t>
            </a:r>
          </a:p>
          <a:p>
            <a:endParaRPr lang="en-GB" sz="1000"/>
          </a:p>
          <a:p>
            <a:pPr lvl="1"/>
            <a:r>
              <a:rPr lang="en-GB"/>
              <a:t>It is not necessary for a Bean to be visible at run-time (e.g. Bean controlling access to a device or data feed)</a:t>
            </a:r>
          </a:p>
          <a:p>
            <a:pPr lvl="1"/>
            <a:r>
              <a:rPr lang="en-GB"/>
              <a:t>It is necessary however for a Bean to support the visual builder tool. Even an ‘invisible’ run-time Bean shall be shown on the builder tool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636544" presetClass="entr" presetSubtype="6383965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8636544" presetClass="entr" presetSubtype="6383965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8636544" presetClass="entr" presetSubtype="6383965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699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Further Features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Multithreading</a:t>
            </a:r>
          </a:p>
          <a:p>
            <a:endParaRPr lang="en-GB" sz="1000"/>
          </a:p>
          <a:p>
            <a:pPr lvl="1"/>
            <a:r>
              <a:rPr lang="en-GB"/>
              <a:t>Always assume your code will be used in a multithreaded environment</a:t>
            </a:r>
          </a:p>
          <a:p>
            <a:pPr lvl="1"/>
            <a:r>
              <a:rPr lang="en-GB"/>
              <a:t>Make sure that your Beans are thread-safe</a:t>
            </a:r>
          </a:p>
          <a:p>
            <a:pPr lvl="1"/>
            <a:r>
              <a:rPr lang="en-GB"/>
              <a:t>Multithreading in JavaBeans is no different than multithreading in Java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Further Features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Security</a:t>
            </a:r>
          </a:p>
          <a:p>
            <a:endParaRPr lang="en-GB" sz="1000"/>
          </a:p>
          <a:p>
            <a:pPr lvl="1"/>
            <a:r>
              <a:rPr lang="en-GB"/>
              <a:t>By default assume that your Beans are running in a non-trusted applet</a:t>
            </a:r>
          </a:p>
          <a:p>
            <a:pPr lvl="1"/>
            <a:r>
              <a:rPr lang="en-GB"/>
              <a:t>Apply security restrictions such as</a:t>
            </a:r>
          </a:p>
          <a:p>
            <a:pPr lvl="2"/>
            <a:r>
              <a:rPr lang="en-GB"/>
              <a:t>Allow no access to the local file system</a:t>
            </a:r>
          </a:p>
          <a:p>
            <a:pPr lvl="2"/>
            <a:r>
              <a:rPr lang="en-GB"/>
              <a:t>Limit socket connections to the host system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Summary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Beans build on Java features that already exist</a:t>
            </a:r>
          </a:p>
          <a:p>
            <a:r>
              <a:rPr lang="en-GB"/>
              <a:t>We add a Builder Tool</a:t>
            </a:r>
          </a:p>
          <a:p>
            <a:r>
              <a:rPr lang="en-GB"/>
              <a:t>We use design patterns</a:t>
            </a:r>
          </a:p>
          <a:p>
            <a:r>
              <a:rPr lang="en-GB"/>
              <a:t>We record information about the Classes that implement Beans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637696" presetClass="entr" presetSubtype="63918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8637696" presetClass="entr" presetSubtype="63918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8637696" presetClass="entr" presetSubtype="63918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8637696" presetClass="entr" presetSubtype="63918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a Java Bean?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“A Java Bean is a reusable software component that can be manipulated visually in a builder tool”</a:t>
            </a:r>
          </a:p>
          <a:p>
            <a:pPr algn="r">
              <a:buFont typeface="Wingdings" pitchFamily="2" charset="2"/>
              <a:buNone/>
            </a:pPr>
            <a:r>
              <a:rPr lang="en-GB"/>
              <a:t>JavaSoft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Sources of Builder Tools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3600"/>
              <a:t>NetBeans:</a:t>
            </a:r>
          </a:p>
          <a:p>
            <a:pPr>
              <a:buFont typeface="Wingdings" pitchFamily="2" charset="2"/>
              <a:buNone/>
            </a:pPr>
            <a:r>
              <a:rPr lang="en-GB" sz="2800">
                <a:hlinkClick r:id="rId2"/>
              </a:rPr>
              <a:t>http://www.netbeans.org</a:t>
            </a:r>
            <a:endParaRPr lang="en-GB" sz="2800"/>
          </a:p>
          <a:p>
            <a:r>
              <a:rPr lang="en-GB" sz="3600"/>
              <a:t>JBuilder:</a:t>
            </a:r>
          </a:p>
          <a:p>
            <a:pPr>
              <a:buFont typeface="Wingdings" pitchFamily="2" charset="2"/>
              <a:buNone/>
            </a:pPr>
            <a:r>
              <a:rPr lang="en-GB" sz="2800">
                <a:hlinkClick r:id="rId3"/>
              </a:rPr>
              <a:t>http://www.borland.com/jbuilder/</a:t>
            </a:r>
            <a:endParaRPr lang="en-GB" sz="2800"/>
          </a:p>
          <a:p>
            <a:endParaRPr lang="en-GB" sz="3600"/>
          </a:p>
          <a:p>
            <a:r>
              <a:rPr lang="en-GB" sz="3600"/>
              <a:t>Note, you also need to have the Java SDK installed.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364096" presetClass="entr" presetSubtype="627952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364096" presetClass="entr" presetSubtype="627952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364096" presetClass="entr" presetSubtype="627952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364096" presetClass="entr" presetSubtype="627952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364096" presetClass="entr" presetSubtype="627952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Bean Books</a:t>
            </a:r>
          </a:p>
        </p:txBody>
      </p:sp>
      <p:graphicFrame>
        <p:nvGraphicFramePr>
          <p:cNvPr id="532510" name="Group 30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4530726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1133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Developing Java Beans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Robert Englander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O’Reilly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Recommended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JavaBeans Programming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J. O’Neil and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H. Schildt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McGraw Hill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Good. Contains many examples.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3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JavaBeans by Example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Henri Jubin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Prentice Hall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Simpler than the above, but with useful examples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NetBeans – the Definitive Guide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Boudreau, Glick, Greene, Spurlin, Woehr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O’Reilly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Not so good on Beans. More about the IDE.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Java Beans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2296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GB"/>
              <a:t>Contents</a:t>
            </a:r>
          </a:p>
          <a:p>
            <a:pPr>
              <a:buFont typeface="Wingdings" pitchFamily="2" charset="2"/>
              <a:buNone/>
            </a:pPr>
            <a:endParaRPr lang="en-GB" sz="1400"/>
          </a:p>
          <a:p>
            <a:r>
              <a:rPr lang="en-GB">
                <a:solidFill>
                  <a:schemeClr val="bg2"/>
                </a:solidFill>
              </a:rPr>
              <a:t>Definition</a:t>
            </a:r>
          </a:p>
          <a:p>
            <a:r>
              <a:rPr lang="en-GB"/>
              <a:t>Bean Basics</a:t>
            </a:r>
          </a:p>
          <a:p>
            <a:endParaRPr lang="en-GB"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CSM-15 Lecture 1">
  <a:themeElements>
    <a:clrScheme name="CSM-15 Lecture 1 3">
      <a:dk1>
        <a:srgbClr val="008AE8"/>
      </a:dk1>
      <a:lt1>
        <a:srgbClr val="FFFFFF"/>
      </a:lt1>
      <a:dk2>
        <a:srgbClr val="0068AE"/>
      </a:dk2>
      <a:lt2>
        <a:srgbClr val="CCECFF"/>
      </a:lt2>
      <a:accent1>
        <a:srgbClr val="0088E4"/>
      </a:accent1>
      <a:accent2>
        <a:srgbClr val="009999"/>
      </a:accent2>
      <a:accent3>
        <a:srgbClr val="AAB9D3"/>
      </a:accent3>
      <a:accent4>
        <a:srgbClr val="DADADA"/>
      </a:accent4>
      <a:accent5>
        <a:srgbClr val="AAC3EF"/>
      </a:accent5>
      <a:accent6>
        <a:srgbClr val="008A8A"/>
      </a:accent6>
      <a:hlink>
        <a:srgbClr val="99FF99"/>
      </a:hlink>
      <a:folHlink>
        <a:srgbClr val="AFE1FF"/>
      </a:folHlink>
    </a:clrScheme>
    <a:fontScheme name="CSM-15 Lecture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SM-15 Lecture 1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2E2E8E"/>
        </a:accent1>
        <a:accent2>
          <a:srgbClr val="0066CC"/>
        </a:accent2>
        <a:accent3>
          <a:srgbClr val="AAACB1"/>
        </a:accent3>
        <a:accent4>
          <a:srgbClr val="DADADA"/>
        </a:accent4>
        <a:accent5>
          <a:srgbClr val="ADADC6"/>
        </a:accent5>
        <a:accent6>
          <a:srgbClr val="005CB9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M-15 Lecture 1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58718C"/>
        </a:accent1>
        <a:accent2>
          <a:srgbClr val="6D9D97"/>
        </a:accent2>
        <a:accent3>
          <a:srgbClr val="B0B9C3"/>
        </a:accent3>
        <a:accent4>
          <a:srgbClr val="DADADA"/>
        </a:accent4>
        <a:accent5>
          <a:srgbClr val="B4BBC5"/>
        </a:accent5>
        <a:accent6>
          <a:srgbClr val="628E88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M-15 Lecture 1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88E4"/>
        </a:accent1>
        <a:accent2>
          <a:srgbClr val="009999"/>
        </a:accent2>
        <a:accent3>
          <a:srgbClr val="AAB9D3"/>
        </a:accent3>
        <a:accent4>
          <a:srgbClr val="DADADA"/>
        </a:accent4>
        <a:accent5>
          <a:srgbClr val="AAC3EF"/>
        </a:accent5>
        <a:accent6>
          <a:srgbClr val="008A8A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M-15 Lecture 1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9966FF"/>
        </a:accent1>
        <a:accent2>
          <a:srgbClr val="00FFFF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E7E7"/>
        </a:accent6>
        <a:hlink>
          <a:srgbClr val="5FAFFF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M-15 Lecture 1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8080"/>
        </a:accent1>
        <a:accent2>
          <a:srgbClr val="0099FF"/>
        </a:accent2>
        <a:accent3>
          <a:srgbClr val="AAB8B8"/>
        </a:accent3>
        <a:accent4>
          <a:srgbClr val="DADADA"/>
        </a:accent4>
        <a:accent5>
          <a:srgbClr val="AAC0C0"/>
        </a:accent5>
        <a:accent6>
          <a:srgbClr val="008AE7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M-15 Lecture 1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CBD7CE"/>
        </a:accent1>
        <a:accent2>
          <a:srgbClr val="9CA8A4"/>
        </a:accent2>
        <a:accent3>
          <a:srgbClr val="CEDAD1"/>
        </a:accent3>
        <a:accent4>
          <a:srgbClr val="DADADA"/>
        </a:accent4>
        <a:accent5>
          <a:srgbClr val="E2E8E3"/>
        </a:accent5>
        <a:accent6>
          <a:srgbClr val="8D9894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M-15 Lecture 1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686B5D"/>
        </a:accent1>
        <a:accent2>
          <a:srgbClr val="5D8770"/>
        </a:accent2>
        <a:accent3>
          <a:srgbClr val="B3B3AF"/>
        </a:accent3>
        <a:accent4>
          <a:srgbClr val="BCBAB1"/>
        </a:accent4>
        <a:accent5>
          <a:srgbClr val="B9BAB6"/>
        </a:accent5>
        <a:accent6>
          <a:srgbClr val="537A65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M-15 Lecture 1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FFFFFF"/>
        </a:accent1>
        <a:accent2>
          <a:srgbClr val="A4BCC4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94AAB1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M-15 Lecture 1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E6E3D4"/>
        </a:accent1>
        <a:accent2>
          <a:srgbClr val="A2A4AC"/>
        </a:accent2>
        <a:accent3>
          <a:srgbClr val="E8E5D9"/>
        </a:accent3>
        <a:accent4>
          <a:srgbClr val="000000"/>
        </a:accent4>
        <a:accent5>
          <a:srgbClr val="F0EFE6"/>
        </a:accent5>
        <a:accent6>
          <a:srgbClr val="9294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HD:Users:pkrause:Documents:CSM-15 Lecture 1.ppt</Template>
  <TotalTime>2776</TotalTime>
  <Words>866</Words>
  <Application>Microsoft PowerPoint</Application>
  <PresentationFormat>On-screen Show (4:3)</PresentationFormat>
  <Paragraphs>150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Times New Roman</vt:lpstr>
      <vt:lpstr>Wingdings</vt:lpstr>
      <vt:lpstr>Courier New</vt:lpstr>
      <vt:lpstr>CSM-15 Lecture 1</vt:lpstr>
      <vt:lpstr>Component-Based Software Engineering</vt:lpstr>
      <vt:lpstr>Java Beans</vt:lpstr>
      <vt:lpstr>What is a Java Bean?</vt:lpstr>
      <vt:lpstr>Sources of Builder Tools</vt:lpstr>
      <vt:lpstr>Slide 5</vt:lpstr>
      <vt:lpstr>Slide 6</vt:lpstr>
      <vt:lpstr>Slide 7</vt:lpstr>
      <vt:lpstr>Bean Books</vt:lpstr>
      <vt:lpstr>Java Beans</vt:lpstr>
      <vt:lpstr>The Component Model</vt:lpstr>
      <vt:lpstr>The Component Model</vt:lpstr>
      <vt:lpstr>The Component Model</vt:lpstr>
      <vt:lpstr>The Component Model</vt:lpstr>
      <vt:lpstr>The Component Model</vt:lpstr>
      <vt:lpstr>The Component Model</vt:lpstr>
      <vt:lpstr>The Component Model</vt:lpstr>
      <vt:lpstr>Bean’s Properties</vt:lpstr>
      <vt:lpstr>Conventions for Access Methods</vt:lpstr>
      <vt:lpstr>Bean Methods</vt:lpstr>
      <vt:lpstr>Events</vt:lpstr>
      <vt:lpstr>Introspection</vt:lpstr>
      <vt:lpstr>Introspection</vt:lpstr>
      <vt:lpstr>Customisation</vt:lpstr>
      <vt:lpstr>Customisation</vt:lpstr>
      <vt:lpstr>Further Features</vt:lpstr>
      <vt:lpstr>Further Features</vt:lpstr>
      <vt:lpstr>Further Features</vt:lpstr>
      <vt:lpstr>Summary</vt:lpstr>
    </vt:vector>
  </TitlesOfParts>
  <Company>_x000f_뀀Á￘_x0004_怐ָꆔج陠ج믠_x0010_ۼ뿿쬀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Component-Based Software Engineering</dc:title>
  <dc:creator>Paul Krause</dc:creator>
  <cp:lastModifiedBy>Administrator</cp:lastModifiedBy>
  <cp:revision>119</cp:revision>
  <cp:lastPrinted>1904-01-01T00:00:00Z</cp:lastPrinted>
  <dcterms:created xsi:type="dcterms:W3CDTF">2002-01-11T17:41:22Z</dcterms:created>
  <dcterms:modified xsi:type="dcterms:W3CDTF">2015-03-07T08:29:41Z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