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61" r:id="rId4"/>
    <p:sldId id="262" r:id="rId5"/>
    <p:sldId id="258" r:id="rId6"/>
    <p:sldId id="259" r:id="rId7"/>
    <p:sldId id="263" r:id="rId8"/>
    <p:sldId id="264" r:id="rId9"/>
    <p:sldId id="265" r:id="rId10"/>
    <p:sldId id="266" r:id="rId11"/>
    <p:sldId id="268" r:id="rId12"/>
    <p:sldId id="269" r:id="rId13"/>
    <p:sldId id="270" r:id="rId14"/>
    <p:sldId id="260" r:id="rId15"/>
    <p:sldId id="272" r:id="rId16"/>
    <p:sldId id="271" r:id="rId17"/>
    <p:sldId id="275" r:id="rId18"/>
    <p:sldId id="276" r:id="rId19"/>
    <p:sldId id="273" r:id="rId20"/>
    <p:sldId id="274" r:id="rId21"/>
    <p:sldId id="257" r:id="rId22"/>
    <p:sldId id="277" r:id="rId2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8A1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74"/>
    <p:restoredTop sz="90909"/>
  </p:normalViewPr>
  <p:slideViewPr>
    <p:cSldViewPr showGuides="1">
      <p:cViewPr varScale="1">
        <p:scale>
          <a:sx n="113" d="100"/>
          <a:sy n="113" d="100"/>
        </p:scale>
        <p:origin x="1338" y="126"/>
      </p:cViewPr>
      <p:guideLst>
        <p:guide orient="horz" pos="2160"/>
        <p:guide pos="3093"/>
        <p:guide pos="576"/>
        <p:guide pos="561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atin typeface="Times" pitchFamily="18" charset="0"/>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pitchFamily="18" charset="0"/>
              <a:ea typeface="+mn-ea"/>
              <a:cs typeface="+mn-cs"/>
            </a:endParaRPr>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atin typeface="Times" pitchFamily="18" charset="0"/>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pitchFamily="18" charset="0"/>
              <a:ea typeface="+mn-ea"/>
              <a:cs typeface="+mn-cs"/>
            </a:endParaRPr>
          </a:p>
        </p:txBody>
      </p:sp>
      <p:sp>
        <p:nvSpPr>
          <p:cNvPr id="5124"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endParaRP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atin typeface="Times" pitchFamily="18" charset="0"/>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pitchFamily="18" charset="0"/>
              <a:ea typeface="+mn-ea"/>
              <a:cs typeface="+mn-cs"/>
            </a:endParaRPr>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DAAF9C56-DED7-4CF6-BDD9-096D90E9E583}" type="slidenum">
              <a:rPr kumimoji="0" lang="en-US" altLang="en-US" sz="1200" b="0" i="0" u="none" strike="noStrike" kern="1200" cap="none" spc="0" normalizeH="0" baseline="0" noProof="0">
                <a:ln>
                  <a:noFill/>
                </a:ln>
                <a:solidFill>
                  <a:schemeClr val="tx1"/>
                </a:solidFill>
                <a:effectLst/>
                <a:uLnTx/>
                <a:uFillTx/>
                <a:latin typeface="Times" pitchFamily="18" charset="0"/>
                <a:ea typeface="+mn-ea"/>
                <a:cs typeface="Arial" panose="020B0604020202020204" pitchFamily="34" charset="0"/>
              </a:rPr>
            </a:fld>
            <a:endParaRPr kumimoji="0" lang="en-US" altLang="en-US" sz="1200" b="0" i="0" u="none" strike="noStrike" kern="1200" cap="none" spc="0" normalizeH="0" baseline="0" noProof="0">
              <a:ln>
                <a:noFill/>
              </a:ln>
              <a:solidFill>
                <a:schemeClr val="tx1"/>
              </a:solidFill>
              <a:effectLst/>
              <a:uLnTx/>
              <a:uFillTx/>
              <a:latin typeface="Times" pitchFamily="18"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1" name="Footer Placeholder 4"/>
          <p:cNvSpPr txBox="1"/>
          <p:nvPr/>
        </p:nvSpPr>
        <p:spPr>
          <a:xfrm>
            <a:off x="23813" y="6704013"/>
            <a:ext cx="1524000" cy="109538"/>
          </a:xfrm>
          <a:prstGeom prst="rect">
            <a:avLst/>
          </a:prstGeom>
        </p:spPr>
        <p:txBody>
          <a:bodyPr anchor="ctr"/>
          <a:lstStyle>
            <a:defPPr>
              <a:defRPr lang="en-US"/>
            </a:defPPr>
            <a:lvl1pPr algn="r" rtl="0" eaLnBrk="0" fontAlgn="base" hangingPunct="0">
              <a:spcBef>
                <a:spcPct val="0"/>
              </a:spcBef>
              <a:spcAft>
                <a:spcPct val="0"/>
              </a:spcAft>
              <a:defRPr sz="1200" kern="1200" smtClean="0">
                <a:solidFill>
                  <a:srgbClr val="FFFFFF"/>
                </a:solidFill>
                <a:latin typeface="Calibri Light" panose="020F0302020204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rPr>
              <a:t>Concordia University </a:t>
            </a:r>
            <a:endParaRPr kumimoji="0" lang="en-US"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endParaRPr>
          </a:p>
        </p:txBody>
      </p:sp>
      <p:sp>
        <p:nvSpPr>
          <p:cNvPr id="2" name="Footer Placeholder 4"/>
          <p:cNvSpPr txBox="1"/>
          <p:nvPr/>
        </p:nvSpPr>
        <p:spPr>
          <a:xfrm>
            <a:off x="2555875" y="6704013"/>
            <a:ext cx="3887788" cy="109538"/>
          </a:xfrm>
          <a:prstGeom prst="rect">
            <a:avLst/>
          </a:prstGeom>
        </p:spPr>
        <p:txBody>
          <a:bodyPr anchor="ctr"/>
          <a:lstStyle>
            <a:defPPr>
              <a:defRPr lang="en-US"/>
            </a:defPPr>
            <a:lvl1pPr algn="r" rtl="0" eaLnBrk="0" fontAlgn="base" hangingPunct="0">
              <a:spcBef>
                <a:spcPct val="0"/>
              </a:spcBef>
              <a:spcAft>
                <a:spcPct val="0"/>
              </a:spcAft>
              <a:defRPr sz="1200" kern="1200" smtClean="0">
                <a:solidFill>
                  <a:srgbClr val="FFFFFF"/>
                </a:solidFill>
                <a:latin typeface="Calibri Light" panose="020F0302020204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rPr>
              <a:t>Department of Computer Science and Software Engineering</a:t>
            </a:r>
            <a:endParaRPr kumimoji="0" lang="en-US"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endParaRPr>
          </a:p>
        </p:txBody>
      </p:sp>
      <p:sp>
        <p:nvSpPr>
          <p:cNvPr id="3" name="Content Placeholder 2"/>
          <p:cNvSpPr>
            <a:spLocks noGrp="1"/>
          </p:cNvSpPr>
          <p:nvPr>
            <p:ph idx="1"/>
          </p:nvPr>
        </p:nvSpPr>
        <p:spPr>
          <a:xfrm>
            <a:off x="251520" y="620688"/>
            <a:ext cx="8640960" cy="5976664"/>
          </a:xfrm>
          <a:prstGeom prst="rect">
            <a:avLst/>
          </a:prstGeom>
        </p:spPr>
        <p:txBody>
          <a:bodyPr/>
          <a:lstStyle>
            <a:lvl1pPr>
              <a:defRPr sz="2000">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2" name="Title Placeholder 14"/>
          <p:cNvSpPr>
            <a:spLocks noGrp="1"/>
          </p:cNvSpPr>
          <p:nvPr>
            <p:ph type="title"/>
          </p:nvPr>
        </p:nvSpPr>
        <p:spPr>
          <a:xfrm>
            <a:off x="179512" y="180173"/>
            <a:ext cx="8796652" cy="360357"/>
          </a:xfrm>
          <a:prstGeom prst="rect">
            <a:avLst/>
          </a:prstGeom>
          <a:solidFill>
            <a:schemeClr val="tx2"/>
          </a:solidFill>
        </p:spPr>
        <p:txBody>
          <a:bodyPr vert="horz" lIns="91440" tIns="45720" rIns="91440" bIns="45720" rtlCol="0" anchor="ctr">
            <a:noAutofit/>
          </a:bodyPr>
          <a:lstStyle>
            <a:lvl1pPr marL="228600" indent="0">
              <a:defRPr sz="2200"/>
            </a:lvl1pPr>
          </a:lstStyle>
          <a:p>
            <a:r>
              <a:rPr lang="en-US" dirty="0" smtClean="0"/>
              <a:t>Click to edit Master title style</a:t>
            </a:r>
            <a:endParaRPr lang="en-US" dirty="0"/>
          </a:p>
        </p:txBody>
      </p:sp>
      <p:sp>
        <p:nvSpPr>
          <p:cNvPr id="13" name="Footer Placeholder 4"/>
          <p:cNvSpPr>
            <a:spLocks noGrp="1"/>
          </p:cNvSpPr>
          <p:nvPr>
            <p:ph type="ftr" sz="quarter" idx="3"/>
          </p:nvPr>
        </p:nvSpPr>
        <p:spPr>
          <a:xfrm>
            <a:off x="7308850" y="6704013"/>
            <a:ext cx="1892300" cy="109538"/>
          </a:xfrm>
          <a:prstGeom prst="rect">
            <a:avLst/>
          </a:prstGeom>
        </p:spPr>
        <p:txBody>
          <a:bodyPr vert="horz" lIns="91440" tIns="45720" rIns="91440" bIns="45720" rtlCol="0" anchor="ctr"/>
          <a:lstStyle>
            <a:lvl1pPr>
              <a:defRPr>
                <a:solidFill>
                  <a:schemeClr val="bg1"/>
                </a:solidFill>
                <a:latin typeface="Calibri Light" panose="020F030202020403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Arial" panose="020B0604020202020204" pitchFamily="34" charset="0"/>
              </a:rPr>
              <a:t>Joey Paquet, </a:t>
            </a:r>
            <a:r>
              <a:rPr kumimoji="0" lang="en-CA" sz="1200" b="0" i="0" u="none" strike="noStrike" kern="1200" cap="none" spc="0" normalizeH="0" baseline="0" noProof="0" dirty="0" smtClean="0">
                <a:ln>
                  <a:noFill/>
                </a:ln>
                <a:solidFill>
                  <a:schemeClr val="bg1"/>
                </a:solidFill>
                <a:effectLst/>
                <a:uLnTx/>
                <a:uFillTx/>
                <a:latin typeface="Calibri Light" panose="020F0302020204030204" pitchFamily="34" charset="0"/>
                <a:ea typeface="+mn-ea"/>
                <a:cs typeface="Arial" panose="020B0604020202020204" pitchFamily="34" charset="0"/>
              </a:rPr>
              <a:t>2006-2017</a:t>
            </a:r>
            <a:endParaRPr kumimoji="0" lang="en-US" sz="12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001000" y="26988"/>
            <a:ext cx="1066800" cy="109538"/>
          </a:xfrm>
          <a:prstGeom prst="rect">
            <a:avLst/>
          </a:prstGeom>
        </p:spPr>
        <p:txBody>
          <a:bodyPr vert="horz" lIns="91440" tIns="45720" rIns="91440" bIns="45720" rtlCol="0" anchor="ctr"/>
          <a:lstStyle>
            <a:lvl1pPr>
              <a:defRPr>
                <a:solidFill>
                  <a:schemeClr val="bg1"/>
                </a:solidFill>
                <a:latin typeface="Calibri Light" panose="020F030202020403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8F39DE7-F0ED-4689-8DBB-047330FF7EB5}" type="slidenum">
              <a:rPr kumimoji="0" lang="en-US" altLang="en-US" sz="1200" b="0" i="0" u="none" strike="noStrike" kern="1200" cap="none" spc="0" normalizeH="0" baseline="0" noProof="0">
                <a:ln>
                  <a:noFill/>
                </a:ln>
                <a:solidFill>
                  <a:schemeClr val="bg1"/>
                </a:solidFill>
                <a:effectLst/>
                <a:uLnTx/>
                <a:uFillTx/>
                <a:latin typeface="Calibri Light" panose="020F0302020204030204" pitchFamily="34" charset="0"/>
                <a:ea typeface="+mn-ea"/>
                <a:cs typeface="Arial" panose="020B0604020202020204" pitchFamily="34" charset="0"/>
              </a:rPr>
            </a:fld>
            <a:endParaRPr kumimoji="0" lang="en-US" altLang="en-US" sz="12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Arial" panose="020B0604020202020204" pitchFamily="34" charset="0"/>
            </a:endParaRPr>
          </a:p>
        </p:txBody>
      </p:sp>
      <p:sp>
        <p:nvSpPr>
          <p:cNvPr id="15" name="Date Placeholder 3"/>
          <p:cNvSpPr>
            <a:spLocks noGrp="1"/>
          </p:cNvSpPr>
          <p:nvPr>
            <p:ph type="dt" sz="half" idx="2"/>
          </p:nvPr>
        </p:nvSpPr>
        <p:spPr>
          <a:xfrm>
            <a:off x="92075" y="26988"/>
            <a:ext cx="5122863" cy="109538"/>
          </a:xfrm>
          <a:prstGeom prst="rect">
            <a:avLst/>
          </a:prstGeom>
        </p:spPr>
        <p:txBody>
          <a:bodyPr vert="horz" lIns="91440" tIns="45720" rIns="91440" bIns="45720" rtlCol="0" anchor="ctr"/>
          <a:lstStyle>
            <a:lvl1pPr algn="l">
              <a:defRPr sz="1200">
                <a:solidFill>
                  <a:srgbClr val="FFFFFF"/>
                </a:solidFill>
                <a:latin typeface="Calibri Light" panose="020F030202020403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FFFFFF"/>
                </a:solidFill>
                <a:effectLst/>
                <a:uLnTx/>
                <a:uFillTx/>
                <a:latin typeface="Calibri Light" panose="020F0302020204030204" pitchFamily="34" charset="0"/>
                <a:ea typeface="+mn-ea"/>
                <a:cs typeface="Arial" panose="020B0604020202020204" pitchFamily="34" charset="0"/>
              </a:rPr>
              <a:t>SOEN 6441 - Advanced Programming Practices</a:t>
            </a:r>
            <a:endParaRPr kumimoji="0" lang="en-US" altLang="en-US" sz="1200" b="0" i="0" u="none" strike="noStrike" kern="1200" cap="none" spc="0" normalizeH="0" baseline="0" noProof="0">
              <a:ln>
                <a:noFill/>
              </a:ln>
              <a:solidFill>
                <a:srgbClr val="FFFFFF"/>
              </a:solidFill>
              <a:effectLst/>
              <a:uLnTx/>
              <a:uFillTx/>
              <a:latin typeface="Calibri Light" panose="020F0302020204030204" pitchFamily="34" charset="0"/>
              <a:ea typeface="+mn-ea"/>
              <a:cs typeface="Arial" panose="020B0604020202020204" pitchFamily="34" charset="0"/>
            </a:endParaRPr>
          </a:p>
        </p:txBody>
      </p:sp>
    </p:spTree>
  </p:cSld>
  <p:clrMapOvr>
    <a:masterClrMapping/>
  </p:clrMapOvr>
  <p:transition spd="med">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11" name="Footer Placeholder 4"/>
          <p:cNvSpPr txBox="1"/>
          <p:nvPr/>
        </p:nvSpPr>
        <p:spPr>
          <a:xfrm>
            <a:off x="23813" y="6704013"/>
            <a:ext cx="1524000" cy="109538"/>
          </a:xfrm>
          <a:prstGeom prst="rect">
            <a:avLst/>
          </a:prstGeom>
        </p:spPr>
        <p:txBody>
          <a:bodyPr anchor="ctr"/>
          <a:lstStyle>
            <a:defPPr>
              <a:defRPr lang="en-US"/>
            </a:defPPr>
            <a:lvl1pPr algn="r" rtl="0" eaLnBrk="0" fontAlgn="base" hangingPunct="0">
              <a:spcBef>
                <a:spcPct val="0"/>
              </a:spcBef>
              <a:spcAft>
                <a:spcPct val="0"/>
              </a:spcAft>
              <a:defRPr sz="1200" kern="1200" smtClean="0">
                <a:solidFill>
                  <a:srgbClr val="FFFFFF"/>
                </a:solidFill>
                <a:latin typeface="Calibri Light" panose="020F0302020204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rPr>
              <a:t>Concordia University </a:t>
            </a:r>
            <a:endParaRPr kumimoji="0" lang="en-US"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endParaRPr>
          </a:p>
        </p:txBody>
      </p:sp>
      <p:sp>
        <p:nvSpPr>
          <p:cNvPr id="12" name="Footer Placeholder 4"/>
          <p:cNvSpPr txBox="1"/>
          <p:nvPr/>
        </p:nvSpPr>
        <p:spPr>
          <a:xfrm>
            <a:off x="2555875" y="6704013"/>
            <a:ext cx="3887788" cy="109538"/>
          </a:xfrm>
          <a:prstGeom prst="rect">
            <a:avLst/>
          </a:prstGeom>
        </p:spPr>
        <p:txBody>
          <a:bodyPr anchor="ctr"/>
          <a:lstStyle>
            <a:defPPr>
              <a:defRPr lang="en-US"/>
            </a:defPPr>
            <a:lvl1pPr algn="r" rtl="0" eaLnBrk="0" fontAlgn="base" hangingPunct="0">
              <a:spcBef>
                <a:spcPct val="0"/>
              </a:spcBef>
              <a:spcAft>
                <a:spcPct val="0"/>
              </a:spcAft>
              <a:defRPr sz="1200" kern="1200" smtClean="0">
                <a:solidFill>
                  <a:srgbClr val="FFFFFF"/>
                </a:solidFill>
                <a:latin typeface="Calibri Light" panose="020F0302020204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rPr>
              <a:t>Department of Computer Science and Software Engineering</a:t>
            </a:r>
            <a:endParaRPr kumimoji="0" lang="en-US"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endParaRPr>
          </a:p>
        </p:txBody>
      </p:sp>
      <p:sp>
        <p:nvSpPr>
          <p:cNvPr id="10" name="Title Placeholder 14"/>
          <p:cNvSpPr>
            <a:spLocks noGrp="1"/>
          </p:cNvSpPr>
          <p:nvPr>
            <p:ph type="title"/>
          </p:nvPr>
        </p:nvSpPr>
        <p:spPr>
          <a:xfrm>
            <a:off x="179512" y="180173"/>
            <a:ext cx="8796652" cy="360357"/>
          </a:xfrm>
          <a:prstGeom prst="rect">
            <a:avLst/>
          </a:prstGeom>
          <a:solidFill>
            <a:schemeClr val="tx2"/>
          </a:solidFill>
        </p:spPr>
        <p:txBody>
          <a:bodyPr vert="horz" lIns="91440" tIns="45720" rIns="91440" bIns="45720" rtlCol="0" anchor="ctr">
            <a:noAutofit/>
          </a:bodyPr>
          <a:lstStyle>
            <a:lvl1pPr marL="228600" indent="0">
              <a:defRPr sz="2200"/>
            </a:lvl1pPr>
          </a:lstStyle>
          <a:p>
            <a:r>
              <a:rPr lang="en-US" dirty="0" smtClean="0"/>
              <a:t>Click to edit Master title style</a:t>
            </a:r>
            <a:endParaRPr lang="en-US" dirty="0"/>
          </a:p>
        </p:txBody>
      </p:sp>
      <p:sp>
        <p:nvSpPr>
          <p:cNvPr id="13" name="Footer Placeholder 4"/>
          <p:cNvSpPr>
            <a:spLocks noGrp="1"/>
          </p:cNvSpPr>
          <p:nvPr>
            <p:ph type="ftr" sz="quarter" idx="3"/>
          </p:nvPr>
        </p:nvSpPr>
        <p:spPr>
          <a:xfrm>
            <a:off x="7308850" y="6704013"/>
            <a:ext cx="1892300" cy="109538"/>
          </a:xfrm>
          <a:prstGeom prst="rect">
            <a:avLst/>
          </a:prstGeom>
        </p:spPr>
        <p:txBody>
          <a:bodyPr vert="horz" lIns="91440" tIns="45720" rIns="91440" bIns="45720" rtlCol="0" anchor="ctr"/>
          <a:lstStyle>
            <a:lvl1pPr>
              <a:defRPr>
                <a:solidFill>
                  <a:schemeClr val="bg1"/>
                </a:solidFill>
                <a:latin typeface="Calibri Light" panose="020F030202020403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Arial" panose="020B0604020202020204" pitchFamily="34" charset="0"/>
              </a:rPr>
              <a:t>Joey Paquet, </a:t>
            </a:r>
            <a:r>
              <a:rPr kumimoji="0" lang="en-CA" sz="1200" b="0" i="0" u="none" strike="noStrike" kern="1200" cap="none" spc="0" normalizeH="0" baseline="0" noProof="0" dirty="0" smtClean="0">
                <a:ln>
                  <a:noFill/>
                </a:ln>
                <a:solidFill>
                  <a:schemeClr val="bg1"/>
                </a:solidFill>
                <a:effectLst/>
                <a:uLnTx/>
                <a:uFillTx/>
                <a:latin typeface="Calibri Light" panose="020F0302020204030204" pitchFamily="34" charset="0"/>
                <a:ea typeface="+mn-ea"/>
                <a:cs typeface="Arial" panose="020B0604020202020204" pitchFamily="34" charset="0"/>
              </a:rPr>
              <a:t>2006-2017</a:t>
            </a:r>
            <a:endParaRPr kumimoji="0" lang="en-US" sz="12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001000" y="26988"/>
            <a:ext cx="1066800" cy="109538"/>
          </a:xfrm>
          <a:prstGeom prst="rect">
            <a:avLst/>
          </a:prstGeom>
        </p:spPr>
        <p:txBody>
          <a:bodyPr vert="horz" lIns="91440" tIns="45720" rIns="91440" bIns="45720" rtlCol="0" anchor="ctr"/>
          <a:lstStyle>
            <a:lvl1pPr>
              <a:defRPr>
                <a:solidFill>
                  <a:schemeClr val="bg1"/>
                </a:solidFill>
                <a:latin typeface="Calibri Light" panose="020F030202020403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64580EC-434B-4516-B2CC-EAD005D450FD}" type="slidenum">
              <a:rPr kumimoji="0" lang="en-US" altLang="en-US" sz="1200" b="0" i="0" u="none" strike="noStrike" kern="1200" cap="none" spc="0" normalizeH="0" baseline="0" noProof="0">
                <a:ln>
                  <a:noFill/>
                </a:ln>
                <a:solidFill>
                  <a:schemeClr val="bg1"/>
                </a:solidFill>
                <a:effectLst/>
                <a:uLnTx/>
                <a:uFillTx/>
                <a:latin typeface="Calibri Light" panose="020F0302020204030204" pitchFamily="34" charset="0"/>
                <a:ea typeface="+mn-ea"/>
                <a:cs typeface="Arial" panose="020B0604020202020204" pitchFamily="34" charset="0"/>
              </a:rPr>
            </a:fld>
            <a:endParaRPr kumimoji="0" lang="en-US" altLang="en-US" sz="1200" b="0" i="0" u="none" strike="noStrike" kern="1200" cap="none" spc="0" normalizeH="0" baseline="0" noProof="0" dirty="0">
              <a:ln>
                <a:noFill/>
              </a:ln>
              <a:solidFill>
                <a:schemeClr val="bg1"/>
              </a:solidFill>
              <a:effectLst/>
              <a:uLnTx/>
              <a:uFillTx/>
              <a:latin typeface="Calibri Light" panose="020F0302020204030204" pitchFamily="34" charset="0"/>
              <a:ea typeface="+mn-ea"/>
              <a:cs typeface="Arial" panose="020B0604020202020204" pitchFamily="34" charset="0"/>
            </a:endParaRPr>
          </a:p>
        </p:txBody>
      </p:sp>
      <p:sp>
        <p:nvSpPr>
          <p:cNvPr id="15" name="Date Placeholder 3"/>
          <p:cNvSpPr>
            <a:spLocks noGrp="1"/>
          </p:cNvSpPr>
          <p:nvPr>
            <p:ph type="dt" sz="half" idx="2"/>
          </p:nvPr>
        </p:nvSpPr>
        <p:spPr>
          <a:xfrm>
            <a:off x="88900" y="26988"/>
            <a:ext cx="5122863" cy="109538"/>
          </a:xfrm>
          <a:prstGeom prst="rect">
            <a:avLst/>
          </a:prstGeom>
        </p:spPr>
        <p:txBody>
          <a:bodyPr vert="horz" lIns="91440" tIns="45720" rIns="91440" bIns="45720" rtlCol="0" anchor="ctr"/>
          <a:lstStyle>
            <a:lvl1pPr algn="l">
              <a:defRPr sz="1200">
                <a:solidFill>
                  <a:srgbClr val="FFFFFF"/>
                </a:solidFill>
                <a:latin typeface="Calibri Light" panose="020F030202020403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FFFFFF"/>
                </a:solidFill>
                <a:effectLst/>
                <a:uLnTx/>
                <a:uFillTx/>
                <a:latin typeface="Calibri Light" panose="020F0302020204030204" pitchFamily="34" charset="0"/>
                <a:ea typeface="+mn-ea"/>
                <a:cs typeface="Arial" panose="020B0604020202020204" pitchFamily="34" charset="0"/>
              </a:rPr>
              <a:t>SOEN 6441 - Advanced Programming Practices</a:t>
            </a:r>
            <a:endParaRPr kumimoji="0" lang="en-US" altLang="en-US" sz="1200" b="0" i="0" u="none" strike="noStrike" kern="1200" cap="none" spc="0" normalizeH="0" baseline="0" noProof="0">
              <a:ln>
                <a:noFill/>
              </a:ln>
              <a:solidFill>
                <a:srgbClr val="FFFFFF"/>
              </a:solidFill>
              <a:effectLst/>
              <a:uLnTx/>
              <a:uFillTx/>
              <a:latin typeface="Calibri Light" panose="020F0302020204030204" pitchFamily="34" charset="0"/>
              <a:ea typeface="+mn-ea"/>
              <a:cs typeface="Arial" panose="020B0604020202020204" pitchFamily="34" charset="0"/>
            </a:endParaRPr>
          </a:p>
        </p:txBody>
      </p:sp>
    </p:spTree>
  </p:cSld>
  <p:clrMapOvr>
    <a:masterClrMapping/>
  </p:clrMapOvr>
  <p:transition spd="med">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731838" y="459898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txBox="1"/>
          <p:nvPr/>
        </p:nvSpPr>
        <p:spPr>
          <a:xfrm>
            <a:off x="23813" y="6704013"/>
            <a:ext cx="1524000" cy="109538"/>
          </a:xfrm>
          <a:prstGeom prst="rect">
            <a:avLst/>
          </a:prstGeom>
        </p:spPr>
        <p:txBody>
          <a:bodyPr anchor="ctr"/>
          <a:lstStyle>
            <a:defPPr>
              <a:defRPr lang="en-US"/>
            </a:defPPr>
            <a:lvl1pPr algn="r" rtl="0" eaLnBrk="0" fontAlgn="base" hangingPunct="0">
              <a:spcBef>
                <a:spcPct val="0"/>
              </a:spcBef>
              <a:spcAft>
                <a:spcPct val="0"/>
              </a:spcAft>
              <a:defRPr sz="1200" kern="1200" smtClean="0">
                <a:solidFill>
                  <a:srgbClr val="FFFFFF"/>
                </a:solidFill>
                <a:latin typeface="Calibri Light" panose="020F0302020204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rPr>
              <a:t>Concordia University </a:t>
            </a:r>
            <a:endParaRPr kumimoji="0" lang="en-US"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endParaRPr>
          </a:p>
        </p:txBody>
      </p:sp>
      <p:sp>
        <p:nvSpPr>
          <p:cNvPr id="13" name="Footer Placeholder 4"/>
          <p:cNvSpPr txBox="1"/>
          <p:nvPr/>
        </p:nvSpPr>
        <p:spPr>
          <a:xfrm>
            <a:off x="2555875" y="6704013"/>
            <a:ext cx="3887788" cy="109538"/>
          </a:xfrm>
          <a:prstGeom prst="rect">
            <a:avLst/>
          </a:prstGeom>
        </p:spPr>
        <p:txBody>
          <a:bodyPr anchor="ctr"/>
          <a:lstStyle>
            <a:defPPr>
              <a:defRPr lang="en-US"/>
            </a:defPPr>
            <a:lvl1pPr algn="r" rtl="0" eaLnBrk="0" fontAlgn="base" hangingPunct="0">
              <a:spcBef>
                <a:spcPct val="0"/>
              </a:spcBef>
              <a:spcAft>
                <a:spcPct val="0"/>
              </a:spcAft>
              <a:defRPr sz="1200" kern="1200" smtClean="0">
                <a:solidFill>
                  <a:srgbClr val="FFFFFF"/>
                </a:solidFill>
                <a:latin typeface="Calibri Light" panose="020F0302020204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rPr>
              <a:t>Department of Computer Science and Software Engineering</a:t>
            </a:r>
            <a:endParaRPr kumimoji="0" lang="en-US"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endParaRPr>
          </a:p>
        </p:txBody>
      </p:sp>
      <p:sp>
        <p:nvSpPr>
          <p:cNvPr id="14" name="Title 1"/>
          <p:cNvSpPr txBox="1"/>
          <p:nvPr/>
        </p:nvSpPr>
        <p:spPr>
          <a:xfrm>
            <a:off x="179512" y="182880"/>
            <a:ext cx="8796529" cy="360040"/>
          </a:xfrm>
          <a:prstGeom prst="rect">
            <a:avLst/>
          </a:prstGeom>
          <a:solidFill>
            <a:srgbClr val="D2533C"/>
          </a:solidFill>
        </p:spPr>
        <p:txBody>
          <a:bodyPr/>
          <a:lstStyle>
            <a:lvl1pPr marL="228600" indent="0" algn="l" rtl="0" eaLnBrk="0" fontAlgn="base" hangingPunct="0">
              <a:spcBef>
                <a:spcPct val="0"/>
              </a:spcBef>
              <a:spcAft>
                <a:spcPct val="0"/>
              </a:spcAft>
              <a:defRPr sz="2400" u="none" kern="1200" spc="-100">
                <a:solidFill>
                  <a:schemeClr val="bg1"/>
                </a:solidFill>
                <a:latin typeface="Calibri Light" panose="020F0302020204030204" pitchFamily="34" charset="0"/>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100" normalizeH="0" baseline="0" noProof="0" dirty="0" smtClean="0">
                <a:ln>
                  <a:noFill/>
                </a:ln>
                <a:noFill/>
                <a:effectLst/>
                <a:uLnTx/>
                <a:uFillTx/>
                <a:latin typeface="Calibri Light" panose="020F0302020204030204" pitchFamily="34" charset="0"/>
                <a:ea typeface="+mj-ea"/>
                <a:cs typeface="+mj-cs"/>
              </a:rPr>
              <a:t>Click to edit Master title style</a:t>
            </a:r>
            <a:endParaRPr kumimoji="0" lang="en-US" sz="2400" b="0" i="0" u="none" strike="noStrike" kern="1200" cap="none" spc="-100" normalizeH="0" baseline="0" noProof="0" dirty="0">
              <a:ln>
                <a:noFill/>
              </a:ln>
              <a:noFill/>
              <a:effectLst/>
              <a:uLnTx/>
              <a:uFillTx/>
              <a:latin typeface="Calibri Light" panose="020F0302020204030204" pitchFamily="34" charset="0"/>
              <a:ea typeface="+mj-ea"/>
              <a:cs typeface="+mj-cs"/>
            </a:endParaRPr>
          </a:p>
        </p:txBody>
      </p:sp>
      <p:sp>
        <p:nvSpPr>
          <p:cNvPr id="2" name="Title 1"/>
          <p:cNvSpPr>
            <a:spLocks noGrp="1"/>
          </p:cNvSpPr>
          <p:nvPr>
            <p:ph type="title"/>
          </p:nvPr>
        </p:nvSpPr>
        <p:spPr>
          <a:xfrm>
            <a:off x="722313" y="2362200"/>
            <a:ext cx="7772400" cy="2200275"/>
          </a:xfrm>
          <a:prstGeom prst="rect">
            <a:avLst/>
          </a:prstGeom>
          <a:noFill/>
        </p:spPr>
        <p:txBody>
          <a:bodyPr anchor="b"/>
          <a:lstStyle>
            <a:lvl1pPr algn="l">
              <a:defRPr sz="4800" b="0" cap="all">
                <a:solidFill>
                  <a:schemeClr val="tx1"/>
                </a:solidFill>
                <a:latin typeface="Calibri Light" panose="020F030202020403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a:prstGeom prst="rect">
            <a:avLst/>
          </a:prstGeom>
        </p:spPr>
        <p:txBody>
          <a:bodyPr>
            <a:normAutofit/>
          </a:bodyPr>
          <a:lstStyle>
            <a:lvl1pPr marL="170180" indent="0">
              <a:buNone/>
              <a:defRPr sz="2400">
                <a:solidFill>
                  <a:schemeClr val="tx2"/>
                </a:solidFill>
                <a:latin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endParaRPr lang="en-US" dirty="0" smtClean="0"/>
          </a:p>
        </p:txBody>
      </p:sp>
      <p:sp>
        <p:nvSpPr>
          <p:cNvPr id="15" name="Footer Placeholder 4"/>
          <p:cNvSpPr>
            <a:spLocks noGrp="1"/>
          </p:cNvSpPr>
          <p:nvPr>
            <p:ph type="ftr" sz="quarter" idx="3"/>
          </p:nvPr>
        </p:nvSpPr>
        <p:spPr>
          <a:xfrm>
            <a:off x="7308850" y="6704013"/>
            <a:ext cx="1892300" cy="109538"/>
          </a:xfrm>
          <a:prstGeom prst="rect">
            <a:avLst/>
          </a:prstGeom>
        </p:spPr>
        <p:txBody>
          <a:bodyPr vert="horz" lIns="91440" tIns="45720" rIns="91440" bIns="45720" rtlCol="0" anchor="ctr"/>
          <a:lstStyle>
            <a:lvl1pPr>
              <a:defRPr>
                <a:latin typeface="Calibri Light" panose="020F030202020403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75000"/>
                  </a:schemeClr>
                </a:solidFill>
                <a:effectLst/>
                <a:uLnTx/>
                <a:uFillTx/>
                <a:latin typeface="Calibri Light" panose="020F0302020204030204" pitchFamily="34" charset="0"/>
                <a:ea typeface="+mn-ea"/>
                <a:cs typeface="Arial" panose="020B0604020202020204" pitchFamily="34" charset="0"/>
              </a:rPr>
              <a:t>Joey Paquet, </a:t>
            </a:r>
            <a:r>
              <a:rPr kumimoji="0" lang="en-US" sz="1200" b="0" i="0" u="none" strike="noStrike" kern="1200" cap="none" spc="0" normalizeH="0" baseline="0" noProof="0" dirty="0" smtClean="0">
                <a:ln>
                  <a:noFill/>
                </a:ln>
                <a:solidFill>
                  <a:schemeClr val="tx1">
                    <a:tint val="75000"/>
                  </a:schemeClr>
                </a:solidFill>
                <a:effectLst/>
                <a:uLnTx/>
                <a:uFillTx/>
                <a:latin typeface="Calibri Light" panose="020F0302020204030204" pitchFamily="34" charset="0"/>
                <a:ea typeface="+mn-ea"/>
                <a:cs typeface="Arial" panose="020B0604020202020204" pitchFamily="34" charset="0"/>
              </a:rPr>
              <a:t>2006-2017</a:t>
            </a:r>
            <a:endParaRPr kumimoji="0" lang="en-US" sz="1200" b="0" i="0" u="none" strike="noStrike" kern="1200" cap="none" spc="0" normalizeH="0" baseline="0" noProof="0" dirty="0">
              <a:ln>
                <a:noFill/>
              </a:ln>
              <a:solidFill>
                <a:schemeClr val="tx1">
                  <a:tint val="75000"/>
                </a:schemeClr>
              </a:solidFill>
              <a:effectLst/>
              <a:uLnTx/>
              <a:uFillTx/>
              <a:latin typeface="Calibri Light" panose="020F0302020204030204" pitchFamily="34" charset="0"/>
              <a:ea typeface="+mn-ea"/>
              <a:cs typeface="Arial" panose="020B0604020202020204" pitchFamily="34" charset="0"/>
            </a:endParaRPr>
          </a:p>
        </p:txBody>
      </p:sp>
      <p:sp>
        <p:nvSpPr>
          <p:cNvPr id="16" name="Slide Number Placeholder 5"/>
          <p:cNvSpPr>
            <a:spLocks noGrp="1"/>
          </p:cNvSpPr>
          <p:nvPr>
            <p:ph type="sldNum" sz="quarter" idx="4"/>
          </p:nvPr>
        </p:nvSpPr>
        <p:spPr>
          <a:xfrm>
            <a:off x="8001000" y="26988"/>
            <a:ext cx="1066800" cy="109538"/>
          </a:xfrm>
          <a:prstGeom prst="rect">
            <a:avLst/>
          </a:prstGeom>
        </p:spPr>
        <p:txBody>
          <a:bodyPr vert="horz" lIns="91440" tIns="45720" rIns="91440" bIns="45720" rtlCol="0" anchor="ctr"/>
          <a:lstStyle>
            <a:lvl1pPr>
              <a:defRPr>
                <a:latin typeface="Calibri Light" panose="020F030202020403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CCF270E-455A-4506-BFD6-B6AB99798320}" type="slidenum">
              <a:rPr kumimoji="0" lang="en-US" altLang="en-US" sz="1200" b="0" i="0" u="none" strike="noStrike" kern="1200" cap="none" spc="0" normalizeH="0" baseline="0" noProof="0">
                <a:ln>
                  <a:noFill/>
                </a:ln>
                <a:solidFill>
                  <a:schemeClr val="tx1">
                    <a:tint val="75000"/>
                  </a:schemeClr>
                </a:solidFill>
                <a:effectLst/>
                <a:uLnTx/>
                <a:uFillTx/>
                <a:latin typeface="Calibri Light" panose="020F0302020204030204" pitchFamily="34" charset="0"/>
                <a:ea typeface="+mn-ea"/>
                <a:cs typeface="Arial" panose="020B0604020202020204" pitchFamily="34" charset="0"/>
              </a:rPr>
            </a:fld>
            <a:endParaRPr kumimoji="0" lang="en-US" altLang="en-US" sz="1200" b="0" i="0" u="none" strike="noStrike" kern="1200" cap="none" spc="0" normalizeH="0" baseline="0" noProof="0" dirty="0">
              <a:ln>
                <a:noFill/>
              </a:ln>
              <a:solidFill>
                <a:schemeClr val="tx1">
                  <a:tint val="75000"/>
                </a:schemeClr>
              </a:solidFill>
              <a:effectLst/>
              <a:uLnTx/>
              <a:uFillTx/>
              <a:latin typeface="Calibri Light" panose="020F0302020204030204" pitchFamily="34" charset="0"/>
              <a:ea typeface="+mn-ea"/>
              <a:cs typeface="Arial" panose="020B0604020202020204" pitchFamily="34" charset="0"/>
            </a:endParaRPr>
          </a:p>
        </p:txBody>
      </p:sp>
      <p:sp>
        <p:nvSpPr>
          <p:cNvPr id="17" name="Date Placeholder 3"/>
          <p:cNvSpPr>
            <a:spLocks noGrp="1"/>
          </p:cNvSpPr>
          <p:nvPr>
            <p:ph type="dt" sz="half" idx="2"/>
          </p:nvPr>
        </p:nvSpPr>
        <p:spPr>
          <a:xfrm>
            <a:off x="92075" y="26988"/>
            <a:ext cx="5122863" cy="109538"/>
          </a:xfrm>
          <a:prstGeom prst="rect">
            <a:avLst/>
          </a:prstGeom>
        </p:spPr>
        <p:txBody>
          <a:bodyPr vert="horz" lIns="91440" tIns="45720" rIns="91440" bIns="45720" rtlCol="0" anchor="ctr"/>
          <a:lstStyle>
            <a:lvl1pPr algn="l">
              <a:defRPr sz="1200">
                <a:solidFill>
                  <a:srgbClr val="FFFFFF"/>
                </a:solidFill>
                <a:latin typeface="Calibri Light" panose="020F030202020403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FFFFFF"/>
                </a:solidFill>
                <a:effectLst/>
                <a:uLnTx/>
                <a:uFillTx/>
                <a:latin typeface="Calibri Light" panose="020F0302020204030204" pitchFamily="34" charset="0"/>
                <a:ea typeface="+mn-ea"/>
                <a:cs typeface="Arial" panose="020B0604020202020204" pitchFamily="34" charset="0"/>
              </a:rPr>
              <a:t>SOEN 6441 - Advanced Programming Practices</a:t>
            </a:r>
            <a:endParaRPr kumimoji="0" lang="en-US" altLang="en-US" sz="12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ransition spd="med">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Rectangle 6"/>
          <p:cNvSpPr/>
          <p:nvPr/>
        </p:nvSpPr>
        <p:spPr>
          <a:xfrm>
            <a:off x="0" y="0"/>
            <a:ext cx="9144000" cy="1825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a:xfrm>
            <a:off x="3175" y="6678613"/>
            <a:ext cx="9144000" cy="1825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Rectangle 8"/>
          <p:cNvSpPr/>
          <p:nvPr/>
        </p:nvSpPr>
        <p:spPr>
          <a:xfrm>
            <a:off x="0" y="0"/>
            <a:ext cx="179388" cy="68024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Rectangle 9"/>
          <p:cNvSpPr/>
          <p:nvPr/>
        </p:nvSpPr>
        <p:spPr>
          <a:xfrm>
            <a:off x="8972550" y="163513"/>
            <a:ext cx="171450" cy="6689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Date Placeholder 28"/>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solidFill>
                <a:latin typeface="Calibri Light" panose="020F030202020403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Light" panose="020F0302020204030204" pitchFamily="34" charset="0"/>
                <a:ea typeface="+mn-ea"/>
                <a:cs typeface="Arial" panose="020B0604020202020204" pitchFamily="34" charset="0"/>
              </a:rPr>
              <a:t>Advanced Programming Practices</a:t>
            </a:r>
            <a:endParaRPr kumimoji="0" lang="en-US" altLang="en-US" sz="1200" b="0" i="0" u="none" strike="noStrike" kern="1200" cap="none" spc="0" normalizeH="0" baseline="0" noProof="0">
              <a:ln>
                <a:noFill/>
              </a:ln>
              <a:solidFill>
                <a:schemeClr val="tx1"/>
              </a:solidFill>
              <a:effectLst/>
              <a:uLnTx/>
              <a:uFillTx/>
              <a:latin typeface="Calibri Light" panose="020F0302020204030204" pitchFamily="34" charset="0"/>
              <a:ea typeface="+mn-ea"/>
              <a:cs typeface="Arial" panose="020B0604020202020204" pitchFamily="34" charset="0"/>
            </a:endParaRPr>
          </a:p>
        </p:txBody>
      </p:sp>
      <p:sp>
        <p:nvSpPr>
          <p:cNvPr id="30" name="Footer Placeholder 29"/>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Times" pitchFamily="18" charset="0"/>
                <a:ea typeface="+mn-ea"/>
                <a:cs typeface="Arial" panose="020B0604020202020204" pitchFamily="34" charset="0"/>
              </a:rPr>
              <a:t>Joey Paquet, 2010-2014</a:t>
            </a:r>
            <a:endParaRPr kumimoji="0" lang="en-US" sz="1200" b="0" i="0" u="none" strike="noStrike" kern="1200" cap="none" spc="0" normalizeH="0" baseline="0" noProof="0">
              <a:ln>
                <a:noFill/>
              </a:ln>
              <a:solidFill>
                <a:schemeClr val="tx1">
                  <a:tint val="75000"/>
                </a:schemeClr>
              </a:solidFill>
              <a:effectLst/>
              <a:uLnTx/>
              <a:uFillTx/>
              <a:latin typeface="Times" pitchFamily="18" charset="0"/>
              <a:ea typeface="+mn-ea"/>
              <a:cs typeface="Arial" panose="020B0604020202020204" pitchFamily="34" charset="0"/>
            </a:endParaRPr>
          </a:p>
        </p:txBody>
      </p:sp>
      <p:sp>
        <p:nvSpPr>
          <p:cNvPr id="31" name="Slide Number Placeholder 30"/>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A02B3EC-2A00-446B-8E8B-46B9962ABA47}" type="slidenum">
              <a:rPr kumimoji="0" lang="en-US" sz="1200" b="0" i="0" u="none" strike="noStrike" kern="1200" cap="none" spc="0" normalizeH="0" baseline="0" noProof="0">
                <a:ln>
                  <a:noFill/>
                </a:ln>
                <a:solidFill>
                  <a:schemeClr val="tx1">
                    <a:tint val="75000"/>
                  </a:schemeClr>
                </a:solidFill>
                <a:effectLst/>
                <a:uLnTx/>
                <a:uFillTx/>
                <a:latin typeface="Times" pitchFamily="18" charset="0"/>
                <a:ea typeface="+mn-ea"/>
                <a:cs typeface="Arial" panose="020B0604020202020204" pitchFamily="34" charset="0"/>
              </a:rPr>
            </a:fld>
            <a:endParaRPr kumimoji="0" lang="en-US" sz="1200" b="0" i="0" u="none" strike="noStrike" kern="1200" cap="none" spc="0" normalizeH="0" baseline="0" noProof="0">
              <a:ln>
                <a:noFill/>
              </a:ln>
              <a:solidFill>
                <a:schemeClr val="tx1">
                  <a:tint val="75000"/>
                </a:schemeClr>
              </a:solidFill>
              <a:effectLst/>
              <a:uLnTx/>
              <a:uFillTx/>
              <a:latin typeface="Times" pitchFamily="18"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pull dir="rd"/>
  </p:transition>
  <p:timing>
    <p:tnLst>
      <p:par>
        <p:cTn id="1" dur="indefinite" restart="never" nodeType="tmRoot"/>
      </p:par>
    </p:tnLst>
  </p:timing>
  <p:hf sldNum="0" hdr="0" ftr="0"/>
  <p:txStyles>
    <p:titleStyle>
      <a:lvl1pPr marL="170180" algn="l" rtl="0" eaLnBrk="0" fontAlgn="base" hangingPunct="0">
        <a:spcBef>
          <a:spcPct val="0"/>
        </a:spcBef>
        <a:spcAft>
          <a:spcPct val="0"/>
        </a:spcAft>
        <a:defRPr sz="2000" kern="1200" spc="-100">
          <a:solidFill>
            <a:schemeClr val="bg1"/>
          </a:solidFill>
          <a:latin typeface="Calibri Light" panose="020F0302020204030204" pitchFamily="34" charset="0"/>
          <a:ea typeface="+mj-ea"/>
          <a:cs typeface="+mj-cs"/>
        </a:defRPr>
      </a:lvl1pPr>
      <a:lvl2pPr marL="170180" algn="l" rtl="0" eaLnBrk="0" fontAlgn="base" hangingPunct="0">
        <a:spcBef>
          <a:spcPct val="0"/>
        </a:spcBef>
        <a:spcAft>
          <a:spcPct val="0"/>
        </a:spcAft>
        <a:defRPr sz="2000">
          <a:solidFill>
            <a:schemeClr val="bg1"/>
          </a:solidFill>
          <a:latin typeface="Calibri Light" panose="020F0302020204030204" pitchFamily="34" charset="0"/>
        </a:defRPr>
      </a:lvl2pPr>
      <a:lvl3pPr marL="170180" algn="l" rtl="0" eaLnBrk="0" fontAlgn="base" hangingPunct="0">
        <a:spcBef>
          <a:spcPct val="0"/>
        </a:spcBef>
        <a:spcAft>
          <a:spcPct val="0"/>
        </a:spcAft>
        <a:defRPr sz="2000">
          <a:solidFill>
            <a:schemeClr val="bg1"/>
          </a:solidFill>
          <a:latin typeface="Calibri Light" panose="020F0302020204030204" pitchFamily="34" charset="0"/>
        </a:defRPr>
      </a:lvl3pPr>
      <a:lvl4pPr marL="170180" algn="l" rtl="0" eaLnBrk="0" fontAlgn="base" hangingPunct="0">
        <a:spcBef>
          <a:spcPct val="0"/>
        </a:spcBef>
        <a:spcAft>
          <a:spcPct val="0"/>
        </a:spcAft>
        <a:defRPr sz="2000">
          <a:solidFill>
            <a:schemeClr val="bg1"/>
          </a:solidFill>
          <a:latin typeface="Calibri Light" panose="020F0302020204030204" pitchFamily="34" charset="0"/>
        </a:defRPr>
      </a:lvl4pPr>
      <a:lvl5pPr marL="170180" algn="l" rtl="0" eaLnBrk="0" fontAlgn="base" hangingPunct="0">
        <a:spcBef>
          <a:spcPct val="0"/>
        </a:spcBef>
        <a:spcAft>
          <a:spcPct val="0"/>
        </a:spcAft>
        <a:defRPr sz="2000">
          <a:solidFill>
            <a:schemeClr val="bg1"/>
          </a:solidFill>
          <a:latin typeface="Calibri Light" panose="020F030202020403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hyperlink" Target="http://dx.doi.org/10.1109/TSE.1984.5010277" TargetMode="External"/><Relationship Id="rId7" Type="http://schemas.openxmlformats.org/officeDocument/2006/relationships/hyperlink" Target="http://www.cs.cornell.edu/~ross/publications/tamewild/tamewild-tate-pldi11-tr.pdf" TargetMode="External"/><Relationship Id="rId6" Type="http://schemas.openxmlformats.org/officeDocument/2006/relationships/hyperlink" Target="http://doi.acm.org/10.1145/130844.130856" TargetMode="External"/><Relationship Id="rId5" Type="http://schemas.openxmlformats.org/officeDocument/2006/relationships/hyperlink" Target="http://doi.acm.org/10.1145/949343.949317" TargetMode="External"/><Relationship Id="rId4" Type="http://schemas.openxmlformats.org/officeDocument/2006/relationships/hyperlink" Target="http://www.stepanovpapers.com/genprog.pdf" TargetMode="External"/><Relationship Id="rId3" Type="http://schemas.openxmlformats.org/officeDocument/2006/relationships/hyperlink" Target="http://www-public.int-evry.fr/~gibson/Teaching/CSC7322/L10-Generics.pdf" TargetMode="External"/><Relationship Id="rId2" Type="http://schemas.openxmlformats.org/officeDocument/2006/relationships/hyperlink" Target="http://www8.cs.umu.se/kurser/tdbb24/HT05/jem/download/generics-tutorial.pdf" TargetMode="External"/><Relationship Id="rId1" Type="http://schemas.openxmlformats.org/officeDocument/2006/relationships/hyperlink" Target="http://www.angelikalanger.com/GenericsFAQ/JavaGenericsFAQ.html" TargetMode="Externa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www.java2novice.com/java-generics/" TargetMode="External"/><Relationship Id="rId2" Type="http://schemas.openxmlformats.org/officeDocument/2006/relationships/hyperlink" Target="http://java.boot.by/scjp-tiger/ch06s04.html" TargetMode="External"/><Relationship Id="rId1" Type="http://schemas.openxmlformats.org/officeDocument/2006/relationships/hyperlink" Target="http://dl.acm.org/citation.cfm?doid=967900.968162" TargetMode="Externa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homepages.inf.ed.ac.uk/wadler/gj/index.html" TargetMode="External"/><Relationship Id="rId3" Type="http://schemas.openxmlformats.org/officeDocument/2006/relationships/hyperlink" Target="http://www.stepanovpapers.com/genprog.pdf" TargetMode="External"/><Relationship Id="rId2" Type="http://schemas.openxmlformats.org/officeDocument/2006/relationships/hyperlink" Target="http://dl.acm.org/citation.cfm?id=2283189" TargetMode="External"/><Relationship Id="rId1" Type="http://schemas.openxmlformats.org/officeDocument/2006/relationships/hyperlink" Target="http://dl.acm.org/citation.cfm?doid=359763.35978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b"/>
          <a:lstStyle/>
          <a:p>
            <a:pPr marL="170180" marR="0" lvl="0" indent="0" algn="l" defTabSz="914400" rtl="0" eaLnBrk="0" fontAlgn="base" latinLnBrk="0" hangingPunct="0">
              <a:lnSpc>
                <a:spcPct val="100000"/>
              </a:lnSpc>
              <a:spcBef>
                <a:spcPct val="0"/>
              </a:spcBef>
              <a:spcAft>
                <a:spcPct val="0"/>
              </a:spcAft>
              <a:buClrTx/>
              <a:buSzTx/>
              <a:buFontTx/>
              <a:buNone/>
              <a:defRPr/>
            </a:pPr>
            <a:r>
              <a:rPr kumimoji="0" lang="en-CA" sz="4800" b="0" i="0" u="none" strike="noStrike" kern="1200" cap="all" spc="-100" normalizeH="0" baseline="0" noProof="0" dirty="0">
                <a:ln>
                  <a:noFill/>
                </a:ln>
                <a:solidFill>
                  <a:schemeClr val="tx1"/>
                </a:solidFill>
                <a:effectLst/>
                <a:uLnTx/>
                <a:uFillTx/>
                <a:latin typeface="Calibri Light" panose="020F0302020204030204" pitchFamily="34" charset="0"/>
                <a:ea typeface="+mj-ea"/>
                <a:cs typeface="+mj-cs"/>
              </a:rPr>
              <a:t>Advanced Programing practices</a:t>
            </a:r>
            <a:endParaRPr kumimoji="0" lang="en-CA" sz="4800" b="0" i="0" u="none" strike="noStrike" kern="1200" cap="all" spc="-100" normalizeH="0" baseline="0" noProof="0" dirty="0">
              <a:ln>
                <a:noFill/>
              </a:ln>
              <a:solidFill>
                <a:schemeClr val="tx1"/>
              </a:solidFill>
              <a:effectLst/>
              <a:uLnTx/>
              <a:uFillTx/>
              <a:latin typeface="Calibri Light" panose="020F0302020204030204" pitchFamily="34" charset="0"/>
              <a:ea typeface="+mj-ea"/>
              <a:cs typeface="+mj-cs"/>
            </a:endParaRPr>
          </a:p>
        </p:txBody>
      </p:sp>
      <p:sp>
        <p:nvSpPr>
          <p:cNvPr id="6147" name="Text Placeholder 2"/>
          <p:cNvSpPr>
            <a:spLocks noGrp="1"/>
          </p:cNvSpPr>
          <p:nvPr>
            <p:ph type="body" idx="1"/>
          </p:nvPr>
        </p:nvSpPr>
        <p:spPr>
          <a:xfrm>
            <a:off x="722313" y="4627563"/>
            <a:ext cx="7772400" cy="1500187"/>
          </a:xfrm>
          <a:noFill/>
          <a:ln>
            <a:noFill/>
          </a:ln>
        </p:spPr>
        <p:txBody>
          <a:bodyPr/>
          <a:p>
            <a:pPr>
              <a:buSzPct val="85000"/>
            </a:pPr>
            <a:r>
              <a:rPr lang="en-CA" altLang="en-US" kern="1200" dirty="0">
                <a:latin typeface="Calibri Light" panose="020F0302020204030204" pitchFamily="34" charset="0"/>
                <a:ea typeface="+mn-ea"/>
                <a:cs typeface="+mn-cs"/>
              </a:rPr>
              <a:t>Java generics</a:t>
            </a:r>
            <a:endParaRPr lang="en-CA" altLang="en-US" kern="1200" dirty="0">
              <a:latin typeface="Calibri Light" panose="020F0302020204030204" pitchFamily="34" charset="0"/>
              <a:ea typeface="+mn-ea"/>
              <a:cs typeface="+mn-cs"/>
            </a:endParaRPr>
          </a:p>
        </p:txBody>
      </p:sp>
      <p:sp>
        <p:nvSpPr>
          <p:cNvPr id="4" name="Footer Placeholder 3"/>
          <p:cNvSpPr txBox="1">
            <a:spLocks noGrp="1"/>
          </p:cNvSpPr>
          <p:nvPr>
            <p:ph type="ftr" sz="quarter" idx="3"/>
          </p:nvPr>
        </p:nvSpPr>
        <p:spPr>
          <a:noFill/>
        </p:spPr>
        <p:txBody>
          <a:bodyPr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smtClean="0">
                <a:ln>
                  <a:noFill/>
                </a:ln>
                <a:solidFill>
                  <a:schemeClr val="tx1">
                    <a:tint val="75000"/>
                  </a:schemeClr>
                </a:solidFill>
                <a:effectLst/>
                <a:uLnTx/>
                <a:uFillTx/>
                <a:latin typeface="Calibri Light" panose="020F0302020204030204" pitchFamily="34" charset="0"/>
                <a:ea typeface="+mn-ea"/>
                <a:cs typeface="Arial" panose="020B0604020202020204" pitchFamily="34" charset="0"/>
              </a:rPr>
              <a:t>Joey Paquet, 2006-2017</a:t>
            </a:r>
            <a:endParaRPr kumimoji="0" lang="en-US" sz="1200" b="0" i="0" u="none" strike="noStrike" kern="1200" cap="none" spc="0" normalizeH="0" baseline="0" noProof="0" dirty="0">
              <a:ln>
                <a:noFill/>
              </a:ln>
              <a:solidFill>
                <a:schemeClr val="tx1">
                  <a:tint val="75000"/>
                </a:schemeClr>
              </a:solidFill>
              <a:effectLst/>
              <a:uLnTx/>
              <a:uFillTx/>
              <a:latin typeface="Calibri Light" panose="020F0302020204030204" pitchFamily="34" charset="0"/>
              <a:ea typeface="+mn-ea"/>
              <a:cs typeface="Arial" panose="020B0604020202020204" pitchFamily="34" charset="0"/>
            </a:endParaRPr>
          </a:p>
        </p:txBody>
      </p:sp>
      <p:sp>
        <p:nvSpPr>
          <p:cNvPr id="5" name="Slide Number Placeholder 4"/>
          <p:cNvSpPr txBox="1">
            <a:spLocks noGrp="1"/>
          </p:cNvSpPr>
          <p:nvPr>
            <p:ph type="sldNum" sz="quarter" idx="4"/>
          </p:nvPr>
        </p:nvSpPr>
        <p:spPr>
          <a:noFill/>
        </p:spPr>
        <p:txBody>
          <a:bodyPr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8039134E-6F2D-47EB-BED4-130061C82913}" type="slidenum">
              <a:rPr kumimoji="0" lang="en-US" altLang="en-US" sz="1200" b="0" i="0" u="none" strike="noStrike" kern="1200" cap="none" spc="0" normalizeH="0" baseline="0" noProof="0" smtClean="0">
                <a:ln>
                  <a:noFill/>
                </a:ln>
                <a:solidFill>
                  <a:schemeClr val="tx1">
                    <a:tint val="75000"/>
                  </a:schemeClr>
                </a:solidFill>
                <a:effectLst/>
                <a:uLnTx/>
                <a:uFillTx/>
                <a:latin typeface="Calibri Light" panose="020F0302020204030204" pitchFamily="34" charset="0"/>
                <a:ea typeface="+mn-ea"/>
                <a:cs typeface="Arial" panose="020B0604020202020204" pitchFamily="34" charset="0"/>
              </a:rPr>
            </a:fld>
            <a:endParaRPr kumimoji="0" lang="en-US" altLang="en-US" sz="1200" b="0" i="0" u="none" strike="noStrike" kern="1200" cap="none" spc="0" normalizeH="0" baseline="0" noProof="0" dirty="0">
              <a:ln>
                <a:noFill/>
              </a:ln>
              <a:solidFill>
                <a:schemeClr val="tx1">
                  <a:tint val="75000"/>
                </a:schemeClr>
              </a:solidFill>
              <a:effectLst/>
              <a:uLnTx/>
              <a:uFillTx/>
              <a:latin typeface="Calibri Light" panose="020F0302020204030204" pitchFamily="34" charset="0"/>
              <a:ea typeface="+mn-ea"/>
              <a:cs typeface="Arial" panose="020B0604020202020204" pitchFamily="34" charset="0"/>
            </a:endParaRPr>
          </a:p>
        </p:txBody>
      </p:sp>
      <p:sp>
        <p:nvSpPr>
          <p:cNvPr id="6150"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Tree>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Content Placeholder 1"/>
          <p:cNvSpPr>
            <a:spLocks noGrp="1"/>
          </p:cNvSpPr>
          <p:nvPr>
            <p:ph idx="1"/>
          </p:nvPr>
        </p:nvSpPr>
        <p:spPr>
          <a:xfrm>
            <a:off x="250825" y="620713"/>
            <a:ext cx="8642350" cy="5976937"/>
          </a:xfrm>
          <a:noFill/>
          <a:ln>
            <a:noFill/>
          </a:ln>
        </p:spPr>
        <p:txBody>
          <a:bodyPr/>
          <a:p>
            <a:pPr>
              <a:buSzPct val="85000"/>
            </a:pPr>
            <a:r>
              <a:rPr lang="en-CA" altLang="en-US" sz="2400" kern="1200" dirty="0">
                <a:latin typeface="Calibri Light" panose="020F0302020204030204" pitchFamily="34" charset="0"/>
                <a:ea typeface="+mn-ea"/>
                <a:cs typeface="+mn-cs"/>
              </a:rPr>
              <a:t>When defining a generic class/method, a type bound can be stated on any type parameter. </a:t>
            </a:r>
            <a:endParaRPr lang="en-CA" altLang="en-US" sz="2400" kern="1200" dirty="0">
              <a:latin typeface="Calibri Light" panose="020F0302020204030204" pitchFamily="34" charset="0"/>
              <a:ea typeface="+mn-ea"/>
              <a:cs typeface="+mn-cs"/>
            </a:endParaRPr>
          </a:p>
          <a:p>
            <a:pPr>
              <a:buSzPct val="85000"/>
            </a:pPr>
            <a:r>
              <a:rPr lang="en-CA" altLang="en-US" sz="2400" kern="1200" dirty="0">
                <a:latin typeface="Calibri Light" panose="020F0302020204030204" pitchFamily="34" charset="0"/>
                <a:ea typeface="+mn-ea"/>
                <a:cs typeface="+mn-cs"/>
              </a:rPr>
              <a:t>A type bound can be any </a:t>
            </a:r>
            <a:r>
              <a:rPr lang="en-CA" altLang="en-US" sz="2400" b="1" kern="1200" dirty="0">
                <a:latin typeface="Calibri Light" panose="020F0302020204030204" pitchFamily="34" charset="0"/>
                <a:ea typeface="+mn-ea"/>
                <a:cs typeface="+mn-cs"/>
              </a:rPr>
              <a:t>reference type</a:t>
            </a:r>
            <a:r>
              <a:rPr lang="en-CA" altLang="en-US" sz="2400" kern="1200" dirty="0">
                <a:latin typeface="Calibri Light" panose="020F0302020204030204" pitchFamily="34" charset="0"/>
                <a:ea typeface="+mn-ea"/>
                <a:cs typeface="+mn-cs"/>
              </a:rPr>
              <a:t>, i.e. a class type that is used to further describe a type parameter.  It </a:t>
            </a:r>
            <a:r>
              <a:rPr lang="en-CA" altLang="en-US" sz="2400" b="1" kern="1200" dirty="0">
                <a:latin typeface="Calibri Light" panose="020F0302020204030204" pitchFamily="34" charset="0"/>
                <a:ea typeface="+mn-ea"/>
                <a:cs typeface="+mn-cs"/>
              </a:rPr>
              <a:t>restricts</a:t>
            </a:r>
            <a:r>
              <a:rPr lang="en-CA" altLang="en-US" sz="2400" kern="1200" dirty="0">
                <a:latin typeface="Calibri Light" panose="020F0302020204030204" pitchFamily="34" charset="0"/>
                <a:ea typeface="+mn-ea"/>
                <a:cs typeface="+mn-cs"/>
              </a:rPr>
              <a:t> the set of types that can be used as type arguments and gives access to the non-static methods of the type it mentions.</a:t>
            </a:r>
            <a:endParaRPr lang="en-CA" altLang="en-US" sz="2400"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A type parameter can be unbounded.  In this case any reference type can be used as type argument to replace the unbounded type parameter in an instantiation of a generic type. </a:t>
            </a:r>
            <a:endParaRPr lang="en-CA" altLang="en-US"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Alternatively can have one or several bounds.  In this case the type argument that replaces the bounded type parameter in an instantiation of a generic type must be a subtype of all bounds. </a:t>
            </a: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Generics: parameter type bounds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5364"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5365"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5366"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Tree>
  </p:cSld>
  <p:clrMapOvr>
    <a:masterClrMapping/>
  </p:clrMapOvr>
  <p:transition spd="med">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50825" y="620713"/>
            <a:ext cx="8642350" cy="5976938"/>
          </a:xfrm>
        </p:spPr>
        <p:txBody>
          <a:bodyPr/>
          <a:lstStyle/>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rPr>
              <a:t>The syntax for specification of type parameter bounds is: </a:t>
            </a: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None/>
              <a:defRPr/>
            </a:pP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    i.e</a:t>
            </a:r>
            <a:r>
              <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rPr>
              <a:t>. a list of bounds consists of one class and/or several interfaces</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a:t>
            </a:r>
            <a:endPar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The reason for imposing a type bound on a type parameter is that the code used in the </a:t>
            </a:r>
            <a:r>
              <a:rPr kumimoji="0" lang="en-CA" sz="20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implementation code </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of the generic class is </a:t>
            </a:r>
            <a:r>
              <a:rPr kumimoji="0" lang="en-CA" sz="20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assuming</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 that the type used is of a certain type or any of its subtypes, or that it implements a certain interface.  </a:t>
            </a: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This can lead to rather complex class declarations such as:</a:t>
            </a:r>
            <a:endPar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A pair class taking two parameters, where each parameter is of a certain type that implements </a:t>
            </a:r>
            <a:r>
              <a:rPr kumimoji="0" lang="en-CA" sz="2000" b="0" i="0" u="none" strike="noStrike" kern="1200" cap="none" spc="0" normalizeH="0" baseline="0" noProof="0" dirty="0" smtClean="0">
                <a:ln>
                  <a:noFill/>
                </a:ln>
                <a:solidFill>
                  <a:srgbClr val="0070C0"/>
                </a:solidFill>
                <a:effectLst/>
                <a:uLnTx/>
                <a:uFillTx/>
                <a:latin typeface="Consolas" panose="020B0609020204030204" pitchFamily="49" charset="0"/>
                <a:ea typeface="+mn-ea"/>
                <a:cs typeface="Consolas" panose="020B0609020204030204" pitchFamily="49" charset="0"/>
              </a:rPr>
              <a:t>Comparable</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 with itself and implements </a:t>
            </a:r>
            <a:r>
              <a:rPr kumimoji="0" lang="en-CA" sz="2000" b="0" i="0" u="none" strike="noStrike" kern="1200" cap="none" spc="0" normalizeH="0" baseline="0" noProof="0" dirty="0" err="1" smtClean="0">
                <a:ln>
                  <a:noFill/>
                </a:ln>
                <a:solidFill>
                  <a:srgbClr val="0070C0"/>
                </a:solidFill>
                <a:effectLst/>
                <a:uLnTx/>
                <a:uFillTx/>
                <a:latin typeface="Consolas" panose="020B0609020204030204" pitchFamily="49" charset="0"/>
                <a:ea typeface="+mn-ea"/>
                <a:cs typeface="Consolas" panose="020B0609020204030204" pitchFamily="49" charset="0"/>
              </a:rPr>
              <a:t>Cloneable</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 </a:t>
            </a:r>
            <a:endPar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The class itself implements </a:t>
            </a:r>
            <a:r>
              <a:rPr kumimoji="0" lang="en-CA" sz="2000" b="0" i="0" u="none" strike="noStrike" kern="1200" cap="none" spc="0" normalizeH="0" baseline="0" noProof="0" dirty="0" smtClean="0">
                <a:ln>
                  <a:noFill/>
                </a:ln>
                <a:solidFill>
                  <a:srgbClr val="0070C0"/>
                </a:solidFill>
                <a:effectLst/>
                <a:uLnTx/>
                <a:uFillTx/>
                <a:latin typeface="Consolas" panose="020B0609020204030204" pitchFamily="49" charset="0"/>
                <a:ea typeface="+mn-ea"/>
                <a:cs typeface="Consolas" panose="020B0609020204030204" pitchFamily="49" charset="0"/>
              </a:rPr>
              <a:t>Comparable</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 with itself and implements </a:t>
            </a:r>
            <a:r>
              <a:rPr kumimoji="0" lang="en-CA" sz="2000" b="0" i="0" u="none" strike="noStrike" kern="1200" cap="none" spc="0" normalizeH="0" baseline="0" noProof="0" dirty="0" err="1" smtClean="0">
                <a:ln>
                  <a:noFill/>
                </a:ln>
                <a:solidFill>
                  <a:srgbClr val="0070C0"/>
                </a:solidFill>
                <a:effectLst/>
                <a:uLnTx/>
                <a:uFillTx/>
                <a:latin typeface="Consolas" panose="020B0609020204030204" pitchFamily="49" charset="0"/>
                <a:ea typeface="+mn-ea"/>
                <a:cs typeface="Consolas" panose="020B0609020204030204" pitchFamily="49" charset="0"/>
              </a:rPr>
              <a:t>Cloneable</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 i.e. instances of this class are </a:t>
            </a:r>
            <a:r>
              <a:rPr kumimoji="0" lang="en-CA" sz="2000" b="0" i="0" u="none" strike="noStrike" kern="1200" cap="none" spc="0" normalizeH="0" baseline="0" noProof="0" dirty="0" smtClean="0">
                <a:ln>
                  <a:noFill/>
                </a:ln>
                <a:solidFill>
                  <a:srgbClr val="0070C0"/>
                </a:solidFill>
                <a:effectLst/>
                <a:uLnTx/>
                <a:uFillTx/>
                <a:latin typeface="Consolas" panose="020B0609020204030204" pitchFamily="49" charset="0"/>
                <a:ea typeface="+mn-ea"/>
                <a:cs typeface="Consolas" panose="020B0609020204030204" pitchFamily="49" charset="0"/>
              </a:rPr>
              <a:t>Comparable</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 with each other and are </a:t>
            </a:r>
            <a:r>
              <a:rPr kumimoji="0" lang="en-CA" sz="2000" b="0" i="0" u="none" strike="noStrike" kern="1200" cap="none" spc="0" normalizeH="0" baseline="0" noProof="0" dirty="0" err="1" smtClean="0">
                <a:ln>
                  <a:noFill/>
                </a:ln>
                <a:solidFill>
                  <a:srgbClr val="0070C0"/>
                </a:solidFill>
                <a:effectLst/>
                <a:uLnTx/>
                <a:uFillTx/>
                <a:latin typeface="Consolas" panose="020B0609020204030204" pitchFamily="49" charset="0"/>
                <a:ea typeface="+mn-ea"/>
                <a:cs typeface="Consolas" panose="020B0609020204030204" pitchFamily="49" charset="0"/>
              </a:rPr>
              <a:t>Cloneable</a:t>
            </a:r>
            <a:r>
              <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rPr>
              <a:t> </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and the same is assumed of both parts of the </a:t>
            </a:r>
            <a:r>
              <a:rPr kumimoji="0" lang="en-CA" sz="2000" b="0" i="0" u="none" strike="noStrike" kern="1200" cap="none" spc="0" normalizeH="0" baseline="0" noProof="0" dirty="0" smtClean="0">
                <a:ln>
                  <a:noFill/>
                </a:ln>
                <a:solidFill>
                  <a:srgbClr val="0070C0"/>
                </a:solidFill>
                <a:effectLst/>
                <a:uLnTx/>
                <a:uFillTx/>
                <a:latin typeface="Consolas" panose="020B0609020204030204" pitchFamily="49" charset="0"/>
                <a:ea typeface="+mn-ea"/>
                <a:cs typeface="Consolas" panose="020B0609020204030204" pitchFamily="49" charset="0"/>
              </a:rPr>
              <a:t>Pair</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     </a:t>
            </a: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Generics: </a:t>
            </a: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parameter type </a:t>
            </a: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bounds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6388"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6389"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6390"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7" name="TextBox 6"/>
          <p:cNvSpPr txBox="1"/>
          <p:nvPr/>
        </p:nvSpPr>
        <p:spPr>
          <a:xfrm>
            <a:off x="539552" y="1196752"/>
            <a:ext cx="6843540" cy="307777"/>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400" b="0" i="0" u="none" strike="noStrike" kern="1200" cap="none" spc="0" normalizeH="0" baseline="0" noProof="0" dirty="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&lt;</a:t>
            </a:r>
            <a:r>
              <a:rPr kumimoji="0" lang="en-CA" sz="1400" b="0" i="0" u="none" strike="noStrike" kern="1200" cap="none" spc="0" normalizeH="0" baseline="0" noProof="0" dirty="0" err="1">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TypeParameter</a:t>
            </a:r>
            <a:r>
              <a:rPr kumimoji="0" lang="en-CA" sz="1400" b="0" i="0" u="none" strike="noStrike" kern="1200" cap="none" spc="0" normalizeH="0" baseline="0" noProof="0" dirty="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 </a:t>
            </a:r>
            <a:r>
              <a:rPr kumimoji="0" lang="en-CA" sz="1400" b="0" i="0" u="none" strike="noStrike" kern="1200" cap="none" spc="0" normalizeH="0" baseline="0" noProof="0" dirty="0">
                <a:ln>
                  <a:noFill/>
                </a:ln>
                <a:solidFill>
                  <a:srgbClr val="7F0055"/>
                </a:solidFill>
                <a:effectLst/>
                <a:highlight>
                  <a:srgbClr val="E8F2FE"/>
                </a:highlight>
                <a:uLnTx/>
                <a:uFillTx/>
                <a:latin typeface="Consolas" panose="020B0609020204030204" pitchFamily="49" charset="0"/>
                <a:ea typeface="+mn-ea"/>
                <a:cs typeface="Arial" panose="020B0604020202020204" pitchFamily="34" charset="0"/>
              </a:rPr>
              <a:t>extends</a:t>
            </a:r>
            <a:r>
              <a:rPr kumimoji="0" lang="en-CA" sz="1400" b="0" i="0" u="none" strike="noStrike" kern="1200" cap="none" spc="0" normalizeH="0" baseline="0" noProof="0" dirty="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 </a:t>
            </a:r>
            <a:r>
              <a:rPr kumimoji="0" lang="en-CA" sz="1400" b="0" i="0" u="none" strike="noStrike" kern="1200" cap="none" spc="0" normalizeH="0" baseline="0" noProof="0" dirty="0" err="1" smtClean="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AClass</a:t>
            </a:r>
            <a:r>
              <a:rPr kumimoji="0" lang="en-CA" sz="1400" b="0" i="0" u="none" strike="noStrike" kern="1200" cap="none" spc="0" normalizeH="0" baseline="0" noProof="0" dirty="0" smtClean="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 </a:t>
            </a:r>
            <a:r>
              <a:rPr kumimoji="0" lang="en-CA" sz="1400" b="0" i="0" u="none" strike="noStrike" kern="1200" cap="none" spc="0" normalizeH="0" baseline="0" noProof="0" dirty="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&amp; </a:t>
            </a:r>
            <a:r>
              <a:rPr kumimoji="0" lang="en-CA" sz="1400" b="0" i="0" u="none" strike="noStrike" kern="1200" cap="none" spc="0" normalizeH="0" baseline="0" noProof="0" dirty="0" smtClean="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AnInterface1 </a:t>
            </a:r>
            <a:r>
              <a:rPr kumimoji="0" lang="en-CA" sz="1400" b="0" i="0" u="none" strike="noStrike" kern="1200" cap="none" spc="0" normalizeH="0" baseline="0" noProof="0" dirty="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&amp; ... &amp; </a:t>
            </a:r>
            <a:r>
              <a:rPr kumimoji="0" lang="en-CA" sz="1400" b="0" i="0" u="none" strike="noStrike" kern="1200" cap="none" spc="0" normalizeH="0" baseline="0" noProof="0" dirty="0" err="1" smtClean="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AnInterface</a:t>
            </a:r>
            <a:r>
              <a:rPr kumimoji="0" lang="en-CA" sz="1400" b="0" i="0" u="none" strike="noStrike" kern="1200" cap="none" spc="0" normalizeH="0" baseline="0" noProof="0" dirty="0" err="1" smtClean="0">
                <a:ln>
                  <a:noFill/>
                </a:ln>
                <a:solidFill>
                  <a:srgbClr val="0000C0"/>
                </a:solidFill>
                <a:effectLst/>
                <a:highlight>
                  <a:srgbClr val="E8F2FE"/>
                </a:highlight>
                <a:uLnTx/>
                <a:uFillTx/>
                <a:latin typeface="Consolas" panose="020B0609020204030204" pitchFamily="49" charset="0"/>
                <a:ea typeface="+mn-ea"/>
                <a:cs typeface="Arial" panose="020B0604020202020204" pitchFamily="34" charset="0"/>
              </a:rPr>
              <a:t>N</a:t>
            </a:r>
            <a:r>
              <a:rPr kumimoji="0" lang="en-CA" sz="1400" b="0" i="0" u="none" strike="noStrike" kern="1200" cap="none" spc="0" normalizeH="0" baseline="0" noProof="0" dirty="0" smtClean="0">
                <a:ln>
                  <a:noFill/>
                </a:ln>
                <a:solidFill>
                  <a:schemeClr val="tx1"/>
                </a:solidFill>
                <a:effectLst/>
                <a:highlight>
                  <a:srgbClr val="E8F2FE"/>
                </a:highlight>
                <a:uLnTx/>
                <a:uFillTx/>
                <a:latin typeface="Consolas" panose="020B0609020204030204" pitchFamily="49" charset="0"/>
                <a:ea typeface="+mn-ea"/>
                <a:cs typeface="Arial" panose="020B0604020202020204" pitchFamily="34" charset="0"/>
              </a:rPr>
              <a:t>&gt;</a:t>
            </a:r>
            <a:r>
              <a:rPr kumimoji="0" lang="en-CA" sz="1400" b="0" i="0" u="none" strike="noStrike" kern="1200" cap="none" spc="0" normalizeH="0" baseline="0" noProof="0" dirty="0" smtClean="0">
                <a:ln>
                  <a:noFill/>
                </a:ln>
                <a:solidFill>
                  <a:srgbClr val="000000"/>
                </a:solidFill>
                <a:effectLst/>
                <a:highlight>
                  <a:srgbClr val="E8F2FE"/>
                </a:highlight>
                <a:uLnTx/>
                <a:uFillTx/>
                <a:latin typeface="Consolas" panose="020B0609020204030204" pitchFamily="49" charset="0"/>
                <a:ea typeface="+mn-ea"/>
                <a:cs typeface="Arial" panose="020B0604020202020204" pitchFamily="34" charset="0"/>
              </a:rPr>
              <a:t> </a:t>
            </a:r>
            <a:endParaRPr kumimoji="0" lang="en-CA" sz="14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
        <p:nvSpPr>
          <p:cNvPr id="8" name="TextBox 7"/>
          <p:cNvSpPr txBox="1"/>
          <p:nvPr/>
        </p:nvSpPr>
        <p:spPr>
          <a:xfrm>
            <a:off x="539551" y="3626440"/>
            <a:ext cx="6147837" cy="738664"/>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Pair&lt;A </a:t>
            </a:r>
            <a:r>
              <a:rPr kumimoji="0" lang="en-CA"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extends</a:t>
            </a: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Comparable&lt;A&gt; &amp; </a:t>
            </a:r>
            <a:r>
              <a:rPr kumimoji="0" lang="en-CA"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Cloneable</a:t>
            </a: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endPar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4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B </a:t>
            </a:r>
            <a:r>
              <a:rPr kumimoji="0" lang="en-CA"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extends</a:t>
            </a: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Comparable&lt;B&gt; &amp; </a:t>
            </a:r>
            <a:r>
              <a:rPr kumimoji="0" lang="en-CA"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Cloneable</a:t>
            </a: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&gt;  </a:t>
            </a:r>
            <a:endPar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4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4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implements</a:t>
            </a:r>
            <a:r>
              <a:rPr kumimoji="0" lang="en-CA" sz="14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Comparable&lt;Pair&lt;A,B&gt;&gt;, </a:t>
            </a:r>
            <a:r>
              <a:rPr kumimoji="0" lang="en-CA"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Cloneable</a:t>
            </a:r>
            <a:r>
              <a:rPr kumimoji="0" lang="en-CA"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 }</a:t>
            </a:r>
            <a:endParaRPr kumimoji="0" lang="en-CA" sz="14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Content Placeholder 1"/>
          <p:cNvSpPr>
            <a:spLocks noGrp="1"/>
          </p:cNvSpPr>
          <p:nvPr>
            <p:ph idx="1"/>
          </p:nvPr>
        </p:nvSpPr>
        <p:spPr>
          <a:xfrm>
            <a:off x="257175" y="2981325"/>
            <a:ext cx="8640763" cy="3040063"/>
          </a:xfrm>
          <a:noFill/>
          <a:ln>
            <a:noFill/>
          </a:ln>
        </p:spPr>
        <p:txBody>
          <a:bodyPr/>
          <a:p>
            <a:pPr>
              <a:buSzPct val="85000"/>
            </a:pPr>
            <a:r>
              <a:rPr lang="en-CA" altLang="en-US" sz="2400" kern="1200" dirty="0">
                <a:latin typeface="Calibri Light" panose="020F0302020204030204" pitchFamily="34" charset="0"/>
                <a:ea typeface="+mn-ea"/>
                <a:cs typeface="+mn-cs"/>
              </a:rPr>
              <a:t>In the </a:t>
            </a:r>
            <a:r>
              <a:rPr lang="en-CA" altLang="en-US" sz="2400" kern="1200" dirty="0">
                <a:solidFill>
                  <a:srgbClr val="0070C0"/>
                </a:solidFill>
                <a:latin typeface="Consolas" panose="020B0609020204030204" pitchFamily="49" charset="0"/>
                <a:ea typeface="+mn-ea"/>
                <a:cs typeface="Consolas" panose="020B0609020204030204" pitchFamily="49" charset="0"/>
              </a:rPr>
              <a:t>add()</a:t>
            </a:r>
            <a:r>
              <a:rPr lang="en-CA" altLang="en-US" sz="2400" kern="1200" dirty="0">
                <a:solidFill>
                  <a:srgbClr val="0070C0"/>
                </a:solidFill>
                <a:latin typeface="Calibri Light" panose="020F0302020204030204" pitchFamily="34" charset="0"/>
                <a:ea typeface="+mn-ea"/>
                <a:cs typeface="Consolas" panose="020B0609020204030204" pitchFamily="49" charset="0"/>
              </a:rPr>
              <a:t> </a:t>
            </a:r>
            <a:r>
              <a:rPr lang="en-CA" altLang="en-US" sz="2400" kern="1200" dirty="0">
                <a:latin typeface="Calibri Light" panose="020F0302020204030204" pitchFamily="34" charset="0"/>
                <a:ea typeface="+mn-ea"/>
                <a:cs typeface="+mn-cs"/>
              </a:rPr>
              <a:t>method:</a:t>
            </a:r>
            <a:endParaRPr lang="en-CA" altLang="en-US" sz="2400"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The method is generic over two type parameters </a:t>
            </a:r>
            <a:r>
              <a:rPr lang="en-CA" altLang="en-US" kern="1200" dirty="0">
                <a:solidFill>
                  <a:srgbClr val="0070C0"/>
                </a:solidFill>
                <a:latin typeface="Consolas" panose="020B0609020204030204" pitchFamily="49" charset="0"/>
                <a:ea typeface="+mn-ea"/>
                <a:cs typeface="Consolas" panose="020B0609020204030204" pitchFamily="49" charset="0"/>
              </a:rPr>
              <a:t>A</a:t>
            </a:r>
            <a:r>
              <a:rPr lang="en-CA" altLang="en-US" kern="1200" dirty="0">
                <a:latin typeface="Calibri Light" panose="020F0302020204030204" pitchFamily="34" charset="0"/>
                <a:ea typeface="+mn-ea"/>
                <a:cs typeface="+mn-cs"/>
              </a:rPr>
              <a:t> and </a:t>
            </a:r>
            <a:r>
              <a:rPr lang="en-CA" altLang="en-US" kern="1200" dirty="0">
                <a:solidFill>
                  <a:srgbClr val="0070C0"/>
                </a:solidFill>
                <a:latin typeface="Consolas" panose="020B0609020204030204" pitchFamily="49" charset="0"/>
                <a:ea typeface="+mn-ea"/>
                <a:cs typeface="Consolas" panose="020B0609020204030204" pitchFamily="49" charset="0"/>
              </a:rPr>
              <a:t>B</a:t>
            </a:r>
            <a:r>
              <a:rPr lang="en-CA" altLang="en-US" kern="1200" dirty="0">
                <a:latin typeface="Calibri Light" panose="020F0302020204030204" pitchFamily="34" charset="0"/>
                <a:ea typeface="+mn-ea"/>
                <a:cs typeface="+mn-cs"/>
              </a:rPr>
              <a:t>, which must be subclasses of </a:t>
            </a:r>
            <a:r>
              <a:rPr lang="en-CA" altLang="en-US" kern="1200" dirty="0">
                <a:solidFill>
                  <a:srgbClr val="0070C0"/>
                </a:solidFill>
                <a:latin typeface="Consolas" panose="020B0609020204030204" pitchFamily="49" charset="0"/>
                <a:ea typeface="+mn-ea"/>
                <a:cs typeface="Consolas" panose="020B0609020204030204" pitchFamily="49" charset="0"/>
              </a:rPr>
              <a:t>Number</a:t>
            </a:r>
            <a:r>
              <a:rPr lang="en-CA" altLang="en-US" kern="1200" dirty="0">
                <a:latin typeface="Calibri Light" panose="020F0302020204030204" pitchFamily="34" charset="0"/>
                <a:ea typeface="+mn-ea"/>
                <a:cs typeface="+mn-cs"/>
              </a:rPr>
              <a:t>, which allows to use </a:t>
            </a:r>
            <a:r>
              <a:rPr lang="en-CA" altLang="en-US" kern="1200" dirty="0">
                <a:solidFill>
                  <a:srgbClr val="0070C0"/>
                </a:solidFill>
                <a:latin typeface="Consolas" panose="020B0609020204030204" pitchFamily="49" charset="0"/>
                <a:ea typeface="+mn-ea"/>
                <a:cs typeface="Consolas" panose="020B0609020204030204" pitchFamily="49" charset="0"/>
              </a:rPr>
              <a:t>doubleValue()</a:t>
            </a:r>
            <a:r>
              <a:rPr lang="en-CA" altLang="en-US" kern="1200" dirty="0">
                <a:latin typeface="Calibri Light" panose="020F0302020204030204" pitchFamily="34" charset="0"/>
                <a:ea typeface="+mn-ea"/>
                <a:cs typeface="+mn-cs"/>
              </a:rPr>
              <a:t>. </a:t>
            </a:r>
            <a:endParaRPr lang="en-CA" altLang="en-US"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The argument to the method is a </a:t>
            </a:r>
            <a:r>
              <a:rPr lang="en-CA" altLang="en-US" kern="1200" dirty="0">
                <a:solidFill>
                  <a:srgbClr val="0070C0"/>
                </a:solidFill>
                <a:latin typeface="Consolas" panose="020B0609020204030204" pitchFamily="49" charset="0"/>
                <a:ea typeface="+mn-ea"/>
                <a:cs typeface="Consolas" panose="020B0609020204030204" pitchFamily="49" charset="0"/>
              </a:rPr>
              <a:t>Pair</a:t>
            </a:r>
            <a:r>
              <a:rPr lang="en-CA" altLang="en-US" kern="1200" dirty="0">
                <a:latin typeface="Calibri Light" panose="020F0302020204030204" pitchFamily="34" charset="0"/>
                <a:ea typeface="+mn-ea"/>
                <a:cs typeface="+mn-cs"/>
              </a:rPr>
              <a:t>; the type arguments to that </a:t>
            </a:r>
            <a:r>
              <a:rPr lang="en-CA" altLang="en-US" kern="1200" dirty="0">
                <a:solidFill>
                  <a:srgbClr val="0070C0"/>
                </a:solidFill>
                <a:latin typeface="Consolas" panose="020B0609020204030204" pitchFamily="49" charset="0"/>
                <a:ea typeface="+mn-ea"/>
                <a:cs typeface="Consolas" panose="020B0609020204030204" pitchFamily="49" charset="0"/>
              </a:rPr>
              <a:t>Pair</a:t>
            </a:r>
            <a:r>
              <a:rPr lang="en-CA" altLang="en-US" kern="1200" dirty="0">
                <a:latin typeface="Calibri Light" panose="020F0302020204030204" pitchFamily="34" charset="0"/>
                <a:ea typeface="+mn-ea"/>
                <a:cs typeface="+mn-cs"/>
              </a:rPr>
              <a:t> are constrained by the type parameter bounds to </a:t>
            </a:r>
            <a:r>
              <a:rPr lang="en-CA" altLang="en-US" kern="1200" dirty="0">
                <a:solidFill>
                  <a:srgbClr val="0070C0"/>
                </a:solidFill>
                <a:latin typeface="Consolas" panose="020B0609020204030204" pitchFamily="49" charset="0"/>
                <a:ea typeface="+mn-ea"/>
                <a:cs typeface="Consolas" panose="020B0609020204030204" pitchFamily="49" charset="0"/>
              </a:rPr>
              <a:t>add()</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a:p>
            <a:pPr>
              <a:buSzPct val="85000"/>
            </a:pPr>
            <a:r>
              <a:rPr lang="en-CA" altLang="en-US" sz="2400" kern="1200" dirty="0">
                <a:latin typeface="Calibri Light" panose="020F0302020204030204" pitchFamily="34" charset="0"/>
                <a:ea typeface="+mn-ea"/>
                <a:cs typeface="+mn-cs"/>
              </a:rPr>
              <a:t>In the </a:t>
            </a:r>
            <a:r>
              <a:rPr lang="en-CA" altLang="en-US" sz="2400" kern="1200" dirty="0">
                <a:solidFill>
                  <a:srgbClr val="0070C0"/>
                </a:solidFill>
                <a:latin typeface="Consolas" panose="020B0609020204030204" pitchFamily="49" charset="0"/>
                <a:ea typeface="+mn-ea"/>
                <a:cs typeface="Consolas" panose="020B0609020204030204" pitchFamily="49" charset="0"/>
              </a:rPr>
              <a:t>swap()</a:t>
            </a:r>
            <a:r>
              <a:rPr lang="en-CA" altLang="en-US" sz="2400" kern="1200" dirty="0">
                <a:solidFill>
                  <a:srgbClr val="0070C0"/>
                </a:solidFill>
                <a:latin typeface="Calibri Light" panose="020F0302020204030204" pitchFamily="34" charset="0"/>
                <a:ea typeface="+mn-ea"/>
                <a:cs typeface="Consolas" panose="020B0609020204030204" pitchFamily="49" charset="0"/>
              </a:rPr>
              <a:t> </a:t>
            </a:r>
            <a:r>
              <a:rPr lang="en-CA" altLang="en-US" sz="2400" kern="1200" dirty="0">
                <a:latin typeface="Calibri Light" panose="020F0302020204030204" pitchFamily="34" charset="0"/>
                <a:ea typeface="+mn-ea"/>
                <a:cs typeface="+mn-cs"/>
              </a:rPr>
              <a:t>method:</a:t>
            </a:r>
            <a:endParaRPr lang="en-CA" altLang="en-US" sz="2400"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The type parameters are used to define the return type, as well as the argument.</a:t>
            </a:r>
            <a:endParaRPr lang="en-CA" altLang="en-US"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Local variables in the method are declared in terms of the type parameters.</a:t>
            </a:r>
            <a:endParaRPr lang="en-CA" altLang="en-US"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The type parameters are used as type arguments in the constructor call.</a:t>
            </a: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Generics: parameter </a:t>
            </a: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types, interesting cases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7412"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7413"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7414"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9" name="TextBox 8"/>
          <p:cNvSpPr txBox="1"/>
          <p:nvPr/>
        </p:nvSpPr>
        <p:spPr>
          <a:xfrm>
            <a:off x="323528" y="732850"/>
            <a:ext cx="6263253" cy="1954381"/>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PairUtil</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static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&lt;A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extends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Number, B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extends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Number&gt;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double</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add(Pair&lt;A, B&gt;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return</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doubleValue</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doubleValue</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static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&lt;A, B&gt; Pair&lt;B, A&gt; swap(Pair&lt;A, B&gt;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B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return</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Pair&lt;B, A&gt;(</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
        <p:nvSpPr>
          <p:cNvPr id="7" name="TextBox 6"/>
          <p:cNvSpPr txBox="1"/>
          <p:nvPr/>
        </p:nvSpPr>
        <p:spPr>
          <a:xfrm>
            <a:off x="6635258" y="732850"/>
            <a:ext cx="2185214" cy="2631490"/>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Pair &lt;X, Y&gt;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private</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final</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X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a</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private</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final</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Y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b</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Pair(X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a</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Y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b</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smtClean="0">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a</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a</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smtClean="0">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b</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b</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X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return</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a</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Y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return</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b</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Oval 28"/>
          <p:cNvSpPr/>
          <p:nvPr/>
        </p:nvSpPr>
        <p:spPr>
          <a:xfrm rot="2947673">
            <a:off x="3794125" y="4552950"/>
            <a:ext cx="3165475" cy="835025"/>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8" name="Oval 27"/>
          <p:cNvSpPr/>
          <p:nvPr/>
        </p:nvSpPr>
        <p:spPr>
          <a:xfrm>
            <a:off x="2779713" y="4773613"/>
            <a:ext cx="1928813" cy="161131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8436" name="Content Placeholder 1"/>
          <p:cNvSpPr>
            <a:spLocks noGrp="1"/>
          </p:cNvSpPr>
          <p:nvPr>
            <p:ph idx="1"/>
          </p:nvPr>
        </p:nvSpPr>
        <p:spPr>
          <a:xfrm>
            <a:off x="250825" y="620713"/>
            <a:ext cx="8642350" cy="5976937"/>
          </a:xfrm>
          <a:noFill/>
          <a:ln>
            <a:noFill/>
          </a:ln>
        </p:spPr>
        <p:txBody>
          <a:bodyPr/>
          <a:p>
            <a:pPr>
              <a:buSzPct val="85000"/>
            </a:pPr>
            <a:r>
              <a:rPr lang="en-CA" altLang="en-US" sz="2400" kern="1200" dirty="0">
                <a:latin typeface="Calibri Light" panose="020F0302020204030204" pitchFamily="34" charset="0"/>
                <a:ea typeface="+mn-ea"/>
                <a:cs typeface="+mn-cs"/>
              </a:rPr>
              <a:t>A wildcard is a syntactic construct that is used to denote a family of types in a generic class/method </a:t>
            </a:r>
            <a:r>
              <a:rPr lang="en-CA" altLang="en-US" sz="2400" b="1" kern="1200" dirty="0">
                <a:latin typeface="Calibri Light" panose="020F0302020204030204" pitchFamily="34" charset="0"/>
                <a:ea typeface="+mn-ea"/>
                <a:cs typeface="+mn-cs"/>
              </a:rPr>
              <a:t>instantiation</a:t>
            </a:r>
            <a:r>
              <a:rPr lang="en-CA" altLang="en-US" sz="2400" kern="1200" dirty="0">
                <a:latin typeface="Calibri Light" panose="020F0302020204030204" pitchFamily="34" charset="0"/>
                <a:ea typeface="+mn-ea"/>
                <a:cs typeface="+mn-cs"/>
              </a:rPr>
              <a:t>. There are three different kinds of wildcards: </a:t>
            </a:r>
            <a:endParaRPr lang="en-CA" altLang="en-US" sz="2400"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a:t>
            </a:r>
            <a:r>
              <a:rPr lang="en-CA" altLang="en-US" kern="1200" dirty="0">
                <a:solidFill>
                  <a:srgbClr val="0070C0"/>
                </a:solidFill>
                <a:latin typeface="Consolas" panose="020B0609020204030204" pitchFamily="49" charset="0"/>
                <a:ea typeface="+mn-ea"/>
                <a:cs typeface="Consolas" panose="020B0609020204030204" pitchFamily="49" charset="0"/>
              </a:rPr>
              <a:t> ? </a:t>
            </a:r>
            <a:r>
              <a:rPr lang="en-CA" altLang="en-US" kern="1200" dirty="0">
                <a:latin typeface="Calibri Light" panose="020F0302020204030204" pitchFamily="34" charset="0"/>
                <a:ea typeface="+mn-ea"/>
                <a:cs typeface="+mn-cs"/>
              </a:rPr>
              <a:t>" : the unbounded wildcard. It stands for the family of all types.</a:t>
            </a:r>
            <a:endParaRPr lang="en-CA" altLang="en-US"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 </a:t>
            </a:r>
            <a:r>
              <a:rPr lang="en-CA" altLang="en-US" kern="1200" dirty="0">
                <a:solidFill>
                  <a:srgbClr val="0070C0"/>
                </a:solidFill>
                <a:latin typeface="Consolas" panose="020B0609020204030204" pitchFamily="49" charset="0"/>
                <a:ea typeface="+mn-ea"/>
                <a:cs typeface="Consolas" panose="020B0609020204030204" pitchFamily="49" charset="0"/>
              </a:rPr>
              <a:t>? extends SuperType </a:t>
            </a:r>
            <a:r>
              <a:rPr lang="en-CA" altLang="en-US" kern="1200" dirty="0">
                <a:latin typeface="Calibri Light" panose="020F0302020204030204" pitchFamily="34" charset="0"/>
                <a:ea typeface="+mn-ea"/>
                <a:cs typeface="+mn-cs"/>
              </a:rPr>
              <a:t>" : a wildcard with an upper bound. It stands for the family of all types that are </a:t>
            </a:r>
            <a:r>
              <a:rPr lang="en-CA" altLang="en-US" kern="1200" dirty="0">
                <a:solidFill>
                  <a:srgbClr val="0070C0"/>
                </a:solidFill>
                <a:latin typeface="Consolas" panose="020B0609020204030204" pitchFamily="49" charset="0"/>
                <a:ea typeface="+mn-ea"/>
                <a:cs typeface="Consolas" panose="020B0609020204030204" pitchFamily="49" charset="0"/>
              </a:rPr>
              <a:t>SuperType</a:t>
            </a:r>
            <a:r>
              <a:rPr lang="en-CA" altLang="en-US" kern="1200" dirty="0">
                <a:latin typeface="Calibri Light" panose="020F0302020204030204" pitchFamily="34" charset="0"/>
                <a:ea typeface="+mn-ea"/>
                <a:cs typeface="+mn-cs"/>
              </a:rPr>
              <a:t> itself or subtypes of </a:t>
            </a:r>
            <a:r>
              <a:rPr lang="en-CA" altLang="en-US" kern="1200" dirty="0">
                <a:solidFill>
                  <a:srgbClr val="0070C0"/>
                </a:solidFill>
                <a:latin typeface="Consolas" panose="020B0609020204030204" pitchFamily="49" charset="0"/>
                <a:ea typeface="+mn-ea"/>
                <a:cs typeface="Consolas" panose="020B0609020204030204" pitchFamily="49" charset="0"/>
              </a:rPr>
              <a:t>SuperType</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 </a:t>
            </a:r>
            <a:r>
              <a:rPr lang="en-CA" altLang="en-US" kern="1200" dirty="0">
                <a:solidFill>
                  <a:srgbClr val="0070C0"/>
                </a:solidFill>
                <a:latin typeface="Consolas" panose="020B0609020204030204" pitchFamily="49" charset="0"/>
                <a:ea typeface="+mn-ea"/>
                <a:cs typeface="Consolas" panose="020B0609020204030204" pitchFamily="49" charset="0"/>
              </a:rPr>
              <a:t>? super SubType </a:t>
            </a:r>
            <a:r>
              <a:rPr lang="en-CA" altLang="en-US" kern="1200" dirty="0">
                <a:latin typeface="Calibri Light" panose="020F0302020204030204" pitchFamily="34" charset="0"/>
                <a:ea typeface="+mn-ea"/>
                <a:cs typeface="+mn-cs"/>
              </a:rPr>
              <a:t>" - a wildcard with a lower bound. It stands for the family of all types that are </a:t>
            </a:r>
            <a:r>
              <a:rPr lang="en-CA" altLang="en-US" kern="1200" dirty="0">
                <a:solidFill>
                  <a:srgbClr val="0070C0"/>
                </a:solidFill>
                <a:latin typeface="Consolas" panose="020B0609020204030204" pitchFamily="49" charset="0"/>
                <a:ea typeface="+mn-ea"/>
                <a:cs typeface="Consolas" panose="020B0609020204030204" pitchFamily="49" charset="0"/>
              </a:rPr>
              <a:t>SubType</a:t>
            </a:r>
            <a:r>
              <a:rPr lang="en-CA" altLang="en-US" kern="1200" dirty="0">
                <a:latin typeface="Calibri Light" panose="020F0302020204030204" pitchFamily="34" charset="0"/>
                <a:ea typeface="+mn-ea"/>
                <a:cs typeface="+mn-cs"/>
              </a:rPr>
              <a:t> itself or supertypes of </a:t>
            </a:r>
            <a:r>
              <a:rPr lang="en-CA" altLang="en-US" kern="1200" dirty="0">
                <a:solidFill>
                  <a:srgbClr val="0070C0"/>
                </a:solidFill>
                <a:latin typeface="Consolas" panose="020B0609020204030204" pitchFamily="49" charset="0"/>
                <a:ea typeface="+mn-ea"/>
                <a:cs typeface="Consolas" panose="020B0609020204030204" pitchFamily="49" charset="0"/>
              </a:rPr>
              <a:t>SubType</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Java Generics: wildcards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8438"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8439"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8440"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2" name="Oval 1"/>
          <p:cNvSpPr/>
          <p:nvPr/>
        </p:nvSpPr>
        <p:spPr>
          <a:xfrm>
            <a:off x="3571875" y="486092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lt1"/>
                </a:solidFill>
                <a:effectLst/>
                <a:uLnTx/>
                <a:uFillTx/>
                <a:latin typeface="+mn-lt"/>
                <a:ea typeface="+mn-ea"/>
                <a:cs typeface="+mn-cs"/>
              </a:rPr>
              <a:t>B</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Oval 7"/>
          <p:cNvSpPr/>
          <p:nvPr/>
        </p:nvSpPr>
        <p:spPr>
          <a:xfrm>
            <a:off x="2995613" y="5643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lt1"/>
                </a:solidFill>
                <a:effectLst/>
                <a:uLnTx/>
                <a:uFillTx/>
                <a:latin typeface="+mn-lt"/>
                <a:ea typeface="+mn-ea"/>
                <a:cs typeface="+mn-cs"/>
              </a:rPr>
              <a:t>C</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Oval 8"/>
          <p:cNvSpPr/>
          <p:nvPr/>
        </p:nvSpPr>
        <p:spPr>
          <a:xfrm>
            <a:off x="4125913" y="5643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lt1"/>
                </a:solidFill>
                <a:effectLst/>
                <a:uLnTx/>
                <a:uFillTx/>
                <a:latin typeface="+mn-lt"/>
                <a:ea typeface="+mn-ea"/>
                <a:cs typeface="+mn-cs"/>
              </a:rPr>
              <a:t>D</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Oval 9"/>
          <p:cNvSpPr/>
          <p:nvPr/>
        </p:nvSpPr>
        <p:spPr>
          <a:xfrm>
            <a:off x="4435475" y="393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lt1"/>
                </a:solidFill>
                <a:effectLst/>
                <a:uLnTx/>
                <a:uFillTx/>
                <a:latin typeface="+mn-lt"/>
                <a:ea typeface="+mn-ea"/>
                <a:cs typeface="+mn-cs"/>
              </a:rPr>
              <a:t>A</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Oval 13"/>
          <p:cNvSpPr/>
          <p:nvPr/>
        </p:nvSpPr>
        <p:spPr>
          <a:xfrm>
            <a:off x="5327650" y="4860925"/>
            <a:ext cx="382588"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lt1"/>
                </a:solidFill>
                <a:effectLst/>
                <a:uLnTx/>
                <a:uFillTx/>
                <a:latin typeface="+mn-lt"/>
                <a:ea typeface="+mn-ea"/>
                <a:cs typeface="+mn-cs"/>
              </a:rPr>
              <a:t>E</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Oval 14"/>
          <p:cNvSpPr/>
          <p:nvPr/>
        </p:nvSpPr>
        <p:spPr>
          <a:xfrm>
            <a:off x="4773613" y="5643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lt1"/>
                </a:solidFill>
                <a:effectLst/>
                <a:uLnTx/>
                <a:uFillTx/>
                <a:latin typeface="+mn-lt"/>
                <a:ea typeface="+mn-ea"/>
                <a:cs typeface="+mn-cs"/>
              </a:rPr>
              <a:t>F</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Oval 15"/>
          <p:cNvSpPr/>
          <p:nvPr/>
        </p:nvSpPr>
        <p:spPr>
          <a:xfrm>
            <a:off x="5926138" y="5643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lt1"/>
                </a:solidFill>
                <a:effectLst/>
                <a:uLnTx/>
                <a:uFillTx/>
                <a:latin typeface="+mn-lt"/>
                <a:ea typeface="+mn-ea"/>
                <a:cs typeface="+mn-cs"/>
              </a:rPr>
              <a:t>G</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5" name="Straight Arrow Connector 4"/>
          <p:cNvCxnSpPr>
            <a:stCxn id="10" idx="3"/>
            <a:endCxn id="2" idx="7"/>
          </p:cNvCxnSpPr>
          <p:nvPr/>
        </p:nvCxnSpPr>
        <p:spPr>
          <a:xfrm flipH="1">
            <a:off x="3897313" y="4262438"/>
            <a:ext cx="593725" cy="654050"/>
          </a:xfrm>
          <a:prstGeom prst="straightConnector1">
            <a:avLst/>
          </a:prstGeom>
          <a:ln w="222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0" idx="5"/>
            <a:endCxn id="14" idx="1"/>
          </p:cNvCxnSpPr>
          <p:nvPr/>
        </p:nvCxnSpPr>
        <p:spPr>
          <a:xfrm>
            <a:off x="4760913" y="4262438"/>
            <a:ext cx="622300" cy="654050"/>
          </a:xfrm>
          <a:prstGeom prst="straightConnector1">
            <a:avLst/>
          </a:prstGeom>
          <a:ln w="222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5"/>
            <a:endCxn id="16" idx="0"/>
          </p:cNvCxnSpPr>
          <p:nvPr/>
        </p:nvCxnSpPr>
        <p:spPr>
          <a:xfrm>
            <a:off x="5653088" y="5186363"/>
            <a:ext cx="463550" cy="457200"/>
          </a:xfrm>
          <a:prstGeom prst="straightConnector1">
            <a:avLst/>
          </a:prstGeom>
          <a:ln w="222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5" idx="0"/>
          </p:cNvCxnSpPr>
          <p:nvPr/>
        </p:nvCxnSpPr>
        <p:spPr>
          <a:xfrm flipH="1">
            <a:off x="4964113" y="5186363"/>
            <a:ext cx="419100" cy="457200"/>
          </a:xfrm>
          <a:prstGeom prst="straightConnector1">
            <a:avLst/>
          </a:prstGeom>
          <a:ln w="222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5"/>
            <a:endCxn id="9" idx="0"/>
          </p:cNvCxnSpPr>
          <p:nvPr/>
        </p:nvCxnSpPr>
        <p:spPr>
          <a:xfrm>
            <a:off x="3897313" y="5186363"/>
            <a:ext cx="419100" cy="457200"/>
          </a:xfrm>
          <a:prstGeom prst="straightConnector1">
            <a:avLst/>
          </a:prstGeom>
          <a:ln w="222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 idx="3"/>
            <a:endCxn id="8" idx="0"/>
          </p:cNvCxnSpPr>
          <p:nvPr/>
        </p:nvCxnSpPr>
        <p:spPr>
          <a:xfrm flipH="1">
            <a:off x="3186113" y="5186363"/>
            <a:ext cx="441325" cy="457200"/>
          </a:xfrm>
          <a:prstGeom prst="straightConnector1">
            <a:avLst/>
          </a:prstGeom>
          <a:ln w="222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54" name="TextBox 25"/>
          <p:cNvSpPr txBox="1"/>
          <p:nvPr/>
        </p:nvSpPr>
        <p:spPr>
          <a:xfrm>
            <a:off x="1708150" y="4375150"/>
            <a:ext cx="2054225" cy="461963"/>
          </a:xfrm>
          <a:prstGeom prst="rect">
            <a:avLst/>
          </a:prstGeom>
          <a:noFill/>
          <a:ln w="9525">
            <a:noFill/>
          </a:ln>
        </p:spPr>
        <p:txBody>
          <a:bodyPr wrap="none">
            <a:spAutoFit/>
          </a:bodyPr>
          <a:p>
            <a:r>
              <a:rPr lang="en-CA" altLang="en-US" dirty="0">
                <a:solidFill>
                  <a:srgbClr val="0070C0"/>
                </a:solidFill>
                <a:latin typeface="Consolas" panose="020B0609020204030204" pitchFamily="49" charset="0"/>
                <a:cs typeface="Consolas" panose="020B0609020204030204" pitchFamily="49" charset="0"/>
              </a:rPr>
              <a:t>? extends B</a:t>
            </a:r>
            <a:endParaRPr lang="en-US" altLang="en-US" dirty="0">
              <a:latin typeface="Times" pitchFamily="18" charset="0"/>
            </a:endParaRPr>
          </a:p>
        </p:txBody>
      </p:sp>
      <p:sp>
        <p:nvSpPr>
          <p:cNvPr id="18455" name="TextBox 33"/>
          <p:cNvSpPr txBox="1"/>
          <p:nvPr/>
        </p:nvSpPr>
        <p:spPr>
          <a:xfrm>
            <a:off x="6386513" y="5643563"/>
            <a:ext cx="1714500" cy="461962"/>
          </a:xfrm>
          <a:prstGeom prst="rect">
            <a:avLst/>
          </a:prstGeom>
          <a:noFill/>
          <a:ln w="9525">
            <a:noFill/>
          </a:ln>
        </p:spPr>
        <p:txBody>
          <a:bodyPr wrap="none">
            <a:spAutoFit/>
          </a:bodyPr>
          <a:p>
            <a:r>
              <a:rPr lang="en-CA" altLang="en-US" dirty="0">
                <a:solidFill>
                  <a:srgbClr val="0070C0"/>
                </a:solidFill>
                <a:latin typeface="Consolas" panose="020B0609020204030204" pitchFamily="49" charset="0"/>
                <a:cs typeface="Consolas" panose="020B0609020204030204" pitchFamily="49" charset="0"/>
              </a:rPr>
              <a:t>? super G</a:t>
            </a:r>
            <a:endParaRPr lang="en-US" altLang="en-US" dirty="0">
              <a:latin typeface="Times" pitchFamily="18" charset="0"/>
            </a:endParaRPr>
          </a:p>
        </p:txBody>
      </p:sp>
    </p:spTree>
  </p:cSld>
  <p:clrMapOvr>
    <a:masterClrMapping/>
  </p:clrMapOvr>
  <p:transition spd="med">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Content Placeholder 1"/>
          <p:cNvSpPr>
            <a:spLocks noGrp="1"/>
          </p:cNvSpPr>
          <p:nvPr>
            <p:ph idx="1"/>
          </p:nvPr>
        </p:nvSpPr>
        <p:spPr>
          <a:xfrm>
            <a:off x="250825" y="620713"/>
            <a:ext cx="8642350" cy="5976937"/>
          </a:xfrm>
          <a:noFill/>
          <a:ln>
            <a:noFill/>
          </a:ln>
        </p:spPr>
        <p:txBody>
          <a:bodyPr/>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The method </a:t>
            </a:r>
            <a:r>
              <a:rPr lang="en-CA" altLang="en-US" kern="1200" dirty="0">
                <a:solidFill>
                  <a:srgbClr val="0070C0"/>
                </a:solidFill>
                <a:latin typeface="Consolas" panose="020B0609020204030204" pitchFamily="49" charset="0"/>
                <a:ea typeface="+mn-ea"/>
                <a:cs typeface="Consolas" panose="020B0609020204030204" pitchFamily="49" charset="0"/>
              </a:rPr>
              <a:t>printCollection()</a:t>
            </a:r>
            <a:r>
              <a:rPr lang="en-CA" altLang="en-US" kern="1200" dirty="0">
                <a:latin typeface="Calibri Light" panose="020F0302020204030204" pitchFamily="34" charset="0"/>
                <a:ea typeface="+mn-ea"/>
                <a:cs typeface="+mn-cs"/>
              </a:rPr>
              <a:t> receives a parameter that is a </a:t>
            </a:r>
            <a:r>
              <a:rPr lang="en-CA" altLang="en-US" kern="1200" dirty="0">
                <a:solidFill>
                  <a:srgbClr val="0070C0"/>
                </a:solidFill>
                <a:latin typeface="Consolas" panose="020B0609020204030204" pitchFamily="49" charset="0"/>
                <a:ea typeface="+mn-ea"/>
                <a:cs typeface="Consolas" panose="020B0609020204030204" pitchFamily="49" charset="0"/>
              </a:rPr>
              <a:t>Collection</a:t>
            </a:r>
            <a:r>
              <a:rPr lang="en-CA" altLang="en-US" kern="1200" dirty="0">
                <a:latin typeface="Calibri Light" panose="020F0302020204030204" pitchFamily="34" charset="0"/>
                <a:ea typeface="+mn-ea"/>
                <a:cs typeface="+mn-cs"/>
              </a:rPr>
              <a:t> of elements of any type. It can do so because it does not apply any type-specific operation on the </a:t>
            </a:r>
            <a:r>
              <a:rPr lang="en-CA" altLang="en-US" kern="1200" dirty="0">
                <a:solidFill>
                  <a:srgbClr val="0070C0"/>
                </a:solidFill>
                <a:latin typeface="Consolas" panose="020B0609020204030204" pitchFamily="49" charset="0"/>
                <a:ea typeface="+mn-ea"/>
                <a:cs typeface="Consolas" panose="020B0609020204030204" pitchFamily="49" charset="0"/>
              </a:rPr>
              <a:t>Collection</a:t>
            </a:r>
            <a:r>
              <a:rPr lang="en-CA" altLang="en-US" kern="1200" dirty="0">
                <a:latin typeface="Calibri Light" panose="020F0302020204030204" pitchFamily="34" charset="0"/>
                <a:ea typeface="+mn-ea"/>
                <a:cs typeface="+mn-cs"/>
              </a:rPr>
              <a:t> it receives as a parameter.</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The method </a:t>
            </a:r>
            <a:r>
              <a:rPr lang="en-CA" altLang="en-US" kern="1200" dirty="0">
                <a:solidFill>
                  <a:srgbClr val="0070C0"/>
                </a:solidFill>
                <a:latin typeface="Consolas" panose="020B0609020204030204" pitchFamily="49" charset="0"/>
                <a:ea typeface="+mn-ea"/>
                <a:cs typeface="Consolas" panose="020B0609020204030204" pitchFamily="49" charset="0"/>
              </a:rPr>
              <a:t>copy()</a:t>
            </a:r>
            <a:r>
              <a:rPr lang="en-CA" altLang="en-US" kern="1200" dirty="0">
                <a:latin typeface="Calibri Light" panose="020F0302020204030204" pitchFamily="34" charset="0"/>
                <a:ea typeface="+mn-ea"/>
                <a:cs typeface="+mn-cs"/>
              </a:rPr>
              <a:t> receives as parameters two lists, where the type of elements in the source </a:t>
            </a:r>
            <a:r>
              <a:rPr lang="en-CA" altLang="en-US" kern="1200" dirty="0">
                <a:solidFill>
                  <a:srgbClr val="0070C0"/>
                </a:solidFill>
                <a:latin typeface="Consolas" panose="020B0609020204030204" pitchFamily="49" charset="0"/>
                <a:ea typeface="+mn-ea"/>
                <a:cs typeface="Consolas" panose="020B0609020204030204" pitchFamily="49" charset="0"/>
              </a:rPr>
              <a:t>List</a:t>
            </a:r>
            <a:r>
              <a:rPr lang="en-CA" altLang="en-US" kern="1200" dirty="0">
                <a:latin typeface="Calibri Light" panose="020F0302020204030204" pitchFamily="34" charset="0"/>
                <a:ea typeface="+mn-ea"/>
                <a:cs typeface="+mn-cs"/>
              </a:rPr>
              <a:t> must be a subtype of type of elements in the destination </a:t>
            </a:r>
            <a:r>
              <a:rPr lang="en-CA" altLang="en-US" kern="1200" dirty="0">
                <a:solidFill>
                  <a:srgbClr val="0070C0"/>
                </a:solidFill>
                <a:latin typeface="Consolas" panose="020B0609020204030204" pitchFamily="49" charset="0"/>
                <a:ea typeface="+mn-ea"/>
                <a:cs typeface="Consolas" panose="020B0609020204030204" pitchFamily="49" charset="0"/>
              </a:rPr>
              <a:t>List</a:t>
            </a:r>
            <a:r>
              <a:rPr lang="en-CA" altLang="en-US" kern="1200" dirty="0">
                <a:latin typeface="Calibri Light" panose="020F0302020204030204" pitchFamily="34" charset="0"/>
                <a:ea typeface="+mn-ea"/>
                <a:cs typeface="+mn-cs"/>
              </a:rPr>
              <a:t>. Failure to impose such a restriction may allow to attempt to copy the elements of a list into a list of elements of an unrelated type, leading to an illegal type cast. It must do so because it uses </a:t>
            </a:r>
            <a:r>
              <a:rPr lang="en-CA" altLang="en-US" kern="1200" dirty="0">
                <a:solidFill>
                  <a:srgbClr val="0070C0"/>
                </a:solidFill>
                <a:latin typeface="Consolas" panose="020B0609020204030204" pitchFamily="49" charset="0"/>
                <a:ea typeface="+mn-ea"/>
                <a:cs typeface="Consolas" panose="020B0609020204030204" pitchFamily="49" charset="0"/>
              </a:rPr>
              <a:t>get()</a:t>
            </a:r>
            <a:r>
              <a:rPr lang="en-CA" altLang="en-US" kern="1200" dirty="0">
                <a:latin typeface="Calibri Light" panose="020F0302020204030204" pitchFamily="34" charset="0"/>
                <a:ea typeface="+mn-ea"/>
                <a:cs typeface="+mn-cs"/>
              </a:rPr>
              <a:t> and </a:t>
            </a:r>
            <a:r>
              <a:rPr lang="en-CA" altLang="en-US" kern="1200" dirty="0">
                <a:solidFill>
                  <a:srgbClr val="0070C0"/>
                </a:solidFill>
                <a:latin typeface="Consolas" panose="020B0609020204030204" pitchFamily="49" charset="0"/>
                <a:ea typeface="+mn-ea"/>
                <a:cs typeface="Consolas" panose="020B0609020204030204" pitchFamily="49" charset="0"/>
              </a:rPr>
              <a:t>set()</a:t>
            </a:r>
            <a:r>
              <a:rPr lang="en-CA" altLang="en-US" kern="1200" dirty="0">
                <a:latin typeface="Calibri Light" panose="020F0302020204030204" pitchFamily="34" charset="0"/>
                <a:ea typeface="+mn-ea"/>
                <a:cs typeface="+mn-cs"/>
              </a:rPr>
              <a:t>, which are bound to the type of values stored in the </a:t>
            </a:r>
            <a:r>
              <a:rPr lang="en-CA" altLang="en-US" kern="1200" dirty="0">
                <a:solidFill>
                  <a:srgbClr val="0070C0"/>
                </a:solidFill>
                <a:latin typeface="Consolas" panose="020B0609020204030204" pitchFamily="49" charset="0"/>
                <a:ea typeface="+mn-ea"/>
                <a:cs typeface="Consolas" panose="020B0609020204030204" pitchFamily="49" charset="0"/>
              </a:rPr>
              <a:t>List</a:t>
            </a:r>
            <a:r>
              <a:rPr lang="en-CA" altLang="en-US" kern="1200" dirty="0">
                <a:latin typeface="Calibri Light" panose="020F0302020204030204" pitchFamily="34" charset="0"/>
                <a:ea typeface="+mn-ea"/>
                <a:cs typeface="+mn-cs"/>
              </a:rPr>
              <a:t>.  </a:t>
            </a: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Java Generics: wildcards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9460"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9461"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9462"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7" name="TextBox 6"/>
          <p:cNvSpPr txBox="1"/>
          <p:nvPr/>
        </p:nvSpPr>
        <p:spPr>
          <a:xfrm>
            <a:off x="539552" y="692696"/>
            <a:ext cx="6726521" cy="2123658"/>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public void</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printCollection</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Collection&lt;?&gt; </a:t>
            </a:r>
            <a:r>
              <a:rPr kumimoji="0" lang="en-CA" sz="12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c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for</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(Object </a:t>
            </a:r>
            <a:r>
              <a:rPr kumimoji="0" lang="en-CA"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o</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c</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2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2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2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200" b="0" i="1"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o</a:t>
            </a:r>
            <a:r>
              <a:rPr kumimoji="0" lang="en-CA" sz="12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2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 </a:t>
            </a:r>
            <a:endPar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static</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&lt;T&gt; </a:t>
            </a:r>
            <a:r>
              <a:rPr kumimoji="0" lang="en-CA" sz="12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copy( </a:t>
            </a:r>
            <a:r>
              <a:rPr kumimoji="0" lang="en-CA"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List&lt;? super T&gt; </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dest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List&lt;? extends T&gt; </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src</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endPar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nn-NO" sz="12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for</a:t>
            </a:r>
            <a:r>
              <a:rPr kumimoji="0" lang="nn-NO"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nn-NO" sz="12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int</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nn-NO"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i</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=0; </a:t>
            </a:r>
            <a:r>
              <a:rPr kumimoji="0" lang="nn-NO"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i</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a:t>
            </a:r>
            <a:r>
              <a:rPr kumimoji="0" lang="nn-NO"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src</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.size(); </a:t>
            </a:r>
            <a:r>
              <a:rPr kumimoji="0" lang="nn-NO"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i</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dest</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.set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src</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Content Placeholder 1"/>
          <p:cNvSpPr>
            <a:spLocks noGrp="1"/>
          </p:cNvSpPr>
          <p:nvPr>
            <p:ph idx="1"/>
          </p:nvPr>
        </p:nvSpPr>
        <p:spPr>
          <a:xfrm>
            <a:off x="250825" y="3556000"/>
            <a:ext cx="8642350" cy="3041650"/>
          </a:xfrm>
          <a:noFill/>
          <a:ln>
            <a:noFill/>
          </a:ln>
        </p:spPr>
        <p:txBody>
          <a:bodyPr/>
          <a:p>
            <a:pPr>
              <a:buSzPct val="85000"/>
            </a:pPr>
            <a:r>
              <a:rPr lang="en-CA" altLang="en-US" kern="1200" dirty="0">
                <a:latin typeface="Calibri Light" panose="020F0302020204030204" pitchFamily="34" charset="0"/>
                <a:ea typeface="+mn-ea"/>
                <a:cs typeface="+mn-cs"/>
              </a:rPr>
              <a:t>If a generic class is referred to without using any type parameter, it refers to a </a:t>
            </a:r>
            <a:r>
              <a:rPr lang="en-CA" altLang="en-US" b="1" kern="1200" dirty="0">
                <a:latin typeface="Calibri Light" panose="020F0302020204030204" pitchFamily="34" charset="0"/>
                <a:ea typeface="+mn-ea"/>
                <a:cs typeface="+mn-cs"/>
              </a:rPr>
              <a:t>raw type</a:t>
            </a:r>
            <a:r>
              <a:rPr lang="en-CA" altLang="en-US" kern="1200" dirty="0">
                <a:latin typeface="Calibri Light" panose="020F0302020204030204" pitchFamily="34" charset="0"/>
                <a:ea typeface="+mn-ea"/>
                <a:cs typeface="+mn-cs"/>
              </a:rPr>
              <a:t>, i.e. a class that has been subject to type erasure, taking the generic type’s uppermost allowable type as type argument. In the example above, a raw </a:t>
            </a:r>
            <a:r>
              <a:rPr lang="en-CA" altLang="en-US" kern="1200" dirty="0">
                <a:solidFill>
                  <a:srgbClr val="0070C0"/>
                </a:solidFill>
                <a:latin typeface="Consolas" panose="020B0609020204030204" pitchFamily="49" charset="0"/>
                <a:ea typeface="+mn-ea"/>
                <a:cs typeface="Consolas" panose="020B0609020204030204" pitchFamily="49" charset="0"/>
              </a:rPr>
              <a:t>Basket</a:t>
            </a:r>
            <a:r>
              <a:rPr lang="en-CA" altLang="en-US" kern="1200" dirty="0">
                <a:latin typeface="Calibri Light" panose="020F0302020204030204" pitchFamily="34" charset="0"/>
                <a:ea typeface="+mn-ea"/>
                <a:cs typeface="+mn-cs"/>
              </a:rPr>
              <a:t> is a </a:t>
            </a:r>
            <a:r>
              <a:rPr lang="en-CA" altLang="en-US" kern="1200" dirty="0">
                <a:solidFill>
                  <a:srgbClr val="0070C0"/>
                </a:solidFill>
                <a:latin typeface="Consolas" panose="020B0609020204030204" pitchFamily="49" charset="0"/>
                <a:ea typeface="+mn-ea"/>
                <a:cs typeface="Consolas" panose="020B0609020204030204" pitchFamily="49" charset="0"/>
              </a:rPr>
              <a:t>Basket</a:t>
            </a:r>
            <a:r>
              <a:rPr lang="en-CA" altLang="en-US" kern="1200" dirty="0">
                <a:latin typeface="Calibri Light" panose="020F0302020204030204" pitchFamily="34" charset="0"/>
                <a:ea typeface="+mn-ea"/>
                <a:cs typeface="+mn-cs"/>
              </a:rPr>
              <a:t> of </a:t>
            </a:r>
            <a:r>
              <a:rPr lang="en-CA" altLang="en-US" kern="1200" dirty="0">
                <a:solidFill>
                  <a:srgbClr val="0070C0"/>
                </a:solidFill>
                <a:latin typeface="Consolas" panose="020B0609020204030204" pitchFamily="49" charset="0"/>
                <a:ea typeface="+mn-ea"/>
                <a:cs typeface="Consolas" panose="020B0609020204030204" pitchFamily="49" charset="0"/>
              </a:rPr>
              <a:t>Object</a:t>
            </a:r>
            <a:r>
              <a:rPr lang="en-CA" altLang="en-US" kern="1200" dirty="0">
                <a:latin typeface="Calibri Light" panose="020F0302020204030204" pitchFamily="34" charset="0"/>
                <a:ea typeface="+mn-ea"/>
                <a:cs typeface="+mn-cs"/>
              </a:rPr>
              <a:t>.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The class hierarchies of the parameter types are not transposed onto the generic classes that use them as parameters.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Wildcards must be used in a context where they can be verified to instantiate to a specific type at runtime, e.g. </a:t>
            </a:r>
            <a:r>
              <a:rPr lang="en-CA" altLang="en-US" kern="1200" dirty="0">
                <a:solidFill>
                  <a:srgbClr val="0070C0"/>
                </a:solidFill>
                <a:latin typeface="Consolas" panose="020B0609020204030204" pitchFamily="49" charset="0"/>
                <a:ea typeface="+mn-ea"/>
                <a:cs typeface="Consolas" panose="020B0609020204030204" pitchFamily="49" charset="0"/>
              </a:rPr>
              <a:t>new Basket&lt;?&gt;()</a:t>
            </a:r>
            <a:r>
              <a:rPr lang="en-CA" altLang="en-US" kern="1200" dirty="0">
                <a:latin typeface="Calibri Light" panose="020F0302020204030204" pitchFamily="34" charset="0"/>
                <a:ea typeface="+mn-ea"/>
                <a:cs typeface="+mn-cs"/>
              </a:rPr>
              <a:t> is invalid as it attempts to create a </a:t>
            </a:r>
            <a:r>
              <a:rPr lang="en-CA" altLang="en-US" kern="1200" dirty="0">
                <a:solidFill>
                  <a:srgbClr val="0070C0"/>
                </a:solidFill>
                <a:latin typeface="Consolas" panose="020B0609020204030204" pitchFamily="49" charset="0"/>
                <a:ea typeface="+mn-ea"/>
                <a:cs typeface="Consolas" panose="020B0609020204030204" pitchFamily="49" charset="0"/>
              </a:rPr>
              <a:t>Basket</a:t>
            </a:r>
            <a:r>
              <a:rPr lang="en-CA" altLang="en-US" kern="1200" dirty="0">
                <a:latin typeface="Calibri Light" panose="020F0302020204030204" pitchFamily="34" charset="0"/>
                <a:ea typeface="+mn-ea"/>
                <a:cs typeface="+mn-cs"/>
              </a:rPr>
              <a:t> containing a value of unknown type.    </a:t>
            </a: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Generic classes: instantiation vs. type parameter  </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20484"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20485"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20486"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7" name="TextBox 6"/>
          <p:cNvSpPr txBox="1"/>
          <p:nvPr/>
        </p:nvSpPr>
        <p:spPr>
          <a:xfrm>
            <a:off x="323528" y="732850"/>
            <a:ext cx="5493812" cy="2631490"/>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Basket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b</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Basket();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OK </a:t>
            </a:r>
            <a:r>
              <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but using raw type!</a:t>
            </a:r>
            <a:endPar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Basket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b1</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Basket&lt;Fruit&gt;();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OK </a:t>
            </a:r>
            <a:r>
              <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but using raw type!</a:t>
            </a:r>
            <a:endPar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Basket&lt;Fruit&gt;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b2</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Basket&lt;Fruit&gt;();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OK !</a:t>
            </a:r>
            <a:endPar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 Type mismatch: cannot convert from Basket&lt;Fruit&gt; to Basket&lt;Apple&gt;</a:t>
            </a:r>
            <a:endPar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Basket&lt;Apple&gt;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b3</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Basket&lt;Fruit&gt;();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WRONG !!! </a:t>
            </a:r>
            <a:endPar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 Type mismatch: cannot convert from Basket&lt;Apple&gt; to Basket&lt;Fruit&gt;</a:t>
            </a:r>
            <a:endPar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Basket&lt;Fruit&gt;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b4</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Basket&lt;Apple&gt;();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WRONG !!!</a:t>
            </a:r>
            <a:endPar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Basket&lt;?&gt;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b5</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Basket&lt;Apple&gt;();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OK! </a:t>
            </a:r>
            <a:endPar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 1. Cannot instantiate the type Basket&lt;?&gt;</a:t>
            </a:r>
            <a:endPar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 2. Type mismatch: cannot convert from Basket&lt;?&gt; to Basket&lt;Apple&gt;</a:t>
            </a:r>
            <a:endPar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Basket&lt;Apple&gt; b6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Basket&lt;?&gt;();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WRONG !!!</a:t>
            </a:r>
            <a:endPar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
        <p:nvSpPr>
          <p:cNvPr id="8" name="TextBox 7"/>
          <p:cNvSpPr txBox="1"/>
          <p:nvPr/>
        </p:nvSpPr>
        <p:spPr>
          <a:xfrm>
            <a:off x="6156176" y="732850"/>
            <a:ext cx="2646878" cy="938719"/>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Basket&lt;E&gt;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Fruit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Apple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extends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Fruit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Orange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extends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Fruit {...}</a:t>
            </a:r>
            <a:endPar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Java generic class example: </a:t>
            </a: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generic Pair class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21507"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21508"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21509"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7" name="TextBox 6"/>
          <p:cNvSpPr txBox="1"/>
          <p:nvPr/>
        </p:nvSpPr>
        <p:spPr>
          <a:xfrm>
            <a:off x="1763688" y="782283"/>
            <a:ext cx="5801588" cy="5678478"/>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Immutable generic pair class</a:t>
            </a:r>
            <a:endParaRPr kumimoji="0" lang="en-CA" sz="11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Pair&lt;</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private</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final </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private</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final </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Pair(){}</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Pair(</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Pair(Pair&lt;</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 </a:t>
            </a:r>
            <a:r>
              <a:rPr kumimoji="0" lang="en-CA" sz="11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newPair</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newPair</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newPair</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return</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return</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String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toString</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return</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.toString</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.toString</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Java generic class example: </a:t>
            </a: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generic Pair class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22531" name="Footer Placeholder 2"/>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22532" name="Slide Number Placeholder 3"/>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22533" name="Date Placeholder 4"/>
          <p:cNvSpPr txBox="1">
            <a:spLocks noGrp="1"/>
          </p:cNvSpPr>
          <p:nvPr>
            <p:ph type="dt" sz="half" idx="2"/>
          </p:nvPr>
        </p:nvSpPr>
        <p:spPr>
          <a:xfrm>
            <a:off x="88900"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6" name="TextBox 5"/>
          <p:cNvSpPr txBox="1"/>
          <p:nvPr/>
        </p:nvSpPr>
        <p:spPr>
          <a:xfrm>
            <a:off x="611560" y="836712"/>
            <a:ext cx="6417141" cy="3985706"/>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PairDriver</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static</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main(String[] </a:t>
            </a:r>
            <a:r>
              <a:rPr kumimoji="0" lang="en-CA" sz="11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args</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Pair&lt;String</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Integer&gt;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p1</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Pair&lt;String, Integer&gt;(</a:t>
            </a:r>
            <a:r>
              <a:rPr kumimoji="0" lang="en-CA" sz="11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"Hello"</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1);</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100" b="0" i="1"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100" b="0" i="1"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100" b="0" i="1"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1"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p1</a:t>
            </a:r>
            <a:r>
              <a:rPr kumimoji="0" lang="en-CA" sz="11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ArrayList</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&lt;Integer</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v1</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ArrayList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&lt;Integer&gt;();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for</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int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x</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1;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x</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&lt;= 3;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x</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v1</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Integer(</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x</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ArrayList</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&lt;String</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v2</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ArrayList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&lt;String&gt;();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v2</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String(</a:t>
            </a:r>
            <a:r>
              <a:rPr kumimoji="0" lang="en-CA" sz="11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"un"</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v2</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String(</a:t>
            </a:r>
            <a:r>
              <a:rPr kumimoji="0" lang="en-CA" sz="11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2A00FF"/>
                </a:solidFill>
                <a:effectLst/>
                <a:uLnTx/>
                <a:uFillTx/>
                <a:latin typeface="Consolas" panose="020B0609020204030204" pitchFamily="49" charset="0"/>
                <a:ea typeface="+mn-ea"/>
                <a:cs typeface="Arial" panose="020B0604020202020204" pitchFamily="34" charset="0"/>
              </a:rPr>
              <a:t>deux</a:t>
            </a:r>
            <a:r>
              <a:rPr kumimoji="0" lang="en-CA" sz="11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v2</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String(</a:t>
            </a:r>
            <a:r>
              <a:rPr kumimoji="0" lang="en-CA" sz="11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2A00FF"/>
                </a:solidFill>
                <a:effectLst/>
                <a:uLnTx/>
                <a:uFillTx/>
                <a:latin typeface="Consolas" panose="020B0609020204030204" pitchFamily="49" charset="0"/>
                <a:ea typeface="+mn-ea"/>
                <a:cs typeface="Arial" panose="020B0604020202020204" pitchFamily="34" charset="0"/>
              </a:rPr>
              <a:t>trois</a:t>
            </a:r>
            <a:r>
              <a:rPr kumimoji="0" lang="en-CA" sz="11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ArrayList</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&lt;Pair&lt;Integer</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String&gt;&gt;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v3</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ArrayList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&lt;Pair&lt;Integer, String&gt;&gt;();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for</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int</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x</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0;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x</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&lt;= 2;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x</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v3</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Pair&lt;Integer, String&gt;(</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v1</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.get(</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x</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v2</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.get(</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x</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for</a:t>
            </a: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(Pair&lt;Integer, String&gt;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1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v3</a:t>
            </a: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100" b="0" i="1"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100" b="0" i="1"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100" b="0" i="1"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100" b="0" i="1"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1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p:txBody>
      </p:sp>
      <p:sp>
        <p:nvSpPr>
          <p:cNvPr id="7" name="TextBox 6"/>
          <p:cNvSpPr txBox="1"/>
          <p:nvPr/>
        </p:nvSpPr>
        <p:spPr>
          <a:xfrm>
            <a:off x="4614499" y="4581128"/>
            <a:ext cx="3922869" cy="830997"/>
          </a:xfrm>
          <a:prstGeom prst="rect">
            <a:avLst/>
          </a:prstGeom>
          <a:solidFill>
            <a:schemeClr val="tx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err="1">
                <a:ln>
                  <a:noFill/>
                </a:ln>
                <a:solidFill>
                  <a:schemeClr val="bg1"/>
                </a:solidFill>
                <a:effectLst/>
                <a:uLnTx/>
                <a:uFillTx/>
                <a:latin typeface="Consolas" panose="020B0609020204030204" pitchFamily="49" charset="0"/>
                <a:ea typeface="+mn-ea"/>
                <a:cs typeface="Arial" panose="020B0604020202020204" pitchFamily="34" charset="0"/>
              </a:rPr>
              <a:t>java.lang.String:Hello</a:t>
            </a:r>
            <a:r>
              <a:rPr kumimoji="0" lang="en-CA"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 , java.lang.Integer:1</a:t>
            </a:r>
            <a:endParaRPr kumimoji="0" lang="en-CA"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java.lang.Integer:1 , </a:t>
            </a:r>
            <a:r>
              <a:rPr kumimoji="0" lang="en-CA" sz="1200" b="0" i="0" u="none" strike="noStrike" kern="1200" cap="none" spc="0" normalizeH="0" baseline="0" noProof="0" dirty="0" err="1">
                <a:ln>
                  <a:noFill/>
                </a:ln>
                <a:solidFill>
                  <a:schemeClr val="bg1"/>
                </a:solidFill>
                <a:effectLst/>
                <a:uLnTx/>
                <a:uFillTx/>
                <a:latin typeface="Consolas" panose="020B0609020204030204" pitchFamily="49" charset="0"/>
                <a:ea typeface="+mn-ea"/>
                <a:cs typeface="Arial" panose="020B0604020202020204" pitchFamily="34" charset="0"/>
              </a:rPr>
              <a:t>java.lang.String:un</a:t>
            </a:r>
            <a:endParaRPr kumimoji="0" lang="en-CA"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java.lang.Integer:2 , </a:t>
            </a:r>
            <a:r>
              <a:rPr kumimoji="0" lang="en-CA" sz="1200" b="0" i="0" u="none" strike="noStrike" kern="1200" cap="none" spc="0" normalizeH="0" baseline="0" noProof="0" dirty="0" err="1">
                <a:ln>
                  <a:noFill/>
                </a:ln>
                <a:solidFill>
                  <a:schemeClr val="bg1"/>
                </a:solidFill>
                <a:effectLst/>
                <a:uLnTx/>
                <a:uFillTx/>
                <a:latin typeface="Consolas" panose="020B0609020204030204" pitchFamily="49" charset="0"/>
                <a:ea typeface="+mn-ea"/>
                <a:cs typeface="Arial" panose="020B0604020202020204" pitchFamily="34" charset="0"/>
              </a:rPr>
              <a:t>java.lang.String:deux</a:t>
            </a:r>
            <a:endParaRPr kumimoji="0" lang="en-CA"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java.lang.Integer:3 , </a:t>
            </a:r>
            <a:r>
              <a:rPr kumimoji="0" lang="en-CA" sz="1200" b="0" i="0" u="none" strike="noStrike" kern="1200" cap="none" spc="0" normalizeH="0" baseline="0" noProof="0" dirty="0" err="1">
                <a:ln>
                  <a:noFill/>
                </a:ln>
                <a:solidFill>
                  <a:schemeClr val="bg1"/>
                </a:solidFill>
                <a:effectLst/>
                <a:uLnTx/>
                <a:uFillTx/>
                <a:latin typeface="Consolas" panose="020B0609020204030204" pitchFamily="49" charset="0"/>
                <a:ea typeface="+mn-ea"/>
                <a:cs typeface="Arial" panose="020B0604020202020204" pitchFamily="34" charset="0"/>
              </a:rPr>
              <a:t>java.lang.String:trois</a:t>
            </a:r>
            <a:endParaRPr kumimoji="0" lang="en-CA"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Java generic class example: generic comparable Pair class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23555"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23556"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23557"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7" name="TextBox 6"/>
          <p:cNvSpPr txBox="1"/>
          <p:nvPr/>
        </p:nvSpPr>
        <p:spPr>
          <a:xfrm>
            <a:off x="251520" y="620688"/>
            <a:ext cx="8577989" cy="5786199"/>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extends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Comparable&lt;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extends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Comparable&lt;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&gt;&gt;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implements</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Comparable&lt;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&gt;&gt;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private</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private</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newComparablePair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newComparablePair</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newComparablePair</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.getSecond</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String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toString</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return</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.toString</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 , "</a:t>
            </a:r>
            <a:endPar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.toString</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return</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return</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Arial" panose="020B0604020202020204" pitchFamily="34" charset="0"/>
              </a:rPr>
              <a:t>int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compareTo</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TypeOfSecond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otherComparablePair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7F0055"/>
                </a:solidFill>
                <a:effectLst/>
                <a:uLnTx/>
                <a:uFillTx/>
                <a:latin typeface="Consolas" panose="020B0609020204030204" pitchFamily="49" charset="0"/>
                <a:ea typeface="+mn-ea"/>
                <a:cs typeface="Arial" panose="020B0604020202020204" pitchFamily="34" charset="0"/>
              </a:rPr>
              <a:t>int</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compareFirst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first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.compareTo</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otherComparablePair</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7F0055"/>
                </a:solidFill>
                <a:effectLst/>
                <a:uLnTx/>
                <a:uFillTx/>
                <a:latin typeface="Consolas" panose="020B0609020204030204" pitchFamily="49" charset="0"/>
                <a:ea typeface="+mn-ea"/>
                <a:cs typeface="Arial" panose="020B0604020202020204" pitchFamily="34" charset="0"/>
              </a:rPr>
              <a:t>int</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compareSecond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second</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.compareTo</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otherComparablePair</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if</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compareFirst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0)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return</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compareFirst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else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return</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compareSecond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Java generic class example: </a:t>
            </a: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generic comparable Pair class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24579"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24580"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24581"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7" name="TextBox 6"/>
          <p:cNvSpPr txBox="1"/>
          <p:nvPr/>
        </p:nvSpPr>
        <p:spPr>
          <a:xfrm>
            <a:off x="265329" y="603158"/>
            <a:ext cx="7378943" cy="2862322"/>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ComparablePairDriver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public</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static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main(String[]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args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ArrayList</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&lt;</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&lt;Integer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String&gt;&gt;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alcp</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ArrayList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 String&gt;&gt;();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alcp</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 String&gt;(3,</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"trois"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alcp</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 String&gt;(4,</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"quatre"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alcp</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 String&gt;(1,</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"un"</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alcp</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 String&gt;(1,</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"one"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alcp</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 String&gt;(1,</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"one"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 String&gt;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previousalcp</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null</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    for</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 String&gt; </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alcp</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000" b="0" i="1" u="none" strike="noStrike" kern="1200" cap="none" spc="0" normalizeH="0" baseline="0" noProof="0" dirty="0" err="1" smtClean="0">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000" b="0" i="1"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000" b="0" i="1"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smtClean="0">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if</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previousalcp</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null</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.compareTo</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previousalcp</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previousalcp</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ComparablePair</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 String&gt;(</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p</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p:txBody>
      </p:sp>
      <p:sp>
        <p:nvSpPr>
          <p:cNvPr id="8" name="TextBox 7"/>
          <p:cNvSpPr txBox="1"/>
          <p:nvPr/>
        </p:nvSpPr>
        <p:spPr>
          <a:xfrm>
            <a:off x="5004048" y="4765501"/>
            <a:ext cx="3647152" cy="1615827"/>
          </a:xfrm>
          <a:prstGeom prst="rect">
            <a:avLst/>
          </a:prstGeom>
          <a:solidFill>
            <a:schemeClr val="tx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chemeClr val="bg1"/>
                </a:solidFill>
                <a:effectLst/>
                <a:uLnTx/>
                <a:uFillTx/>
                <a:latin typeface="Consolas" panose="020B0609020204030204" pitchFamily="49" charset="0"/>
                <a:ea typeface="+mn-ea"/>
                <a:cs typeface="Arial" panose="020B0604020202020204" pitchFamily="34" charset="0"/>
              </a:rPr>
              <a:t>java.lang.Integer:3 </a:t>
            </a:r>
            <a:r>
              <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 </a:t>
            </a:r>
            <a:r>
              <a:rPr kumimoji="0" lang="en-CA" sz="1100" b="0" i="0" u="none" strike="noStrike" kern="1200" cap="none" spc="0" normalizeH="0" baseline="0" noProof="0" dirty="0" err="1">
                <a:ln>
                  <a:noFill/>
                </a:ln>
                <a:solidFill>
                  <a:schemeClr val="bg1"/>
                </a:solidFill>
                <a:effectLst/>
                <a:uLnTx/>
                <a:uFillTx/>
                <a:latin typeface="Consolas" panose="020B0609020204030204" pitchFamily="49" charset="0"/>
                <a:ea typeface="+mn-ea"/>
                <a:cs typeface="Arial" panose="020B0604020202020204" pitchFamily="34" charset="0"/>
              </a:rPr>
              <a:t>java.lang.String:trois</a:t>
            </a:r>
            <a:endPar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java.lang.Integer:4 , </a:t>
            </a:r>
            <a:r>
              <a:rPr kumimoji="0" lang="en-CA" sz="1100" b="0" i="0" u="none" strike="noStrike" kern="1200" cap="none" spc="0" normalizeH="0" baseline="0" noProof="0" dirty="0" err="1">
                <a:ln>
                  <a:noFill/>
                </a:ln>
                <a:solidFill>
                  <a:schemeClr val="bg1"/>
                </a:solidFill>
                <a:effectLst/>
                <a:uLnTx/>
                <a:uFillTx/>
                <a:latin typeface="Consolas" panose="020B0609020204030204" pitchFamily="49" charset="0"/>
                <a:ea typeface="+mn-ea"/>
                <a:cs typeface="Arial" panose="020B0604020202020204" pitchFamily="34" charset="0"/>
              </a:rPr>
              <a:t>java.lang.String:quatre</a:t>
            </a:r>
            <a:endPar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1</a:t>
            </a:r>
            <a:endPar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java.lang.Integer:1 , </a:t>
            </a:r>
            <a:r>
              <a:rPr kumimoji="0" lang="en-CA" sz="1100" b="0" i="0" u="none" strike="noStrike" kern="1200" cap="none" spc="0" normalizeH="0" baseline="0" noProof="0" dirty="0" err="1">
                <a:ln>
                  <a:noFill/>
                </a:ln>
                <a:solidFill>
                  <a:schemeClr val="bg1"/>
                </a:solidFill>
                <a:effectLst/>
                <a:uLnTx/>
                <a:uFillTx/>
                <a:latin typeface="Consolas" panose="020B0609020204030204" pitchFamily="49" charset="0"/>
                <a:ea typeface="+mn-ea"/>
                <a:cs typeface="Arial" panose="020B0604020202020204" pitchFamily="34" charset="0"/>
              </a:rPr>
              <a:t>java.lang.String:un</a:t>
            </a:r>
            <a:endPar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-1</a:t>
            </a:r>
            <a:endPar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java.lang.Integer:1 , </a:t>
            </a:r>
            <a:r>
              <a:rPr kumimoji="0" lang="en-CA" sz="1100" b="0" i="0" u="none" strike="noStrike" kern="1200" cap="none" spc="0" normalizeH="0" baseline="0" noProof="0" dirty="0" err="1">
                <a:ln>
                  <a:noFill/>
                </a:ln>
                <a:solidFill>
                  <a:schemeClr val="bg1"/>
                </a:solidFill>
                <a:effectLst/>
                <a:uLnTx/>
                <a:uFillTx/>
                <a:latin typeface="Consolas" panose="020B0609020204030204" pitchFamily="49" charset="0"/>
                <a:ea typeface="+mn-ea"/>
                <a:cs typeface="Arial" panose="020B0604020202020204" pitchFamily="34" charset="0"/>
              </a:rPr>
              <a:t>java.lang.String:one</a:t>
            </a:r>
            <a:endPar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-6</a:t>
            </a:r>
            <a:endPar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rPr>
              <a:t>java.lang.Integer:1 , </a:t>
            </a:r>
            <a:r>
              <a:rPr kumimoji="0" lang="en-CA" sz="1100" b="0" i="0" u="none" strike="noStrike" kern="1200" cap="none" spc="0" normalizeH="0" baseline="0" noProof="0" dirty="0" err="1">
                <a:ln>
                  <a:noFill/>
                </a:ln>
                <a:solidFill>
                  <a:schemeClr val="bg1"/>
                </a:solidFill>
                <a:effectLst/>
                <a:uLnTx/>
                <a:uFillTx/>
                <a:latin typeface="Consolas" panose="020B0609020204030204" pitchFamily="49" charset="0"/>
                <a:ea typeface="+mn-ea"/>
                <a:cs typeface="Arial" panose="020B0604020202020204" pitchFamily="34" charset="0"/>
              </a:rPr>
              <a:t>java.lang.String:one</a:t>
            </a:r>
            <a:endPar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100" b="0" i="0" u="none" strike="noStrike" kern="1200" cap="none" spc="0" normalizeH="0" baseline="0" noProof="0" dirty="0" smtClean="0">
                <a:ln>
                  <a:noFill/>
                </a:ln>
                <a:solidFill>
                  <a:schemeClr val="bg1"/>
                </a:solidFill>
                <a:effectLst/>
                <a:uLnTx/>
                <a:uFillTx/>
                <a:latin typeface="Consolas" panose="020B0609020204030204" pitchFamily="49" charset="0"/>
                <a:ea typeface="+mn-ea"/>
                <a:cs typeface="Arial" panose="020B0604020202020204" pitchFamily="34" charset="0"/>
              </a:rPr>
              <a:t>0</a:t>
            </a:r>
            <a:endParaRPr kumimoji="0" lang="en-CA" sz="1100" b="0" i="0" u="none" strike="noStrike" kern="1200" cap="none" spc="0" normalizeH="0" baseline="0" noProof="0" dirty="0">
              <a:ln>
                <a:noFill/>
              </a:ln>
              <a:solidFill>
                <a:schemeClr val="bg1"/>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Content Placeholder 1"/>
          <p:cNvSpPr>
            <a:spLocks noGrp="1"/>
          </p:cNvSpPr>
          <p:nvPr>
            <p:ph idx="1"/>
          </p:nvPr>
        </p:nvSpPr>
        <p:spPr>
          <a:xfrm>
            <a:off x="250825" y="620713"/>
            <a:ext cx="8642350" cy="5976937"/>
          </a:xfrm>
          <a:noFill/>
          <a:ln>
            <a:noFill/>
          </a:ln>
        </p:spPr>
        <p:txBody>
          <a:bodyPr/>
          <a:p>
            <a:pPr>
              <a:buSzPct val="85000"/>
            </a:pPr>
            <a:r>
              <a:rPr lang="en-CA" altLang="en-US" kern="1200" dirty="0">
                <a:latin typeface="Calibri Light" panose="020F0302020204030204" pitchFamily="34" charset="0"/>
                <a:ea typeface="+mn-ea"/>
                <a:cs typeface="+mn-cs"/>
              </a:rPr>
              <a:t>Java Generics is a language feature that enables the definition of classes and methods that are implemented independently of some type that they use as an </a:t>
            </a:r>
            <a:r>
              <a:rPr lang="en-CA" altLang="en-US" b="1" kern="1200" dirty="0">
                <a:latin typeface="Calibri Light" panose="020F0302020204030204" pitchFamily="34" charset="0"/>
                <a:ea typeface="+mn-ea"/>
                <a:cs typeface="+mn-cs"/>
              </a:rPr>
              <a:t>abstraction</a:t>
            </a:r>
            <a:r>
              <a:rPr lang="en-CA" altLang="en-US" kern="1200" dirty="0">
                <a:latin typeface="Calibri Light" panose="020F0302020204030204" pitchFamily="34" charset="0"/>
                <a:ea typeface="+mn-ea"/>
                <a:cs typeface="+mn-cs"/>
              </a:rPr>
              <a:t> by accepting a </a:t>
            </a:r>
            <a:r>
              <a:rPr lang="en-CA" altLang="en-US" u="sng" kern="1200" dirty="0">
                <a:latin typeface="Calibri Light" panose="020F0302020204030204" pitchFamily="34" charset="0"/>
                <a:ea typeface="+mn-ea"/>
                <a:cs typeface="+mn-cs"/>
              </a:rPr>
              <a:t>type parameter</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The goal is to define types and algorithms that apply in </a:t>
            </a:r>
            <a:r>
              <a:rPr lang="en-CA" altLang="en-US" b="1" kern="1200" dirty="0">
                <a:latin typeface="Calibri Light" panose="020F0302020204030204" pitchFamily="34" charset="0"/>
                <a:ea typeface="+mn-ea"/>
                <a:cs typeface="+mn-cs"/>
              </a:rPr>
              <a:t>different contexts</a:t>
            </a:r>
            <a:r>
              <a:rPr lang="en-CA" altLang="en-US" kern="1200" dirty="0">
                <a:latin typeface="Calibri Light" panose="020F0302020204030204" pitchFamily="34" charset="0"/>
                <a:ea typeface="+mn-ea"/>
                <a:cs typeface="+mn-cs"/>
              </a:rPr>
              <a:t>, but where the interface and general functioning and implementation can be defined such that it </a:t>
            </a:r>
            <a:r>
              <a:rPr lang="en-CA" altLang="en-US" b="1" kern="1200" dirty="0">
                <a:latin typeface="Calibri Light" panose="020F0302020204030204" pitchFamily="34" charset="0"/>
                <a:ea typeface="+mn-ea"/>
                <a:cs typeface="+mn-cs"/>
              </a:rPr>
              <a:t>applies independently </a:t>
            </a:r>
            <a:r>
              <a:rPr lang="en-CA" altLang="en-US" kern="1200" dirty="0">
                <a:latin typeface="Calibri Light" panose="020F0302020204030204" pitchFamily="34" charset="0"/>
                <a:ea typeface="+mn-ea"/>
                <a:cs typeface="+mn-cs"/>
              </a:rPr>
              <a:t>of the context of application.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Generic types are </a:t>
            </a:r>
            <a:r>
              <a:rPr lang="en-CA" altLang="en-US" b="1" kern="1200" dirty="0">
                <a:latin typeface="Calibri Light" panose="020F0302020204030204" pitchFamily="34" charset="0"/>
                <a:ea typeface="+mn-ea"/>
                <a:cs typeface="+mn-cs"/>
              </a:rPr>
              <a:t>instantiated</a:t>
            </a:r>
            <a:r>
              <a:rPr lang="en-CA" altLang="en-US" kern="1200" dirty="0">
                <a:latin typeface="Calibri Light" panose="020F0302020204030204" pitchFamily="34" charset="0"/>
                <a:ea typeface="+mn-ea"/>
                <a:cs typeface="+mn-cs"/>
              </a:rPr>
              <a:t> to form </a:t>
            </a:r>
            <a:r>
              <a:rPr lang="en-CA" altLang="en-US" b="1" kern="1200" dirty="0">
                <a:latin typeface="Calibri Light" panose="020F0302020204030204" pitchFamily="34" charset="0"/>
                <a:ea typeface="+mn-ea"/>
                <a:cs typeface="+mn-cs"/>
              </a:rPr>
              <a:t>parameterized types </a:t>
            </a:r>
            <a:r>
              <a:rPr lang="en-CA" altLang="en-US" kern="1200" dirty="0">
                <a:latin typeface="Calibri Light" panose="020F0302020204030204" pitchFamily="34" charset="0"/>
                <a:ea typeface="+mn-ea"/>
                <a:cs typeface="+mn-cs"/>
              </a:rPr>
              <a:t>by providing actual type arguments that replace the formal type parameters.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For example, a class like </a:t>
            </a:r>
            <a:r>
              <a:rPr lang="en-CA" altLang="en-US" kern="1200" dirty="0">
                <a:solidFill>
                  <a:srgbClr val="0070C0"/>
                </a:solidFill>
                <a:latin typeface="Consolas" panose="020B0609020204030204" pitchFamily="49" charset="0"/>
                <a:ea typeface="+mn-ea"/>
                <a:cs typeface="Consolas" panose="020B0609020204030204" pitchFamily="49" charset="0"/>
              </a:rPr>
              <a:t>LinkedList&lt;T&gt; </a:t>
            </a:r>
            <a:r>
              <a:rPr lang="en-CA" altLang="en-US" kern="1200" dirty="0">
                <a:latin typeface="Calibri Light" panose="020F0302020204030204" pitchFamily="34" charset="0"/>
                <a:ea typeface="+mn-ea"/>
                <a:cs typeface="+mn-cs"/>
              </a:rPr>
              <a:t>is a generic type, that has a type parameter </a:t>
            </a:r>
            <a:r>
              <a:rPr lang="en-CA" altLang="en-US" kern="1200" dirty="0">
                <a:solidFill>
                  <a:srgbClr val="0070C0"/>
                </a:solidFill>
                <a:latin typeface="Consolas" panose="020B0609020204030204" pitchFamily="49" charset="0"/>
                <a:ea typeface="+mn-ea"/>
                <a:cs typeface="Consolas" panose="020B0609020204030204" pitchFamily="49" charset="0"/>
              </a:rPr>
              <a:t>T</a:t>
            </a:r>
            <a:r>
              <a:rPr lang="en-CA" altLang="en-US" kern="1200" dirty="0">
                <a:latin typeface="Calibri Light" panose="020F0302020204030204" pitchFamily="34" charset="0"/>
                <a:ea typeface="+mn-ea"/>
                <a:cs typeface="+mn-cs"/>
              </a:rPr>
              <a:t>. Instantiations, such as </a:t>
            </a:r>
            <a:r>
              <a:rPr lang="en-CA" altLang="en-US" kern="1200" dirty="0">
                <a:solidFill>
                  <a:srgbClr val="0070C0"/>
                </a:solidFill>
                <a:latin typeface="Consolas" panose="020B0609020204030204" pitchFamily="49" charset="0"/>
                <a:ea typeface="+mn-ea"/>
                <a:cs typeface="Consolas" panose="020B0609020204030204" pitchFamily="49" charset="0"/>
              </a:rPr>
              <a:t>LinkedList&lt;String&gt; </a:t>
            </a:r>
            <a:r>
              <a:rPr lang="en-CA" altLang="en-US" kern="1200" dirty="0">
                <a:latin typeface="Calibri Light" panose="020F0302020204030204" pitchFamily="34" charset="0"/>
                <a:ea typeface="+mn-ea"/>
                <a:cs typeface="+mn-cs"/>
              </a:rPr>
              <a:t>or a </a:t>
            </a:r>
            <a:r>
              <a:rPr lang="en-CA" altLang="en-US" kern="1200" dirty="0">
                <a:solidFill>
                  <a:srgbClr val="0070C0"/>
                </a:solidFill>
                <a:latin typeface="Consolas" panose="020B0609020204030204" pitchFamily="49" charset="0"/>
                <a:ea typeface="+mn-ea"/>
                <a:cs typeface="Consolas" panose="020B0609020204030204" pitchFamily="49" charset="0"/>
              </a:rPr>
              <a:t>LinkedList&lt;Integer&gt;</a:t>
            </a:r>
            <a:r>
              <a:rPr lang="en-CA" altLang="en-US" kern="1200" dirty="0">
                <a:latin typeface="Calibri Light" panose="020F0302020204030204" pitchFamily="34" charset="0"/>
                <a:ea typeface="+mn-ea"/>
                <a:cs typeface="+mn-cs"/>
              </a:rPr>
              <a:t>, are called </a:t>
            </a:r>
            <a:r>
              <a:rPr lang="en-CA" altLang="en-US" b="1" kern="1200" dirty="0">
                <a:latin typeface="Calibri Light" panose="020F0302020204030204" pitchFamily="34" charset="0"/>
                <a:ea typeface="+mn-ea"/>
                <a:cs typeface="+mn-cs"/>
              </a:rPr>
              <a:t>parameterized types</a:t>
            </a:r>
            <a:r>
              <a:rPr lang="en-CA" altLang="en-US" kern="1200" dirty="0">
                <a:latin typeface="Calibri Light" panose="020F0302020204030204" pitchFamily="34" charset="0"/>
                <a:ea typeface="+mn-ea"/>
                <a:cs typeface="+mn-cs"/>
              </a:rPr>
              <a:t>, and </a:t>
            </a:r>
            <a:r>
              <a:rPr lang="en-CA" altLang="en-US" kern="1200" dirty="0">
                <a:solidFill>
                  <a:srgbClr val="0070C0"/>
                </a:solidFill>
                <a:latin typeface="Consolas" panose="020B0609020204030204" pitchFamily="49" charset="0"/>
                <a:ea typeface="+mn-ea"/>
                <a:cs typeface="Consolas" panose="020B0609020204030204" pitchFamily="49" charset="0"/>
              </a:rPr>
              <a:t>String</a:t>
            </a:r>
            <a:r>
              <a:rPr lang="en-CA" altLang="en-US" kern="1200" dirty="0">
                <a:latin typeface="Calibri Light" panose="020F0302020204030204" pitchFamily="34" charset="0"/>
                <a:ea typeface="+mn-ea"/>
                <a:cs typeface="+mn-cs"/>
              </a:rPr>
              <a:t> and </a:t>
            </a:r>
            <a:r>
              <a:rPr lang="en-CA" altLang="en-US" kern="1200" dirty="0">
                <a:solidFill>
                  <a:srgbClr val="0070C0"/>
                </a:solidFill>
                <a:latin typeface="Consolas" panose="020B0609020204030204" pitchFamily="49" charset="0"/>
                <a:ea typeface="+mn-ea"/>
                <a:cs typeface="Consolas" panose="020B0609020204030204" pitchFamily="49" charset="0"/>
              </a:rPr>
              <a:t>Integer</a:t>
            </a:r>
            <a:r>
              <a:rPr lang="en-CA" altLang="en-US" kern="1200" dirty="0">
                <a:latin typeface="Calibri Light" panose="020F0302020204030204" pitchFamily="34" charset="0"/>
                <a:ea typeface="+mn-ea"/>
                <a:cs typeface="+mn-cs"/>
              </a:rPr>
              <a:t> are the respective actual </a:t>
            </a:r>
            <a:r>
              <a:rPr lang="en-CA" altLang="en-US" b="1" kern="1200" dirty="0">
                <a:latin typeface="Calibri Light" panose="020F0302020204030204" pitchFamily="34" charset="0"/>
                <a:ea typeface="+mn-ea"/>
                <a:cs typeface="+mn-cs"/>
              </a:rPr>
              <a:t>type arguments</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Generic programming: introduction</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7172"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7173"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7174"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Tree>
  </p:cSld>
  <p:clrMapOvr>
    <a:masterClrMapping/>
  </p:clrMapOvr>
  <p:transition spd="med">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Content Placeholder 1"/>
          <p:cNvSpPr>
            <a:spLocks noGrp="1"/>
          </p:cNvSpPr>
          <p:nvPr>
            <p:ph idx="1"/>
          </p:nvPr>
        </p:nvSpPr>
        <p:spPr>
          <a:xfrm>
            <a:off x="250825" y="620713"/>
            <a:ext cx="8642350" cy="5976937"/>
          </a:xfrm>
          <a:noFill/>
          <a:ln>
            <a:noFill/>
          </a:ln>
        </p:spPr>
        <p:txBody>
          <a:bodyPr/>
          <a:p>
            <a:pPr>
              <a:buSzPct val="85000"/>
            </a:pPr>
            <a:r>
              <a:rPr lang="en-CA" altLang="en-US" kern="1200" dirty="0">
                <a:latin typeface="Calibri Light" panose="020F0302020204030204" pitchFamily="34" charset="0"/>
                <a:ea typeface="+mn-ea"/>
                <a:cs typeface="+mn-cs"/>
              </a:rPr>
              <a:t>Angelika Langer. </a:t>
            </a:r>
            <a:r>
              <a:rPr lang="en-CA" altLang="en-US" kern="1200" dirty="0">
                <a:latin typeface="Calibri Light" panose="020F0302020204030204" pitchFamily="34" charset="0"/>
                <a:ea typeface="+mn-ea"/>
                <a:cs typeface="+mn-cs"/>
                <a:hlinkClick r:id="rId1"/>
              </a:rPr>
              <a:t>Java Generics FAQ</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Gilad Bracha. </a:t>
            </a:r>
            <a:r>
              <a:rPr lang="en-CA" altLang="en-US" kern="1200" dirty="0">
                <a:latin typeface="Calibri Light" panose="020F0302020204030204" pitchFamily="34" charset="0"/>
                <a:ea typeface="+mn-ea"/>
                <a:cs typeface="+mn-cs"/>
                <a:hlinkClick r:id="rId2"/>
              </a:rPr>
              <a:t>Generics in the Java Programming Language</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Paul Gibson. </a:t>
            </a:r>
            <a:r>
              <a:rPr lang="en-CA" altLang="en-US" kern="1200" dirty="0">
                <a:latin typeface="Calibri Light" panose="020F0302020204030204" pitchFamily="34" charset="0"/>
                <a:ea typeface="+mn-ea"/>
                <a:cs typeface="+mn-cs"/>
                <a:hlinkClick r:id="rId3"/>
              </a:rPr>
              <a:t>Generics (in Java)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David R. Musser, Alexander A. Stepanov. </a:t>
            </a:r>
            <a:r>
              <a:rPr lang="en-CA" altLang="en-US" i="1" kern="1200" dirty="0">
                <a:latin typeface="Calibri Light" panose="020F0302020204030204" pitchFamily="34" charset="0"/>
                <a:ea typeface="+mn-ea"/>
                <a:cs typeface="+mn-cs"/>
                <a:hlinkClick r:id="rId4"/>
              </a:rPr>
              <a:t>Generic Programming</a:t>
            </a:r>
            <a:r>
              <a:rPr lang="en-CA" altLang="en-US" kern="1200" dirty="0">
                <a:latin typeface="Calibri Light" panose="020F0302020204030204" pitchFamily="34" charset="0"/>
                <a:ea typeface="+mn-ea"/>
                <a:cs typeface="+mn-cs"/>
              </a:rPr>
              <a:t>. In International Symposium on Symbolic and Algebraic Computation (ISSAC 1988). Lecture Notes in Computer Science 358, Springer-Verlag, 1989, pp 13-25.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Ronald Garcia, Jaakko Jarvi, Andrew Lumsdaine, Jeremy G. Siek, and Jeremiah Willcock. </a:t>
            </a:r>
            <a:r>
              <a:rPr lang="en-CA" altLang="en-US" i="1" kern="1200" dirty="0">
                <a:latin typeface="Calibri Light" panose="020F0302020204030204" pitchFamily="34" charset="0"/>
                <a:ea typeface="+mn-ea"/>
                <a:cs typeface="+mn-cs"/>
                <a:hlinkClick r:id="rId5"/>
              </a:rPr>
              <a:t>A Comparative Study of Language Support for Generic Programming</a:t>
            </a:r>
            <a:r>
              <a:rPr lang="en-CA" altLang="en-US" kern="1200" dirty="0">
                <a:latin typeface="Calibri Light" panose="020F0302020204030204" pitchFamily="34" charset="0"/>
                <a:ea typeface="+mn-ea"/>
                <a:cs typeface="+mn-cs"/>
              </a:rPr>
              <a:t>. SIGPLAN Not. 38, 11 (October 2003), 115-134. doi=10.1145/949343.949317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Charles W. Krueger. </a:t>
            </a:r>
            <a:r>
              <a:rPr lang="en-CA" altLang="en-US" i="1" kern="1200" dirty="0">
                <a:latin typeface="Calibri Light" panose="020F0302020204030204" pitchFamily="34" charset="0"/>
                <a:ea typeface="+mn-ea"/>
                <a:cs typeface="+mn-cs"/>
                <a:hlinkClick r:id="rId6"/>
              </a:rPr>
              <a:t>Software reuse</a:t>
            </a:r>
            <a:r>
              <a:rPr lang="en-CA" altLang="en-US" kern="1200" dirty="0">
                <a:latin typeface="Calibri Light" panose="020F0302020204030204" pitchFamily="34" charset="0"/>
                <a:ea typeface="+mn-ea"/>
                <a:cs typeface="+mn-cs"/>
              </a:rPr>
              <a:t>. ACM Comput. Surv. 24, 2 (June 1992), 131-183. doi=10.1145/130844.130856</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Ross Tate, Alan Leung, Sorin Lerner. </a:t>
            </a:r>
            <a:r>
              <a:rPr lang="en-CA" altLang="en-US" i="1" kern="1200" dirty="0">
                <a:latin typeface="Calibri Light" panose="020F0302020204030204" pitchFamily="34" charset="0"/>
                <a:ea typeface="+mn-ea"/>
                <a:cs typeface="+mn-cs"/>
                <a:hlinkClick r:id="rId7"/>
              </a:rPr>
              <a:t>Taming Wildcards in Java’s Type System</a:t>
            </a:r>
            <a:r>
              <a:rPr lang="en-CA" altLang="en-US" kern="1200" dirty="0">
                <a:latin typeface="Calibri Light" panose="020F0302020204030204" pitchFamily="34" charset="0"/>
                <a:ea typeface="+mn-ea"/>
                <a:cs typeface="+mn-cs"/>
              </a:rPr>
              <a:t>. Technical Report. Cornell University.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Joseph A. Goguen. </a:t>
            </a:r>
            <a:r>
              <a:rPr lang="en-CA" altLang="en-US" i="1" kern="1200" dirty="0">
                <a:latin typeface="Calibri Light" panose="020F0302020204030204" pitchFamily="34" charset="0"/>
                <a:ea typeface="+mn-ea"/>
                <a:cs typeface="+mn-cs"/>
                <a:hlinkClick r:id="rId8"/>
              </a:rPr>
              <a:t>Parameterized Programming</a:t>
            </a:r>
            <a:r>
              <a:rPr lang="en-CA" altLang="en-US" kern="1200" dirty="0">
                <a:latin typeface="Calibri Light" panose="020F0302020204030204" pitchFamily="34" charset="0"/>
                <a:ea typeface="+mn-ea"/>
                <a:cs typeface="+mn-cs"/>
              </a:rPr>
              <a:t>. IEEE Trans. Softw. Eng. 10, 5 (September 1984), 528-543. doi=10.1109/TSE.1984.5010277</a:t>
            </a: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References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25604"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25605"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25606"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Tree>
  </p:cSld>
  <p:clrMapOvr>
    <a:masterClrMapping/>
  </p:clrMapOvr>
  <p:transition spd="med">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Content Placeholder 1"/>
          <p:cNvSpPr>
            <a:spLocks noGrp="1"/>
          </p:cNvSpPr>
          <p:nvPr>
            <p:ph idx="1"/>
          </p:nvPr>
        </p:nvSpPr>
        <p:spPr>
          <a:xfrm>
            <a:off x="250825" y="620713"/>
            <a:ext cx="8642350" cy="5976937"/>
          </a:xfrm>
          <a:noFill/>
          <a:ln>
            <a:noFill/>
          </a:ln>
        </p:spPr>
        <p:txBody>
          <a:bodyPr/>
          <a:p>
            <a:pPr>
              <a:buSzPct val="85000"/>
            </a:pPr>
            <a:r>
              <a:rPr lang="en-CA" altLang="en-US" kern="1200" dirty="0">
                <a:latin typeface="Calibri Light" panose="020F0302020204030204" pitchFamily="34" charset="0"/>
                <a:ea typeface="+mn-ea"/>
                <a:cs typeface="+mn-cs"/>
              </a:rPr>
              <a:t>Mads Torgersen, Christian Plesner Hansen, Erik Ernst, Peter von der Ahé, Gilad Bracha, and Neal Gafter. </a:t>
            </a:r>
            <a:r>
              <a:rPr lang="en-CA" altLang="en-US" i="1" kern="1200" dirty="0">
                <a:latin typeface="Calibri Light" panose="020F0302020204030204" pitchFamily="34" charset="0"/>
                <a:ea typeface="+mn-ea"/>
                <a:cs typeface="+mn-cs"/>
                <a:hlinkClick r:id="rId1"/>
              </a:rPr>
              <a:t>Adding wildcards to the Java programming language</a:t>
            </a:r>
            <a:r>
              <a:rPr lang="en-CA" altLang="en-US" kern="1200" dirty="0">
                <a:latin typeface="Calibri Light" panose="020F0302020204030204" pitchFamily="34" charset="0"/>
                <a:ea typeface="+mn-ea"/>
                <a:cs typeface="+mn-cs"/>
              </a:rPr>
              <a:t>. In Proceedings of the 2004 ACM symposium on Applied computing (SAC '04). ACM, New York, NY, USA, 1289-1296. doi=10.1145/967900.968162</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java.boot.by. SCJP Tiger Study Guide. </a:t>
            </a:r>
            <a:r>
              <a:rPr lang="en-CA" altLang="en-US" kern="1200" dirty="0">
                <a:latin typeface="Calibri Light" panose="020F0302020204030204" pitchFamily="34" charset="0"/>
                <a:ea typeface="+mn-ea"/>
                <a:cs typeface="+mn-cs"/>
                <a:hlinkClick r:id="rId2"/>
              </a:rPr>
              <a:t>Collections/Generics</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java2novice.com. </a:t>
            </a:r>
            <a:r>
              <a:rPr lang="en-CA" altLang="en-US" kern="1200" dirty="0">
                <a:latin typeface="Calibri Light" panose="020F0302020204030204" pitchFamily="34" charset="0"/>
                <a:ea typeface="+mn-ea"/>
                <a:cs typeface="+mn-cs"/>
                <a:hlinkClick r:id="rId3"/>
              </a:rPr>
              <a:t>Java Generics Sample Code</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References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26628"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26629"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26630"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Tree>
  </p:cSld>
  <p:clrMapOvr>
    <a:masterClrMapping/>
  </p:clrMapOvr>
  <p:transition spd="med">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Content Placeholder 1"/>
          <p:cNvSpPr>
            <a:spLocks noGrp="1"/>
          </p:cNvSpPr>
          <p:nvPr>
            <p:ph idx="1"/>
          </p:nvPr>
        </p:nvSpPr>
        <p:spPr>
          <a:xfrm>
            <a:off x="250825" y="620713"/>
            <a:ext cx="8642350" cy="5976937"/>
          </a:xfrm>
          <a:noFill/>
          <a:ln>
            <a:noFill/>
          </a:ln>
        </p:spPr>
        <p:txBody>
          <a:bodyPr/>
          <a:p>
            <a:pPr>
              <a:buSzPct val="85000"/>
            </a:pPr>
            <a:r>
              <a:rPr lang="en-CA" altLang="en-US" kern="1200" dirty="0">
                <a:latin typeface="Calibri Light" panose="020F0302020204030204" pitchFamily="34" charset="0"/>
                <a:ea typeface="+mn-ea"/>
                <a:cs typeface="+mn-cs"/>
              </a:rPr>
              <a:t>M.D. McIlroy. </a:t>
            </a:r>
            <a:r>
              <a:rPr lang="en-CA" altLang="en-US" i="1" kern="1200" dirty="0">
                <a:latin typeface="Calibri Light" panose="020F0302020204030204" pitchFamily="34" charset="0"/>
                <a:ea typeface="+mn-ea"/>
                <a:cs typeface="+mn-cs"/>
              </a:rPr>
              <a:t>Mass-Produced Software Components</a:t>
            </a:r>
            <a:r>
              <a:rPr lang="en-CA" altLang="en-US" kern="1200" dirty="0">
                <a:latin typeface="Calibri Light" panose="020F0302020204030204" pitchFamily="34" charset="0"/>
                <a:ea typeface="+mn-ea"/>
                <a:cs typeface="+mn-cs"/>
              </a:rPr>
              <a:t>, Proceedings of the 1st International Conference on Software Engineering, Garmisch Partenkirchen, Germany, 1968.</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Barbara Liskov, Alan Snyder, Russell Atkinson, and Craig Schaffert. </a:t>
            </a:r>
            <a:r>
              <a:rPr lang="en-CA" altLang="en-US" i="1" kern="1200" dirty="0">
                <a:latin typeface="Calibri Light" panose="020F0302020204030204" pitchFamily="34" charset="0"/>
                <a:ea typeface="+mn-ea"/>
                <a:cs typeface="+mn-cs"/>
                <a:hlinkClick r:id="rId1"/>
              </a:rPr>
              <a:t>Abstraction mechanisms in CLU</a:t>
            </a:r>
            <a:r>
              <a:rPr lang="en-CA" altLang="en-US" kern="1200" dirty="0">
                <a:latin typeface="Calibri Light" panose="020F0302020204030204" pitchFamily="34" charset="0"/>
                <a:ea typeface="+mn-ea"/>
                <a:cs typeface="+mn-cs"/>
              </a:rPr>
              <a:t>. Commun. ACM 20, 8 (August 1977), 564-576. doi=10.1145/359763.359789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Joseph A. Goguen. </a:t>
            </a:r>
            <a:r>
              <a:rPr lang="en-CA" altLang="en-US" i="1" kern="1200" dirty="0">
                <a:latin typeface="Calibri Light" panose="020F0302020204030204" pitchFamily="34" charset="0"/>
                <a:ea typeface="+mn-ea"/>
                <a:cs typeface="+mn-cs"/>
                <a:hlinkClick r:id="rId2"/>
              </a:rPr>
              <a:t>Parameterized Programming</a:t>
            </a:r>
            <a:r>
              <a:rPr lang="en-CA" altLang="en-US" kern="1200" dirty="0">
                <a:latin typeface="Calibri Light" panose="020F0302020204030204" pitchFamily="34" charset="0"/>
                <a:ea typeface="+mn-ea"/>
                <a:cs typeface="+mn-cs"/>
              </a:rPr>
              <a:t>. IEEE Trans. Software Eng. 10(5) 1984.</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David R. Musser, Alexander A. Stepanov. </a:t>
            </a:r>
            <a:r>
              <a:rPr lang="en-CA" altLang="en-US" i="1" kern="1200" dirty="0">
                <a:latin typeface="Calibri Light" panose="020F0302020204030204" pitchFamily="34" charset="0"/>
                <a:ea typeface="+mn-ea"/>
                <a:cs typeface="+mn-cs"/>
                <a:hlinkClick r:id="rId3"/>
              </a:rPr>
              <a:t>Generic Programming</a:t>
            </a:r>
            <a:r>
              <a:rPr lang="en-CA" altLang="en-US" kern="1200" dirty="0">
                <a:latin typeface="Calibri Light" panose="020F0302020204030204" pitchFamily="34" charset="0"/>
                <a:ea typeface="+mn-ea"/>
                <a:cs typeface="+mn-cs"/>
              </a:rPr>
              <a:t>. In International Symposium on Symbolic and Algebraic Computation (ISSAC 1988). Lecture Notes in Computer Science 358, Springer-Verlag, 1989, pp 13-25. </a:t>
            </a: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1999: Sun Microsystems proposes to add generics to Java, based on </a:t>
            </a:r>
            <a:r>
              <a:rPr lang="en-CA" altLang="en-US" kern="1200" dirty="0">
                <a:latin typeface="Calibri Light" panose="020F0302020204030204" pitchFamily="34" charset="0"/>
                <a:ea typeface="+mn-ea"/>
                <a:cs typeface="+mn-cs"/>
                <a:hlinkClick r:id="rId4"/>
              </a:rPr>
              <a:t>GJ</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2001: Sun Microsystems releases a prototype including Java Generics.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2003: Java Generics included in Java 1.5.   </a:t>
            </a: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Generics</a:t>
            </a: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a:t>
            </a: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 history</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8196"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8197"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8198"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Tree>
  </p:cSld>
  <p:clrMapOvr>
    <a:masterClrMapping/>
  </p:clrMapOvr>
  <p:transition spd="med">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Content Placeholder 1"/>
          <p:cNvSpPr>
            <a:spLocks noGrp="1"/>
          </p:cNvSpPr>
          <p:nvPr>
            <p:ph idx="1"/>
          </p:nvPr>
        </p:nvSpPr>
        <p:spPr>
          <a:xfrm>
            <a:off x="250825" y="620713"/>
            <a:ext cx="8642350" cy="5976937"/>
          </a:xfrm>
          <a:noFill/>
          <a:ln>
            <a:noFill/>
          </a:ln>
        </p:spPr>
        <p:txBody>
          <a:bodyPr/>
          <a:p>
            <a:pPr>
              <a:buSzPct val="85000"/>
            </a:pPr>
            <a:r>
              <a:rPr lang="en-CA" altLang="en-US" sz="2400" kern="1200" dirty="0">
                <a:latin typeface="Calibri Light" panose="020F0302020204030204" pitchFamily="34" charset="0"/>
                <a:ea typeface="+mn-ea"/>
                <a:cs typeface="+mn-cs"/>
              </a:rPr>
              <a:t>The Java compiler uses a technique called </a:t>
            </a:r>
            <a:r>
              <a:rPr lang="en-CA" altLang="en-US" sz="2400" b="1" kern="1200" dirty="0">
                <a:latin typeface="Calibri Light" panose="020F0302020204030204" pitchFamily="34" charset="0"/>
                <a:ea typeface="+mn-ea"/>
                <a:cs typeface="+mn-cs"/>
              </a:rPr>
              <a:t>type erasure </a:t>
            </a:r>
            <a:r>
              <a:rPr lang="en-CA" altLang="en-US" sz="2400" kern="1200" dirty="0">
                <a:latin typeface="Calibri Light" panose="020F0302020204030204" pitchFamily="34" charset="0"/>
                <a:ea typeface="+mn-ea"/>
                <a:cs typeface="+mn-cs"/>
              </a:rPr>
              <a:t>to translate generic classes into executable code. </a:t>
            </a:r>
            <a:endParaRPr lang="en-CA" altLang="en-US" sz="2400"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Type erasure eliminates all generic type information at </a:t>
            </a:r>
            <a:r>
              <a:rPr lang="en-CA" altLang="en-US" b="1" kern="1200" dirty="0">
                <a:latin typeface="Calibri Light" panose="020F0302020204030204" pitchFamily="34" charset="0"/>
                <a:ea typeface="+mn-ea"/>
                <a:cs typeface="+mn-cs"/>
              </a:rPr>
              <a:t>compile time</a:t>
            </a:r>
            <a:r>
              <a:rPr lang="en-CA" altLang="en-US" kern="1200" dirty="0">
                <a:latin typeface="Calibri Light" panose="020F0302020204030204" pitchFamily="34" charset="0"/>
                <a:ea typeface="+mn-ea"/>
                <a:cs typeface="+mn-cs"/>
              </a:rPr>
              <a:t>.</a:t>
            </a:r>
            <a:endParaRPr lang="en-CA" altLang="en-US"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All the type information between angle brackets is thrown out so, for example, a parameterized type like </a:t>
            </a:r>
            <a:r>
              <a:rPr lang="en-CA" altLang="en-US" kern="1200" dirty="0">
                <a:solidFill>
                  <a:srgbClr val="0070C0"/>
                </a:solidFill>
                <a:latin typeface="Consolas" panose="020B0609020204030204" pitchFamily="49" charset="0"/>
                <a:ea typeface="+mn-ea"/>
                <a:cs typeface="Consolas" panose="020B0609020204030204" pitchFamily="49" charset="0"/>
              </a:rPr>
              <a:t>List&lt;String&gt;</a:t>
            </a:r>
            <a:r>
              <a:rPr lang="en-CA" altLang="en-US" kern="1200" dirty="0">
                <a:solidFill>
                  <a:srgbClr val="0070C0"/>
                </a:solidFill>
                <a:latin typeface="Calibri Light" panose="020F0302020204030204" pitchFamily="34" charset="0"/>
                <a:ea typeface="+mn-ea"/>
                <a:cs typeface="Consolas" panose="020B0609020204030204" pitchFamily="49" charset="0"/>
              </a:rPr>
              <a:t> </a:t>
            </a:r>
            <a:r>
              <a:rPr lang="en-CA" altLang="en-US" kern="1200" dirty="0">
                <a:latin typeface="Calibri Light" panose="020F0302020204030204" pitchFamily="34" charset="0"/>
                <a:ea typeface="+mn-ea"/>
                <a:cs typeface="+mn-cs"/>
              </a:rPr>
              <a:t>is converted into a </a:t>
            </a:r>
            <a:r>
              <a:rPr lang="en-CA" altLang="en-US" kern="1200" dirty="0">
                <a:solidFill>
                  <a:srgbClr val="0070C0"/>
                </a:solidFill>
                <a:latin typeface="Consolas" panose="020B0609020204030204" pitchFamily="49" charset="0"/>
                <a:ea typeface="+mn-ea"/>
                <a:cs typeface="Consolas" panose="020B0609020204030204" pitchFamily="49" charset="0"/>
              </a:rPr>
              <a:t>List</a:t>
            </a:r>
            <a:r>
              <a:rPr lang="en-CA" altLang="en-US" kern="1200" dirty="0">
                <a:latin typeface="Calibri Light" panose="020F0302020204030204" pitchFamily="34" charset="0"/>
                <a:ea typeface="+mn-ea"/>
                <a:cs typeface="+mn-cs"/>
              </a:rPr>
              <a:t> </a:t>
            </a:r>
            <a:r>
              <a:rPr lang="en-CA" altLang="en-US" b="1" kern="1200" dirty="0">
                <a:latin typeface="Calibri Light" panose="020F0302020204030204" pitchFamily="34" charset="0"/>
                <a:ea typeface="+mn-ea"/>
                <a:cs typeface="+mn-cs"/>
              </a:rPr>
              <a:t>raw type</a:t>
            </a:r>
            <a:r>
              <a:rPr lang="en-CA" altLang="en-US" kern="1200" dirty="0">
                <a:latin typeface="Calibri Light" panose="020F0302020204030204" pitchFamily="34" charset="0"/>
                <a:ea typeface="+mn-ea"/>
                <a:cs typeface="+mn-cs"/>
              </a:rPr>
              <a:t>. </a:t>
            </a:r>
            <a:endParaRPr lang="en-CA" altLang="en-US"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All remaining uses of type variables are replaced by the upper bound of the type variable (or </a:t>
            </a:r>
            <a:r>
              <a:rPr lang="en-CA" altLang="en-US" kern="1200" dirty="0">
                <a:solidFill>
                  <a:srgbClr val="0070C0"/>
                </a:solidFill>
                <a:latin typeface="Consolas" panose="020B0609020204030204" pitchFamily="49" charset="0"/>
                <a:ea typeface="+mn-ea"/>
                <a:cs typeface="Consolas" panose="020B0609020204030204" pitchFamily="49" charset="0"/>
              </a:rPr>
              <a:t>Object</a:t>
            </a:r>
            <a:r>
              <a:rPr lang="en-CA" altLang="en-US" kern="1200" dirty="0">
                <a:latin typeface="Calibri Light" panose="020F0302020204030204" pitchFamily="34" charset="0"/>
                <a:ea typeface="+mn-ea"/>
                <a:cs typeface="+mn-cs"/>
              </a:rPr>
              <a:t> if there is no type bound). </a:t>
            </a:r>
            <a:endParaRPr lang="en-CA" altLang="en-US" kern="1200" dirty="0">
              <a:latin typeface="Calibri Light" panose="020F0302020204030204" pitchFamily="34" charset="0"/>
              <a:ea typeface="+mn-ea"/>
              <a:cs typeface="+mn-cs"/>
            </a:endParaRPr>
          </a:p>
          <a:p>
            <a:pPr lvl="1">
              <a:buSzPct val="85000"/>
            </a:pPr>
            <a:r>
              <a:rPr lang="en-CA" altLang="en-US" kern="1200" dirty="0">
                <a:latin typeface="Calibri Light" panose="020F0302020204030204" pitchFamily="34" charset="0"/>
                <a:ea typeface="+mn-ea"/>
                <a:cs typeface="+mn-cs"/>
              </a:rPr>
              <a:t>Whenever the resulting code isn’t type-correct, a cast to the appropriate type is automatically inserted.</a:t>
            </a: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Java generics: implementation</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9220"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9221"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9222"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Tree>
  </p:cSld>
  <p:clrMapOvr>
    <a:masterClrMapping/>
  </p:clrMapOvr>
  <p:transition spd="med">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Content Placeholder 1"/>
          <p:cNvSpPr>
            <a:spLocks noGrp="1"/>
          </p:cNvSpPr>
          <p:nvPr>
            <p:ph idx="1"/>
          </p:nvPr>
        </p:nvSpPr>
        <p:spPr>
          <a:xfrm>
            <a:off x="250825" y="620713"/>
            <a:ext cx="8642350" cy="5976937"/>
          </a:xfrm>
          <a:noFill/>
          <a:ln>
            <a:noFill/>
          </a:ln>
        </p:spPr>
        <p:txBody>
          <a:bodyPr/>
          <a:p>
            <a:pPr>
              <a:buSzPct val="85000"/>
            </a:pPr>
            <a:r>
              <a:rPr lang="en-CA" altLang="en-US" kern="1200" dirty="0">
                <a:latin typeface="Calibri Light" panose="020F0302020204030204" pitchFamily="34" charset="0"/>
                <a:ea typeface="+mn-ea"/>
                <a:cs typeface="+mn-cs"/>
              </a:rPr>
              <a:t>While Java generics syntactically look like C++ templates and are used to achieve the same purpose, it is important to note that they are not implemented using the same concepts, nor do they provide the same programming features.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Java generics simply provide compile-time type safety and eliminate the need for explicit casts when using type-abstract types and algorithms.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Java generics use a technique known as </a:t>
            </a:r>
            <a:r>
              <a:rPr lang="en-CA" altLang="en-US" b="1" kern="1200" dirty="0">
                <a:latin typeface="Calibri Light" panose="020F0302020204030204" pitchFamily="34" charset="0"/>
                <a:ea typeface="+mn-ea"/>
                <a:cs typeface="+mn-cs"/>
              </a:rPr>
              <a:t>type erasure</a:t>
            </a:r>
            <a:r>
              <a:rPr lang="en-CA" altLang="en-US" kern="1200" dirty="0">
                <a:latin typeface="Calibri Light" panose="020F0302020204030204" pitchFamily="34" charset="0"/>
                <a:ea typeface="+mn-ea"/>
                <a:cs typeface="+mn-cs"/>
              </a:rPr>
              <a:t>, and the compiler keeps track of the generic definitions internally, hence using the same class definition at compile/run time.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A C++ template on the other hand use </a:t>
            </a:r>
            <a:r>
              <a:rPr lang="en-CA" altLang="en-US" b="1" kern="1200" dirty="0">
                <a:latin typeface="Calibri Light" panose="020F0302020204030204" pitchFamily="34" charset="0"/>
                <a:ea typeface="+mn-ea"/>
                <a:cs typeface="+mn-cs"/>
              </a:rPr>
              <a:t>template metaprogramming</a:t>
            </a:r>
            <a:r>
              <a:rPr lang="en-CA" altLang="en-US" kern="1200" dirty="0">
                <a:latin typeface="Calibri Light" panose="020F0302020204030204" pitchFamily="34" charset="0"/>
                <a:ea typeface="+mn-ea"/>
                <a:cs typeface="+mn-cs"/>
              </a:rPr>
              <a:t>, by which  whenever a template is </a:t>
            </a:r>
            <a:r>
              <a:rPr lang="en-CA" altLang="en-US" b="1" kern="1200" dirty="0">
                <a:latin typeface="Calibri Light" panose="020F0302020204030204" pitchFamily="34" charset="0"/>
                <a:ea typeface="+mn-ea"/>
                <a:cs typeface="+mn-cs"/>
              </a:rPr>
              <a:t>instantiated</a:t>
            </a:r>
            <a:r>
              <a:rPr lang="en-CA" altLang="en-US" kern="1200" dirty="0">
                <a:latin typeface="Calibri Light" panose="020F0302020204030204" pitchFamily="34" charset="0"/>
                <a:ea typeface="+mn-ea"/>
                <a:cs typeface="+mn-cs"/>
              </a:rPr>
              <a:t> with a new type parameter, the entire code for the template is generated adapted to the type parameter and then compiled, hence having several definitions for each template instance at run time. </a:t>
            </a: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Java generics vs. C++ templates</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0244"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0245"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0246"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Tree>
  </p:cSld>
  <p:clrMapOvr>
    <a:masterClrMapping/>
  </p:clrMapOvr>
  <p:transition spd="med">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Content Placeholder 1"/>
          <p:cNvSpPr>
            <a:spLocks noGrp="1"/>
          </p:cNvSpPr>
          <p:nvPr>
            <p:ph idx="1"/>
          </p:nvPr>
        </p:nvSpPr>
        <p:spPr>
          <a:xfrm>
            <a:off x="250825" y="620713"/>
            <a:ext cx="3941763" cy="5976937"/>
          </a:xfrm>
          <a:noFill/>
          <a:ln>
            <a:noFill/>
          </a:ln>
        </p:spPr>
        <p:txBody>
          <a:bodyPr/>
          <a:p>
            <a:pPr eaLnBrk="1" hangingPunct="1">
              <a:buSzPct val="85000"/>
            </a:pPr>
            <a:r>
              <a:rPr lang="en-US" altLang="en-US" kern="1200" dirty="0">
                <a:latin typeface="Calibri Light" panose="020F0302020204030204" pitchFamily="34" charset="0"/>
                <a:ea typeface="+mn-ea"/>
                <a:cs typeface="+mn-cs"/>
              </a:rPr>
              <a:t>A class or method that is defined with a parameter for a type is called a generic class/method or a parameterized class/method</a:t>
            </a:r>
            <a:endParaRPr lang="en-US" altLang="en-US" kern="1200" dirty="0">
              <a:latin typeface="Calibri Light" panose="020F0302020204030204" pitchFamily="34" charset="0"/>
              <a:ea typeface="+mn-ea"/>
              <a:cs typeface="+mn-cs"/>
            </a:endParaRPr>
          </a:p>
          <a:p>
            <a:pPr lvl="1" eaLnBrk="1" hangingPunct="1">
              <a:lnSpc>
                <a:spcPct val="80000"/>
              </a:lnSpc>
              <a:buSzPct val="85000"/>
            </a:pPr>
            <a:r>
              <a:rPr lang="en-US" altLang="en-US" sz="1800" kern="1200" dirty="0">
                <a:latin typeface="Calibri Light" panose="020F0302020204030204" pitchFamily="34" charset="0"/>
                <a:ea typeface="+mn-ea"/>
                <a:cs typeface="+mn-cs"/>
              </a:rPr>
              <a:t>For classes, the type parameter is included in angular brackets after the class name in the class definition heading. </a:t>
            </a:r>
            <a:endParaRPr lang="en-US" altLang="en-US" sz="1800" kern="1200" dirty="0">
              <a:latin typeface="Calibri Light" panose="020F0302020204030204" pitchFamily="34" charset="0"/>
              <a:ea typeface="+mn-ea"/>
              <a:cs typeface="+mn-cs"/>
            </a:endParaRPr>
          </a:p>
          <a:p>
            <a:pPr lvl="1" eaLnBrk="1" hangingPunct="1">
              <a:lnSpc>
                <a:spcPct val="80000"/>
              </a:lnSpc>
              <a:buSzPct val="85000"/>
            </a:pPr>
            <a:r>
              <a:rPr lang="en-US" altLang="en-US" sz="1800" kern="1200" dirty="0">
                <a:latin typeface="Calibri Light" panose="020F0302020204030204" pitchFamily="34" charset="0"/>
                <a:ea typeface="+mn-ea"/>
                <a:cs typeface="+mn-cs"/>
              </a:rPr>
              <a:t>For methods, the type parameter is included before the method definition. </a:t>
            </a:r>
            <a:endParaRPr lang="en-US" altLang="en-US" sz="1800" kern="1200" dirty="0">
              <a:latin typeface="Calibri Light" panose="020F0302020204030204" pitchFamily="34" charset="0"/>
              <a:ea typeface="+mn-ea"/>
              <a:cs typeface="+mn-cs"/>
            </a:endParaRPr>
          </a:p>
          <a:p>
            <a:pPr lvl="1" eaLnBrk="1" hangingPunct="1">
              <a:lnSpc>
                <a:spcPct val="80000"/>
              </a:lnSpc>
              <a:buSzPct val="85000"/>
            </a:pPr>
            <a:r>
              <a:rPr lang="en-US" altLang="en-US" sz="1800" kern="1200" dirty="0">
                <a:latin typeface="Calibri Light" panose="020F0302020204030204" pitchFamily="34" charset="0"/>
                <a:ea typeface="+mn-ea"/>
                <a:cs typeface="+mn-cs"/>
              </a:rPr>
              <a:t>Methods can define/use additional type parameters additional to their class’ type parameters. </a:t>
            </a:r>
            <a:endParaRPr lang="en-US" altLang="en-US" sz="1800" kern="1200" dirty="0">
              <a:latin typeface="Calibri Light" panose="020F0302020204030204" pitchFamily="34" charset="0"/>
              <a:ea typeface="+mn-ea"/>
              <a:cs typeface="+mn-cs"/>
            </a:endParaRPr>
          </a:p>
          <a:p>
            <a:pPr lvl="1" eaLnBrk="1" hangingPunct="1">
              <a:lnSpc>
                <a:spcPct val="80000"/>
              </a:lnSpc>
              <a:buSzPct val="85000"/>
            </a:pPr>
            <a:r>
              <a:rPr lang="en-US" altLang="en-US" sz="1800" kern="1200" dirty="0">
                <a:latin typeface="Calibri Light" panose="020F0302020204030204" pitchFamily="34" charset="0"/>
                <a:ea typeface="+mn-ea"/>
                <a:cs typeface="+mn-cs"/>
              </a:rPr>
              <a:t>The type parameters are to be used like other types used in the definition of a class/method. </a:t>
            </a:r>
            <a:endParaRPr lang="en-US" altLang="en-US" sz="1800" kern="1200" dirty="0">
              <a:latin typeface="Calibri Light" panose="020F0302020204030204" pitchFamily="34" charset="0"/>
              <a:ea typeface="+mn-ea"/>
              <a:cs typeface="+mn-cs"/>
            </a:endParaRPr>
          </a:p>
          <a:p>
            <a:pPr lvl="1" eaLnBrk="1" hangingPunct="1">
              <a:lnSpc>
                <a:spcPct val="80000"/>
              </a:lnSpc>
              <a:buSzPct val="85000"/>
            </a:pPr>
            <a:r>
              <a:rPr lang="en-US" altLang="en-US" sz="1800" kern="1200" dirty="0">
                <a:latin typeface="Calibri Light" panose="020F0302020204030204" pitchFamily="34" charset="0"/>
                <a:ea typeface="+mn-ea"/>
                <a:cs typeface="+mn-cs"/>
              </a:rPr>
              <a:t>When a generic class is used, the specific type to be plugged in is provided in angular brackets.</a:t>
            </a:r>
            <a:endParaRPr lang="en-US" altLang="en-US" sz="1800" kern="1200" dirty="0">
              <a:latin typeface="Calibri Light" panose="020F0302020204030204" pitchFamily="34" charset="0"/>
              <a:ea typeface="+mn-ea"/>
              <a:cs typeface="+mn-cs"/>
            </a:endParaRPr>
          </a:p>
          <a:p>
            <a:pPr lvl="1" eaLnBrk="1" hangingPunct="1">
              <a:lnSpc>
                <a:spcPct val="80000"/>
              </a:lnSpc>
              <a:buSzPct val="85000"/>
            </a:pPr>
            <a:r>
              <a:rPr lang="en-US" altLang="en-US" sz="1800" kern="1200" dirty="0">
                <a:latin typeface="Calibri Light" panose="020F0302020204030204" pitchFamily="34" charset="0"/>
                <a:ea typeface="+mn-ea"/>
                <a:cs typeface="+mn-cs"/>
              </a:rPr>
              <a:t>When a generic method is called, its call’s parameter/return type are plugged in.   </a:t>
            </a:r>
            <a:endParaRPr lang="en-US" altLang="en-US" sz="1800"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Generic classes/methods: definition</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1268"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1269"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1270"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8" name="TextBox 7"/>
          <p:cNvSpPr txBox="1"/>
          <p:nvPr/>
        </p:nvSpPr>
        <p:spPr>
          <a:xfrm>
            <a:off x="4264290" y="620688"/>
            <a:ext cx="4628190" cy="5940088"/>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Generic class that defines a wrapper class around a single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element of a generic type.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3F5FBF"/>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Box</a:t>
            </a:r>
            <a:r>
              <a:rPr kumimoji="0" lang="en-CA" sz="10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&lt;</a:t>
            </a:r>
            <a:r>
              <a:rPr kumimoji="0" lang="en-CA" sz="10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Arial" panose="020B0604020202020204" pitchFamily="34" charset="0"/>
              </a:rPr>
              <a:t>T extends Number</a:t>
            </a:r>
            <a:r>
              <a:rPr kumimoji="0" lang="en-CA" sz="10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&gt;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private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set(</a:t>
            </a:r>
            <a:r>
              <a:rPr kumimoji="0" lang="en-CA" sz="10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get()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return</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Generic method that uses both the generic type of the class</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it belongs to, as well as an additional generic type that is</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bound to the Number type.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3F5FBF"/>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inspect(){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"T: "</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nl-NL"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nl-NL" sz="10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&lt;U&gt; </a:t>
            </a:r>
            <a:r>
              <a:rPr kumimoji="0" lang="nl-NL"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inspectWithAdditionalType(</a:t>
            </a:r>
            <a:r>
              <a:rPr kumimoji="0" lang="nl-NL" sz="10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U</a:t>
            </a:r>
            <a:r>
              <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nl-NL"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u</a:t>
            </a:r>
            <a:r>
              <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"T: "</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"U: "</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1"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u</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static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main(String[]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args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Box&lt;Integer&gt;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integerBox</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Box&lt;Integer&gt;();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integerBox</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.set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Integer(10));</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integerBox</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.inspect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integerBox</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.inspectWithAdditionalType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"Hello world</a:t>
            </a:r>
            <a:r>
              <a:rPr kumimoji="0" lang="en-CA" sz="1000" b="0" i="0" u="none" strike="noStrike" kern="1200" cap="none" spc="0" normalizeH="0" baseline="0" noProof="0" dirty="0" smtClean="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Integer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integerBox</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Content Placeholder 1"/>
          <p:cNvSpPr>
            <a:spLocks noGrp="1"/>
          </p:cNvSpPr>
          <p:nvPr>
            <p:ph idx="1"/>
          </p:nvPr>
        </p:nvSpPr>
        <p:spPr>
          <a:xfrm>
            <a:off x="250825" y="620713"/>
            <a:ext cx="3889375" cy="5976937"/>
          </a:xfrm>
          <a:noFill/>
          <a:ln>
            <a:noFill/>
          </a:ln>
        </p:spPr>
        <p:txBody>
          <a:bodyPr/>
          <a:p>
            <a:pPr>
              <a:buSzPct val="85000"/>
            </a:pPr>
            <a:r>
              <a:rPr lang="en-CA" altLang="en-US" kern="1200" dirty="0">
                <a:latin typeface="Calibri Light" panose="020F0302020204030204" pitchFamily="34" charset="0"/>
                <a:ea typeface="+mn-ea"/>
                <a:cs typeface="+mn-cs"/>
              </a:rPr>
              <a:t>When the class is compiled, </a:t>
            </a:r>
            <a:r>
              <a:rPr lang="en-CA" altLang="en-US" b="1" kern="1200" dirty="0">
                <a:latin typeface="Calibri Light" panose="020F0302020204030204" pitchFamily="34" charset="0"/>
                <a:ea typeface="+mn-ea"/>
                <a:cs typeface="+mn-cs"/>
              </a:rPr>
              <a:t>type erasure </a:t>
            </a:r>
            <a:r>
              <a:rPr lang="en-CA" altLang="en-US" kern="1200" dirty="0">
                <a:latin typeface="Calibri Light" panose="020F0302020204030204" pitchFamily="34" charset="0"/>
                <a:ea typeface="+mn-ea"/>
                <a:cs typeface="+mn-cs"/>
              </a:rPr>
              <a:t>is applied on the type parameter </a:t>
            </a:r>
            <a:r>
              <a:rPr lang="en-CA" altLang="en-US" b="1" kern="1200" dirty="0">
                <a:latin typeface="Calibri Light" panose="020F0302020204030204" pitchFamily="34" charset="0"/>
                <a:ea typeface="+mn-ea"/>
                <a:cs typeface="+mn-cs"/>
              </a:rPr>
              <a:t>for each specific use</a:t>
            </a:r>
            <a:r>
              <a:rPr lang="en-CA" altLang="en-US" kern="1200" dirty="0">
                <a:latin typeface="Calibri Light" panose="020F0302020204030204" pitchFamily="34" charset="0"/>
                <a:ea typeface="+mn-ea"/>
                <a:cs typeface="+mn-cs"/>
              </a:rPr>
              <a:t> of the generic class or method: </a:t>
            </a:r>
            <a:endParaRPr lang="en-CA" altLang="en-US" kern="1200" dirty="0">
              <a:latin typeface="Calibri Light" panose="020F0302020204030204" pitchFamily="34" charset="0"/>
              <a:ea typeface="+mn-ea"/>
              <a:cs typeface="+mn-cs"/>
            </a:endParaRPr>
          </a:p>
          <a:p>
            <a:pPr lvl="1">
              <a:buSzPct val="85000"/>
            </a:pPr>
            <a:r>
              <a:rPr lang="en-CA" altLang="en-US" sz="1800" kern="1200" dirty="0">
                <a:latin typeface="Calibri Light" panose="020F0302020204030204" pitchFamily="34" charset="0"/>
                <a:ea typeface="+mn-ea"/>
                <a:cs typeface="+mn-cs"/>
              </a:rPr>
              <a:t>Every occurrence of the type parameter is replaced with the highest type applicable to the type parameter. </a:t>
            </a:r>
            <a:endParaRPr lang="en-CA" altLang="en-US" sz="1800" kern="1200" dirty="0">
              <a:latin typeface="Calibri Light" panose="020F0302020204030204" pitchFamily="34" charset="0"/>
              <a:ea typeface="+mn-ea"/>
              <a:cs typeface="+mn-cs"/>
            </a:endParaRPr>
          </a:p>
          <a:p>
            <a:pPr lvl="1">
              <a:buSzPct val="85000"/>
            </a:pPr>
            <a:r>
              <a:rPr lang="en-CA" altLang="en-US" sz="1800" kern="1200" dirty="0">
                <a:latin typeface="Calibri Light" panose="020F0302020204030204" pitchFamily="34" charset="0"/>
                <a:ea typeface="+mn-ea"/>
                <a:cs typeface="+mn-cs"/>
              </a:rPr>
              <a:t>If a type bound was specified, this type is applied. If no type bound was specified, </a:t>
            </a:r>
            <a:r>
              <a:rPr lang="en-CA" altLang="en-US" sz="1800" kern="1200" dirty="0">
                <a:solidFill>
                  <a:srgbClr val="0070C0"/>
                </a:solidFill>
                <a:latin typeface="Consolas" panose="020B0609020204030204" pitchFamily="49" charset="0"/>
                <a:ea typeface="+mn-ea"/>
                <a:cs typeface="Consolas" panose="020B0609020204030204" pitchFamily="49" charset="0"/>
              </a:rPr>
              <a:t>Object</a:t>
            </a:r>
            <a:r>
              <a:rPr lang="en-CA" altLang="en-US" sz="1800" kern="1200" dirty="0">
                <a:latin typeface="Calibri Light" panose="020F0302020204030204" pitchFamily="34" charset="0"/>
                <a:ea typeface="+mn-ea"/>
                <a:cs typeface="+mn-cs"/>
              </a:rPr>
              <a:t> is used.</a:t>
            </a:r>
            <a:endParaRPr lang="en-CA" altLang="en-US" sz="1800" kern="1200" dirty="0">
              <a:latin typeface="Calibri Light" panose="020F0302020204030204" pitchFamily="34" charset="0"/>
              <a:ea typeface="+mn-ea"/>
              <a:cs typeface="+mn-cs"/>
            </a:endParaRPr>
          </a:p>
          <a:p>
            <a:pPr lvl="1">
              <a:buSzPct val="85000"/>
            </a:pPr>
            <a:r>
              <a:rPr lang="en-CA" altLang="en-US" sz="1800" kern="1200" dirty="0">
                <a:latin typeface="Calibri Light" panose="020F0302020204030204" pitchFamily="34" charset="0"/>
                <a:ea typeface="+mn-ea"/>
                <a:cs typeface="+mn-cs"/>
              </a:rPr>
              <a:t>If a value is extracted from a generic class or returned from a generic method that is of the type parameter type, its type is automatically casted to the type used at instantiation.   </a:t>
            </a:r>
            <a:endParaRPr lang="en-CA" altLang="en-US" sz="1800" kern="1200" dirty="0">
              <a:latin typeface="Calibri Light" panose="020F0302020204030204" pitchFamily="34" charset="0"/>
              <a:ea typeface="+mn-ea"/>
              <a:cs typeface="+mn-cs"/>
            </a:endParaRPr>
          </a:p>
          <a:p>
            <a:pPr lvl="1">
              <a:buSzPct val="85000"/>
            </a:pPr>
            <a:endParaRPr lang="en-CA" altLang="en-US" sz="1800" kern="1200" dirty="0">
              <a:latin typeface="Calibri Light" panose="020F0302020204030204" pitchFamily="34" charset="0"/>
              <a:ea typeface="+mn-ea"/>
              <a:cs typeface="+mn-cs"/>
            </a:endParaRPr>
          </a:p>
          <a:p>
            <a:pPr lvl="1">
              <a:buSzPct val="85000"/>
            </a:pPr>
            <a:endParaRPr lang="en-CA" altLang="en-US" sz="1800"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Generic classes/methods: </a:t>
            </a: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type erasure</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2292"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2293"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2294"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7" name="TextBox 6"/>
          <p:cNvSpPr txBox="1"/>
          <p:nvPr/>
        </p:nvSpPr>
        <p:spPr>
          <a:xfrm>
            <a:off x="4264290" y="620688"/>
            <a:ext cx="4628190" cy="5940088"/>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Generic class that defines a wrapper class around a single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element of a generic type.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3F5FBF"/>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class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Box</a:t>
            </a:r>
            <a:r>
              <a:rPr kumimoji="0" lang="en-CA" sz="10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private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Arial" panose="020B0604020202020204" pitchFamily="34" charset="0"/>
              </a:rPr>
              <a:t>Number</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set(</a:t>
            </a:r>
            <a:r>
              <a:rPr kumimoji="0" lang="en-CA" sz="10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Arial" panose="020B0604020202020204" pitchFamily="34" charset="0"/>
              </a:rPr>
              <a:t>Number</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this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Arial" panose="020B0604020202020204" pitchFamily="34" charset="0"/>
              </a:rPr>
              <a:t>Number</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get()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return</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Generic method that uses both the generic type of the class</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it belongs to, as well as an additional generic type that is</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bound to the Number type.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3F5FB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inspect(){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"T: "</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nl-NL" sz="10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nl-NL" sz="10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Arial" panose="020B0604020202020204" pitchFamily="34" charset="0"/>
              </a:rPr>
              <a:t> </a:t>
            </a:r>
            <a:r>
              <a:rPr kumimoji="0" lang="nl-NL"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nl-NL"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inspectWithAdditionalType(</a:t>
            </a:r>
            <a:r>
              <a:rPr kumimoji="0" lang="nl-NL" sz="10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Arial" panose="020B0604020202020204" pitchFamily="34" charset="0"/>
              </a:rPr>
              <a:t>Object</a:t>
            </a:r>
            <a:r>
              <a:rPr kumimoji="0" lang="nl-NL"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nl-NL" sz="10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u</a:t>
            </a:r>
            <a:r>
              <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nl-NL"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"T: "</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System.</a:t>
            </a:r>
            <a:r>
              <a:rPr kumimoji="0" lang="en-CA" sz="10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Arial" panose="020B0604020202020204" pitchFamily="34" charset="0"/>
              </a:rPr>
              <a:t>out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.println</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"U: "</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1"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u</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.getClass</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getName</a:t>
            </a:r>
            <a:r>
              <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1"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chemeClr val="tx1"/>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public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static</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void</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main(String[]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args</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Arial" panose="020B0604020202020204" pitchFamily="34" charset="0"/>
              </a:rPr>
              <a:t>Box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integerBox</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Box();</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integerBox</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.set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Integer(10));</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integerBox</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.inspect</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integerBox</a:t>
            </a:r>
            <a:r>
              <a:rPr kumimoji="0" lang="en-CA" sz="1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.inspectWithAdditionalType</a:t>
            </a: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"Hello world</a:t>
            </a:r>
            <a:r>
              <a:rPr kumimoji="0" lang="en-CA" sz="1000" b="0" i="0" u="none" strike="noStrike" kern="1200" cap="none" spc="0" normalizeH="0" baseline="0" noProof="0" dirty="0" smtClean="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Arial" panose="020B0604020202020204" pitchFamily="34" charset="0"/>
              </a:rPr>
              <a:t>Integer </a:t>
            </a:r>
            <a:r>
              <a:rPr kumimoji="0" lang="en-CA" sz="1000" b="1" i="0" u="none" strike="noStrike" kern="1200" cap="none" spc="0" normalizeH="0" baseline="0" noProof="0" dirty="0" err="1">
                <a:ln>
                  <a:noFill/>
                </a:ln>
                <a:solidFill>
                  <a:srgbClr val="FF0000"/>
                </a:solidFill>
                <a:effectLst/>
                <a:uLnTx/>
                <a:uFillTx/>
                <a:latin typeface="Consolas" panose="020B0609020204030204" pitchFamily="49" charset="0"/>
                <a:ea typeface="+mn-ea"/>
                <a:cs typeface="Arial" panose="020B0604020202020204" pitchFamily="34" charset="0"/>
              </a:rPr>
              <a:t>i</a:t>
            </a:r>
            <a:r>
              <a:rPr kumimoji="0" lang="en-CA" sz="10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rPr>
              <a:t> = </a:t>
            </a:r>
            <a:r>
              <a:rPr kumimoji="0" lang="en-CA" sz="1000" b="1" i="0" u="none" strike="noStrike" kern="1200" cap="none" spc="0" normalizeH="0" baseline="0" noProof="0" dirty="0" err="1">
                <a:ln>
                  <a:noFill/>
                </a:ln>
                <a:solidFill>
                  <a:srgbClr val="FF0000"/>
                </a:solidFill>
                <a:effectLst/>
                <a:uLnTx/>
                <a:uFillTx/>
                <a:latin typeface="Consolas" panose="020B0609020204030204" pitchFamily="49" charset="0"/>
                <a:ea typeface="+mn-ea"/>
                <a:cs typeface="Arial" panose="020B0604020202020204" pitchFamily="34" charset="0"/>
              </a:rPr>
              <a:t>integerBox.get</a:t>
            </a:r>
            <a:r>
              <a:rPr kumimoji="0" lang="en-CA" sz="10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Arial" panose="020B0604020202020204" pitchFamily="34" charset="0"/>
              </a:rPr>
              <a:t>();</a:t>
            </a:r>
            <a:endParaRPr kumimoji="0" lang="en-CA" sz="1000" b="1" i="0" u="none" strike="noStrike" kern="1200" cap="none" spc="0" normalizeH="0" baseline="0" noProof="0" dirty="0">
              <a:ln>
                <a:noFill/>
              </a:ln>
              <a:solidFill>
                <a:srgbClr val="FF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0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en-CA" sz="10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Content Placeholder 1"/>
          <p:cNvSpPr>
            <a:spLocks noGrp="1"/>
          </p:cNvSpPr>
          <p:nvPr>
            <p:ph idx="1"/>
          </p:nvPr>
        </p:nvSpPr>
        <p:spPr>
          <a:xfrm>
            <a:off x="250825" y="620713"/>
            <a:ext cx="8642350" cy="5976937"/>
          </a:xfrm>
          <a:noFill/>
          <a:ln>
            <a:noFill/>
          </a:ln>
        </p:spPr>
        <p:txBody>
          <a:bodyPr/>
          <a:p>
            <a:pPr>
              <a:buSzPct val="85000"/>
            </a:pPr>
            <a:r>
              <a:rPr lang="en-CA" altLang="en-US" kern="1200" dirty="0">
                <a:latin typeface="Calibri Light" panose="020F0302020204030204" pitchFamily="34" charset="0"/>
                <a:ea typeface="+mn-ea"/>
                <a:cs typeface="+mn-cs"/>
              </a:rPr>
              <a:t>So, what is the difference between a generic class and a class defined using </a:t>
            </a:r>
            <a:r>
              <a:rPr lang="en-CA" altLang="en-US" kern="1200" dirty="0">
                <a:solidFill>
                  <a:srgbClr val="0070C0"/>
                </a:solidFill>
                <a:latin typeface="Consolas" panose="020B0609020204030204" pitchFamily="49" charset="0"/>
                <a:ea typeface="+mn-ea"/>
                <a:cs typeface="Consolas" panose="020B0609020204030204" pitchFamily="49" charset="0"/>
              </a:rPr>
              <a:t>Object</a:t>
            </a:r>
            <a:r>
              <a:rPr lang="en-CA" altLang="en-US" kern="1200" dirty="0">
                <a:latin typeface="Calibri Light" panose="020F0302020204030204" pitchFamily="34" charset="0"/>
                <a:ea typeface="+mn-ea"/>
                <a:cs typeface="+mn-cs"/>
              </a:rPr>
              <a:t> as the internal type? Consider a </a:t>
            </a:r>
            <a:r>
              <a:rPr lang="en-CA" altLang="en-US" kern="1200" dirty="0">
                <a:solidFill>
                  <a:srgbClr val="0070C0"/>
                </a:solidFill>
                <a:latin typeface="Consolas" panose="020B0609020204030204" pitchFamily="49" charset="0"/>
                <a:ea typeface="+mn-ea"/>
                <a:cs typeface="Consolas" panose="020B0609020204030204" pitchFamily="49" charset="0"/>
              </a:rPr>
              <a:t>LinkedList</a:t>
            </a:r>
            <a:r>
              <a:rPr lang="en-CA" altLang="en-US" kern="1200" dirty="0">
                <a:latin typeface="Calibri Light" panose="020F0302020204030204" pitchFamily="34" charset="0"/>
                <a:ea typeface="+mn-ea"/>
                <a:cs typeface="+mn-cs"/>
              </a:rPr>
              <a:t> class that can contain elements of type </a:t>
            </a:r>
            <a:r>
              <a:rPr lang="en-CA" altLang="en-US" kern="1200" dirty="0">
                <a:solidFill>
                  <a:srgbClr val="0070C0"/>
                </a:solidFill>
                <a:latin typeface="Consolas" panose="020B0609020204030204" pitchFamily="49" charset="0"/>
                <a:ea typeface="+mn-ea"/>
                <a:cs typeface="Consolas" panose="020B0609020204030204" pitchFamily="49" charset="0"/>
              </a:rPr>
              <a:t>Object</a:t>
            </a:r>
            <a:r>
              <a:rPr lang="en-CA" altLang="en-US" kern="1200" dirty="0">
                <a:latin typeface="Calibri Light" panose="020F0302020204030204" pitchFamily="34" charset="0"/>
                <a:ea typeface="+mn-ea"/>
                <a:cs typeface="+mn-cs"/>
              </a:rPr>
              <a:t>: </a:t>
            </a: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This seems interesting, until we get the elements from the list:</a:t>
            </a: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As the elements are of type </a:t>
            </a:r>
            <a:r>
              <a:rPr lang="en-CA" altLang="en-US" kern="1200" dirty="0">
                <a:solidFill>
                  <a:srgbClr val="0070C0"/>
                </a:solidFill>
                <a:latin typeface="Consolas" panose="020B0609020204030204" pitchFamily="49" charset="0"/>
                <a:ea typeface="+mn-ea"/>
                <a:cs typeface="Consolas" panose="020B0609020204030204" pitchFamily="49" charset="0"/>
              </a:rPr>
              <a:t>Object</a:t>
            </a:r>
            <a:r>
              <a:rPr lang="en-CA" altLang="en-US" kern="1200" dirty="0">
                <a:latin typeface="Calibri Light" panose="020F0302020204030204" pitchFamily="34" charset="0"/>
                <a:ea typeface="+mn-ea"/>
                <a:cs typeface="+mn-cs"/>
              </a:rPr>
              <a:t>, we must explicitly cast them to use them as objects of their own type after extraction. </a:t>
            </a:r>
            <a:endParaRPr lang="en-CA" altLang="en-US" kern="1200" dirty="0">
              <a:latin typeface="Calibri Light" panose="020F0302020204030204" pitchFamily="34" charset="0"/>
              <a:ea typeface="+mn-ea"/>
              <a:cs typeface="+mn-cs"/>
            </a:endParaRPr>
          </a:p>
          <a:p>
            <a:pPr>
              <a:buSzPct val="85000"/>
            </a:pPr>
            <a:r>
              <a:rPr lang="en-CA" altLang="en-US" kern="1200" dirty="0">
                <a:latin typeface="Calibri Light" panose="020F0302020204030204" pitchFamily="34" charset="0"/>
                <a:ea typeface="+mn-ea"/>
                <a:cs typeface="+mn-cs"/>
              </a:rPr>
              <a:t>Do you see any problem with that? </a:t>
            </a: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a:p>
            <a:pPr>
              <a:buSzPct val="85000"/>
            </a:pPr>
            <a:endParaRPr lang="en-CA" altLang="en-US" kern="1200" dirty="0">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smtClean="0">
                <a:ln>
                  <a:noFill/>
                </a:ln>
                <a:solidFill>
                  <a:schemeClr val="bg1"/>
                </a:solidFill>
                <a:effectLst/>
                <a:uLnTx/>
                <a:uFillTx/>
                <a:latin typeface="Calibri Light" panose="020F0302020204030204" pitchFamily="34" charset="0"/>
                <a:ea typeface="+mj-ea"/>
                <a:cs typeface="+mj-cs"/>
              </a:rPr>
              <a:t>Generic classes: benefit</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3316"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3317"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3318"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7" name="TextBox 6"/>
          <p:cNvSpPr txBox="1"/>
          <p:nvPr/>
        </p:nvSpPr>
        <p:spPr>
          <a:xfrm>
            <a:off x="539552" y="1628800"/>
            <a:ext cx="4347665" cy="646331"/>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LinkedList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list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2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LinkedList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endPar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list</a:t>
            </a:r>
            <a:r>
              <a:rPr kumimoji="0" lang="en-CA" sz="12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2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200" b="0" i="0" u="none" strike="noStrike" kern="1200" cap="none" spc="0" normalizeH="0" baseline="0" noProof="0" dirty="0" err="1">
                <a:ln>
                  <a:noFill/>
                </a:ln>
                <a:solidFill>
                  <a:srgbClr val="2A00FF"/>
                </a:solidFill>
                <a:effectLst/>
                <a:uLnTx/>
                <a:uFillTx/>
                <a:latin typeface="Consolas" panose="020B0609020204030204" pitchFamily="49" charset="0"/>
                <a:ea typeface="+mn-ea"/>
                <a:cs typeface="Arial" panose="020B0604020202020204" pitchFamily="34" charset="0"/>
              </a:rPr>
              <a:t>abc</a:t>
            </a:r>
            <a:r>
              <a:rPr kumimoji="0" lang="en-CA" sz="12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fine </a:t>
            </a:r>
            <a:endPar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list</a:t>
            </a:r>
            <a:r>
              <a:rPr kumimoji="0" lang="en-CA" sz="12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2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Date());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fine as well</a:t>
            </a:r>
            <a:endPar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
        <p:nvSpPr>
          <p:cNvPr id="8" name="TextBox 7"/>
          <p:cNvSpPr txBox="1"/>
          <p:nvPr/>
        </p:nvSpPr>
        <p:spPr>
          <a:xfrm>
            <a:off x="512367" y="2823319"/>
            <a:ext cx="4347665" cy="461665"/>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String </a:t>
            </a:r>
            <a:r>
              <a:rPr kumimoji="0" lang="en-CA"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s</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(String)</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list</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(0);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 cast </a:t>
            </a: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required</a:t>
            </a:r>
            <a:endPar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Date </a:t>
            </a:r>
            <a:r>
              <a:rPr kumimoji="0" lang="en-CA"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d</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Date)</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list</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(1);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cast required</a:t>
            </a:r>
            <a:endPar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50825" y="620713"/>
            <a:ext cx="8642350" cy="5976938"/>
          </a:xfrm>
        </p:spPr>
        <p:txBody>
          <a:bodyPr/>
          <a:lstStyle/>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The problem is that </a:t>
            </a:r>
            <a:r>
              <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rPr>
              <a:t>the compiler cannot check </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at compile time whether </a:t>
            </a:r>
            <a:r>
              <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rPr>
              <a:t>such casts are valid or not. </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Upon execution, depending </a:t>
            </a:r>
            <a:r>
              <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rPr>
              <a:t>on what was actually stored as the elements of the list, the runtime system might throw a </a:t>
            </a:r>
            <a:r>
              <a:rPr kumimoji="0" lang="en-CA" sz="2000" b="0" i="0" u="none" strike="noStrike" kern="1200" cap="none" spc="0" normalizeH="0" baseline="0" noProof="0" dirty="0" err="1">
                <a:ln>
                  <a:noFill/>
                </a:ln>
                <a:solidFill>
                  <a:srgbClr val="0070C0"/>
                </a:solidFill>
                <a:effectLst/>
                <a:uLnTx/>
                <a:uFillTx/>
                <a:latin typeface="Consolas" panose="020B0609020204030204" pitchFamily="49" charset="0"/>
                <a:ea typeface="+mn-ea"/>
                <a:cs typeface="Consolas" panose="020B0609020204030204" pitchFamily="49" charset="0"/>
              </a:rPr>
              <a:t>ClassCastException</a:t>
            </a:r>
            <a:r>
              <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rPr>
              <a:t> if the explicit casts are invalid.</a:t>
            </a: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Using generic classes, we can define such a </a:t>
            </a:r>
            <a:r>
              <a:rPr kumimoji="0" lang="en-CA" sz="2000" b="0" i="0" u="none" strike="noStrike" kern="1200" cap="none" spc="0" normalizeH="0" baseline="0" noProof="0" dirty="0" err="1" smtClean="0">
                <a:ln>
                  <a:noFill/>
                </a:ln>
                <a:solidFill>
                  <a:srgbClr val="0070C0"/>
                </a:solidFill>
                <a:effectLst/>
                <a:uLnTx/>
                <a:uFillTx/>
                <a:latin typeface="Consolas" panose="020B0609020204030204" pitchFamily="49" charset="0"/>
                <a:ea typeface="+mn-ea"/>
                <a:cs typeface="Consolas" panose="020B0609020204030204" pitchFamily="49" charset="0"/>
              </a:rPr>
              <a:t>LinkedList</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 and parameterize it for every specific use and ensuring </a:t>
            </a:r>
            <a:r>
              <a:rPr kumimoji="0" lang="en-CA" sz="20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type safety </a:t>
            </a:r>
            <a:r>
              <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for each different use of the generic class: </a:t>
            </a:r>
            <a:endPar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None/>
              <a:defRPr/>
            </a:pPr>
            <a:endParaRPr kumimoji="0" lang="en-CA" sz="2000" b="0"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endParaRPr kumimoji="0" lang="en-CA" sz="2000" b="0"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182880" marR="0" lvl="0"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Thus, generic classes and the type erasure mechanism allow the programmer to:</a:t>
            </a:r>
            <a:endParaRPr kumimoji="0" lang="en-CA" sz="20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457200" marR="0" lvl="1"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rPr>
              <a:t>D</a:t>
            </a:r>
            <a:r>
              <a:rPr kumimoji="0" lang="en-CA" sz="20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efine classes that are valid in different contexts of use.</a:t>
            </a:r>
            <a:endParaRPr kumimoji="0" lang="en-CA" sz="20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a:p>
            <a:pPr marL="457200" marR="0" lvl="1" indent="-18288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Char char="•"/>
              <a:defRPr/>
            </a:pPr>
            <a:r>
              <a:rPr kumimoji="0" lang="en-CA" sz="20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mn-cs"/>
              </a:rPr>
              <a:t>E</a:t>
            </a:r>
            <a:r>
              <a:rPr kumimoji="0" lang="en-CA" sz="20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rPr>
              <a:t>nsure that they are used correctly in each specific context of use.</a:t>
            </a:r>
            <a:endParaRPr kumimoji="0" lang="en-CA" sz="20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mn-cs"/>
            </a:endParaRPr>
          </a:p>
        </p:txBody>
      </p:sp>
      <p:sp>
        <p:nvSpPr>
          <p:cNvPr id="3" name="Title 2"/>
          <p:cNvSpPr>
            <a:spLocks noGrp="1"/>
          </p:cNvSpPr>
          <p:nvPr>
            <p:ph type="title"/>
          </p:nvPr>
        </p:nvSpPr>
        <p:spPr>
          <a:xfrm>
            <a:off x="179388" y="179388"/>
            <a:ext cx="8796338" cy="360363"/>
          </a:xfrm>
        </p:spPr>
        <p:txBody>
          <a:bodyPr lIns="91440" tIns="45720" rIns="91440" bIns="45720" rtlCol="0" anchor="ctr">
            <a:noAutofit/>
          </a:bodyPr>
          <a:lstStyle/>
          <a:p>
            <a:pPr marL="228600" marR="0" lvl="0" indent="0" algn="l" defTabSz="914400" rtl="0" eaLnBrk="0" fontAlgn="base" latinLnBrk="0" hangingPunct="0">
              <a:lnSpc>
                <a:spcPct val="100000"/>
              </a:lnSpc>
              <a:spcBef>
                <a:spcPct val="0"/>
              </a:spcBef>
              <a:spcAft>
                <a:spcPct val="0"/>
              </a:spcAft>
              <a:buClrTx/>
              <a:buSzTx/>
              <a:buFontTx/>
              <a:buNone/>
              <a:defRPr/>
            </a:pPr>
            <a:r>
              <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rPr>
              <a:t>Generic classes: benefit</a:t>
            </a:r>
            <a:endParaRPr kumimoji="0" lang="en-CA" sz="2200" b="0" i="0" u="none" strike="noStrike" kern="1200" cap="none" spc="-100" normalizeH="0" baseline="0" noProof="0" dirty="0">
              <a:ln>
                <a:noFill/>
              </a:ln>
              <a:solidFill>
                <a:schemeClr val="bg1"/>
              </a:solidFill>
              <a:effectLst/>
              <a:uLnTx/>
              <a:uFillTx/>
              <a:latin typeface="Calibri Light" panose="020F0302020204030204" pitchFamily="34" charset="0"/>
              <a:ea typeface="+mj-ea"/>
              <a:cs typeface="+mj-cs"/>
            </a:endParaRPr>
          </a:p>
        </p:txBody>
      </p:sp>
      <p:sp>
        <p:nvSpPr>
          <p:cNvPr id="14340" name="Footer Placeholder 3"/>
          <p:cNvSpPr txBox="1">
            <a:spLocks noGrp="1"/>
          </p:cNvSpPr>
          <p:nvPr>
            <p:ph type="ftr" sz="quarter" idx="3"/>
          </p:nvPr>
        </p:nvSpPr>
        <p:spPr>
          <a:xfrm>
            <a:off x="7308850" y="6704013"/>
            <a:ext cx="18923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ctr"/>
            <a:r>
              <a:rPr lang="en-CA" altLang="en-US" sz="1200" dirty="0">
                <a:solidFill>
                  <a:schemeClr val="bg1"/>
                </a:solidFill>
                <a:latin typeface="Calibri Light" panose="020F0302020204030204" pitchFamily="34" charset="0"/>
              </a:rPr>
              <a:t>Joey Paquet, 2006-2017</a:t>
            </a:r>
            <a:endParaRPr lang="en-US" altLang="en-US" sz="1200" dirty="0">
              <a:solidFill>
                <a:schemeClr val="bg1"/>
              </a:solidFill>
              <a:latin typeface="Calibri Light" panose="020F0302020204030204" pitchFamily="34" charset="0"/>
            </a:endParaRPr>
          </a:p>
        </p:txBody>
      </p:sp>
      <p:sp>
        <p:nvSpPr>
          <p:cNvPr id="14341" name="Slide Number Placeholder 4"/>
          <p:cNvSpPr txBox="1">
            <a:spLocks noGrp="1"/>
          </p:cNvSpPr>
          <p:nvPr>
            <p:ph type="sldNum" sz="quarter" idx="4"/>
          </p:nvPr>
        </p:nvSpPr>
        <p:spPr>
          <a:xfrm>
            <a:off x="8001000" y="26988"/>
            <a:ext cx="1066800"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lgn="r"/>
            <a:fld id="{9A0DB2DC-4C9A-4742-B13C-FB6460FD3503}" type="slidenum">
              <a:rPr lang="en-US" altLang="en-US" sz="1200" dirty="0">
                <a:solidFill>
                  <a:schemeClr val="bg1"/>
                </a:solidFill>
                <a:latin typeface="Calibri Light" panose="020F0302020204030204" pitchFamily="34" charset="0"/>
              </a:rPr>
            </a:fld>
            <a:endParaRPr lang="en-US" altLang="en-US" sz="1200" dirty="0">
              <a:solidFill>
                <a:schemeClr val="bg1"/>
              </a:solidFill>
              <a:latin typeface="Calibri Light" panose="020F0302020204030204" pitchFamily="34" charset="0"/>
            </a:endParaRPr>
          </a:p>
        </p:txBody>
      </p:sp>
      <p:sp>
        <p:nvSpPr>
          <p:cNvPr id="14342" name="Date Placeholder 5"/>
          <p:cNvSpPr txBox="1">
            <a:spLocks noGrp="1"/>
          </p:cNvSpPr>
          <p:nvPr>
            <p:ph type="dt" sz="half" idx="2"/>
          </p:nvPr>
        </p:nvSpPr>
        <p:spPr>
          <a:xfrm>
            <a:off x="92075" y="26988"/>
            <a:ext cx="5122863" cy="109537"/>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pitchFamily="18" charset="0"/>
                <a:ea typeface="+mn-ea"/>
                <a:cs typeface="+mn-cs"/>
              </a:defRPr>
            </a:lvl5pPr>
          </a:lstStyle>
          <a:p>
            <a:pPr lvl="0"/>
            <a:r>
              <a:rPr lang="en-US" altLang="en-US" sz="1200" dirty="0">
                <a:solidFill>
                  <a:srgbClr val="FFFFFF"/>
                </a:solidFill>
                <a:latin typeface="Calibri Light" panose="020F0302020204030204" pitchFamily="34" charset="0"/>
              </a:rPr>
              <a:t>SOEN 6441 - Advanced Programming Practices</a:t>
            </a:r>
            <a:endParaRPr lang="en-US" altLang="en-US" sz="1200" dirty="0">
              <a:solidFill>
                <a:srgbClr val="FFFFFF"/>
              </a:solidFill>
              <a:latin typeface="Calibri Light" panose="020F0302020204030204" pitchFamily="34" charset="0"/>
            </a:endParaRPr>
          </a:p>
        </p:txBody>
      </p:sp>
      <p:sp>
        <p:nvSpPr>
          <p:cNvPr id="7" name="TextBox 6"/>
          <p:cNvSpPr txBox="1"/>
          <p:nvPr/>
        </p:nvSpPr>
        <p:spPr>
          <a:xfrm>
            <a:off x="532570" y="3114834"/>
            <a:ext cx="5367175" cy="1754326"/>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LinkedList</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&lt;String</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 </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stringList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2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LinkedList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&lt;String&gt;(); </a:t>
            </a:r>
            <a:endPar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stringList</a:t>
            </a:r>
            <a:r>
              <a:rPr kumimoji="0" lang="en-CA" sz="12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200" b="0" i="0" u="none" strike="noStrike" kern="1200" cap="none" spc="0" normalizeH="0" baseline="0" noProof="0" dirty="0">
                <a:ln>
                  <a:noFill/>
                </a:ln>
                <a:solidFill>
                  <a:srgbClr val="2A00FF"/>
                </a:solidFill>
                <a:effectLst/>
                <a:uLnTx/>
                <a:uFillTx/>
                <a:latin typeface="Consolas" panose="020B0609020204030204" pitchFamily="49" charset="0"/>
                <a:ea typeface="+mn-ea"/>
                <a:cs typeface="Arial" panose="020B0604020202020204" pitchFamily="34" charset="0"/>
              </a:rPr>
              <a:t>"Hello"</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 fine </a:t>
            </a:r>
            <a:endPar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a:ln>
                  <a:noFill/>
                </a:ln>
                <a:solidFill>
                  <a:srgbClr val="3F7F5F"/>
                </a:solidFill>
                <a:effectLst/>
                <a:uLnTx/>
                <a:uFillTx/>
                <a:latin typeface="Consolas" panose="020B0609020204030204" pitchFamily="49" charset="0"/>
                <a:ea typeface="+mn-ea"/>
                <a:cs typeface="Arial" panose="020B0604020202020204" pitchFamily="34" charset="0"/>
              </a:rPr>
              <a:t>list.add</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(new Date(1,1));  </a:t>
            </a: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error</a:t>
            </a:r>
            <a:endPar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String </a:t>
            </a:r>
            <a:r>
              <a:rPr kumimoji="0" lang="en-CA" sz="1200" b="0" i="0" u="none" strike="noStrike" kern="1200" cap="none" spc="0" normalizeH="0" baseline="0" noProof="0" dirty="0">
                <a:ln>
                  <a:noFill/>
                </a:ln>
                <a:solidFill>
                  <a:srgbClr val="6A3E3E"/>
                </a:solidFill>
                <a:effectLst/>
                <a:uLnTx/>
                <a:uFillTx/>
                <a:latin typeface="Consolas" panose="020B0609020204030204" pitchFamily="49" charset="0"/>
                <a:ea typeface="+mn-ea"/>
                <a:cs typeface="Arial" panose="020B0604020202020204" pitchFamily="34" charset="0"/>
              </a:rPr>
              <a:t>s</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stringList</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(0);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no cast </a:t>
            </a: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needed</a:t>
            </a:r>
            <a:endPar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LinkedList</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&lt;Integer</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&gt; </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integerList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200" b="0" i="0" u="none" strike="noStrike" kern="1200" cap="none" spc="0" normalizeH="0" baseline="0" noProof="0" dirty="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LinkedList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&lt;Integer&gt;(); </a:t>
            </a:r>
            <a:endPar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err="1" smtClean="0">
                <a:ln>
                  <a:noFill/>
                </a:ln>
                <a:solidFill>
                  <a:srgbClr val="6A3E3E"/>
                </a:solidFill>
                <a:effectLst/>
                <a:uLnTx/>
                <a:uFillTx/>
                <a:latin typeface="Consolas" panose="020B0609020204030204" pitchFamily="49" charset="0"/>
                <a:ea typeface="+mn-ea"/>
                <a:cs typeface="Arial" panose="020B0604020202020204" pitchFamily="34" charset="0"/>
              </a:rPr>
              <a:t>integerList</a:t>
            </a:r>
            <a:r>
              <a:rPr kumimoji="0" lang="en-CA" sz="1200" b="0"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Arial" panose="020B0604020202020204" pitchFamily="34" charset="0"/>
              </a:rPr>
              <a:t>.add</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a:t>
            </a:r>
            <a:r>
              <a:rPr kumimoji="0" lang="en-CA" sz="1200" b="0" i="0" u="none" strike="noStrike" kern="1200" cap="none" spc="0" normalizeH="0" baseline="0" noProof="0" dirty="0" smtClean="0">
                <a:ln>
                  <a:noFill/>
                </a:ln>
                <a:solidFill>
                  <a:srgbClr val="7F0055"/>
                </a:solidFill>
                <a:effectLst/>
                <a:uLnTx/>
                <a:uFillTx/>
                <a:latin typeface="Consolas" panose="020B0609020204030204" pitchFamily="49" charset="0"/>
                <a:ea typeface="+mn-ea"/>
                <a:cs typeface="Arial" panose="020B0604020202020204" pitchFamily="34" charset="0"/>
              </a:rPr>
              <a:t>new</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Integer(10));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 fine </a:t>
            </a:r>
            <a:endPar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err="1">
                <a:ln>
                  <a:noFill/>
                </a:ln>
                <a:solidFill>
                  <a:srgbClr val="3F7F5F"/>
                </a:solidFill>
                <a:effectLst/>
                <a:uLnTx/>
                <a:uFillTx/>
                <a:latin typeface="Consolas" panose="020B0609020204030204" pitchFamily="49" charset="0"/>
                <a:ea typeface="+mn-ea"/>
                <a:cs typeface="Arial" panose="020B0604020202020204" pitchFamily="34" charset="0"/>
              </a:rPr>
              <a:t>integerList.add</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("Hello");  </a:t>
            </a: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error</a:t>
            </a:r>
            <a:endPar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Integer </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en-CA" sz="12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Arial" panose="020B0604020202020204" pitchFamily="34" charset="0"/>
              </a:rPr>
              <a:t>integerList</a:t>
            </a:r>
            <a:r>
              <a:rPr kumimoji="0" lang="en-CA"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.get</a:t>
            </a:r>
            <a:r>
              <a:rPr kumimoji="0" lang="en-CA"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(0);  </a:t>
            </a:r>
            <a:r>
              <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smtClean="0">
                <a:ln>
                  <a:noFill/>
                </a:ln>
                <a:solidFill>
                  <a:srgbClr val="3F7F5F"/>
                </a:solidFill>
                <a:effectLst/>
                <a:uLnTx/>
                <a:uFillTx/>
                <a:latin typeface="Consolas" panose="020B0609020204030204" pitchFamily="49" charset="0"/>
                <a:ea typeface="+mn-ea"/>
                <a:cs typeface="Arial" panose="020B0604020202020204" pitchFamily="34" charset="0"/>
              </a:rPr>
              <a:t>// </a:t>
            </a:r>
            <a:r>
              <a:rPr kumimoji="0" lang="en-CA" sz="1200" b="0" i="0" u="none" strike="noStrike" kern="1200" cap="none" spc="0" normalizeH="0" baseline="0" noProof="0" dirty="0">
                <a:ln>
                  <a:noFill/>
                </a:ln>
                <a:solidFill>
                  <a:srgbClr val="3F7F5F"/>
                </a:solidFill>
                <a:effectLst/>
                <a:uLnTx/>
                <a:uFillTx/>
                <a:latin typeface="Consolas" panose="020B0609020204030204" pitchFamily="49" charset="0"/>
                <a:ea typeface="+mn-ea"/>
                <a:cs typeface="Arial" panose="020B0604020202020204" pitchFamily="34" charset="0"/>
              </a:rPr>
              <a:t>no cast needed</a:t>
            </a:r>
            <a:endParaRPr kumimoji="0" lang="en-CA" sz="12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Arial" panose="020B0604020202020204" pitchFamily="34" charset="0"/>
            </a:endParaRPr>
          </a:p>
        </p:txBody>
      </p:sp>
    </p:spTree>
  </p:cSld>
  <p:clrMapOvr>
    <a:masterClrMapping/>
  </p:clrMapOvr>
  <p:transition spd="med">
    <p:pull dir="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20483</Words>
  <Application>WPS Presentation</Application>
  <PresentationFormat>On-screen Show (4:3)</PresentationFormat>
  <Paragraphs>605</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Times</vt:lpstr>
      <vt:lpstr>Times New Roman</vt:lpstr>
      <vt:lpstr>Calibri Light</vt:lpstr>
      <vt:lpstr>Consolas</vt:lpstr>
      <vt:lpstr>Microsoft YaHei</vt:lpstr>
      <vt:lpstr>Arial Unicode MS</vt:lpstr>
      <vt:lpstr>Clarity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oh type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mark temelko</dc:creator>
  <cp:lastModifiedBy>google1594404057</cp:lastModifiedBy>
  <cp:revision>668</cp:revision>
  <dcterms:created xsi:type="dcterms:W3CDTF">2005-05-06T09:09:49Z</dcterms:created>
  <dcterms:modified xsi:type="dcterms:W3CDTF">2021-04-06T10:37:07Z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