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25"/>
  </p:notesMasterIdLst>
  <p:handoutMasterIdLst>
    <p:handoutMasterId r:id="rId26"/>
  </p:handoutMasterIdLst>
  <p:sldIdLst>
    <p:sldId id="283" r:id="rId2"/>
    <p:sldId id="292" r:id="rId3"/>
    <p:sldId id="295" r:id="rId4"/>
    <p:sldId id="294" r:id="rId5"/>
    <p:sldId id="296" r:id="rId6"/>
    <p:sldId id="293" r:id="rId7"/>
    <p:sldId id="288" r:id="rId8"/>
    <p:sldId id="297" r:id="rId9"/>
    <p:sldId id="298" r:id="rId10"/>
    <p:sldId id="299" r:id="rId11"/>
    <p:sldId id="300" r:id="rId12"/>
    <p:sldId id="312" r:id="rId13"/>
    <p:sldId id="313" r:id="rId14"/>
    <p:sldId id="314" r:id="rId15"/>
    <p:sldId id="315" r:id="rId16"/>
    <p:sldId id="302" r:id="rId17"/>
    <p:sldId id="303" r:id="rId18"/>
    <p:sldId id="304" r:id="rId19"/>
    <p:sldId id="305" r:id="rId20"/>
    <p:sldId id="306" r:id="rId21"/>
    <p:sldId id="311" r:id="rId22"/>
    <p:sldId id="307" r:id="rId23"/>
    <p:sldId id="309" r:id="rId24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28" autoAdjust="0"/>
  </p:normalViewPr>
  <p:slideViewPr>
    <p:cSldViewPr>
      <p:cViewPr varScale="1">
        <p:scale>
          <a:sx n="66" d="100"/>
          <a:sy n="66" d="100"/>
        </p:scale>
        <p:origin x="15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70" y="-84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0813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0813" y="881697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AFF3D6-73B0-46AD-9E8B-0895A4DA70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5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E19C27-CE06-4378-A1EA-0555C65F4E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1/27/2020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5.0/docs/api/java/io/FileWriter.html" TargetMode="External"/><Relationship Id="rId2" Type="http://schemas.openxmlformats.org/officeDocument/2006/relationships/hyperlink" Target="http://java.sun.com/j2se/5.0/docs/api/java/io/FileRea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j2se/5.0/docs/api/java/io/FileOutputStream.html" TargetMode="External"/><Relationship Id="rId4" Type="http://schemas.openxmlformats.org/officeDocument/2006/relationships/hyperlink" Target="http://java.sun.com/j2se/5.0/docs/api/java/io/FileInputStream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5.0/docs/api/java/io/PipedWriter.html" TargetMode="External"/><Relationship Id="rId2" Type="http://schemas.openxmlformats.org/officeDocument/2006/relationships/hyperlink" Target="http://java.sun.com/j2se/5.0/docs/api/java/io/PipedRea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j2se/5.0/docs/api/java/io/PipedOutputStream.html" TargetMode="External"/><Relationship Id="rId4" Type="http://schemas.openxmlformats.org/officeDocument/2006/relationships/hyperlink" Target="http://java.sun.com/j2se/5.0/docs/api/java/io/PipedInputStream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5.0/docs/api/java/io/SequenceInputStrea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5.0/docs/api/java/io/FilterOutputStream.html" TargetMode="External"/><Relationship Id="rId2" Type="http://schemas.openxmlformats.org/officeDocument/2006/relationships/hyperlink" Target="http://java.sun.com/j2se/5.0/docs/api/java/io/FilterInputStream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5.0/docs/api/java/io/package-summar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5.0/docs/api/java/io/Writer.html" TargetMode="External"/><Relationship Id="rId2" Type="http://schemas.openxmlformats.org/officeDocument/2006/relationships/hyperlink" Target="http://java.sun.com/j2se/5.0/docs/api/java/io/Read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5.0/docs/api/java/io/OutputStream.html" TargetMode="External"/><Relationship Id="rId2" Type="http://schemas.openxmlformats.org/officeDocument/2006/relationships/hyperlink" Target="http://java.sun.com/j2se/5.0/docs/api/java/io/InputStream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Standard input, output and error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Stream  (cont.)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762000"/>
          </a:xfrm>
        </p:spPr>
        <p:txBody>
          <a:bodyPr/>
          <a:lstStyle/>
          <a:p>
            <a:r>
              <a:rPr lang="en-US"/>
              <a:t> Class hierarchy figure for Writer Class </a:t>
            </a:r>
          </a:p>
        </p:txBody>
      </p:sp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457200" y="2514600"/>
            <a:ext cx="8458200" cy="3657600"/>
            <a:chOff x="288" y="1728"/>
            <a:chExt cx="5328" cy="2304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288" y="1728"/>
              <a:ext cx="5328" cy="2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602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8" y="1824"/>
              <a:ext cx="3696" cy="20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File Streams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038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The file streams-- </a:t>
            </a:r>
            <a:r>
              <a:rPr lang="en-US" sz="2400">
                <a:hlinkClick r:id="rId2"/>
              </a:rPr>
              <a:t>FileReader </a:t>
            </a:r>
            <a:r>
              <a:rPr lang="en-US" sz="2400"/>
              <a:t>, </a:t>
            </a:r>
            <a:r>
              <a:rPr lang="en-US" sz="2400">
                <a:hlinkClick r:id="rId3"/>
              </a:rPr>
              <a:t>FileWriter </a:t>
            </a:r>
            <a:r>
              <a:rPr lang="en-US" sz="2400"/>
              <a:t>, </a:t>
            </a:r>
            <a:r>
              <a:rPr lang="en-US" sz="2400">
                <a:hlinkClick r:id="rId4"/>
              </a:rPr>
              <a:t>FileInputStream </a:t>
            </a:r>
            <a:r>
              <a:rPr lang="en-US" sz="2400"/>
              <a:t>, and </a:t>
            </a:r>
            <a:r>
              <a:rPr lang="en-US" sz="2400">
                <a:hlinkClick r:id="rId5"/>
              </a:rPr>
              <a:t>FileOutputStream </a:t>
            </a:r>
            <a:r>
              <a:rPr lang="en-US" sz="2400"/>
              <a:t>-- read or write from a file on the native file system.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Here is simple code to create a file reader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File inputFile = new File("farrago.txt");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FileReader in = new FileReader(inputFile);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FileWriter out = new FileWriter(outputFile);</a:t>
            </a:r>
            <a:r>
              <a:rPr lang="en-US" sz="24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This reads characters from the reader as long as there's more input in the input file and writes those characters to the writer.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 I/O – Using InputStreams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I/O in Java:</a:t>
            </a:r>
          </a:p>
          <a:p>
            <a:pPr>
              <a:buFontTx/>
              <a:buNone/>
            </a:pPr>
            <a:r>
              <a:rPr lang="en-GB" sz="1800">
                <a:latin typeface="Courier New" pitchFamily="49" charset="0"/>
              </a:rPr>
              <a:t>InputStream in = new FileInputStream(“c:\\temp\\myfile.txt”);</a:t>
            </a:r>
          </a:p>
          <a:p>
            <a:pPr>
              <a:buFontTx/>
              <a:buNone/>
            </a:pPr>
            <a:r>
              <a:rPr lang="en-GB" sz="1800">
                <a:latin typeface="Courier New" pitchFamily="49" charset="0"/>
              </a:rPr>
              <a:t>int b = in.read();</a:t>
            </a:r>
          </a:p>
          <a:p>
            <a:pPr>
              <a:buFontTx/>
              <a:buNone/>
            </a:pPr>
            <a:r>
              <a:rPr lang="en-GB" sz="1800">
                <a:latin typeface="Courier New" pitchFamily="49" charset="0"/>
              </a:rPr>
              <a:t>//EOF is signalled by read() returning -1</a:t>
            </a:r>
          </a:p>
          <a:p>
            <a:pPr>
              <a:buFontTx/>
              <a:buNone/>
            </a:pPr>
            <a:r>
              <a:rPr lang="en-GB" sz="1800">
                <a:latin typeface="Courier New" pitchFamily="49" charset="0"/>
              </a:rPr>
              <a:t>while (b != -1)</a:t>
            </a:r>
          </a:p>
          <a:p>
            <a:pPr>
              <a:buFontTx/>
              <a:buNone/>
            </a:pPr>
            <a:r>
              <a:rPr lang="en-GB" sz="18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GB" sz="1800">
                <a:latin typeface="Courier New" pitchFamily="49" charset="0"/>
              </a:rPr>
              <a:t>  //do something…</a:t>
            </a:r>
          </a:p>
          <a:p>
            <a:pPr>
              <a:buFontTx/>
              <a:buNone/>
            </a:pPr>
            <a:r>
              <a:rPr lang="en-GB" sz="1800">
                <a:latin typeface="Courier New" pitchFamily="49" charset="0"/>
              </a:rPr>
              <a:t>  b = in.read();</a:t>
            </a:r>
          </a:p>
          <a:p>
            <a:pPr>
              <a:buFontTx/>
              <a:buNone/>
            </a:pPr>
            <a:r>
              <a:rPr lang="en-GB" sz="18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GB" sz="1800">
                <a:latin typeface="Courier New" pitchFamily="49" charset="0"/>
              </a:rPr>
              <a:t>in.close();</a:t>
            </a:r>
          </a:p>
        </p:txBody>
      </p:sp>
    </p:spTree>
    <p:extLst>
      <p:ext uri="{BB962C8B-B14F-4D97-AF65-F5344CB8AC3E}">
        <p14:creationId xmlns:p14="http://schemas.microsoft.com/office/powerpoint/2010/main" val="382892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 I/O – Using InputStreams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But using buffering is more efficient, therefore we always nest our streams…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 err="1">
                <a:latin typeface="Courier New" pitchFamily="49" charset="0"/>
              </a:rPr>
              <a:t>InputStream</a:t>
            </a:r>
            <a:r>
              <a:rPr lang="en-GB" sz="1600" dirty="0">
                <a:latin typeface="Courier New" pitchFamily="49" charset="0"/>
              </a:rPr>
              <a:t> inner = new </a:t>
            </a:r>
            <a:r>
              <a:rPr lang="en-GB" sz="1600" dirty="0" err="1">
                <a:latin typeface="Courier New" pitchFamily="49" charset="0"/>
              </a:rPr>
              <a:t>FileInputStream</a:t>
            </a:r>
            <a:r>
              <a:rPr lang="en-GB" sz="1600" dirty="0">
                <a:latin typeface="Courier New" pitchFamily="49" charset="0"/>
              </a:rPr>
              <a:t>(“c:\\temp\\myfile.txt”);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 err="1">
                <a:latin typeface="Courier New" pitchFamily="49" charset="0"/>
              </a:rPr>
              <a:t>InputStream</a:t>
            </a:r>
            <a:r>
              <a:rPr lang="en-GB" sz="1600" dirty="0">
                <a:latin typeface="Courier New" pitchFamily="49" charset="0"/>
              </a:rPr>
              <a:t> in = new </a:t>
            </a:r>
            <a:r>
              <a:rPr lang="en-GB" sz="1600" dirty="0" err="1">
                <a:latin typeface="Courier New" pitchFamily="49" charset="0"/>
              </a:rPr>
              <a:t>BufferedInputStream</a:t>
            </a:r>
            <a:r>
              <a:rPr lang="en-GB" sz="1600" dirty="0">
                <a:latin typeface="Courier New" pitchFamily="49" charset="0"/>
              </a:rPr>
              <a:t>(inner);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b = </a:t>
            </a:r>
            <a:r>
              <a:rPr lang="en-GB" sz="1600" dirty="0" err="1">
                <a:latin typeface="Courier New" pitchFamily="49" charset="0"/>
              </a:rPr>
              <a:t>in.read</a:t>
            </a:r>
            <a:r>
              <a:rPr lang="en-GB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49" charset="0"/>
              </a:rPr>
              <a:t>//EOF is signalled by read() returning 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49" charset="0"/>
              </a:rPr>
              <a:t>while (b != 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49" charset="0"/>
              </a:rPr>
              <a:t>  //do something…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49" charset="0"/>
              </a:rPr>
              <a:t>  b = </a:t>
            </a:r>
            <a:r>
              <a:rPr lang="en-GB" sz="1600" dirty="0" err="1">
                <a:latin typeface="Courier New" pitchFamily="49" charset="0"/>
              </a:rPr>
              <a:t>in.read</a:t>
            </a:r>
            <a:r>
              <a:rPr lang="en-GB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 err="1">
                <a:latin typeface="Courier New" pitchFamily="49" charset="0"/>
              </a:rPr>
              <a:t>in.close</a:t>
            </a:r>
            <a:r>
              <a:rPr lang="en-GB" sz="1600" dirty="0"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0908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 I/O – Using InputStreams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We’ve omitted exception handling in the previous examples</a:t>
            </a:r>
          </a:p>
          <a:p>
            <a:r>
              <a:rPr lang="en-GB"/>
              <a:t>Almost all methods on the I/O classes (including constructors) can throw an IOException or a subclass.</a:t>
            </a:r>
          </a:p>
          <a:p>
            <a:r>
              <a:rPr lang="en-GB"/>
              <a:t>Always wrap I/O code in try…catch blocks to handle errors.</a:t>
            </a:r>
          </a:p>
        </p:txBody>
      </p:sp>
    </p:spTree>
    <p:extLst>
      <p:ext uri="{BB962C8B-B14F-4D97-AF65-F5344CB8AC3E}">
        <p14:creationId xmlns:p14="http://schemas.microsoft.com/office/powerpoint/2010/main" val="364966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 I/O – Using InputStreams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InputStream in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  InputStream inner = new FileInputStream(“c:\\temp\\myfile.txt”);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  in = new BufferedInputStream(inner);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  //process 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} catch (IOException 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  e.printStackTrace();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finally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  try { in.close(); } catch (Exception e) {}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20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Pipe Streams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022350" y="20574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Pipes are used to channel the output from one thread into the input of another. </a:t>
            </a:r>
            <a:r>
              <a:rPr lang="en-US">
                <a:hlinkClick r:id="rId2"/>
              </a:rPr>
              <a:t>PipedReader </a:t>
            </a:r>
            <a:r>
              <a:rPr lang="en-US"/>
              <a:t> and </a:t>
            </a:r>
            <a:r>
              <a:rPr lang="en-US">
                <a:hlinkClick r:id="rId3"/>
              </a:rPr>
              <a:t>PipedWriter </a:t>
            </a:r>
            <a:r>
              <a:rPr lang="en-US"/>
              <a:t> (and their input and output stream counterparts </a:t>
            </a:r>
            <a:r>
              <a:rPr lang="en-US">
                <a:hlinkClick r:id="rId4"/>
              </a:rPr>
              <a:t>PipedInputStream </a:t>
            </a:r>
            <a:r>
              <a:rPr lang="en-US"/>
              <a:t> and </a:t>
            </a:r>
            <a:r>
              <a:rPr lang="en-US">
                <a:hlinkClick r:id="rId5"/>
              </a:rPr>
              <a:t>PipedOutputStream </a:t>
            </a:r>
            <a:r>
              <a:rPr lang="en-US"/>
              <a:t>) implement the input and output components of a pipe.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wrap a stream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Streams are  wrapped to combine the various features of the many streams.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example code: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BufferedReader in = new       BufferedReader(source);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The code opens a BufferedReader on source, which is another reader of a different type. This essentially "wraps" source in a BufferedReader. The program reads from the BufferedReader, which in turn reads from source.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How to Concatenate Files</a:t>
            </a:r>
            <a:r>
              <a:rPr lang="en-US"/>
              <a:t>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>
                <a:hlinkClick r:id="rId2"/>
              </a:rPr>
              <a:t>SequenceInputStream </a:t>
            </a:r>
            <a:r>
              <a:rPr lang="en-US" sz="2400"/>
              <a:t> creates a single input stream from multiple input sources.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example code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ListOfFiles mylist = new ListOfFiles(args); SequenceInputStream s = new SequenceInputStream(mylist);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Here, the mylist object is an enumeration that SequenceInputStream uses to get a new InputStream whenever it needs one.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990600"/>
            <a:ext cx="7772400" cy="914400"/>
          </a:xfrm>
        </p:spPr>
        <p:txBody>
          <a:bodyPr/>
          <a:lstStyle/>
          <a:p>
            <a:r>
              <a:rPr lang="en-US" sz="3400"/>
              <a:t>Working with Filter Streams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java.io package provides a set of abstract classes that define and partially implement </a:t>
            </a:r>
            <a:r>
              <a:rPr lang="en-US" sz="2400" i="1"/>
              <a:t>filter streams</a:t>
            </a:r>
            <a:r>
              <a:rPr lang="en-US" sz="2400"/>
              <a:t>. A filter stream filters data as it's being read from or written to the stream. </a:t>
            </a:r>
          </a:p>
          <a:p>
            <a:r>
              <a:rPr lang="en-US" sz="2400"/>
              <a:t>The filter streams are </a:t>
            </a:r>
            <a:r>
              <a:rPr lang="en-US" sz="2400">
                <a:hlinkClick r:id="rId2"/>
              </a:rPr>
              <a:t>FilterInputStream </a:t>
            </a:r>
            <a:r>
              <a:rPr lang="en-US" sz="2400"/>
              <a:t>, and </a:t>
            </a:r>
            <a:r>
              <a:rPr lang="en-US" sz="2400">
                <a:hlinkClick r:id="rId3"/>
              </a:rPr>
              <a:t>FilterOutputStream </a:t>
            </a:r>
            <a:r>
              <a:rPr lang="en-US" sz="2400"/>
              <a:t>.</a:t>
            </a:r>
          </a:p>
          <a:p>
            <a:r>
              <a:rPr lang="en-US" sz="2400"/>
              <a:t> A filter stream is constructed on another stream (the </a:t>
            </a:r>
            <a:r>
              <a:rPr lang="en-US" sz="2400" i="1"/>
              <a:t>underlying</a:t>
            </a:r>
            <a:r>
              <a:rPr lang="en-US" sz="2400"/>
              <a:t> stream).</a:t>
            </a:r>
          </a:p>
          <a:p>
            <a:pPr>
              <a:buFontTx/>
              <a:buNone/>
            </a:pP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7302500" cy="1431925"/>
          </a:xfrm>
        </p:spPr>
        <p:txBody>
          <a:bodyPr>
            <a:normAutofit fontScale="90000"/>
          </a:bodyPr>
          <a:lstStyle/>
          <a:p>
            <a:r>
              <a:rPr lang="en-US"/>
              <a:t>Overview of I/O Streams </a:t>
            </a:r>
            <a:br>
              <a:rPr lang="en-US"/>
            </a:b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4582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 To bring in information, a program opens a </a:t>
            </a:r>
            <a:r>
              <a:rPr lang="en-US" i="1"/>
              <a:t>stream</a:t>
            </a:r>
            <a:r>
              <a:rPr lang="en-US"/>
              <a:t> on an information source (a file, memory, a socket) and reads the information sequentially, as shown in the following figure.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981200" y="3733800"/>
            <a:ext cx="4800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825" y="3981450"/>
            <a:ext cx="3609975" cy="104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Serialization</a:t>
            </a:r>
            <a:r>
              <a:rPr lang="en-US" b="1"/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Two stream classes in </a:t>
            </a:r>
            <a:r>
              <a:rPr lang="en-US">
                <a:solidFill>
                  <a:schemeClr val="accent2"/>
                </a:solidFill>
              </a:rPr>
              <a:t>java.io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ObjectInputStream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ObjectOutputStream</a:t>
            </a:r>
            <a:r>
              <a:rPr lang="en-US"/>
              <a:t>, are used to read and write objects. </a:t>
            </a:r>
          </a:p>
          <a:p>
            <a:pPr>
              <a:lnSpc>
                <a:spcPct val="90000"/>
              </a:lnSpc>
            </a:pPr>
            <a:r>
              <a:rPr lang="en-US"/>
              <a:t>The key to writing an object is to represent its state in a serialized form sufficient to reconstruct the object as it is read. This process is called object serialization.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Object Serialization</a:t>
            </a:r>
            <a:r>
              <a:rPr lang="en-US" b="1"/>
              <a:t>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Remote Method Invocation (RMI)--communication between objects via sockets </a:t>
            </a:r>
          </a:p>
          <a:p>
            <a:pPr>
              <a:lnSpc>
                <a:spcPct val="90000"/>
              </a:lnSpc>
            </a:pPr>
            <a:r>
              <a:rPr lang="en-US"/>
              <a:t>Lightweight persistence--the archival of an object for use in a later invocation of the same program.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7302500" cy="1431925"/>
          </a:xfrm>
        </p:spPr>
        <p:txBody>
          <a:bodyPr>
            <a:normAutofit fontScale="90000"/>
          </a:bodyPr>
          <a:lstStyle/>
          <a:p>
            <a:r>
              <a:rPr lang="en-US"/>
              <a:t>Working with Random Access Files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</a:t>
            </a:r>
            <a:r>
              <a:rPr lang="en-US" sz="2400" i="1"/>
              <a:t>random access file </a:t>
            </a:r>
            <a:r>
              <a:rPr lang="en-US" sz="2400"/>
              <a:t>permits non-sequential or random access to a file's contents. </a:t>
            </a:r>
          </a:p>
          <a:p>
            <a:r>
              <a:rPr lang="en-US" sz="2400" b="1"/>
              <a:t>Using Random Access Files</a:t>
            </a:r>
          </a:p>
          <a:p>
            <a:pPr>
              <a:buFontTx/>
              <a:buNone/>
            </a:pPr>
            <a:r>
              <a:rPr lang="en-US" sz="2400"/>
              <a:t>   Unlike the input and output stream classes in </a:t>
            </a:r>
            <a:r>
              <a:rPr lang="en-US" sz="2400">
                <a:solidFill>
                  <a:schemeClr val="accent2"/>
                </a:solidFill>
              </a:rPr>
              <a:t>java.io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</a:rPr>
              <a:t>RandomAccessFile</a:t>
            </a:r>
            <a:r>
              <a:rPr lang="en-US" sz="2400"/>
              <a:t> is used for both reading and writing files. You create a </a:t>
            </a:r>
            <a:r>
              <a:rPr lang="en-US" sz="2400">
                <a:solidFill>
                  <a:schemeClr val="accent2"/>
                </a:solidFill>
              </a:rPr>
              <a:t>RandomAccessFile</a:t>
            </a:r>
            <a:r>
              <a:rPr lang="en-US" sz="2400"/>
              <a:t> object with different arguments depending on whether you intend to read or write.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IO Streams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There are three standard streams, all of which are managed by the </a:t>
            </a:r>
            <a:r>
              <a:rPr lang="en-US" sz="2400">
                <a:solidFill>
                  <a:schemeClr val="accent2"/>
                </a:solidFill>
              </a:rPr>
              <a:t>java.lang.System</a:t>
            </a:r>
            <a:r>
              <a:rPr lang="en-US" sz="2400"/>
              <a:t> class</a:t>
            </a:r>
          </a:p>
          <a:p>
            <a:pPr>
              <a:lnSpc>
                <a:spcPct val="80000"/>
              </a:lnSpc>
            </a:pPr>
            <a:r>
              <a:rPr lang="en-US" sz="2400"/>
              <a:t> </a:t>
            </a:r>
            <a:r>
              <a:rPr lang="en-US" sz="2400" b="1"/>
              <a:t>Standard input--referenced by </a:t>
            </a:r>
            <a:r>
              <a:rPr lang="en-US" sz="2400" b="1">
                <a:solidFill>
                  <a:schemeClr val="accent2"/>
                </a:solidFill>
              </a:rPr>
              <a:t>System.in</a:t>
            </a:r>
            <a:r>
              <a:rPr lang="en-US" sz="240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Used for program input, typically reads input entered by the user. </a:t>
            </a:r>
          </a:p>
          <a:p>
            <a:pPr>
              <a:lnSpc>
                <a:spcPct val="80000"/>
              </a:lnSpc>
            </a:pPr>
            <a:r>
              <a:rPr lang="en-US" sz="2400" b="1"/>
              <a:t>Standard output--referenced by </a:t>
            </a:r>
            <a:r>
              <a:rPr lang="en-US" sz="2400" b="1">
                <a:solidFill>
                  <a:schemeClr val="accent2"/>
                </a:solidFill>
              </a:rPr>
              <a:t>System.out</a:t>
            </a:r>
            <a:r>
              <a:rPr lang="en-US" sz="240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Used for program output, typically displays information to the user. </a:t>
            </a:r>
          </a:p>
          <a:p>
            <a:pPr>
              <a:lnSpc>
                <a:spcPct val="80000"/>
              </a:lnSpc>
            </a:pPr>
            <a:r>
              <a:rPr lang="en-US" sz="2400" b="1"/>
              <a:t>Standard error--referenced by </a:t>
            </a:r>
            <a:r>
              <a:rPr lang="en-US" sz="2400" b="1">
                <a:solidFill>
                  <a:schemeClr val="accent2"/>
                </a:solidFill>
              </a:rPr>
              <a:t>System.err</a:t>
            </a:r>
            <a:r>
              <a:rPr lang="en-US" sz="240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Used to display error messages to the user. </a:t>
            </a:r>
          </a:p>
          <a:p>
            <a:pPr lvl="1">
              <a:lnSpc>
                <a:spcPct val="80000"/>
              </a:lnSpc>
              <a:buClr>
                <a:srgbClr val="CCFF33"/>
              </a:buClr>
              <a:buSzPct val="70000"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4" name="Rectangle 8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7302500" cy="1431925"/>
          </a:xfrm>
        </p:spPr>
        <p:txBody>
          <a:bodyPr>
            <a:normAutofit fontScale="90000"/>
          </a:bodyPr>
          <a:lstStyle/>
          <a:p>
            <a:r>
              <a:rPr lang="en-US"/>
              <a:t>Overview of I/O STREAMS Contd.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Similarly, a program can send information to an external destination by opening a stream to a destination and writing the information out sequentially, as shown in the following figure.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988170" y="4260260"/>
            <a:ext cx="4800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970" y="4412660"/>
            <a:ext cx="3609975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7302500" cy="1431925"/>
          </a:xfrm>
        </p:spPr>
        <p:txBody>
          <a:bodyPr>
            <a:normAutofit fontScale="90000"/>
          </a:bodyPr>
          <a:lstStyle/>
          <a:p>
            <a:r>
              <a:rPr lang="en-US"/>
              <a:t>Overview of I/O streams Contd..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208963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700"/>
          </a:p>
          <a:p>
            <a:pPr>
              <a:lnSpc>
                <a:spcPct val="80000"/>
              </a:lnSpc>
            </a:pPr>
            <a:r>
              <a:rPr lang="en-US"/>
              <a:t>The </a:t>
            </a:r>
            <a:r>
              <a:rPr lang="en-US">
                <a:hlinkClick r:id="rId2"/>
              </a:rPr>
              <a:t>java.io </a:t>
            </a:r>
            <a:r>
              <a:rPr lang="en-US"/>
              <a:t> package contains a collection of stream classes that support algorithms for reading and writing. To use these classes, a program needs to import the </a:t>
            </a:r>
            <a:r>
              <a:rPr lang="en-US">
                <a:hlinkClick r:id="rId2"/>
              </a:rPr>
              <a:t>java.io </a:t>
            </a:r>
            <a:r>
              <a:rPr lang="en-US"/>
              <a:t> package.</a:t>
            </a:r>
          </a:p>
          <a:p>
            <a:pPr>
              <a:lnSpc>
                <a:spcPct val="80000"/>
              </a:lnSpc>
            </a:pPr>
            <a:r>
              <a:rPr lang="en-US"/>
              <a:t> The stream classes are divided into two class hierarchies, based on the data type (either characters or bytes) on which they operate i.e Character Stream and Byte Stream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Rectangle 7"/>
          <p:cNvSpPr>
            <a:spLocks noGrp="1" noChangeArrowheads="1"/>
          </p:cNvSpPr>
          <p:nvPr>
            <p:ph type="title"/>
          </p:nvPr>
        </p:nvSpPr>
        <p:spPr>
          <a:xfrm>
            <a:off x="1022350" y="1233488"/>
            <a:ext cx="7772400" cy="671512"/>
          </a:xfrm>
          <a:noFill/>
          <a:ln/>
        </p:spPr>
        <p:txBody>
          <a:bodyPr anchor="b">
            <a:spAutoFit/>
          </a:bodyPr>
          <a:lstStyle/>
          <a:p>
            <a:r>
              <a:rPr lang="en-US"/>
              <a:t>Character Streams</a:t>
            </a:r>
          </a:p>
        </p:txBody>
      </p:sp>
      <p:sp>
        <p:nvSpPr>
          <p:cNvPr id="8192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hlinkClick r:id="rId2"/>
              </a:rPr>
              <a:t>Reader </a:t>
            </a:r>
            <a:r>
              <a:rPr lang="en-US"/>
              <a:t> and </a:t>
            </a:r>
            <a:r>
              <a:rPr lang="en-US">
                <a:hlinkClick r:id="rId3"/>
              </a:rPr>
              <a:t>Writer </a:t>
            </a:r>
            <a:r>
              <a:rPr lang="en-US"/>
              <a:t> are the abstract superclasses for character streams in java.io. </a:t>
            </a:r>
          </a:p>
          <a:p>
            <a:r>
              <a:rPr lang="en-US"/>
              <a:t> Reader provides the API and partial implementation for readers ( streams that read 16-bit characters ) and Writer provides the API and partial implementation for writers ( streams that write 16-bit characters).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Streams Contd.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following figure shows the class hierarchies for the Reader and Writer classes. </a:t>
            </a:r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590800" y="3124200"/>
            <a:ext cx="41910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76600"/>
            <a:ext cx="3886200" cy="281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Streams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22350" y="1981200"/>
            <a:ext cx="77724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To read and write 8-bit bytes, programs should use the byte streams, descendents of </a:t>
            </a:r>
            <a:r>
              <a:rPr lang="en-US">
                <a:hlinkClick r:id="rId2"/>
              </a:rPr>
              <a:t>InputStream </a:t>
            </a:r>
            <a:r>
              <a:rPr lang="en-US"/>
              <a:t> and </a:t>
            </a:r>
            <a:r>
              <a:rPr lang="en-US">
                <a:hlinkClick r:id="rId3"/>
              </a:rPr>
              <a:t>OutputStream </a:t>
            </a:r>
            <a:r>
              <a:rPr lang="en-US"/>
              <a:t>. </a:t>
            </a:r>
          </a:p>
          <a:p>
            <a:pPr>
              <a:lnSpc>
                <a:spcPct val="80000"/>
              </a:lnSpc>
            </a:pPr>
            <a:r>
              <a:rPr lang="en-US"/>
              <a:t>InputStream and OutputStream provide the API and partial implementation for input streams (streams that read 8-bit bytes) and output streams (streams that write 8-bit bytes).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Streams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 </a:t>
            </a:r>
            <a:r>
              <a:rPr lang="en-US"/>
              <a:t>These streams are typically used to read and write binary data such as images and sounds. </a:t>
            </a:r>
          </a:p>
          <a:p>
            <a:r>
              <a:rPr lang="en-US"/>
              <a:t>Two of the byte stream classes, ObjectInputStream and ObjectOutputStream, are used for object serialization.</a:t>
            </a:r>
            <a:r>
              <a:rPr lang="en-US" sz="3600"/>
              <a:t> </a:t>
            </a:r>
            <a:endParaRPr lang="en-US" sz="3600">
              <a:solidFill>
                <a:schemeClr val="accent2"/>
              </a:solidFill>
            </a:endParaRPr>
          </a:p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Streams (cont.)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08963" cy="4114800"/>
          </a:xfrm>
        </p:spPr>
        <p:txBody>
          <a:bodyPr/>
          <a:lstStyle/>
          <a:p>
            <a:r>
              <a:rPr lang="en-US"/>
              <a:t> The  class hierarchy for the Reader Class</a:t>
            </a:r>
          </a:p>
        </p:txBody>
      </p:sp>
      <p:grpSp>
        <p:nvGrpSpPr>
          <p:cNvPr id="84999" name="Group 7"/>
          <p:cNvGrpSpPr>
            <a:grpSpLocks/>
          </p:cNvGrpSpPr>
          <p:nvPr/>
        </p:nvGrpSpPr>
        <p:grpSpPr bwMode="auto">
          <a:xfrm>
            <a:off x="457200" y="2438400"/>
            <a:ext cx="8458200" cy="3657600"/>
            <a:chOff x="288" y="1728"/>
            <a:chExt cx="5328" cy="2304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5328" cy="2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4998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" y="1824"/>
              <a:ext cx="3888" cy="20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</TotalTime>
  <Words>1115</Words>
  <Application>Microsoft Office PowerPoint</Application>
  <PresentationFormat>On-screen Show (4:3)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Narrow</vt:lpstr>
      <vt:lpstr>Calibri</vt:lpstr>
      <vt:lpstr>Constantia</vt:lpstr>
      <vt:lpstr>Courier New</vt:lpstr>
      <vt:lpstr>Times New Roman</vt:lpstr>
      <vt:lpstr>Wingdings 2</vt:lpstr>
      <vt:lpstr>Flow</vt:lpstr>
      <vt:lpstr>Standard input, output and error </vt:lpstr>
      <vt:lpstr>Overview of I/O Streams  </vt:lpstr>
      <vt:lpstr>Overview of I/O STREAMS Contd.</vt:lpstr>
      <vt:lpstr>Overview of I/O streams Contd..</vt:lpstr>
      <vt:lpstr>Character Streams</vt:lpstr>
      <vt:lpstr>Character Streams Contd.</vt:lpstr>
      <vt:lpstr>Byte Streams</vt:lpstr>
      <vt:lpstr>Byte Streams (cont.)</vt:lpstr>
      <vt:lpstr>Byte Streams (cont.)</vt:lpstr>
      <vt:lpstr>Byte Stream  (cont.)</vt:lpstr>
      <vt:lpstr>How to Use File Streams</vt:lpstr>
      <vt:lpstr>Java I/O – Using InputStreams</vt:lpstr>
      <vt:lpstr>Java I/O – Using InputStreams</vt:lpstr>
      <vt:lpstr>Java I/O – Using InputStreams</vt:lpstr>
      <vt:lpstr>Java I/O – Using InputStreams</vt:lpstr>
      <vt:lpstr>How to Use Pipe Streams</vt:lpstr>
      <vt:lpstr>How to wrap a stream</vt:lpstr>
      <vt:lpstr>How to Concatenate Files </vt:lpstr>
      <vt:lpstr>Working with Filter Streams</vt:lpstr>
      <vt:lpstr>Object Serialization </vt:lpstr>
      <vt:lpstr>Uses of Object Serialization </vt:lpstr>
      <vt:lpstr>Working with Random Access Files </vt:lpstr>
      <vt:lpstr>Standard IO Streams</vt:lpstr>
    </vt:vector>
  </TitlesOfParts>
  <Company>NJIT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Blank</dc:creator>
  <cp:lastModifiedBy>Owner</cp:lastModifiedBy>
  <cp:revision>51</cp:revision>
  <cp:lastPrinted>2000-03-06T19:29:43Z</cp:lastPrinted>
  <dcterms:created xsi:type="dcterms:W3CDTF">2002-04-25T10:18:57Z</dcterms:created>
  <dcterms:modified xsi:type="dcterms:W3CDTF">2020-01-28T05:01:14Z</dcterms:modified>
</cp:coreProperties>
</file>