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304" r:id="rId8"/>
    <p:sldId id="306" r:id="rId9"/>
    <p:sldId id="265" r:id="rId10"/>
    <p:sldId id="313" r:id="rId11"/>
    <p:sldId id="267" r:id="rId12"/>
    <p:sldId id="268" r:id="rId13"/>
    <p:sldId id="269" r:id="rId14"/>
    <p:sldId id="300" r:id="rId15"/>
    <p:sldId id="270" r:id="rId16"/>
    <p:sldId id="271" r:id="rId17"/>
    <p:sldId id="272" r:id="rId18"/>
    <p:sldId id="273" r:id="rId19"/>
    <p:sldId id="301" r:id="rId20"/>
    <p:sldId id="274" r:id="rId21"/>
    <p:sldId id="275" r:id="rId22"/>
    <p:sldId id="303" r:id="rId23"/>
    <p:sldId id="276" r:id="rId24"/>
    <p:sldId id="277" r:id="rId25"/>
    <p:sldId id="278" r:id="rId26"/>
    <p:sldId id="279" r:id="rId27"/>
    <p:sldId id="280" r:id="rId28"/>
    <p:sldId id="281" r:id="rId29"/>
    <p:sldId id="282" r:id="rId30"/>
    <p:sldId id="283" r:id="rId31"/>
    <p:sldId id="289" r:id="rId32"/>
    <p:sldId id="286" r:id="rId33"/>
    <p:sldId id="287" r:id="rId34"/>
    <p:sldId id="291" r:id="rId35"/>
    <p:sldId id="292" r:id="rId36"/>
    <p:sldId id="293" r:id="rId37"/>
    <p:sldId id="294" r:id="rId38"/>
    <p:sldId id="295" r:id="rId39"/>
    <p:sldId id="296" r:id="rId40"/>
    <p:sldId id="297" r:id="rId41"/>
    <p:sldId id="298" r:id="rId42"/>
    <p:sldId id="307" r:id="rId43"/>
    <p:sldId id="308" r:id="rId44"/>
    <p:sldId id="309" r:id="rId45"/>
    <p:sldId id="310" r:id="rId46"/>
    <p:sldId id="311" r:id="rId47"/>
    <p:sldId id="312" r:id="rId48"/>
    <p:sldId id="314" r:id="rId49"/>
    <p:sldId id="315" r:id="rId50"/>
    <p:sldId id="316" r:id="rId51"/>
    <p:sldId id="317" r:id="rId52"/>
    <p:sldId id="319" r:id="rId53"/>
    <p:sldId id="321" r:id="rId54"/>
    <p:sldId id="322" r:id="rId55"/>
    <p:sldId id="324" r:id="rId56"/>
    <p:sldId id="326" r:id="rId57"/>
    <p:sldId id="328" r:id="rId58"/>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mn-cs"/>
      </a:defRPr>
    </a:lvl1pPr>
    <a:lvl2pPr marL="457200" algn="l" rtl="0" fontAlgn="base">
      <a:spcBef>
        <a:spcPct val="0"/>
      </a:spcBef>
      <a:spcAft>
        <a:spcPct val="0"/>
      </a:spcAft>
      <a:defRPr b="1" kern="1200">
        <a:solidFill>
          <a:schemeClr val="tx1"/>
        </a:solidFill>
        <a:latin typeface="Times New Roman" pitchFamily="18" charset="0"/>
        <a:ea typeface="+mn-ea"/>
        <a:cs typeface="+mn-cs"/>
      </a:defRPr>
    </a:lvl2pPr>
    <a:lvl3pPr marL="914400" algn="l" rtl="0" fontAlgn="base">
      <a:spcBef>
        <a:spcPct val="0"/>
      </a:spcBef>
      <a:spcAft>
        <a:spcPct val="0"/>
      </a:spcAft>
      <a:defRPr b="1" kern="1200">
        <a:solidFill>
          <a:schemeClr val="tx1"/>
        </a:solidFill>
        <a:latin typeface="Times New Roman" pitchFamily="18" charset="0"/>
        <a:ea typeface="+mn-ea"/>
        <a:cs typeface="+mn-cs"/>
      </a:defRPr>
    </a:lvl3pPr>
    <a:lvl4pPr marL="1371600" algn="l" rtl="0" fontAlgn="base">
      <a:spcBef>
        <a:spcPct val="0"/>
      </a:spcBef>
      <a:spcAft>
        <a:spcPct val="0"/>
      </a:spcAft>
      <a:defRPr b="1" kern="1200">
        <a:solidFill>
          <a:schemeClr val="tx1"/>
        </a:solidFill>
        <a:latin typeface="Times New Roman" pitchFamily="18" charset="0"/>
        <a:ea typeface="+mn-ea"/>
        <a:cs typeface="+mn-cs"/>
      </a:defRPr>
    </a:lvl4pPr>
    <a:lvl5pPr marL="1828800" algn="l" rtl="0" fontAlgn="base">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800000"/>
    <a:srgbClr val="000000"/>
    <a:srgbClr val="008000"/>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autoAdjust="0"/>
    <p:restoredTop sz="94660"/>
  </p:normalViewPr>
  <p:slideViewPr>
    <p:cSldViewPr>
      <p:cViewPr varScale="1">
        <p:scale>
          <a:sx n="66" d="100"/>
          <a:sy n="66" d="100"/>
        </p:scale>
        <p:origin x="150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89589-6BB3-49CC-A469-512C688AF38A}" type="slidenum">
              <a:rPr lang="en-US" smtClean="0"/>
              <a:pPr/>
              <a:t>‹#›</a:t>
            </a:fld>
            <a:endParaRPr lang="en-US"/>
          </a:p>
        </p:txBody>
      </p:sp>
    </p:spTree>
    <p:extLst>
      <p:ext uri="{BB962C8B-B14F-4D97-AF65-F5344CB8AC3E}">
        <p14:creationId xmlns:p14="http://schemas.microsoft.com/office/powerpoint/2010/main" val="23986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1A157-B192-49F4-B052-015F3982B101}" type="slidenum">
              <a:rPr lang="en-US" smtClean="0"/>
              <a:pPr/>
              <a:t>‹#›</a:t>
            </a:fld>
            <a:endParaRPr lang="en-US"/>
          </a:p>
        </p:txBody>
      </p:sp>
    </p:spTree>
    <p:extLst>
      <p:ext uri="{BB962C8B-B14F-4D97-AF65-F5344CB8AC3E}">
        <p14:creationId xmlns:p14="http://schemas.microsoft.com/office/powerpoint/2010/main" val="110087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1A157-B192-49F4-B052-015F3982B10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364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1A157-B192-49F4-B052-015F3982B101}" type="slidenum">
              <a:rPr lang="en-US" smtClean="0"/>
              <a:pPr/>
              <a:t>‹#›</a:t>
            </a:fld>
            <a:endParaRPr lang="en-US"/>
          </a:p>
        </p:txBody>
      </p:sp>
    </p:spTree>
    <p:extLst>
      <p:ext uri="{BB962C8B-B14F-4D97-AF65-F5344CB8AC3E}">
        <p14:creationId xmlns:p14="http://schemas.microsoft.com/office/powerpoint/2010/main" val="3494122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1A157-B192-49F4-B052-015F3982B10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288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1A157-B192-49F4-B052-015F3982B101}" type="slidenum">
              <a:rPr lang="en-US" smtClean="0"/>
              <a:pPr/>
              <a:t>‹#›</a:t>
            </a:fld>
            <a:endParaRPr lang="en-US"/>
          </a:p>
        </p:txBody>
      </p:sp>
    </p:spTree>
    <p:extLst>
      <p:ext uri="{BB962C8B-B14F-4D97-AF65-F5344CB8AC3E}">
        <p14:creationId xmlns:p14="http://schemas.microsoft.com/office/powerpoint/2010/main" val="2442686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343EB-8258-4E31-9C72-1F0DE1ECF7D5}" type="slidenum">
              <a:rPr lang="en-US" smtClean="0"/>
              <a:pPr/>
              <a:t>‹#›</a:t>
            </a:fld>
            <a:endParaRPr lang="en-US"/>
          </a:p>
        </p:txBody>
      </p:sp>
    </p:spTree>
    <p:extLst>
      <p:ext uri="{BB962C8B-B14F-4D97-AF65-F5344CB8AC3E}">
        <p14:creationId xmlns:p14="http://schemas.microsoft.com/office/powerpoint/2010/main" val="1855889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E1322-7422-44D4-9A2D-0C05B4639D1B}" type="slidenum">
              <a:rPr lang="en-US" smtClean="0"/>
              <a:pPr/>
              <a:t>‹#›</a:t>
            </a:fld>
            <a:endParaRPr lang="en-US"/>
          </a:p>
        </p:txBody>
      </p:sp>
    </p:spTree>
    <p:extLst>
      <p:ext uri="{BB962C8B-B14F-4D97-AF65-F5344CB8AC3E}">
        <p14:creationId xmlns:p14="http://schemas.microsoft.com/office/powerpoint/2010/main" val="163014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C70AF-882E-41B6-A85E-35207080FC7D}" type="slidenum">
              <a:rPr lang="en-US" smtClean="0"/>
              <a:pPr/>
              <a:t>‹#›</a:t>
            </a:fld>
            <a:endParaRPr lang="en-US"/>
          </a:p>
        </p:txBody>
      </p:sp>
    </p:spTree>
    <p:extLst>
      <p:ext uri="{BB962C8B-B14F-4D97-AF65-F5344CB8AC3E}">
        <p14:creationId xmlns:p14="http://schemas.microsoft.com/office/powerpoint/2010/main" val="358365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E8D98-C6B6-48E3-9384-B4B89531C8BB}" type="slidenum">
              <a:rPr lang="en-US" smtClean="0"/>
              <a:pPr/>
              <a:t>‹#›</a:t>
            </a:fld>
            <a:endParaRPr lang="en-US"/>
          </a:p>
        </p:txBody>
      </p:sp>
    </p:spTree>
    <p:extLst>
      <p:ext uri="{BB962C8B-B14F-4D97-AF65-F5344CB8AC3E}">
        <p14:creationId xmlns:p14="http://schemas.microsoft.com/office/powerpoint/2010/main" val="334709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6A071-A48B-4D17-9699-AEA97CE316A8}" type="slidenum">
              <a:rPr lang="en-US" smtClean="0"/>
              <a:pPr/>
              <a:t>‹#›</a:t>
            </a:fld>
            <a:endParaRPr lang="en-US"/>
          </a:p>
        </p:txBody>
      </p:sp>
    </p:spTree>
    <p:extLst>
      <p:ext uri="{BB962C8B-B14F-4D97-AF65-F5344CB8AC3E}">
        <p14:creationId xmlns:p14="http://schemas.microsoft.com/office/powerpoint/2010/main" val="84690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85272-8C75-4F79-8789-6E59C351A2C1}" type="slidenum">
              <a:rPr lang="en-US" smtClean="0"/>
              <a:pPr/>
              <a:t>‹#›</a:t>
            </a:fld>
            <a:endParaRPr lang="en-US"/>
          </a:p>
        </p:txBody>
      </p:sp>
    </p:spTree>
    <p:extLst>
      <p:ext uri="{BB962C8B-B14F-4D97-AF65-F5344CB8AC3E}">
        <p14:creationId xmlns:p14="http://schemas.microsoft.com/office/powerpoint/2010/main" val="95398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5E3A4-2442-43EE-88EC-9C26A7FB9405}" type="slidenum">
              <a:rPr lang="en-US" smtClean="0"/>
              <a:pPr/>
              <a:t>‹#›</a:t>
            </a:fld>
            <a:endParaRPr lang="en-US"/>
          </a:p>
        </p:txBody>
      </p:sp>
    </p:spTree>
    <p:extLst>
      <p:ext uri="{BB962C8B-B14F-4D97-AF65-F5344CB8AC3E}">
        <p14:creationId xmlns:p14="http://schemas.microsoft.com/office/powerpoint/2010/main" val="83001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DB34F6-948E-4B97-9397-777EA44EB207}" type="slidenum">
              <a:rPr lang="en-US" smtClean="0"/>
              <a:pPr/>
              <a:t>‹#›</a:t>
            </a:fld>
            <a:endParaRPr lang="en-US"/>
          </a:p>
        </p:txBody>
      </p:sp>
    </p:spTree>
    <p:extLst>
      <p:ext uri="{BB962C8B-B14F-4D97-AF65-F5344CB8AC3E}">
        <p14:creationId xmlns:p14="http://schemas.microsoft.com/office/powerpoint/2010/main" val="149049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3A728-F902-45E0-9737-1D70B26DF669}" type="slidenum">
              <a:rPr lang="en-US" smtClean="0"/>
              <a:pPr/>
              <a:t>‹#›</a:t>
            </a:fld>
            <a:endParaRPr lang="en-US"/>
          </a:p>
        </p:txBody>
      </p:sp>
    </p:spTree>
    <p:extLst>
      <p:ext uri="{BB962C8B-B14F-4D97-AF65-F5344CB8AC3E}">
        <p14:creationId xmlns:p14="http://schemas.microsoft.com/office/powerpoint/2010/main" val="194321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F4FD-E5B6-4935-A6FC-25458BD4F443}" type="slidenum">
              <a:rPr lang="en-US" smtClean="0"/>
              <a:pPr/>
              <a:t>‹#›</a:t>
            </a:fld>
            <a:endParaRPr lang="en-US"/>
          </a:p>
        </p:txBody>
      </p:sp>
    </p:spTree>
    <p:extLst>
      <p:ext uri="{BB962C8B-B14F-4D97-AF65-F5344CB8AC3E}">
        <p14:creationId xmlns:p14="http://schemas.microsoft.com/office/powerpoint/2010/main" val="260488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E31A157-B192-49F4-B052-015F3982B101}" type="slidenum">
              <a:rPr lang="en-US" smtClean="0"/>
              <a:pPr/>
              <a:t>‹#›</a:t>
            </a:fld>
            <a:endParaRPr lang="en-US"/>
          </a:p>
        </p:txBody>
      </p:sp>
    </p:spTree>
    <p:extLst>
      <p:ext uri="{BB962C8B-B14F-4D97-AF65-F5344CB8AC3E}">
        <p14:creationId xmlns:p14="http://schemas.microsoft.com/office/powerpoint/2010/main" val="2593598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EXCEPTIONS IN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Handling Checked Exceptions</a:t>
            </a:r>
          </a:p>
        </p:txBody>
      </p:sp>
      <p:sp>
        <p:nvSpPr>
          <p:cNvPr id="65539" name="Rectangle 3"/>
          <p:cNvSpPr>
            <a:spLocks noGrp="1" noChangeArrowheads="1"/>
          </p:cNvSpPr>
          <p:nvPr>
            <p:ph idx="1"/>
          </p:nvPr>
        </p:nvSpPr>
        <p:spPr>
          <a:xfrm>
            <a:off x="381000" y="1600200"/>
            <a:ext cx="8305800" cy="5257800"/>
          </a:xfrm>
        </p:spPr>
        <p:txBody>
          <a:bodyPr/>
          <a:lstStyle/>
          <a:p>
            <a:pPr marL="609600" indent="-609600">
              <a:lnSpc>
                <a:spcPct val="80000"/>
              </a:lnSpc>
            </a:pPr>
            <a:r>
              <a:rPr lang="en-US" sz="2400" b="1">
                <a:solidFill>
                  <a:srgbClr val="800000"/>
                </a:solidFill>
                <a:latin typeface="Courier New" pitchFamily="49" charset="0"/>
              </a:rPr>
              <a:t>Inform the compiler that a method can throw an Exception.</a:t>
            </a:r>
          </a:p>
          <a:p>
            <a:pPr marL="609600" indent="-609600">
              <a:lnSpc>
                <a:spcPct val="80000"/>
              </a:lnSpc>
            </a:pPr>
            <a:endParaRPr lang="en-US" sz="2400" b="1">
              <a:solidFill>
                <a:srgbClr val="800000"/>
              </a:solidFill>
              <a:latin typeface="Courier New" pitchFamily="49" charset="0"/>
            </a:endParaRPr>
          </a:p>
          <a:p>
            <a:pPr marL="609600" indent="-609600">
              <a:lnSpc>
                <a:spcPct val="80000"/>
              </a:lnSpc>
            </a:pPr>
            <a:r>
              <a:rPr lang="en-US" sz="2400" b="1">
                <a:solidFill>
                  <a:srgbClr val="800000"/>
                </a:solidFill>
                <a:latin typeface="Courier New" pitchFamily="49" charset="0"/>
              </a:rPr>
              <a:t>Catch the checked exception in try catch block</a:t>
            </a:r>
          </a:p>
          <a:p>
            <a:pPr marL="609600" indent="-609600">
              <a:lnSpc>
                <a:spcPct val="80000"/>
              </a:lnSpc>
            </a:pPr>
            <a:endParaRPr lang="en-US" sz="2400" b="1">
              <a:solidFill>
                <a:srgbClr val="800000"/>
              </a:solidFill>
              <a:latin typeface="Courier New" pitchFamily="49" charset="0"/>
            </a:endParaRPr>
          </a:p>
          <a:p>
            <a:pPr marL="609600" indent="-609600">
              <a:lnSpc>
                <a:spcPct val="80000"/>
              </a:lnSpc>
            </a:pPr>
            <a:r>
              <a:rPr lang="en-US" sz="2400" b="1">
                <a:solidFill>
                  <a:srgbClr val="000000"/>
                </a:solidFill>
                <a:latin typeface="Courier New" pitchFamily="49" charset="0"/>
              </a:rPr>
              <a:t>If Checked exception is caught then exception handling code will be executed and program’s execution continues.</a:t>
            </a:r>
          </a:p>
          <a:p>
            <a:pPr marL="609600" indent="-609600">
              <a:lnSpc>
                <a:spcPct val="80000"/>
              </a:lnSpc>
            </a:pPr>
            <a:endParaRPr lang="en-US" sz="2400" b="1">
              <a:latin typeface="Courier New" pitchFamily="49" charset="0"/>
            </a:endParaRPr>
          </a:p>
          <a:p>
            <a:pPr marL="609600" indent="-609600">
              <a:lnSpc>
                <a:spcPct val="80000"/>
              </a:lnSpc>
            </a:pPr>
            <a:r>
              <a:rPr lang="en-US" sz="2400" b="1">
                <a:solidFill>
                  <a:srgbClr val="000000"/>
                </a:solidFill>
                <a:latin typeface="Courier New" pitchFamily="49" charset="0"/>
              </a:rPr>
              <a:t>If Checked exception is not caught then java interpreter will provide the default handler. But in this case execution of  the program will be stopped by displaying the name of the   exceptions object.</a:t>
            </a:r>
            <a:endParaRPr lang="en-US" sz="2400">
              <a:solidFill>
                <a:srgbClr val="000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 calcmode="lin" valueType="num">
                                      <p:cBhvr additive="base">
                                        <p:cTn id="19"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39">
                                            <p:txEl>
                                              <p:pRg st="6" end="6"/>
                                            </p:txEl>
                                          </p:spTgt>
                                        </p:tgtEl>
                                        <p:attrNameLst>
                                          <p:attrName>style.visibility</p:attrName>
                                        </p:attrNameLst>
                                      </p:cBhvr>
                                      <p:to>
                                        <p:strVal val="visible"/>
                                      </p:to>
                                    </p:set>
                                    <p:anim calcmode="lin" valueType="num">
                                      <p:cBhvr additive="base">
                                        <p:cTn id="25" dur="500" fill="hold"/>
                                        <p:tgtEl>
                                          <p:spTgt spid="6553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Checked Exceptions Examples</a:t>
            </a:r>
          </a:p>
        </p:txBody>
      </p:sp>
      <p:sp>
        <p:nvSpPr>
          <p:cNvPr id="13315" name="Rectangle 3"/>
          <p:cNvSpPr>
            <a:spLocks noGrp="1" noChangeArrowheads="1"/>
          </p:cNvSpPr>
          <p:nvPr>
            <p:ph idx="1"/>
          </p:nvPr>
        </p:nvSpPr>
        <p:spPr>
          <a:xfrm>
            <a:off x="457200" y="1600200"/>
            <a:ext cx="4876800" cy="2819400"/>
          </a:xfrm>
        </p:spPr>
        <p:txBody>
          <a:bodyPr/>
          <a:lstStyle/>
          <a:p>
            <a:pPr marL="609600" indent="-609600">
              <a:buFontTx/>
              <a:buNone/>
            </a:pPr>
            <a:r>
              <a:rPr lang="en-US" sz="1800" b="1"/>
              <a:t>Some Common Checked Exceptions</a:t>
            </a:r>
          </a:p>
          <a:p>
            <a:pPr marL="609600" indent="-609600">
              <a:buFontTx/>
              <a:buAutoNum type="arabicPeriod"/>
            </a:pPr>
            <a:r>
              <a:rPr lang="en-US" sz="1800" b="1"/>
              <a:t>IOException </a:t>
            </a:r>
          </a:p>
          <a:p>
            <a:pPr marL="609600" indent="-609600">
              <a:buFontTx/>
              <a:buAutoNum type="arabicPeriod"/>
            </a:pPr>
            <a:r>
              <a:rPr lang="en-US" sz="1800" b="1"/>
              <a:t>ClassNotFoundExceptions</a:t>
            </a:r>
          </a:p>
          <a:p>
            <a:pPr marL="609600" indent="-609600">
              <a:buFontTx/>
              <a:buAutoNum type="arabicPeriod"/>
            </a:pPr>
            <a:r>
              <a:rPr lang="en-US" sz="1800" b="1"/>
              <a:t>InterruptedException</a:t>
            </a:r>
          </a:p>
          <a:p>
            <a:pPr marL="609600" indent="-609600">
              <a:buFontTx/>
              <a:buAutoNum type="arabicPeriod"/>
            </a:pPr>
            <a:r>
              <a:rPr lang="en-US" sz="1800" b="1"/>
              <a:t>NoSuchMethodException</a:t>
            </a:r>
          </a:p>
        </p:txBody>
      </p:sp>
      <p:grpSp>
        <p:nvGrpSpPr>
          <p:cNvPr id="13327" name="Group 15"/>
          <p:cNvGrpSpPr>
            <a:grpSpLocks/>
          </p:cNvGrpSpPr>
          <p:nvPr/>
        </p:nvGrpSpPr>
        <p:grpSpPr bwMode="auto">
          <a:xfrm>
            <a:off x="4876800" y="1828800"/>
            <a:ext cx="3886200" cy="1843088"/>
            <a:chOff x="3072" y="1152"/>
            <a:chExt cx="2448" cy="1161"/>
          </a:xfrm>
        </p:grpSpPr>
        <p:sp>
          <p:nvSpPr>
            <p:cNvPr id="13316" name="Rectangle 4"/>
            <p:cNvSpPr>
              <a:spLocks noChangeArrowheads="1"/>
            </p:cNvSpPr>
            <p:nvPr/>
          </p:nvSpPr>
          <p:spPr bwMode="auto">
            <a:xfrm>
              <a:off x="3753" y="1152"/>
              <a:ext cx="1152" cy="336"/>
            </a:xfrm>
            <a:prstGeom prst="rect">
              <a:avLst/>
            </a:prstGeom>
            <a:solidFill>
              <a:schemeClr val="accent1"/>
            </a:solidFill>
            <a:ln w="9525">
              <a:solidFill>
                <a:schemeClr val="tx1"/>
              </a:solidFill>
              <a:miter lim="800000"/>
              <a:headEnd/>
              <a:tailEnd/>
            </a:ln>
            <a:effectLst/>
          </p:spPr>
          <p:txBody>
            <a:bodyPr wrap="none" anchor="ctr"/>
            <a:lstStyle/>
            <a:p>
              <a:pPr algn="ctr"/>
              <a:r>
                <a:rPr lang="en-US" sz="2000">
                  <a:latin typeface="Arial" charset="0"/>
                </a:rPr>
                <a:t>Throwable</a:t>
              </a:r>
            </a:p>
          </p:txBody>
        </p:sp>
        <p:sp>
          <p:nvSpPr>
            <p:cNvPr id="13317" name="Rectangle 5"/>
            <p:cNvSpPr>
              <a:spLocks noChangeArrowheads="1"/>
            </p:cNvSpPr>
            <p:nvPr/>
          </p:nvSpPr>
          <p:spPr bwMode="auto">
            <a:xfrm>
              <a:off x="3072" y="1968"/>
              <a:ext cx="1152" cy="336"/>
            </a:xfrm>
            <a:prstGeom prst="rect">
              <a:avLst/>
            </a:prstGeom>
            <a:solidFill>
              <a:schemeClr val="accent1"/>
            </a:solidFill>
            <a:ln w="9525">
              <a:solidFill>
                <a:schemeClr val="tx1"/>
              </a:solidFill>
              <a:miter lim="800000"/>
              <a:headEnd/>
              <a:tailEnd/>
            </a:ln>
            <a:effectLst/>
          </p:spPr>
          <p:txBody>
            <a:bodyPr wrap="none" anchor="ctr"/>
            <a:lstStyle/>
            <a:p>
              <a:pPr algn="ctr"/>
              <a:r>
                <a:rPr lang="en-US" sz="2000">
                  <a:latin typeface="Arial" charset="0"/>
                </a:rPr>
                <a:t>Exception</a:t>
              </a:r>
            </a:p>
          </p:txBody>
        </p:sp>
        <p:sp>
          <p:nvSpPr>
            <p:cNvPr id="13318" name="Line 6"/>
            <p:cNvSpPr>
              <a:spLocks noChangeShapeType="1"/>
            </p:cNvSpPr>
            <p:nvPr/>
          </p:nvSpPr>
          <p:spPr bwMode="auto">
            <a:xfrm flipV="1">
              <a:off x="4338" y="1488"/>
              <a:ext cx="0" cy="288"/>
            </a:xfrm>
            <a:prstGeom prst="line">
              <a:avLst/>
            </a:prstGeom>
            <a:noFill/>
            <a:ln w="9525">
              <a:solidFill>
                <a:schemeClr val="tx1"/>
              </a:solidFill>
              <a:round/>
              <a:headEnd/>
              <a:tailEnd type="triangle" w="med" len="med"/>
            </a:ln>
            <a:effectLst/>
          </p:spPr>
          <p:txBody>
            <a:bodyPr/>
            <a:lstStyle/>
            <a:p>
              <a:endParaRPr lang="en-US"/>
            </a:p>
          </p:txBody>
        </p:sp>
        <p:sp>
          <p:nvSpPr>
            <p:cNvPr id="13319" name="Rectangle 7"/>
            <p:cNvSpPr>
              <a:spLocks noChangeArrowheads="1"/>
            </p:cNvSpPr>
            <p:nvPr/>
          </p:nvSpPr>
          <p:spPr bwMode="auto">
            <a:xfrm>
              <a:off x="4368" y="1977"/>
              <a:ext cx="1152" cy="336"/>
            </a:xfrm>
            <a:prstGeom prst="rect">
              <a:avLst/>
            </a:prstGeom>
            <a:solidFill>
              <a:schemeClr val="accent1"/>
            </a:solidFill>
            <a:ln w="9525">
              <a:solidFill>
                <a:schemeClr val="tx1"/>
              </a:solidFill>
              <a:miter lim="800000"/>
              <a:headEnd/>
              <a:tailEnd/>
            </a:ln>
            <a:effectLst/>
          </p:spPr>
          <p:txBody>
            <a:bodyPr wrap="none" anchor="ctr"/>
            <a:lstStyle/>
            <a:p>
              <a:pPr algn="ctr"/>
              <a:r>
                <a:rPr lang="en-US" sz="2000">
                  <a:latin typeface="Arial" charset="0"/>
                </a:rPr>
                <a:t>Error</a:t>
              </a:r>
            </a:p>
          </p:txBody>
        </p:sp>
        <p:sp>
          <p:nvSpPr>
            <p:cNvPr id="13320" name="Line 8"/>
            <p:cNvSpPr>
              <a:spLocks noChangeShapeType="1"/>
            </p:cNvSpPr>
            <p:nvPr/>
          </p:nvSpPr>
          <p:spPr bwMode="auto">
            <a:xfrm>
              <a:off x="3717" y="1782"/>
              <a:ext cx="1152" cy="0"/>
            </a:xfrm>
            <a:prstGeom prst="line">
              <a:avLst/>
            </a:prstGeom>
            <a:noFill/>
            <a:ln w="9525">
              <a:solidFill>
                <a:schemeClr val="tx1"/>
              </a:solidFill>
              <a:round/>
              <a:headEnd/>
              <a:tailEnd/>
            </a:ln>
            <a:effectLst/>
          </p:spPr>
          <p:txBody>
            <a:bodyPr/>
            <a:lstStyle/>
            <a:p>
              <a:endParaRPr lang="en-US"/>
            </a:p>
          </p:txBody>
        </p:sp>
        <p:sp>
          <p:nvSpPr>
            <p:cNvPr id="13321" name="Line 9"/>
            <p:cNvSpPr>
              <a:spLocks noChangeShapeType="1"/>
            </p:cNvSpPr>
            <p:nvPr/>
          </p:nvSpPr>
          <p:spPr bwMode="auto">
            <a:xfrm>
              <a:off x="3708" y="1776"/>
              <a:ext cx="0" cy="192"/>
            </a:xfrm>
            <a:prstGeom prst="line">
              <a:avLst/>
            </a:prstGeom>
            <a:noFill/>
            <a:ln w="9525">
              <a:solidFill>
                <a:schemeClr val="tx1"/>
              </a:solidFill>
              <a:round/>
              <a:headEnd/>
              <a:tailEnd/>
            </a:ln>
            <a:effectLst/>
          </p:spPr>
          <p:txBody>
            <a:bodyPr/>
            <a:lstStyle/>
            <a:p>
              <a:endParaRPr lang="en-US"/>
            </a:p>
          </p:txBody>
        </p:sp>
        <p:sp>
          <p:nvSpPr>
            <p:cNvPr id="13322" name="Line 10"/>
            <p:cNvSpPr>
              <a:spLocks noChangeShapeType="1"/>
            </p:cNvSpPr>
            <p:nvPr/>
          </p:nvSpPr>
          <p:spPr bwMode="auto">
            <a:xfrm>
              <a:off x="4887" y="1776"/>
              <a:ext cx="0" cy="192"/>
            </a:xfrm>
            <a:prstGeom prst="line">
              <a:avLst/>
            </a:prstGeom>
            <a:noFill/>
            <a:ln w="9525">
              <a:solidFill>
                <a:schemeClr val="tx1"/>
              </a:solidFill>
              <a:round/>
              <a:headEnd/>
              <a:tailEnd/>
            </a:ln>
            <a:effectLst/>
          </p:spPr>
          <p:txBody>
            <a:bodyPr/>
            <a:lstStyle/>
            <a:p>
              <a:endParaRPr lang="en-US"/>
            </a:p>
          </p:txBody>
        </p:sp>
      </p:grpSp>
      <p:sp>
        <p:nvSpPr>
          <p:cNvPr id="13325" name="Line 13"/>
          <p:cNvSpPr>
            <a:spLocks noChangeShapeType="1"/>
          </p:cNvSpPr>
          <p:nvPr/>
        </p:nvSpPr>
        <p:spPr bwMode="auto">
          <a:xfrm flipH="1" flipV="1">
            <a:off x="6096000" y="3657600"/>
            <a:ext cx="685800" cy="1295400"/>
          </a:xfrm>
          <a:prstGeom prst="line">
            <a:avLst/>
          </a:prstGeom>
          <a:noFill/>
          <a:ln w="9525">
            <a:solidFill>
              <a:srgbClr val="FF0000"/>
            </a:solidFill>
            <a:round/>
            <a:headEnd/>
            <a:tailEnd type="triangle" w="med" len="med"/>
          </a:ln>
          <a:effectLst/>
        </p:spPr>
        <p:txBody>
          <a:bodyPr/>
          <a:lstStyle/>
          <a:p>
            <a:endParaRPr lang="en-US"/>
          </a:p>
        </p:txBody>
      </p:sp>
      <p:sp>
        <p:nvSpPr>
          <p:cNvPr id="13326" name="Text Box 14"/>
          <p:cNvSpPr txBox="1">
            <a:spLocks noChangeArrowheads="1"/>
          </p:cNvSpPr>
          <p:nvPr/>
        </p:nvSpPr>
        <p:spPr bwMode="auto">
          <a:xfrm>
            <a:off x="3405188" y="5043488"/>
            <a:ext cx="5410200" cy="1327150"/>
          </a:xfrm>
          <a:prstGeom prst="rect">
            <a:avLst/>
          </a:prstGeom>
          <a:noFill/>
          <a:ln w="9525">
            <a:noFill/>
            <a:miter lim="800000"/>
            <a:headEnd/>
            <a:tailEnd/>
          </a:ln>
          <a:effectLst/>
        </p:spPr>
        <p:txBody>
          <a:bodyPr>
            <a:spAutoFit/>
          </a:bodyPr>
          <a:lstStyle/>
          <a:p>
            <a:pPr algn="ctr">
              <a:spcBef>
                <a:spcPct val="50000"/>
              </a:spcBef>
            </a:pPr>
            <a:r>
              <a:rPr lang="en-US">
                <a:solidFill>
                  <a:srgbClr val="FF0000"/>
                </a:solidFill>
                <a:latin typeface="Arial" charset="0"/>
              </a:rPr>
              <a:t>Any Sub Class belonging to Exception </a:t>
            </a:r>
          </a:p>
          <a:p>
            <a:pPr algn="ctr">
              <a:spcBef>
                <a:spcPct val="50000"/>
              </a:spcBef>
            </a:pPr>
            <a:r>
              <a:rPr lang="en-US" sz="2400" i="1" u="sng">
                <a:solidFill>
                  <a:srgbClr val="FF0000"/>
                </a:solidFill>
                <a:latin typeface="Arial Black" pitchFamily="34" charset="0"/>
              </a:rPr>
              <a:t>EXCEPT</a:t>
            </a:r>
          </a:p>
          <a:p>
            <a:pPr algn="ctr">
              <a:spcBef>
                <a:spcPct val="50000"/>
              </a:spcBef>
            </a:pPr>
            <a:r>
              <a:rPr lang="en-US">
                <a:solidFill>
                  <a:srgbClr val="FF0000"/>
                </a:solidFill>
                <a:latin typeface="Arial" charset="0"/>
              </a:rPr>
              <a:t>RuntimeException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ox(in)">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27"/>
                                        </p:tgtEl>
                                        <p:attrNameLst>
                                          <p:attrName>style.visibility</p:attrName>
                                        </p:attrNameLst>
                                      </p:cBhvr>
                                      <p:to>
                                        <p:strVal val="visible"/>
                                      </p:to>
                                    </p:set>
                                    <p:anim calcmode="lin" valueType="num">
                                      <p:cBhvr additive="base">
                                        <p:cTn id="12" dur="500" fill="hold"/>
                                        <p:tgtEl>
                                          <p:spTgt spid="13327"/>
                                        </p:tgtEl>
                                        <p:attrNameLst>
                                          <p:attrName>ppt_x</p:attrName>
                                        </p:attrNameLst>
                                      </p:cBhvr>
                                      <p:tavLst>
                                        <p:tav tm="0">
                                          <p:val>
                                            <p:strVal val="#ppt_x"/>
                                          </p:val>
                                        </p:tav>
                                        <p:tav tm="100000">
                                          <p:val>
                                            <p:strVal val="#ppt_x"/>
                                          </p:val>
                                        </p:tav>
                                      </p:tavLst>
                                    </p:anim>
                                    <p:anim calcmode="lin" valueType="num">
                                      <p:cBhvr additive="base">
                                        <p:cTn id="13" dur="500" fill="hold"/>
                                        <p:tgtEl>
                                          <p:spTgt spid="133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325"/>
                                        </p:tgtEl>
                                        <p:attrNameLst>
                                          <p:attrName>style.visibility</p:attrName>
                                        </p:attrNameLst>
                                      </p:cBhvr>
                                      <p:to>
                                        <p:strVal val="visible"/>
                                      </p:to>
                                    </p:set>
                                    <p:anim calcmode="lin" valueType="num">
                                      <p:cBhvr additive="base">
                                        <p:cTn id="18" dur="500" fill="hold"/>
                                        <p:tgtEl>
                                          <p:spTgt spid="13325"/>
                                        </p:tgtEl>
                                        <p:attrNameLst>
                                          <p:attrName>ppt_x</p:attrName>
                                        </p:attrNameLst>
                                      </p:cBhvr>
                                      <p:tavLst>
                                        <p:tav tm="0">
                                          <p:val>
                                            <p:strVal val="#ppt_x"/>
                                          </p:val>
                                        </p:tav>
                                        <p:tav tm="100000">
                                          <p:val>
                                            <p:strVal val="#ppt_x"/>
                                          </p:val>
                                        </p:tav>
                                      </p:tavLst>
                                    </p:anim>
                                    <p:anim calcmode="lin" valueType="num">
                                      <p:cBhvr additive="base">
                                        <p:cTn id="19" dur="500" fill="hold"/>
                                        <p:tgtEl>
                                          <p:spTgt spid="133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326"/>
                                        </p:tgtEl>
                                        <p:attrNameLst>
                                          <p:attrName>style.visibility</p:attrName>
                                        </p:attrNameLst>
                                      </p:cBhvr>
                                      <p:to>
                                        <p:strVal val="visible"/>
                                      </p:to>
                                    </p:set>
                                    <p:anim calcmode="lin" valueType="num">
                                      <p:cBhvr additive="base">
                                        <p:cTn id="22" dur="500" fill="hold"/>
                                        <p:tgtEl>
                                          <p:spTgt spid="13326"/>
                                        </p:tgtEl>
                                        <p:attrNameLst>
                                          <p:attrName>ppt_x</p:attrName>
                                        </p:attrNameLst>
                                      </p:cBhvr>
                                      <p:tavLst>
                                        <p:tav tm="0">
                                          <p:val>
                                            <p:strVal val="#ppt_x"/>
                                          </p:val>
                                        </p:tav>
                                        <p:tav tm="100000">
                                          <p:val>
                                            <p:strVal val="#ppt_x"/>
                                          </p:val>
                                        </p:tav>
                                      </p:tavLst>
                                    </p:anim>
                                    <p:anim calcmode="lin" valueType="num">
                                      <p:cBhvr additive="base">
                                        <p:cTn id="23" dur="500" fill="hold"/>
                                        <p:tgtEl>
                                          <p:spTgt spid="1332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3315">
                                            <p:txEl>
                                              <p:pRg st="0" end="0"/>
                                            </p:txEl>
                                          </p:spTgt>
                                        </p:tgtEl>
                                        <p:attrNameLst>
                                          <p:attrName>style.visibility</p:attrName>
                                        </p:attrNameLst>
                                      </p:cBhvr>
                                      <p:to>
                                        <p:strVal val="visible"/>
                                      </p:to>
                                    </p:set>
                                    <p:animEffect transition="in" filter="box(in)">
                                      <p:cBhvr>
                                        <p:cTn id="28" dur="500"/>
                                        <p:tgtEl>
                                          <p:spTgt spid="133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315">
                                            <p:txEl>
                                              <p:pRg st="1" end="1"/>
                                            </p:txEl>
                                          </p:spTgt>
                                        </p:tgtEl>
                                        <p:attrNameLst>
                                          <p:attrName>style.visibility</p:attrName>
                                        </p:attrNameLst>
                                      </p:cBhvr>
                                      <p:to>
                                        <p:strVal val="visible"/>
                                      </p:to>
                                    </p:set>
                                    <p:animEffect transition="in" filter="box(in)">
                                      <p:cBhvr>
                                        <p:cTn id="33" dur="500"/>
                                        <p:tgtEl>
                                          <p:spTgt spid="1331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3315">
                                            <p:txEl>
                                              <p:pRg st="2" end="2"/>
                                            </p:txEl>
                                          </p:spTgt>
                                        </p:tgtEl>
                                        <p:attrNameLst>
                                          <p:attrName>style.visibility</p:attrName>
                                        </p:attrNameLst>
                                      </p:cBhvr>
                                      <p:to>
                                        <p:strVal val="visible"/>
                                      </p:to>
                                    </p:set>
                                    <p:animEffect transition="in" filter="box(in)">
                                      <p:cBhvr>
                                        <p:cTn id="38" dur="500"/>
                                        <p:tgtEl>
                                          <p:spTgt spid="1331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3315">
                                            <p:txEl>
                                              <p:pRg st="3" end="3"/>
                                            </p:txEl>
                                          </p:spTgt>
                                        </p:tgtEl>
                                        <p:attrNameLst>
                                          <p:attrName>style.visibility</p:attrName>
                                        </p:attrNameLst>
                                      </p:cBhvr>
                                      <p:to>
                                        <p:strVal val="visible"/>
                                      </p:to>
                                    </p:set>
                                    <p:animEffect transition="in" filter="box(in)">
                                      <p:cBhvr>
                                        <p:cTn id="43" dur="500"/>
                                        <p:tgtEl>
                                          <p:spTgt spid="1331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3315">
                                            <p:txEl>
                                              <p:pRg st="4" end="4"/>
                                            </p:txEl>
                                          </p:spTgt>
                                        </p:tgtEl>
                                        <p:attrNameLst>
                                          <p:attrName>style.visibility</p:attrName>
                                        </p:attrNameLst>
                                      </p:cBhvr>
                                      <p:to>
                                        <p:strVal val="visible"/>
                                      </p:to>
                                    </p:set>
                                    <p:animEffect transition="in" filter="box(in)">
                                      <p:cBhvr>
                                        <p:cTn id="48"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P spid="13325" grpId="0" animBg="1"/>
      <p:bldP spid="133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639762"/>
          </a:xfrm>
        </p:spPr>
        <p:txBody>
          <a:bodyPr>
            <a:normAutofit fontScale="90000"/>
          </a:bodyPr>
          <a:lstStyle/>
          <a:p>
            <a:r>
              <a:rPr lang="en-US" sz="4000"/>
              <a:t>Checked Exceptions</a:t>
            </a:r>
          </a:p>
        </p:txBody>
      </p:sp>
      <p:sp>
        <p:nvSpPr>
          <p:cNvPr id="14340" name="Rectangle 4"/>
          <p:cNvSpPr>
            <a:spLocks noChangeArrowheads="1"/>
          </p:cNvSpPr>
          <p:nvPr/>
        </p:nvSpPr>
        <p:spPr bwMode="auto">
          <a:xfrm>
            <a:off x="76200" y="762000"/>
            <a:ext cx="8915400" cy="4208463"/>
          </a:xfrm>
          <a:prstGeom prst="rect">
            <a:avLst/>
          </a:prstGeom>
          <a:noFill/>
          <a:ln w="9525">
            <a:noFill/>
            <a:miter lim="800000"/>
            <a:headEnd/>
            <a:tailEnd/>
          </a:ln>
          <a:effectLst/>
        </p:spPr>
        <p:txBody>
          <a:bodyPr>
            <a:spAutoFit/>
          </a:bodyPr>
          <a:lstStyle/>
          <a:p>
            <a:r>
              <a:rPr lang="en-US"/>
              <a:t>/* Program to read two integers Display their sum */</a:t>
            </a:r>
          </a:p>
          <a:p>
            <a:r>
              <a:rPr lang="en-US"/>
              <a:t>import java.io.*;</a:t>
            </a:r>
          </a:p>
          <a:p>
            <a:r>
              <a:rPr lang="en-US"/>
              <a:t>class Exceptiondemo3</a:t>
            </a:r>
          </a:p>
          <a:p>
            <a:r>
              <a:rPr lang="en-US"/>
              <a:t>{</a:t>
            </a:r>
          </a:p>
          <a:p>
            <a:r>
              <a:rPr lang="en-US"/>
              <a:t>public static void main(String args[])</a:t>
            </a:r>
          </a:p>
          <a:p>
            <a:r>
              <a:rPr lang="en-US"/>
              <a:t>{</a:t>
            </a:r>
          </a:p>
          <a:p>
            <a:r>
              <a:rPr lang="en-US">
                <a:solidFill>
                  <a:srgbClr val="FF0000"/>
                </a:solidFill>
              </a:rPr>
              <a:t>BufferedReader br = new BufferedReader(new InputStreamReader(System.in));</a:t>
            </a:r>
          </a:p>
          <a:p>
            <a:endParaRPr lang="en-US"/>
          </a:p>
          <a:p>
            <a:r>
              <a:rPr lang="en-US" sz="2400"/>
              <a:t>int a = Integer.parseInt(</a:t>
            </a:r>
            <a:r>
              <a:rPr lang="en-US" sz="2400" i="1">
                <a:solidFill>
                  <a:srgbClr val="FF0000"/>
                </a:solidFill>
              </a:rPr>
              <a:t>br.readLine()</a:t>
            </a:r>
            <a:r>
              <a:rPr lang="en-US" sz="2400"/>
              <a:t>);</a:t>
            </a:r>
          </a:p>
          <a:p>
            <a:endParaRPr lang="en-US" sz="2400"/>
          </a:p>
          <a:p>
            <a:r>
              <a:rPr lang="en-US" sz="2400"/>
              <a:t>int b = Integer.parseInt(</a:t>
            </a:r>
            <a:r>
              <a:rPr lang="en-US" sz="2400" i="1">
                <a:solidFill>
                  <a:srgbClr val="FF0000"/>
                </a:solidFill>
              </a:rPr>
              <a:t>br.readLine()</a:t>
            </a:r>
            <a:r>
              <a:rPr lang="en-US" sz="2400"/>
              <a:t>);</a:t>
            </a:r>
          </a:p>
          <a:p>
            <a:r>
              <a:rPr lang="en-US"/>
              <a:t>System.out.println("Sum is :"+(a+b));</a:t>
            </a:r>
          </a:p>
          <a:p>
            <a:r>
              <a:rPr lang="en-US"/>
              <a:t>}</a:t>
            </a:r>
          </a:p>
          <a:p>
            <a:r>
              <a:rPr lang="en-US"/>
              <a:t>}</a:t>
            </a:r>
          </a:p>
        </p:txBody>
      </p:sp>
      <p:sp>
        <p:nvSpPr>
          <p:cNvPr id="14341" name="Rectangle 5"/>
          <p:cNvSpPr>
            <a:spLocks noChangeArrowheads="1"/>
          </p:cNvSpPr>
          <p:nvPr/>
        </p:nvSpPr>
        <p:spPr bwMode="auto">
          <a:xfrm>
            <a:off x="0" y="5194300"/>
            <a:ext cx="8991600" cy="1739900"/>
          </a:xfrm>
          <a:prstGeom prst="rect">
            <a:avLst/>
          </a:prstGeom>
          <a:noFill/>
          <a:ln w="9525">
            <a:noFill/>
            <a:miter lim="800000"/>
            <a:headEnd/>
            <a:tailEnd/>
          </a:ln>
          <a:effectLst/>
        </p:spPr>
        <p:txBody>
          <a:bodyPr>
            <a:spAutoFit/>
          </a:bodyPr>
          <a:lstStyle/>
          <a:p>
            <a:r>
              <a:rPr lang="en-US">
                <a:solidFill>
                  <a:schemeClr val="accent2"/>
                </a:solidFill>
                <a:latin typeface="Arial" charset="0"/>
              </a:rPr>
              <a:t>Exceptiondemo3.java:9: unreported exception java.io.IOException; must be caught or declared to be thrown</a:t>
            </a:r>
          </a:p>
          <a:p>
            <a:r>
              <a:rPr lang="en-US">
                <a:solidFill>
                  <a:schemeClr val="accent2"/>
                </a:solidFill>
                <a:latin typeface="Arial" charset="0"/>
              </a:rPr>
              <a:t>int a = Integer.parseInt(br.readLine());                                    ^</a:t>
            </a:r>
          </a:p>
          <a:p>
            <a:r>
              <a:rPr lang="en-US">
                <a:solidFill>
                  <a:schemeClr val="accent2"/>
                </a:solidFill>
                <a:latin typeface="Arial" charset="0"/>
              </a:rPr>
              <a:t>Exceptiondemo3.java:10: unreported exception java.io.IOException; must be caugh  or declared to be thrown</a:t>
            </a:r>
          </a:p>
          <a:p>
            <a:r>
              <a:rPr lang="en-US">
                <a:solidFill>
                  <a:schemeClr val="accent2"/>
                </a:solidFill>
                <a:latin typeface="Arial" charset="0"/>
              </a:rPr>
              <a:t>int b = Integer.parseInt(br.readLine());                                    ^</a:t>
            </a:r>
          </a:p>
        </p:txBody>
      </p:sp>
      <p:sp>
        <p:nvSpPr>
          <p:cNvPr id="14342" name="Text Box 6"/>
          <p:cNvSpPr txBox="1">
            <a:spLocks noChangeArrowheads="1"/>
          </p:cNvSpPr>
          <p:nvPr/>
        </p:nvSpPr>
        <p:spPr bwMode="auto">
          <a:xfrm>
            <a:off x="4953000" y="1066800"/>
            <a:ext cx="3810000" cy="1187450"/>
          </a:xfrm>
          <a:prstGeom prst="rect">
            <a:avLst/>
          </a:prstGeom>
          <a:noFill/>
          <a:ln w="9525" algn="ctr">
            <a:noFill/>
            <a:miter lim="800000"/>
            <a:headEnd/>
            <a:tailEnd/>
          </a:ln>
          <a:effectLst/>
        </p:spPr>
        <p:txBody>
          <a:bodyPr>
            <a:spAutoFit/>
          </a:bodyPr>
          <a:lstStyle/>
          <a:p>
            <a:pPr>
              <a:spcBef>
                <a:spcPct val="50000"/>
              </a:spcBef>
            </a:pPr>
            <a:r>
              <a:rPr lang="en-US" sz="2400">
                <a:solidFill>
                  <a:srgbClr val="800000"/>
                </a:solidFill>
                <a:latin typeface="Arial Black" pitchFamily="34" charset="0"/>
              </a:rPr>
              <a:t>WILL THIS CODE COMPILE SUCCESSFULLY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in)">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 calcmode="lin" valueType="num">
                                      <p:cBhvr>
                                        <p:cTn id="12" dur="500" fill="hold"/>
                                        <p:tgtEl>
                                          <p:spTgt spid="14342"/>
                                        </p:tgtEl>
                                        <p:attrNameLst>
                                          <p:attrName>ppt_w</p:attrName>
                                        </p:attrNameLst>
                                      </p:cBhvr>
                                      <p:tavLst>
                                        <p:tav tm="0">
                                          <p:val>
                                            <p:strVal val="#ppt_w*0.05"/>
                                          </p:val>
                                        </p:tav>
                                        <p:tav tm="100000">
                                          <p:val>
                                            <p:strVal val="#ppt_w"/>
                                          </p:val>
                                        </p:tav>
                                      </p:tavLst>
                                    </p:anim>
                                    <p:anim calcmode="lin" valueType="num">
                                      <p:cBhvr>
                                        <p:cTn id="13" dur="500" fill="hold"/>
                                        <p:tgtEl>
                                          <p:spTgt spid="14342"/>
                                        </p:tgtEl>
                                        <p:attrNameLst>
                                          <p:attrName>ppt_h</p:attrName>
                                        </p:attrNameLst>
                                      </p:cBhvr>
                                      <p:tavLst>
                                        <p:tav tm="0">
                                          <p:val>
                                            <p:strVal val="#ppt_h"/>
                                          </p:val>
                                        </p:tav>
                                        <p:tav tm="100000">
                                          <p:val>
                                            <p:strVal val="#ppt_h"/>
                                          </p:val>
                                        </p:tav>
                                      </p:tavLst>
                                    </p:anim>
                                    <p:anim calcmode="lin" valueType="num">
                                      <p:cBhvr>
                                        <p:cTn id="14" dur="500" fill="hold"/>
                                        <p:tgtEl>
                                          <p:spTgt spid="14342"/>
                                        </p:tgtEl>
                                        <p:attrNameLst>
                                          <p:attrName>ppt_x</p:attrName>
                                        </p:attrNameLst>
                                      </p:cBhvr>
                                      <p:tavLst>
                                        <p:tav tm="0">
                                          <p:val>
                                            <p:strVal val="#ppt_x-.2"/>
                                          </p:val>
                                        </p:tav>
                                        <p:tav tm="100000">
                                          <p:val>
                                            <p:strVal val="#ppt_x"/>
                                          </p:val>
                                        </p:tav>
                                      </p:tavLst>
                                    </p:anim>
                                    <p:anim calcmode="lin" valueType="num">
                                      <p:cBhvr>
                                        <p:cTn id="15" dur="500" fill="hold"/>
                                        <p:tgtEl>
                                          <p:spTgt spid="14342"/>
                                        </p:tgtEl>
                                        <p:attrNameLst>
                                          <p:attrName>ppt_y</p:attrName>
                                        </p:attrNameLst>
                                      </p:cBhvr>
                                      <p:tavLst>
                                        <p:tav tm="0">
                                          <p:val>
                                            <p:strVal val="#ppt_y"/>
                                          </p:val>
                                        </p:tav>
                                        <p:tav tm="100000">
                                          <p:val>
                                            <p:strVal val="#ppt_y"/>
                                          </p:val>
                                        </p:tav>
                                      </p:tavLst>
                                    </p:anim>
                                    <p:animEffect transition="in" filter="fade">
                                      <p:cBhvr>
                                        <p:cTn id="16" dur="500"/>
                                        <p:tgtEl>
                                          <p:spTgt spid="1434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4341"/>
                                        </p:tgtEl>
                                        <p:attrNameLst>
                                          <p:attrName>style.visibility</p:attrName>
                                        </p:attrNameLst>
                                      </p:cBhvr>
                                      <p:to>
                                        <p:strVal val="visible"/>
                                      </p:to>
                                    </p:set>
                                    <p:animEffect transition="in" filter="box(in)">
                                      <p:cBhvr>
                                        <p:cTn id="21"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P spid="143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ChangeArrowheads="1"/>
          </p:cNvSpPr>
          <p:nvPr/>
        </p:nvSpPr>
        <p:spPr bwMode="auto">
          <a:xfrm>
            <a:off x="5181600" y="2133600"/>
            <a:ext cx="3276600" cy="533400"/>
          </a:xfrm>
          <a:prstGeom prst="rect">
            <a:avLst/>
          </a:prstGeom>
          <a:noFill/>
          <a:ln w="38100" algn="ctr">
            <a:solidFill>
              <a:schemeClr val="tx1"/>
            </a:solidFill>
            <a:miter lim="800000"/>
            <a:headEnd/>
            <a:tailEnd/>
          </a:ln>
          <a:effectLst/>
        </p:spPr>
        <p:txBody>
          <a:bodyPr anchor="ctr">
            <a:spAutoFit/>
          </a:bodyPr>
          <a:lstStyle/>
          <a:p>
            <a:endParaRPr lang="en-US"/>
          </a:p>
        </p:txBody>
      </p:sp>
      <p:sp>
        <p:nvSpPr>
          <p:cNvPr id="15362" name="Rectangle 2"/>
          <p:cNvSpPr>
            <a:spLocks noGrp="1" noChangeArrowheads="1"/>
          </p:cNvSpPr>
          <p:nvPr>
            <p:ph type="title"/>
          </p:nvPr>
        </p:nvSpPr>
        <p:spPr>
          <a:xfrm>
            <a:off x="457200" y="274638"/>
            <a:ext cx="8229600" cy="563562"/>
          </a:xfrm>
        </p:spPr>
        <p:txBody>
          <a:bodyPr/>
          <a:lstStyle/>
          <a:p>
            <a:r>
              <a:rPr lang="en-US" sz="2800" b="1"/>
              <a:t>Ways To Handle Checked Exceptions</a:t>
            </a:r>
          </a:p>
        </p:txBody>
      </p:sp>
      <p:sp>
        <p:nvSpPr>
          <p:cNvPr id="15364" name="Rectangle 4"/>
          <p:cNvSpPr>
            <a:spLocks noChangeArrowheads="1"/>
          </p:cNvSpPr>
          <p:nvPr/>
        </p:nvSpPr>
        <p:spPr bwMode="auto">
          <a:xfrm>
            <a:off x="-42863" y="1143000"/>
            <a:ext cx="9144001" cy="3357563"/>
          </a:xfrm>
          <a:prstGeom prst="rect">
            <a:avLst/>
          </a:prstGeom>
          <a:noFill/>
          <a:ln w="9525" algn="ctr">
            <a:noFill/>
            <a:miter lim="800000"/>
            <a:headEnd/>
            <a:tailEnd/>
          </a:ln>
          <a:effectLst/>
        </p:spPr>
        <p:txBody>
          <a:bodyPr>
            <a:spAutoFit/>
          </a:bodyPr>
          <a:lstStyle/>
          <a:p>
            <a:r>
              <a:rPr lang="en-US">
                <a:solidFill>
                  <a:schemeClr val="accent2"/>
                </a:solidFill>
                <a:latin typeface="Courier New" pitchFamily="49" charset="0"/>
              </a:rPr>
              <a:t>Method 1:  &lt;&lt; Mention thru throws clause&gt;&gt;</a:t>
            </a:r>
          </a:p>
          <a:p>
            <a:r>
              <a:rPr lang="en-US">
                <a:latin typeface="Courier New" pitchFamily="49" charset="0"/>
              </a:rPr>
              <a:t>import java.io.*;</a:t>
            </a:r>
          </a:p>
          <a:p>
            <a:r>
              <a:rPr lang="en-US">
                <a:latin typeface="Courier New" pitchFamily="49" charset="0"/>
              </a:rPr>
              <a:t>class Exceptiondemo3</a:t>
            </a:r>
          </a:p>
          <a:p>
            <a:r>
              <a:rPr lang="en-US">
                <a:latin typeface="Courier New" pitchFamily="49" charset="0"/>
              </a:rPr>
              <a:t>{</a:t>
            </a:r>
          </a:p>
          <a:p>
            <a:r>
              <a:rPr lang="en-US">
                <a:latin typeface="Courier New" pitchFamily="49" charset="0"/>
              </a:rPr>
              <a:t>public static void main(String args[]) </a:t>
            </a:r>
            <a:r>
              <a:rPr lang="en-US">
                <a:solidFill>
                  <a:srgbClr val="FF0000"/>
                </a:solidFill>
                <a:latin typeface="Courier New" pitchFamily="49" charset="0"/>
              </a:rPr>
              <a:t>throws IOException</a:t>
            </a:r>
          </a:p>
          <a:p>
            <a:r>
              <a:rPr lang="en-US">
                <a:latin typeface="Courier New" pitchFamily="49" charset="0"/>
              </a:rPr>
              <a:t>{</a:t>
            </a:r>
          </a:p>
          <a:p>
            <a:r>
              <a:rPr lang="en-US" sz="1600">
                <a:latin typeface="Courier New" pitchFamily="49" charset="0"/>
              </a:rPr>
              <a:t>BufferedReader br = new BufferedReader(new inputStreamReader(System.in));</a:t>
            </a:r>
          </a:p>
          <a:p>
            <a:r>
              <a:rPr lang="en-US">
                <a:latin typeface="Courier New" pitchFamily="49" charset="0"/>
              </a:rPr>
              <a:t>int a = Integer.parseInt(br.readLine());</a:t>
            </a:r>
          </a:p>
          <a:p>
            <a:r>
              <a:rPr lang="en-US">
                <a:latin typeface="Courier New" pitchFamily="49" charset="0"/>
              </a:rPr>
              <a:t>int b = Integer.parseInt(br.readLine());</a:t>
            </a:r>
          </a:p>
          <a:p>
            <a:r>
              <a:rPr lang="en-US">
                <a:latin typeface="Courier New" pitchFamily="49" charset="0"/>
              </a:rPr>
              <a:t>System.out.println("Sum is :"+(a+b));</a:t>
            </a:r>
          </a:p>
          <a:p>
            <a:r>
              <a:rPr lang="en-US">
                <a:latin typeface="Courier New" pitchFamily="49" charset="0"/>
              </a:rPr>
              <a:t>}</a:t>
            </a:r>
          </a:p>
          <a:p>
            <a:r>
              <a:rPr lang="en-US">
                <a:latin typeface="Courier New" pitchFamily="49" charset="0"/>
              </a:rPr>
              <a:t>}</a:t>
            </a:r>
          </a:p>
        </p:txBody>
      </p:sp>
      <p:sp>
        <p:nvSpPr>
          <p:cNvPr id="15367" name="Text Box 7"/>
          <p:cNvSpPr txBox="1">
            <a:spLocks noChangeArrowheads="1"/>
          </p:cNvSpPr>
          <p:nvPr/>
        </p:nvSpPr>
        <p:spPr bwMode="auto">
          <a:xfrm>
            <a:off x="0" y="4800600"/>
            <a:ext cx="9144000" cy="1741488"/>
          </a:xfrm>
          <a:prstGeom prst="rect">
            <a:avLst/>
          </a:prstGeom>
          <a:noFill/>
          <a:ln w="9525" algn="ctr">
            <a:noFill/>
            <a:miter lim="800000"/>
            <a:headEnd/>
            <a:tailEnd/>
          </a:ln>
          <a:effectLst/>
        </p:spPr>
        <p:txBody>
          <a:bodyPr>
            <a:spAutoFit/>
          </a:bodyPr>
          <a:lstStyle/>
          <a:p>
            <a:pPr marL="342900" indent="-342900">
              <a:spcBef>
                <a:spcPct val="50000"/>
              </a:spcBef>
              <a:buFontTx/>
              <a:buAutoNum type="arabicPeriod"/>
            </a:pPr>
            <a:r>
              <a:rPr lang="en-US" i="1" u="sng">
                <a:solidFill>
                  <a:srgbClr val="FF0000"/>
                </a:solidFill>
                <a:latin typeface="Arial Black" pitchFamily="34" charset="0"/>
              </a:rPr>
              <a:t>throws </a:t>
            </a:r>
            <a:r>
              <a:rPr lang="en-US" i="1">
                <a:solidFill>
                  <a:srgbClr val="008000"/>
                </a:solidFill>
                <a:latin typeface="Arial Black" pitchFamily="34" charset="0"/>
              </a:rPr>
              <a:t>clause is used with methods to indicate type of Exception a method can throw</a:t>
            </a:r>
          </a:p>
          <a:p>
            <a:pPr marL="342900" indent="-342900">
              <a:spcBef>
                <a:spcPct val="50000"/>
              </a:spcBef>
              <a:buFontTx/>
              <a:buAutoNum type="arabicPeriod"/>
            </a:pPr>
            <a:r>
              <a:rPr lang="en-US" i="1">
                <a:solidFill>
                  <a:srgbClr val="008000"/>
                </a:solidFill>
                <a:latin typeface="Arial Black" pitchFamily="34" charset="0"/>
              </a:rPr>
              <a:t>Specifically required for Checked Exceptions [ To Pass Compilation process]. It can/may be used for unchecked exceptions also.</a:t>
            </a:r>
          </a:p>
          <a:p>
            <a:pPr marL="342900" indent="-342900">
              <a:spcBef>
                <a:spcPct val="50000"/>
              </a:spcBef>
              <a:buFontTx/>
              <a:buAutoNum type="arabicPeriod"/>
            </a:pPr>
            <a:r>
              <a:rPr lang="en-US" i="1">
                <a:solidFill>
                  <a:srgbClr val="008000"/>
                </a:solidFill>
                <a:latin typeface="Arial Black" pitchFamily="34" charset="0"/>
              </a:rPr>
              <a:t>A method can throw as many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box(in)">
                                      <p:cBhvr>
                                        <p:cTn id="7" dur="500"/>
                                        <p:tgtEl>
                                          <p:spTgt spid="15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4">
                                            <p:txEl>
                                              <p:pRg st="1" end="1"/>
                                            </p:txEl>
                                          </p:spTgt>
                                        </p:tgtEl>
                                        <p:attrNameLst>
                                          <p:attrName>style.visibility</p:attrName>
                                        </p:attrNameLst>
                                      </p:cBhvr>
                                      <p:to>
                                        <p:strVal val="visible"/>
                                      </p:to>
                                    </p:set>
                                    <p:animEffect transition="in" filter="box(in)">
                                      <p:cBhvr>
                                        <p:cTn id="12" dur="500"/>
                                        <p:tgtEl>
                                          <p:spTgt spid="15364">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364">
                                            <p:txEl>
                                              <p:pRg st="2" end="2"/>
                                            </p:txEl>
                                          </p:spTgt>
                                        </p:tgtEl>
                                        <p:attrNameLst>
                                          <p:attrName>style.visibility</p:attrName>
                                        </p:attrNameLst>
                                      </p:cBhvr>
                                      <p:to>
                                        <p:strVal val="visible"/>
                                      </p:to>
                                    </p:set>
                                    <p:animEffect transition="in" filter="box(in)">
                                      <p:cBhvr>
                                        <p:cTn id="15" dur="500"/>
                                        <p:tgtEl>
                                          <p:spTgt spid="15364">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364">
                                            <p:txEl>
                                              <p:pRg st="3" end="3"/>
                                            </p:txEl>
                                          </p:spTgt>
                                        </p:tgtEl>
                                        <p:attrNameLst>
                                          <p:attrName>style.visibility</p:attrName>
                                        </p:attrNameLst>
                                      </p:cBhvr>
                                      <p:to>
                                        <p:strVal val="visible"/>
                                      </p:to>
                                    </p:set>
                                    <p:animEffect transition="in" filter="box(in)">
                                      <p:cBhvr>
                                        <p:cTn id="18" dur="500"/>
                                        <p:tgtEl>
                                          <p:spTgt spid="1536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5364">
                                            <p:txEl>
                                              <p:pRg st="4" end="4"/>
                                            </p:txEl>
                                          </p:spTgt>
                                        </p:tgtEl>
                                        <p:attrNameLst>
                                          <p:attrName>style.visibility</p:attrName>
                                        </p:attrNameLst>
                                      </p:cBhvr>
                                      <p:to>
                                        <p:strVal val="visible"/>
                                      </p:to>
                                    </p:set>
                                    <p:animEffect transition="in" filter="box(in)">
                                      <p:cBhvr>
                                        <p:cTn id="23" dur="500"/>
                                        <p:tgtEl>
                                          <p:spTgt spid="1536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366"/>
                                        </p:tgtEl>
                                        <p:attrNameLst>
                                          <p:attrName>style.visibility</p:attrName>
                                        </p:attrNameLst>
                                      </p:cBhvr>
                                      <p:to>
                                        <p:strVal val="visible"/>
                                      </p:to>
                                    </p:set>
                                    <p:anim calcmode="lin" valueType="num">
                                      <p:cBhvr additive="base">
                                        <p:cTn id="28" dur="500" fill="hold"/>
                                        <p:tgtEl>
                                          <p:spTgt spid="15366"/>
                                        </p:tgtEl>
                                        <p:attrNameLst>
                                          <p:attrName>ppt_x</p:attrName>
                                        </p:attrNameLst>
                                      </p:cBhvr>
                                      <p:tavLst>
                                        <p:tav tm="0">
                                          <p:val>
                                            <p:strVal val="#ppt_x"/>
                                          </p:val>
                                        </p:tav>
                                        <p:tav tm="100000">
                                          <p:val>
                                            <p:strVal val="#ppt_x"/>
                                          </p:val>
                                        </p:tav>
                                      </p:tavLst>
                                    </p:anim>
                                    <p:anim calcmode="lin" valueType="num">
                                      <p:cBhvr additive="base">
                                        <p:cTn id="29"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5364">
                                            <p:txEl>
                                              <p:pRg st="6" end="6"/>
                                            </p:txEl>
                                          </p:spTgt>
                                        </p:tgtEl>
                                        <p:attrNameLst>
                                          <p:attrName>style.visibility</p:attrName>
                                        </p:attrNameLst>
                                      </p:cBhvr>
                                      <p:to>
                                        <p:strVal val="visible"/>
                                      </p:to>
                                    </p:set>
                                    <p:animEffect transition="in" filter="box(in)">
                                      <p:cBhvr>
                                        <p:cTn id="34" dur="500"/>
                                        <p:tgtEl>
                                          <p:spTgt spid="15364">
                                            <p:txEl>
                                              <p:pRg st="6" end="6"/>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5364">
                                            <p:txEl>
                                              <p:pRg st="7" end="7"/>
                                            </p:txEl>
                                          </p:spTgt>
                                        </p:tgtEl>
                                        <p:attrNameLst>
                                          <p:attrName>style.visibility</p:attrName>
                                        </p:attrNameLst>
                                      </p:cBhvr>
                                      <p:to>
                                        <p:strVal val="visible"/>
                                      </p:to>
                                    </p:set>
                                    <p:animEffect transition="in" filter="box(in)">
                                      <p:cBhvr>
                                        <p:cTn id="37" dur="500"/>
                                        <p:tgtEl>
                                          <p:spTgt spid="15364">
                                            <p:txEl>
                                              <p:pRg st="7" end="7"/>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5364">
                                            <p:txEl>
                                              <p:pRg st="8" end="8"/>
                                            </p:txEl>
                                          </p:spTgt>
                                        </p:tgtEl>
                                        <p:attrNameLst>
                                          <p:attrName>style.visibility</p:attrName>
                                        </p:attrNameLst>
                                      </p:cBhvr>
                                      <p:to>
                                        <p:strVal val="visible"/>
                                      </p:to>
                                    </p:set>
                                    <p:animEffect transition="in" filter="box(in)">
                                      <p:cBhvr>
                                        <p:cTn id="40" dur="500"/>
                                        <p:tgtEl>
                                          <p:spTgt spid="15364">
                                            <p:txEl>
                                              <p:pRg st="8" end="8"/>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15364">
                                            <p:txEl>
                                              <p:pRg st="9" end="9"/>
                                            </p:txEl>
                                          </p:spTgt>
                                        </p:tgtEl>
                                        <p:attrNameLst>
                                          <p:attrName>style.visibility</p:attrName>
                                        </p:attrNameLst>
                                      </p:cBhvr>
                                      <p:to>
                                        <p:strVal val="visible"/>
                                      </p:to>
                                    </p:set>
                                    <p:animEffect transition="in" filter="box(in)">
                                      <p:cBhvr>
                                        <p:cTn id="43" dur="500"/>
                                        <p:tgtEl>
                                          <p:spTgt spid="15364">
                                            <p:txEl>
                                              <p:pRg st="9" end="9"/>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15364">
                                            <p:txEl>
                                              <p:pRg st="10" end="10"/>
                                            </p:txEl>
                                          </p:spTgt>
                                        </p:tgtEl>
                                        <p:attrNameLst>
                                          <p:attrName>style.visibility</p:attrName>
                                        </p:attrNameLst>
                                      </p:cBhvr>
                                      <p:to>
                                        <p:strVal val="visible"/>
                                      </p:to>
                                    </p:set>
                                    <p:animEffect transition="in" filter="box(in)">
                                      <p:cBhvr>
                                        <p:cTn id="46" dur="500"/>
                                        <p:tgtEl>
                                          <p:spTgt spid="15364">
                                            <p:txEl>
                                              <p:pRg st="10" end="10"/>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15364">
                                            <p:txEl>
                                              <p:pRg st="11" end="11"/>
                                            </p:txEl>
                                          </p:spTgt>
                                        </p:tgtEl>
                                        <p:attrNameLst>
                                          <p:attrName>style.visibility</p:attrName>
                                        </p:attrNameLst>
                                      </p:cBhvr>
                                      <p:to>
                                        <p:strVal val="visible"/>
                                      </p:to>
                                    </p:set>
                                    <p:animEffect transition="in" filter="box(in)">
                                      <p:cBhvr>
                                        <p:cTn id="49" dur="500"/>
                                        <p:tgtEl>
                                          <p:spTgt spid="15364">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5367"/>
                                        </p:tgtEl>
                                        <p:attrNameLst>
                                          <p:attrName>style.visibility</p:attrName>
                                        </p:attrNameLst>
                                      </p:cBhvr>
                                      <p:to>
                                        <p:strVal val="visible"/>
                                      </p:to>
                                    </p:set>
                                    <p:anim calcmode="lin" valueType="num">
                                      <p:cBhvr additive="base">
                                        <p:cTn id="54" dur="500" fill="hold"/>
                                        <p:tgtEl>
                                          <p:spTgt spid="15367"/>
                                        </p:tgtEl>
                                        <p:attrNameLst>
                                          <p:attrName>ppt_x</p:attrName>
                                        </p:attrNameLst>
                                      </p:cBhvr>
                                      <p:tavLst>
                                        <p:tav tm="0">
                                          <p:val>
                                            <p:strVal val="#ppt_x"/>
                                          </p:val>
                                        </p:tav>
                                        <p:tav tm="100000">
                                          <p:val>
                                            <p:strVal val="#ppt_x"/>
                                          </p:val>
                                        </p:tav>
                                      </p:tavLst>
                                    </p:anim>
                                    <p:anim calcmode="lin" valueType="num">
                                      <p:cBhvr additive="base">
                                        <p:cTn id="55"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P spid="153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76200" y="1371600"/>
            <a:ext cx="9601200" cy="4456113"/>
          </a:xfrm>
          <a:prstGeom prst="rect">
            <a:avLst/>
          </a:prstGeom>
          <a:noFill/>
          <a:ln w="9525" algn="ctr">
            <a:noFill/>
            <a:miter lim="800000"/>
            <a:headEnd/>
            <a:tailEnd/>
          </a:ln>
          <a:effectLst/>
        </p:spPr>
        <p:txBody>
          <a:bodyPr>
            <a:spAutoFit/>
          </a:bodyPr>
          <a:lstStyle/>
          <a:p>
            <a:r>
              <a:rPr lang="en-US">
                <a:solidFill>
                  <a:schemeClr val="accent2"/>
                </a:solidFill>
                <a:latin typeface="Courier New" pitchFamily="49" charset="0"/>
              </a:rPr>
              <a:t>Method 2 &lt;&lt; Put the statements in try catch block and catch &gt;&gt;</a:t>
            </a:r>
          </a:p>
          <a:p>
            <a:r>
              <a:rPr lang="en-US">
                <a:solidFill>
                  <a:srgbClr val="FF0000"/>
                </a:solidFill>
                <a:latin typeface="Courier New" pitchFamily="49" charset="0"/>
              </a:rPr>
              <a:t>import java.io.*;</a:t>
            </a:r>
          </a:p>
          <a:p>
            <a:r>
              <a:rPr lang="en-US">
                <a:solidFill>
                  <a:srgbClr val="FF0000"/>
                </a:solidFill>
                <a:latin typeface="Courier New" pitchFamily="49" charset="0"/>
              </a:rPr>
              <a:t>class Exceptiondemo3</a:t>
            </a:r>
          </a:p>
          <a:p>
            <a:r>
              <a:rPr lang="en-US">
                <a:solidFill>
                  <a:srgbClr val="FF0000"/>
                </a:solidFill>
                <a:latin typeface="Courier New" pitchFamily="49" charset="0"/>
              </a:rPr>
              <a:t>{</a:t>
            </a:r>
          </a:p>
          <a:p>
            <a:r>
              <a:rPr lang="en-US">
                <a:solidFill>
                  <a:srgbClr val="FF0000"/>
                </a:solidFill>
                <a:latin typeface="Courier New" pitchFamily="49" charset="0"/>
              </a:rPr>
              <a:t>public static void main(String args[]) </a:t>
            </a:r>
          </a:p>
          <a:p>
            <a:r>
              <a:rPr lang="en-US">
                <a:solidFill>
                  <a:srgbClr val="FF0000"/>
                </a:solidFill>
                <a:latin typeface="Courier New" pitchFamily="49" charset="0"/>
              </a:rPr>
              <a:t>{</a:t>
            </a:r>
          </a:p>
          <a:p>
            <a:r>
              <a:rPr lang="en-US" sz="1600">
                <a:solidFill>
                  <a:srgbClr val="FF0000"/>
                </a:solidFill>
                <a:latin typeface="Courier New" pitchFamily="49" charset="0"/>
              </a:rPr>
              <a:t>BufferedReader br = new BufferedReader(new inputStreamReader(System.in));</a:t>
            </a:r>
          </a:p>
          <a:p>
            <a:endParaRPr lang="en-US">
              <a:solidFill>
                <a:srgbClr val="008000"/>
              </a:solidFill>
              <a:latin typeface="Courier New" pitchFamily="49" charset="0"/>
            </a:endParaRPr>
          </a:p>
          <a:p>
            <a:r>
              <a:rPr lang="en-US">
                <a:solidFill>
                  <a:srgbClr val="008000"/>
                </a:solidFill>
                <a:latin typeface="Courier New" pitchFamily="49" charset="0"/>
              </a:rPr>
              <a:t>try {</a:t>
            </a:r>
          </a:p>
          <a:p>
            <a:r>
              <a:rPr lang="en-US">
                <a:solidFill>
                  <a:srgbClr val="008000"/>
                </a:solidFill>
                <a:latin typeface="Courier New" pitchFamily="49" charset="0"/>
              </a:rPr>
              <a:t>int a = Integer.parseInt(br.readLine());</a:t>
            </a:r>
          </a:p>
          <a:p>
            <a:r>
              <a:rPr lang="en-US">
                <a:solidFill>
                  <a:srgbClr val="008000"/>
                </a:solidFill>
                <a:latin typeface="Courier New" pitchFamily="49" charset="0"/>
              </a:rPr>
              <a:t>int b = Integer.parseInt(br.readLine());</a:t>
            </a:r>
          </a:p>
          <a:p>
            <a:r>
              <a:rPr lang="en-US">
                <a:solidFill>
                  <a:srgbClr val="008000"/>
                </a:solidFill>
                <a:latin typeface="Courier New" pitchFamily="49" charset="0"/>
              </a:rPr>
              <a:t>System.out.println("Sum is :"+(a+b)); </a:t>
            </a:r>
          </a:p>
          <a:p>
            <a:r>
              <a:rPr lang="en-US">
                <a:solidFill>
                  <a:srgbClr val="008000"/>
                </a:solidFill>
                <a:latin typeface="Courier New" pitchFamily="49" charset="0"/>
              </a:rPr>
              <a:t>} </a:t>
            </a:r>
          </a:p>
          <a:p>
            <a:r>
              <a:rPr lang="en-US">
                <a:solidFill>
                  <a:srgbClr val="FF0000"/>
                </a:solidFill>
                <a:latin typeface="Courier New" pitchFamily="49" charset="0"/>
              </a:rPr>
              <a:t>catch(IOException e) { }</a:t>
            </a:r>
          </a:p>
          <a:p>
            <a:r>
              <a:rPr lang="en-US">
                <a:solidFill>
                  <a:srgbClr val="FF0000"/>
                </a:solidFill>
                <a:latin typeface="Courier New" pitchFamily="49" charset="0"/>
              </a:rPr>
              <a:t>}</a:t>
            </a:r>
          </a:p>
          <a:p>
            <a:r>
              <a:rPr lang="en-US">
                <a:solidFill>
                  <a:srgbClr val="FF0000"/>
                </a:solidFill>
                <a:latin typeface="Courier New" pitchFamily="49" charset="0"/>
              </a:rPr>
              <a:t>}</a:t>
            </a:r>
          </a:p>
        </p:txBody>
      </p:sp>
      <p:sp>
        <p:nvSpPr>
          <p:cNvPr id="52229" name="Rectangle 5"/>
          <p:cNvSpPr>
            <a:spLocks noGrp="1" noChangeArrowheads="1"/>
          </p:cNvSpPr>
          <p:nvPr>
            <p:ph type="title"/>
          </p:nvPr>
        </p:nvSpPr>
        <p:spPr>
          <a:xfrm>
            <a:off x="457200" y="274638"/>
            <a:ext cx="8229600" cy="563562"/>
          </a:xfrm>
          <a:noFill/>
          <a:ln/>
        </p:spPr>
        <p:txBody>
          <a:bodyPr/>
          <a:lstStyle/>
          <a:p>
            <a:r>
              <a:rPr lang="en-US" sz="2400" b="1"/>
              <a:t>Ways To Handle Checked Exceptions		cont….</a:t>
            </a:r>
          </a:p>
        </p:txBody>
      </p:sp>
      <p:sp>
        <p:nvSpPr>
          <p:cNvPr id="52230" name="Rectangle 6"/>
          <p:cNvSpPr>
            <a:spLocks noChangeArrowheads="1"/>
          </p:cNvSpPr>
          <p:nvPr/>
        </p:nvSpPr>
        <p:spPr bwMode="auto">
          <a:xfrm>
            <a:off x="0" y="3429000"/>
            <a:ext cx="7543800" cy="1524000"/>
          </a:xfrm>
          <a:prstGeom prst="rect">
            <a:avLst/>
          </a:prstGeom>
          <a:noFill/>
          <a:ln w="38100" algn="ctr">
            <a:solidFill>
              <a:schemeClr val="accent2"/>
            </a:solid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box(in)">
                                      <p:cBhvr>
                                        <p:cTn id="7" dur="500"/>
                                        <p:tgtEl>
                                          <p:spTgt spid="522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2228">
                                            <p:txEl>
                                              <p:pRg st="0" end="0"/>
                                            </p:txEl>
                                          </p:spTgt>
                                        </p:tgtEl>
                                        <p:attrNameLst>
                                          <p:attrName>style.visibility</p:attrName>
                                        </p:attrNameLst>
                                      </p:cBhvr>
                                      <p:to>
                                        <p:strVal val="visible"/>
                                      </p:to>
                                    </p:set>
                                    <p:animEffect transition="in" filter="box(in)">
                                      <p:cBhvr>
                                        <p:cTn id="12" dur="500"/>
                                        <p:tgtEl>
                                          <p:spTgt spid="522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2228">
                                            <p:txEl>
                                              <p:pRg st="1" end="1"/>
                                            </p:txEl>
                                          </p:spTgt>
                                        </p:tgtEl>
                                        <p:attrNameLst>
                                          <p:attrName>style.visibility</p:attrName>
                                        </p:attrNameLst>
                                      </p:cBhvr>
                                      <p:to>
                                        <p:strVal val="visible"/>
                                      </p:to>
                                    </p:set>
                                    <p:animEffect transition="in" filter="box(in)">
                                      <p:cBhvr>
                                        <p:cTn id="17" dur="500"/>
                                        <p:tgtEl>
                                          <p:spTgt spid="52228">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52228">
                                            <p:txEl>
                                              <p:pRg st="2" end="2"/>
                                            </p:txEl>
                                          </p:spTgt>
                                        </p:tgtEl>
                                        <p:attrNameLst>
                                          <p:attrName>style.visibility</p:attrName>
                                        </p:attrNameLst>
                                      </p:cBhvr>
                                      <p:to>
                                        <p:strVal val="visible"/>
                                      </p:to>
                                    </p:set>
                                    <p:animEffect transition="in" filter="box(in)">
                                      <p:cBhvr>
                                        <p:cTn id="20" dur="500"/>
                                        <p:tgtEl>
                                          <p:spTgt spid="52228">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52228">
                                            <p:txEl>
                                              <p:pRg st="3" end="3"/>
                                            </p:txEl>
                                          </p:spTgt>
                                        </p:tgtEl>
                                        <p:attrNameLst>
                                          <p:attrName>style.visibility</p:attrName>
                                        </p:attrNameLst>
                                      </p:cBhvr>
                                      <p:to>
                                        <p:strVal val="visible"/>
                                      </p:to>
                                    </p:set>
                                    <p:animEffect transition="in" filter="box(in)">
                                      <p:cBhvr>
                                        <p:cTn id="23" dur="500"/>
                                        <p:tgtEl>
                                          <p:spTgt spid="52228">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52228">
                                            <p:txEl>
                                              <p:pRg st="4" end="4"/>
                                            </p:txEl>
                                          </p:spTgt>
                                        </p:tgtEl>
                                        <p:attrNameLst>
                                          <p:attrName>style.visibility</p:attrName>
                                        </p:attrNameLst>
                                      </p:cBhvr>
                                      <p:to>
                                        <p:strVal val="visible"/>
                                      </p:to>
                                    </p:set>
                                    <p:animEffect transition="in" filter="box(in)">
                                      <p:cBhvr>
                                        <p:cTn id="26" dur="500"/>
                                        <p:tgtEl>
                                          <p:spTgt spid="52228">
                                            <p:txEl>
                                              <p:pRg st="4" end="4"/>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52228">
                                            <p:txEl>
                                              <p:pRg st="5" end="5"/>
                                            </p:txEl>
                                          </p:spTgt>
                                        </p:tgtEl>
                                        <p:attrNameLst>
                                          <p:attrName>style.visibility</p:attrName>
                                        </p:attrNameLst>
                                      </p:cBhvr>
                                      <p:to>
                                        <p:strVal val="visible"/>
                                      </p:to>
                                    </p:set>
                                    <p:animEffect transition="in" filter="box(in)">
                                      <p:cBhvr>
                                        <p:cTn id="29" dur="500"/>
                                        <p:tgtEl>
                                          <p:spTgt spid="52228">
                                            <p:txEl>
                                              <p:pRg st="5" end="5"/>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52228">
                                            <p:txEl>
                                              <p:pRg st="6" end="6"/>
                                            </p:txEl>
                                          </p:spTgt>
                                        </p:tgtEl>
                                        <p:attrNameLst>
                                          <p:attrName>style.visibility</p:attrName>
                                        </p:attrNameLst>
                                      </p:cBhvr>
                                      <p:to>
                                        <p:strVal val="visible"/>
                                      </p:to>
                                    </p:set>
                                    <p:animEffect transition="in" filter="box(in)">
                                      <p:cBhvr>
                                        <p:cTn id="32" dur="500"/>
                                        <p:tgtEl>
                                          <p:spTgt spid="5222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2228">
                                            <p:txEl>
                                              <p:pRg st="8" end="8"/>
                                            </p:txEl>
                                          </p:spTgt>
                                        </p:tgtEl>
                                        <p:attrNameLst>
                                          <p:attrName>style.visibility</p:attrName>
                                        </p:attrNameLst>
                                      </p:cBhvr>
                                      <p:to>
                                        <p:strVal val="visible"/>
                                      </p:to>
                                    </p:set>
                                    <p:animEffect transition="in" filter="box(in)">
                                      <p:cBhvr>
                                        <p:cTn id="37" dur="500"/>
                                        <p:tgtEl>
                                          <p:spTgt spid="52228">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52228">
                                            <p:txEl>
                                              <p:pRg st="9" end="9"/>
                                            </p:txEl>
                                          </p:spTgt>
                                        </p:tgtEl>
                                        <p:attrNameLst>
                                          <p:attrName>style.visibility</p:attrName>
                                        </p:attrNameLst>
                                      </p:cBhvr>
                                      <p:to>
                                        <p:strVal val="visible"/>
                                      </p:to>
                                    </p:set>
                                    <p:animEffect transition="in" filter="box(in)">
                                      <p:cBhvr>
                                        <p:cTn id="40" dur="500"/>
                                        <p:tgtEl>
                                          <p:spTgt spid="52228">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52228">
                                            <p:txEl>
                                              <p:pRg st="10" end="10"/>
                                            </p:txEl>
                                          </p:spTgt>
                                        </p:tgtEl>
                                        <p:attrNameLst>
                                          <p:attrName>style.visibility</p:attrName>
                                        </p:attrNameLst>
                                      </p:cBhvr>
                                      <p:to>
                                        <p:strVal val="visible"/>
                                      </p:to>
                                    </p:set>
                                    <p:animEffect transition="in" filter="box(in)">
                                      <p:cBhvr>
                                        <p:cTn id="43" dur="500"/>
                                        <p:tgtEl>
                                          <p:spTgt spid="52228">
                                            <p:txEl>
                                              <p:pRg st="10" end="10"/>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52228">
                                            <p:txEl>
                                              <p:pRg st="11" end="11"/>
                                            </p:txEl>
                                          </p:spTgt>
                                        </p:tgtEl>
                                        <p:attrNameLst>
                                          <p:attrName>style.visibility</p:attrName>
                                        </p:attrNameLst>
                                      </p:cBhvr>
                                      <p:to>
                                        <p:strVal val="visible"/>
                                      </p:to>
                                    </p:set>
                                    <p:animEffect transition="in" filter="box(in)">
                                      <p:cBhvr>
                                        <p:cTn id="46" dur="500"/>
                                        <p:tgtEl>
                                          <p:spTgt spid="52228">
                                            <p:txEl>
                                              <p:pRg st="11" end="11"/>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52228">
                                            <p:txEl>
                                              <p:pRg st="12" end="12"/>
                                            </p:txEl>
                                          </p:spTgt>
                                        </p:tgtEl>
                                        <p:attrNameLst>
                                          <p:attrName>style.visibility</p:attrName>
                                        </p:attrNameLst>
                                      </p:cBhvr>
                                      <p:to>
                                        <p:strVal val="visible"/>
                                      </p:to>
                                    </p:set>
                                    <p:animEffect transition="in" filter="box(in)">
                                      <p:cBhvr>
                                        <p:cTn id="49" dur="500"/>
                                        <p:tgtEl>
                                          <p:spTgt spid="52228">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52230"/>
                                        </p:tgtEl>
                                        <p:attrNameLst>
                                          <p:attrName>style.visibility</p:attrName>
                                        </p:attrNameLst>
                                      </p:cBhvr>
                                      <p:to>
                                        <p:strVal val="visible"/>
                                      </p:to>
                                    </p:set>
                                    <p:animEffect transition="in" filter="box(in)">
                                      <p:cBhvr>
                                        <p:cTn id="54" dur="500"/>
                                        <p:tgtEl>
                                          <p:spTgt spid="52230"/>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52228">
                                            <p:txEl>
                                              <p:pRg st="13" end="13"/>
                                            </p:txEl>
                                          </p:spTgt>
                                        </p:tgtEl>
                                        <p:attrNameLst>
                                          <p:attrName>style.visibility</p:attrName>
                                        </p:attrNameLst>
                                      </p:cBhvr>
                                      <p:to>
                                        <p:strVal val="visible"/>
                                      </p:to>
                                    </p:set>
                                    <p:animEffect transition="in" filter="box(in)">
                                      <p:cBhvr>
                                        <p:cTn id="59" dur="500"/>
                                        <p:tgtEl>
                                          <p:spTgt spid="52228">
                                            <p:txEl>
                                              <p:pRg st="13" end="13"/>
                                            </p:txEl>
                                          </p:spTgt>
                                        </p:tgtEl>
                                      </p:cBhvr>
                                    </p:animEffect>
                                  </p:childTnLst>
                                </p:cTn>
                              </p:par>
                              <p:par>
                                <p:cTn id="60" presetID="4" presetClass="entr" presetSubtype="16" fill="hold" nodeType="withEffect">
                                  <p:stCondLst>
                                    <p:cond delay="0"/>
                                  </p:stCondLst>
                                  <p:childTnLst>
                                    <p:set>
                                      <p:cBhvr>
                                        <p:cTn id="61" dur="1" fill="hold">
                                          <p:stCondLst>
                                            <p:cond delay="0"/>
                                          </p:stCondLst>
                                        </p:cTn>
                                        <p:tgtEl>
                                          <p:spTgt spid="52228">
                                            <p:txEl>
                                              <p:pRg st="14" end="14"/>
                                            </p:txEl>
                                          </p:spTgt>
                                        </p:tgtEl>
                                        <p:attrNameLst>
                                          <p:attrName>style.visibility</p:attrName>
                                        </p:attrNameLst>
                                      </p:cBhvr>
                                      <p:to>
                                        <p:strVal val="visible"/>
                                      </p:to>
                                    </p:set>
                                    <p:animEffect transition="in" filter="box(in)">
                                      <p:cBhvr>
                                        <p:cTn id="62" dur="500"/>
                                        <p:tgtEl>
                                          <p:spTgt spid="52228">
                                            <p:txEl>
                                              <p:pRg st="14" end="14"/>
                                            </p:txEl>
                                          </p:spTgt>
                                        </p:tgtEl>
                                      </p:cBhvr>
                                    </p:animEffect>
                                  </p:childTnLst>
                                </p:cTn>
                              </p:par>
                              <p:par>
                                <p:cTn id="63" presetID="4" presetClass="entr" presetSubtype="16" fill="hold" nodeType="withEffect">
                                  <p:stCondLst>
                                    <p:cond delay="0"/>
                                  </p:stCondLst>
                                  <p:childTnLst>
                                    <p:set>
                                      <p:cBhvr>
                                        <p:cTn id="64" dur="1" fill="hold">
                                          <p:stCondLst>
                                            <p:cond delay="0"/>
                                          </p:stCondLst>
                                        </p:cTn>
                                        <p:tgtEl>
                                          <p:spTgt spid="52228">
                                            <p:txEl>
                                              <p:pRg st="15" end="15"/>
                                            </p:txEl>
                                          </p:spTgt>
                                        </p:tgtEl>
                                        <p:attrNameLst>
                                          <p:attrName>style.visibility</p:attrName>
                                        </p:attrNameLst>
                                      </p:cBhvr>
                                      <p:to>
                                        <p:strVal val="visible"/>
                                      </p:to>
                                    </p:set>
                                    <p:animEffect transition="in" filter="box(in)">
                                      <p:cBhvr>
                                        <p:cTn id="65" dur="500"/>
                                        <p:tgtEl>
                                          <p:spTgt spid="5222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P spid="522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639762"/>
          </a:xfrm>
        </p:spPr>
        <p:txBody>
          <a:bodyPr>
            <a:normAutofit fontScale="90000"/>
          </a:bodyPr>
          <a:lstStyle/>
          <a:p>
            <a:r>
              <a:rPr lang="en-US" sz="4000"/>
              <a:t>Exception Handling</a:t>
            </a:r>
          </a:p>
        </p:txBody>
      </p:sp>
      <p:sp>
        <p:nvSpPr>
          <p:cNvPr id="16387" name="Rectangle 3"/>
          <p:cNvSpPr>
            <a:spLocks noGrp="1" noChangeArrowheads="1"/>
          </p:cNvSpPr>
          <p:nvPr>
            <p:ph idx="1"/>
          </p:nvPr>
        </p:nvSpPr>
        <p:spPr/>
        <p:txBody>
          <a:bodyPr>
            <a:normAutofit fontScale="85000" lnSpcReduction="10000"/>
          </a:bodyPr>
          <a:lstStyle/>
          <a:p>
            <a:pPr marL="609600" indent="-609600">
              <a:buFontTx/>
              <a:buNone/>
            </a:pPr>
            <a:r>
              <a:rPr lang="en-US" sz="2400" b="1"/>
              <a:t>Exception Handling Requires the Following four steps</a:t>
            </a:r>
          </a:p>
          <a:p>
            <a:pPr marL="609600" indent="-609600">
              <a:buFontTx/>
              <a:buAutoNum type="arabicPeriod"/>
            </a:pPr>
            <a:r>
              <a:rPr lang="en-US" sz="2400" b="1">
                <a:solidFill>
                  <a:srgbClr val="008000"/>
                </a:solidFill>
              </a:rPr>
              <a:t>Finding the problem (Identify the statements whose execution may result in Exception. Put all those statements in a </a:t>
            </a:r>
            <a:r>
              <a:rPr lang="en-US" sz="2400" b="1" i="1">
                <a:solidFill>
                  <a:srgbClr val="008000"/>
                </a:solidFill>
              </a:rPr>
              <a:t>try{..} </a:t>
            </a:r>
            <a:r>
              <a:rPr lang="en-US" sz="2400" b="1">
                <a:solidFill>
                  <a:srgbClr val="008000"/>
                </a:solidFill>
              </a:rPr>
              <a:t>block)</a:t>
            </a:r>
          </a:p>
          <a:p>
            <a:pPr marL="609600" indent="-609600">
              <a:buFontTx/>
              <a:buAutoNum type="arabicPeriod"/>
            </a:pPr>
            <a:r>
              <a:rPr lang="en-US" sz="2400" b="1">
                <a:solidFill>
                  <a:srgbClr val="008000"/>
                </a:solidFill>
              </a:rPr>
              <a:t>Inform that an exception is thrown (Throw the Exception) </a:t>
            </a:r>
            <a:r>
              <a:rPr lang="en-US" sz="2400" b="1" i="1" u="sng">
                <a:solidFill>
                  <a:srgbClr val="FF0000"/>
                </a:solidFill>
              </a:rPr>
              <a:t>&lt;&lt; Note Down throw vs throws&gt;&gt;</a:t>
            </a:r>
          </a:p>
          <a:p>
            <a:pPr marL="609600" indent="-609600">
              <a:buFontTx/>
              <a:buAutoNum type="arabicPeriod"/>
            </a:pPr>
            <a:r>
              <a:rPr lang="en-US" sz="2400" b="1">
                <a:solidFill>
                  <a:srgbClr val="008000"/>
                </a:solidFill>
              </a:rPr>
              <a:t>Receive the exception ( Catch the exception using </a:t>
            </a:r>
            <a:r>
              <a:rPr lang="en-US" sz="2400" b="1" i="1">
                <a:solidFill>
                  <a:srgbClr val="008000"/>
                </a:solidFill>
              </a:rPr>
              <a:t>catch{..}</a:t>
            </a:r>
            <a:r>
              <a:rPr lang="en-US" sz="2400" b="1">
                <a:solidFill>
                  <a:srgbClr val="008000"/>
                </a:solidFill>
              </a:rPr>
              <a:t> block) </a:t>
            </a:r>
          </a:p>
          <a:p>
            <a:pPr marL="609600" indent="-609600">
              <a:buFontTx/>
              <a:buAutoNum type="arabicPeriod"/>
            </a:pPr>
            <a:r>
              <a:rPr lang="en-US" sz="2400" b="1">
                <a:solidFill>
                  <a:srgbClr val="008000"/>
                </a:solidFill>
              </a:rPr>
              <a:t>Provide exception handling code in catch block.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ox(in)">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box(in)">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 calcmode="lin" valueType="num">
                                      <p:cBhvr additive="base">
                                        <p:cTn id="17"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387">
                                            <p:txEl>
                                              <p:pRg st="2" end="2"/>
                                            </p:txEl>
                                          </p:spTgt>
                                        </p:tgtEl>
                                        <p:attrNameLst>
                                          <p:attrName>style.visibility</p:attrName>
                                        </p:attrNameLst>
                                      </p:cBhvr>
                                      <p:to>
                                        <p:strVal val="visible"/>
                                      </p:to>
                                    </p:set>
                                    <p:animEffect transition="in" filter="box(in)">
                                      <p:cBhvr>
                                        <p:cTn id="23" dur="500"/>
                                        <p:tgtEl>
                                          <p:spTgt spid="1638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6387">
                                            <p:txEl>
                                              <p:pRg st="3" end="3"/>
                                            </p:txEl>
                                          </p:spTgt>
                                        </p:tgtEl>
                                        <p:attrNameLst>
                                          <p:attrName>style.visibility</p:attrName>
                                        </p:attrNameLst>
                                      </p:cBhvr>
                                      <p:to>
                                        <p:strVal val="visible"/>
                                      </p:to>
                                    </p:set>
                                    <p:animEffect transition="in" filter="box(in)">
                                      <p:cBhvr>
                                        <p:cTn id="28" dur="500"/>
                                        <p:tgtEl>
                                          <p:spTgt spid="1638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6387">
                                            <p:txEl>
                                              <p:pRg st="4" end="4"/>
                                            </p:txEl>
                                          </p:spTgt>
                                        </p:tgtEl>
                                        <p:attrNameLst>
                                          <p:attrName>style.visibility</p:attrName>
                                        </p:attrNameLst>
                                      </p:cBhvr>
                                      <p:to>
                                        <p:strVal val="visible"/>
                                      </p:to>
                                    </p:set>
                                    <p:animEffect transition="in" filter="box(in)">
                                      <p:cBhvr>
                                        <p:cTn id="33"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Exception Hadling Syntax</a:t>
            </a:r>
          </a:p>
        </p:txBody>
      </p:sp>
      <p:sp>
        <p:nvSpPr>
          <p:cNvPr id="17412" name="Text Box 4"/>
          <p:cNvSpPr txBox="1">
            <a:spLocks noChangeArrowheads="1"/>
          </p:cNvSpPr>
          <p:nvPr/>
        </p:nvSpPr>
        <p:spPr bwMode="auto">
          <a:xfrm>
            <a:off x="152400" y="1600200"/>
            <a:ext cx="4343400" cy="4494213"/>
          </a:xfrm>
          <a:prstGeom prst="rect">
            <a:avLst/>
          </a:prstGeom>
          <a:noFill/>
          <a:ln w="9525" algn="ctr">
            <a:noFill/>
            <a:miter lim="800000"/>
            <a:headEnd/>
            <a:tailEnd/>
          </a:ln>
          <a:effectLst/>
        </p:spPr>
        <p:txBody>
          <a:bodyPr>
            <a:spAutoFit/>
          </a:bodyPr>
          <a:lstStyle/>
          <a:p>
            <a:pPr>
              <a:spcBef>
                <a:spcPct val="50000"/>
              </a:spcBef>
            </a:pPr>
            <a:r>
              <a:rPr lang="en-US"/>
              <a:t>try</a:t>
            </a:r>
          </a:p>
          <a:p>
            <a:pPr>
              <a:spcBef>
                <a:spcPct val="50000"/>
              </a:spcBef>
            </a:pPr>
            <a:r>
              <a:rPr lang="en-US"/>
              <a:t>{ </a:t>
            </a:r>
          </a:p>
          <a:p>
            <a:pPr>
              <a:spcBef>
                <a:spcPct val="50000"/>
              </a:spcBef>
            </a:pPr>
            <a:r>
              <a:rPr lang="en-US" i="1">
                <a:solidFill>
                  <a:srgbClr val="FF0000"/>
                </a:solidFill>
              </a:rPr>
              <a:t>&lt;statements that can throw exceptions&gt;</a:t>
            </a:r>
          </a:p>
          <a:p>
            <a:pPr>
              <a:spcBef>
                <a:spcPct val="50000"/>
              </a:spcBef>
            </a:pPr>
            <a:r>
              <a:rPr lang="en-US"/>
              <a:t>}</a:t>
            </a:r>
          </a:p>
          <a:p>
            <a:pPr>
              <a:spcBef>
                <a:spcPct val="50000"/>
              </a:spcBef>
            </a:pPr>
            <a:r>
              <a:rPr lang="en-US"/>
              <a:t>catch(ExceptionType&lt;1&gt; e1) {….}</a:t>
            </a:r>
          </a:p>
          <a:p>
            <a:pPr>
              <a:spcBef>
                <a:spcPct val="50000"/>
              </a:spcBef>
            </a:pPr>
            <a:r>
              <a:rPr lang="en-US"/>
              <a:t>catch(ExceptionType&lt;2&gt; e2) {….}</a:t>
            </a:r>
          </a:p>
          <a:p>
            <a:pPr>
              <a:spcBef>
                <a:spcPct val="50000"/>
              </a:spcBef>
            </a:pPr>
            <a:r>
              <a:rPr lang="en-US"/>
              <a:t>catch(ExceptionType&lt;3&gt; e3) {….}</a:t>
            </a:r>
          </a:p>
          <a:p>
            <a:pPr>
              <a:spcBef>
                <a:spcPct val="50000"/>
              </a:spcBef>
            </a:pPr>
            <a:r>
              <a:rPr lang="en-US"/>
              <a:t>………………………………..</a:t>
            </a:r>
          </a:p>
          <a:p>
            <a:pPr>
              <a:spcBef>
                <a:spcPct val="50000"/>
              </a:spcBef>
            </a:pPr>
            <a:r>
              <a:rPr lang="en-US"/>
              <a:t>catch(ExceptionType&lt;N&gt; e4) {….}</a:t>
            </a:r>
          </a:p>
          <a:p>
            <a:pPr>
              <a:spcBef>
                <a:spcPct val="50000"/>
              </a:spcBef>
            </a:pPr>
            <a:endParaRPr lang="en-US"/>
          </a:p>
          <a:p>
            <a:pPr>
              <a:spcBef>
                <a:spcPct val="50000"/>
              </a:spcBef>
            </a:pPr>
            <a:endParaRPr lang="en-US"/>
          </a:p>
        </p:txBody>
      </p:sp>
      <p:sp>
        <p:nvSpPr>
          <p:cNvPr id="17413" name="Line 5"/>
          <p:cNvSpPr>
            <a:spLocks noChangeShapeType="1"/>
          </p:cNvSpPr>
          <p:nvPr/>
        </p:nvSpPr>
        <p:spPr bwMode="auto">
          <a:xfrm flipV="1">
            <a:off x="2133600" y="2057400"/>
            <a:ext cx="3657600" cy="457200"/>
          </a:xfrm>
          <a:prstGeom prst="line">
            <a:avLst/>
          </a:prstGeom>
          <a:noFill/>
          <a:ln w="9525">
            <a:noFill/>
            <a:round/>
            <a:headEnd/>
            <a:tailEnd type="triangle" w="med" len="med"/>
          </a:ln>
          <a:effectLst/>
        </p:spPr>
        <p:txBody>
          <a:bodyPr>
            <a:spAutoFit/>
          </a:bodyPr>
          <a:lstStyle/>
          <a:p>
            <a:endParaRPr lang="en-US"/>
          </a:p>
        </p:txBody>
      </p:sp>
      <p:sp>
        <p:nvSpPr>
          <p:cNvPr id="17416" name="Text Box 8"/>
          <p:cNvSpPr txBox="1">
            <a:spLocks noChangeArrowheads="1"/>
          </p:cNvSpPr>
          <p:nvPr/>
        </p:nvSpPr>
        <p:spPr bwMode="auto">
          <a:xfrm>
            <a:off x="4419600" y="1666875"/>
            <a:ext cx="4572000" cy="5038725"/>
          </a:xfrm>
          <a:prstGeom prst="rect">
            <a:avLst/>
          </a:prstGeom>
          <a:noFill/>
          <a:ln w="9525" algn="ctr">
            <a:noFill/>
            <a:miter lim="800000"/>
            <a:headEnd/>
            <a:tailEnd/>
          </a:ln>
          <a:effectLst/>
        </p:spPr>
        <p:txBody>
          <a:bodyPr>
            <a:spAutoFit/>
          </a:bodyPr>
          <a:lstStyle/>
          <a:p>
            <a:pPr marL="342900" indent="-342900">
              <a:spcBef>
                <a:spcPct val="50000"/>
              </a:spcBef>
            </a:pPr>
            <a:r>
              <a:rPr lang="en-US">
                <a:solidFill>
                  <a:srgbClr val="FF0000"/>
                </a:solidFill>
                <a:latin typeface="Arial Black" pitchFamily="34" charset="0"/>
              </a:rPr>
              <a:t>Important Points :</a:t>
            </a:r>
          </a:p>
          <a:p>
            <a:pPr marL="342900" indent="-342900">
              <a:spcBef>
                <a:spcPct val="50000"/>
              </a:spcBef>
              <a:buFontTx/>
              <a:buAutoNum type="arabicPeriod"/>
            </a:pPr>
            <a:r>
              <a:rPr lang="en-US">
                <a:solidFill>
                  <a:schemeClr val="accent2"/>
                </a:solidFill>
                <a:latin typeface="Arial Black" pitchFamily="34" charset="0"/>
              </a:rPr>
              <a:t>try {} block may have one or multiple statements.</a:t>
            </a:r>
          </a:p>
          <a:p>
            <a:pPr marL="342900" indent="-342900">
              <a:spcBef>
                <a:spcPct val="50000"/>
              </a:spcBef>
            </a:pPr>
            <a:r>
              <a:rPr lang="en-US">
                <a:solidFill>
                  <a:schemeClr val="accent2"/>
                </a:solidFill>
                <a:latin typeface="Arial Black" pitchFamily="34" charset="0"/>
              </a:rPr>
              <a:t>2. try{} block may throw a single type of Exception or multiple exceptions. But at a time it can throw only single type of exception.</a:t>
            </a:r>
          </a:p>
          <a:p>
            <a:pPr marL="342900" indent="-342900">
              <a:spcBef>
                <a:spcPct val="50000"/>
              </a:spcBef>
            </a:pPr>
            <a:r>
              <a:rPr lang="en-US">
                <a:solidFill>
                  <a:schemeClr val="accent2"/>
                </a:solidFill>
                <a:latin typeface="Arial Black" pitchFamily="34" charset="0"/>
              </a:rPr>
              <a:t>3. There can be multiple catch() { .. } blocks associated with single try{} block.</a:t>
            </a:r>
          </a:p>
          <a:p>
            <a:pPr marL="342900" indent="-342900">
              <a:spcBef>
                <a:spcPct val="50000"/>
              </a:spcBef>
            </a:pPr>
            <a:r>
              <a:rPr lang="en-US">
                <a:solidFill>
                  <a:schemeClr val="accent2"/>
                </a:solidFill>
                <a:latin typeface="Arial Black" pitchFamily="34" charset="0"/>
              </a:rPr>
              <a:t>4. If try{} block can throw multiple exceptions then user should catch all exceptions. (one catch block for each type of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ox(in)">
                                      <p:cBhvr>
                                        <p:cTn id="7" dur="500"/>
                                        <p:tgtEl>
                                          <p:spTgt spid="17412">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412">
                                            <p:txEl>
                                              <p:pRg st="1" end="1"/>
                                            </p:txEl>
                                          </p:spTgt>
                                        </p:tgtEl>
                                        <p:attrNameLst>
                                          <p:attrName>style.visibility</p:attrName>
                                        </p:attrNameLst>
                                      </p:cBhvr>
                                      <p:to>
                                        <p:strVal val="visible"/>
                                      </p:to>
                                    </p:set>
                                    <p:animEffect transition="in" filter="box(in)">
                                      <p:cBhvr>
                                        <p:cTn id="10" dur="500"/>
                                        <p:tgtEl>
                                          <p:spTgt spid="17412">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412">
                                            <p:txEl>
                                              <p:pRg st="2" end="2"/>
                                            </p:txEl>
                                          </p:spTgt>
                                        </p:tgtEl>
                                        <p:attrNameLst>
                                          <p:attrName>style.visibility</p:attrName>
                                        </p:attrNameLst>
                                      </p:cBhvr>
                                      <p:to>
                                        <p:strVal val="visible"/>
                                      </p:to>
                                    </p:set>
                                    <p:animEffect transition="in" filter="box(in)">
                                      <p:cBhvr>
                                        <p:cTn id="13" dur="500"/>
                                        <p:tgtEl>
                                          <p:spTgt spid="17412">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7412">
                                            <p:txEl>
                                              <p:pRg st="3" end="3"/>
                                            </p:txEl>
                                          </p:spTgt>
                                        </p:tgtEl>
                                        <p:attrNameLst>
                                          <p:attrName>style.visibility</p:attrName>
                                        </p:attrNameLst>
                                      </p:cBhvr>
                                      <p:to>
                                        <p:strVal val="visible"/>
                                      </p:to>
                                    </p:set>
                                    <p:animEffect transition="in" filter="box(in)">
                                      <p:cBhvr>
                                        <p:cTn id="16" dur="500"/>
                                        <p:tgtEl>
                                          <p:spTgt spid="1741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7412">
                                            <p:txEl>
                                              <p:pRg st="4" end="4"/>
                                            </p:txEl>
                                          </p:spTgt>
                                        </p:tgtEl>
                                        <p:attrNameLst>
                                          <p:attrName>style.visibility</p:attrName>
                                        </p:attrNameLst>
                                      </p:cBhvr>
                                      <p:to>
                                        <p:strVal val="visible"/>
                                      </p:to>
                                    </p:set>
                                    <p:animEffect transition="in" filter="box(in)">
                                      <p:cBhvr>
                                        <p:cTn id="21" dur="500"/>
                                        <p:tgtEl>
                                          <p:spTgt spid="1741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7412">
                                            <p:txEl>
                                              <p:pRg st="5" end="5"/>
                                            </p:txEl>
                                          </p:spTgt>
                                        </p:tgtEl>
                                        <p:attrNameLst>
                                          <p:attrName>style.visibility</p:attrName>
                                        </p:attrNameLst>
                                      </p:cBhvr>
                                      <p:to>
                                        <p:strVal val="visible"/>
                                      </p:to>
                                    </p:set>
                                    <p:animEffect transition="in" filter="box(in)">
                                      <p:cBhvr>
                                        <p:cTn id="26" dur="500"/>
                                        <p:tgtEl>
                                          <p:spTgt spid="17412">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7412">
                                            <p:txEl>
                                              <p:pRg st="6" end="6"/>
                                            </p:txEl>
                                          </p:spTgt>
                                        </p:tgtEl>
                                        <p:attrNameLst>
                                          <p:attrName>style.visibility</p:attrName>
                                        </p:attrNameLst>
                                      </p:cBhvr>
                                      <p:to>
                                        <p:strVal val="visible"/>
                                      </p:to>
                                    </p:set>
                                    <p:animEffect transition="in" filter="box(in)">
                                      <p:cBhvr>
                                        <p:cTn id="29" dur="500"/>
                                        <p:tgtEl>
                                          <p:spTgt spid="17412">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7412">
                                            <p:txEl>
                                              <p:pRg st="7" end="7"/>
                                            </p:txEl>
                                          </p:spTgt>
                                        </p:tgtEl>
                                        <p:attrNameLst>
                                          <p:attrName>style.visibility</p:attrName>
                                        </p:attrNameLst>
                                      </p:cBhvr>
                                      <p:to>
                                        <p:strVal val="visible"/>
                                      </p:to>
                                    </p:set>
                                    <p:animEffect transition="in" filter="box(in)">
                                      <p:cBhvr>
                                        <p:cTn id="32" dur="500"/>
                                        <p:tgtEl>
                                          <p:spTgt spid="17412">
                                            <p:txEl>
                                              <p:pRg st="7" end="7"/>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17412">
                                            <p:txEl>
                                              <p:pRg st="8" end="8"/>
                                            </p:txEl>
                                          </p:spTgt>
                                        </p:tgtEl>
                                        <p:attrNameLst>
                                          <p:attrName>style.visibility</p:attrName>
                                        </p:attrNameLst>
                                      </p:cBhvr>
                                      <p:to>
                                        <p:strVal val="visible"/>
                                      </p:to>
                                    </p:set>
                                    <p:animEffect transition="in" filter="box(in)">
                                      <p:cBhvr>
                                        <p:cTn id="35" dur="500"/>
                                        <p:tgtEl>
                                          <p:spTgt spid="1741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7416">
                                            <p:txEl>
                                              <p:pRg st="0" end="0"/>
                                            </p:txEl>
                                          </p:spTgt>
                                        </p:tgtEl>
                                        <p:attrNameLst>
                                          <p:attrName>style.visibility</p:attrName>
                                        </p:attrNameLst>
                                      </p:cBhvr>
                                      <p:to>
                                        <p:strVal val="visible"/>
                                      </p:to>
                                    </p:set>
                                    <p:animEffect transition="in" filter="box(in)">
                                      <p:cBhvr>
                                        <p:cTn id="40" dur="500"/>
                                        <p:tgtEl>
                                          <p:spTgt spid="1741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416">
                                            <p:txEl>
                                              <p:pRg st="1" end="1"/>
                                            </p:txEl>
                                          </p:spTgt>
                                        </p:tgtEl>
                                        <p:attrNameLst>
                                          <p:attrName>style.visibility</p:attrName>
                                        </p:attrNameLst>
                                      </p:cBhvr>
                                      <p:to>
                                        <p:strVal val="visible"/>
                                      </p:to>
                                    </p:set>
                                    <p:anim calcmode="lin" valueType="num">
                                      <p:cBhvr additive="base">
                                        <p:cTn id="45" dur="500" fill="hold"/>
                                        <p:tgtEl>
                                          <p:spTgt spid="1741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4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416">
                                            <p:txEl>
                                              <p:pRg st="2" end="2"/>
                                            </p:txEl>
                                          </p:spTgt>
                                        </p:tgtEl>
                                        <p:attrNameLst>
                                          <p:attrName>style.visibility</p:attrName>
                                        </p:attrNameLst>
                                      </p:cBhvr>
                                      <p:to>
                                        <p:strVal val="visible"/>
                                      </p:to>
                                    </p:set>
                                    <p:anim calcmode="lin" valueType="num">
                                      <p:cBhvr additive="base">
                                        <p:cTn id="51" dur="500" fill="hold"/>
                                        <p:tgtEl>
                                          <p:spTgt spid="17416">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4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7416">
                                            <p:txEl>
                                              <p:pRg st="3" end="3"/>
                                            </p:txEl>
                                          </p:spTgt>
                                        </p:tgtEl>
                                        <p:attrNameLst>
                                          <p:attrName>style.visibility</p:attrName>
                                        </p:attrNameLst>
                                      </p:cBhvr>
                                      <p:to>
                                        <p:strVal val="visible"/>
                                      </p:to>
                                    </p:set>
                                    <p:anim calcmode="lin" valueType="num">
                                      <p:cBhvr additive="base">
                                        <p:cTn id="57" dur="500" fill="hold"/>
                                        <p:tgtEl>
                                          <p:spTgt spid="174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74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7416">
                                            <p:txEl>
                                              <p:pRg st="4" end="4"/>
                                            </p:txEl>
                                          </p:spTgt>
                                        </p:tgtEl>
                                        <p:attrNameLst>
                                          <p:attrName>style.visibility</p:attrName>
                                        </p:attrNameLst>
                                      </p:cBhvr>
                                      <p:to>
                                        <p:strVal val="visible"/>
                                      </p:to>
                                    </p:set>
                                    <p:anim calcmode="lin" valueType="num">
                                      <p:cBhvr additive="base">
                                        <p:cTn id="63" dur="500" fill="hold"/>
                                        <p:tgtEl>
                                          <p:spTgt spid="17416">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4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229600" cy="715963"/>
          </a:xfrm>
        </p:spPr>
        <p:txBody>
          <a:bodyPr/>
          <a:lstStyle/>
          <a:p>
            <a:r>
              <a:rPr lang="en-US" sz="4000"/>
              <a:t>Catching an Exception</a:t>
            </a:r>
          </a:p>
        </p:txBody>
      </p:sp>
      <p:sp>
        <p:nvSpPr>
          <p:cNvPr id="18436" name="Rectangle 4"/>
          <p:cNvSpPr>
            <a:spLocks noChangeArrowheads="1"/>
          </p:cNvSpPr>
          <p:nvPr/>
        </p:nvSpPr>
        <p:spPr bwMode="auto">
          <a:xfrm>
            <a:off x="47625" y="593725"/>
            <a:ext cx="4800600" cy="6188075"/>
          </a:xfrm>
          <a:prstGeom prst="rect">
            <a:avLst/>
          </a:prstGeom>
          <a:noFill/>
          <a:ln w="9525" algn="ctr">
            <a:noFill/>
            <a:miter lim="800000"/>
            <a:headEnd/>
            <a:tailEnd/>
          </a:ln>
          <a:effectLst/>
        </p:spPr>
        <p:txBody>
          <a:bodyPr>
            <a:spAutoFit/>
          </a:bodyPr>
          <a:lstStyle/>
          <a:p>
            <a:r>
              <a:rPr lang="en-US" sz="2000"/>
              <a:t>class Exceptiondemo1</a:t>
            </a:r>
          </a:p>
          <a:p>
            <a:r>
              <a:rPr lang="en-US" sz="2000"/>
              <a:t>{</a:t>
            </a:r>
          </a:p>
          <a:p>
            <a:r>
              <a:rPr lang="en-US" sz="2000"/>
              <a:t>public static void main(String arhs[])</a:t>
            </a:r>
          </a:p>
          <a:p>
            <a:r>
              <a:rPr lang="en-US" sz="2000"/>
              <a:t>{</a:t>
            </a:r>
          </a:p>
          <a:p>
            <a:r>
              <a:rPr lang="en-US" sz="2000"/>
              <a:t>int a=10;</a:t>
            </a:r>
          </a:p>
          <a:p>
            <a:r>
              <a:rPr lang="en-US" sz="2000"/>
              <a:t>int b= 5;</a:t>
            </a:r>
          </a:p>
          <a:p>
            <a:r>
              <a:rPr lang="en-US" sz="2000"/>
              <a:t>int c =5;</a:t>
            </a:r>
          </a:p>
          <a:p>
            <a:r>
              <a:rPr lang="en-US" sz="2000">
                <a:solidFill>
                  <a:srgbClr val="FF0000"/>
                </a:solidFill>
              </a:rPr>
              <a:t>try</a:t>
            </a:r>
          </a:p>
          <a:p>
            <a:r>
              <a:rPr lang="en-US" sz="2000">
                <a:solidFill>
                  <a:srgbClr val="FF0000"/>
                </a:solidFill>
              </a:rPr>
              <a:t>{</a:t>
            </a:r>
          </a:p>
          <a:p>
            <a:r>
              <a:rPr lang="en-US" sz="2000">
                <a:solidFill>
                  <a:srgbClr val="FF0000"/>
                </a:solidFill>
              </a:rPr>
              <a:t>int x = a/(b-c);</a:t>
            </a:r>
          </a:p>
          <a:p>
            <a:r>
              <a:rPr lang="en-US" sz="2000">
                <a:solidFill>
                  <a:srgbClr val="FF0000"/>
                </a:solidFill>
              </a:rPr>
              <a:t>System.out.println("c="+c);</a:t>
            </a:r>
          </a:p>
          <a:p>
            <a:r>
              <a:rPr lang="en-US" sz="2000">
                <a:solidFill>
                  <a:srgbClr val="FF0000"/>
                </a:solidFill>
              </a:rPr>
              <a:t>}</a:t>
            </a:r>
          </a:p>
          <a:p>
            <a:r>
              <a:rPr lang="en-US" sz="2000">
                <a:solidFill>
                  <a:srgbClr val="008000"/>
                </a:solidFill>
              </a:rPr>
              <a:t>catch(ArithmeticException e)</a:t>
            </a:r>
          </a:p>
          <a:p>
            <a:r>
              <a:rPr lang="en-US" sz="2000">
                <a:solidFill>
                  <a:srgbClr val="008000"/>
                </a:solidFill>
              </a:rPr>
              <a:t>{</a:t>
            </a:r>
          </a:p>
          <a:p>
            <a:r>
              <a:rPr lang="en-US" sz="2000">
                <a:solidFill>
                  <a:srgbClr val="008000"/>
                </a:solidFill>
              </a:rPr>
              <a:t>System.out.println(e.toString());</a:t>
            </a:r>
          </a:p>
          <a:p>
            <a:r>
              <a:rPr lang="en-US" sz="2000">
                <a:solidFill>
                  <a:srgbClr val="008000"/>
                </a:solidFill>
              </a:rPr>
              <a:t>}</a:t>
            </a:r>
          </a:p>
          <a:p>
            <a:r>
              <a:rPr lang="en-US" sz="2000"/>
              <a:t>int y = a/(b+c);</a:t>
            </a:r>
          </a:p>
          <a:p>
            <a:r>
              <a:rPr lang="en-US" sz="2000"/>
              <a:t>System.out.println("y="+y);</a:t>
            </a:r>
          </a:p>
          <a:p>
            <a:r>
              <a:rPr lang="en-US" sz="2000"/>
              <a:t>} </a:t>
            </a:r>
          </a:p>
          <a:p>
            <a:r>
              <a:rPr lang="en-US" sz="2000"/>
              <a:t>}</a:t>
            </a:r>
          </a:p>
        </p:txBody>
      </p:sp>
      <p:sp>
        <p:nvSpPr>
          <p:cNvPr id="18437" name="Rectangle 5"/>
          <p:cNvSpPr>
            <a:spLocks noChangeArrowheads="1"/>
          </p:cNvSpPr>
          <p:nvPr/>
        </p:nvSpPr>
        <p:spPr bwMode="auto">
          <a:xfrm>
            <a:off x="3505200" y="3613150"/>
            <a:ext cx="5562600" cy="1187450"/>
          </a:xfrm>
          <a:prstGeom prst="rect">
            <a:avLst/>
          </a:prstGeom>
          <a:noFill/>
          <a:ln w="9525" algn="ctr">
            <a:noFill/>
            <a:miter lim="800000"/>
            <a:headEnd/>
            <a:tailEnd/>
          </a:ln>
          <a:effectLst/>
        </p:spPr>
        <p:txBody>
          <a:bodyPr>
            <a:spAutoFit/>
          </a:bodyPr>
          <a:lstStyle/>
          <a:p>
            <a:r>
              <a:rPr lang="en-US" sz="2400" i="1">
                <a:solidFill>
                  <a:srgbClr val="FF0000"/>
                </a:solidFill>
              </a:rPr>
              <a:t>D:\java\bin&gt;java Exceptiondemo1</a:t>
            </a:r>
          </a:p>
          <a:p>
            <a:r>
              <a:rPr lang="en-US" sz="2400" i="1">
                <a:solidFill>
                  <a:srgbClr val="FF0000"/>
                </a:solidFill>
              </a:rPr>
              <a:t>java.lang.ArithmeticException: / by zero</a:t>
            </a:r>
          </a:p>
          <a:p>
            <a:r>
              <a:rPr lang="en-US" sz="2400" i="1">
                <a:solidFill>
                  <a:srgbClr val="FF0000"/>
                </a:solidFill>
              </a:rPr>
              <a:t>y=1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ox(in)">
                                      <p:cBhvr>
                                        <p:cTn id="7" dur="500"/>
                                        <p:tgtEl>
                                          <p:spTgt spid="1843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6">
                                            <p:txEl>
                                              <p:pRg st="1" end="1"/>
                                            </p:txEl>
                                          </p:spTgt>
                                        </p:tgtEl>
                                        <p:attrNameLst>
                                          <p:attrName>style.visibility</p:attrName>
                                        </p:attrNameLst>
                                      </p:cBhvr>
                                      <p:to>
                                        <p:strVal val="visible"/>
                                      </p:to>
                                    </p:set>
                                    <p:animEffect transition="in" filter="box(in)">
                                      <p:cBhvr>
                                        <p:cTn id="10" dur="500"/>
                                        <p:tgtEl>
                                          <p:spTgt spid="18436">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6">
                                            <p:txEl>
                                              <p:pRg st="2" end="2"/>
                                            </p:txEl>
                                          </p:spTgt>
                                        </p:tgtEl>
                                        <p:attrNameLst>
                                          <p:attrName>style.visibility</p:attrName>
                                        </p:attrNameLst>
                                      </p:cBhvr>
                                      <p:to>
                                        <p:strVal val="visible"/>
                                      </p:to>
                                    </p:set>
                                    <p:animEffect transition="in" filter="box(in)">
                                      <p:cBhvr>
                                        <p:cTn id="13" dur="500"/>
                                        <p:tgtEl>
                                          <p:spTgt spid="18436">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6">
                                            <p:txEl>
                                              <p:pRg st="3" end="3"/>
                                            </p:txEl>
                                          </p:spTgt>
                                        </p:tgtEl>
                                        <p:attrNameLst>
                                          <p:attrName>style.visibility</p:attrName>
                                        </p:attrNameLst>
                                      </p:cBhvr>
                                      <p:to>
                                        <p:strVal val="visible"/>
                                      </p:to>
                                    </p:set>
                                    <p:animEffect transition="in" filter="box(in)">
                                      <p:cBhvr>
                                        <p:cTn id="16" dur="500"/>
                                        <p:tgtEl>
                                          <p:spTgt spid="18436">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6">
                                            <p:txEl>
                                              <p:pRg st="4" end="4"/>
                                            </p:txEl>
                                          </p:spTgt>
                                        </p:tgtEl>
                                        <p:attrNameLst>
                                          <p:attrName>style.visibility</p:attrName>
                                        </p:attrNameLst>
                                      </p:cBhvr>
                                      <p:to>
                                        <p:strVal val="visible"/>
                                      </p:to>
                                    </p:set>
                                    <p:animEffect transition="in" filter="box(in)">
                                      <p:cBhvr>
                                        <p:cTn id="19" dur="500"/>
                                        <p:tgtEl>
                                          <p:spTgt spid="18436">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6">
                                            <p:txEl>
                                              <p:pRg st="5" end="5"/>
                                            </p:txEl>
                                          </p:spTgt>
                                        </p:tgtEl>
                                        <p:attrNameLst>
                                          <p:attrName>style.visibility</p:attrName>
                                        </p:attrNameLst>
                                      </p:cBhvr>
                                      <p:to>
                                        <p:strVal val="visible"/>
                                      </p:to>
                                    </p:set>
                                    <p:animEffect transition="in" filter="box(in)">
                                      <p:cBhvr>
                                        <p:cTn id="22" dur="500"/>
                                        <p:tgtEl>
                                          <p:spTgt spid="18436">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6">
                                            <p:txEl>
                                              <p:pRg st="6" end="6"/>
                                            </p:txEl>
                                          </p:spTgt>
                                        </p:tgtEl>
                                        <p:attrNameLst>
                                          <p:attrName>style.visibility</p:attrName>
                                        </p:attrNameLst>
                                      </p:cBhvr>
                                      <p:to>
                                        <p:strVal val="visible"/>
                                      </p:to>
                                    </p:set>
                                    <p:animEffect transition="in" filter="box(in)">
                                      <p:cBhvr>
                                        <p:cTn id="25" dur="500"/>
                                        <p:tgtEl>
                                          <p:spTgt spid="1843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8436">
                                            <p:txEl>
                                              <p:pRg st="7" end="7"/>
                                            </p:txEl>
                                          </p:spTgt>
                                        </p:tgtEl>
                                        <p:attrNameLst>
                                          <p:attrName>style.visibility</p:attrName>
                                        </p:attrNameLst>
                                      </p:cBhvr>
                                      <p:to>
                                        <p:strVal val="visible"/>
                                      </p:to>
                                    </p:set>
                                    <p:animEffect transition="in" filter="box(in)">
                                      <p:cBhvr>
                                        <p:cTn id="30" dur="500"/>
                                        <p:tgtEl>
                                          <p:spTgt spid="18436">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18436">
                                            <p:txEl>
                                              <p:pRg st="8" end="8"/>
                                            </p:txEl>
                                          </p:spTgt>
                                        </p:tgtEl>
                                        <p:attrNameLst>
                                          <p:attrName>style.visibility</p:attrName>
                                        </p:attrNameLst>
                                      </p:cBhvr>
                                      <p:to>
                                        <p:strVal val="visible"/>
                                      </p:to>
                                    </p:set>
                                    <p:animEffect transition="in" filter="box(in)">
                                      <p:cBhvr>
                                        <p:cTn id="33" dur="500"/>
                                        <p:tgtEl>
                                          <p:spTgt spid="18436">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18436">
                                            <p:txEl>
                                              <p:pRg st="9" end="9"/>
                                            </p:txEl>
                                          </p:spTgt>
                                        </p:tgtEl>
                                        <p:attrNameLst>
                                          <p:attrName>style.visibility</p:attrName>
                                        </p:attrNameLst>
                                      </p:cBhvr>
                                      <p:to>
                                        <p:strVal val="visible"/>
                                      </p:to>
                                    </p:set>
                                    <p:animEffect transition="in" filter="box(in)">
                                      <p:cBhvr>
                                        <p:cTn id="36" dur="500"/>
                                        <p:tgtEl>
                                          <p:spTgt spid="18436">
                                            <p:txEl>
                                              <p:pRg st="9" end="9"/>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18436">
                                            <p:txEl>
                                              <p:pRg st="10" end="10"/>
                                            </p:txEl>
                                          </p:spTgt>
                                        </p:tgtEl>
                                        <p:attrNameLst>
                                          <p:attrName>style.visibility</p:attrName>
                                        </p:attrNameLst>
                                      </p:cBhvr>
                                      <p:to>
                                        <p:strVal val="visible"/>
                                      </p:to>
                                    </p:set>
                                    <p:animEffect transition="in" filter="box(in)">
                                      <p:cBhvr>
                                        <p:cTn id="39" dur="500"/>
                                        <p:tgtEl>
                                          <p:spTgt spid="18436">
                                            <p:txEl>
                                              <p:pRg st="10" end="10"/>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18436">
                                            <p:txEl>
                                              <p:pRg st="11" end="11"/>
                                            </p:txEl>
                                          </p:spTgt>
                                        </p:tgtEl>
                                        <p:attrNameLst>
                                          <p:attrName>style.visibility</p:attrName>
                                        </p:attrNameLst>
                                      </p:cBhvr>
                                      <p:to>
                                        <p:strVal val="visible"/>
                                      </p:to>
                                    </p:set>
                                    <p:animEffect transition="in" filter="box(in)">
                                      <p:cBhvr>
                                        <p:cTn id="42" dur="500"/>
                                        <p:tgtEl>
                                          <p:spTgt spid="18436">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8436">
                                            <p:txEl>
                                              <p:pRg st="12" end="12"/>
                                            </p:txEl>
                                          </p:spTgt>
                                        </p:tgtEl>
                                        <p:attrNameLst>
                                          <p:attrName>style.visibility</p:attrName>
                                        </p:attrNameLst>
                                      </p:cBhvr>
                                      <p:to>
                                        <p:strVal val="visible"/>
                                      </p:to>
                                    </p:set>
                                    <p:animEffect transition="in" filter="box(in)">
                                      <p:cBhvr>
                                        <p:cTn id="47" dur="500"/>
                                        <p:tgtEl>
                                          <p:spTgt spid="18436">
                                            <p:txEl>
                                              <p:pRg st="12" end="12"/>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18436">
                                            <p:txEl>
                                              <p:pRg st="13" end="13"/>
                                            </p:txEl>
                                          </p:spTgt>
                                        </p:tgtEl>
                                        <p:attrNameLst>
                                          <p:attrName>style.visibility</p:attrName>
                                        </p:attrNameLst>
                                      </p:cBhvr>
                                      <p:to>
                                        <p:strVal val="visible"/>
                                      </p:to>
                                    </p:set>
                                    <p:animEffect transition="in" filter="box(in)">
                                      <p:cBhvr>
                                        <p:cTn id="50" dur="500"/>
                                        <p:tgtEl>
                                          <p:spTgt spid="18436">
                                            <p:txEl>
                                              <p:pRg st="13" end="13"/>
                                            </p:txEl>
                                          </p:spTgt>
                                        </p:tgtEl>
                                      </p:cBhvr>
                                    </p:animEffect>
                                  </p:childTnLst>
                                </p:cTn>
                              </p:par>
                              <p:par>
                                <p:cTn id="51" presetID="4" presetClass="entr" presetSubtype="16" fill="hold" nodeType="withEffect">
                                  <p:stCondLst>
                                    <p:cond delay="0"/>
                                  </p:stCondLst>
                                  <p:childTnLst>
                                    <p:set>
                                      <p:cBhvr>
                                        <p:cTn id="52" dur="1" fill="hold">
                                          <p:stCondLst>
                                            <p:cond delay="0"/>
                                          </p:stCondLst>
                                        </p:cTn>
                                        <p:tgtEl>
                                          <p:spTgt spid="18436">
                                            <p:txEl>
                                              <p:pRg st="14" end="14"/>
                                            </p:txEl>
                                          </p:spTgt>
                                        </p:tgtEl>
                                        <p:attrNameLst>
                                          <p:attrName>style.visibility</p:attrName>
                                        </p:attrNameLst>
                                      </p:cBhvr>
                                      <p:to>
                                        <p:strVal val="visible"/>
                                      </p:to>
                                    </p:set>
                                    <p:animEffect transition="in" filter="box(in)">
                                      <p:cBhvr>
                                        <p:cTn id="53" dur="500"/>
                                        <p:tgtEl>
                                          <p:spTgt spid="18436">
                                            <p:txEl>
                                              <p:pRg st="14" end="14"/>
                                            </p:txEl>
                                          </p:spTgt>
                                        </p:tgtEl>
                                      </p:cBhvr>
                                    </p:animEffect>
                                  </p:childTnLst>
                                </p:cTn>
                              </p:par>
                              <p:par>
                                <p:cTn id="54" presetID="4" presetClass="entr" presetSubtype="16" fill="hold" nodeType="withEffect">
                                  <p:stCondLst>
                                    <p:cond delay="0"/>
                                  </p:stCondLst>
                                  <p:childTnLst>
                                    <p:set>
                                      <p:cBhvr>
                                        <p:cTn id="55" dur="1" fill="hold">
                                          <p:stCondLst>
                                            <p:cond delay="0"/>
                                          </p:stCondLst>
                                        </p:cTn>
                                        <p:tgtEl>
                                          <p:spTgt spid="18436">
                                            <p:txEl>
                                              <p:pRg st="15" end="15"/>
                                            </p:txEl>
                                          </p:spTgt>
                                        </p:tgtEl>
                                        <p:attrNameLst>
                                          <p:attrName>style.visibility</p:attrName>
                                        </p:attrNameLst>
                                      </p:cBhvr>
                                      <p:to>
                                        <p:strVal val="visible"/>
                                      </p:to>
                                    </p:set>
                                    <p:animEffect transition="in" filter="box(in)">
                                      <p:cBhvr>
                                        <p:cTn id="56" dur="500"/>
                                        <p:tgtEl>
                                          <p:spTgt spid="18436">
                                            <p:txEl>
                                              <p:pRg st="15" end="1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8436">
                                            <p:txEl>
                                              <p:pRg st="16" end="16"/>
                                            </p:txEl>
                                          </p:spTgt>
                                        </p:tgtEl>
                                        <p:attrNameLst>
                                          <p:attrName>style.visibility</p:attrName>
                                        </p:attrNameLst>
                                      </p:cBhvr>
                                      <p:to>
                                        <p:strVal val="visible"/>
                                      </p:to>
                                    </p:set>
                                    <p:animEffect transition="in" filter="box(in)">
                                      <p:cBhvr>
                                        <p:cTn id="61" dur="500"/>
                                        <p:tgtEl>
                                          <p:spTgt spid="18436">
                                            <p:txEl>
                                              <p:pRg st="16" end="16"/>
                                            </p:txEl>
                                          </p:spTgt>
                                        </p:tgtEl>
                                      </p:cBhvr>
                                    </p:animEffect>
                                  </p:childTnLst>
                                </p:cTn>
                              </p:par>
                              <p:par>
                                <p:cTn id="62" presetID="4" presetClass="entr" presetSubtype="16" fill="hold" nodeType="withEffect">
                                  <p:stCondLst>
                                    <p:cond delay="0"/>
                                  </p:stCondLst>
                                  <p:childTnLst>
                                    <p:set>
                                      <p:cBhvr>
                                        <p:cTn id="63" dur="1" fill="hold">
                                          <p:stCondLst>
                                            <p:cond delay="0"/>
                                          </p:stCondLst>
                                        </p:cTn>
                                        <p:tgtEl>
                                          <p:spTgt spid="18436">
                                            <p:txEl>
                                              <p:pRg st="17" end="17"/>
                                            </p:txEl>
                                          </p:spTgt>
                                        </p:tgtEl>
                                        <p:attrNameLst>
                                          <p:attrName>style.visibility</p:attrName>
                                        </p:attrNameLst>
                                      </p:cBhvr>
                                      <p:to>
                                        <p:strVal val="visible"/>
                                      </p:to>
                                    </p:set>
                                    <p:animEffect transition="in" filter="box(in)">
                                      <p:cBhvr>
                                        <p:cTn id="64" dur="500"/>
                                        <p:tgtEl>
                                          <p:spTgt spid="18436">
                                            <p:txEl>
                                              <p:pRg st="17" end="17"/>
                                            </p:txEl>
                                          </p:spTgt>
                                        </p:tgtEl>
                                      </p:cBhvr>
                                    </p:animEffect>
                                  </p:childTnLst>
                                </p:cTn>
                              </p:par>
                              <p:par>
                                <p:cTn id="65" presetID="4" presetClass="entr" presetSubtype="16" fill="hold" nodeType="withEffect">
                                  <p:stCondLst>
                                    <p:cond delay="0"/>
                                  </p:stCondLst>
                                  <p:childTnLst>
                                    <p:set>
                                      <p:cBhvr>
                                        <p:cTn id="66" dur="1" fill="hold">
                                          <p:stCondLst>
                                            <p:cond delay="0"/>
                                          </p:stCondLst>
                                        </p:cTn>
                                        <p:tgtEl>
                                          <p:spTgt spid="18436">
                                            <p:txEl>
                                              <p:pRg st="18" end="18"/>
                                            </p:txEl>
                                          </p:spTgt>
                                        </p:tgtEl>
                                        <p:attrNameLst>
                                          <p:attrName>style.visibility</p:attrName>
                                        </p:attrNameLst>
                                      </p:cBhvr>
                                      <p:to>
                                        <p:strVal val="visible"/>
                                      </p:to>
                                    </p:set>
                                    <p:animEffect transition="in" filter="box(in)">
                                      <p:cBhvr>
                                        <p:cTn id="67" dur="500"/>
                                        <p:tgtEl>
                                          <p:spTgt spid="18436">
                                            <p:txEl>
                                              <p:pRg st="18" end="18"/>
                                            </p:txEl>
                                          </p:spTgt>
                                        </p:tgtEl>
                                      </p:cBhvr>
                                    </p:animEffect>
                                  </p:childTnLst>
                                </p:cTn>
                              </p:par>
                              <p:par>
                                <p:cTn id="68" presetID="4" presetClass="entr" presetSubtype="16" fill="hold" nodeType="withEffect">
                                  <p:stCondLst>
                                    <p:cond delay="0"/>
                                  </p:stCondLst>
                                  <p:childTnLst>
                                    <p:set>
                                      <p:cBhvr>
                                        <p:cTn id="69" dur="1" fill="hold">
                                          <p:stCondLst>
                                            <p:cond delay="0"/>
                                          </p:stCondLst>
                                        </p:cTn>
                                        <p:tgtEl>
                                          <p:spTgt spid="18436">
                                            <p:txEl>
                                              <p:pRg st="19" end="19"/>
                                            </p:txEl>
                                          </p:spTgt>
                                        </p:tgtEl>
                                        <p:attrNameLst>
                                          <p:attrName>style.visibility</p:attrName>
                                        </p:attrNameLst>
                                      </p:cBhvr>
                                      <p:to>
                                        <p:strVal val="visible"/>
                                      </p:to>
                                    </p:set>
                                    <p:animEffect transition="in" filter="box(in)">
                                      <p:cBhvr>
                                        <p:cTn id="70" dur="500"/>
                                        <p:tgtEl>
                                          <p:spTgt spid="18436">
                                            <p:txEl>
                                              <p:pRg st="19" end="1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18437"/>
                                        </p:tgtEl>
                                        <p:attrNameLst>
                                          <p:attrName>style.visibility</p:attrName>
                                        </p:attrNameLst>
                                      </p:cBhvr>
                                      <p:to>
                                        <p:strVal val="visible"/>
                                      </p:to>
                                    </p:set>
                                    <p:animEffect transition="in" filter="box(in)">
                                      <p:cBhvr>
                                        <p:cTn id="75"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487363"/>
          </a:xfrm>
        </p:spPr>
        <p:txBody>
          <a:bodyPr>
            <a:normAutofit fontScale="90000"/>
          </a:bodyPr>
          <a:lstStyle/>
          <a:p>
            <a:r>
              <a:rPr lang="en-US" sz="4000"/>
              <a:t>Catching Multiple Exceptions</a:t>
            </a:r>
          </a:p>
        </p:txBody>
      </p:sp>
      <p:sp>
        <p:nvSpPr>
          <p:cNvPr id="19460" name="Rectangle 4"/>
          <p:cNvSpPr>
            <a:spLocks noChangeArrowheads="1"/>
          </p:cNvSpPr>
          <p:nvPr/>
        </p:nvSpPr>
        <p:spPr bwMode="auto">
          <a:xfrm>
            <a:off x="0" y="609600"/>
            <a:ext cx="5105400" cy="3082925"/>
          </a:xfrm>
          <a:prstGeom prst="rect">
            <a:avLst/>
          </a:prstGeom>
          <a:noFill/>
          <a:ln w="9525" algn="ctr">
            <a:noFill/>
            <a:miter lim="800000"/>
            <a:headEnd/>
            <a:tailEnd/>
          </a:ln>
          <a:effectLst/>
        </p:spPr>
        <p:txBody>
          <a:bodyPr>
            <a:spAutoFit/>
          </a:bodyPr>
          <a:lstStyle/>
          <a:p>
            <a:r>
              <a:rPr lang="en-US">
                <a:latin typeface="Courier New" pitchFamily="49" charset="0"/>
              </a:rPr>
              <a:t>class Exceptiondemo4</a:t>
            </a:r>
          </a:p>
          <a:p>
            <a:r>
              <a:rPr lang="en-US">
                <a:latin typeface="Courier New" pitchFamily="49" charset="0"/>
              </a:rPr>
              <a:t>{</a:t>
            </a:r>
          </a:p>
          <a:p>
            <a:r>
              <a:rPr lang="en-US" sz="1600">
                <a:latin typeface="Courier New" pitchFamily="49" charset="0"/>
              </a:rPr>
              <a:t>public static void main(String args[])</a:t>
            </a:r>
          </a:p>
          <a:p>
            <a:r>
              <a:rPr lang="en-US">
                <a:latin typeface="Courier New" pitchFamily="49" charset="0"/>
              </a:rPr>
              <a:t>{</a:t>
            </a:r>
          </a:p>
          <a:p>
            <a:r>
              <a:rPr lang="en-US">
                <a:latin typeface="Courier New" pitchFamily="49" charset="0"/>
              </a:rPr>
              <a:t>int a[]= {5,10};</a:t>
            </a:r>
          </a:p>
          <a:p>
            <a:r>
              <a:rPr lang="en-US">
                <a:latin typeface="Courier New" pitchFamily="49" charset="0"/>
              </a:rPr>
              <a:t>try</a:t>
            </a:r>
          </a:p>
          <a:p>
            <a:r>
              <a:rPr lang="en-US">
                <a:latin typeface="Courier New" pitchFamily="49" charset="0"/>
              </a:rPr>
              <a:t>{</a:t>
            </a:r>
          </a:p>
          <a:p>
            <a:r>
              <a:rPr lang="en-US">
                <a:solidFill>
                  <a:srgbClr val="FF0000"/>
                </a:solidFill>
                <a:latin typeface="Courier New" pitchFamily="49" charset="0"/>
              </a:rPr>
              <a:t>int b= Integer.parseInt(args[0]);</a:t>
            </a:r>
          </a:p>
          <a:p>
            <a:r>
              <a:rPr lang="en-US">
                <a:solidFill>
                  <a:srgbClr val="FF0000"/>
                </a:solidFill>
                <a:latin typeface="Courier New" pitchFamily="49" charset="0"/>
              </a:rPr>
              <a:t>int x = a[b]/(b-a[1]);</a:t>
            </a:r>
          </a:p>
          <a:p>
            <a:r>
              <a:rPr lang="en-US">
                <a:latin typeface="Courier New" pitchFamily="49" charset="0"/>
              </a:rPr>
              <a:t>System.out.println("x="+x);</a:t>
            </a:r>
          </a:p>
          <a:p>
            <a:r>
              <a:rPr lang="en-US">
                <a:latin typeface="Courier New" pitchFamily="49" charset="0"/>
              </a:rPr>
              <a:t>}</a:t>
            </a:r>
          </a:p>
        </p:txBody>
      </p:sp>
      <p:sp>
        <p:nvSpPr>
          <p:cNvPr id="19461" name="Rectangle 5"/>
          <p:cNvSpPr>
            <a:spLocks noChangeArrowheads="1"/>
          </p:cNvSpPr>
          <p:nvPr/>
        </p:nvSpPr>
        <p:spPr bwMode="auto">
          <a:xfrm>
            <a:off x="4724400" y="2819400"/>
            <a:ext cx="4343400" cy="3025775"/>
          </a:xfrm>
          <a:prstGeom prst="rect">
            <a:avLst/>
          </a:prstGeom>
          <a:noFill/>
          <a:ln w="9525" algn="ctr">
            <a:noFill/>
            <a:miter lim="800000"/>
            <a:headEnd/>
            <a:tailEnd/>
          </a:ln>
          <a:effectLst/>
        </p:spPr>
        <p:txBody>
          <a:bodyPr>
            <a:spAutoFit/>
          </a:bodyPr>
          <a:lstStyle/>
          <a:p>
            <a:r>
              <a:rPr lang="en-US" sz="1600">
                <a:solidFill>
                  <a:srgbClr val="008000"/>
                </a:solidFill>
              </a:rPr>
              <a:t>catch(ArithmeticException e)</a:t>
            </a:r>
          </a:p>
          <a:p>
            <a:r>
              <a:rPr lang="en-US" sz="1600">
                <a:solidFill>
                  <a:srgbClr val="008000"/>
                </a:solidFill>
              </a:rPr>
              <a:t>{</a:t>
            </a:r>
          </a:p>
          <a:p>
            <a:r>
              <a:rPr lang="en-US" sz="1600">
                <a:solidFill>
                  <a:srgbClr val="008000"/>
                </a:solidFill>
              </a:rPr>
              <a:t>System.out.println(e.toString());</a:t>
            </a:r>
          </a:p>
          <a:p>
            <a:r>
              <a:rPr lang="en-US" sz="1600">
                <a:solidFill>
                  <a:srgbClr val="008000"/>
                </a:solidFill>
              </a:rPr>
              <a:t>}</a:t>
            </a:r>
          </a:p>
          <a:p>
            <a:r>
              <a:rPr lang="en-US" sz="1600">
                <a:solidFill>
                  <a:srgbClr val="FF0000"/>
                </a:solidFill>
              </a:rPr>
              <a:t>catch(NumberFormatException e)</a:t>
            </a:r>
          </a:p>
          <a:p>
            <a:r>
              <a:rPr lang="en-US" sz="1600">
                <a:solidFill>
                  <a:srgbClr val="FF0000"/>
                </a:solidFill>
              </a:rPr>
              <a:t>{</a:t>
            </a:r>
          </a:p>
          <a:p>
            <a:r>
              <a:rPr lang="en-US" sz="1600">
                <a:solidFill>
                  <a:srgbClr val="FF0000"/>
                </a:solidFill>
              </a:rPr>
              <a:t>System.out.println(e.toString());</a:t>
            </a:r>
          </a:p>
          <a:p>
            <a:r>
              <a:rPr lang="en-US" sz="1600">
                <a:solidFill>
                  <a:srgbClr val="FF0000"/>
                </a:solidFill>
              </a:rPr>
              <a:t>}</a:t>
            </a:r>
          </a:p>
          <a:p>
            <a:r>
              <a:rPr lang="en-US" sz="1600">
                <a:solidFill>
                  <a:schemeClr val="accent2"/>
                </a:solidFill>
              </a:rPr>
              <a:t>catch(ArrayIndexOutOfBoundsException e)</a:t>
            </a:r>
          </a:p>
          <a:p>
            <a:r>
              <a:rPr lang="en-US" sz="1600">
                <a:solidFill>
                  <a:schemeClr val="accent2"/>
                </a:solidFill>
              </a:rPr>
              <a:t>{</a:t>
            </a:r>
          </a:p>
          <a:p>
            <a:r>
              <a:rPr lang="en-US" sz="1600">
                <a:solidFill>
                  <a:schemeClr val="accent2"/>
                </a:solidFill>
              </a:rPr>
              <a:t>System.out.println(e.toString());</a:t>
            </a:r>
          </a:p>
          <a:p>
            <a:r>
              <a:rPr lang="en-US" sz="1600">
                <a:solidFill>
                  <a:schemeClr val="accent2"/>
                </a:solidFill>
              </a:rPr>
              <a:t>}</a:t>
            </a:r>
          </a:p>
        </p:txBody>
      </p:sp>
      <p:sp>
        <p:nvSpPr>
          <p:cNvPr id="19463" name="Line 7"/>
          <p:cNvSpPr>
            <a:spLocks noChangeShapeType="1"/>
          </p:cNvSpPr>
          <p:nvPr/>
        </p:nvSpPr>
        <p:spPr bwMode="auto">
          <a:xfrm>
            <a:off x="1905000" y="5105400"/>
            <a:ext cx="0" cy="53340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9464" name="Text Box 8"/>
          <p:cNvSpPr txBox="1">
            <a:spLocks noChangeArrowheads="1"/>
          </p:cNvSpPr>
          <p:nvPr/>
        </p:nvSpPr>
        <p:spPr bwMode="auto">
          <a:xfrm>
            <a:off x="228600" y="4113213"/>
            <a:ext cx="3733800" cy="915987"/>
          </a:xfrm>
          <a:prstGeom prst="rect">
            <a:avLst/>
          </a:prstGeom>
          <a:noFill/>
          <a:ln w="9525" algn="ctr">
            <a:noFill/>
            <a:miter lim="800000"/>
            <a:headEnd/>
            <a:tailEnd/>
          </a:ln>
          <a:effectLst/>
        </p:spPr>
        <p:txBody>
          <a:bodyPr>
            <a:spAutoFit/>
          </a:bodyPr>
          <a:lstStyle/>
          <a:p>
            <a:pPr>
              <a:spcBef>
                <a:spcPct val="50000"/>
              </a:spcBef>
            </a:pPr>
            <a:r>
              <a:rPr lang="en-US"/>
              <a:t>This Statement is outside catch block and will be executed in any case</a:t>
            </a:r>
          </a:p>
        </p:txBody>
      </p:sp>
      <p:sp>
        <p:nvSpPr>
          <p:cNvPr id="19465" name="Rectangle 9"/>
          <p:cNvSpPr>
            <a:spLocks noChangeArrowheads="1"/>
          </p:cNvSpPr>
          <p:nvPr/>
        </p:nvSpPr>
        <p:spPr bwMode="auto">
          <a:xfrm>
            <a:off x="76200" y="5791200"/>
            <a:ext cx="5638800" cy="915988"/>
          </a:xfrm>
          <a:prstGeom prst="rect">
            <a:avLst/>
          </a:prstGeom>
          <a:noFill/>
          <a:ln w="9525" algn="ctr">
            <a:noFill/>
            <a:miter lim="800000"/>
            <a:headEnd/>
            <a:tailEnd/>
          </a:ln>
          <a:effectLst/>
        </p:spPr>
        <p:txBody>
          <a:bodyPr>
            <a:spAutoFit/>
          </a:bodyPr>
          <a:lstStyle/>
          <a:p>
            <a:r>
              <a:rPr lang="en-US">
                <a:solidFill>
                  <a:srgbClr val="008000"/>
                </a:solidFill>
              </a:rPr>
              <a:t>System.out.println("Hello This is Exception Test");</a:t>
            </a:r>
          </a:p>
          <a:p>
            <a:r>
              <a:rPr lang="en-US">
                <a:solidFill>
                  <a:srgbClr val="008000"/>
                </a:solidFill>
              </a:rPr>
              <a:t>} // End of main() method</a:t>
            </a:r>
          </a:p>
          <a:p>
            <a:r>
              <a:rPr lang="en-US">
                <a:solidFill>
                  <a:srgbClr val="008000"/>
                </a:solidFill>
              </a:rPr>
              <a:t>}// End of class Exceptiondemo4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box(in)">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box(in)">
                                      <p:cBhvr>
                                        <p:cTn id="12" dur="500"/>
                                        <p:tgtEl>
                                          <p:spTgt spid="19460">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animEffect transition="in" filter="box(in)">
                                      <p:cBhvr>
                                        <p:cTn id="15" dur="500"/>
                                        <p:tgtEl>
                                          <p:spTgt spid="19460">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9460">
                                            <p:txEl>
                                              <p:pRg st="3" end="3"/>
                                            </p:txEl>
                                          </p:spTgt>
                                        </p:tgtEl>
                                        <p:attrNameLst>
                                          <p:attrName>style.visibility</p:attrName>
                                        </p:attrNameLst>
                                      </p:cBhvr>
                                      <p:to>
                                        <p:strVal val="visible"/>
                                      </p:to>
                                    </p:set>
                                    <p:animEffect transition="in" filter="box(in)">
                                      <p:cBhvr>
                                        <p:cTn id="18" dur="500"/>
                                        <p:tgtEl>
                                          <p:spTgt spid="1946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9460">
                                            <p:txEl>
                                              <p:pRg st="4" end="4"/>
                                            </p:txEl>
                                          </p:spTgt>
                                        </p:tgtEl>
                                        <p:attrNameLst>
                                          <p:attrName>style.visibility</p:attrName>
                                        </p:attrNameLst>
                                      </p:cBhvr>
                                      <p:to>
                                        <p:strVal val="visible"/>
                                      </p:to>
                                    </p:set>
                                    <p:animEffect transition="in" filter="box(in)">
                                      <p:cBhvr>
                                        <p:cTn id="23" dur="500"/>
                                        <p:tgtEl>
                                          <p:spTgt spid="1946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9460">
                                            <p:txEl>
                                              <p:pRg st="5" end="5"/>
                                            </p:txEl>
                                          </p:spTgt>
                                        </p:tgtEl>
                                        <p:attrNameLst>
                                          <p:attrName>style.visibility</p:attrName>
                                        </p:attrNameLst>
                                      </p:cBhvr>
                                      <p:to>
                                        <p:strVal val="visible"/>
                                      </p:to>
                                    </p:set>
                                    <p:animEffect transition="in" filter="box(in)">
                                      <p:cBhvr>
                                        <p:cTn id="28" dur="500"/>
                                        <p:tgtEl>
                                          <p:spTgt spid="19460">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9460">
                                            <p:txEl>
                                              <p:pRg st="6" end="6"/>
                                            </p:txEl>
                                          </p:spTgt>
                                        </p:tgtEl>
                                        <p:attrNameLst>
                                          <p:attrName>style.visibility</p:attrName>
                                        </p:attrNameLst>
                                      </p:cBhvr>
                                      <p:to>
                                        <p:strVal val="visible"/>
                                      </p:to>
                                    </p:set>
                                    <p:animEffect transition="in" filter="box(in)">
                                      <p:cBhvr>
                                        <p:cTn id="31" dur="500"/>
                                        <p:tgtEl>
                                          <p:spTgt spid="19460">
                                            <p:txEl>
                                              <p:pRg st="6" end="6"/>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9460">
                                            <p:txEl>
                                              <p:pRg st="7" end="7"/>
                                            </p:txEl>
                                          </p:spTgt>
                                        </p:tgtEl>
                                        <p:attrNameLst>
                                          <p:attrName>style.visibility</p:attrName>
                                        </p:attrNameLst>
                                      </p:cBhvr>
                                      <p:to>
                                        <p:strVal val="visible"/>
                                      </p:to>
                                    </p:set>
                                    <p:animEffect transition="in" filter="box(in)">
                                      <p:cBhvr>
                                        <p:cTn id="34" dur="500"/>
                                        <p:tgtEl>
                                          <p:spTgt spid="19460">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9460">
                                            <p:txEl>
                                              <p:pRg st="8" end="8"/>
                                            </p:txEl>
                                          </p:spTgt>
                                        </p:tgtEl>
                                        <p:attrNameLst>
                                          <p:attrName>style.visibility</p:attrName>
                                        </p:attrNameLst>
                                      </p:cBhvr>
                                      <p:to>
                                        <p:strVal val="visible"/>
                                      </p:to>
                                    </p:set>
                                    <p:animEffect transition="in" filter="box(in)">
                                      <p:cBhvr>
                                        <p:cTn id="37" dur="500"/>
                                        <p:tgtEl>
                                          <p:spTgt spid="19460">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9460">
                                            <p:txEl>
                                              <p:pRg st="9" end="9"/>
                                            </p:txEl>
                                          </p:spTgt>
                                        </p:tgtEl>
                                        <p:attrNameLst>
                                          <p:attrName>style.visibility</p:attrName>
                                        </p:attrNameLst>
                                      </p:cBhvr>
                                      <p:to>
                                        <p:strVal val="visible"/>
                                      </p:to>
                                    </p:set>
                                    <p:animEffect transition="in" filter="box(in)">
                                      <p:cBhvr>
                                        <p:cTn id="40" dur="500"/>
                                        <p:tgtEl>
                                          <p:spTgt spid="19460">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19460">
                                            <p:txEl>
                                              <p:pRg st="10" end="10"/>
                                            </p:txEl>
                                          </p:spTgt>
                                        </p:tgtEl>
                                        <p:attrNameLst>
                                          <p:attrName>style.visibility</p:attrName>
                                        </p:attrNameLst>
                                      </p:cBhvr>
                                      <p:to>
                                        <p:strVal val="visible"/>
                                      </p:to>
                                    </p:set>
                                    <p:animEffect transition="in" filter="box(in)">
                                      <p:cBhvr>
                                        <p:cTn id="43" dur="500"/>
                                        <p:tgtEl>
                                          <p:spTgt spid="19460">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9461">
                                            <p:txEl>
                                              <p:pRg st="0" end="0"/>
                                            </p:txEl>
                                          </p:spTgt>
                                        </p:tgtEl>
                                        <p:attrNameLst>
                                          <p:attrName>style.visibility</p:attrName>
                                        </p:attrNameLst>
                                      </p:cBhvr>
                                      <p:to>
                                        <p:strVal val="visible"/>
                                      </p:to>
                                    </p:set>
                                    <p:animEffect transition="in" filter="box(in)">
                                      <p:cBhvr>
                                        <p:cTn id="48" dur="500"/>
                                        <p:tgtEl>
                                          <p:spTgt spid="19461">
                                            <p:txEl>
                                              <p:pRg st="0" end="0"/>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19461">
                                            <p:txEl>
                                              <p:pRg st="1" end="1"/>
                                            </p:txEl>
                                          </p:spTgt>
                                        </p:tgtEl>
                                        <p:attrNameLst>
                                          <p:attrName>style.visibility</p:attrName>
                                        </p:attrNameLst>
                                      </p:cBhvr>
                                      <p:to>
                                        <p:strVal val="visible"/>
                                      </p:to>
                                    </p:set>
                                    <p:animEffect transition="in" filter="box(in)">
                                      <p:cBhvr>
                                        <p:cTn id="51" dur="500"/>
                                        <p:tgtEl>
                                          <p:spTgt spid="19461">
                                            <p:txEl>
                                              <p:pRg st="1" end="1"/>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19461">
                                            <p:txEl>
                                              <p:pRg st="2" end="2"/>
                                            </p:txEl>
                                          </p:spTgt>
                                        </p:tgtEl>
                                        <p:attrNameLst>
                                          <p:attrName>style.visibility</p:attrName>
                                        </p:attrNameLst>
                                      </p:cBhvr>
                                      <p:to>
                                        <p:strVal val="visible"/>
                                      </p:to>
                                    </p:set>
                                    <p:animEffect transition="in" filter="box(in)">
                                      <p:cBhvr>
                                        <p:cTn id="54" dur="500"/>
                                        <p:tgtEl>
                                          <p:spTgt spid="19461">
                                            <p:txEl>
                                              <p:pRg st="2" end="2"/>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19461">
                                            <p:txEl>
                                              <p:pRg st="3" end="3"/>
                                            </p:txEl>
                                          </p:spTgt>
                                        </p:tgtEl>
                                        <p:attrNameLst>
                                          <p:attrName>style.visibility</p:attrName>
                                        </p:attrNameLst>
                                      </p:cBhvr>
                                      <p:to>
                                        <p:strVal val="visible"/>
                                      </p:to>
                                    </p:set>
                                    <p:animEffect transition="in" filter="box(in)">
                                      <p:cBhvr>
                                        <p:cTn id="57" dur="500"/>
                                        <p:tgtEl>
                                          <p:spTgt spid="19461">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9461">
                                            <p:txEl>
                                              <p:pRg st="4" end="4"/>
                                            </p:txEl>
                                          </p:spTgt>
                                        </p:tgtEl>
                                        <p:attrNameLst>
                                          <p:attrName>style.visibility</p:attrName>
                                        </p:attrNameLst>
                                      </p:cBhvr>
                                      <p:to>
                                        <p:strVal val="visible"/>
                                      </p:to>
                                    </p:set>
                                    <p:animEffect transition="in" filter="box(in)">
                                      <p:cBhvr>
                                        <p:cTn id="62" dur="500"/>
                                        <p:tgtEl>
                                          <p:spTgt spid="19461">
                                            <p:txEl>
                                              <p:pRg st="4" end="4"/>
                                            </p:txEl>
                                          </p:spTgt>
                                        </p:tgtEl>
                                      </p:cBhvr>
                                    </p:animEffect>
                                  </p:childTnLst>
                                </p:cTn>
                              </p:par>
                              <p:par>
                                <p:cTn id="63" presetID="4" presetClass="entr" presetSubtype="16" fill="hold" nodeType="withEffect">
                                  <p:stCondLst>
                                    <p:cond delay="0"/>
                                  </p:stCondLst>
                                  <p:childTnLst>
                                    <p:set>
                                      <p:cBhvr>
                                        <p:cTn id="64" dur="1" fill="hold">
                                          <p:stCondLst>
                                            <p:cond delay="0"/>
                                          </p:stCondLst>
                                        </p:cTn>
                                        <p:tgtEl>
                                          <p:spTgt spid="19461">
                                            <p:txEl>
                                              <p:pRg st="5" end="5"/>
                                            </p:txEl>
                                          </p:spTgt>
                                        </p:tgtEl>
                                        <p:attrNameLst>
                                          <p:attrName>style.visibility</p:attrName>
                                        </p:attrNameLst>
                                      </p:cBhvr>
                                      <p:to>
                                        <p:strVal val="visible"/>
                                      </p:to>
                                    </p:set>
                                    <p:animEffect transition="in" filter="box(in)">
                                      <p:cBhvr>
                                        <p:cTn id="65" dur="500"/>
                                        <p:tgtEl>
                                          <p:spTgt spid="19461">
                                            <p:txEl>
                                              <p:pRg st="5" end="5"/>
                                            </p:txEl>
                                          </p:spTgt>
                                        </p:tgtEl>
                                      </p:cBhvr>
                                    </p:animEffect>
                                  </p:childTnLst>
                                </p:cTn>
                              </p:par>
                              <p:par>
                                <p:cTn id="66" presetID="4" presetClass="entr" presetSubtype="16" fill="hold" nodeType="withEffect">
                                  <p:stCondLst>
                                    <p:cond delay="0"/>
                                  </p:stCondLst>
                                  <p:childTnLst>
                                    <p:set>
                                      <p:cBhvr>
                                        <p:cTn id="67" dur="1" fill="hold">
                                          <p:stCondLst>
                                            <p:cond delay="0"/>
                                          </p:stCondLst>
                                        </p:cTn>
                                        <p:tgtEl>
                                          <p:spTgt spid="19461">
                                            <p:txEl>
                                              <p:pRg st="6" end="6"/>
                                            </p:txEl>
                                          </p:spTgt>
                                        </p:tgtEl>
                                        <p:attrNameLst>
                                          <p:attrName>style.visibility</p:attrName>
                                        </p:attrNameLst>
                                      </p:cBhvr>
                                      <p:to>
                                        <p:strVal val="visible"/>
                                      </p:to>
                                    </p:set>
                                    <p:animEffect transition="in" filter="box(in)">
                                      <p:cBhvr>
                                        <p:cTn id="68" dur="500"/>
                                        <p:tgtEl>
                                          <p:spTgt spid="19461">
                                            <p:txEl>
                                              <p:pRg st="6" end="6"/>
                                            </p:txEl>
                                          </p:spTgt>
                                        </p:tgtEl>
                                      </p:cBhvr>
                                    </p:animEffect>
                                  </p:childTnLst>
                                </p:cTn>
                              </p:par>
                              <p:par>
                                <p:cTn id="69" presetID="4" presetClass="entr" presetSubtype="16" fill="hold" nodeType="withEffect">
                                  <p:stCondLst>
                                    <p:cond delay="0"/>
                                  </p:stCondLst>
                                  <p:childTnLst>
                                    <p:set>
                                      <p:cBhvr>
                                        <p:cTn id="70" dur="1" fill="hold">
                                          <p:stCondLst>
                                            <p:cond delay="0"/>
                                          </p:stCondLst>
                                        </p:cTn>
                                        <p:tgtEl>
                                          <p:spTgt spid="19461">
                                            <p:txEl>
                                              <p:pRg st="7" end="7"/>
                                            </p:txEl>
                                          </p:spTgt>
                                        </p:tgtEl>
                                        <p:attrNameLst>
                                          <p:attrName>style.visibility</p:attrName>
                                        </p:attrNameLst>
                                      </p:cBhvr>
                                      <p:to>
                                        <p:strVal val="visible"/>
                                      </p:to>
                                    </p:set>
                                    <p:animEffect transition="in" filter="box(in)">
                                      <p:cBhvr>
                                        <p:cTn id="71" dur="500"/>
                                        <p:tgtEl>
                                          <p:spTgt spid="19461">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19461">
                                            <p:txEl>
                                              <p:pRg st="8" end="8"/>
                                            </p:txEl>
                                          </p:spTgt>
                                        </p:tgtEl>
                                        <p:attrNameLst>
                                          <p:attrName>style.visibility</p:attrName>
                                        </p:attrNameLst>
                                      </p:cBhvr>
                                      <p:to>
                                        <p:strVal val="visible"/>
                                      </p:to>
                                    </p:set>
                                    <p:animEffect transition="in" filter="box(in)">
                                      <p:cBhvr>
                                        <p:cTn id="76" dur="500"/>
                                        <p:tgtEl>
                                          <p:spTgt spid="19461">
                                            <p:txEl>
                                              <p:pRg st="8" end="8"/>
                                            </p:txEl>
                                          </p:spTgt>
                                        </p:tgtEl>
                                      </p:cBhvr>
                                    </p:animEffect>
                                  </p:childTnLst>
                                </p:cTn>
                              </p:par>
                              <p:par>
                                <p:cTn id="77" presetID="4" presetClass="entr" presetSubtype="16" fill="hold" nodeType="withEffect">
                                  <p:stCondLst>
                                    <p:cond delay="0"/>
                                  </p:stCondLst>
                                  <p:childTnLst>
                                    <p:set>
                                      <p:cBhvr>
                                        <p:cTn id="78" dur="1" fill="hold">
                                          <p:stCondLst>
                                            <p:cond delay="0"/>
                                          </p:stCondLst>
                                        </p:cTn>
                                        <p:tgtEl>
                                          <p:spTgt spid="19461">
                                            <p:txEl>
                                              <p:pRg st="9" end="9"/>
                                            </p:txEl>
                                          </p:spTgt>
                                        </p:tgtEl>
                                        <p:attrNameLst>
                                          <p:attrName>style.visibility</p:attrName>
                                        </p:attrNameLst>
                                      </p:cBhvr>
                                      <p:to>
                                        <p:strVal val="visible"/>
                                      </p:to>
                                    </p:set>
                                    <p:animEffect transition="in" filter="box(in)">
                                      <p:cBhvr>
                                        <p:cTn id="79" dur="500"/>
                                        <p:tgtEl>
                                          <p:spTgt spid="19461">
                                            <p:txEl>
                                              <p:pRg st="9" end="9"/>
                                            </p:txEl>
                                          </p:spTgt>
                                        </p:tgtEl>
                                      </p:cBhvr>
                                    </p:animEffect>
                                  </p:childTnLst>
                                </p:cTn>
                              </p:par>
                              <p:par>
                                <p:cTn id="80" presetID="4" presetClass="entr" presetSubtype="16" fill="hold" nodeType="withEffect">
                                  <p:stCondLst>
                                    <p:cond delay="0"/>
                                  </p:stCondLst>
                                  <p:childTnLst>
                                    <p:set>
                                      <p:cBhvr>
                                        <p:cTn id="81" dur="1" fill="hold">
                                          <p:stCondLst>
                                            <p:cond delay="0"/>
                                          </p:stCondLst>
                                        </p:cTn>
                                        <p:tgtEl>
                                          <p:spTgt spid="19461">
                                            <p:txEl>
                                              <p:pRg st="10" end="10"/>
                                            </p:txEl>
                                          </p:spTgt>
                                        </p:tgtEl>
                                        <p:attrNameLst>
                                          <p:attrName>style.visibility</p:attrName>
                                        </p:attrNameLst>
                                      </p:cBhvr>
                                      <p:to>
                                        <p:strVal val="visible"/>
                                      </p:to>
                                    </p:set>
                                    <p:animEffect transition="in" filter="box(in)">
                                      <p:cBhvr>
                                        <p:cTn id="82" dur="500"/>
                                        <p:tgtEl>
                                          <p:spTgt spid="19461">
                                            <p:txEl>
                                              <p:pRg st="10" end="10"/>
                                            </p:txEl>
                                          </p:spTgt>
                                        </p:tgtEl>
                                      </p:cBhvr>
                                    </p:animEffect>
                                  </p:childTnLst>
                                </p:cTn>
                              </p:par>
                              <p:par>
                                <p:cTn id="83" presetID="4" presetClass="entr" presetSubtype="16" fill="hold" nodeType="withEffect">
                                  <p:stCondLst>
                                    <p:cond delay="0"/>
                                  </p:stCondLst>
                                  <p:childTnLst>
                                    <p:set>
                                      <p:cBhvr>
                                        <p:cTn id="84" dur="1" fill="hold">
                                          <p:stCondLst>
                                            <p:cond delay="0"/>
                                          </p:stCondLst>
                                        </p:cTn>
                                        <p:tgtEl>
                                          <p:spTgt spid="19461">
                                            <p:txEl>
                                              <p:pRg st="11" end="11"/>
                                            </p:txEl>
                                          </p:spTgt>
                                        </p:tgtEl>
                                        <p:attrNameLst>
                                          <p:attrName>style.visibility</p:attrName>
                                        </p:attrNameLst>
                                      </p:cBhvr>
                                      <p:to>
                                        <p:strVal val="visible"/>
                                      </p:to>
                                    </p:set>
                                    <p:animEffect transition="in" filter="box(in)">
                                      <p:cBhvr>
                                        <p:cTn id="85" dur="500"/>
                                        <p:tgtEl>
                                          <p:spTgt spid="19461">
                                            <p:txEl>
                                              <p:pRg st="11" end="1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9465"/>
                                        </p:tgtEl>
                                        <p:attrNameLst>
                                          <p:attrName>style.visibility</p:attrName>
                                        </p:attrNameLst>
                                      </p:cBhvr>
                                      <p:to>
                                        <p:strVal val="visible"/>
                                      </p:to>
                                    </p:set>
                                    <p:anim calcmode="lin" valueType="num">
                                      <p:cBhvr additive="base">
                                        <p:cTn id="90" dur="500" fill="hold"/>
                                        <p:tgtEl>
                                          <p:spTgt spid="19465"/>
                                        </p:tgtEl>
                                        <p:attrNameLst>
                                          <p:attrName>ppt_x</p:attrName>
                                        </p:attrNameLst>
                                      </p:cBhvr>
                                      <p:tavLst>
                                        <p:tav tm="0">
                                          <p:val>
                                            <p:strVal val="#ppt_x"/>
                                          </p:val>
                                        </p:tav>
                                        <p:tav tm="100000">
                                          <p:val>
                                            <p:strVal val="#ppt_x"/>
                                          </p:val>
                                        </p:tav>
                                      </p:tavLst>
                                    </p:anim>
                                    <p:anim calcmode="lin" valueType="num">
                                      <p:cBhvr additive="base">
                                        <p:cTn id="91" dur="500" fill="hold"/>
                                        <p:tgtEl>
                                          <p:spTgt spid="19465"/>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19463"/>
                                        </p:tgtEl>
                                        <p:attrNameLst>
                                          <p:attrName>style.visibility</p:attrName>
                                        </p:attrNameLst>
                                      </p:cBhvr>
                                      <p:to>
                                        <p:strVal val="visible"/>
                                      </p:to>
                                    </p:set>
                                    <p:animEffect transition="in" filter="box(in)">
                                      <p:cBhvr>
                                        <p:cTn id="96" dur="500"/>
                                        <p:tgtEl>
                                          <p:spTgt spid="19463"/>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19464"/>
                                        </p:tgtEl>
                                        <p:attrNameLst>
                                          <p:attrName>style.visibility</p:attrName>
                                        </p:attrNameLst>
                                      </p:cBhvr>
                                      <p:to>
                                        <p:strVal val="visible"/>
                                      </p:to>
                                    </p:set>
                                    <p:animEffect transition="in" filter="box(in)">
                                      <p:cBhvr>
                                        <p:cTn id="99"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64" grpId="0"/>
      <p:bldP spid="194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4"/>
          <p:cNvSpPr txBox="1">
            <a:spLocks noChangeArrowheads="1"/>
          </p:cNvSpPr>
          <p:nvPr/>
        </p:nvSpPr>
        <p:spPr bwMode="auto">
          <a:xfrm>
            <a:off x="76200" y="1447800"/>
            <a:ext cx="4419600" cy="1604963"/>
          </a:xfrm>
          <a:prstGeom prst="rect">
            <a:avLst/>
          </a:prstGeom>
          <a:noFill/>
          <a:ln w="9525" algn="ctr">
            <a:noFill/>
            <a:miter lim="800000"/>
            <a:headEnd/>
            <a:tailEnd/>
          </a:ln>
          <a:effectLst/>
        </p:spPr>
        <p:txBody>
          <a:bodyPr>
            <a:spAutoFit/>
          </a:bodyPr>
          <a:lstStyle/>
          <a:p>
            <a:pPr marL="342900" indent="-342900">
              <a:spcBef>
                <a:spcPct val="50000"/>
              </a:spcBef>
            </a:pPr>
            <a:r>
              <a:rPr lang="en-US"/>
              <a:t>What will be o/p if you execute it like</a:t>
            </a:r>
          </a:p>
          <a:p>
            <a:pPr marL="342900" indent="-342900">
              <a:spcBef>
                <a:spcPct val="50000"/>
              </a:spcBef>
              <a:buFontTx/>
              <a:buAutoNum type="arabicPeriod"/>
            </a:pPr>
            <a:r>
              <a:rPr lang="en-US"/>
              <a:t>Java Exceptiondemo4             </a:t>
            </a:r>
          </a:p>
          <a:p>
            <a:pPr marL="342900" indent="-342900">
              <a:spcBef>
                <a:spcPct val="50000"/>
              </a:spcBef>
              <a:buFontTx/>
              <a:buAutoNum type="arabicPeriod"/>
            </a:pPr>
            <a:r>
              <a:rPr lang="en-US"/>
              <a:t>java Exceptiondemo4 1          </a:t>
            </a:r>
          </a:p>
          <a:p>
            <a:pPr marL="342900" indent="-342900">
              <a:spcBef>
                <a:spcPct val="50000"/>
              </a:spcBef>
              <a:buFontTx/>
              <a:buAutoNum type="arabicPeriod"/>
            </a:pPr>
            <a:r>
              <a:rPr lang="en-US"/>
              <a:t>3. java exceptiondemo4 oop</a:t>
            </a:r>
          </a:p>
        </p:txBody>
      </p:sp>
      <p:sp>
        <p:nvSpPr>
          <p:cNvPr id="53250" name="Rectangle 2"/>
          <p:cNvSpPr>
            <a:spLocks noGrp="1" noChangeArrowheads="1"/>
          </p:cNvSpPr>
          <p:nvPr>
            <p:ph type="title"/>
          </p:nvPr>
        </p:nvSpPr>
        <p:spPr/>
        <p:txBody>
          <a:bodyPr/>
          <a:lstStyle/>
          <a:p>
            <a:r>
              <a:rPr lang="en-US"/>
              <a:t>OUTPUT</a:t>
            </a:r>
          </a:p>
        </p:txBody>
      </p:sp>
      <p:sp>
        <p:nvSpPr>
          <p:cNvPr id="53254" name="Line 6"/>
          <p:cNvSpPr>
            <a:spLocks noChangeShapeType="1"/>
          </p:cNvSpPr>
          <p:nvPr/>
        </p:nvSpPr>
        <p:spPr bwMode="auto">
          <a:xfrm flipH="1">
            <a:off x="3100388" y="2090738"/>
            <a:ext cx="1447800" cy="0"/>
          </a:xfrm>
          <a:prstGeom prst="line">
            <a:avLst/>
          </a:prstGeom>
          <a:noFill/>
          <a:ln w="76200">
            <a:solidFill>
              <a:srgbClr val="FF0000"/>
            </a:solidFill>
            <a:round/>
            <a:headEnd/>
            <a:tailEnd type="triangle" w="med" len="med"/>
          </a:ln>
          <a:effectLst/>
        </p:spPr>
        <p:txBody>
          <a:bodyPr>
            <a:spAutoFit/>
          </a:bodyPr>
          <a:lstStyle/>
          <a:p>
            <a:endParaRPr lang="en-US"/>
          </a:p>
        </p:txBody>
      </p:sp>
      <p:sp>
        <p:nvSpPr>
          <p:cNvPr id="53255" name="Text Box 7"/>
          <p:cNvSpPr txBox="1">
            <a:spLocks noChangeArrowheads="1"/>
          </p:cNvSpPr>
          <p:nvPr/>
        </p:nvSpPr>
        <p:spPr bwMode="auto">
          <a:xfrm>
            <a:off x="4524375" y="1924050"/>
            <a:ext cx="4419600" cy="366713"/>
          </a:xfrm>
          <a:prstGeom prst="rect">
            <a:avLst/>
          </a:prstGeom>
          <a:noFill/>
          <a:ln w="9525" algn="ctr">
            <a:noFill/>
            <a:miter lim="800000"/>
            <a:headEnd/>
            <a:tailEnd/>
          </a:ln>
          <a:effectLst/>
        </p:spPr>
        <p:txBody>
          <a:bodyPr>
            <a:spAutoFit/>
          </a:bodyPr>
          <a:lstStyle/>
          <a:p>
            <a:pPr>
              <a:spcBef>
                <a:spcPct val="50000"/>
              </a:spcBef>
            </a:pPr>
            <a:r>
              <a:rPr lang="en-US">
                <a:solidFill>
                  <a:schemeClr val="accent2"/>
                </a:solidFill>
                <a:latin typeface="Arial Black" pitchFamily="34" charset="0"/>
              </a:rPr>
              <a:t>NO COMMAND LINE ARGUMENTS</a:t>
            </a:r>
          </a:p>
        </p:txBody>
      </p:sp>
      <p:sp>
        <p:nvSpPr>
          <p:cNvPr id="53256" name="Line 8"/>
          <p:cNvSpPr>
            <a:spLocks noChangeShapeType="1"/>
          </p:cNvSpPr>
          <p:nvPr/>
        </p:nvSpPr>
        <p:spPr bwMode="auto">
          <a:xfrm flipH="1" flipV="1">
            <a:off x="2971800" y="2514600"/>
            <a:ext cx="1676400" cy="304800"/>
          </a:xfrm>
          <a:prstGeom prst="line">
            <a:avLst/>
          </a:prstGeom>
          <a:noFill/>
          <a:ln w="57150">
            <a:solidFill>
              <a:srgbClr val="FF0000"/>
            </a:solidFill>
            <a:round/>
            <a:headEnd/>
            <a:tailEnd type="triangle" w="med" len="med"/>
          </a:ln>
          <a:effectLst/>
        </p:spPr>
        <p:txBody>
          <a:bodyPr>
            <a:spAutoFit/>
          </a:bodyPr>
          <a:lstStyle/>
          <a:p>
            <a:endParaRPr lang="en-US"/>
          </a:p>
        </p:txBody>
      </p:sp>
      <p:sp>
        <p:nvSpPr>
          <p:cNvPr id="53257" name="Text Box 9"/>
          <p:cNvSpPr txBox="1">
            <a:spLocks noChangeArrowheads="1"/>
          </p:cNvSpPr>
          <p:nvPr/>
        </p:nvSpPr>
        <p:spPr bwMode="auto">
          <a:xfrm>
            <a:off x="4876800" y="2559050"/>
            <a:ext cx="4038600" cy="641350"/>
          </a:xfrm>
          <a:prstGeom prst="rect">
            <a:avLst/>
          </a:prstGeom>
          <a:noFill/>
          <a:ln w="9525" algn="ctr">
            <a:noFill/>
            <a:miter lim="800000"/>
            <a:headEnd/>
            <a:tailEnd/>
          </a:ln>
          <a:effectLst/>
        </p:spPr>
        <p:txBody>
          <a:bodyPr>
            <a:spAutoFit/>
          </a:bodyPr>
          <a:lstStyle/>
          <a:p>
            <a:pPr>
              <a:spcBef>
                <a:spcPct val="50000"/>
              </a:spcBef>
            </a:pPr>
            <a:r>
              <a:rPr lang="en-US">
                <a:solidFill>
                  <a:schemeClr val="accent2"/>
                </a:solidFill>
                <a:latin typeface="Arial Black" pitchFamily="34" charset="0"/>
              </a:rPr>
              <a:t>COMMAND LINE ARGUMENTS PASSED AS 1</a:t>
            </a:r>
          </a:p>
        </p:txBody>
      </p:sp>
      <p:sp>
        <p:nvSpPr>
          <p:cNvPr id="53258" name="Line 10"/>
          <p:cNvSpPr>
            <a:spLocks noChangeShapeType="1"/>
          </p:cNvSpPr>
          <p:nvPr/>
        </p:nvSpPr>
        <p:spPr bwMode="auto">
          <a:xfrm flipH="1" flipV="1">
            <a:off x="3124200" y="3124200"/>
            <a:ext cx="1333500" cy="533400"/>
          </a:xfrm>
          <a:prstGeom prst="line">
            <a:avLst/>
          </a:prstGeom>
          <a:noFill/>
          <a:ln w="57150">
            <a:solidFill>
              <a:srgbClr val="FF0000"/>
            </a:solidFill>
            <a:round/>
            <a:headEnd/>
            <a:tailEnd type="triangle" w="med" len="med"/>
          </a:ln>
          <a:effectLst/>
        </p:spPr>
        <p:txBody>
          <a:bodyPr>
            <a:spAutoFit/>
          </a:bodyPr>
          <a:lstStyle/>
          <a:p>
            <a:endParaRPr lang="en-US"/>
          </a:p>
        </p:txBody>
      </p:sp>
      <p:sp>
        <p:nvSpPr>
          <p:cNvPr id="53259" name="Text Box 11"/>
          <p:cNvSpPr txBox="1">
            <a:spLocks noChangeArrowheads="1"/>
          </p:cNvSpPr>
          <p:nvPr/>
        </p:nvSpPr>
        <p:spPr bwMode="auto">
          <a:xfrm>
            <a:off x="4495800" y="3397250"/>
            <a:ext cx="4267200" cy="641350"/>
          </a:xfrm>
          <a:prstGeom prst="rect">
            <a:avLst/>
          </a:prstGeom>
          <a:noFill/>
          <a:ln w="9525" algn="ctr">
            <a:noFill/>
            <a:miter lim="800000"/>
            <a:headEnd/>
            <a:tailEnd/>
          </a:ln>
          <a:effectLst/>
        </p:spPr>
        <p:txBody>
          <a:bodyPr>
            <a:spAutoFit/>
          </a:bodyPr>
          <a:lstStyle/>
          <a:p>
            <a:pPr>
              <a:spcBef>
                <a:spcPct val="50000"/>
              </a:spcBef>
            </a:pPr>
            <a:r>
              <a:rPr lang="en-US">
                <a:solidFill>
                  <a:schemeClr val="accent2"/>
                </a:solidFill>
                <a:latin typeface="Arial Black" pitchFamily="34" charset="0"/>
              </a:rPr>
              <a:t>COMMAND LINE ARGUMENT PASSED 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 calcmode="lin" valueType="num">
                                      <p:cBhvr additive="base">
                                        <p:cTn id="7" dur="500" fill="hold"/>
                                        <p:tgtEl>
                                          <p:spTgt spid="53254"/>
                                        </p:tgtEl>
                                        <p:attrNameLst>
                                          <p:attrName>ppt_x</p:attrName>
                                        </p:attrNameLst>
                                      </p:cBhvr>
                                      <p:tavLst>
                                        <p:tav tm="0">
                                          <p:val>
                                            <p:strVal val="#ppt_x"/>
                                          </p:val>
                                        </p:tav>
                                        <p:tav tm="100000">
                                          <p:val>
                                            <p:strVal val="#ppt_x"/>
                                          </p:val>
                                        </p:tav>
                                      </p:tavLst>
                                    </p:anim>
                                    <p:anim calcmode="lin" valueType="num">
                                      <p:cBhvr additive="base">
                                        <p:cTn id="8" dur="500" fill="hold"/>
                                        <p:tgtEl>
                                          <p:spTgt spid="532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255"/>
                                        </p:tgtEl>
                                        <p:attrNameLst>
                                          <p:attrName>style.visibility</p:attrName>
                                        </p:attrNameLst>
                                      </p:cBhvr>
                                      <p:to>
                                        <p:strVal val="visible"/>
                                      </p:to>
                                    </p:set>
                                    <p:anim calcmode="lin" valueType="num">
                                      <p:cBhvr additive="base">
                                        <p:cTn id="11" dur="500" fill="hold"/>
                                        <p:tgtEl>
                                          <p:spTgt spid="53255"/>
                                        </p:tgtEl>
                                        <p:attrNameLst>
                                          <p:attrName>ppt_x</p:attrName>
                                        </p:attrNameLst>
                                      </p:cBhvr>
                                      <p:tavLst>
                                        <p:tav tm="0">
                                          <p:val>
                                            <p:strVal val="#ppt_x"/>
                                          </p:val>
                                        </p:tav>
                                        <p:tav tm="100000">
                                          <p:val>
                                            <p:strVal val="#ppt_x"/>
                                          </p:val>
                                        </p:tav>
                                      </p:tavLst>
                                    </p:anim>
                                    <p:anim calcmode="lin" valueType="num">
                                      <p:cBhvr additive="base">
                                        <p:cTn id="12" dur="500" fill="hold"/>
                                        <p:tgtEl>
                                          <p:spTgt spid="5325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3256"/>
                                        </p:tgtEl>
                                        <p:attrNameLst>
                                          <p:attrName>style.visibility</p:attrName>
                                        </p:attrNameLst>
                                      </p:cBhvr>
                                      <p:to>
                                        <p:strVal val="visible"/>
                                      </p:to>
                                    </p:set>
                                    <p:anim calcmode="lin" valueType="num">
                                      <p:cBhvr additive="base">
                                        <p:cTn id="17" dur="500" fill="hold"/>
                                        <p:tgtEl>
                                          <p:spTgt spid="53256"/>
                                        </p:tgtEl>
                                        <p:attrNameLst>
                                          <p:attrName>ppt_x</p:attrName>
                                        </p:attrNameLst>
                                      </p:cBhvr>
                                      <p:tavLst>
                                        <p:tav tm="0">
                                          <p:val>
                                            <p:strVal val="#ppt_x"/>
                                          </p:val>
                                        </p:tav>
                                        <p:tav tm="100000">
                                          <p:val>
                                            <p:strVal val="#ppt_x"/>
                                          </p:val>
                                        </p:tav>
                                      </p:tavLst>
                                    </p:anim>
                                    <p:anim calcmode="lin" valueType="num">
                                      <p:cBhvr additive="base">
                                        <p:cTn id="18" dur="500" fill="hold"/>
                                        <p:tgtEl>
                                          <p:spTgt spid="5325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3257"/>
                                        </p:tgtEl>
                                        <p:attrNameLst>
                                          <p:attrName>style.visibility</p:attrName>
                                        </p:attrNameLst>
                                      </p:cBhvr>
                                      <p:to>
                                        <p:strVal val="visible"/>
                                      </p:to>
                                    </p:set>
                                    <p:anim calcmode="lin" valueType="num">
                                      <p:cBhvr additive="base">
                                        <p:cTn id="21" dur="500" fill="hold"/>
                                        <p:tgtEl>
                                          <p:spTgt spid="53257"/>
                                        </p:tgtEl>
                                        <p:attrNameLst>
                                          <p:attrName>ppt_x</p:attrName>
                                        </p:attrNameLst>
                                      </p:cBhvr>
                                      <p:tavLst>
                                        <p:tav tm="0">
                                          <p:val>
                                            <p:strVal val="#ppt_x"/>
                                          </p:val>
                                        </p:tav>
                                        <p:tav tm="100000">
                                          <p:val>
                                            <p:strVal val="#ppt_x"/>
                                          </p:val>
                                        </p:tav>
                                      </p:tavLst>
                                    </p:anim>
                                    <p:anim calcmode="lin" valueType="num">
                                      <p:cBhvr additive="base">
                                        <p:cTn id="22" dur="500" fill="hold"/>
                                        <p:tgtEl>
                                          <p:spTgt spid="5325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3258"/>
                                        </p:tgtEl>
                                        <p:attrNameLst>
                                          <p:attrName>style.visibility</p:attrName>
                                        </p:attrNameLst>
                                      </p:cBhvr>
                                      <p:to>
                                        <p:strVal val="visible"/>
                                      </p:to>
                                    </p:set>
                                    <p:anim calcmode="lin" valueType="num">
                                      <p:cBhvr additive="base">
                                        <p:cTn id="27" dur="500" fill="hold"/>
                                        <p:tgtEl>
                                          <p:spTgt spid="53258"/>
                                        </p:tgtEl>
                                        <p:attrNameLst>
                                          <p:attrName>ppt_x</p:attrName>
                                        </p:attrNameLst>
                                      </p:cBhvr>
                                      <p:tavLst>
                                        <p:tav tm="0">
                                          <p:val>
                                            <p:strVal val="#ppt_x"/>
                                          </p:val>
                                        </p:tav>
                                        <p:tav tm="100000">
                                          <p:val>
                                            <p:strVal val="#ppt_x"/>
                                          </p:val>
                                        </p:tav>
                                      </p:tavLst>
                                    </p:anim>
                                    <p:anim calcmode="lin" valueType="num">
                                      <p:cBhvr additive="base">
                                        <p:cTn id="28" dur="500" fill="hold"/>
                                        <p:tgtEl>
                                          <p:spTgt spid="5325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3259"/>
                                        </p:tgtEl>
                                        <p:attrNameLst>
                                          <p:attrName>style.visibility</p:attrName>
                                        </p:attrNameLst>
                                      </p:cBhvr>
                                      <p:to>
                                        <p:strVal val="visible"/>
                                      </p:to>
                                    </p:set>
                                    <p:anim calcmode="lin" valueType="num">
                                      <p:cBhvr additive="base">
                                        <p:cTn id="31" dur="500" fill="hold"/>
                                        <p:tgtEl>
                                          <p:spTgt spid="53259"/>
                                        </p:tgtEl>
                                        <p:attrNameLst>
                                          <p:attrName>ppt_x</p:attrName>
                                        </p:attrNameLst>
                                      </p:cBhvr>
                                      <p:tavLst>
                                        <p:tav tm="0">
                                          <p:val>
                                            <p:strVal val="#ppt_x"/>
                                          </p:val>
                                        </p:tav>
                                        <p:tav tm="100000">
                                          <p:val>
                                            <p:strVal val="#ppt_x"/>
                                          </p:val>
                                        </p:tav>
                                      </p:tavLst>
                                    </p:anim>
                                    <p:anim calcmode="lin" valueType="num">
                                      <p:cBhvr additive="base">
                                        <p:cTn id="32" dur="500" fill="hold"/>
                                        <p:tgtEl>
                                          <p:spTgt spid="53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p:bldP spid="53255" grpId="0"/>
      <p:bldP spid="53256" grpId="0" animBg="1"/>
      <p:bldP spid="53257" grpId="0"/>
      <p:bldP spid="53258" grpId="0" animBg="1"/>
      <p:bldP spid="532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Exception class Hierarchy</a:t>
            </a:r>
          </a:p>
        </p:txBody>
      </p:sp>
      <p:sp>
        <p:nvSpPr>
          <p:cNvPr id="4100" name="Text Box 4"/>
          <p:cNvSpPr txBox="1">
            <a:spLocks noChangeArrowheads="1"/>
          </p:cNvSpPr>
          <p:nvPr/>
        </p:nvSpPr>
        <p:spPr bwMode="auto">
          <a:xfrm>
            <a:off x="0" y="1371600"/>
            <a:ext cx="9144000" cy="915988"/>
          </a:xfrm>
          <a:prstGeom prst="rect">
            <a:avLst/>
          </a:prstGeom>
          <a:noFill/>
          <a:ln w="9525">
            <a:noFill/>
            <a:miter lim="800000"/>
            <a:headEnd/>
            <a:tailEnd/>
          </a:ln>
          <a:effectLst/>
        </p:spPr>
        <p:txBody>
          <a:bodyPr>
            <a:spAutoFit/>
          </a:bodyPr>
          <a:lstStyle/>
          <a:p>
            <a:pPr marL="114300" lvl="1">
              <a:buFontTx/>
              <a:buChar char="•"/>
            </a:pPr>
            <a:r>
              <a:rPr lang="en-US" i="1">
                <a:solidFill>
                  <a:schemeClr val="accent2"/>
                </a:solidFill>
                <a:latin typeface="Arial" charset="0"/>
              </a:rPr>
              <a:t>Every Exception type is basically an object belonging to class </a:t>
            </a:r>
            <a:r>
              <a:rPr lang="en-US" i="1">
                <a:solidFill>
                  <a:srgbClr val="FF0000"/>
                </a:solidFill>
                <a:latin typeface="Arial" charset="0"/>
              </a:rPr>
              <a:t>E</a:t>
            </a:r>
            <a:r>
              <a:rPr lang="en-US" i="1" u="sng">
                <a:solidFill>
                  <a:srgbClr val="FF0000"/>
                </a:solidFill>
                <a:latin typeface="Arial" charset="0"/>
              </a:rPr>
              <a:t>xception</a:t>
            </a:r>
          </a:p>
          <a:p>
            <a:pPr marL="114300" lvl="1">
              <a:buFontTx/>
              <a:buChar char="•"/>
            </a:pPr>
            <a:r>
              <a:rPr lang="en-US" i="1">
                <a:solidFill>
                  <a:srgbClr val="FF0000"/>
                </a:solidFill>
                <a:latin typeface="Arial" charset="0"/>
              </a:rPr>
              <a:t>Throwable</a:t>
            </a:r>
            <a:r>
              <a:rPr lang="en-US" i="1">
                <a:solidFill>
                  <a:schemeClr val="accent2"/>
                </a:solidFill>
                <a:latin typeface="Arial" charset="0"/>
              </a:rPr>
              <a:t> class is the root class of Exceptions.</a:t>
            </a:r>
          </a:p>
          <a:p>
            <a:pPr marL="114300" lvl="1">
              <a:buFontTx/>
              <a:buChar char="•"/>
            </a:pPr>
            <a:r>
              <a:rPr lang="en-US" i="1">
                <a:solidFill>
                  <a:srgbClr val="FF0000"/>
                </a:solidFill>
                <a:latin typeface="Arial" charset="0"/>
              </a:rPr>
              <a:t>Throwable</a:t>
            </a:r>
            <a:r>
              <a:rPr lang="en-US" i="1">
                <a:solidFill>
                  <a:schemeClr val="accent2"/>
                </a:solidFill>
                <a:latin typeface="Arial" charset="0"/>
              </a:rPr>
              <a:t> class has two direct subclasses named Exception, Error </a:t>
            </a:r>
          </a:p>
        </p:txBody>
      </p:sp>
      <p:pic>
        <p:nvPicPr>
          <p:cNvPr id="4102" name="Picture 6" descr="exceptFig1"/>
          <p:cNvPicPr>
            <a:picLocks noChangeAspect="1" noChangeArrowheads="1"/>
          </p:cNvPicPr>
          <p:nvPr/>
        </p:nvPicPr>
        <p:blipFill>
          <a:blip r:embed="rId2"/>
          <a:srcRect/>
          <a:stretch>
            <a:fillRect/>
          </a:stretch>
        </p:blipFill>
        <p:spPr bwMode="auto">
          <a:xfrm>
            <a:off x="1143000" y="2971800"/>
            <a:ext cx="6858000" cy="3124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additive="base">
                                        <p:cTn id="12" dur="500" fill="hold"/>
                                        <p:tgtEl>
                                          <p:spTgt spid="4100"/>
                                        </p:tgtEl>
                                        <p:attrNameLst>
                                          <p:attrName>ppt_x</p:attrName>
                                        </p:attrNameLst>
                                      </p:cBhvr>
                                      <p:tavLst>
                                        <p:tav tm="0">
                                          <p:val>
                                            <p:strVal val="#ppt_x"/>
                                          </p:val>
                                        </p:tav>
                                        <p:tav tm="100000">
                                          <p:val>
                                            <p:strVal val="#ppt_x"/>
                                          </p:val>
                                        </p:tav>
                                      </p:tavLst>
                                    </p:anim>
                                    <p:anim calcmode="lin" valueType="num">
                                      <p:cBhvr additive="base">
                                        <p:cTn id="13"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02"/>
                                        </p:tgtEl>
                                        <p:attrNameLst>
                                          <p:attrName>style.visibility</p:attrName>
                                        </p:attrNameLst>
                                      </p:cBhvr>
                                      <p:to>
                                        <p:strVal val="visible"/>
                                      </p:to>
                                    </p:set>
                                    <p:anim calcmode="lin" valueType="num">
                                      <p:cBhvr additive="base">
                                        <p:cTn id="18" dur="500" fill="hold"/>
                                        <p:tgtEl>
                                          <p:spTgt spid="4102"/>
                                        </p:tgtEl>
                                        <p:attrNameLst>
                                          <p:attrName>ppt_x</p:attrName>
                                        </p:attrNameLst>
                                      </p:cBhvr>
                                      <p:tavLst>
                                        <p:tav tm="0">
                                          <p:val>
                                            <p:strVal val="#ppt_x"/>
                                          </p:val>
                                        </p:tav>
                                        <p:tav tm="100000">
                                          <p:val>
                                            <p:strVal val="#ppt_x"/>
                                          </p:val>
                                        </p:tav>
                                      </p:tavLst>
                                    </p:anim>
                                    <p:anim calcmode="lin" valueType="num">
                                      <p:cBhvr additive="base">
                                        <p:cTn id="19"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100"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solidFill>
                  <a:srgbClr val="FF0000"/>
                </a:solidFill>
              </a:rPr>
              <a:t>Nested Try Statements</a:t>
            </a:r>
          </a:p>
        </p:txBody>
      </p:sp>
      <p:sp>
        <p:nvSpPr>
          <p:cNvPr id="20483" name="Rectangle 3"/>
          <p:cNvSpPr>
            <a:spLocks noGrp="1" noChangeArrowheads="1"/>
          </p:cNvSpPr>
          <p:nvPr>
            <p:ph idx="1"/>
          </p:nvPr>
        </p:nvSpPr>
        <p:spPr/>
        <p:txBody>
          <a:bodyPr>
            <a:normAutofit fontScale="92500" lnSpcReduction="20000"/>
          </a:bodyPr>
          <a:lstStyle/>
          <a:p>
            <a:r>
              <a:rPr lang="en-US" sz="2000" b="1"/>
              <a:t>Try{ } statements can be nested. One try block may contain another try block</a:t>
            </a:r>
          </a:p>
          <a:p>
            <a:r>
              <a:rPr lang="en-US" sz="2000" b="1"/>
              <a:t>In case of nested try blocks, context of that exception is pushed onto stack.</a:t>
            </a:r>
          </a:p>
          <a:p>
            <a:r>
              <a:rPr lang="en-US" sz="2000" b="1"/>
              <a:t>Inner try block may/or may not have catch statements associated with it. </a:t>
            </a:r>
          </a:p>
          <a:p>
            <a:r>
              <a:rPr lang="en-US" sz="2000" b="1"/>
              <a:t>If an exception is thrown from inner try block then first inner catch statements are matched (if present) . If no match is found then outer try block are matched. If there also no match found then default handler will be invoked.</a:t>
            </a:r>
          </a:p>
          <a:p>
            <a:r>
              <a:rPr lang="en-US" sz="2000" b="1"/>
              <a:t>However, if outer try block throws the exception then only outer try blocks are matched.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ox(in)">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 calcmode="lin" valueType="num">
                                      <p:cBhvr additive="base">
                                        <p:cTn id="12"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3">
                                            <p:txEl>
                                              <p:pRg st="1" end="1"/>
                                            </p:txEl>
                                          </p:spTgt>
                                        </p:tgtEl>
                                        <p:attrNameLst>
                                          <p:attrName>style.visibility</p:attrName>
                                        </p:attrNameLst>
                                      </p:cBhvr>
                                      <p:to>
                                        <p:strVal val="visible"/>
                                      </p:to>
                                    </p:set>
                                    <p:anim calcmode="lin" valueType="num">
                                      <p:cBhvr additive="base">
                                        <p:cTn id="18"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483">
                                            <p:txEl>
                                              <p:pRg st="2" end="2"/>
                                            </p:txEl>
                                          </p:spTgt>
                                        </p:tgtEl>
                                        <p:attrNameLst>
                                          <p:attrName>style.visibility</p:attrName>
                                        </p:attrNameLst>
                                      </p:cBhvr>
                                      <p:to>
                                        <p:strVal val="visible"/>
                                      </p:to>
                                    </p:set>
                                    <p:anim calcmode="lin" valueType="num">
                                      <p:cBhvr additive="base">
                                        <p:cTn id="24"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483">
                                            <p:txEl>
                                              <p:pRg st="3" end="3"/>
                                            </p:txEl>
                                          </p:spTgt>
                                        </p:tgtEl>
                                        <p:attrNameLst>
                                          <p:attrName>style.visibility</p:attrName>
                                        </p:attrNameLst>
                                      </p:cBhvr>
                                      <p:to>
                                        <p:strVal val="visible"/>
                                      </p:to>
                                    </p:set>
                                    <p:anim calcmode="lin" valueType="num">
                                      <p:cBhvr additive="base">
                                        <p:cTn id="30"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0483">
                                            <p:txEl>
                                              <p:pRg st="4" end="4"/>
                                            </p:txEl>
                                          </p:spTgt>
                                        </p:tgtEl>
                                        <p:attrNameLst>
                                          <p:attrName>style.visibility</p:attrName>
                                        </p:attrNameLst>
                                      </p:cBhvr>
                                      <p:to>
                                        <p:strVal val="visible"/>
                                      </p:to>
                                    </p:set>
                                    <p:anim calcmode="lin" valueType="num">
                                      <p:cBhvr additive="base">
                                        <p:cTn id="36"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1020762"/>
          </a:xfrm>
        </p:spPr>
        <p:txBody>
          <a:bodyPr/>
          <a:lstStyle/>
          <a:p>
            <a:r>
              <a:rPr lang="en-US"/>
              <a:t>Nested try blocks</a:t>
            </a:r>
          </a:p>
        </p:txBody>
      </p:sp>
      <p:sp>
        <p:nvSpPr>
          <p:cNvPr id="21508" name="Text Box 4"/>
          <p:cNvSpPr txBox="1">
            <a:spLocks noChangeArrowheads="1"/>
          </p:cNvSpPr>
          <p:nvPr/>
        </p:nvSpPr>
        <p:spPr bwMode="auto">
          <a:xfrm>
            <a:off x="0" y="1066800"/>
            <a:ext cx="9144000" cy="457200"/>
          </a:xfrm>
          <a:prstGeom prst="rect">
            <a:avLst/>
          </a:prstGeom>
          <a:noFill/>
          <a:ln w="9525" algn="ctr">
            <a:noFill/>
            <a:miter lim="800000"/>
            <a:headEnd/>
            <a:tailEnd/>
          </a:ln>
          <a:effectLst/>
        </p:spPr>
        <p:txBody>
          <a:bodyPr>
            <a:spAutoFit/>
          </a:bodyPr>
          <a:lstStyle/>
          <a:p>
            <a:pPr>
              <a:spcBef>
                <a:spcPct val="50000"/>
              </a:spcBef>
            </a:pPr>
            <a:r>
              <a:rPr lang="en-US" sz="2400" i="1" u="sng"/>
              <a:t>A typical Syntax</a:t>
            </a:r>
          </a:p>
        </p:txBody>
      </p:sp>
      <p:sp>
        <p:nvSpPr>
          <p:cNvPr id="21509" name="Text Box 5"/>
          <p:cNvSpPr txBox="1">
            <a:spLocks noChangeArrowheads="1"/>
          </p:cNvSpPr>
          <p:nvPr/>
        </p:nvSpPr>
        <p:spPr bwMode="auto">
          <a:xfrm>
            <a:off x="152400" y="1600200"/>
            <a:ext cx="3962400" cy="4664075"/>
          </a:xfrm>
          <a:prstGeom prst="rect">
            <a:avLst/>
          </a:prstGeom>
          <a:noFill/>
          <a:ln w="9525" algn="ctr">
            <a:noFill/>
            <a:miter lim="800000"/>
            <a:headEnd/>
            <a:tailEnd/>
          </a:ln>
          <a:effectLst/>
        </p:spPr>
        <p:txBody>
          <a:bodyPr>
            <a:spAutoFit/>
          </a:bodyPr>
          <a:lstStyle/>
          <a:p>
            <a:r>
              <a:rPr lang="en-US" sz="2000"/>
              <a:t>try </a:t>
            </a:r>
          </a:p>
          <a:p>
            <a:r>
              <a:rPr lang="en-US" sz="2000"/>
              <a:t>{</a:t>
            </a:r>
          </a:p>
          <a:p>
            <a:r>
              <a:rPr lang="en-US" sz="2000"/>
              <a:t>Statement  A;</a:t>
            </a:r>
          </a:p>
          <a:p>
            <a:r>
              <a:rPr lang="en-US" sz="2000"/>
              <a:t>Statement B;</a:t>
            </a:r>
          </a:p>
          <a:p>
            <a:r>
              <a:rPr lang="en-US" sz="2000"/>
              <a:t>        </a:t>
            </a:r>
            <a:r>
              <a:rPr lang="en-US" sz="2000">
                <a:solidFill>
                  <a:srgbClr val="FF0000"/>
                </a:solidFill>
              </a:rPr>
              <a:t>try</a:t>
            </a:r>
          </a:p>
          <a:p>
            <a:r>
              <a:rPr lang="en-US" sz="2000">
                <a:solidFill>
                  <a:srgbClr val="FF0000"/>
                </a:solidFill>
              </a:rPr>
              <a:t>        {</a:t>
            </a:r>
          </a:p>
          <a:p>
            <a:r>
              <a:rPr lang="en-US" sz="2000">
                <a:solidFill>
                  <a:srgbClr val="FF0000"/>
                </a:solidFill>
              </a:rPr>
              <a:t>         Statement  C;</a:t>
            </a:r>
          </a:p>
          <a:p>
            <a:r>
              <a:rPr lang="en-US" sz="2000">
                <a:solidFill>
                  <a:srgbClr val="FF0000"/>
                </a:solidFill>
              </a:rPr>
              <a:t>         Statement  D;</a:t>
            </a:r>
          </a:p>
          <a:p>
            <a:r>
              <a:rPr lang="en-US" sz="2000">
                <a:solidFill>
                  <a:srgbClr val="FF0000"/>
                </a:solidFill>
              </a:rPr>
              <a:t>        }</a:t>
            </a:r>
          </a:p>
          <a:p>
            <a:r>
              <a:rPr lang="en-US" sz="2000"/>
              <a:t>       </a:t>
            </a:r>
            <a:r>
              <a:rPr lang="en-US" sz="2000">
                <a:solidFill>
                  <a:srgbClr val="008000"/>
                </a:solidFill>
              </a:rPr>
              <a:t>catch(CException e) {  ….  }</a:t>
            </a:r>
          </a:p>
          <a:p>
            <a:r>
              <a:rPr lang="en-US" sz="2000">
                <a:solidFill>
                  <a:srgbClr val="008000"/>
                </a:solidFill>
              </a:rPr>
              <a:t>       catch(DException e) {  ….  }</a:t>
            </a:r>
          </a:p>
          <a:p>
            <a:r>
              <a:rPr lang="en-US" sz="2000"/>
              <a:t>}</a:t>
            </a:r>
          </a:p>
          <a:p>
            <a:r>
              <a:rPr lang="en-US" sz="2000"/>
              <a:t>catch(AException e) {  ….  }</a:t>
            </a:r>
          </a:p>
          <a:p>
            <a:r>
              <a:rPr lang="en-US" sz="2000"/>
              <a:t>catch(BException e) {  ….  }</a:t>
            </a:r>
          </a:p>
          <a:p>
            <a:endParaRPr lang="en-US" sz="2000"/>
          </a:p>
        </p:txBody>
      </p:sp>
      <p:sp>
        <p:nvSpPr>
          <p:cNvPr id="21510" name="Text Box 6"/>
          <p:cNvSpPr txBox="1">
            <a:spLocks noChangeArrowheads="1"/>
          </p:cNvSpPr>
          <p:nvPr/>
        </p:nvSpPr>
        <p:spPr bwMode="auto">
          <a:xfrm>
            <a:off x="4876800" y="1600200"/>
            <a:ext cx="4038600" cy="4664075"/>
          </a:xfrm>
          <a:prstGeom prst="rect">
            <a:avLst/>
          </a:prstGeom>
          <a:noFill/>
          <a:ln w="9525" algn="ctr">
            <a:noFill/>
            <a:miter lim="800000"/>
            <a:headEnd/>
            <a:tailEnd/>
          </a:ln>
          <a:effectLst/>
        </p:spPr>
        <p:txBody>
          <a:bodyPr>
            <a:spAutoFit/>
          </a:bodyPr>
          <a:lstStyle/>
          <a:p>
            <a:r>
              <a:rPr lang="en-US" sz="2000"/>
              <a:t>try </a:t>
            </a:r>
          </a:p>
          <a:p>
            <a:r>
              <a:rPr lang="en-US" sz="2000"/>
              <a:t>{</a:t>
            </a:r>
          </a:p>
          <a:p>
            <a:r>
              <a:rPr lang="en-US" sz="2000"/>
              <a:t>Statement  A;</a:t>
            </a:r>
          </a:p>
          <a:p>
            <a:r>
              <a:rPr lang="en-US" sz="2000"/>
              <a:t>Statement B;</a:t>
            </a:r>
          </a:p>
          <a:p>
            <a:r>
              <a:rPr lang="en-US" sz="2000"/>
              <a:t>        try</a:t>
            </a:r>
          </a:p>
          <a:p>
            <a:r>
              <a:rPr lang="en-US" sz="2000"/>
              <a:t>        {</a:t>
            </a:r>
          </a:p>
          <a:p>
            <a:r>
              <a:rPr lang="en-US" sz="2000"/>
              <a:t>         Statement  C;</a:t>
            </a:r>
          </a:p>
          <a:p>
            <a:r>
              <a:rPr lang="en-US" sz="2000"/>
              <a:t>         Statement  D;</a:t>
            </a:r>
          </a:p>
          <a:p>
            <a:r>
              <a:rPr lang="en-US" sz="2000"/>
              <a:t>        }</a:t>
            </a:r>
          </a:p>
          <a:p>
            <a:r>
              <a:rPr lang="en-US" sz="2000"/>
              <a:t>}</a:t>
            </a:r>
          </a:p>
          <a:p>
            <a:r>
              <a:rPr lang="en-US" sz="2000"/>
              <a:t>catch(AException e) {  ….  }</a:t>
            </a:r>
          </a:p>
          <a:p>
            <a:r>
              <a:rPr lang="en-US" sz="2000"/>
              <a:t>catch(BException e) {  ….  }</a:t>
            </a:r>
          </a:p>
          <a:p>
            <a:r>
              <a:rPr lang="en-US" sz="2000"/>
              <a:t>catch(CException e) {  ….  }       catch(DException e) {  ….  }</a:t>
            </a:r>
          </a:p>
          <a:p>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box(in)">
                                      <p:cBhvr>
                                        <p:cTn id="7" dur="500"/>
                                        <p:tgtEl>
                                          <p:spTgt spid="2150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9">
                                            <p:txEl>
                                              <p:pRg st="1" end="1"/>
                                            </p:txEl>
                                          </p:spTgt>
                                        </p:tgtEl>
                                        <p:attrNameLst>
                                          <p:attrName>style.visibility</p:attrName>
                                        </p:attrNameLst>
                                      </p:cBhvr>
                                      <p:to>
                                        <p:strVal val="visible"/>
                                      </p:to>
                                    </p:set>
                                    <p:animEffect transition="in" filter="box(in)">
                                      <p:cBhvr>
                                        <p:cTn id="10" dur="500"/>
                                        <p:tgtEl>
                                          <p:spTgt spid="2150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509">
                                            <p:txEl>
                                              <p:pRg st="2" end="2"/>
                                            </p:txEl>
                                          </p:spTgt>
                                        </p:tgtEl>
                                        <p:attrNameLst>
                                          <p:attrName>style.visibility</p:attrName>
                                        </p:attrNameLst>
                                      </p:cBhvr>
                                      <p:to>
                                        <p:strVal val="visible"/>
                                      </p:to>
                                    </p:set>
                                    <p:animEffect transition="in" filter="box(in)">
                                      <p:cBhvr>
                                        <p:cTn id="13" dur="500"/>
                                        <p:tgtEl>
                                          <p:spTgt spid="2150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509">
                                            <p:txEl>
                                              <p:pRg st="3" end="3"/>
                                            </p:txEl>
                                          </p:spTgt>
                                        </p:tgtEl>
                                        <p:attrNameLst>
                                          <p:attrName>style.visibility</p:attrName>
                                        </p:attrNameLst>
                                      </p:cBhvr>
                                      <p:to>
                                        <p:strVal val="visible"/>
                                      </p:to>
                                    </p:set>
                                    <p:animEffect transition="in" filter="box(in)">
                                      <p:cBhvr>
                                        <p:cTn id="16" dur="500"/>
                                        <p:tgtEl>
                                          <p:spTgt spid="2150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1509">
                                            <p:txEl>
                                              <p:pRg st="4" end="4"/>
                                            </p:txEl>
                                          </p:spTgt>
                                        </p:tgtEl>
                                        <p:attrNameLst>
                                          <p:attrName>style.visibility</p:attrName>
                                        </p:attrNameLst>
                                      </p:cBhvr>
                                      <p:to>
                                        <p:strVal val="visible"/>
                                      </p:to>
                                    </p:set>
                                    <p:animEffect transition="in" filter="box(in)">
                                      <p:cBhvr>
                                        <p:cTn id="21" dur="500"/>
                                        <p:tgtEl>
                                          <p:spTgt spid="21509">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1509">
                                            <p:txEl>
                                              <p:pRg st="5" end="5"/>
                                            </p:txEl>
                                          </p:spTgt>
                                        </p:tgtEl>
                                        <p:attrNameLst>
                                          <p:attrName>style.visibility</p:attrName>
                                        </p:attrNameLst>
                                      </p:cBhvr>
                                      <p:to>
                                        <p:strVal val="visible"/>
                                      </p:to>
                                    </p:set>
                                    <p:animEffect transition="in" filter="box(in)">
                                      <p:cBhvr>
                                        <p:cTn id="24" dur="500"/>
                                        <p:tgtEl>
                                          <p:spTgt spid="21509">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1509">
                                            <p:txEl>
                                              <p:pRg st="6" end="6"/>
                                            </p:txEl>
                                          </p:spTgt>
                                        </p:tgtEl>
                                        <p:attrNameLst>
                                          <p:attrName>style.visibility</p:attrName>
                                        </p:attrNameLst>
                                      </p:cBhvr>
                                      <p:to>
                                        <p:strVal val="visible"/>
                                      </p:to>
                                    </p:set>
                                    <p:animEffect transition="in" filter="box(in)">
                                      <p:cBhvr>
                                        <p:cTn id="27" dur="500"/>
                                        <p:tgtEl>
                                          <p:spTgt spid="21509">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1509">
                                            <p:txEl>
                                              <p:pRg st="7" end="7"/>
                                            </p:txEl>
                                          </p:spTgt>
                                        </p:tgtEl>
                                        <p:attrNameLst>
                                          <p:attrName>style.visibility</p:attrName>
                                        </p:attrNameLst>
                                      </p:cBhvr>
                                      <p:to>
                                        <p:strVal val="visible"/>
                                      </p:to>
                                    </p:set>
                                    <p:animEffect transition="in" filter="box(in)">
                                      <p:cBhvr>
                                        <p:cTn id="30" dur="500"/>
                                        <p:tgtEl>
                                          <p:spTgt spid="21509">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21509">
                                            <p:txEl>
                                              <p:pRg st="8" end="8"/>
                                            </p:txEl>
                                          </p:spTgt>
                                        </p:tgtEl>
                                        <p:attrNameLst>
                                          <p:attrName>style.visibility</p:attrName>
                                        </p:attrNameLst>
                                      </p:cBhvr>
                                      <p:to>
                                        <p:strVal val="visible"/>
                                      </p:to>
                                    </p:set>
                                    <p:animEffect transition="in" filter="box(in)">
                                      <p:cBhvr>
                                        <p:cTn id="33" dur="500"/>
                                        <p:tgtEl>
                                          <p:spTgt spid="2150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1509">
                                            <p:txEl>
                                              <p:pRg st="9" end="9"/>
                                            </p:txEl>
                                          </p:spTgt>
                                        </p:tgtEl>
                                        <p:attrNameLst>
                                          <p:attrName>style.visibility</p:attrName>
                                        </p:attrNameLst>
                                      </p:cBhvr>
                                      <p:to>
                                        <p:strVal val="visible"/>
                                      </p:to>
                                    </p:set>
                                    <p:animEffect transition="in" filter="box(in)">
                                      <p:cBhvr>
                                        <p:cTn id="38" dur="500"/>
                                        <p:tgtEl>
                                          <p:spTgt spid="21509">
                                            <p:txEl>
                                              <p:pRg st="9" end="9"/>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21509">
                                            <p:txEl>
                                              <p:pRg st="10" end="10"/>
                                            </p:txEl>
                                          </p:spTgt>
                                        </p:tgtEl>
                                        <p:attrNameLst>
                                          <p:attrName>style.visibility</p:attrName>
                                        </p:attrNameLst>
                                      </p:cBhvr>
                                      <p:to>
                                        <p:strVal val="visible"/>
                                      </p:to>
                                    </p:set>
                                    <p:animEffect transition="in" filter="box(in)">
                                      <p:cBhvr>
                                        <p:cTn id="41" dur="500"/>
                                        <p:tgtEl>
                                          <p:spTgt spid="21509">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21509">
                                            <p:txEl>
                                              <p:pRg st="11" end="11"/>
                                            </p:txEl>
                                          </p:spTgt>
                                        </p:tgtEl>
                                        <p:attrNameLst>
                                          <p:attrName>style.visibility</p:attrName>
                                        </p:attrNameLst>
                                      </p:cBhvr>
                                      <p:to>
                                        <p:strVal val="visible"/>
                                      </p:to>
                                    </p:set>
                                    <p:animEffect transition="in" filter="box(in)">
                                      <p:cBhvr>
                                        <p:cTn id="46" dur="500"/>
                                        <p:tgtEl>
                                          <p:spTgt spid="21509">
                                            <p:txEl>
                                              <p:pRg st="11" end="11"/>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21509">
                                            <p:txEl>
                                              <p:pRg st="12" end="12"/>
                                            </p:txEl>
                                          </p:spTgt>
                                        </p:tgtEl>
                                        <p:attrNameLst>
                                          <p:attrName>style.visibility</p:attrName>
                                        </p:attrNameLst>
                                      </p:cBhvr>
                                      <p:to>
                                        <p:strVal val="visible"/>
                                      </p:to>
                                    </p:set>
                                    <p:animEffect transition="in" filter="box(in)">
                                      <p:cBhvr>
                                        <p:cTn id="49" dur="500"/>
                                        <p:tgtEl>
                                          <p:spTgt spid="21509">
                                            <p:txEl>
                                              <p:pRg st="12" end="12"/>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21509">
                                            <p:txEl>
                                              <p:pRg st="13" end="13"/>
                                            </p:txEl>
                                          </p:spTgt>
                                        </p:tgtEl>
                                        <p:attrNameLst>
                                          <p:attrName>style.visibility</p:attrName>
                                        </p:attrNameLst>
                                      </p:cBhvr>
                                      <p:to>
                                        <p:strVal val="visible"/>
                                      </p:to>
                                    </p:set>
                                    <p:animEffect transition="in" filter="box(in)">
                                      <p:cBhvr>
                                        <p:cTn id="52" dur="500"/>
                                        <p:tgtEl>
                                          <p:spTgt spid="21509">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1510">
                                            <p:txEl>
                                              <p:pRg st="0" end="0"/>
                                            </p:txEl>
                                          </p:spTgt>
                                        </p:tgtEl>
                                        <p:attrNameLst>
                                          <p:attrName>style.visibility</p:attrName>
                                        </p:attrNameLst>
                                      </p:cBhvr>
                                      <p:to>
                                        <p:strVal val="visible"/>
                                      </p:to>
                                    </p:set>
                                    <p:animEffect transition="in" filter="box(in)">
                                      <p:cBhvr>
                                        <p:cTn id="57" dur="500"/>
                                        <p:tgtEl>
                                          <p:spTgt spid="21510">
                                            <p:txEl>
                                              <p:pRg st="0" end="0"/>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21510">
                                            <p:txEl>
                                              <p:pRg st="1" end="1"/>
                                            </p:txEl>
                                          </p:spTgt>
                                        </p:tgtEl>
                                        <p:attrNameLst>
                                          <p:attrName>style.visibility</p:attrName>
                                        </p:attrNameLst>
                                      </p:cBhvr>
                                      <p:to>
                                        <p:strVal val="visible"/>
                                      </p:to>
                                    </p:set>
                                    <p:animEffect transition="in" filter="box(in)">
                                      <p:cBhvr>
                                        <p:cTn id="60" dur="500"/>
                                        <p:tgtEl>
                                          <p:spTgt spid="21510">
                                            <p:txEl>
                                              <p:pRg st="1" end="1"/>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21510">
                                            <p:txEl>
                                              <p:pRg st="2" end="2"/>
                                            </p:txEl>
                                          </p:spTgt>
                                        </p:tgtEl>
                                        <p:attrNameLst>
                                          <p:attrName>style.visibility</p:attrName>
                                        </p:attrNameLst>
                                      </p:cBhvr>
                                      <p:to>
                                        <p:strVal val="visible"/>
                                      </p:to>
                                    </p:set>
                                    <p:animEffect transition="in" filter="box(in)">
                                      <p:cBhvr>
                                        <p:cTn id="63" dur="500"/>
                                        <p:tgtEl>
                                          <p:spTgt spid="21510">
                                            <p:txEl>
                                              <p:pRg st="2" end="2"/>
                                            </p:txEl>
                                          </p:spTgt>
                                        </p:tgtEl>
                                      </p:cBhvr>
                                    </p:animEffect>
                                  </p:childTnLst>
                                </p:cTn>
                              </p:par>
                              <p:par>
                                <p:cTn id="64" presetID="4" presetClass="entr" presetSubtype="16" fill="hold" nodeType="withEffect">
                                  <p:stCondLst>
                                    <p:cond delay="0"/>
                                  </p:stCondLst>
                                  <p:childTnLst>
                                    <p:set>
                                      <p:cBhvr>
                                        <p:cTn id="65" dur="1" fill="hold">
                                          <p:stCondLst>
                                            <p:cond delay="0"/>
                                          </p:stCondLst>
                                        </p:cTn>
                                        <p:tgtEl>
                                          <p:spTgt spid="21510">
                                            <p:txEl>
                                              <p:pRg st="3" end="3"/>
                                            </p:txEl>
                                          </p:spTgt>
                                        </p:tgtEl>
                                        <p:attrNameLst>
                                          <p:attrName>style.visibility</p:attrName>
                                        </p:attrNameLst>
                                      </p:cBhvr>
                                      <p:to>
                                        <p:strVal val="visible"/>
                                      </p:to>
                                    </p:set>
                                    <p:animEffect transition="in" filter="box(in)">
                                      <p:cBhvr>
                                        <p:cTn id="66" dur="500"/>
                                        <p:tgtEl>
                                          <p:spTgt spid="21510">
                                            <p:txEl>
                                              <p:pRg st="3" end="3"/>
                                            </p:txEl>
                                          </p:spTgt>
                                        </p:tgtEl>
                                      </p:cBhvr>
                                    </p:animEffect>
                                  </p:childTnLst>
                                </p:cTn>
                              </p:par>
                              <p:par>
                                <p:cTn id="67" presetID="4" presetClass="entr" presetSubtype="16" fill="hold" nodeType="withEffect">
                                  <p:stCondLst>
                                    <p:cond delay="0"/>
                                  </p:stCondLst>
                                  <p:childTnLst>
                                    <p:set>
                                      <p:cBhvr>
                                        <p:cTn id="68" dur="1" fill="hold">
                                          <p:stCondLst>
                                            <p:cond delay="0"/>
                                          </p:stCondLst>
                                        </p:cTn>
                                        <p:tgtEl>
                                          <p:spTgt spid="21510">
                                            <p:txEl>
                                              <p:pRg st="4" end="4"/>
                                            </p:txEl>
                                          </p:spTgt>
                                        </p:tgtEl>
                                        <p:attrNameLst>
                                          <p:attrName>style.visibility</p:attrName>
                                        </p:attrNameLst>
                                      </p:cBhvr>
                                      <p:to>
                                        <p:strVal val="visible"/>
                                      </p:to>
                                    </p:set>
                                    <p:animEffect transition="in" filter="box(in)">
                                      <p:cBhvr>
                                        <p:cTn id="69" dur="500"/>
                                        <p:tgtEl>
                                          <p:spTgt spid="21510">
                                            <p:txEl>
                                              <p:pRg st="4" end="4"/>
                                            </p:txEl>
                                          </p:spTgt>
                                        </p:tgtEl>
                                      </p:cBhvr>
                                    </p:animEffect>
                                  </p:childTnLst>
                                </p:cTn>
                              </p:par>
                              <p:par>
                                <p:cTn id="70" presetID="4" presetClass="entr" presetSubtype="16" fill="hold" nodeType="withEffect">
                                  <p:stCondLst>
                                    <p:cond delay="0"/>
                                  </p:stCondLst>
                                  <p:childTnLst>
                                    <p:set>
                                      <p:cBhvr>
                                        <p:cTn id="71" dur="1" fill="hold">
                                          <p:stCondLst>
                                            <p:cond delay="0"/>
                                          </p:stCondLst>
                                        </p:cTn>
                                        <p:tgtEl>
                                          <p:spTgt spid="21510">
                                            <p:txEl>
                                              <p:pRg st="5" end="5"/>
                                            </p:txEl>
                                          </p:spTgt>
                                        </p:tgtEl>
                                        <p:attrNameLst>
                                          <p:attrName>style.visibility</p:attrName>
                                        </p:attrNameLst>
                                      </p:cBhvr>
                                      <p:to>
                                        <p:strVal val="visible"/>
                                      </p:to>
                                    </p:set>
                                    <p:animEffect transition="in" filter="box(in)">
                                      <p:cBhvr>
                                        <p:cTn id="72" dur="500"/>
                                        <p:tgtEl>
                                          <p:spTgt spid="21510">
                                            <p:txEl>
                                              <p:pRg st="5" end="5"/>
                                            </p:txEl>
                                          </p:spTgt>
                                        </p:tgtEl>
                                      </p:cBhvr>
                                    </p:animEffect>
                                  </p:childTnLst>
                                </p:cTn>
                              </p:par>
                              <p:par>
                                <p:cTn id="73" presetID="4" presetClass="entr" presetSubtype="16" fill="hold" nodeType="withEffect">
                                  <p:stCondLst>
                                    <p:cond delay="0"/>
                                  </p:stCondLst>
                                  <p:childTnLst>
                                    <p:set>
                                      <p:cBhvr>
                                        <p:cTn id="74" dur="1" fill="hold">
                                          <p:stCondLst>
                                            <p:cond delay="0"/>
                                          </p:stCondLst>
                                        </p:cTn>
                                        <p:tgtEl>
                                          <p:spTgt spid="21510">
                                            <p:txEl>
                                              <p:pRg st="6" end="6"/>
                                            </p:txEl>
                                          </p:spTgt>
                                        </p:tgtEl>
                                        <p:attrNameLst>
                                          <p:attrName>style.visibility</p:attrName>
                                        </p:attrNameLst>
                                      </p:cBhvr>
                                      <p:to>
                                        <p:strVal val="visible"/>
                                      </p:to>
                                    </p:set>
                                    <p:animEffect transition="in" filter="box(in)">
                                      <p:cBhvr>
                                        <p:cTn id="75" dur="500"/>
                                        <p:tgtEl>
                                          <p:spTgt spid="21510">
                                            <p:txEl>
                                              <p:pRg st="6" end="6"/>
                                            </p:txEl>
                                          </p:spTgt>
                                        </p:tgtEl>
                                      </p:cBhvr>
                                    </p:animEffect>
                                  </p:childTnLst>
                                </p:cTn>
                              </p:par>
                              <p:par>
                                <p:cTn id="76" presetID="4" presetClass="entr" presetSubtype="16" fill="hold" nodeType="withEffect">
                                  <p:stCondLst>
                                    <p:cond delay="0"/>
                                  </p:stCondLst>
                                  <p:childTnLst>
                                    <p:set>
                                      <p:cBhvr>
                                        <p:cTn id="77" dur="1" fill="hold">
                                          <p:stCondLst>
                                            <p:cond delay="0"/>
                                          </p:stCondLst>
                                        </p:cTn>
                                        <p:tgtEl>
                                          <p:spTgt spid="21510">
                                            <p:txEl>
                                              <p:pRg st="7" end="7"/>
                                            </p:txEl>
                                          </p:spTgt>
                                        </p:tgtEl>
                                        <p:attrNameLst>
                                          <p:attrName>style.visibility</p:attrName>
                                        </p:attrNameLst>
                                      </p:cBhvr>
                                      <p:to>
                                        <p:strVal val="visible"/>
                                      </p:to>
                                    </p:set>
                                    <p:animEffect transition="in" filter="box(in)">
                                      <p:cBhvr>
                                        <p:cTn id="78" dur="500"/>
                                        <p:tgtEl>
                                          <p:spTgt spid="21510">
                                            <p:txEl>
                                              <p:pRg st="7" end="7"/>
                                            </p:txEl>
                                          </p:spTgt>
                                        </p:tgtEl>
                                      </p:cBhvr>
                                    </p:animEffect>
                                  </p:childTnLst>
                                </p:cTn>
                              </p:par>
                              <p:par>
                                <p:cTn id="79" presetID="4" presetClass="entr" presetSubtype="16" fill="hold" nodeType="withEffect">
                                  <p:stCondLst>
                                    <p:cond delay="0"/>
                                  </p:stCondLst>
                                  <p:childTnLst>
                                    <p:set>
                                      <p:cBhvr>
                                        <p:cTn id="80" dur="1" fill="hold">
                                          <p:stCondLst>
                                            <p:cond delay="0"/>
                                          </p:stCondLst>
                                        </p:cTn>
                                        <p:tgtEl>
                                          <p:spTgt spid="21510">
                                            <p:txEl>
                                              <p:pRg st="8" end="8"/>
                                            </p:txEl>
                                          </p:spTgt>
                                        </p:tgtEl>
                                        <p:attrNameLst>
                                          <p:attrName>style.visibility</p:attrName>
                                        </p:attrNameLst>
                                      </p:cBhvr>
                                      <p:to>
                                        <p:strVal val="visible"/>
                                      </p:to>
                                    </p:set>
                                    <p:animEffect transition="in" filter="box(in)">
                                      <p:cBhvr>
                                        <p:cTn id="81" dur="500"/>
                                        <p:tgtEl>
                                          <p:spTgt spid="21510">
                                            <p:txEl>
                                              <p:pRg st="8" end="8"/>
                                            </p:txEl>
                                          </p:spTgt>
                                        </p:tgtEl>
                                      </p:cBhvr>
                                    </p:animEffect>
                                  </p:childTnLst>
                                </p:cTn>
                              </p:par>
                              <p:par>
                                <p:cTn id="82" presetID="4" presetClass="entr" presetSubtype="16" fill="hold" nodeType="withEffect">
                                  <p:stCondLst>
                                    <p:cond delay="0"/>
                                  </p:stCondLst>
                                  <p:childTnLst>
                                    <p:set>
                                      <p:cBhvr>
                                        <p:cTn id="83" dur="1" fill="hold">
                                          <p:stCondLst>
                                            <p:cond delay="0"/>
                                          </p:stCondLst>
                                        </p:cTn>
                                        <p:tgtEl>
                                          <p:spTgt spid="21510">
                                            <p:txEl>
                                              <p:pRg st="9" end="9"/>
                                            </p:txEl>
                                          </p:spTgt>
                                        </p:tgtEl>
                                        <p:attrNameLst>
                                          <p:attrName>style.visibility</p:attrName>
                                        </p:attrNameLst>
                                      </p:cBhvr>
                                      <p:to>
                                        <p:strVal val="visible"/>
                                      </p:to>
                                    </p:set>
                                    <p:animEffect transition="in" filter="box(in)">
                                      <p:cBhvr>
                                        <p:cTn id="84" dur="500"/>
                                        <p:tgtEl>
                                          <p:spTgt spid="21510">
                                            <p:txEl>
                                              <p:pRg st="9" end="9"/>
                                            </p:txEl>
                                          </p:spTgt>
                                        </p:tgtEl>
                                      </p:cBhvr>
                                    </p:animEffect>
                                  </p:childTnLst>
                                </p:cTn>
                              </p:par>
                              <p:par>
                                <p:cTn id="85" presetID="4" presetClass="entr" presetSubtype="16" fill="hold" nodeType="withEffect">
                                  <p:stCondLst>
                                    <p:cond delay="0"/>
                                  </p:stCondLst>
                                  <p:childTnLst>
                                    <p:set>
                                      <p:cBhvr>
                                        <p:cTn id="86" dur="1" fill="hold">
                                          <p:stCondLst>
                                            <p:cond delay="0"/>
                                          </p:stCondLst>
                                        </p:cTn>
                                        <p:tgtEl>
                                          <p:spTgt spid="21510">
                                            <p:txEl>
                                              <p:pRg st="10" end="10"/>
                                            </p:txEl>
                                          </p:spTgt>
                                        </p:tgtEl>
                                        <p:attrNameLst>
                                          <p:attrName>style.visibility</p:attrName>
                                        </p:attrNameLst>
                                      </p:cBhvr>
                                      <p:to>
                                        <p:strVal val="visible"/>
                                      </p:to>
                                    </p:set>
                                    <p:animEffect transition="in" filter="box(in)">
                                      <p:cBhvr>
                                        <p:cTn id="87" dur="500"/>
                                        <p:tgtEl>
                                          <p:spTgt spid="21510">
                                            <p:txEl>
                                              <p:pRg st="10" end="10"/>
                                            </p:txEl>
                                          </p:spTgt>
                                        </p:tgtEl>
                                      </p:cBhvr>
                                    </p:animEffect>
                                  </p:childTnLst>
                                </p:cTn>
                              </p:par>
                              <p:par>
                                <p:cTn id="88" presetID="4" presetClass="entr" presetSubtype="16" fill="hold" nodeType="withEffect">
                                  <p:stCondLst>
                                    <p:cond delay="0"/>
                                  </p:stCondLst>
                                  <p:childTnLst>
                                    <p:set>
                                      <p:cBhvr>
                                        <p:cTn id="89" dur="1" fill="hold">
                                          <p:stCondLst>
                                            <p:cond delay="0"/>
                                          </p:stCondLst>
                                        </p:cTn>
                                        <p:tgtEl>
                                          <p:spTgt spid="21510">
                                            <p:txEl>
                                              <p:pRg st="11" end="11"/>
                                            </p:txEl>
                                          </p:spTgt>
                                        </p:tgtEl>
                                        <p:attrNameLst>
                                          <p:attrName>style.visibility</p:attrName>
                                        </p:attrNameLst>
                                      </p:cBhvr>
                                      <p:to>
                                        <p:strVal val="visible"/>
                                      </p:to>
                                    </p:set>
                                    <p:animEffect transition="in" filter="box(in)">
                                      <p:cBhvr>
                                        <p:cTn id="90" dur="500"/>
                                        <p:tgtEl>
                                          <p:spTgt spid="21510">
                                            <p:txEl>
                                              <p:pRg st="11" end="11"/>
                                            </p:txEl>
                                          </p:spTgt>
                                        </p:tgtEl>
                                      </p:cBhvr>
                                    </p:animEffect>
                                  </p:childTnLst>
                                </p:cTn>
                              </p:par>
                              <p:par>
                                <p:cTn id="91" presetID="4" presetClass="entr" presetSubtype="16" fill="hold" nodeType="withEffect">
                                  <p:stCondLst>
                                    <p:cond delay="0"/>
                                  </p:stCondLst>
                                  <p:childTnLst>
                                    <p:set>
                                      <p:cBhvr>
                                        <p:cTn id="92" dur="1" fill="hold">
                                          <p:stCondLst>
                                            <p:cond delay="0"/>
                                          </p:stCondLst>
                                        </p:cTn>
                                        <p:tgtEl>
                                          <p:spTgt spid="21510">
                                            <p:txEl>
                                              <p:pRg st="12" end="12"/>
                                            </p:txEl>
                                          </p:spTgt>
                                        </p:tgtEl>
                                        <p:attrNameLst>
                                          <p:attrName>style.visibility</p:attrName>
                                        </p:attrNameLst>
                                      </p:cBhvr>
                                      <p:to>
                                        <p:strVal val="visible"/>
                                      </p:to>
                                    </p:set>
                                    <p:animEffect transition="in" filter="box(in)">
                                      <p:cBhvr>
                                        <p:cTn id="93" dur="500"/>
                                        <p:tgtEl>
                                          <p:spTgt spid="215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1020762"/>
          </a:xfrm>
        </p:spPr>
        <p:txBody>
          <a:bodyPr/>
          <a:lstStyle/>
          <a:p>
            <a:r>
              <a:rPr lang="en-US"/>
              <a:t>Nested try blocks cont…</a:t>
            </a:r>
          </a:p>
        </p:txBody>
      </p:sp>
      <p:sp>
        <p:nvSpPr>
          <p:cNvPr id="55300" name="Text Box 4"/>
          <p:cNvSpPr txBox="1">
            <a:spLocks noChangeArrowheads="1"/>
          </p:cNvSpPr>
          <p:nvPr/>
        </p:nvSpPr>
        <p:spPr bwMode="auto">
          <a:xfrm>
            <a:off x="762000" y="1295400"/>
            <a:ext cx="8153400" cy="5273675"/>
          </a:xfrm>
          <a:prstGeom prst="rect">
            <a:avLst/>
          </a:prstGeom>
          <a:noFill/>
          <a:ln w="9525" algn="ctr">
            <a:noFill/>
            <a:miter lim="800000"/>
            <a:headEnd/>
            <a:tailEnd/>
          </a:ln>
          <a:effectLst/>
        </p:spPr>
        <p:txBody>
          <a:bodyPr>
            <a:spAutoFit/>
          </a:bodyPr>
          <a:lstStyle/>
          <a:p>
            <a:r>
              <a:rPr lang="en-US" sz="2000" i="1">
                <a:latin typeface="Courier New" pitchFamily="49" charset="0"/>
              </a:rPr>
              <a:t>try </a:t>
            </a:r>
          </a:p>
          <a:p>
            <a:r>
              <a:rPr lang="en-US" sz="2000" i="1">
                <a:latin typeface="Courier New" pitchFamily="49" charset="0"/>
              </a:rPr>
              <a:t>{</a:t>
            </a:r>
          </a:p>
          <a:p>
            <a:r>
              <a:rPr lang="en-US" sz="2000" i="1">
                <a:latin typeface="Courier New" pitchFamily="49" charset="0"/>
              </a:rPr>
              <a:t>Statement  A;</a:t>
            </a:r>
          </a:p>
          <a:p>
            <a:r>
              <a:rPr lang="en-US" sz="2000" i="1">
                <a:latin typeface="Courier New" pitchFamily="49" charset="0"/>
              </a:rPr>
              <a:t>Statement B;</a:t>
            </a:r>
          </a:p>
          <a:p>
            <a:r>
              <a:rPr lang="en-US" sz="2000" i="1">
                <a:latin typeface="Courier New" pitchFamily="49" charset="0"/>
              </a:rPr>
              <a:t>        </a:t>
            </a:r>
            <a:r>
              <a:rPr lang="en-US" sz="2000" i="1">
                <a:solidFill>
                  <a:srgbClr val="FF0000"/>
                </a:solidFill>
                <a:latin typeface="Courier New" pitchFamily="49" charset="0"/>
              </a:rPr>
              <a:t>try</a:t>
            </a:r>
          </a:p>
          <a:p>
            <a:r>
              <a:rPr lang="en-US" sz="2000" i="1">
                <a:solidFill>
                  <a:srgbClr val="FF0000"/>
                </a:solidFill>
                <a:latin typeface="Courier New" pitchFamily="49" charset="0"/>
              </a:rPr>
              <a:t>        {</a:t>
            </a:r>
          </a:p>
          <a:p>
            <a:r>
              <a:rPr lang="en-US" sz="2000" i="1">
                <a:solidFill>
                  <a:srgbClr val="FF0000"/>
                </a:solidFill>
                <a:latin typeface="Courier New" pitchFamily="49" charset="0"/>
              </a:rPr>
              <a:t>         Statement  C;</a:t>
            </a:r>
          </a:p>
          <a:p>
            <a:r>
              <a:rPr lang="en-US" sz="2000" i="1">
                <a:solidFill>
                  <a:srgbClr val="FF0000"/>
                </a:solidFill>
                <a:latin typeface="Courier New" pitchFamily="49" charset="0"/>
              </a:rPr>
              <a:t>         Statement  D;</a:t>
            </a:r>
          </a:p>
          <a:p>
            <a:r>
              <a:rPr lang="en-US" sz="2000" i="1">
                <a:solidFill>
                  <a:srgbClr val="FF0000"/>
                </a:solidFill>
                <a:latin typeface="Courier New" pitchFamily="49" charset="0"/>
              </a:rPr>
              <a:t>        }</a:t>
            </a:r>
          </a:p>
          <a:p>
            <a:r>
              <a:rPr lang="en-US" sz="2000" i="1">
                <a:latin typeface="Courier New" pitchFamily="49" charset="0"/>
              </a:rPr>
              <a:t>       </a:t>
            </a:r>
            <a:r>
              <a:rPr lang="en-US" sz="2000" i="1">
                <a:solidFill>
                  <a:srgbClr val="008000"/>
                </a:solidFill>
                <a:latin typeface="Courier New" pitchFamily="49" charset="0"/>
              </a:rPr>
              <a:t>catch(CException e) {  ….  }</a:t>
            </a:r>
          </a:p>
          <a:p>
            <a:r>
              <a:rPr lang="en-US" sz="2000" i="1">
                <a:solidFill>
                  <a:srgbClr val="008000"/>
                </a:solidFill>
                <a:latin typeface="Courier New" pitchFamily="49" charset="0"/>
              </a:rPr>
              <a:t>       catch(DException e) {  ….  }</a:t>
            </a:r>
          </a:p>
          <a:p>
            <a:r>
              <a:rPr lang="en-US" sz="2000" i="1">
                <a:latin typeface="Courier New" pitchFamily="49" charset="0"/>
              </a:rPr>
              <a:t>}</a:t>
            </a:r>
          </a:p>
          <a:p>
            <a:r>
              <a:rPr lang="en-US" sz="2000" i="1">
                <a:latin typeface="Courier New" pitchFamily="49" charset="0"/>
              </a:rPr>
              <a:t>catch(AException e) {  ….  }</a:t>
            </a:r>
          </a:p>
          <a:p>
            <a:r>
              <a:rPr lang="en-US" sz="2000" i="1">
                <a:latin typeface="Courier New" pitchFamily="49" charset="0"/>
              </a:rPr>
              <a:t>catch(BException e) {  ….  }</a:t>
            </a:r>
          </a:p>
          <a:p>
            <a:r>
              <a:rPr lang="en-US" sz="2000" i="1">
                <a:solidFill>
                  <a:srgbClr val="008000"/>
                </a:solidFill>
                <a:latin typeface="Courier New" pitchFamily="49" charset="0"/>
              </a:rPr>
              <a:t>catch(CException e) {  ….  }</a:t>
            </a:r>
          </a:p>
          <a:p>
            <a:r>
              <a:rPr lang="en-US" sz="2000" i="1">
                <a:solidFill>
                  <a:srgbClr val="008000"/>
                </a:solidFill>
                <a:latin typeface="Courier New" pitchFamily="49" charset="0"/>
              </a:rPr>
              <a:t>catch(DException e) {  ….  }</a:t>
            </a:r>
          </a:p>
          <a:p>
            <a:endParaRPr lang="en-US" sz="2000" i="1">
              <a:solidFill>
                <a:srgbClr val="008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box(in)">
                                      <p:cBhvr>
                                        <p:cTn id="7" dur="500"/>
                                        <p:tgtEl>
                                          <p:spTgt spid="55300">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5300">
                                            <p:txEl>
                                              <p:pRg st="1" end="1"/>
                                            </p:txEl>
                                          </p:spTgt>
                                        </p:tgtEl>
                                        <p:attrNameLst>
                                          <p:attrName>style.visibility</p:attrName>
                                        </p:attrNameLst>
                                      </p:cBhvr>
                                      <p:to>
                                        <p:strVal val="visible"/>
                                      </p:to>
                                    </p:set>
                                    <p:animEffect transition="in" filter="box(in)">
                                      <p:cBhvr>
                                        <p:cTn id="10" dur="500"/>
                                        <p:tgtEl>
                                          <p:spTgt spid="55300">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5300">
                                            <p:txEl>
                                              <p:pRg st="2" end="2"/>
                                            </p:txEl>
                                          </p:spTgt>
                                        </p:tgtEl>
                                        <p:attrNameLst>
                                          <p:attrName>style.visibility</p:attrName>
                                        </p:attrNameLst>
                                      </p:cBhvr>
                                      <p:to>
                                        <p:strVal val="visible"/>
                                      </p:to>
                                    </p:set>
                                    <p:animEffect transition="in" filter="box(in)">
                                      <p:cBhvr>
                                        <p:cTn id="13" dur="500"/>
                                        <p:tgtEl>
                                          <p:spTgt spid="55300">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5300">
                                            <p:txEl>
                                              <p:pRg st="3" end="3"/>
                                            </p:txEl>
                                          </p:spTgt>
                                        </p:tgtEl>
                                        <p:attrNameLst>
                                          <p:attrName>style.visibility</p:attrName>
                                        </p:attrNameLst>
                                      </p:cBhvr>
                                      <p:to>
                                        <p:strVal val="visible"/>
                                      </p:to>
                                    </p:set>
                                    <p:animEffect transition="in" filter="box(in)">
                                      <p:cBhvr>
                                        <p:cTn id="16" dur="500"/>
                                        <p:tgtEl>
                                          <p:spTgt spid="5530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5300">
                                            <p:txEl>
                                              <p:pRg st="4" end="4"/>
                                            </p:txEl>
                                          </p:spTgt>
                                        </p:tgtEl>
                                        <p:attrNameLst>
                                          <p:attrName>style.visibility</p:attrName>
                                        </p:attrNameLst>
                                      </p:cBhvr>
                                      <p:to>
                                        <p:strVal val="visible"/>
                                      </p:to>
                                    </p:set>
                                    <p:animEffect transition="in" filter="box(in)">
                                      <p:cBhvr>
                                        <p:cTn id="21" dur="500"/>
                                        <p:tgtEl>
                                          <p:spTgt spid="55300">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5300">
                                            <p:txEl>
                                              <p:pRg st="5" end="5"/>
                                            </p:txEl>
                                          </p:spTgt>
                                        </p:tgtEl>
                                        <p:attrNameLst>
                                          <p:attrName>style.visibility</p:attrName>
                                        </p:attrNameLst>
                                      </p:cBhvr>
                                      <p:to>
                                        <p:strVal val="visible"/>
                                      </p:to>
                                    </p:set>
                                    <p:animEffect transition="in" filter="box(in)">
                                      <p:cBhvr>
                                        <p:cTn id="24" dur="500"/>
                                        <p:tgtEl>
                                          <p:spTgt spid="55300">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55300">
                                            <p:txEl>
                                              <p:pRg st="6" end="6"/>
                                            </p:txEl>
                                          </p:spTgt>
                                        </p:tgtEl>
                                        <p:attrNameLst>
                                          <p:attrName>style.visibility</p:attrName>
                                        </p:attrNameLst>
                                      </p:cBhvr>
                                      <p:to>
                                        <p:strVal val="visible"/>
                                      </p:to>
                                    </p:set>
                                    <p:animEffect transition="in" filter="box(in)">
                                      <p:cBhvr>
                                        <p:cTn id="27" dur="500"/>
                                        <p:tgtEl>
                                          <p:spTgt spid="55300">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55300">
                                            <p:txEl>
                                              <p:pRg st="7" end="7"/>
                                            </p:txEl>
                                          </p:spTgt>
                                        </p:tgtEl>
                                        <p:attrNameLst>
                                          <p:attrName>style.visibility</p:attrName>
                                        </p:attrNameLst>
                                      </p:cBhvr>
                                      <p:to>
                                        <p:strVal val="visible"/>
                                      </p:to>
                                    </p:set>
                                    <p:animEffect transition="in" filter="box(in)">
                                      <p:cBhvr>
                                        <p:cTn id="30" dur="500"/>
                                        <p:tgtEl>
                                          <p:spTgt spid="55300">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55300">
                                            <p:txEl>
                                              <p:pRg st="8" end="8"/>
                                            </p:txEl>
                                          </p:spTgt>
                                        </p:tgtEl>
                                        <p:attrNameLst>
                                          <p:attrName>style.visibility</p:attrName>
                                        </p:attrNameLst>
                                      </p:cBhvr>
                                      <p:to>
                                        <p:strVal val="visible"/>
                                      </p:to>
                                    </p:set>
                                    <p:animEffect transition="in" filter="box(in)">
                                      <p:cBhvr>
                                        <p:cTn id="33" dur="500"/>
                                        <p:tgtEl>
                                          <p:spTgt spid="55300">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55300">
                                            <p:txEl>
                                              <p:pRg st="9" end="9"/>
                                            </p:txEl>
                                          </p:spTgt>
                                        </p:tgtEl>
                                        <p:attrNameLst>
                                          <p:attrName>style.visibility</p:attrName>
                                        </p:attrNameLst>
                                      </p:cBhvr>
                                      <p:to>
                                        <p:strVal val="visible"/>
                                      </p:to>
                                    </p:set>
                                    <p:animEffect transition="in" filter="box(in)">
                                      <p:cBhvr>
                                        <p:cTn id="38" dur="500"/>
                                        <p:tgtEl>
                                          <p:spTgt spid="55300">
                                            <p:txEl>
                                              <p:pRg st="9" end="9"/>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55300">
                                            <p:txEl>
                                              <p:pRg st="10" end="10"/>
                                            </p:txEl>
                                          </p:spTgt>
                                        </p:tgtEl>
                                        <p:attrNameLst>
                                          <p:attrName>style.visibility</p:attrName>
                                        </p:attrNameLst>
                                      </p:cBhvr>
                                      <p:to>
                                        <p:strVal val="visible"/>
                                      </p:to>
                                    </p:set>
                                    <p:animEffect transition="in" filter="box(in)">
                                      <p:cBhvr>
                                        <p:cTn id="41" dur="500"/>
                                        <p:tgtEl>
                                          <p:spTgt spid="55300">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55300">
                                            <p:txEl>
                                              <p:pRg st="11" end="11"/>
                                            </p:txEl>
                                          </p:spTgt>
                                        </p:tgtEl>
                                        <p:attrNameLst>
                                          <p:attrName>style.visibility</p:attrName>
                                        </p:attrNameLst>
                                      </p:cBhvr>
                                      <p:to>
                                        <p:strVal val="visible"/>
                                      </p:to>
                                    </p:set>
                                    <p:animEffect transition="in" filter="box(in)">
                                      <p:cBhvr>
                                        <p:cTn id="46" dur="500"/>
                                        <p:tgtEl>
                                          <p:spTgt spid="55300">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55300">
                                            <p:txEl>
                                              <p:pRg st="12" end="12"/>
                                            </p:txEl>
                                          </p:spTgt>
                                        </p:tgtEl>
                                        <p:attrNameLst>
                                          <p:attrName>style.visibility</p:attrName>
                                        </p:attrNameLst>
                                      </p:cBhvr>
                                      <p:to>
                                        <p:strVal val="visible"/>
                                      </p:to>
                                    </p:set>
                                    <p:animEffect transition="in" filter="box(in)">
                                      <p:cBhvr>
                                        <p:cTn id="51" dur="500"/>
                                        <p:tgtEl>
                                          <p:spTgt spid="55300">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55300">
                                            <p:txEl>
                                              <p:pRg st="13" end="13"/>
                                            </p:txEl>
                                          </p:spTgt>
                                        </p:tgtEl>
                                        <p:attrNameLst>
                                          <p:attrName>style.visibility</p:attrName>
                                        </p:attrNameLst>
                                      </p:cBhvr>
                                      <p:to>
                                        <p:strVal val="visible"/>
                                      </p:to>
                                    </p:set>
                                    <p:animEffect transition="in" filter="box(in)">
                                      <p:cBhvr>
                                        <p:cTn id="56" dur="500"/>
                                        <p:tgtEl>
                                          <p:spTgt spid="55300">
                                            <p:txEl>
                                              <p:pRg st="13" end="13"/>
                                            </p:txEl>
                                          </p:spTgt>
                                        </p:tgtEl>
                                      </p:cBhvr>
                                    </p:animEffect>
                                  </p:childTnLst>
                                </p:cTn>
                              </p:par>
                              <p:par>
                                <p:cTn id="57" presetID="4" presetClass="entr" presetSubtype="16" fill="hold" nodeType="withEffect">
                                  <p:stCondLst>
                                    <p:cond delay="0"/>
                                  </p:stCondLst>
                                  <p:childTnLst>
                                    <p:set>
                                      <p:cBhvr>
                                        <p:cTn id="58" dur="1" fill="hold">
                                          <p:stCondLst>
                                            <p:cond delay="0"/>
                                          </p:stCondLst>
                                        </p:cTn>
                                        <p:tgtEl>
                                          <p:spTgt spid="55300">
                                            <p:txEl>
                                              <p:pRg st="14" end="14"/>
                                            </p:txEl>
                                          </p:spTgt>
                                        </p:tgtEl>
                                        <p:attrNameLst>
                                          <p:attrName>style.visibility</p:attrName>
                                        </p:attrNameLst>
                                      </p:cBhvr>
                                      <p:to>
                                        <p:strVal val="visible"/>
                                      </p:to>
                                    </p:set>
                                    <p:animEffect transition="in" filter="box(in)">
                                      <p:cBhvr>
                                        <p:cTn id="59" dur="500"/>
                                        <p:tgtEl>
                                          <p:spTgt spid="55300">
                                            <p:txEl>
                                              <p:pRg st="14" end="14"/>
                                            </p:txEl>
                                          </p:spTgt>
                                        </p:tgtEl>
                                      </p:cBhvr>
                                    </p:animEffect>
                                  </p:childTnLst>
                                </p:cTn>
                              </p:par>
                              <p:par>
                                <p:cTn id="60" presetID="4" presetClass="entr" presetSubtype="16" fill="hold" nodeType="withEffect">
                                  <p:stCondLst>
                                    <p:cond delay="0"/>
                                  </p:stCondLst>
                                  <p:childTnLst>
                                    <p:set>
                                      <p:cBhvr>
                                        <p:cTn id="61" dur="1" fill="hold">
                                          <p:stCondLst>
                                            <p:cond delay="0"/>
                                          </p:stCondLst>
                                        </p:cTn>
                                        <p:tgtEl>
                                          <p:spTgt spid="55300">
                                            <p:txEl>
                                              <p:pRg st="15" end="15"/>
                                            </p:txEl>
                                          </p:spTgt>
                                        </p:tgtEl>
                                        <p:attrNameLst>
                                          <p:attrName>style.visibility</p:attrName>
                                        </p:attrNameLst>
                                      </p:cBhvr>
                                      <p:to>
                                        <p:strVal val="visible"/>
                                      </p:to>
                                    </p:set>
                                    <p:animEffect transition="in" filter="box(in)">
                                      <p:cBhvr>
                                        <p:cTn id="62" dur="500"/>
                                        <p:tgtEl>
                                          <p:spTgt spid="5530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6200"/>
            <a:ext cx="8229600" cy="487363"/>
          </a:xfrm>
        </p:spPr>
        <p:txBody>
          <a:bodyPr/>
          <a:lstStyle/>
          <a:p>
            <a:r>
              <a:rPr lang="en-US" sz="2400" b="1" i="1" u="sng"/>
              <a:t>Nested try statements Example</a:t>
            </a:r>
          </a:p>
        </p:txBody>
      </p:sp>
      <p:sp>
        <p:nvSpPr>
          <p:cNvPr id="22532" name="Rectangle 4"/>
          <p:cNvSpPr>
            <a:spLocks noChangeArrowheads="1"/>
          </p:cNvSpPr>
          <p:nvPr/>
        </p:nvSpPr>
        <p:spPr bwMode="auto">
          <a:xfrm>
            <a:off x="228600" y="533400"/>
            <a:ext cx="7848600" cy="4767263"/>
          </a:xfrm>
          <a:prstGeom prst="rect">
            <a:avLst/>
          </a:prstGeom>
          <a:noFill/>
          <a:ln w="9525" algn="ctr">
            <a:noFill/>
            <a:miter lim="800000"/>
            <a:headEnd/>
            <a:tailEnd/>
          </a:ln>
          <a:effectLst/>
        </p:spPr>
        <p:txBody>
          <a:bodyPr>
            <a:spAutoFit/>
          </a:bodyPr>
          <a:lstStyle/>
          <a:p>
            <a:r>
              <a:rPr lang="en-US" sz="1600">
                <a:latin typeface="Courier New" pitchFamily="49" charset="0"/>
              </a:rPr>
              <a:t>class nestedtry</a:t>
            </a:r>
          </a:p>
          <a:p>
            <a:r>
              <a:rPr lang="en-US" sz="1600">
                <a:latin typeface="Courier New" pitchFamily="49" charset="0"/>
              </a:rPr>
              <a:t>{</a:t>
            </a:r>
          </a:p>
          <a:p>
            <a:r>
              <a:rPr lang="en-US" sz="1600">
                <a:latin typeface="Courier New" pitchFamily="49" charset="0"/>
              </a:rPr>
              <a:t>public static void main(String args[])</a:t>
            </a:r>
          </a:p>
          <a:p>
            <a:r>
              <a:rPr lang="en-US" sz="1600">
                <a:latin typeface="Courier New" pitchFamily="49" charset="0"/>
              </a:rPr>
              <a:t>{</a:t>
            </a:r>
          </a:p>
          <a:p>
            <a:r>
              <a:rPr lang="en-US" sz="1600">
                <a:latin typeface="Courier New" pitchFamily="49" charset="0"/>
              </a:rPr>
              <a:t>int a[] = { 2,5,6}; 	</a:t>
            </a:r>
            <a:r>
              <a:rPr lang="en-US" sz="1600" i="1">
                <a:solidFill>
                  <a:schemeClr val="accent2"/>
                </a:solidFill>
                <a:latin typeface="Courier New" pitchFamily="49" charset="0"/>
              </a:rPr>
              <a:t>// { a[0] = 2, a[1] = 5, a[2] = 6}</a:t>
            </a:r>
          </a:p>
          <a:p>
            <a:r>
              <a:rPr lang="en-US" sz="1600">
                <a:latin typeface="Courier New" pitchFamily="49" charset="0"/>
              </a:rPr>
              <a:t>try  // outer try</a:t>
            </a:r>
          </a:p>
          <a:p>
            <a:r>
              <a:rPr lang="en-US" sz="1600">
                <a:solidFill>
                  <a:srgbClr val="FF0000"/>
                </a:solidFill>
                <a:latin typeface="Courier New" pitchFamily="49" charset="0"/>
              </a:rPr>
              <a:t>{</a:t>
            </a:r>
          </a:p>
          <a:p>
            <a:r>
              <a:rPr lang="en-US" sz="1600">
                <a:solidFill>
                  <a:srgbClr val="FF0000"/>
                </a:solidFill>
                <a:latin typeface="Courier New" pitchFamily="49" charset="0"/>
              </a:rPr>
              <a:t>   int b = Integer.parseInt(args[0]);</a:t>
            </a:r>
          </a:p>
          <a:p>
            <a:r>
              <a:rPr lang="en-US" sz="1600">
                <a:latin typeface="Courier New" pitchFamily="49" charset="0"/>
              </a:rPr>
              <a:t>    </a:t>
            </a:r>
            <a:r>
              <a:rPr lang="en-US" sz="1600">
                <a:solidFill>
                  <a:schemeClr val="accent2"/>
                </a:solidFill>
                <a:latin typeface="Courier New" pitchFamily="49" charset="0"/>
              </a:rPr>
              <a:t>try  // inner try</a:t>
            </a:r>
          </a:p>
          <a:p>
            <a:r>
              <a:rPr lang="en-US" sz="1600">
                <a:solidFill>
                  <a:schemeClr val="accent2"/>
                </a:solidFill>
                <a:latin typeface="Courier New" pitchFamily="49" charset="0"/>
              </a:rPr>
              <a:t>    {</a:t>
            </a:r>
          </a:p>
          <a:p>
            <a:r>
              <a:rPr lang="en-US" sz="1600">
                <a:solidFill>
                  <a:schemeClr val="accent2"/>
                </a:solidFill>
                <a:latin typeface="Courier New" pitchFamily="49" charset="0"/>
              </a:rPr>
              <a:t>     int c[] = { 4,5,6};	 </a:t>
            </a:r>
            <a:r>
              <a:rPr lang="en-US" i="1">
                <a:solidFill>
                  <a:schemeClr val="accent2"/>
                </a:solidFill>
              </a:rPr>
              <a:t>// { c[0] = 4, c[1] = 5, c[2] = 6}</a:t>
            </a:r>
            <a:endParaRPr lang="en-US" sz="1600">
              <a:solidFill>
                <a:schemeClr val="accent2"/>
              </a:solidFill>
              <a:latin typeface="Courier New" pitchFamily="49" charset="0"/>
            </a:endParaRPr>
          </a:p>
          <a:p>
            <a:r>
              <a:rPr lang="en-US" sz="1600">
                <a:solidFill>
                  <a:schemeClr val="accent2"/>
                </a:solidFill>
                <a:latin typeface="Courier New" pitchFamily="49" charset="0"/>
              </a:rPr>
              <a:t>     int d  = c[b]/(c[b]-4);</a:t>
            </a:r>
          </a:p>
          <a:p>
            <a:r>
              <a:rPr lang="en-US" sz="1600">
                <a:solidFill>
                  <a:schemeClr val="accent2"/>
                </a:solidFill>
                <a:latin typeface="Courier New" pitchFamily="49" charset="0"/>
              </a:rPr>
              <a:t>    } // End of inner try</a:t>
            </a:r>
          </a:p>
          <a:p>
            <a:r>
              <a:rPr lang="en-US" sz="1600">
                <a:latin typeface="Courier New" pitchFamily="49" charset="0"/>
              </a:rPr>
              <a:t>    </a:t>
            </a:r>
            <a:r>
              <a:rPr lang="en-US" sz="1600">
                <a:solidFill>
                  <a:srgbClr val="008000"/>
                </a:solidFill>
                <a:latin typeface="Courier New" pitchFamily="49" charset="0"/>
              </a:rPr>
              <a:t>catch(ArrayIndexOutOfBoundsException e)</a:t>
            </a:r>
          </a:p>
          <a:p>
            <a:r>
              <a:rPr lang="en-US" sz="1600">
                <a:solidFill>
                  <a:srgbClr val="008000"/>
                </a:solidFill>
                <a:latin typeface="Courier New" pitchFamily="49" charset="0"/>
              </a:rPr>
              <a:t>    {</a:t>
            </a:r>
          </a:p>
          <a:p>
            <a:r>
              <a:rPr lang="en-US" sz="1600">
                <a:solidFill>
                  <a:srgbClr val="008000"/>
                </a:solidFill>
                <a:latin typeface="Courier New" pitchFamily="49" charset="0"/>
              </a:rPr>
              <a:t>    System.out.println("Exception : "+ e.toString());</a:t>
            </a:r>
          </a:p>
          <a:p>
            <a:r>
              <a:rPr lang="en-US" sz="1600">
                <a:solidFill>
                  <a:srgbClr val="008000"/>
                </a:solidFill>
                <a:latin typeface="Courier New" pitchFamily="49" charset="0"/>
              </a:rPr>
              <a:t>    System.out.println("By Inner try");</a:t>
            </a:r>
          </a:p>
          <a:p>
            <a:r>
              <a:rPr lang="en-US" sz="1600">
                <a:solidFill>
                  <a:srgbClr val="008000"/>
                </a:solidFill>
                <a:latin typeface="Courier New" pitchFamily="49" charset="0"/>
              </a:rPr>
              <a:t>    }</a:t>
            </a:r>
          </a:p>
          <a:p>
            <a:r>
              <a:rPr lang="en-US" sz="1600">
                <a:latin typeface="Courier New" pitchFamily="49" charset="0"/>
              </a:rPr>
              <a:t>    </a:t>
            </a:r>
          </a:p>
        </p:txBody>
      </p:sp>
      <p:sp>
        <p:nvSpPr>
          <p:cNvPr id="22534" name="Rectangle 6"/>
          <p:cNvSpPr>
            <a:spLocks noChangeArrowheads="1"/>
          </p:cNvSpPr>
          <p:nvPr/>
        </p:nvSpPr>
        <p:spPr bwMode="auto">
          <a:xfrm>
            <a:off x="304800" y="4876800"/>
            <a:ext cx="8077200" cy="1739900"/>
          </a:xfrm>
          <a:prstGeom prst="rect">
            <a:avLst/>
          </a:prstGeom>
          <a:noFill/>
          <a:ln w="9525" algn="ctr">
            <a:noFill/>
            <a:miter lim="800000"/>
            <a:headEnd/>
            <a:tailEnd/>
          </a:ln>
          <a:effectLst/>
        </p:spPr>
        <p:txBody>
          <a:bodyPr>
            <a:spAutoFit/>
          </a:bodyPr>
          <a:lstStyle/>
          <a:p>
            <a:r>
              <a:rPr lang="en-US">
                <a:solidFill>
                  <a:srgbClr val="008000"/>
                </a:solidFill>
                <a:latin typeface="Courier New" pitchFamily="49" charset="0"/>
              </a:rPr>
              <a:t>   catch(ArithmeticException e)</a:t>
            </a:r>
          </a:p>
          <a:p>
            <a:r>
              <a:rPr lang="en-US">
                <a:solidFill>
                  <a:srgbClr val="008000"/>
                </a:solidFill>
                <a:latin typeface="Courier New" pitchFamily="49" charset="0"/>
              </a:rPr>
              <a:t>   {</a:t>
            </a:r>
          </a:p>
          <a:p>
            <a:r>
              <a:rPr lang="en-US">
                <a:solidFill>
                  <a:srgbClr val="008000"/>
                </a:solidFill>
                <a:latin typeface="Courier New" pitchFamily="49" charset="0"/>
              </a:rPr>
              <a:t>   System.out.println("Exception : "+ e.toString());</a:t>
            </a:r>
          </a:p>
          <a:p>
            <a:r>
              <a:rPr lang="en-US">
                <a:solidFill>
                  <a:srgbClr val="008000"/>
                </a:solidFill>
                <a:latin typeface="Courier New" pitchFamily="49" charset="0"/>
              </a:rPr>
              <a:t>   System.out.println("By Inner try");</a:t>
            </a:r>
          </a:p>
          <a:p>
            <a:r>
              <a:rPr lang="en-US">
                <a:solidFill>
                  <a:srgbClr val="008000"/>
                </a:solidFill>
                <a:latin typeface="Courier New" pitchFamily="49" charset="0"/>
              </a:rPr>
              <a:t>   }</a:t>
            </a:r>
          </a:p>
          <a:p>
            <a:r>
              <a:rPr lang="en-US">
                <a:solidFill>
                  <a:srgbClr val="FF0000"/>
                </a:solidFill>
                <a:latin typeface="Courier New" pitchFamily="49" charset="0"/>
              </a:rPr>
              <a:t>} // End of outer 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box(in)">
                                      <p:cBhvr>
                                        <p:cTn id="7" dur="500"/>
                                        <p:tgtEl>
                                          <p:spTgt spid="22532">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532">
                                            <p:txEl>
                                              <p:pRg st="1" end="1"/>
                                            </p:txEl>
                                          </p:spTgt>
                                        </p:tgtEl>
                                        <p:attrNameLst>
                                          <p:attrName>style.visibility</p:attrName>
                                        </p:attrNameLst>
                                      </p:cBhvr>
                                      <p:to>
                                        <p:strVal val="visible"/>
                                      </p:to>
                                    </p:set>
                                    <p:animEffect transition="in" filter="box(in)">
                                      <p:cBhvr>
                                        <p:cTn id="10" dur="500"/>
                                        <p:tgtEl>
                                          <p:spTgt spid="22532">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2532">
                                            <p:txEl>
                                              <p:pRg st="2" end="2"/>
                                            </p:txEl>
                                          </p:spTgt>
                                        </p:tgtEl>
                                        <p:attrNameLst>
                                          <p:attrName>style.visibility</p:attrName>
                                        </p:attrNameLst>
                                      </p:cBhvr>
                                      <p:to>
                                        <p:strVal val="visible"/>
                                      </p:to>
                                    </p:set>
                                    <p:animEffect transition="in" filter="box(in)">
                                      <p:cBhvr>
                                        <p:cTn id="13" dur="500"/>
                                        <p:tgtEl>
                                          <p:spTgt spid="22532">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2532">
                                            <p:txEl>
                                              <p:pRg st="3" end="3"/>
                                            </p:txEl>
                                          </p:spTgt>
                                        </p:tgtEl>
                                        <p:attrNameLst>
                                          <p:attrName>style.visibility</p:attrName>
                                        </p:attrNameLst>
                                      </p:cBhvr>
                                      <p:to>
                                        <p:strVal val="visible"/>
                                      </p:to>
                                    </p:set>
                                    <p:animEffect transition="in" filter="box(in)">
                                      <p:cBhvr>
                                        <p:cTn id="16" dur="500"/>
                                        <p:tgtEl>
                                          <p:spTgt spid="2253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2532">
                                            <p:txEl>
                                              <p:pRg st="4" end="4"/>
                                            </p:txEl>
                                          </p:spTgt>
                                        </p:tgtEl>
                                        <p:attrNameLst>
                                          <p:attrName>style.visibility</p:attrName>
                                        </p:attrNameLst>
                                      </p:cBhvr>
                                      <p:to>
                                        <p:strVal val="visible"/>
                                      </p:to>
                                    </p:set>
                                    <p:animEffect transition="in" filter="box(in)">
                                      <p:cBhvr>
                                        <p:cTn id="21" dur="500"/>
                                        <p:tgtEl>
                                          <p:spTgt spid="2253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2532">
                                            <p:txEl>
                                              <p:pRg st="5" end="5"/>
                                            </p:txEl>
                                          </p:spTgt>
                                        </p:tgtEl>
                                        <p:attrNameLst>
                                          <p:attrName>style.visibility</p:attrName>
                                        </p:attrNameLst>
                                      </p:cBhvr>
                                      <p:to>
                                        <p:strVal val="visible"/>
                                      </p:to>
                                    </p:set>
                                    <p:animEffect transition="in" filter="box(in)">
                                      <p:cBhvr>
                                        <p:cTn id="26" dur="500"/>
                                        <p:tgtEl>
                                          <p:spTgt spid="2253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2532">
                                            <p:txEl>
                                              <p:pRg st="6" end="6"/>
                                            </p:txEl>
                                          </p:spTgt>
                                        </p:tgtEl>
                                        <p:attrNameLst>
                                          <p:attrName>style.visibility</p:attrName>
                                        </p:attrNameLst>
                                      </p:cBhvr>
                                      <p:to>
                                        <p:strVal val="visible"/>
                                      </p:to>
                                    </p:set>
                                    <p:animEffect transition="in" filter="box(in)">
                                      <p:cBhvr>
                                        <p:cTn id="31" dur="500"/>
                                        <p:tgtEl>
                                          <p:spTgt spid="22532">
                                            <p:txEl>
                                              <p:pRg st="6" end="6"/>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22532">
                                            <p:txEl>
                                              <p:pRg st="7" end="7"/>
                                            </p:txEl>
                                          </p:spTgt>
                                        </p:tgtEl>
                                        <p:attrNameLst>
                                          <p:attrName>style.visibility</p:attrName>
                                        </p:attrNameLst>
                                      </p:cBhvr>
                                      <p:to>
                                        <p:strVal val="visible"/>
                                      </p:to>
                                    </p:set>
                                    <p:animEffect transition="in" filter="box(in)">
                                      <p:cBhvr>
                                        <p:cTn id="34" dur="500"/>
                                        <p:tgtEl>
                                          <p:spTgt spid="2253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2532">
                                            <p:txEl>
                                              <p:pRg st="8" end="8"/>
                                            </p:txEl>
                                          </p:spTgt>
                                        </p:tgtEl>
                                        <p:attrNameLst>
                                          <p:attrName>style.visibility</p:attrName>
                                        </p:attrNameLst>
                                      </p:cBhvr>
                                      <p:to>
                                        <p:strVal val="visible"/>
                                      </p:to>
                                    </p:set>
                                    <p:animEffect transition="in" filter="box(in)">
                                      <p:cBhvr>
                                        <p:cTn id="39" dur="500"/>
                                        <p:tgtEl>
                                          <p:spTgt spid="2253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2532">
                                            <p:txEl>
                                              <p:pRg st="9" end="9"/>
                                            </p:txEl>
                                          </p:spTgt>
                                        </p:tgtEl>
                                        <p:attrNameLst>
                                          <p:attrName>style.visibility</p:attrName>
                                        </p:attrNameLst>
                                      </p:cBhvr>
                                      <p:to>
                                        <p:strVal val="visible"/>
                                      </p:to>
                                    </p:set>
                                    <p:animEffect transition="in" filter="box(in)">
                                      <p:cBhvr>
                                        <p:cTn id="44" dur="500"/>
                                        <p:tgtEl>
                                          <p:spTgt spid="22532">
                                            <p:txEl>
                                              <p:pRg st="9" end="9"/>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22532">
                                            <p:txEl>
                                              <p:pRg st="10" end="10"/>
                                            </p:txEl>
                                          </p:spTgt>
                                        </p:tgtEl>
                                        <p:attrNameLst>
                                          <p:attrName>style.visibility</p:attrName>
                                        </p:attrNameLst>
                                      </p:cBhvr>
                                      <p:to>
                                        <p:strVal val="visible"/>
                                      </p:to>
                                    </p:set>
                                    <p:animEffect transition="in" filter="box(in)">
                                      <p:cBhvr>
                                        <p:cTn id="47" dur="500"/>
                                        <p:tgtEl>
                                          <p:spTgt spid="22532">
                                            <p:txEl>
                                              <p:pRg st="10" end="10"/>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22532">
                                            <p:txEl>
                                              <p:pRg st="11" end="11"/>
                                            </p:txEl>
                                          </p:spTgt>
                                        </p:tgtEl>
                                        <p:attrNameLst>
                                          <p:attrName>style.visibility</p:attrName>
                                        </p:attrNameLst>
                                      </p:cBhvr>
                                      <p:to>
                                        <p:strVal val="visible"/>
                                      </p:to>
                                    </p:set>
                                    <p:animEffect transition="in" filter="box(in)">
                                      <p:cBhvr>
                                        <p:cTn id="50" dur="500"/>
                                        <p:tgtEl>
                                          <p:spTgt spid="22532">
                                            <p:txEl>
                                              <p:pRg st="11" end="11"/>
                                            </p:txEl>
                                          </p:spTgt>
                                        </p:tgtEl>
                                      </p:cBhvr>
                                    </p:animEffect>
                                  </p:childTnLst>
                                </p:cTn>
                              </p:par>
                              <p:par>
                                <p:cTn id="51" presetID="4" presetClass="entr" presetSubtype="16" fill="hold" nodeType="withEffect">
                                  <p:stCondLst>
                                    <p:cond delay="0"/>
                                  </p:stCondLst>
                                  <p:childTnLst>
                                    <p:set>
                                      <p:cBhvr>
                                        <p:cTn id="52" dur="1" fill="hold">
                                          <p:stCondLst>
                                            <p:cond delay="0"/>
                                          </p:stCondLst>
                                        </p:cTn>
                                        <p:tgtEl>
                                          <p:spTgt spid="22532">
                                            <p:txEl>
                                              <p:pRg st="12" end="12"/>
                                            </p:txEl>
                                          </p:spTgt>
                                        </p:tgtEl>
                                        <p:attrNameLst>
                                          <p:attrName>style.visibility</p:attrName>
                                        </p:attrNameLst>
                                      </p:cBhvr>
                                      <p:to>
                                        <p:strVal val="visible"/>
                                      </p:to>
                                    </p:set>
                                    <p:animEffect transition="in" filter="box(in)">
                                      <p:cBhvr>
                                        <p:cTn id="53" dur="500"/>
                                        <p:tgtEl>
                                          <p:spTgt spid="22532">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22532">
                                            <p:txEl>
                                              <p:pRg st="13" end="13"/>
                                            </p:txEl>
                                          </p:spTgt>
                                        </p:tgtEl>
                                        <p:attrNameLst>
                                          <p:attrName>style.visibility</p:attrName>
                                        </p:attrNameLst>
                                      </p:cBhvr>
                                      <p:to>
                                        <p:strVal val="visible"/>
                                      </p:to>
                                    </p:set>
                                    <p:animEffect transition="in" filter="box(in)">
                                      <p:cBhvr>
                                        <p:cTn id="58" dur="500"/>
                                        <p:tgtEl>
                                          <p:spTgt spid="22532">
                                            <p:txEl>
                                              <p:pRg st="13" end="13"/>
                                            </p:txEl>
                                          </p:spTgt>
                                        </p:tgtEl>
                                      </p:cBhvr>
                                    </p:animEffect>
                                  </p:childTnLst>
                                </p:cTn>
                              </p:par>
                              <p:par>
                                <p:cTn id="59" presetID="4" presetClass="entr" presetSubtype="16" fill="hold" nodeType="withEffect">
                                  <p:stCondLst>
                                    <p:cond delay="0"/>
                                  </p:stCondLst>
                                  <p:childTnLst>
                                    <p:set>
                                      <p:cBhvr>
                                        <p:cTn id="60" dur="1" fill="hold">
                                          <p:stCondLst>
                                            <p:cond delay="0"/>
                                          </p:stCondLst>
                                        </p:cTn>
                                        <p:tgtEl>
                                          <p:spTgt spid="22532">
                                            <p:txEl>
                                              <p:pRg st="14" end="14"/>
                                            </p:txEl>
                                          </p:spTgt>
                                        </p:tgtEl>
                                        <p:attrNameLst>
                                          <p:attrName>style.visibility</p:attrName>
                                        </p:attrNameLst>
                                      </p:cBhvr>
                                      <p:to>
                                        <p:strVal val="visible"/>
                                      </p:to>
                                    </p:set>
                                    <p:animEffect transition="in" filter="box(in)">
                                      <p:cBhvr>
                                        <p:cTn id="61" dur="500"/>
                                        <p:tgtEl>
                                          <p:spTgt spid="22532">
                                            <p:txEl>
                                              <p:pRg st="14" end="14"/>
                                            </p:txEl>
                                          </p:spTgt>
                                        </p:tgtEl>
                                      </p:cBhvr>
                                    </p:animEffect>
                                  </p:childTnLst>
                                </p:cTn>
                              </p:par>
                              <p:par>
                                <p:cTn id="62" presetID="4" presetClass="entr" presetSubtype="16" fill="hold" nodeType="withEffect">
                                  <p:stCondLst>
                                    <p:cond delay="0"/>
                                  </p:stCondLst>
                                  <p:childTnLst>
                                    <p:set>
                                      <p:cBhvr>
                                        <p:cTn id="63" dur="1" fill="hold">
                                          <p:stCondLst>
                                            <p:cond delay="0"/>
                                          </p:stCondLst>
                                        </p:cTn>
                                        <p:tgtEl>
                                          <p:spTgt spid="22532">
                                            <p:txEl>
                                              <p:pRg st="15" end="15"/>
                                            </p:txEl>
                                          </p:spTgt>
                                        </p:tgtEl>
                                        <p:attrNameLst>
                                          <p:attrName>style.visibility</p:attrName>
                                        </p:attrNameLst>
                                      </p:cBhvr>
                                      <p:to>
                                        <p:strVal val="visible"/>
                                      </p:to>
                                    </p:set>
                                    <p:animEffect transition="in" filter="box(in)">
                                      <p:cBhvr>
                                        <p:cTn id="64" dur="500"/>
                                        <p:tgtEl>
                                          <p:spTgt spid="22532">
                                            <p:txEl>
                                              <p:pRg st="15" end="15"/>
                                            </p:txEl>
                                          </p:spTgt>
                                        </p:tgtEl>
                                      </p:cBhvr>
                                    </p:animEffect>
                                  </p:childTnLst>
                                </p:cTn>
                              </p:par>
                              <p:par>
                                <p:cTn id="65" presetID="4" presetClass="entr" presetSubtype="16" fill="hold" nodeType="withEffect">
                                  <p:stCondLst>
                                    <p:cond delay="0"/>
                                  </p:stCondLst>
                                  <p:childTnLst>
                                    <p:set>
                                      <p:cBhvr>
                                        <p:cTn id="66" dur="1" fill="hold">
                                          <p:stCondLst>
                                            <p:cond delay="0"/>
                                          </p:stCondLst>
                                        </p:cTn>
                                        <p:tgtEl>
                                          <p:spTgt spid="22532">
                                            <p:txEl>
                                              <p:pRg st="16" end="16"/>
                                            </p:txEl>
                                          </p:spTgt>
                                        </p:tgtEl>
                                        <p:attrNameLst>
                                          <p:attrName>style.visibility</p:attrName>
                                        </p:attrNameLst>
                                      </p:cBhvr>
                                      <p:to>
                                        <p:strVal val="visible"/>
                                      </p:to>
                                    </p:set>
                                    <p:animEffect transition="in" filter="box(in)">
                                      <p:cBhvr>
                                        <p:cTn id="67" dur="500"/>
                                        <p:tgtEl>
                                          <p:spTgt spid="22532">
                                            <p:txEl>
                                              <p:pRg st="16" end="16"/>
                                            </p:txEl>
                                          </p:spTgt>
                                        </p:tgtEl>
                                      </p:cBhvr>
                                    </p:animEffect>
                                  </p:childTnLst>
                                </p:cTn>
                              </p:par>
                              <p:par>
                                <p:cTn id="68" presetID="4" presetClass="entr" presetSubtype="16" fill="hold" nodeType="withEffect">
                                  <p:stCondLst>
                                    <p:cond delay="0"/>
                                  </p:stCondLst>
                                  <p:childTnLst>
                                    <p:set>
                                      <p:cBhvr>
                                        <p:cTn id="69" dur="1" fill="hold">
                                          <p:stCondLst>
                                            <p:cond delay="0"/>
                                          </p:stCondLst>
                                        </p:cTn>
                                        <p:tgtEl>
                                          <p:spTgt spid="22532">
                                            <p:txEl>
                                              <p:pRg st="17" end="17"/>
                                            </p:txEl>
                                          </p:spTgt>
                                        </p:tgtEl>
                                        <p:attrNameLst>
                                          <p:attrName>style.visibility</p:attrName>
                                        </p:attrNameLst>
                                      </p:cBhvr>
                                      <p:to>
                                        <p:strVal val="visible"/>
                                      </p:to>
                                    </p:set>
                                    <p:animEffect transition="in" filter="box(in)">
                                      <p:cBhvr>
                                        <p:cTn id="70" dur="500"/>
                                        <p:tgtEl>
                                          <p:spTgt spid="22532">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22534">
                                            <p:txEl>
                                              <p:pRg st="0" end="0"/>
                                            </p:txEl>
                                          </p:spTgt>
                                        </p:tgtEl>
                                        <p:attrNameLst>
                                          <p:attrName>style.visibility</p:attrName>
                                        </p:attrNameLst>
                                      </p:cBhvr>
                                      <p:to>
                                        <p:strVal val="visible"/>
                                      </p:to>
                                    </p:set>
                                    <p:animEffect transition="in" filter="box(in)">
                                      <p:cBhvr>
                                        <p:cTn id="75" dur="500"/>
                                        <p:tgtEl>
                                          <p:spTgt spid="22534">
                                            <p:txEl>
                                              <p:pRg st="0" end="0"/>
                                            </p:txEl>
                                          </p:spTgt>
                                        </p:tgtEl>
                                      </p:cBhvr>
                                    </p:animEffect>
                                  </p:childTnLst>
                                </p:cTn>
                              </p:par>
                              <p:par>
                                <p:cTn id="76" presetID="4" presetClass="entr" presetSubtype="16" fill="hold" nodeType="withEffect">
                                  <p:stCondLst>
                                    <p:cond delay="0"/>
                                  </p:stCondLst>
                                  <p:childTnLst>
                                    <p:set>
                                      <p:cBhvr>
                                        <p:cTn id="77" dur="1" fill="hold">
                                          <p:stCondLst>
                                            <p:cond delay="0"/>
                                          </p:stCondLst>
                                        </p:cTn>
                                        <p:tgtEl>
                                          <p:spTgt spid="22534">
                                            <p:txEl>
                                              <p:pRg st="1" end="1"/>
                                            </p:txEl>
                                          </p:spTgt>
                                        </p:tgtEl>
                                        <p:attrNameLst>
                                          <p:attrName>style.visibility</p:attrName>
                                        </p:attrNameLst>
                                      </p:cBhvr>
                                      <p:to>
                                        <p:strVal val="visible"/>
                                      </p:to>
                                    </p:set>
                                    <p:animEffect transition="in" filter="box(in)">
                                      <p:cBhvr>
                                        <p:cTn id="78" dur="500"/>
                                        <p:tgtEl>
                                          <p:spTgt spid="22534">
                                            <p:txEl>
                                              <p:pRg st="1" end="1"/>
                                            </p:txEl>
                                          </p:spTgt>
                                        </p:tgtEl>
                                      </p:cBhvr>
                                    </p:animEffect>
                                  </p:childTnLst>
                                </p:cTn>
                              </p:par>
                              <p:par>
                                <p:cTn id="79" presetID="4" presetClass="entr" presetSubtype="16" fill="hold" nodeType="withEffect">
                                  <p:stCondLst>
                                    <p:cond delay="0"/>
                                  </p:stCondLst>
                                  <p:childTnLst>
                                    <p:set>
                                      <p:cBhvr>
                                        <p:cTn id="80" dur="1" fill="hold">
                                          <p:stCondLst>
                                            <p:cond delay="0"/>
                                          </p:stCondLst>
                                        </p:cTn>
                                        <p:tgtEl>
                                          <p:spTgt spid="22534">
                                            <p:txEl>
                                              <p:pRg st="2" end="2"/>
                                            </p:txEl>
                                          </p:spTgt>
                                        </p:tgtEl>
                                        <p:attrNameLst>
                                          <p:attrName>style.visibility</p:attrName>
                                        </p:attrNameLst>
                                      </p:cBhvr>
                                      <p:to>
                                        <p:strVal val="visible"/>
                                      </p:to>
                                    </p:set>
                                    <p:animEffect transition="in" filter="box(in)">
                                      <p:cBhvr>
                                        <p:cTn id="81" dur="500"/>
                                        <p:tgtEl>
                                          <p:spTgt spid="22534">
                                            <p:txEl>
                                              <p:pRg st="2" end="2"/>
                                            </p:txEl>
                                          </p:spTgt>
                                        </p:tgtEl>
                                      </p:cBhvr>
                                    </p:animEffect>
                                  </p:childTnLst>
                                </p:cTn>
                              </p:par>
                              <p:par>
                                <p:cTn id="82" presetID="4" presetClass="entr" presetSubtype="16" fill="hold" nodeType="withEffect">
                                  <p:stCondLst>
                                    <p:cond delay="0"/>
                                  </p:stCondLst>
                                  <p:childTnLst>
                                    <p:set>
                                      <p:cBhvr>
                                        <p:cTn id="83" dur="1" fill="hold">
                                          <p:stCondLst>
                                            <p:cond delay="0"/>
                                          </p:stCondLst>
                                        </p:cTn>
                                        <p:tgtEl>
                                          <p:spTgt spid="22534">
                                            <p:txEl>
                                              <p:pRg st="3" end="3"/>
                                            </p:txEl>
                                          </p:spTgt>
                                        </p:tgtEl>
                                        <p:attrNameLst>
                                          <p:attrName>style.visibility</p:attrName>
                                        </p:attrNameLst>
                                      </p:cBhvr>
                                      <p:to>
                                        <p:strVal val="visible"/>
                                      </p:to>
                                    </p:set>
                                    <p:animEffect transition="in" filter="box(in)">
                                      <p:cBhvr>
                                        <p:cTn id="84" dur="500"/>
                                        <p:tgtEl>
                                          <p:spTgt spid="22534">
                                            <p:txEl>
                                              <p:pRg st="3" end="3"/>
                                            </p:txEl>
                                          </p:spTgt>
                                        </p:tgtEl>
                                      </p:cBhvr>
                                    </p:animEffect>
                                  </p:childTnLst>
                                </p:cTn>
                              </p:par>
                              <p:par>
                                <p:cTn id="85" presetID="4" presetClass="entr" presetSubtype="16" fill="hold" nodeType="withEffect">
                                  <p:stCondLst>
                                    <p:cond delay="0"/>
                                  </p:stCondLst>
                                  <p:childTnLst>
                                    <p:set>
                                      <p:cBhvr>
                                        <p:cTn id="86" dur="1" fill="hold">
                                          <p:stCondLst>
                                            <p:cond delay="0"/>
                                          </p:stCondLst>
                                        </p:cTn>
                                        <p:tgtEl>
                                          <p:spTgt spid="22534">
                                            <p:txEl>
                                              <p:pRg st="4" end="4"/>
                                            </p:txEl>
                                          </p:spTgt>
                                        </p:tgtEl>
                                        <p:attrNameLst>
                                          <p:attrName>style.visibility</p:attrName>
                                        </p:attrNameLst>
                                      </p:cBhvr>
                                      <p:to>
                                        <p:strVal val="visible"/>
                                      </p:to>
                                    </p:set>
                                    <p:animEffect transition="in" filter="box(in)">
                                      <p:cBhvr>
                                        <p:cTn id="87" dur="500"/>
                                        <p:tgtEl>
                                          <p:spTgt spid="22534">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22534">
                                            <p:txEl>
                                              <p:pRg st="5" end="5"/>
                                            </p:txEl>
                                          </p:spTgt>
                                        </p:tgtEl>
                                        <p:attrNameLst>
                                          <p:attrName>style.visibility</p:attrName>
                                        </p:attrNameLst>
                                      </p:cBhvr>
                                      <p:to>
                                        <p:strVal val="visible"/>
                                      </p:to>
                                    </p:set>
                                    <p:animEffect transition="in" filter="box(in)">
                                      <p:cBhvr>
                                        <p:cTn id="92" dur="500"/>
                                        <p:tgtEl>
                                          <p:spTgt spid="225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76200" y="76200"/>
            <a:ext cx="9067800" cy="3662363"/>
          </a:xfrm>
          <a:prstGeom prst="rect">
            <a:avLst/>
          </a:prstGeom>
          <a:noFill/>
          <a:ln w="9525" algn="ctr">
            <a:noFill/>
            <a:miter lim="800000"/>
            <a:headEnd/>
            <a:tailEnd/>
          </a:ln>
          <a:effectLst/>
        </p:spPr>
        <p:txBody>
          <a:bodyPr>
            <a:spAutoFit/>
          </a:bodyPr>
          <a:lstStyle/>
          <a:p>
            <a:r>
              <a:rPr lang="en-US">
                <a:solidFill>
                  <a:srgbClr val="FF0000"/>
                </a:solidFill>
                <a:latin typeface="Courier New" pitchFamily="49" charset="0"/>
              </a:rPr>
              <a:t>// Catch Blocks for outer try</a:t>
            </a:r>
          </a:p>
          <a:p>
            <a:r>
              <a:rPr lang="en-US">
                <a:solidFill>
                  <a:srgbClr val="FF0000"/>
                </a:solidFill>
                <a:latin typeface="Courier New" pitchFamily="49" charset="0"/>
              </a:rPr>
              <a:t>catch(ArrayIndexOutOfBoundsException e)</a:t>
            </a:r>
          </a:p>
          <a:p>
            <a:r>
              <a:rPr lang="en-US">
                <a:solidFill>
                  <a:srgbClr val="FF0000"/>
                </a:solidFill>
                <a:latin typeface="Courier New" pitchFamily="49" charset="0"/>
              </a:rPr>
              <a:t>    {</a:t>
            </a:r>
          </a:p>
          <a:p>
            <a:r>
              <a:rPr lang="en-US">
                <a:solidFill>
                  <a:srgbClr val="FF0000"/>
                </a:solidFill>
                <a:latin typeface="Courier New" pitchFamily="49" charset="0"/>
              </a:rPr>
              <a:t>    System.out.println("Exception : "+ e.toString());</a:t>
            </a:r>
          </a:p>
          <a:p>
            <a:r>
              <a:rPr lang="en-US">
                <a:solidFill>
                  <a:srgbClr val="FF0000"/>
                </a:solidFill>
                <a:latin typeface="Courier New" pitchFamily="49" charset="0"/>
              </a:rPr>
              <a:t>    System.out.println("By Outr try");</a:t>
            </a:r>
          </a:p>
          <a:p>
            <a:r>
              <a:rPr lang="en-US">
                <a:solidFill>
                  <a:srgbClr val="FF0000"/>
                </a:solidFill>
                <a:latin typeface="Courier New" pitchFamily="49" charset="0"/>
              </a:rPr>
              <a:t>    }</a:t>
            </a:r>
          </a:p>
          <a:p>
            <a:r>
              <a:rPr lang="en-US">
                <a:solidFill>
                  <a:srgbClr val="FF0000"/>
                </a:solidFill>
                <a:latin typeface="Courier New" pitchFamily="49" charset="0"/>
              </a:rPr>
              <a:t>catch(NumberFormatException e)</a:t>
            </a:r>
          </a:p>
          <a:p>
            <a:r>
              <a:rPr lang="en-US">
                <a:solidFill>
                  <a:srgbClr val="FF0000"/>
                </a:solidFill>
                <a:latin typeface="Courier New" pitchFamily="49" charset="0"/>
              </a:rPr>
              <a:t>    {</a:t>
            </a:r>
          </a:p>
          <a:p>
            <a:r>
              <a:rPr lang="en-US">
                <a:solidFill>
                  <a:srgbClr val="FF0000"/>
                </a:solidFill>
                <a:latin typeface="Courier New" pitchFamily="49" charset="0"/>
              </a:rPr>
              <a:t>    System.out.println("Exception : "+ e.toString());</a:t>
            </a:r>
          </a:p>
          <a:p>
            <a:r>
              <a:rPr lang="en-US">
                <a:solidFill>
                  <a:srgbClr val="FF0000"/>
                </a:solidFill>
                <a:latin typeface="Courier New" pitchFamily="49" charset="0"/>
              </a:rPr>
              <a:t>    System.out.println("By Outer try");</a:t>
            </a:r>
          </a:p>
          <a:p>
            <a:r>
              <a:rPr lang="en-US">
                <a:solidFill>
                  <a:srgbClr val="FF0000"/>
                </a:solidFill>
                <a:latin typeface="Courier New" pitchFamily="49" charset="0"/>
              </a:rPr>
              <a:t>    }</a:t>
            </a:r>
          </a:p>
          <a:p>
            <a:r>
              <a:rPr lang="en-US">
                <a:solidFill>
                  <a:srgbClr val="FF0000"/>
                </a:solidFill>
                <a:latin typeface="Courier New" pitchFamily="49" charset="0"/>
              </a:rPr>
              <a:t>} // End of main</a:t>
            </a:r>
          </a:p>
          <a:p>
            <a:r>
              <a:rPr lang="en-US">
                <a:solidFill>
                  <a:srgbClr val="FF0000"/>
                </a:solidFill>
                <a:latin typeface="Courier New" pitchFamily="49" charset="0"/>
              </a:rPr>
              <a:t>} // End of class</a:t>
            </a:r>
          </a:p>
        </p:txBody>
      </p:sp>
      <p:sp>
        <p:nvSpPr>
          <p:cNvPr id="23557" name="Rectangle 5"/>
          <p:cNvSpPr>
            <a:spLocks noChangeArrowheads="1"/>
          </p:cNvSpPr>
          <p:nvPr/>
        </p:nvSpPr>
        <p:spPr bwMode="auto">
          <a:xfrm>
            <a:off x="152400" y="3868738"/>
            <a:ext cx="8839200" cy="915987"/>
          </a:xfrm>
          <a:prstGeom prst="rect">
            <a:avLst/>
          </a:prstGeom>
          <a:noFill/>
          <a:ln w="9525" algn="ctr">
            <a:noFill/>
            <a:miter lim="800000"/>
            <a:headEnd/>
            <a:tailEnd/>
          </a:ln>
          <a:effectLst/>
        </p:spPr>
        <p:txBody>
          <a:bodyPr>
            <a:spAutoFit/>
          </a:bodyPr>
          <a:lstStyle/>
          <a:p>
            <a:r>
              <a:rPr lang="en-US">
                <a:solidFill>
                  <a:srgbClr val="FF0000"/>
                </a:solidFill>
              </a:rPr>
              <a:t>D:\java\bin&gt;java nestedtry</a:t>
            </a:r>
          </a:p>
          <a:p>
            <a:r>
              <a:rPr lang="en-US">
                <a:solidFill>
                  <a:schemeClr val="accent2"/>
                </a:solidFill>
                <a:latin typeface="Courier New" pitchFamily="49" charset="0"/>
              </a:rPr>
              <a:t>Exception : java.lang.ArrayIndexOutOfBoundsException: 0</a:t>
            </a:r>
          </a:p>
          <a:p>
            <a:r>
              <a:rPr lang="en-US">
                <a:solidFill>
                  <a:schemeClr val="accent2"/>
                </a:solidFill>
                <a:latin typeface="Courier New" pitchFamily="49" charset="0"/>
              </a:rPr>
              <a:t>By Outer try</a:t>
            </a:r>
          </a:p>
        </p:txBody>
      </p:sp>
      <p:sp>
        <p:nvSpPr>
          <p:cNvPr id="23558" name="Rectangle 6"/>
          <p:cNvSpPr>
            <a:spLocks noChangeArrowheads="1"/>
          </p:cNvSpPr>
          <p:nvPr/>
        </p:nvSpPr>
        <p:spPr bwMode="auto">
          <a:xfrm>
            <a:off x="228600" y="4799013"/>
            <a:ext cx="8915400" cy="915987"/>
          </a:xfrm>
          <a:prstGeom prst="rect">
            <a:avLst/>
          </a:prstGeom>
          <a:noFill/>
          <a:ln w="9525" algn="ctr">
            <a:noFill/>
            <a:miter lim="800000"/>
            <a:headEnd/>
            <a:tailEnd/>
          </a:ln>
          <a:effectLst/>
        </p:spPr>
        <p:txBody>
          <a:bodyPr>
            <a:spAutoFit/>
          </a:bodyPr>
          <a:lstStyle/>
          <a:p>
            <a:r>
              <a:rPr lang="en-US">
                <a:solidFill>
                  <a:srgbClr val="FF0000"/>
                </a:solidFill>
              </a:rPr>
              <a:t>D:\java\bin&gt;java nestedtry 4</a:t>
            </a:r>
          </a:p>
          <a:p>
            <a:r>
              <a:rPr lang="en-US">
                <a:solidFill>
                  <a:schemeClr val="accent2"/>
                </a:solidFill>
                <a:latin typeface="Courier New" pitchFamily="49" charset="0"/>
              </a:rPr>
              <a:t>Exception : java.lang.ArrayIndexOutOfBoundsException: 4</a:t>
            </a:r>
          </a:p>
          <a:p>
            <a:r>
              <a:rPr lang="en-US">
                <a:solidFill>
                  <a:schemeClr val="accent2"/>
                </a:solidFill>
                <a:latin typeface="Courier New" pitchFamily="49" charset="0"/>
              </a:rPr>
              <a:t>By Inner try</a:t>
            </a:r>
          </a:p>
        </p:txBody>
      </p:sp>
      <p:sp>
        <p:nvSpPr>
          <p:cNvPr id="23559" name="Rectangle 7"/>
          <p:cNvSpPr>
            <a:spLocks noChangeArrowheads="1"/>
          </p:cNvSpPr>
          <p:nvPr/>
        </p:nvSpPr>
        <p:spPr bwMode="auto">
          <a:xfrm>
            <a:off x="228600" y="5789613"/>
            <a:ext cx="8763000" cy="915987"/>
          </a:xfrm>
          <a:prstGeom prst="rect">
            <a:avLst/>
          </a:prstGeom>
          <a:noFill/>
          <a:ln w="9525" algn="ctr">
            <a:noFill/>
            <a:miter lim="800000"/>
            <a:headEnd/>
            <a:tailEnd/>
          </a:ln>
          <a:effectLst/>
        </p:spPr>
        <p:txBody>
          <a:bodyPr>
            <a:spAutoFit/>
          </a:bodyPr>
          <a:lstStyle/>
          <a:p>
            <a:r>
              <a:rPr lang="en-US">
                <a:solidFill>
                  <a:srgbClr val="FF0000"/>
                </a:solidFill>
              </a:rPr>
              <a:t>D:\java\bin&gt;java nestedtry 0</a:t>
            </a:r>
          </a:p>
          <a:p>
            <a:r>
              <a:rPr lang="en-US">
                <a:solidFill>
                  <a:schemeClr val="accent2"/>
                </a:solidFill>
                <a:latin typeface="Courier New" pitchFamily="49" charset="0"/>
              </a:rPr>
              <a:t>Exception : java.lang.ArithmeticException: / by zero</a:t>
            </a:r>
          </a:p>
          <a:p>
            <a:r>
              <a:rPr lang="en-US">
                <a:solidFill>
                  <a:schemeClr val="accent2"/>
                </a:solidFill>
                <a:latin typeface="Courier New" pitchFamily="49" charset="0"/>
              </a:rPr>
              <a:t>By Inner 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box(in)">
                                      <p:cBhvr>
                                        <p:cTn id="7" dur="500"/>
                                        <p:tgtEl>
                                          <p:spTgt spid="235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box(in)">
                                      <p:cBhvr>
                                        <p:cTn id="12" dur="500"/>
                                        <p:tgtEl>
                                          <p:spTgt spid="23556">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animEffect transition="in" filter="box(in)">
                                      <p:cBhvr>
                                        <p:cTn id="15" dur="500"/>
                                        <p:tgtEl>
                                          <p:spTgt spid="23556">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3556">
                                            <p:txEl>
                                              <p:pRg st="3" end="3"/>
                                            </p:txEl>
                                          </p:spTgt>
                                        </p:tgtEl>
                                        <p:attrNameLst>
                                          <p:attrName>style.visibility</p:attrName>
                                        </p:attrNameLst>
                                      </p:cBhvr>
                                      <p:to>
                                        <p:strVal val="visible"/>
                                      </p:to>
                                    </p:set>
                                    <p:animEffect transition="in" filter="box(in)">
                                      <p:cBhvr>
                                        <p:cTn id="18" dur="500"/>
                                        <p:tgtEl>
                                          <p:spTgt spid="23556">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3556">
                                            <p:txEl>
                                              <p:pRg st="4" end="4"/>
                                            </p:txEl>
                                          </p:spTgt>
                                        </p:tgtEl>
                                        <p:attrNameLst>
                                          <p:attrName>style.visibility</p:attrName>
                                        </p:attrNameLst>
                                      </p:cBhvr>
                                      <p:to>
                                        <p:strVal val="visible"/>
                                      </p:to>
                                    </p:set>
                                    <p:animEffect transition="in" filter="box(in)">
                                      <p:cBhvr>
                                        <p:cTn id="21" dur="500"/>
                                        <p:tgtEl>
                                          <p:spTgt spid="23556">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3556">
                                            <p:txEl>
                                              <p:pRg st="5" end="5"/>
                                            </p:txEl>
                                          </p:spTgt>
                                        </p:tgtEl>
                                        <p:attrNameLst>
                                          <p:attrName>style.visibility</p:attrName>
                                        </p:attrNameLst>
                                      </p:cBhvr>
                                      <p:to>
                                        <p:strVal val="visible"/>
                                      </p:to>
                                    </p:set>
                                    <p:animEffect transition="in" filter="box(in)">
                                      <p:cBhvr>
                                        <p:cTn id="24" dur="500"/>
                                        <p:tgtEl>
                                          <p:spTgt spid="23556">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3556">
                                            <p:txEl>
                                              <p:pRg st="6" end="6"/>
                                            </p:txEl>
                                          </p:spTgt>
                                        </p:tgtEl>
                                        <p:attrNameLst>
                                          <p:attrName>style.visibility</p:attrName>
                                        </p:attrNameLst>
                                      </p:cBhvr>
                                      <p:to>
                                        <p:strVal val="visible"/>
                                      </p:to>
                                    </p:set>
                                    <p:animEffect transition="in" filter="box(in)">
                                      <p:cBhvr>
                                        <p:cTn id="27" dur="500"/>
                                        <p:tgtEl>
                                          <p:spTgt spid="23556">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3556">
                                            <p:txEl>
                                              <p:pRg st="7" end="7"/>
                                            </p:txEl>
                                          </p:spTgt>
                                        </p:tgtEl>
                                        <p:attrNameLst>
                                          <p:attrName>style.visibility</p:attrName>
                                        </p:attrNameLst>
                                      </p:cBhvr>
                                      <p:to>
                                        <p:strVal val="visible"/>
                                      </p:to>
                                    </p:set>
                                    <p:animEffect transition="in" filter="box(in)">
                                      <p:cBhvr>
                                        <p:cTn id="30" dur="500"/>
                                        <p:tgtEl>
                                          <p:spTgt spid="23556">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23556">
                                            <p:txEl>
                                              <p:pRg st="8" end="8"/>
                                            </p:txEl>
                                          </p:spTgt>
                                        </p:tgtEl>
                                        <p:attrNameLst>
                                          <p:attrName>style.visibility</p:attrName>
                                        </p:attrNameLst>
                                      </p:cBhvr>
                                      <p:to>
                                        <p:strVal val="visible"/>
                                      </p:to>
                                    </p:set>
                                    <p:animEffect transition="in" filter="box(in)">
                                      <p:cBhvr>
                                        <p:cTn id="33" dur="500"/>
                                        <p:tgtEl>
                                          <p:spTgt spid="23556">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23556">
                                            <p:txEl>
                                              <p:pRg st="9" end="9"/>
                                            </p:txEl>
                                          </p:spTgt>
                                        </p:tgtEl>
                                        <p:attrNameLst>
                                          <p:attrName>style.visibility</p:attrName>
                                        </p:attrNameLst>
                                      </p:cBhvr>
                                      <p:to>
                                        <p:strVal val="visible"/>
                                      </p:to>
                                    </p:set>
                                    <p:animEffect transition="in" filter="box(in)">
                                      <p:cBhvr>
                                        <p:cTn id="36" dur="500"/>
                                        <p:tgtEl>
                                          <p:spTgt spid="23556">
                                            <p:txEl>
                                              <p:pRg st="9" end="9"/>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23556">
                                            <p:txEl>
                                              <p:pRg st="10" end="10"/>
                                            </p:txEl>
                                          </p:spTgt>
                                        </p:tgtEl>
                                        <p:attrNameLst>
                                          <p:attrName>style.visibility</p:attrName>
                                        </p:attrNameLst>
                                      </p:cBhvr>
                                      <p:to>
                                        <p:strVal val="visible"/>
                                      </p:to>
                                    </p:set>
                                    <p:animEffect transition="in" filter="box(in)">
                                      <p:cBhvr>
                                        <p:cTn id="39" dur="500"/>
                                        <p:tgtEl>
                                          <p:spTgt spid="23556">
                                            <p:txEl>
                                              <p:pRg st="10" end="10"/>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23556">
                                            <p:txEl>
                                              <p:pRg st="11" end="11"/>
                                            </p:txEl>
                                          </p:spTgt>
                                        </p:tgtEl>
                                        <p:attrNameLst>
                                          <p:attrName>style.visibility</p:attrName>
                                        </p:attrNameLst>
                                      </p:cBhvr>
                                      <p:to>
                                        <p:strVal val="visible"/>
                                      </p:to>
                                    </p:set>
                                    <p:animEffect transition="in" filter="box(in)">
                                      <p:cBhvr>
                                        <p:cTn id="42" dur="500"/>
                                        <p:tgtEl>
                                          <p:spTgt spid="23556">
                                            <p:txEl>
                                              <p:pRg st="11" end="11"/>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23556">
                                            <p:txEl>
                                              <p:pRg st="12" end="12"/>
                                            </p:txEl>
                                          </p:spTgt>
                                        </p:tgtEl>
                                        <p:attrNameLst>
                                          <p:attrName>style.visibility</p:attrName>
                                        </p:attrNameLst>
                                      </p:cBhvr>
                                      <p:to>
                                        <p:strVal val="visible"/>
                                      </p:to>
                                    </p:set>
                                    <p:animEffect transition="in" filter="box(in)">
                                      <p:cBhvr>
                                        <p:cTn id="45" dur="500"/>
                                        <p:tgtEl>
                                          <p:spTgt spid="23556">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3557"/>
                                        </p:tgtEl>
                                        <p:attrNameLst>
                                          <p:attrName>style.visibility</p:attrName>
                                        </p:attrNameLst>
                                      </p:cBhvr>
                                      <p:to>
                                        <p:strVal val="visible"/>
                                      </p:to>
                                    </p:set>
                                    <p:animEffect transition="in" filter="box(in)">
                                      <p:cBhvr>
                                        <p:cTn id="50" dur="500"/>
                                        <p:tgtEl>
                                          <p:spTgt spid="2355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3558"/>
                                        </p:tgtEl>
                                        <p:attrNameLst>
                                          <p:attrName>style.visibility</p:attrName>
                                        </p:attrNameLst>
                                      </p:cBhvr>
                                      <p:to>
                                        <p:strVal val="visible"/>
                                      </p:to>
                                    </p:set>
                                    <p:animEffect transition="in" filter="box(in)">
                                      <p:cBhvr>
                                        <p:cTn id="55" dur="500"/>
                                        <p:tgtEl>
                                          <p:spTgt spid="23558"/>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23559"/>
                                        </p:tgtEl>
                                        <p:attrNameLst>
                                          <p:attrName>style.visibility</p:attrName>
                                        </p:attrNameLst>
                                      </p:cBhvr>
                                      <p:to>
                                        <p:strVal val="visible"/>
                                      </p:to>
                                    </p:set>
                                    <p:animEffect transition="in" filter="box(in)">
                                      <p:cBhvr>
                                        <p:cTn id="60"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792162"/>
          </a:xfrm>
        </p:spPr>
        <p:txBody>
          <a:bodyPr/>
          <a:lstStyle/>
          <a:p>
            <a:r>
              <a:rPr lang="en-US">
                <a:solidFill>
                  <a:srgbClr val="FF0000"/>
                </a:solidFill>
              </a:rPr>
              <a:t>Writing Your Own Exceptions</a:t>
            </a:r>
          </a:p>
        </p:txBody>
      </p:sp>
      <p:sp>
        <p:nvSpPr>
          <p:cNvPr id="24579" name="Rectangle 3"/>
          <p:cNvSpPr>
            <a:spLocks noGrp="1" noChangeArrowheads="1"/>
          </p:cNvSpPr>
          <p:nvPr>
            <p:ph idx="1"/>
          </p:nvPr>
        </p:nvSpPr>
        <p:spPr>
          <a:xfrm>
            <a:off x="457200" y="1066800"/>
            <a:ext cx="8229600" cy="5059363"/>
          </a:xfrm>
        </p:spPr>
        <p:txBody>
          <a:bodyPr/>
          <a:lstStyle/>
          <a:p>
            <a:pPr>
              <a:lnSpc>
                <a:spcPct val="80000"/>
              </a:lnSpc>
            </a:pPr>
            <a:r>
              <a:rPr lang="en-US" sz="2000" b="1">
                <a:solidFill>
                  <a:schemeClr val="accent2"/>
                </a:solidFill>
              </a:rPr>
              <a:t>Programmers Can write their own Exception classes apart from java’s library Exceptions.</a:t>
            </a:r>
          </a:p>
          <a:p>
            <a:pPr>
              <a:lnSpc>
                <a:spcPct val="80000"/>
              </a:lnSpc>
            </a:pPr>
            <a:r>
              <a:rPr lang="en-US" sz="2000" b="1">
                <a:solidFill>
                  <a:schemeClr val="accent2"/>
                </a:solidFill>
              </a:rPr>
              <a:t>Programmer can write either checked Exception OR Unchecked Exception.</a:t>
            </a:r>
          </a:p>
          <a:p>
            <a:pPr>
              <a:lnSpc>
                <a:spcPct val="80000"/>
              </a:lnSpc>
            </a:pPr>
            <a:r>
              <a:rPr lang="en-US" sz="2000" b="1">
                <a:solidFill>
                  <a:schemeClr val="accent2"/>
                </a:solidFill>
              </a:rPr>
              <a:t>To make a checked exception , make your exception class a subclass of Exception OR any one of its subclass EXCEPT RunTimeException.</a:t>
            </a:r>
          </a:p>
          <a:p>
            <a:pPr>
              <a:lnSpc>
                <a:spcPct val="80000"/>
              </a:lnSpc>
              <a:buFontTx/>
              <a:buNone/>
            </a:pPr>
            <a:r>
              <a:rPr lang="en-US" sz="2000" b="1">
                <a:solidFill>
                  <a:schemeClr val="accent2"/>
                </a:solidFill>
              </a:rPr>
              <a:t>     </a:t>
            </a:r>
            <a:r>
              <a:rPr lang="en-US" sz="1600" b="1" i="1">
                <a:solidFill>
                  <a:srgbClr val="FF0000"/>
                </a:solidFill>
                <a:latin typeface="Courier New" pitchFamily="49" charset="0"/>
              </a:rPr>
              <a:t>class AException extends Exception { …}    </a:t>
            </a:r>
            <a:r>
              <a:rPr lang="en-US" sz="1600" b="1" i="1">
                <a:solidFill>
                  <a:srgbClr val="FF0000"/>
                </a:solidFill>
                <a:latin typeface="Courier New" pitchFamily="49" charset="0"/>
                <a:sym typeface="Wingdings" pitchFamily="2" charset="2"/>
              </a:rPr>
              <a:t> Checked Exception</a:t>
            </a:r>
          </a:p>
          <a:p>
            <a:pPr>
              <a:lnSpc>
                <a:spcPct val="80000"/>
              </a:lnSpc>
              <a:buFontTx/>
              <a:buNone/>
            </a:pPr>
            <a:r>
              <a:rPr lang="en-US" sz="1600" b="1" i="1">
                <a:solidFill>
                  <a:srgbClr val="FF0000"/>
                </a:solidFill>
                <a:latin typeface="Courier New" pitchFamily="49" charset="0"/>
                <a:sym typeface="Wingdings" pitchFamily="2" charset="2"/>
              </a:rPr>
              <a:t>   class BException extends IOException { ..}  Checked Exception</a:t>
            </a:r>
            <a:endParaRPr lang="en-US" sz="1600" b="1" i="1">
              <a:solidFill>
                <a:srgbClr val="FF0000"/>
              </a:solidFill>
              <a:latin typeface="Courier New" pitchFamily="49" charset="0"/>
            </a:endParaRPr>
          </a:p>
          <a:p>
            <a:pPr>
              <a:lnSpc>
                <a:spcPct val="80000"/>
              </a:lnSpc>
            </a:pPr>
            <a:r>
              <a:rPr lang="en-US" sz="2000" b="1">
                <a:solidFill>
                  <a:schemeClr val="accent2"/>
                </a:solidFill>
              </a:rPr>
              <a:t>To make a Unchecked exception , make your exception class a subclass of RunTimeException OR any one of its subclass .</a:t>
            </a:r>
          </a:p>
          <a:p>
            <a:pPr>
              <a:lnSpc>
                <a:spcPct val="80000"/>
              </a:lnSpc>
              <a:buFontTx/>
              <a:buNone/>
            </a:pPr>
            <a:r>
              <a:rPr lang="en-US" sz="2000" b="1">
                <a:solidFill>
                  <a:schemeClr val="accent2"/>
                </a:solidFill>
              </a:rPr>
              <a:t>    </a:t>
            </a:r>
            <a:r>
              <a:rPr lang="en-US" sz="1800" b="1" i="1">
                <a:solidFill>
                  <a:srgbClr val="FF0000"/>
                </a:solidFill>
                <a:latin typeface="Courier New" pitchFamily="49" charset="0"/>
              </a:rPr>
              <a:t>class XException extends RunTimeException { … }   </a:t>
            </a:r>
          </a:p>
          <a:p>
            <a:pPr>
              <a:lnSpc>
                <a:spcPct val="80000"/>
              </a:lnSpc>
              <a:buFontTx/>
              <a:buNone/>
            </a:pPr>
            <a:r>
              <a:rPr lang="en-US" sz="1800" b="1" i="1">
                <a:solidFill>
                  <a:srgbClr val="FF0000"/>
                </a:solidFill>
                <a:latin typeface="Courier New" pitchFamily="49" charset="0"/>
                <a:sym typeface="Wingdings" pitchFamily="2" charset="2"/>
              </a:rPr>
              <a:t>  class YException extends AritmeticException { … } </a:t>
            </a:r>
            <a:endParaRPr lang="en-US" sz="1800" b="1" i="1">
              <a:solidFill>
                <a:srgbClr val="FF0000"/>
              </a:solidFill>
              <a:latin typeface="Courier New" pitchFamily="49" charset="0"/>
            </a:endParaRPr>
          </a:p>
          <a:p>
            <a:pPr>
              <a:lnSpc>
                <a:spcPct val="80000"/>
              </a:lnSpc>
              <a:buFontTx/>
              <a:buNone/>
            </a:pPr>
            <a:r>
              <a:rPr lang="en-US" sz="1800" b="1" i="1">
                <a:solidFill>
                  <a:srgbClr val="FF0000"/>
                </a:solidFill>
                <a:latin typeface="Courier New" pitchFamily="49" charset="0"/>
              </a:rPr>
              <a:t>  </a:t>
            </a:r>
            <a:r>
              <a:rPr lang="en-US" sz="1800" b="1" i="1">
                <a:solidFill>
                  <a:srgbClr val="FF0000"/>
                </a:solidFill>
                <a:latin typeface="Courier New" pitchFamily="49" charset="0"/>
                <a:sym typeface="Wingdings" pitchFamily="2" charset="2"/>
              </a:rPr>
              <a:t>class ZException extends ArrayIndexOutOfException { … }</a:t>
            </a:r>
          </a:p>
          <a:p>
            <a:pPr>
              <a:lnSpc>
                <a:spcPct val="80000"/>
              </a:lnSpc>
              <a:buFontTx/>
              <a:buNone/>
            </a:pPr>
            <a:r>
              <a:rPr lang="en-US" sz="1800" b="1" i="1">
                <a:solidFill>
                  <a:srgbClr val="FF0000"/>
                </a:solidFill>
                <a:latin typeface="Courier New" pitchFamily="49" charset="0"/>
                <a:sym typeface="Wingdings" pitchFamily="2" charset="2"/>
              </a:rPr>
              <a:t>  class ZException extends IndexOutOfBoundsException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ox(in)">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 calcmode="lin" valueType="num">
                                      <p:cBhvr additive="base">
                                        <p:cTn id="12"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579">
                                            <p:txEl>
                                              <p:pRg st="1" end="1"/>
                                            </p:txEl>
                                          </p:spTgt>
                                        </p:tgtEl>
                                        <p:attrNameLst>
                                          <p:attrName>style.visibility</p:attrName>
                                        </p:attrNameLst>
                                      </p:cBhvr>
                                      <p:to>
                                        <p:strVal val="visible"/>
                                      </p:to>
                                    </p:set>
                                    <p:anim calcmode="lin" valueType="num">
                                      <p:cBhvr additive="base">
                                        <p:cTn id="18"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579">
                                            <p:txEl>
                                              <p:pRg st="2" end="2"/>
                                            </p:txEl>
                                          </p:spTgt>
                                        </p:tgtEl>
                                        <p:attrNameLst>
                                          <p:attrName>style.visibility</p:attrName>
                                        </p:attrNameLst>
                                      </p:cBhvr>
                                      <p:to>
                                        <p:strVal val="visible"/>
                                      </p:to>
                                    </p:set>
                                    <p:anim calcmode="lin" valueType="num">
                                      <p:cBhvr additive="base">
                                        <p:cTn id="24"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579">
                                            <p:txEl>
                                              <p:pRg st="3" end="3"/>
                                            </p:txEl>
                                          </p:spTgt>
                                        </p:tgtEl>
                                        <p:attrNameLst>
                                          <p:attrName>style.visibility</p:attrName>
                                        </p:attrNameLst>
                                      </p:cBhvr>
                                      <p:to>
                                        <p:strVal val="visible"/>
                                      </p:to>
                                    </p:set>
                                    <p:anim calcmode="lin" valueType="num">
                                      <p:cBhvr additive="base">
                                        <p:cTn id="30"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579">
                                            <p:txEl>
                                              <p:pRg st="4" end="4"/>
                                            </p:txEl>
                                          </p:spTgt>
                                        </p:tgtEl>
                                        <p:attrNameLst>
                                          <p:attrName>style.visibility</p:attrName>
                                        </p:attrNameLst>
                                      </p:cBhvr>
                                      <p:to>
                                        <p:strVal val="visible"/>
                                      </p:to>
                                    </p:set>
                                    <p:anim calcmode="lin" valueType="num">
                                      <p:cBhvr additive="base">
                                        <p:cTn id="36"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4579">
                                            <p:txEl>
                                              <p:pRg st="5" end="5"/>
                                            </p:txEl>
                                          </p:spTgt>
                                        </p:tgtEl>
                                        <p:attrNameLst>
                                          <p:attrName>style.visibility</p:attrName>
                                        </p:attrNameLst>
                                      </p:cBhvr>
                                      <p:to>
                                        <p:strVal val="visible"/>
                                      </p:to>
                                    </p:set>
                                    <p:anim calcmode="lin" valueType="num">
                                      <p:cBhvr additive="base">
                                        <p:cTn id="42"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4579">
                                            <p:txEl>
                                              <p:pRg st="6" end="6"/>
                                            </p:txEl>
                                          </p:spTgt>
                                        </p:tgtEl>
                                        <p:attrNameLst>
                                          <p:attrName>style.visibility</p:attrName>
                                        </p:attrNameLst>
                                      </p:cBhvr>
                                      <p:to>
                                        <p:strVal val="visible"/>
                                      </p:to>
                                    </p:set>
                                    <p:anim calcmode="lin" valueType="num">
                                      <p:cBhvr additive="base">
                                        <p:cTn id="48"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5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4579">
                                            <p:txEl>
                                              <p:pRg st="7" end="7"/>
                                            </p:txEl>
                                          </p:spTgt>
                                        </p:tgtEl>
                                        <p:attrNameLst>
                                          <p:attrName>style.visibility</p:attrName>
                                        </p:attrNameLst>
                                      </p:cBhvr>
                                      <p:to>
                                        <p:strVal val="visible"/>
                                      </p:to>
                                    </p:set>
                                    <p:anim calcmode="lin" valueType="num">
                                      <p:cBhvr additive="base">
                                        <p:cTn id="54" dur="500" fill="hold"/>
                                        <p:tgtEl>
                                          <p:spTgt spid="24579">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45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4579">
                                            <p:txEl>
                                              <p:pRg st="8" end="8"/>
                                            </p:txEl>
                                          </p:spTgt>
                                        </p:tgtEl>
                                        <p:attrNameLst>
                                          <p:attrName>style.visibility</p:attrName>
                                        </p:attrNameLst>
                                      </p:cBhvr>
                                      <p:to>
                                        <p:strVal val="visible"/>
                                      </p:to>
                                    </p:set>
                                    <p:anim calcmode="lin" valueType="num">
                                      <p:cBhvr additive="base">
                                        <p:cTn id="60" dur="500" fill="hold"/>
                                        <p:tgtEl>
                                          <p:spTgt spid="24579">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45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4579">
                                            <p:txEl>
                                              <p:pRg st="9" end="9"/>
                                            </p:txEl>
                                          </p:spTgt>
                                        </p:tgtEl>
                                        <p:attrNameLst>
                                          <p:attrName>style.visibility</p:attrName>
                                        </p:attrNameLst>
                                      </p:cBhvr>
                                      <p:to>
                                        <p:strVal val="visible"/>
                                      </p:to>
                                    </p:set>
                                    <p:anim calcmode="lin" valueType="num">
                                      <p:cBhvr additive="base">
                                        <p:cTn id="66" dur="500" fill="hold"/>
                                        <p:tgtEl>
                                          <p:spTgt spid="24579">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457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solidFill>
                  <a:srgbClr val="FF0000"/>
                </a:solidFill>
              </a:rPr>
              <a:t>Throwing Unchecked Exception</a:t>
            </a:r>
          </a:p>
        </p:txBody>
      </p:sp>
      <p:sp>
        <p:nvSpPr>
          <p:cNvPr id="25603" name="Rectangle 3"/>
          <p:cNvSpPr>
            <a:spLocks noGrp="1" noChangeArrowheads="1"/>
          </p:cNvSpPr>
          <p:nvPr>
            <p:ph idx="1"/>
          </p:nvPr>
        </p:nvSpPr>
        <p:spPr/>
        <p:txBody>
          <a:bodyPr>
            <a:normAutofit fontScale="85000" lnSpcReduction="10000"/>
          </a:bodyPr>
          <a:lstStyle/>
          <a:p>
            <a:pPr marL="609600" indent="-609600">
              <a:buFontTx/>
              <a:buAutoNum type="arabicPeriod"/>
            </a:pPr>
            <a:r>
              <a:rPr lang="en-US" sz="2800" b="1">
                <a:solidFill>
                  <a:schemeClr val="accent2"/>
                </a:solidFill>
              </a:rPr>
              <a:t>Create an InvalidBOXException which will be thrown by the constructor of the BOX class whenever an attempt will be made to create an invalid BOX object. (Any Dimension = 0 or &lt; 0).</a:t>
            </a:r>
          </a:p>
          <a:p>
            <a:pPr marL="609600" indent="-609600">
              <a:buFontTx/>
              <a:buAutoNum type="arabicPeriod"/>
            </a:pPr>
            <a:r>
              <a:rPr lang="en-US" sz="2800" b="1">
                <a:solidFill>
                  <a:schemeClr val="accent2"/>
                </a:solidFill>
              </a:rPr>
              <a:t>Create an InvalidTriangleException which will be thrown whenever an attempt will be made to create an invalid Triangle object. (In Triangle sum of two sides must be &gt; third side).</a:t>
            </a:r>
          </a:p>
          <a:p>
            <a:pPr marL="609600" indent="-609600">
              <a:buFontTx/>
              <a:buNone/>
            </a:pPr>
            <a:endParaRPr lang="en-US" sz="2800" b="1">
              <a:solidFill>
                <a:schemeClr val="accent2"/>
              </a:solidFill>
            </a:endParaRPr>
          </a:p>
          <a:p>
            <a:pPr marL="609600" indent="-609600">
              <a:buFontTx/>
              <a:buAutoNum type="arabicPeriod"/>
            </a:pPr>
            <a:endParaRPr lang="en-US" sz="2800" b="1">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ox(in)">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 calcmode="lin" valueType="num">
                                      <p:cBhvr additive="base">
                                        <p:cTn id="12"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603">
                                            <p:txEl>
                                              <p:pRg st="1" end="1"/>
                                            </p:txEl>
                                          </p:spTgt>
                                        </p:tgtEl>
                                        <p:attrNameLst>
                                          <p:attrName>style.visibility</p:attrName>
                                        </p:attrNameLst>
                                      </p:cBhvr>
                                      <p:to>
                                        <p:strVal val="visible"/>
                                      </p:to>
                                    </p:set>
                                    <p:anim calcmode="lin" valueType="num">
                                      <p:cBhvr additive="base">
                                        <p:cTn id="18"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152400" y="304800"/>
            <a:ext cx="8686800" cy="366713"/>
          </a:xfrm>
          <a:prstGeom prst="rect">
            <a:avLst/>
          </a:prstGeom>
          <a:noFill/>
          <a:ln w="9525" algn="ctr">
            <a:noFill/>
            <a:miter lim="800000"/>
            <a:headEnd/>
            <a:tailEnd/>
          </a:ln>
          <a:effectLst/>
        </p:spPr>
        <p:txBody>
          <a:bodyPr>
            <a:spAutoFit/>
          </a:bodyPr>
          <a:lstStyle/>
          <a:p>
            <a:pPr>
              <a:spcBef>
                <a:spcPct val="50000"/>
              </a:spcBef>
            </a:pPr>
            <a:r>
              <a:rPr lang="en-US"/>
              <a:t>EXAMPLE 1:</a:t>
            </a:r>
          </a:p>
        </p:txBody>
      </p:sp>
      <p:sp>
        <p:nvSpPr>
          <p:cNvPr id="26629" name="Rectangle 5"/>
          <p:cNvSpPr>
            <a:spLocks noChangeArrowheads="1"/>
          </p:cNvSpPr>
          <p:nvPr/>
        </p:nvSpPr>
        <p:spPr bwMode="auto">
          <a:xfrm>
            <a:off x="76200" y="685800"/>
            <a:ext cx="8382000" cy="2319338"/>
          </a:xfrm>
          <a:prstGeom prst="rect">
            <a:avLst/>
          </a:prstGeom>
          <a:noFill/>
          <a:ln w="9525" algn="ctr">
            <a:noFill/>
            <a:miter lim="800000"/>
            <a:headEnd/>
            <a:tailEnd/>
          </a:ln>
          <a:effectLst/>
        </p:spPr>
        <p:txBody>
          <a:bodyPr>
            <a:spAutoFit/>
          </a:bodyPr>
          <a:lstStyle/>
          <a:p>
            <a:r>
              <a:rPr lang="en-US">
                <a:solidFill>
                  <a:srgbClr val="FF0000"/>
                </a:solidFill>
              </a:rPr>
              <a:t>class InvalidBOXException </a:t>
            </a:r>
            <a:r>
              <a:rPr lang="en-US" sz="2000" i="1">
                <a:solidFill>
                  <a:schemeClr val="accent2"/>
                </a:solidFill>
                <a:latin typeface="Arial Black" pitchFamily="34" charset="0"/>
              </a:rPr>
              <a:t>extends RuntimeException</a:t>
            </a:r>
          </a:p>
          <a:p>
            <a:r>
              <a:rPr lang="en-US">
                <a:solidFill>
                  <a:srgbClr val="FF0000"/>
                </a:solidFill>
              </a:rPr>
              <a:t>{</a:t>
            </a:r>
          </a:p>
          <a:p>
            <a:r>
              <a:rPr lang="en-US">
                <a:solidFill>
                  <a:srgbClr val="FF0000"/>
                </a:solidFill>
              </a:rPr>
              <a:t>InvalidBOXException(String msg)</a:t>
            </a:r>
          </a:p>
          <a:p>
            <a:r>
              <a:rPr lang="en-US">
                <a:solidFill>
                  <a:srgbClr val="FF0000"/>
                </a:solidFill>
              </a:rPr>
              <a:t>{</a:t>
            </a:r>
          </a:p>
          <a:p>
            <a:r>
              <a:rPr lang="en-US">
                <a:solidFill>
                  <a:srgbClr val="FF0000"/>
                </a:solidFill>
              </a:rPr>
              <a:t>super(msg);</a:t>
            </a:r>
          </a:p>
          <a:p>
            <a:r>
              <a:rPr lang="en-US">
                <a:solidFill>
                  <a:srgbClr val="FF0000"/>
                </a:solidFill>
              </a:rPr>
              <a:t>System.out.println("An attempt is made to create an Invalid BOx object ");</a:t>
            </a:r>
          </a:p>
          <a:p>
            <a:r>
              <a:rPr lang="en-US">
                <a:solidFill>
                  <a:srgbClr val="FF0000"/>
                </a:solidFill>
              </a:rPr>
              <a:t>}</a:t>
            </a:r>
          </a:p>
          <a:p>
            <a:r>
              <a:rPr lang="en-US">
                <a:solidFill>
                  <a:srgbClr val="FF0000"/>
                </a:solidFill>
              </a:rPr>
              <a:t>}</a:t>
            </a:r>
          </a:p>
        </p:txBody>
      </p:sp>
      <p:sp>
        <p:nvSpPr>
          <p:cNvPr id="26630" name="Rectangle 6"/>
          <p:cNvSpPr>
            <a:spLocks noChangeArrowheads="1"/>
          </p:cNvSpPr>
          <p:nvPr/>
        </p:nvSpPr>
        <p:spPr bwMode="auto">
          <a:xfrm>
            <a:off x="0" y="2967038"/>
            <a:ext cx="8991600" cy="3662362"/>
          </a:xfrm>
          <a:prstGeom prst="rect">
            <a:avLst/>
          </a:prstGeom>
          <a:noFill/>
          <a:ln w="9525" algn="ctr">
            <a:noFill/>
            <a:miter lim="800000"/>
            <a:headEnd/>
            <a:tailEnd/>
          </a:ln>
          <a:effectLst/>
        </p:spPr>
        <p:txBody>
          <a:bodyPr>
            <a:spAutoFit/>
          </a:bodyPr>
          <a:lstStyle/>
          <a:p>
            <a:r>
              <a:rPr lang="en-US"/>
              <a:t>class BOX</a:t>
            </a:r>
          </a:p>
          <a:p>
            <a:r>
              <a:rPr lang="en-US"/>
              <a:t>{</a:t>
            </a:r>
          </a:p>
          <a:p>
            <a:r>
              <a:rPr lang="en-US"/>
              <a:t>private double length;</a:t>
            </a:r>
          </a:p>
          <a:p>
            <a:r>
              <a:rPr lang="en-US"/>
              <a:t>private double width;</a:t>
            </a:r>
          </a:p>
          <a:p>
            <a:r>
              <a:rPr lang="en-US"/>
              <a:t>private double height;</a:t>
            </a:r>
          </a:p>
          <a:p>
            <a:r>
              <a:rPr lang="en-US">
                <a:solidFill>
                  <a:srgbClr val="FF0000"/>
                </a:solidFill>
              </a:rPr>
              <a:t>BOX(double l, double w, double h)</a:t>
            </a:r>
          </a:p>
          <a:p>
            <a:r>
              <a:rPr lang="en-US">
                <a:solidFill>
                  <a:srgbClr val="FF0000"/>
                </a:solidFill>
              </a:rPr>
              <a:t>{</a:t>
            </a:r>
          </a:p>
          <a:p>
            <a:r>
              <a:rPr lang="en-US">
                <a:solidFill>
                  <a:srgbClr val="FF0000"/>
                </a:solidFill>
              </a:rPr>
              <a:t>if( l &lt;=0 || w &lt;= 0 || h &lt;= 0)</a:t>
            </a:r>
          </a:p>
          <a:p>
            <a:r>
              <a:rPr lang="en-US" i="1">
                <a:solidFill>
                  <a:srgbClr val="008000"/>
                </a:solidFill>
                <a:latin typeface="Courier New" pitchFamily="49" charset="0"/>
              </a:rPr>
              <a:t>throw new InvalidBOXException("Invalid BOX Object creation");</a:t>
            </a:r>
          </a:p>
          <a:p>
            <a:r>
              <a:rPr lang="en-US"/>
              <a:t>length = l;</a:t>
            </a:r>
          </a:p>
          <a:p>
            <a:r>
              <a:rPr lang="en-US"/>
              <a:t>width = w;</a:t>
            </a:r>
          </a:p>
          <a:p>
            <a:r>
              <a:rPr lang="en-US"/>
              <a:t>height = h;</a:t>
            </a:r>
          </a:p>
          <a:p>
            <a:r>
              <a:rPr lang="en-US"/>
              <a:t>}</a:t>
            </a:r>
          </a:p>
        </p:txBody>
      </p:sp>
      <p:sp>
        <p:nvSpPr>
          <p:cNvPr id="26631" name="Line 7"/>
          <p:cNvSpPr>
            <a:spLocks noChangeShapeType="1"/>
          </p:cNvSpPr>
          <p:nvPr/>
        </p:nvSpPr>
        <p:spPr bwMode="auto">
          <a:xfrm flipV="1">
            <a:off x="2895600" y="3962400"/>
            <a:ext cx="2438400" cy="1143000"/>
          </a:xfrm>
          <a:prstGeom prst="line">
            <a:avLst/>
          </a:prstGeom>
          <a:noFill/>
          <a:ln w="9525">
            <a:noFill/>
            <a:round/>
            <a:headEnd/>
            <a:tailEnd type="triangle" w="med" len="med"/>
          </a:ln>
          <a:effectLst/>
        </p:spPr>
        <p:txBody>
          <a:bodyPr>
            <a:spAutoFit/>
          </a:bodyPr>
          <a:lstStyle/>
          <a:p>
            <a:endParaRPr lang="en-US"/>
          </a:p>
        </p:txBody>
      </p:sp>
      <p:sp>
        <p:nvSpPr>
          <p:cNvPr id="26632" name="Text Box 8"/>
          <p:cNvSpPr txBox="1">
            <a:spLocks noChangeArrowheads="1"/>
          </p:cNvSpPr>
          <p:nvPr/>
        </p:nvSpPr>
        <p:spPr bwMode="auto">
          <a:xfrm>
            <a:off x="3490913" y="4343400"/>
            <a:ext cx="4738687" cy="396875"/>
          </a:xfrm>
          <a:prstGeom prst="rect">
            <a:avLst/>
          </a:prstGeom>
          <a:noFill/>
          <a:ln w="9525" algn="ctr">
            <a:noFill/>
            <a:miter lim="800000"/>
            <a:headEnd/>
            <a:tailEnd/>
          </a:ln>
          <a:effectLst/>
        </p:spPr>
        <p:txBody>
          <a:bodyPr>
            <a:spAutoFit/>
          </a:bodyPr>
          <a:lstStyle/>
          <a:p>
            <a:pPr>
              <a:spcBef>
                <a:spcPct val="50000"/>
              </a:spcBef>
            </a:pPr>
            <a:r>
              <a:rPr lang="en-US" sz="2000">
                <a:solidFill>
                  <a:schemeClr val="accent2"/>
                </a:solidFill>
                <a:latin typeface="Arial Black" pitchFamily="34" charset="0"/>
              </a:rPr>
              <a:t>throws InvalidBOXException </a:t>
            </a:r>
          </a:p>
        </p:txBody>
      </p:sp>
      <p:sp>
        <p:nvSpPr>
          <p:cNvPr id="26633" name="Line 9"/>
          <p:cNvSpPr>
            <a:spLocks noChangeShapeType="1"/>
          </p:cNvSpPr>
          <p:nvPr/>
        </p:nvSpPr>
        <p:spPr bwMode="auto">
          <a:xfrm flipH="1">
            <a:off x="5472113" y="3767138"/>
            <a:ext cx="685800" cy="609600"/>
          </a:xfrm>
          <a:prstGeom prst="line">
            <a:avLst/>
          </a:prstGeom>
          <a:noFill/>
          <a:ln w="9525">
            <a:solidFill>
              <a:srgbClr val="FF0000"/>
            </a:solidFill>
            <a:round/>
            <a:headEnd/>
            <a:tailEnd type="triangle" w="med" len="med"/>
          </a:ln>
          <a:effectLst/>
        </p:spPr>
        <p:txBody>
          <a:bodyPr>
            <a:spAutoFit/>
          </a:bodyPr>
          <a:lstStyle/>
          <a:p>
            <a:endParaRPr lang="en-US"/>
          </a:p>
        </p:txBody>
      </p:sp>
      <p:sp>
        <p:nvSpPr>
          <p:cNvPr id="26634" name="Text Box 10"/>
          <p:cNvSpPr txBox="1">
            <a:spLocks noChangeArrowheads="1"/>
          </p:cNvSpPr>
          <p:nvPr/>
        </p:nvSpPr>
        <p:spPr bwMode="auto">
          <a:xfrm>
            <a:off x="5167313" y="3157538"/>
            <a:ext cx="3443287" cy="641350"/>
          </a:xfrm>
          <a:prstGeom prst="rect">
            <a:avLst/>
          </a:prstGeom>
          <a:noFill/>
          <a:ln w="9525" algn="ctr">
            <a:noFill/>
            <a:miter lim="800000"/>
            <a:headEnd/>
            <a:tailEnd/>
          </a:ln>
          <a:effectLst/>
        </p:spPr>
        <p:txBody>
          <a:bodyPr>
            <a:spAutoFit/>
          </a:bodyPr>
          <a:lstStyle/>
          <a:p>
            <a:pPr>
              <a:spcBef>
                <a:spcPct val="50000"/>
              </a:spcBef>
            </a:pPr>
            <a:r>
              <a:rPr lang="en-US" i="1">
                <a:solidFill>
                  <a:schemeClr val="accent2"/>
                </a:solidFill>
              </a:rPr>
              <a:t>Optional as InvalidBOXException is Unchecked</a:t>
            </a:r>
          </a:p>
        </p:txBody>
      </p:sp>
      <p:sp>
        <p:nvSpPr>
          <p:cNvPr id="26636" name="Rectangle 12"/>
          <p:cNvSpPr>
            <a:spLocks noChangeArrowheads="1"/>
          </p:cNvSpPr>
          <p:nvPr/>
        </p:nvSpPr>
        <p:spPr bwMode="auto">
          <a:xfrm>
            <a:off x="3524250" y="4386263"/>
            <a:ext cx="4248150" cy="338137"/>
          </a:xfrm>
          <a:prstGeom prst="rect">
            <a:avLst/>
          </a:prstGeom>
          <a:noFill/>
          <a:ln w="28575" algn="ctr">
            <a:solidFill>
              <a:schemeClr val="tx1"/>
            </a:solidFill>
            <a:miter lim="800000"/>
            <a:headEnd/>
            <a:tailEnd/>
          </a:ln>
          <a:effectLst/>
        </p:spPr>
        <p:txBody>
          <a:bodyPr anchor="ctr">
            <a:spAutoFit/>
          </a:bodyPr>
          <a:lstStyle/>
          <a:p>
            <a:endParaRPr lang="en-US"/>
          </a:p>
        </p:txBody>
      </p:sp>
      <p:sp>
        <p:nvSpPr>
          <p:cNvPr id="26637" name="Rectangle 13"/>
          <p:cNvSpPr>
            <a:spLocks noChangeArrowheads="1"/>
          </p:cNvSpPr>
          <p:nvPr/>
        </p:nvSpPr>
        <p:spPr bwMode="auto">
          <a:xfrm>
            <a:off x="2895600" y="685800"/>
            <a:ext cx="4191000" cy="423863"/>
          </a:xfrm>
          <a:prstGeom prst="rect">
            <a:avLst/>
          </a:prstGeom>
          <a:noFill/>
          <a:ln w="57150" algn="ctr">
            <a:solidFill>
              <a:srgbClr val="FF0000"/>
            </a:solidFill>
            <a:miter lim="800000"/>
            <a:headEnd/>
            <a:tailEnd/>
          </a:ln>
          <a:effectLst/>
        </p:spPr>
        <p:txBody>
          <a:bodyPr anchor="ctr">
            <a:spAutoFit/>
          </a:bodyPr>
          <a:lstStyle/>
          <a:p>
            <a:pPr algn="ctr"/>
            <a:endParaRPr lang="en-US"/>
          </a:p>
        </p:txBody>
      </p:sp>
      <p:sp>
        <p:nvSpPr>
          <p:cNvPr id="26638" name="Rectangle 14"/>
          <p:cNvSpPr>
            <a:spLocks noChangeArrowheads="1"/>
          </p:cNvSpPr>
          <p:nvPr/>
        </p:nvSpPr>
        <p:spPr bwMode="auto">
          <a:xfrm>
            <a:off x="42863" y="5167313"/>
            <a:ext cx="8539162" cy="381000"/>
          </a:xfrm>
          <a:prstGeom prst="rect">
            <a:avLst/>
          </a:prstGeom>
          <a:noFill/>
          <a:ln w="38100" algn="ctr">
            <a:solidFill>
              <a:schemeClr val="accent2"/>
            </a:solidFill>
            <a:miter lim="800000"/>
            <a:headEnd/>
            <a:tailEnd/>
          </a:ln>
          <a:effec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box(in)">
                                      <p:cBhvr>
                                        <p:cTn id="7" dur="500"/>
                                        <p:tgtEl>
                                          <p:spTgt spid="266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37"/>
                                        </p:tgtEl>
                                        <p:attrNameLst>
                                          <p:attrName>style.visibility</p:attrName>
                                        </p:attrNameLst>
                                      </p:cBhvr>
                                      <p:to>
                                        <p:strVal val="visible"/>
                                      </p:to>
                                    </p:set>
                                    <p:animEffect transition="in" filter="box(in)">
                                      <p:cBhvr>
                                        <p:cTn id="12" dur="500"/>
                                        <p:tgtEl>
                                          <p:spTgt spid="266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6629">
                                            <p:txEl>
                                              <p:pRg st="1" end="1"/>
                                            </p:txEl>
                                          </p:spTgt>
                                        </p:tgtEl>
                                        <p:attrNameLst>
                                          <p:attrName>style.visibility</p:attrName>
                                        </p:attrNameLst>
                                      </p:cBhvr>
                                      <p:to>
                                        <p:strVal val="visible"/>
                                      </p:to>
                                    </p:set>
                                    <p:animEffect transition="in" filter="box(in)">
                                      <p:cBhvr>
                                        <p:cTn id="17" dur="500"/>
                                        <p:tgtEl>
                                          <p:spTgt spid="26629">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6629">
                                            <p:txEl>
                                              <p:pRg st="2" end="2"/>
                                            </p:txEl>
                                          </p:spTgt>
                                        </p:tgtEl>
                                        <p:attrNameLst>
                                          <p:attrName>style.visibility</p:attrName>
                                        </p:attrNameLst>
                                      </p:cBhvr>
                                      <p:to>
                                        <p:strVal val="visible"/>
                                      </p:to>
                                    </p:set>
                                    <p:animEffect transition="in" filter="box(in)">
                                      <p:cBhvr>
                                        <p:cTn id="20" dur="500"/>
                                        <p:tgtEl>
                                          <p:spTgt spid="26629">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6629">
                                            <p:txEl>
                                              <p:pRg st="3" end="3"/>
                                            </p:txEl>
                                          </p:spTgt>
                                        </p:tgtEl>
                                        <p:attrNameLst>
                                          <p:attrName>style.visibility</p:attrName>
                                        </p:attrNameLst>
                                      </p:cBhvr>
                                      <p:to>
                                        <p:strVal val="visible"/>
                                      </p:to>
                                    </p:set>
                                    <p:animEffect transition="in" filter="box(in)">
                                      <p:cBhvr>
                                        <p:cTn id="23" dur="500"/>
                                        <p:tgtEl>
                                          <p:spTgt spid="26629">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6629">
                                            <p:txEl>
                                              <p:pRg st="4" end="4"/>
                                            </p:txEl>
                                          </p:spTgt>
                                        </p:tgtEl>
                                        <p:attrNameLst>
                                          <p:attrName>style.visibility</p:attrName>
                                        </p:attrNameLst>
                                      </p:cBhvr>
                                      <p:to>
                                        <p:strVal val="visible"/>
                                      </p:to>
                                    </p:set>
                                    <p:animEffect transition="in" filter="box(in)">
                                      <p:cBhvr>
                                        <p:cTn id="26" dur="500"/>
                                        <p:tgtEl>
                                          <p:spTgt spid="26629">
                                            <p:txEl>
                                              <p:pRg st="4" end="4"/>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6629">
                                            <p:txEl>
                                              <p:pRg st="5" end="5"/>
                                            </p:txEl>
                                          </p:spTgt>
                                        </p:tgtEl>
                                        <p:attrNameLst>
                                          <p:attrName>style.visibility</p:attrName>
                                        </p:attrNameLst>
                                      </p:cBhvr>
                                      <p:to>
                                        <p:strVal val="visible"/>
                                      </p:to>
                                    </p:set>
                                    <p:animEffect transition="in" filter="box(in)">
                                      <p:cBhvr>
                                        <p:cTn id="29" dur="500"/>
                                        <p:tgtEl>
                                          <p:spTgt spid="26629">
                                            <p:txEl>
                                              <p:pRg st="5" end="5"/>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26629">
                                            <p:txEl>
                                              <p:pRg st="6" end="6"/>
                                            </p:txEl>
                                          </p:spTgt>
                                        </p:tgtEl>
                                        <p:attrNameLst>
                                          <p:attrName>style.visibility</p:attrName>
                                        </p:attrNameLst>
                                      </p:cBhvr>
                                      <p:to>
                                        <p:strVal val="visible"/>
                                      </p:to>
                                    </p:set>
                                    <p:animEffect transition="in" filter="box(in)">
                                      <p:cBhvr>
                                        <p:cTn id="32" dur="500"/>
                                        <p:tgtEl>
                                          <p:spTgt spid="26629">
                                            <p:txEl>
                                              <p:pRg st="6" end="6"/>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6629">
                                            <p:txEl>
                                              <p:pRg st="7" end="7"/>
                                            </p:txEl>
                                          </p:spTgt>
                                        </p:tgtEl>
                                        <p:attrNameLst>
                                          <p:attrName>style.visibility</p:attrName>
                                        </p:attrNameLst>
                                      </p:cBhvr>
                                      <p:to>
                                        <p:strVal val="visible"/>
                                      </p:to>
                                    </p:set>
                                    <p:animEffect transition="in" filter="box(in)">
                                      <p:cBhvr>
                                        <p:cTn id="35" dur="500"/>
                                        <p:tgtEl>
                                          <p:spTgt spid="26629">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6630">
                                            <p:txEl>
                                              <p:pRg st="0" end="0"/>
                                            </p:txEl>
                                          </p:spTgt>
                                        </p:tgtEl>
                                        <p:attrNameLst>
                                          <p:attrName>style.visibility</p:attrName>
                                        </p:attrNameLst>
                                      </p:cBhvr>
                                      <p:to>
                                        <p:strVal val="visible"/>
                                      </p:to>
                                    </p:set>
                                    <p:animEffect transition="in" filter="box(in)">
                                      <p:cBhvr>
                                        <p:cTn id="40" dur="500"/>
                                        <p:tgtEl>
                                          <p:spTgt spid="26630">
                                            <p:txEl>
                                              <p:pRg st="0" end="0"/>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6630">
                                            <p:txEl>
                                              <p:pRg st="1" end="1"/>
                                            </p:txEl>
                                          </p:spTgt>
                                        </p:tgtEl>
                                        <p:attrNameLst>
                                          <p:attrName>style.visibility</p:attrName>
                                        </p:attrNameLst>
                                      </p:cBhvr>
                                      <p:to>
                                        <p:strVal val="visible"/>
                                      </p:to>
                                    </p:set>
                                    <p:animEffect transition="in" filter="box(in)">
                                      <p:cBhvr>
                                        <p:cTn id="43" dur="500"/>
                                        <p:tgtEl>
                                          <p:spTgt spid="26630">
                                            <p:txEl>
                                              <p:pRg st="1" end="1"/>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26630">
                                            <p:txEl>
                                              <p:pRg st="2" end="2"/>
                                            </p:txEl>
                                          </p:spTgt>
                                        </p:tgtEl>
                                        <p:attrNameLst>
                                          <p:attrName>style.visibility</p:attrName>
                                        </p:attrNameLst>
                                      </p:cBhvr>
                                      <p:to>
                                        <p:strVal val="visible"/>
                                      </p:to>
                                    </p:set>
                                    <p:animEffect transition="in" filter="box(in)">
                                      <p:cBhvr>
                                        <p:cTn id="46" dur="500"/>
                                        <p:tgtEl>
                                          <p:spTgt spid="26630">
                                            <p:txEl>
                                              <p:pRg st="2" end="2"/>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26630">
                                            <p:txEl>
                                              <p:pRg st="3" end="3"/>
                                            </p:txEl>
                                          </p:spTgt>
                                        </p:tgtEl>
                                        <p:attrNameLst>
                                          <p:attrName>style.visibility</p:attrName>
                                        </p:attrNameLst>
                                      </p:cBhvr>
                                      <p:to>
                                        <p:strVal val="visible"/>
                                      </p:to>
                                    </p:set>
                                    <p:animEffect transition="in" filter="box(in)">
                                      <p:cBhvr>
                                        <p:cTn id="49" dur="500"/>
                                        <p:tgtEl>
                                          <p:spTgt spid="26630">
                                            <p:txEl>
                                              <p:pRg st="3" end="3"/>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26630">
                                            <p:txEl>
                                              <p:pRg st="4" end="4"/>
                                            </p:txEl>
                                          </p:spTgt>
                                        </p:tgtEl>
                                        <p:attrNameLst>
                                          <p:attrName>style.visibility</p:attrName>
                                        </p:attrNameLst>
                                      </p:cBhvr>
                                      <p:to>
                                        <p:strVal val="visible"/>
                                      </p:to>
                                    </p:set>
                                    <p:animEffect transition="in" filter="box(in)">
                                      <p:cBhvr>
                                        <p:cTn id="52" dur="500"/>
                                        <p:tgtEl>
                                          <p:spTgt spid="26630">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6630">
                                            <p:txEl>
                                              <p:pRg st="5" end="5"/>
                                            </p:txEl>
                                          </p:spTgt>
                                        </p:tgtEl>
                                        <p:attrNameLst>
                                          <p:attrName>style.visibility</p:attrName>
                                        </p:attrNameLst>
                                      </p:cBhvr>
                                      <p:to>
                                        <p:strVal val="visible"/>
                                      </p:to>
                                    </p:set>
                                    <p:animEffect transition="in" filter="box(in)">
                                      <p:cBhvr>
                                        <p:cTn id="57" dur="500"/>
                                        <p:tgtEl>
                                          <p:spTgt spid="26630">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26630">
                                            <p:txEl>
                                              <p:pRg st="6" end="6"/>
                                            </p:txEl>
                                          </p:spTgt>
                                        </p:tgtEl>
                                        <p:attrNameLst>
                                          <p:attrName>style.visibility</p:attrName>
                                        </p:attrNameLst>
                                      </p:cBhvr>
                                      <p:to>
                                        <p:strVal val="visible"/>
                                      </p:to>
                                    </p:set>
                                    <p:animEffect transition="in" filter="box(in)">
                                      <p:cBhvr>
                                        <p:cTn id="62" dur="500"/>
                                        <p:tgtEl>
                                          <p:spTgt spid="26630">
                                            <p:txEl>
                                              <p:pRg st="6" end="6"/>
                                            </p:txEl>
                                          </p:spTgt>
                                        </p:tgtEl>
                                      </p:cBhvr>
                                    </p:animEffect>
                                  </p:childTnLst>
                                </p:cTn>
                              </p:par>
                              <p:par>
                                <p:cTn id="63" presetID="4" presetClass="entr" presetSubtype="16" fill="hold" nodeType="withEffect">
                                  <p:stCondLst>
                                    <p:cond delay="0"/>
                                  </p:stCondLst>
                                  <p:childTnLst>
                                    <p:set>
                                      <p:cBhvr>
                                        <p:cTn id="64" dur="1" fill="hold">
                                          <p:stCondLst>
                                            <p:cond delay="0"/>
                                          </p:stCondLst>
                                        </p:cTn>
                                        <p:tgtEl>
                                          <p:spTgt spid="26630">
                                            <p:txEl>
                                              <p:pRg st="7" end="7"/>
                                            </p:txEl>
                                          </p:spTgt>
                                        </p:tgtEl>
                                        <p:attrNameLst>
                                          <p:attrName>style.visibility</p:attrName>
                                        </p:attrNameLst>
                                      </p:cBhvr>
                                      <p:to>
                                        <p:strVal val="visible"/>
                                      </p:to>
                                    </p:set>
                                    <p:animEffect transition="in" filter="box(in)">
                                      <p:cBhvr>
                                        <p:cTn id="65" dur="500"/>
                                        <p:tgtEl>
                                          <p:spTgt spid="26630">
                                            <p:txEl>
                                              <p:pRg st="7" end="7"/>
                                            </p:txEl>
                                          </p:spTgt>
                                        </p:tgtEl>
                                      </p:cBhvr>
                                    </p:animEffect>
                                  </p:childTnLst>
                                </p:cTn>
                              </p:par>
                              <p:par>
                                <p:cTn id="66" presetID="4" presetClass="entr" presetSubtype="16" fill="hold" nodeType="withEffect">
                                  <p:stCondLst>
                                    <p:cond delay="0"/>
                                  </p:stCondLst>
                                  <p:childTnLst>
                                    <p:set>
                                      <p:cBhvr>
                                        <p:cTn id="67" dur="1" fill="hold">
                                          <p:stCondLst>
                                            <p:cond delay="0"/>
                                          </p:stCondLst>
                                        </p:cTn>
                                        <p:tgtEl>
                                          <p:spTgt spid="26630">
                                            <p:txEl>
                                              <p:pRg st="8" end="8"/>
                                            </p:txEl>
                                          </p:spTgt>
                                        </p:tgtEl>
                                        <p:attrNameLst>
                                          <p:attrName>style.visibility</p:attrName>
                                        </p:attrNameLst>
                                      </p:cBhvr>
                                      <p:to>
                                        <p:strVal val="visible"/>
                                      </p:to>
                                    </p:set>
                                    <p:animEffect transition="in" filter="box(in)">
                                      <p:cBhvr>
                                        <p:cTn id="68" dur="500"/>
                                        <p:tgtEl>
                                          <p:spTgt spid="26630">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638"/>
                                        </p:tgtEl>
                                        <p:attrNameLst>
                                          <p:attrName>style.visibility</p:attrName>
                                        </p:attrNameLst>
                                      </p:cBhvr>
                                      <p:to>
                                        <p:strVal val="visible"/>
                                      </p:to>
                                    </p:set>
                                    <p:anim calcmode="lin" valueType="num">
                                      <p:cBhvr additive="base">
                                        <p:cTn id="73" dur="500" fill="hold"/>
                                        <p:tgtEl>
                                          <p:spTgt spid="26638"/>
                                        </p:tgtEl>
                                        <p:attrNameLst>
                                          <p:attrName>ppt_x</p:attrName>
                                        </p:attrNameLst>
                                      </p:cBhvr>
                                      <p:tavLst>
                                        <p:tav tm="0">
                                          <p:val>
                                            <p:strVal val="#ppt_x"/>
                                          </p:val>
                                        </p:tav>
                                        <p:tav tm="100000">
                                          <p:val>
                                            <p:strVal val="#ppt_x"/>
                                          </p:val>
                                        </p:tav>
                                      </p:tavLst>
                                    </p:anim>
                                    <p:anim calcmode="lin" valueType="num">
                                      <p:cBhvr additive="base">
                                        <p:cTn id="74" dur="500" fill="hold"/>
                                        <p:tgtEl>
                                          <p:spTgt spid="266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26630">
                                            <p:txEl>
                                              <p:pRg st="9" end="9"/>
                                            </p:txEl>
                                          </p:spTgt>
                                        </p:tgtEl>
                                        <p:attrNameLst>
                                          <p:attrName>style.visibility</p:attrName>
                                        </p:attrNameLst>
                                      </p:cBhvr>
                                      <p:to>
                                        <p:strVal val="visible"/>
                                      </p:to>
                                    </p:set>
                                    <p:animEffect transition="in" filter="box(in)">
                                      <p:cBhvr>
                                        <p:cTn id="79" dur="500"/>
                                        <p:tgtEl>
                                          <p:spTgt spid="26630">
                                            <p:txEl>
                                              <p:pRg st="9" end="9"/>
                                            </p:txEl>
                                          </p:spTgt>
                                        </p:tgtEl>
                                      </p:cBhvr>
                                    </p:animEffect>
                                  </p:childTnLst>
                                </p:cTn>
                              </p:par>
                              <p:par>
                                <p:cTn id="80" presetID="4" presetClass="entr" presetSubtype="16" fill="hold" nodeType="withEffect">
                                  <p:stCondLst>
                                    <p:cond delay="0"/>
                                  </p:stCondLst>
                                  <p:childTnLst>
                                    <p:set>
                                      <p:cBhvr>
                                        <p:cTn id="81" dur="1" fill="hold">
                                          <p:stCondLst>
                                            <p:cond delay="0"/>
                                          </p:stCondLst>
                                        </p:cTn>
                                        <p:tgtEl>
                                          <p:spTgt spid="26630">
                                            <p:txEl>
                                              <p:pRg st="10" end="10"/>
                                            </p:txEl>
                                          </p:spTgt>
                                        </p:tgtEl>
                                        <p:attrNameLst>
                                          <p:attrName>style.visibility</p:attrName>
                                        </p:attrNameLst>
                                      </p:cBhvr>
                                      <p:to>
                                        <p:strVal val="visible"/>
                                      </p:to>
                                    </p:set>
                                    <p:animEffect transition="in" filter="box(in)">
                                      <p:cBhvr>
                                        <p:cTn id="82" dur="500"/>
                                        <p:tgtEl>
                                          <p:spTgt spid="26630">
                                            <p:txEl>
                                              <p:pRg st="10" end="10"/>
                                            </p:txEl>
                                          </p:spTgt>
                                        </p:tgtEl>
                                      </p:cBhvr>
                                    </p:animEffect>
                                  </p:childTnLst>
                                </p:cTn>
                              </p:par>
                              <p:par>
                                <p:cTn id="83" presetID="4" presetClass="entr" presetSubtype="16" fill="hold" nodeType="withEffect">
                                  <p:stCondLst>
                                    <p:cond delay="0"/>
                                  </p:stCondLst>
                                  <p:childTnLst>
                                    <p:set>
                                      <p:cBhvr>
                                        <p:cTn id="84" dur="1" fill="hold">
                                          <p:stCondLst>
                                            <p:cond delay="0"/>
                                          </p:stCondLst>
                                        </p:cTn>
                                        <p:tgtEl>
                                          <p:spTgt spid="26630">
                                            <p:txEl>
                                              <p:pRg st="11" end="11"/>
                                            </p:txEl>
                                          </p:spTgt>
                                        </p:tgtEl>
                                        <p:attrNameLst>
                                          <p:attrName>style.visibility</p:attrName>
                                        </p:attrNameLst>
                                      </p:cBhvr>
                                      <p:to>
                                        <p:strVal val="visible"/>
                                      </p:to>
                                    </p:set>
                                    <p:animEffect transition="in" filter="box(in)">
                                      <p:cBhvr>
                                        <p:cTn id="85" dur="500"/>
                                        <p:tgtEl>
                                          <p:spTgt spid="26630">
                                            <p:txEl>
                                              <p:pRg st="11" end="1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26630">
                                            <p:txEl>
                                              <p:pRg st="12" end="12"/>
                                            </p:txEl>
                                          </p:spTgt>
                                        </p:tgtEl>
                                        <p:attrNameLst>
                                          <p:attrName>style.visibility</p:attrName>
                                        </p:attrNameLst>
                                      </p:cBhvr>
                                      <p:to>
                                        <p:strVal val="visible"/>
                                      </p:to>
                                    </p:set>
                                    <p:animEffect transition="in" filter="box(in)">
                                      <p:cBhvr>
                                        <p:cTn id="90" dur="500"/>
                                        <p:tgtEl>
                                          <p:spTgt spid="26630">
                                            <p:txEl>
                                              <p:pRg st="12" end="1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6636"/>
                                        </p:tgtEl>
                                        <p:attrNameLst>
                                          <p:attrName>style.visibility</p:attrName>
                                        </p:attrNameLst>
                                      </p:cBhvr>
                                      <p:to>
                                        <p:strVal val="visible"/>
                                      </p:to>
                                    </p:set>
                                    <p:anim calcmode="lin" valueType="num">
                                      <p:cBhvr additive="base">
                                        <p:cTn id="95" dur="500" fill="hold"/>
                                        <p:tgtEl>
                                          <p:spTgt spid="26636"/>
                                        </p:tgtEl>
                                        <p:attrNameLst>
                                          <p:attrName>ppt_x</p:attrName>
                                        </p:attrNameLst>
                                      </p:cBhvr>
                                      <p:tavLst>
                                        <p:tav tm="0">
                                          <p:val>
                                            <p:strVal val="#ppt_x"/>
                                          </p:val>
                                        </p:tav>
                                        <p:tav tm="100000">
                                          <p:val>
                                            <p:strVal val="#ppt_x"/>
                                          </p:val>
                                        </p:tav>
                                      </p:tavLst>
                                    </p:anim>
                                    <p:anim calcmode="lin" valueType="num">
                                      <p:cBhvr additive="base">
                                        <p:cTn id="96" dur="500" fill="hold"/>
                                        <p:tgtEl>
                                          <p:spTgt spid="2663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6632"/>
                                        </p:tgtEl>
                                        <p:attrNameLst>
                                          <p:attrName>style.visibility</p:attrName>
                                        </p:attrNameLst>
                                      </p:cBhvr>
                                      <p:to>
                                        <p:strVal val="visible"/>
                                      </p:to>
                                    </p:set>
                                    <p:anim calcmode="lin" valueType="num">
                                      <p:cBhvr additive="base">
                                        <p:cTn id="99" dur="500" fill="hold"/>
                                        <p:tgtEl>
                                          <p:spTgt spid="26632"/>
                                        </p:tgtEl>
                                        <p:attrNameLst>
                                          <p:attrName>ppt_x</p:attrName>
                                        </p:attrNameLst>
                                      </p:cBhvr>
                                      <p:tavLst>
                                        <p:tav tm="0">
                                          <p:val>
                                            <p:strVal val="#ppt_x"/>
                                          </p:val>
                                        </p:tav>
                                        <p:tav tm="100000">
                                          <p:val>
                                            <p:strVal val="#ppt_x"/>
                                          </p:val>
                                        </p:tav>
                                      </p:tavLst>
                                    </p:anim>
                                    <p:anim calcmode="lin" valueType="num">
                                      <p:cBhvr additive="base">
                                        <p:cTn id="100" dur="500" fill="hold"/>
                                        <p:tgtEl>
                                          <p:spTgt spid="26632"/>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6633"/>
                                        </p:tgtEl>
                                        <p:attrNameLst>
                                          <p:attrName>style.visibility</p:attrName>
                                        </p:attrNameLst>
                                      </p:cBhvr>
                                      <p:to>
                                        <p:strVal val="visible"/>
                                      </p:to>
                                    </p:set>
                                    <p:anim calcmode="lin" valueType="num">
                                      <p:cBhvr additive="base">
                                        <p:cTn id="105" dur="500" fill="hold"/>
                                        <p:tgtEl>
                                          <p:spTgt spid="26633"/>
                                        </p:tgtEl>
                                        <p:attrNameLst>
                                          <p:attrName>ppt_x</p:attrName>
                                        </p:attrNameLst>
                                      </p:cBhvr>
                                      <p:tavLst>
                                        <p:tav tm="0">
                                          <p:val>
                                            <p:strVal val="#ppt_x"/>
                                          </p:val>
                                        </p:tav>
                                        <p:tav tm="100000">
                                          <p:val>
                                            <p:strVal val="#ppt_x"/>
                                          </p:val>
                                        </p:tav>
                                      </p:tavLst>
                                    </p:anim>
                                    <p:anim calcmode="lin" valueType="num">
                                      <p:cBhvr additive="base">
                                        <p:cTn id="106" dur="500" fill="hold"/>
                                        <p:tgtEl>
                                          <p:spTgt spid="2663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6634"/>
                                        </p:tgtEl>
                                        <p:attrNameLst>
                                          <p:attrName>style.visibility</p:attrName>
                                        </p:attrNameLst>
                                      </p:cBhvr>
                                      <p:to>
                                        <p:strVal val="visible"/>
                                      </p:to>
                                    </p:set>
                                    <p:anim calcmode="lin" valueType="num">
                                      <p:cBhvr additive="base">
                                        <p:cTn id="109" dur="500" fill="hold"/>
                                        <p:tgtEl>
                                          <p:spTgt spid="26634"/>
                                        </p:tgtEl>
                                        <p:attrNameLst>
                                          <p:attrName>ppt_x</p:attrName>
                                        </p:attrNameLst>
                                      </p:cBhvr>
                                      <p:tavLst>
                                        <p:tav tm="0">
                                          <p:val>
                                            <p:strVal val="#ppt_x"/>
                                          </p:val>
                                        </p:tav>
                                        <p:tav tm="100000">
                                          <p:val>
                                            <p:strVal val="#ppt_x"/>
                                          </p:val>
                                        </p:tav>
                                      </p:tavLst>
                                    </p:anim>
                                    <p:anim calcmode="lin" valueType="num">
                                      <p:cBhvr additive="base">
                                        <p:cTn id="110" dur="500" fill="hold"/>
                                        <p:tgtEl>
                                          <p:spTgt spid="266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p:bldP spid="26633" grpId="0" animBg="1"/>
      <p:bldP spid="26634" grpId="0"/>
      <p:bldP spid="26636" grpId="0" animBg="1"/>
      <p:bldP spid="26637" grpId="0" animBg="1"/>
      <p:bldP spid="2663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228600" y="304800"/>
            <a:ext cx="8915400" cy="2014538"/>
          </a:xfrm>
          <a:prstGeom prst="rect">
            <a:avLst/>
          </a:prstGeom>
          <a:noFill/>
          <a:ln w="9525" algn="ctr">
            <a:noFill/>
            <a:miter lim="800000"/>
            <a:headEnd/>
            <a:tailEnd/>
          </a:ln>
          <a:effectLst/>
        </p:spPr>
        <p:txBody>
          <a:bodyPr>
            <a:spAutoFit/>
          </a:bodyPr>
          <a:lstStyle/>
          <a:p>
            <a:r>
              <a:rPr lang="en-US"/>
              <a:t>double getLength() { return length; }</a:t>
            </a:r>
          </a:p>
          <a:p>
            <a:r>
              <a:rPr lang="en-US"/>
              <a:t>double getWidth()  { return width;  }</a:t>
            </a:r>
          </a:p>
          <a:p>
            <a:r>
              <a:rPr lang="en-US"/>
              <a:t>double getHeight() { return height; }</a:t>
            </a:r>
          </a:p>
          <a:p>
            <a:endParaRPr lang="en-US"/>
          </a:p>
          <a:p>
            <a:r>
              <a:rPr lang="en-US"/>
              <a:t>double Area()   { return 2*(length*width + width*height + height*length); }</a:t>
            </a:r>
          </a:p>
          <a:p>
            <a:r>
              <a:rPr lang="en-US"/>
              <a:t>double Volume() { return length*width*height ; }</a:t>
            </a:r>
          </a:p>
          <a:p>
            <a:r>
              <a:rPr lang="en-US"/>
              <a:t>}</a:t>
            </a:r>
          </a:p>
        </p:txBody>
      </p:sp>
      <p:sp>
        <p:nvSpPr>
          <p:cNvPr id="27653" name="Rectangle 5"/>
          <p:cNvSpPr>
            <a:spLocks noChangeArrowheads="1"/>
          </p:cNvSpPr>
          <p:nvPr/>
        </p:nvSpPr>
        <p:spPr bwMode="auto">
          <a:xfrm>
            <a:off x="0" y="2284413"/>
            <a:ext cx="4724400" cy="2563812"/>
          </a:xfrm>
          <a:prstGeom prst="rect">
            <a:avLst/>
          </a:prstGeom>
          <a:noFill/>
          <a:ln w="9525" algn="ctr">
            <a:noFill/>
            <a:miter lim="800000"/>
            <a:headEnd/>
            <a:tailEnd/>
          </a:ln>
          <a:effectLst/>
        </p:spPr>
        <p:txBody>
          <a:bodyPr>
            <a:spAutoFit/>
          </a:bodyPr>
          <a:lstStyle/>
          <a:p>
            <a:r>
              <a:rPr lang="en-US">
                <a:solidFill>
                  <a:srgbClr val="FF0000"/>
                </a:solidFill>
              </a:rPr>
              <a:t>class exceptiontest1</a:t>
            </a:r>
          </a:p>
          <a:p>
            <a:r>
              <a:rPr lang="en-US">
                <a:solidFill>
                  <a:srgbClr val="FF0000"/>
                </a:solidFill>
              </a:rPr>
              <a:t>{</a:t>
            </a:r>
          </a:p>
          <a:p>
            <a:r>
              <a:rPr lang="en-US">
                <a:solidFill>
                  <a:srgbClr val="FF0000"/>
                </a:solidFill>
              </a:rPr>
              <a:t>public static void  main(String args[])</a:t>
            </a:r>
          </a:p>
          <a:p>
            <a:r>
              <a:rPr lang="en-US">
                <a:solidFill>
                  <a:srgbClr val="FF0000"/>
                </a:solidFill>
              </a:rPr>
              <a:t>{</a:t>
            </a:r>
          </a:p>
          <a:p>
            <a:r>
              <a:rPr lang="en-US" i="1">
                <a:solidFill>
                  <a:schemeClr val="accent2"/>
                </a:solidFill>
                <a:latin typeface="Arial Black" pitchFamily="34" charset="0"/>
              </a:rPr>
              <a:t>BOX b1 = new BOX(0,0,0);</a:t>
            </a:r>
          </a:p>
          <a:p>
            <a:r>
              <a:rPr lang="en-US" i="1">
                <a:solidFill>
                  <a:srgbClr val="008000"/>
                </a:solidFill>
                <a:latin typeface="Arial Black" pitchFamily="34" charset="0"/>
              </a:rPr>
              <a:t>BOX b2 = new BOX(10,4,5);</a:t>
            </a:r>
          </a:p>
          <a:p>
            <a:r>
              <a:rPr lang="en-US">
                <a:solidFill>
                  <a:srgbClr val="FF0000"/>
                </a:solidFill>
              </a:rPr>
              <a:t>System.out.println(“Area of b2:”+b2.Area());</a:t>
            </a:r>
          </a:p>
          <a:p>
            <a:r>
              <a:rPr lang="en-US">
                <a:solidFill>
                  <a:srgbClr val="FF0000"/>
                </a:solidFill>
              </a:rPr>
              <a:t>}</a:t>
            </a:r>
          </a:p>
          <a:p>
            <a:r>
              <a:rPr lang="en-US">
                <a:solidFill>
                  <a:srgbClr val="FF0000"/>
                </a:solidFill>
              </a:rPr>
              <a:t>}</a:t>
            </a:r>
          </a:p>
        </p:txBody>
      </p:sp>
      <p:sp>
        <p:nvSpPr>
          <p:cNvPr id="27654" name="Rectangle 6"/>
          <p:cNvSpPr>
            <a:spLocks noChangeArrowheads="1"/>
          </p:cNvSpPr>
          <p:nvPr/>
        </p:nvSpPr>
        <p:spPr bwMode="auto">
          <a:xfrm>
            <a:off x="381000" y="4994275"/>
            <a:ext cx="8610600" cy="1558925"/>
          </a:xfrm>
          <a:prstGeom prst="rect">
            <a:avLst/>
          </a:prstGeom>
          <a:noFill/>
          <a:ln w="9525" algn="ctr">
            <a:noFill/>
            <a:miter lim="800000"/>
            <a:headEnd/>
            <a:tailEnd/>
          </a:ln>
          <a:effectLst/>
        </p:spPr>
        <p:txBody>
          <a:bodyPr>
            <a:spAutoFit/>
          </a:bodyPr>
          <a:lstStyle/>
          <a:p>
            <a:r>
              <a:rPr lang="en-US" sz="1600" i="1">
                <a:solidFill>
                  <a:schemeClr val="accent2"/>
                </a:solidFill>
                <a:latin typeface="Arial Black" pitchFamily="34" charset="0"/>
              </a:rPr>
              <a:t>D:\java\bin&gt;java exceptiontest1</a:t>
            </a:r>
          </a:p>
          <a:p>
            <a:r>
              <a:rPr lang="en-US" sz="1600" i="1">
                <a:solidFill>
                  <a:schemeClr val="accent2"/>
                </a:solidFill>
                <a:latin typeface="Arial Black" pitchFamily="34" charset="0"/>
              </a:rPr>
              <a:t>An attempt is made to create an Invalid BOx object</a:t>
            </a:r>
          </a:p>
          <a:p>
            <a:r>
              <a:rPr lang="en-US" sz="1600" i="1">
                <a:solidFill>
                  <a:schemeClr val="accent2"/>
                </a:solidFill>
                <a:latin typeface="Arial Black" pitchFamily="34" charset="0"/>
              </a:rPr>
              <a:t>Exception in thread "main" InvalidBOXException: Inavlid BOX Object creation</a:t>
            </a:r>
          </a:p>
          <a:p>
            <a:r>
              <a:rPr lang="en-US" sz="1600" i="1">
                <a:solidFill>
                  <a:schemeClr val="accent2"/>
                </a:solidFill>
                <a:latin typeface="Arial Black" pitchFamily="34" charset="0"/>
              </a:rPr>
              <a:t>        at BOX.&lt;init&gt;(exceptiontest1.java:18)</a:t>
            </a:r>
          </a:p>
          <a:p>
            <a:r>
              <a:rPr lang="en-US" sz="1600" i="1">
                <a:solidFill>
                  <a:schemeClr val="accent2"/>
                </a:solidFill>
                <a:latin typeface="Arial Black" pitchFamily="34" charset="0"/>
              </a:rPr>
              <a:t>        at exceptiontest1.main(exceptiontest1.java:35)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ox(in)">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7653">
                                            <p:txEl>
                                              <p:pRg st="0" end="0"/>
                                            </p:txEl>
                                          </p:spTgt>
                                        </p:tgtEl>
                                        <p:attrNameLst>
                                          <p:attrName>style.visibility</p:attrName>
                                        </p:attrNameLst>
                                      </p:cBhvr>
                                      <p:to>
                                        <p:strVal val="visible"/>
                                      </p:to>
                                    </p:set>
                                    <p:animEffect transition="in" filter="box(in)">
                                      <p:cBhvr>
                                        <p:cTn id="12" dur="500"/>
                                        <p:tgtEl>
                                          <p:spTgt spid="2765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7653">
                                            <p:txEl>
                                              <p:pRg st="1" end="1"/>
                                            </p:txEl>
                                          </p:spTgt>
                                        </p:tgtEl>
                                        <p:attrNameLst>
                                          <p:attrName>style.visibility</p:attrName>
                                        </p:attrNameLst>
                                      </p:cBhvr>
                                      <p:to>
                                        <p:strVal val="visible"/>
                                      </p:to>
                                    </p:set>
                                    <p:animEffect transition="in" filter="box(in)">
                                      <p:cBhvr>
                                        <p:cTn id="15" dur="500"/>
                                        <p:tgtEl>
                                          <p:spTgt spid="27653">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7653">
                                            <p:txEl>
                                              <p:pRg st="2" end="2"/>
                                            </p:txEl>
                                          </p:spTgt>
                                        </p:tgtEl>
                                        <p:attrNameLst>
                                          <p:attrName>style.visibility</p:attrName>
                                        </p:attrNameLst>
                                      </p:cBhvr>
                                      <p:to>
                                        <p:strVal val="visible"/>
                                      </p:to>
                                    </p:set>
                                    <p:animEffect transition="in" filter="box(in)">
                                      <p:cBhvr>
                                        <p:cTn id="18" dur="500"/>
                                        <p:tgtEl>
                                          <p:spTgt spid="27653">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7653">
                                            <p:txEl>
                                              <p:pRg st="3" end="3"/>
                                            </p:txEl>
                                          </p:spTgt>
                                        </p:tgtEl>
                                        <p:attrNameLst>
                                          <p:attrName>style.visibility</p:attrName>
                                        </p:attrNameLst>
                                      </p:cBhvr>
                                      <p:to>
                                        <p:strVal val="visible"/>
                                      </p:to>
                                    </p:set>
                                    <p:animEffect transition="in" filter="box(in)">
                                      <p:cBhvr>
                                        <p:cTn id="21" dur="500"/>
                                        <p:tgtEl>
                                          <p:spTgt spid="2765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7653">
                                            <p:txEl>
                                              <p:pRg st="4" end="4"/>
                                            </p:txEl>
                                          </p:spTgt>
                                        </p:tgtEl>
                                        <p:attrNameLst>
                                          <p:attrName>style.visibility</p:attrName>
                                        </p:attrNameLst>
                                      </p:cBhvr>
                                      <p:to>
                                        <p:strVal val="visible"/>
                                      </p:to>
                                    </p:set>
                                    <p:anim calcmode="lin" valueType="num">
                                      <p:cBhvr additive="base">
                                        <p:cTn id="26" dur="500" fill="hold"/>
                                        <p:tgtEl>
                                          <p:spTgt spid="2765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76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653">
                                            <p:txEl>
                                              <p:pRg st="5" end="5"/>
                                            </p:txEl>
                                          </p:spTgt>
                                        </p:tgtEl>
                                        <p:attrNameLst>
                                          <p:attrName>style.visibility</p:attrName>
                                        </p:attrNameLst>
                                      </p:cBhvr>
                                      <p:to>
                                        <p:strVal val="visible"/>
                                      </p:to>
                                    </p:set>
                                    <p:anim calcmode="lin" valueType="num">
                                      <p:cBhvr additive="base">
                                        <p:cTn id="32" dur="500" fill="hold"/>
                                        <p:tgtEl>
                                          <p:spTgt spid="2765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65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7653">
                                            <p:txEl>
                                              <p:pRg st="6" end="6"/>
                                            </p:txEl>
                                          </p:spTgt>
                                        </p:tgtEl>
                                        <p:attrNameLst>
                                          <p:attrName>style.visibility</p:attrName>
                                        </p:attrNameLst>
                                      </p:cBhvr>
                                      <p:to>
                                        <p:strVal val="visible"/>
                                      </p:to>
                                    </p:set>
                                    <p:anim calcmode="lin" valueType="num">
                                      <p:cBhvr additive="base">
                                        <p:cTn id="38" dur="500" fill="hold"/>
                                        <p:tgtEl>
                                          <p:spTgt spid="2765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7653">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7653">
                                            <p:txEl>
                                              <p:pRg st="7" end="7"/>
                                            </p:txEl>
                                          </p:spTgt>
                                        </p:tgtEl>
                                        <p:attrNameLst>
                                          <p:attrName>style.visibility</p:attrName>
                                        </p:attrNameLst>
                                      </p:cBhvr>
                                      <p:to>
                                        <p:strVal val="visible"/>
                                      </p:to>
                                    </p:set>
                                    <p:anim calcmode="lin" valueType="num">
                                      <p:cBhvr additive="base">
                                        <p:cTn id="42" dur="500" fill="hold"/>
                                        <p:tgtEl>
                                          <p:spTgt spid="2765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7653">
                                            <p:txEl>
                                              <p:pRg st="7" end="7"/>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7653">
                                            <p:txEl>
                                              <p:pRg st="8" end="8"/>
                                            </p:txEl>
                                          </p:spTgt>
                                        </p:tgtEl>
                                        <p:attrNameLst>
                                          <p:attrName>style.visibility</p:attrName>
                                        </p:attrNameLst>
                                      </p:cBhvr>
                                      <p:to>
                                        <p:strVal val="visible"/>
                                      </p:to>
                                    </p:set>
                                    <p:anim calcmode="lin" valueType="num">
                                      <p:cBhvr additive="base">
                                        <p:cTn id="46" dur="500" fill="hold"/>
                                        <p:tgtEl>
                                          <p:spTgt spid="27653">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765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7654"/>
                                        </p:tgtEl>
                                        <p:attrNameLst>
                                          <p:attrName>style.visibility</p:attrName>
                                        </p:attrNameLst>
                                      </p:cBhvr>
                                      <p:to>
                                        <p:strVal val="visible"/>
                                      </p:to>
                                    </p:set>
                                    <p:anim calcmode="lin" valueType="num">
                                      <p:cBhvr additive="base">
                                        <p:cTn id="52" dur="500" fill="hold"/>
                                        <p:tgtEl>
                                          <p:spTgt spid="27654"/>
                                        </p:tgtEl>
                                        <p:attrNameLst>
                                          <p:attrName>ppt_x</p:attrName>
                                        </p:attrNameLst>
                                      </p:cBhvr>
                                      <p:tavLst>
                                        <p:tav tm="0">
                                          <p:val>
                                            <p:strVal val="#ppt_x"/>
                                          </p:val>
                                        </p:tav>
                                        <p:tav tm="100000">
                                          <p:val>
                                            <p:strVal val="#ppt_x"/>
                                          </p:val>
                                        </p:tav>
                                      </p:tavLst>
                                    </p:anim>
                                    <p:anim calcmode="lin" valueType="num">
                                      <p:cBhvr additive="base">
                                        <p:cTn id="53"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639762"/>
          </a:xfrm>
        </p:spPr>
        <p:txBody>
          <a:bodyPr>
            <a:normAutofit fontScale="90000"/>
          </a:bodyPr>
          <a:lstStyle/>
          <a:p>
            <a:r>
              <a:rPr lang="en-US" sz="4000"/>
              <a:t>Change of main method No 1</a:t>
            </a:r>
          </a:p>
        </p:txBody>
      </p:sp>
      <p:sp>
        <p:nvSpPr>
          <p:cNvPr id="28676" name="Rectangle 4"/>
          <p:cNvSpPr>
            <a:spLocks noChangeArrowheads="1"/>
          </p:cNvSpPr>
          <p:nvPr/>
        </p:nvSpPr>
        <p:spPr bwMode="auto">
          <a:xfrm>
            <a:off x="152400" y="922338"/>
            <a:ext cx="5562600" cy="5273675"/>
          </a:xfrm>
          <a:prstGeom prst="rect">
            <a:avLst/>
          </a:prstGeom>
          <a:noFill/>
          <a:ln w="9525" algn="ctr">
            <a:noFill/>
            <a:miter lim="800000"/>
            <a:headEnd/>
            <a:tailEnd/>
          </a:ln>
          <a:effectLst/>
        </p:spPr>
        <p:txBody>
          <a:bodyPr>
            <a:spAutoFit/>
          </a:bodyPr>
          <a:lstStyle/>
          <a:p>
            <a:r>
              <a:rPr lang="en-US" sz="2000"/>
              <a:t>class exceptiontest1</a:t>
            </a:r>
          </a:p>
          <a:p>
            <a:r>
              <a:rPr lang="en-US" sz="2000"/>
              <a:t>{</a:t>
            </a:r>
          </a:p>
          <a:p>
            <a:r>
              <a:rPr lang="en-US" sz="2000"/>
              <a:t>public static void  main(String args[])</a:t>
            </a:r>
          </a:p>
          <a:p>
            <a:r>
              <a:rPr lang="en-US" sz="2000"/>
              <a:t>{</a:t>
            </a:r>
          </a:p>
          <a:p>
            <a:r>
              <a:rPr lang="en-US" sz="2000" i="1">
                <a:solidFill>
                  <a:srgbClr val="FF0000"/>
                </a:solidFill>
              </a:rPr>
              <a:t>try {</a:t>
            </a:r>
          </a:p>
          <a:p>
            <a:r>
              <a:rPr lang="en-US" sz="2000" i="1">
                <a:solidFill>
                  <a:schemeClr val="accent2"/>
                </a:solidFill>
              </a:rPr>
              <a:t>BOX b1 = new BOX(0,0,0);</a:t>
            </a:r>
          </a:p>
          <a:p>
            <a:r>
              <a:rPr lang="en-US" sz="2000" i="1">
                <a:solidFill>
                  <a:schemeClr val="accent2"/>
                </a:solidFill>
              </a:rPr>
              <a:t>System.out.println("Area of b1"+b1.Area());</a:t>
            </a:r>
          </a:p>
          <a:p>
            <a:r>
              <a:rPr lang="en-US" sz="2000" i="1">
                <a:solidFill>
                  <a:srgbClr val="FF0000"/>
                </a:solidFill>
              </a:rPr>
              <a:t>}</a:t>
            </a:r>
          </a:p>
          <a:p>
            <a:r>
              <a:rPr lang="en-US" sz="2000">
                <a:solidFill>
                  <a:srgbClr val="FF0000"/>
                </a:solidFill>
              </a:rPr>
              <a:t>// catch(InvalidBOXException e) {   }</a:t>
            </a:r>
          </a:p>
          <a:p>
            <a:r>
              <a:rPr lang="en-US" sz="2000">
                <a:solidFill>
                  <a:srgbClr val="008000"/>
                </a:solidFill>
              </a:rPr>
              <a:t>catch(Exception e) { };</a:t>
            </a:r>
          </a:p>
          <a:p>
            <a:r>
              <a:rPr lang="en-US" sz="2000" i="1">
                <a:solidFill>
                  <a:srgbClr val="FF0000"/>
                </a:solidFill>
              </a:rPr>
              <a:t>try {</a:t>
            </a:r>
          </a:p>
          <a:p>
            <a:r>
              <a:rPr lang="en-US" sz="2000" i="1">
                <a:solidFill>
                  <a:schemeClr val="accent2"/>
                </a:solidFill>
              </a:rPr>
              <a:t>BOX b2 = new BOX(10,4,5);</a:t>
            </a:r>
          </a:p>
          <a:p>
            <a:r>
              <a:rPr lang="en-US" sz="2000" i="1">
                <a:solidFill>
                  <a:schemeClr val="accent2"/>
                </a:solidFill>
              </a:rPr>
              <a:t>System.out.println("Area of b2:"+b2.Area());</a:t>
            </a:r>
          </a:p>
          <a:p>
            <a:r>
              <a:rPr lang="en-US" sz="2000" i="1">
                <a:solidFill>
                  <a:srgbClr val="FF0000"/>
                </a:solidFill>
              </a:rPr>
              <a:t>}</a:t>
            </a:r>
          </a:p>
          <a:p>
            <a:r>
              <a:rPr lang="en-US" sz="2000">
                <a:solidFill>
                  <a:srgbClr val="FF0000"/>
                </a:solidFill>
              </a:rPr>
              <a:t>// catch(InvalidBOXException e) {    }</a:t>
            </a:r>
          </a:p>
          <a:p>
            <a:r>
              <a:rPr lang="en-US" sz="2000">
                <a:solidFill>
                  <a:srgbClr val="008000"/>
                </a:solidFill>
              </a:rPr>
              <a:t>catch(Exception e) {};</a:t>
            </a:r>
          </a:p>
          <a:p>
            <a:r>
              <a:rPr lang="en-US" sz="2000"/>
              <a:t>}}</a:t>
            </a:r>
          </a:p>
        </p:txBody>
      </p:sp>
      <p:sp>
        <p:nvSpPr>
          <p:cNvPr id="28677" name="Rectangle 5"/>
          <p:cNvSpPr>
            <a:spLocks noChangeArrowheads="1"/>
          </p:cNvSpPr>
          <p:nvPr/>
        </p:nvSpPr>
        <p:spPr bwMode="auto">
          <a:xfrm>
            <a:off x="2667000" y="5546725"/>
            <a:ext cx="6553200" cy="1311275"/>
          </a:xfrm>
          <a:prstGeom prst="rect">
            <a:avLst/>
          </a:prstGeom>
          <a:noFill/>
          <a:ln w="9525" algn="ctr">
            <a:noFill/>
            <a:miter lim="800000"/>
            <a:headEnd/>
            <a:tailEnd/>
          </a:ln>
          <a:effectLst/>
        </p:spPr>
        <p:txBody>
          <a:bodyPr>
            <a:spAutoFit/>
          </a:bodyPr>
          <a:lstStyle/>
          <a:p>
            <a:r>
              <a:rPr lang="en-US" sz="2000" i="1">
                <a:solidFill>
                  <a:srgbClr val="008000"/>
                </a:solidFill>
                <a:latin typeface="Arial Black" pitchFamily="34" charset="0"/>
              </a:rPr>
              <a:t>D:\java\bin&gt;java exceptiontest1</a:t>
            </a:r>
          </a:p>
          <a:p>
            <a:r>
              <a:rPr lang="en-US" sz="2000" i="1">
                <a:solidFill>
                  <a:srgbClr val="008000"/>
                </a:solidFill>
                <a:latin typeface="Arial Black" pitchFamily="34" charset="0"/>
              </a:rPr>
              <a:t>An attempt is made to create an Invalid BOx object</a:t>
            </a:r>
          </a:p>
          <a:p>
            <a:r>
              <a:rPr lang="en-US" sz="2000" i="1">
                <a:solidFill>
                  <a:srgbClr val="008000"/>
                </a:solidFill>
                <a:latin typeface="Arial Black" pitchFamily="34" charset="0"/>
              </a:rPr>
              <a:t>Area of b2:220.0</a:t>
            </a:r>
          </a:p>
        </p:txBody>
      </p:sp>
      <p:sp>
        <p:nvSpPr>
          <p:cNvPr id="28678" name="Rectangle 6"/>
          <p:cNvSpPr>
            <a:spLocks noChangeArrowheads="1"/>
          </p:cNvSpPr>
          <p:nvPr/>
        </p:nvSpPr>
        <p:spPr bwMode="auto">
          <a:xfrm>
            <a:off x="147638" y="2771775"/>
            <a:ext cx="5948362" cy="381000"/>
          </a:xfrm>
          <a:prstGeom prst="rect">
            <a:avLst/>
          </a:prstGeom>
          <a:noFill/>
          <a:ln w="12700" algn="ctr">
            <a:solidFill>
              <a:srgbClr val="FF0000"/>
            </a:solidFill>
            <a:prstDash val="dashDot"/>
            <a:miter lim="800000"/>
            <a:headEnd/>
            <a:tailEnd/>
          </a:ln>
          <a:effectLst/>
        </p:spPr>
        <p:txBody>
          <a:bodyPr anchor="ctr">
            <a:spAutoFit/>
          </a:bodyPr>
          <a:lstStyle/>
          <a:p>
            <a:endParaRPr lang="en-US"/>
          </a:p>
        </p:txBody>
      </p:sp>
      <p:sp>
        <p:nvSpPr>
          <p:cNvPr id="28679" name="Rectangle 7"/>
          <p:cNvSpPr>
            <a:spLocks noChangeArrowheads="1"/>
          </p:cNvSpPr>
          <p:nvPr/>
        </p:nvSpPr>
        <p:spPr bwMode="auto">
          <a:xfrm>
            <a:off x="114300" y="4600575"/>
            <a:ext cx="5981700" cy="381000"/>
          </a:xfrm>
          <a:prstGeom prst="rect">
            <a:avLst/>
          </a:prstGeom>
          <a:noFill/>
          <a:ln w="12700" algn="ctr">
            <a:solidFill>
              <a:srgbClr val="FF0000"/>
            </a:solidFill>
            <a:prstDash val="dashDot"/>
            <a:miter lim="800000"/>
            <a:headEnd/>
            <a:tailEnd/>
          </a:ln>
          <a:effectLst/>
        </p:spPr>
        <p:txBody>
          <a:bodyPr anchor="ctr">
            <a:spAutoFit/>
          </a:bodyPr>
          <a:lstStyle/>
          <a:p>
            <a:endParaRPr lang="en-US"/>
          </a:p>
        </p:txBody>
      </p:sp>
      <p:sp>
        <p:nvSpPr>
          <p:cNvPr id="28680" name="Line 8"/>
          <p:cNvSpPr>
            <a:spLocks noChangeShapeType="1"/>
          </p:cNvSpPr>
          <p:nvPr/>
        </p:nvSpPr>
        <p:spPr bwMode="auto">
          <a:xfrm>
            <a:off x="6172200" y="2971800"/>
            <a:ext cx="609600" cy="457200"/>
          </a:xfrm>
          <a:prstGeom prst="line">
            <a:avLst/>
          </a:prstGeom>
          <a:noFill/>
          <a:ln w="12700">
            <a:solidFill>
              <a:srgbClr val="FF0000"/>
            </a:solidFill>
            <a:round/>
            <a:headEnd/>
            <a:tailEnd type="triangle" w="med" len="med"/>
          </a:ln>
          <a:effectLst/>
        </p:spPr>
        <p:txBody>
          <a:bodyPr>
            <a:spAutoFit/>
          </a:bodyPr>
          <a:lstStyle/>
          <a:p>
            <a:endParaRPr lang="en-US"/>
          </a:p>
        </p:txBody>
      </p:sp>
      <p:sp>
        <p:nvSpPr>
          <p:cNvPr id="28681" name="Line 9"/>
          <p:cNvSpPr>
            <a:spLocks noChangeShapeType="1"/>
          </p:cNvSpPr>
          <p:nvPr/>
        </p:nvSpPr>
        <p:spPr bwMode="auto">
          <a:xfrm flipV="1">
            <a:off x="6096000" y="4191000"/>
            <a:ext cx="381000" cy="457200"/>
          </a:xfrm>
          <a:prstGeom prst="line">
            <a:avLst/>
          </a:prstGeom>
          <a:noFill/>
          <a:ln w="12700">
            <a:solidFill>
              <a:srgbClr val="FF0000"/>
            </a:solidFill>
            <a:round/>
            <a:headEnd/>
            <a:tailEnd type="triangle" w="med" len="med"/>
          </a:ln>
          <a:effectLst/>
        </p:spPr>
        <p:txBody>
          <a:bodyPr>
            <a:spAutoFit/>
          </a:bodyPr>
          <a:lstStyle/>
          <a:p>
            <a:endParaRPr lang="en-US"/>
          </a:p>
        </p:txBody>
      </p:sp>
      <p:sp>
        <p:nvSpPr>
          <p:cNvPr id="28682" name="Text Box 10"/>
          <p:cNvSpPr txBox="1">
            <a:spLocks noChangeArrowheads="1"/>
          </p:cNvSpPr>
          <p:nvPr/>
        </p:nvSpPr>
        <p:spPr bwMode="auto">
          <a:xfrm>
            <a:off x="5029200" y="3429000"/>
            <a:ext cx="3048000" cy="650875"/>
          </a:xfrm>
          <a:prstGeom prst="rect">
            <a:avLst/>
          </a:prstGeom>
          <a:noFill/>
          <a:ln w="9525" algn="ctr">
            <a:solidFill>
              <a:srgbClr val="FF0000"/>
            </a:solidFill>
            <a:miter lim="800000"/>
            <a:headEnd/>
            <a:tailEnd/>
          </a:ln>
          <a:effectLst/>
        </p:spPr>
        <p:txBody>
          <a:bodyPr>
            <a:spAutoFit/>
          </a:bodyPr>
          <a:lstStyle/>
          <a:p>
            <a:pPr>
              <a:spcBef>
                <a:spcPct val="50000"/>
              </a:spcBef>
            </a:pPr>
            <a:r>
              <a:rPr lang="en-US">
                <a:solidFill>
                  <a:srgbClr val="FF0000"/>
                </a:solidFill>
              </a:rPr>
              <a:t>If these statements are out side try block?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box(in)">
                                      <p:cBhvr>
                                        <p:cTn id="7" dur="500"/>
                                        <p:tgtEl>
                                          <p:spTgt spid="2867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8676">
                                            <p:txEl>
                                              <p:pRg st="1" end="1"/>
                                            </p:txEl>
                                          </p:spTgt>
                                        </p:tgtEl>
                                        <p:attrNameLst>
                                          <p:attrName>style.visibility</p:attrName>
                                        </p:attrNameLst>
                                      </p:cBhvr>
                                      <p:to>
                                        <p:strVal val="visible"/>
                                      </p:to>
                                    </p:set>
                                    <p:animEffect transition="in" filter="box(in)">
                                      <p:cBhvr>
                                        <p:cTn id="10" dur="500"/>
                                        <p:tgtEl>
                                          <p:spTgt spid="28676">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Effect transition="in" filter="box(in)">
                                      <p:cBhvr>
                                        <p:cTn id="13" dur="500"/>
                                        <p:tgtEl>
                                          <p:spTgt spid="28676">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8676">
                                            <p:txEl>
                                              <p:pRg st="3" end="3"/>
                                            </p:txEl>
                                          </p:spTgt>
                                        </p:tgtEl>
                                        <p:attrNameLst>
                                          <p:attrName>style.visibility</p:attrName>
                                        </p:attrNameLst>
                                      </p:cBhvr>
                                      <p:to>
                                        <p:strVal val="visible"/>
                                      </p:to>
                                    </p:set>
                                    <p:animEffect transition="in" filter="box(in)">
                                      <p:cBhvr>
                                        <p:cTn id="16" dur="500"/>
                                        <p:tgtEl>
                                          <p:spTgt spid="2867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8676">
                                            <p:txEl>
                                              <p:pRg st="5" end="5"/>
                                            </p:txEl>
                                          </p:spTgt>
                                        </p:tgtEl>
                                        <p:attrNameLst>
                                          <p:attrName>style.visibility</p:attrName>
                                        </p:attrNameLst>
                                      </p:cBhvr>
                                      <p:to>
                                        <p:strVal val="visible"/>
                                      </p:to>
                                    </p:set>
                                    <p:animEffect transition="in" filter="box(in)">
                                      <p:cBhvr>
                                        <p:cTn id="21" dur="500"/>
                                        <p:tgtEl>
                                          <p:spTgt spid="28676">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8676">
                                            <p:txEl>
                                              <p:pRg st="6" end="6"/>
                                            </p:txEl>
                                          </p:spTgt>
                                        </p:tgtEl>
                                        <p:attrNameLst>
                                          <p:attrName>style.visibility</p:attrName>
                                        </p:attrNameLst>
                                      </p:cBhvr>
                                      <p:to>
                                        <p:strVal val="visible"/>
                                      </p:to>
                                    </p:set>
                                    <p:animEffect transition="in" filter="box(in)">
                                      <p:cBhvr>
                                        <p:cTn id="24" dur="500"/>
                                        <p:tgtEl>
                                          <p:spTgt spid="2867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28676">
                                            <p:txEl>
                                              <p:pRg st="4" end="4"/>
                                            </p:txEl>
                                          </p:spTgt>
                                        </p:tgtEl>
                                        <p:attrNameLst>
                                          <p:attrName>style.visibility</p:attrName>
                                        </p:attrNameLst>
                                      </p:cBhvr>
                                      <p:to>
                                        <p:strVal val="visible"/>
                                      </p:to>
                                    </p:set>
                                    <p:animEffect transition="in" filter="box(in)">
                                      <p:cBhvr>
                                        <p:cTn id="29" dur="500"/>
                                        <p:tgtEl>
                                          <p:spTgt spid="2867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28676">
                                            <p:txEl>
                                              <p:pRg st="7" end="7"/>
                                            </p:txEl>
                                          </p:spTgt>
                                        </p:tgtEl>
                                        <p:attrNameLst>
                                          <p:attrName>style.visibility</p:attrName>
                                        </p:attrNameLst>
                                      </p:cBhvr>
                                      <p:to>
                                        <p:strVal val="visible"/>
                                      </p:to>
                                    </p:set>
                                    <p:animEffect transition="in" filter="box(in)">
                                      <p:cBhvr>
                                        <p:cTn id="34" dur="500"/>
                                        <p:tgtEl>
                                          <p:spTgt spid="2867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8676">
                                            <p:txEl>
                                              <p:pRg st="8" end="8"/>
                                            </p:txEl>
                                          </p:spTgt>
                                        </p:tgtEl>
                                        <p:attrNameLst>
                                          <p:attrName>style.visibility</p:attrName>
                                        </p:attrNameLst>
                                      </p:cBhvr>
                                      <p:to>
                                        <p:strVal val="visible"/>
                                      </p:to>
                                    </p:set>
                                    <p:animEffect transition="in" filter="box(in)">
                                      <p:cBhvr>
                                        <p:cTn id="39" dur="500"/>
                                        <p:tgtEl>
                                          <p:spTgt spid="2867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8676">
                                            <p:txEl>
                                              <p:pRg st="9" end="9"/>
                                            </p:txEl>
                                          </p:spTgt>
                                        </p:tgtEl>
                                        <p:attrNameLst>
                                          <p:attrName>style.visibility</p:attrName>
                                        </p:attrNameLst>
                                      </p:cBhvr>
                                      <p:to>
                                        <p:strVal val="visible"/>
                                      </p:to>
                                    </p:set>
                                    <p:animEffect transition="in" filter="box(in)">
                                      <p:cBhvr>
                                        <p:cTn id="44" dur="500"/>
                                        <p:tgtEl>
                                          <p:spTgt spid="28676">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28676">
                                            <p:txEl>
                                              <p:pRg st="10" end="10"/>
                                            </p:txEl>
                                          </p:spTgt>
                                        </p:tgtEl>
                                        <p:attrNameLst>
                                          <p:attrName>style.visibility</p:attrName>
                                        </p:attrNameLst>
                                      </p:cBhvr>
                                      <p:to>
                                        <p:strVal val="visible"/>
                                      </p:to>
                                    </p:set>
                                    <p:animEffect transition="in" filter="box(in)">
                                      <p:cBhvr>
                                        <p:cTn id="49" dur="500"/>
                                        <p:tgtEl>
                                          <p:spTgt spid="28676">
                                            <p:txEl>
                                              <p:pRg st="10" end="10"/>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28676">
                                            <p:txEl>
                                              <p:pRg st="11" end="11"/>
                                            </p:txEl>
                                          </p:spTgt>
                                        </p:tgtEl>
                                        <p:attrNameLst>
                                          <p:attrName>style.visibility</p:attrName>
                                        </p:attrNameLst>
                                      </p:cBhvr>
                                      <p:to>
                                        <p:strVal val="visible"/>
                                      </p:to>
                                    </p:set>
                                    <p:animEffect transition="in" filter="box(in)">
                                      <p:cBhvr>
                                        <p:cTn id="52" dur="500"/>
                                        <p:tgtEl>
                                          <p:spTgt spid="28676">
                                            <p:txEl>
                                              <p:pRg st="11" end="11"/>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28676">
                                            <p:txEl>
                                              <p:pRg st="12" end="12"/>
                                            </p:txEl>
                                          </p:spTgt>
                                        </p:tgtEl>
                                        <p:attrNameLst>
                                          <p:attrName>style.visibility</p:attrName>
                                        </p:attrNameLst>
                                      </p:cBhvr>
                                      <p:to>
                                        <p:strVal val="visible"/>
                                      </p:to>
                                    </p:set>
                                    <p:animEffect transition="in" filter="box(in)">
                                      <p:cBhvr>
                                        <p:cTn id="55" dur="500"/>
                                        <p:tgtEl>
                                          <p:spTgt spid="28676">
                                            <p:txEl>
                                              <p:pRg st="12" end="12"/>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28676">
                                            <p:txEl>
                                              <p:pRg st="13" end="13"/>
                                            </p:txEl>
                                          </p:spTgt>
                                        </p:tgtEl>
                                        <p:attrNameLst>
                                          <p:attrName>style.visibility</p:attrName>
                                        </p:attrNameLst>
                                      </p:cBhvr>
                                      <p:to>
                                        <p:strVal val="visible"/>
                                      </p:to>
                                    </p:set>
                                    <p:animEffect transition="in" filter="box(in)">
                                      <p:cBhvr>
                                        <p:cTn id="58" dur="500"/>
                                        <p:tgtEl>
                                          <p:spTgt spid="28676">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28676">
                                            <p:txEl>
                                              <p:pRg st="14" end="14"/>
                                            </p:txEl>
                                          </p:spTgt>
                                        </p:tgtEl>
                                        <p:attrNameLst>
                                          <p:attrName>style.visibility</p:attrName>
                                        </p:attrNameLst>
                                      </p:cBhvr>
                                      <p:to>
                                        <p:strVal val="visible"/>
                                      </p:to>
                                    </p:set>
                                    <p:animEffect transition="in" filter="box(in)">
                                      <p:cBhvr>
                                        <p:cTn id="63" dur="500"/>
                                        <p:tgtEl>
                                          <p:spTgt spid="28676">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28676">
                                            <p:txEl>
                                              <p:pRg st="15" end="15"/>
                                            </p:txEl>
                                          </p:spTgt>
                                        </p:tgtEl>
                                        <p:attrNameLst>
                                          <p:attrName>style.visibility</p:attrName>
                                        </p:attrNameLst>
                                      </p:cBhvr>
                                      <p:to>
                                        <p:strVal val="visible"/>
                                      </p:to>
                                    </p:set>
                                    <p:anim calcmode="lin" valueType="num">
                                      <p:cBhvr additive="base">
                                        <p:cTn id="68" dur="500" fill="hold"/>
                                        <p:tgtEl>
                                          <p:spTgt spid="28676">
                                            <p:txEl>
                                              <p:pRg st="15" end="15"/>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867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28676">
                                            <p:txEl>
                                              <p:pRg st="16" end="16"/>
                                            </p:txEl>
                                          </p:spTgt>
                                        </p:tgtEl>
                                        <p:attrNameLst>
                                          <p:attrName>style.visibility</p:attrName>
                                        </p:attrNameLst>
                                      </p:cBhvr>
                                      <p:to>
                                        <p:strVal val="visible"/>
                                      </p:to>
                                    </p:set>
                                    <p:animEffect transition="in" filter="box(in)">
                                      <p:cBhvr>
                                        <p:cTn id="74" dur="500"/>
                                        <p:tgtEl>
                                          <p:spTgt spid="28676">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8677"/>
                                        </p:tgtEl>
                                        <p:attrNameLst>
                                          <p:attrName>style.visibility</p:attrName>
                                        </p:attrNameLst>
                                      </p:cBhvr>
                                      <p:to>
                                        <p:strVal val="visible"/>
                                      </p:to>
                                    </p:set>
                                    <p:anim calcmode="lin" valueType="num">
                                      <p:cBhvr additive="base">
                                        <p:cTn id="79" dur="500" fill="hold"/>
                                        <p:tgtEl>
                                          <p:spTgt spid="28677"/>
                                        </p:tgtEl>
                                        <p:attrNameLst>
                                          <p:attrName>ppt_x</p:attrName>
                                        </p:attrNameLst>
                                      </p:cBhvr>
                                      <p:tavLst>
                                        <p:tav tm="0">
                                          <p:val>
                                            <p:strVal val="#ppt_x"/>
                                          </p:val>
                                        </p:tav>
                                        <p:tav tm="100000">
                                          <p:val>
                                            <p:strVal val="#ppt_x"/>
                                          </p:val>
                                        </p:tav>
                                      </p:tavLst>
                                    </p:anim>
                                    <p:anim calcmode="lin" valueType="num">
                                      <p:cBhvr additive="base">
                                        <p:cTn id="80"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28678"/>
                                        </p:tgtEl>
                                        <p:attrNameLst>
                                          <p:attrName>style.visibility</p:attrName>
                                        </p:attrNameLst>
                                      </p:cBhvr>
                                      <p:to>
                                        <p:strVal val="visible"/>
                                      </p:to>
                                    </p:set>
                                    <p:animEffect transition="in" filter="box(in)">
                                      <p:cBhvr>
                                        <p:cTn id="85" dur="500"/>
                                        <p:tgtEl>
                                          <p:spTgt spid="28678"/>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28679"/>
                                        </p:tgtEl>
                                        <p:attrNameLst>
                                          <p:attrName>style.visibility</p:attrName>
                                        </p:attrNameLst>
                                      </p:cBhvr>
                                      <p:to>
                                        <p:strVal val="visible"/>
                                      </p:to>
                                    </p:set>
                                    <p:animEffect transition="in" filter="box(in)">
                                      <p:cBhvr>
                                        <p:cTn id="88" dur="500"/>
                                        <p:tgtEl>
                                          <p:spTgt spid="28679"/>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8680"/>
                                        </p:tgtEl>
                                        <p:attrNameLst>
                                          <p:attrName>style.visibility</p:attrName>
                                        </p:attrNameLst>
                                      </p:cBhvr>
                                      <p:to>
                                        <p:strVal val="visible"/>
                                      </p:to>
                                    </p:set>
                                    <p:anim calcmode="lin" valueType="num">
                                      <p:cBhvr additive="base">
                                        <p:cTn id="93" dur="500" fill="hold"/>
                                        <p:tgtEl>
                                          <p:spTgt spid="28680"/>
                                        </p:tgtEl>
                                        <p:attrNameLst>
                                          <p:attrName>ppt_x</p:attrName>
                                        </p:attrNameLst>
                                      </p:cBhvr>
                                      <p:tavLst>
                                        <p:tav tm="0">
                                          <p:val>
                                            <p:strVal val="#ppt_x"/>
                                          </p:val>
                                        </p:tav>
                                        <p:tav tm="100000">
                                          <p:val>
                                            <p:strVal val="#ppt_x"/>
                                          </p:val>
                                        </p:tav>
                                      </p:tavLst>
                                    </p:anim>
                                    <p:anim calcmode="lin" valueType="num">
                                      <p:cBhvr additive="base">
                                        <p:cTn id="94" dur="500" fill="hold"/>
                                        <p:tgtEl>
                                          <p:spTgt spid="2868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8682"/>
                                        </p:tgtEl>
                                        <p:attrNameLst>
                                          <p:attrName>style.visibility</p:attrName>
                                        </p:attrNameLst>
                                      </p:cBhvr>
                                      <p:to>
                                        <p:strVal val="visible"/>
                                      </p:to>
                                    </p:set>
                                    <p:anim calcmode="lin" valueType="num">
                                      <p:cBhvr additive="base">
                                        <p:cTn id="97" dur="500" fill="hold"/>
                                        <p:tgtEl>
                                          <p:spTgt spid="28682"/>
                                        </p:tgtEl>
                                        <p:attrNameLst>
                                          <p:attrName>ppt_x</p:attrName>
                                        </p:attrNameLst>
                                      </p:cBhvr>
                                      <p:tavLst>
                                        <p:tav tm="0">
                                          <p:val>
                                            <p:strVal val="#ppt_x"/>
                                          </p:val>
                                        </p:tav>
                                        <p:tav tm="100000">
                                          <p:val>
                                            <p:strVal val="#ppt_x"/>
                                          </p:val>
                                        </p:tav>
                                      </p:tavLst>
                                    </p:anim>
                                    <p:anim calcmode="lin" valueType="num">
                                      <p:cBhvr additive="base">
                                        <p:cTn id="98" dur="500" fill="hold"/>
                                        <p:tgtEl>
                                          <p:spTgt spid="2868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8681"/>
                                        </p:tgtEl>
                                        <p:attrNameLst>
                                          <p:attrName>style.visibility</p:attrName>
                                        </p:attrNameLst>
                                      </p:cBhvr>
                                      <p:to>
                                        <p:strVal val="visible"/>
                                      </p:to>
                                    </p:set>
                                    <p:anim calcmode="lin" valueType="num">
                                      <p:cBhvr additive="base">
                                        <p:cTn id="101" dur="500" fill="hold"/>
                                        <p:tgtEl>
                                          <p:spTgt spid="28681"/>
                                        </p:tgtEl>
                                        <p:attrNameLst>
                                          <p:attrName>ppt_x</p:attrName>
                                        </p:attrNameLst>
                                      </p:cBhvr>
                                      <p:tavLst>
                                        <p:tav tm="0">
                                          <p:val>
                                            <p:strVal val="#ppt_x"/>
                                          </p:val>
                                        </p:tav>
                                        <p:tav tm="100000">
                                          <p:val>
                                            <p:strVal val="#ppt_x"/>
                                          </p:val>
                                        </p:tav>
                                      </p:tavLst>
                                    </p:anim>
                                    <p:anim calcmode="lin" valueType="num">
                                      <p:cBhvr additive="base">
                                        <p:cTn id="102"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8" grpId="0" animBg="1"/>
      <p:bldP spid="28679" grpId="0" animBg="1"/>
      <p:bldP spid="28680" grpId="0" animBg="1"/>
      <p:bldP spid="28681" grpId="0" animBg="1"/>
      <p:bldP spid="286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a:t>Types of Exceptions</a:t>
            </a:r>
            <a:r>
              <a:rPr lang="en-US"/>
              <a:t> </a:t>
            </a:r>
          </a:p>
        </p:txBody>
      </p:sp>
      <p:sp>
        <p:nvSpPr>
          <p:cNvPr id="5123" name="Rectangle 3"/>
          <p:cNvSpPr>
            <a:spLocks noGrp="1" noChangeArrowheads="1"/>
          </p:cNvSpPr>
          <p:nvPr>
            <p:ph idx="1"/>
          </p:nvPr>
        </p:nvSpPr>
        <p:spPr/>
        <p:txBody>
          <a:bodyPr>
            <a:normAutofit fontScale="85000" lnSpcReduction="20000"/>
          </a:bodyPr>
          <a:lstStyle/>
          <a:p>
            <a:pPr marL="609600" indent="-609600" algn="ctr">
              <a:lnSpc>
                <a:spcPct val="80000"/>
              </a:lnSpc>
              <a:buFontTx/>
              <a:buNone/>
            </a:pPr>
            <a:r>
              <a:rPr lang="en-US" sz="1800" b="1">
                <a:solidFill>
                  <a:srgbClr val="FF0000"/>
                </a:solidFill>
                <a:latin typeface="Arial Black" pitchFamily="34" charset="0"/>
              </a:rPr>
              <a:t>A. Unchecked Exceptions</a:t>
            </a:r>
          </a:p>
          <a:p>
            <a:pPr marL="609600" indent="-609600">
              <a:lnSpc>
                <a:spcPct val="80000"/>
              </a:lnSpc>
              <a:buFontTx/>
              <a:buNone/>
            </a:pPr>
            <a:r>
              <a:rPr lang="en-US" sz="1800">
                <a:latin typeface="Arial Black" pitchFamily="34" charset="0"/>
              </a:rPr>
              <a:t>           </a:t>
            </a:r>
            <a:r>
              <a:rPr lang="en-US" sz="1800" b="1" i="1">
                <a:solidFill>
                  <a:srgbClr val="FF6600"/>
                </a:solidFill>
                <a:latin typeface="Arial Black" pitchFamily="34" charset="0"/>
              </a:rPr>
              <a:t>All Exceptions that extend the RuntimeException or any one of its subclass  are unchecked exceptions</a:t>
            </a:r>
            <a:r>
              <a:rPr lang="en-US" sz="1800">
                <a:latin typeface="Arial Black" pitchFamily="34" charset="0"/>
              </a:rPr>
              <a:t> </a:t>
            </a:r>
          </a:p>
          <a:p>
            <a:pPr marL="609600" indent="-609600">
              <a:lnSpc>
                <a:spcPct val="80000"/>
              </a:lnSpc>
              <a:buFontTx/>
              <a:buNone/>
            </a:pPr>
            <a:endParaRPr lang="en-US" sz="1800">
              <a:latin typeface="Arial Black" pitchFamily="34" charset="0"/>
            </a:endParaRPr>
          </a:p>
          <a:p>
            <a:pPr marL="609600" indent="-609600">
              <a:lnSpc>
                <a:spcPct val="80000"/>
              </a:lnSpc>
              <a:buFontTx/>
              <a:buNone/>
            </a:pPr>
            <a:endParaRPr lang="en-US" sz="1800">
              <a:latin typeface="Arial Black" pitchFamily="34" charset="0"/>
            </a:endParaRPr>
          </a:p>
          <a:p>
            <a:pPr marL="609600" indent="-609600">
              <a:lnSpc>
                <a:spcPct val="80000"/>
              </a:lnSpc>
            </a:pPr>
            <a:r>
              <a:rPr lang="en-US" sz="1800" i="1">
                <a:solidFill>
                  <a:schemeClr val="accent2"/>
                </a:solidFill>
                <a:latin typeface="Arial Black" pitchFamily="34" charset="0"/>
              </a:rPr>
              <a:t>Unchecked Exceptions are unchecked by compiler.</a:t>
            </a:r>
          </a:p>
          <a:p>
            <a:pPr marL="609600" indent="-609600">
              <a:lnSpc>
                <a:spcPct val="80000"/>
              </a:lnSpc>
            </a:pPr>
            <a:endParaRPr lang="en-US" sz="1800" i="1">
              <a:solidFill>
                <a:schemeClr val="accent2"/>
              </a:solidFill>
              <a:latin typeface="Arial Black" pitchFamily="34" charset="0"/>
            </a:endParaRPr>
          </a:p>
          <a:p>
            <a:pPr marL="609600" indent="-609600">
              <a:lnSpc>
                <a:spcPct val="80000"/>
              </a:lnSpc>
            </a:pPr>
            <a:r>
              <a:rPr lang="en-US" sz="1800" i="1">
                <a:solidFill>
                  <a:schemeClr val="accent2"/>
                </a:solidFill>
                <a:latin typeface="Arial Black" pitchFamily="34" charset="0"/>
              </a:rPr>
              <a:t>Whether you catch the exception or not compiler will pass the compilation process.</a:t>
            </a:r>
          </a:p>
          <a:p>
            <a:pPr marL="609600" indent="-609600">
              <a:lnSpc>
                <a:spcPct val="80000"/>
              </a:lnSpc>
            </a:pPr>
            <a:endParaRPr lang="en-US" sz="1800" i="1">
              <a:solidFill>
                <a:schemeClr val="accent2"/>
              </a:solidFill>
              <a:latin typeface="Arial Black" pitchFamily="34" charset="0"/>
            </a:endParaRPr>
          </a:p>
          <a:p>
            <a:pPr marL="609600" indent="-609600">
              <a:lnSpc>
                <a:spcPct val="80000"/>
              </a:lnSpc>
            </a:pPr>
            <a:r>
              <a:rPr lang="en-US" sz="1800" i="1">
                <a:solidFill>
                  <a:schemeClr val="accent2"/>
                </a:solidFill>
                <a:latin typeface="Arial Black" pitchFamily="34" charset="0"/>
              </a:rPr>
              <a:t>If Unchecked exception is caught then exception handling code will be executed and program’s execution continues.</a:t>
            </a:r>
          </a:p>
          <a:p>
            <a:pPr marL="609600" indent="-609600">
              <a:lnSpc>
                <a:spcPct val="80000"/>
              </a:lnSpc>
            </a:pPr>
            <a:endParaRPr lang="en-US" sz="1800" i="1">
              <a:solidFill>
                <a:schemeClr val="accent2"/>
              </a:solidFill>
              <a:latin typeface="Arial Black" pitchFamily="34" charset="0"/>
            </a:endParaRPr>
          </a:p>
          <a:p>
            <a:pPr marL="609600" indent="-609600">
              <a:lnSpc>
                <a:spcPct val="80000"/>
              </a:lnSpc>
            </a:pPr>
            <a:r>
              <a:rPr lang="en-US" sz="1800" i="1">
                <a:solidFill>
                  <a:schemeClr val="accent2"/>
                </a:solidFill>
                <a:latin typeface="Arial Black" pitchFamily="34" charset="0"/>
              </a:rPr>
              <a:t>If Unchecked exception is not caught then java interpreter will provide the default handler. But in this case execution of the program will be stopped by displaying the name of the exceptions object.</a:t>
            </a:r>
          </a:p>
          <a:p>
            <a:pPr marL="609600" indent="-609600">
              <a:lnSpc>
                <a:spcPct val="80000"/>
              </a:lnSpc>
              <a:buFontTx/>
              <a:buNone/>
            </a:pPr>
            <a:endParaRPr lang="en-US" sz="1800" i="1">
              <a:solidFill>
                <a:schemeClr val="accent2"/>
              </a:solidFill>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i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box(in)">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23">
                                            <p:txEl>
                                              <p:pRg st="1" end="1"/>
                                            </p:txEl>
                                          </p:spTgt>
                                        </p:tgtEl>
                                        <p:attrNameLst>
                                          <p:attrName>style.visibility</p:attrName>
                                        </p:attrNameLst>
                                      </p:cBhvr>
                                      <p:to>
                                        <p:strVal val="visible"/>
                                      </p:to>
                                    </p:set>
                                    <p:animEffect transition="in" filter="box(in)">
                                      <p:cBhvr>
                                        <p:cTn id="17" dur="500"/>
                                        <p:tgtEl>
                                          <p:spTgt spid="51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anim calcmode="lin" valueType="num">
                                      <p:cBhvr additive="base">
                                        <p:cTn id="22"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123">
                                            <p:txEl>
                                              <p:pRg st="6" end="6"/>
                                            </p:txEl>
                                          </p:spTgt>
                                        </p:tgtEl>
                                        <p:attrNameLst>
                                          <p:attrName>style.visibility</p:attrName>
                                        </p:attrNameLst>
                                      </p:cBhvr>
                                      <p:to>
                                        <p:strVal val="visible"/>
                                      </p:to>
                                    </p:set>
                                    <p:anim calcmode="lin" valueType="num">
                                      <p:cBhvr additive="base">
                                        <p:cTn id="28"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3">
                                            <p:txEl>
                                              <p:pRg st="8" end="8"/>
                                            </p:txEl>
                                          </p:spTgt>
                                        </p:tgtEl>
                                        <p:attrNameLst>
                                          <p:attrName>style.visibility</p:attrName>
                                        </p:attrNameLst>
                                      </p:cBhvr>
                                      <p:to>
                                        <p:strVal val="visible"/>
                                      </p:to>
                                    </p:set>
                                    <p:anim calcmode="lin" valueType="num">
                                      <p:cBhvr additive="base">
                                        <p:cTn id="34"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1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123">
                                            <p:txEl>
                                              <p:pRg st="10" end="10"/>
                                            </p:txEl>
                                          </p:spTgt>
                                        </p:tgtEl>
                                        <p:attrNameLst>
                                          <p:attrName>style.visibility</p:attrName>
                                        </p:attrNameLst>
                                      </p:cBhvr>
                                      <p:to>
                                        <p:strVal val="visible"/>
                                      </p:to>
                                    </p:set>
                                    <p:anim calcmode="lin" valueType="num">
                                      <p:cBhvr additive="base">
                                        <p:cTn id="40" dur="5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1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715962"/>
          </a:xfrm>
        </p:spPr>
        <p:txBody>
          <a:bodyPr/>
          <a:lstStyle/>
          <a:p>
            <a:r>
              <a:rPr lang="en-US" sz="4000"/>
              <a:t>Change of Main Method No 2</a:t>
            </a:r>
          </a:p>
        </p:txBody>
      </p:sp>
      <p:sp>
        <p:nvSpPr>
          <p:cNvPr id="29700" name="Rectangle 4"/>
          <p:cNvSpPr>
            <a:spLocks noChangeArrowheads="1"/>
          </p:cNvSpPr>
          <p:nvPr/>
        </p:nvSpPr>
        <p:spPr bwMode="auto">
          <a:xfrm>
            <a:off x="0" y="1143000"/>
            <a:ext cx="4648200" cy="2530475"/>
          </a:xfrm>
          <a:prstGeom prst="rect">
            <a:avLst/>
          </a:prstGeom>
          <a:noFill/>
          <a:ln w="9525" algn="ctr">
            <a:noFill/>
            <a:miter lim="800000"/>
            <a:headEnd/>
            <a:tailEnd/>
          </a:ln>
          <a:effectLst/>
        </p:spPr>
        <p:txBody>
          <a:bodyPr>
            <a:spAutoFit/>
          </a:bodyPr>
          <a:lstStyle/>
          <a:p>
            <a:r>
              <a:rPr lang="en-US" sz="2000"/>
              <a:t>class exceptiontest1</a:t>
            </a:r>
          </a:p>
          <a:p>
            <a:r>
              <a:rPr lang="en-US" sz="2000"/>
              <a:t>{</a:t>
            </a:r>
          </a:p>
          <a:p>
            <a:r>
              <a:rPr lang="en-US" sz="2000"/>
              <a:t>public static void  main(String args[])</a:t>
            </a:r>
          </a:p>
          <a:p>
            <a:r>
              <a:rPr lang="en-US" sz="2000"/>
              <a:t>{</a:t>
            </a:r>
          </a:p>
          <a:p>
            <a:r>
              <a:rPr lang="en-US" sz="2000"/>
              <a:t>BOX b1;</a:t>
            </a:r>
          </a:p>
          <a:p>
            <a:r>
              <a:rPr lang="en-US" sz="2000"/>
              <a:t>System.out.println(b1.Area());</a:t>
            </a:r>
          </a:p>
          <a:p>
            <a:r>
              <a:rPr lang="en-US" sz="2000"/>
              <a:t>}</a:t>
            </a:r>
          </a:p>
          <a:p>
            <a:r>
              <a:rPr lang="en-US" sz="2000"/>
              <a:t>}</a:t>
            </a:r>
          </a:p>
        </p:txBody>
      </p:sp>
      <p:sp>
        <p:nvSpPr>
          <p:cNvPr id="29701" name="Rectangle 5"/>
          <p:cNvSpPr>
            <a:spLocks noChangeArrowheads="1"/>
          </p:cNvSpPr>
          <p:nvPr/>
        </p:nvSpPr>
        <p:spPr bwMode="auto">
          <a:xfrm>
            <a:off x="4343400" y="1219200"/>
            <a:ext cx="4572000" cy="2225675"/>
          </a:xfrm>
          <a:prstGeom prst="rect">
            <a:avLst/>
          </a:prstGeom>
          <a:noFill/>
          <a:ln w="9525" algn="ctr">
            <a:noFill/>
            <a:miter lim="800000"/>
            <a:headEnd/>
            <a:tailEnd/>
          </a:ln>
          <a:effectLst/>
        </p:spPr>
        <p:txBody>
          <a:bodyPr>
            <a:spAutoFit/>
          </a:bodyPr>
          <a:lstStyle/>
          <a:p>
            <a:r>
              <a:rPr lang="en-US" sz="2000">
                <a:solidFill>
                  <a:schemeClr val="accent2"/>
                </a:solidFill>
              </a:rPr>
              <a:t>&lt;Compile Time Error&gt;</a:t>
            </a:r>
          </a:p>
          <a:p>
            <a:r>
              <a:rPr lang="en-US" sz="2000">
                <a:solidFill>
                  <a:srgbClr val="FF0000"/>
                </a:solidFill>
              </a:rPr>
              <a:t>D:\java\bin&gt;javac exceptiontest1.java</a:t>
            </a:r>
          </a:p>
          <a:p>
            <a:r>
              <a:rPr lang="en-US" sz="2000">
                <a:solidFill>
                  <a:srgbClr val="FF0000"/>
                </a:solidFill>
              </a:rPr>
              <a:t>exceptiontest1.java:36: variable b1 might not have been initialized</a:t>
            </a:r>
          </a:p>
          <a:p>
            <a:r>
              <a:rPr lang="en-US" sz="2000">
                <a:solidFill>
                  <a:srgbClr val="FF0000"/>
                </a:solidFill>
              </a:rPr>
              <a:t>System.out.println(b1.Area());</a:t>
            </a:r>
          </a:p>
          <a:p>
            <a:r>
              <a:rPr lang="en-US" sz="2000">
                <a:solidFill>
                  <a:srgbClr val="FF0000"/>
                </a:solidFill>
              </a:rPr>
              <a:t>                   ^</a:t>
            </a:r>
          </a:p>
          <a:p>
            <a:r>
              <a:rPr lang="en-US" sz="2000">
                <a:solidFill>
                  <a:srgbClr val="FF0000"/>
                </a:solidFill>
              </a:rPr>
              <a:t>1 error</a:t>
            </a:r>
          </a:p>
        </p:txBody>
      </p:sp>
      <p:sp>
        <p:nvSpPr>
          <p:cNvPr id="29702" name="Rectangle 6"/>
          <p:cNvSpPr>
            <a:spLocks noChangeArrowheads="1"/>
          </p:cNvSpPr>
          <p:nvPr/>
        </p:nvSpPr>
        <p:spPr bwMode="auto">
          <a:xfrm>
            <a:off x="76200" y="3836988"/>
            <a:ext cx="4572000" cy="2835275"/>
          </a:xfrm>
          <a:prstGeom prst="rect">
            <a:avLst/>
          </a:prstGeom>
          <a:noFill/>
          <a:ln w="9525" algn="ctr">
            <a:noFill/>
            <a:miter lim="800000"/>
            <a:headEnd/>
            <a:tailEnd/>
          </a:ln>
          <a:effectLst/>
        </p:spPr>
        <p:txBody>
          <a:bodyPr>
            <a:spAutoFit/>
          </a:bodyPr>
          <a:lstStyle/>
          <a:p>
            <a:r>
              <a:rPr lang="en-US" sz="2000"/>
              <a:t>class exceptiontest1</a:t>
            </a:r>
          </a:p>
          <a:p>
            <a:r>
              <a:rPr lang="en-US" sz="2000"/>
              <a:t>{</a:t>
            </a:r>
          </a:p>
          <a:p>
            <a:r>
              <a:rPr lang="en-US" sz="2000"/>
              <a:t>public static void  main(String args[])</a:t>
            </a:r>
          </a:p>
          <a:p>
            <a:r>
              <a:rPr lang="en-US" sz="2000"/>
              <a:t>{</a:t>
            </a:r>
          </a:p>
          <a:p>
            <a:r>
              <a:rPr lang="en-US" sz="2000"/>
              <a:t>BOX b1 = null;</a:t>
            </a:r>
          </a:p>
          <a:p>
            <a:r>
              <a:rPr lang="en-US" sz="2000"/>
              <a:t>System.out.println(b1.Area());</a:t>
            </a:r>
          </a:p>
          <a:p>
            <a:endParaRPr lang="en-US" sz="2000"/>
          </a:p>
          <a:p>
            <a:r>
              <a:rPr lang="en-US" sz="2000"/>
              <a:t>}</a:t>
            </a:r>
          </a:p>
          <a:p>
            <a:r>
              <a:rPr lang="en-US" sz="2000"/>
              <a:t>}</a:t>
            </a:r>
          </a:p>
        </p:txBody>
      </p:sp>
      <p:sp>
        <p:nvSpPr>
          <p:cNvPr id="29703" name="Rectangle 7"/>
          <p:cNvSpPr>
            <a:spLocks noChangeArrowheads="1"/>
          </p:cNvSpPr>
          <p:nvPr/>
        </p:nvSpPr>
        <p:spPr bwMode="auto">
          <a:xfrm>
            <a:off x="4343400" y="4267200"/>
            <a:ext cx="4572000" cy="2225675"/>
          </a:xfrm>
          <a:prstGeom prst="rect">
            <a:avLst/>
          </a:prstGeom>
          <a:noFill/>
          <a:ln w="9525" algn="ctr">
            <a:noFill/>
            <a:miter lim="800000"/>
            <a:headEnd/>
            <a:tailEnd/>
          </a:ln>
          <a:effectLst/>
        </p:spPr>
        <p:txBody>
          <a:bodyPr>
            <a:spAutoFit/>
          </a:bodyPr>
          <a:lstStyle/>
          <a:p>
            <a:r>
              <a:rPr lang="en-US" sz="2000">
                <a:solidFill>
                  <a:schemeClr val="accent2"/>
                </a:solidFill>
              </a:rPr>
              <a:t>&lt;RUNTIME Error&gt;</a:t>
            </a:r>
          </a:p>
          <a:p>
            <a:r>
              <a:rPr lang="en-US" sz="2000">
                <a:solidFill>
                  <a:srgbClr val="FF0000"/>
                </a:solidFill>
              </a:rPr>
              <a:t>D:\java\bin&gt;java exceptiontest1</a:t>
            </a:r>
          </a:p>
          <a:p>
            <a:r>
              <a:rPr lang="en-US" sz="2000">
                <a:solidFill>
                  <a:srgbClr val="FF0000"/>
                </a:solidFill>
              </a:rPr>
              <a:t>Exception in thread "main" java.lang.NullPointerException</a:t>
            </a:r>
          </a:p>
          <a:p>
            <a:r>
              <a:rPr lang="en-US" sz="2000">
                <a:solidFill>
                  <a:srgbClr val="FF0000"/>
                </a:solidFill>
              </a:rPr>
              <a:t>        at exceptiontest1.main(exceptiontest1.java:36)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ox(in)">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box(in)">
                                      <p:cBhvr>
                                        <p:cTn id="12" dur="500"/>
                                        <p:tgtEl>
                                          <p:spTgt spid="2970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box(in)">
                                      <p:cBhvr>
                                        <p:cTn id="17" dur="500"/>
                                        <p:tgtEl>
                                          <p:spTgt spid="2970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box(in)">
                                      <p:cBhvr>
                                        <p:cTn id="22"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2" grpId="0"/>
      <p:bldP spid="2970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Checked Exceptions</a:t>
            </a:r>
          </a:p>
        </p:txBody>
      </p:sp>
      <p:sp>
        <p:nvSpPr>
          <p:cNvPr id="35843" name="Rectangle 3"/>
          <p:cNvSpPr>
            <a:spLocks noGrp="1" noChangeArrowheads="1"/>
          </p:cNvSpPr>
          <p:nvPr>
            <p:ph idx="1"/>
          </p:nvPr>
        </p:nvSpPr>
        <p:spPr/>
        <p:txBody>
          <a:bodyPr>
            <a:normAutofit fontScale="92500" lnSpcReduction="20000"/>
          </a:bodyPr>
          <a:lstStyle/>
          <a:p>
            <a:pPr>
              <a:lnSpc>
                <a:spcPct val="80000"/>
              </a:lnSpc>
            </a:pPr>
            <a:r>
              <a:rPr lang="en-US" sz="2000" b="1"/>
              <a:t>Make your exception class extends Exception class or any one of its subclass except RumtimeException.</a:t>
            </a:r>
          </a:p>
          <a:p>
            <a:pPr>
              <a:lnSpc>
                <a:spcPct val="80000"/>
              </a:lnSpc>
            </a:pPr>
            <a:r>
              <a:rPr lang="en-US" sz="2000" b="1"/>
              <a:t>Checked Exceptions needs to either caught or informed by use of </a:t>
            </a:r>
            <a:r>
              <a:rPr lang="en-US" sz="2000" b="1" i="1">
                <a:solidFill>
                  <a:srgbClr val="FF0000"/>
                </a:solidFill>
              </a:rPr>
              <a:t>throws</a:t>
            </a:r>
            <a:r>
              <a:rPr lang="en-US" sz="2000" b="1"/>
              <a:t> clause</a:t>
            </a:r>
          </a:p>
          <a:p>
            <a:pPr>
              <a:lnSpc>
                <a:spcPct val="80000"/>
              </a:lnSpc>
            </a:pPr>
            <a:r>
              <a:rPr lang="en-US" sz="2000" b="1"/>
              <a:t>Note down that </a:t>
            </a:r>
            <a:r>
              <a:rPr lang="en-US" sz="2000" b="1" i="1">
                <a:solidFill>
                  <a:srgbClr val="FF0000"/>
                </a:solidFill>
              </a:rPr>
              <a:t>throw</a:t>
            </a:r>
            <a:r>
              <a:rPr lang="en-US" sz="2000" b="1"/>
              <a:t> clause is used to throw the exception where as </a:t>
            </a:r>
            <a:r>
              <a:rPr lang="en-US" sz="2000" b="1" i="1">
                <a:solidFill>
                  <a:srgbClr val="FF0000"/>
                </a:solidFill>
              </a:rPr>
              <a:t>throws</a:t>
            </a:r>
            <a:r>
              <a:rPr lang="en-US" sz="2000" b="1"/>
              <a:t> clause is used to inform that an exception is thrown by the method.</a:t>
            </a:r>
          </a:p>
          <a:p>
            <a:pPr>
              <a:lnSpc>
                <a:spcPct val="80000"/>
              </a:lnSpc>
            </a:pPr>
            <a:r>
              <a:rPr lang="en-US" sz="2000" b="1"/>
              <a:t>Throw clause is used inside method body where as throws clause is used with first line of the method.</a:t>
            </a:r>
          </a:p>
          <a:p>
            <a:pPr>
              <a:lnSpc>
                <a:spcPct val="80000"/>
              </a:lnSpc>
            </a:pPr>
            <a:r>
              <a:rPr lang="en-US" sz="2000" b="1"/>
              <a:t>Throws clause can be used to inform both type of exceptions. But in case a method is throwing a unchecked exception then it is not compulsory to inform. </a:t>
            </a:r>
          </a:p>
          <a:p>
            <a:pPr>
              <a:lnSpc>
                <a:spcPct val="80000"/>
              </a:lnSpc>
            </a:pPr>
            <a:r>
              <a:rPr lang="en-US" sz="2000" b="1"/>
              <a:t>In case a method is throwing a checked Exception, then it has either to caught the exception or informs by using throws clause or it can do both.</a:t>
            </a:r>
          </a:p>
          <a:p>
            <a:pPr>
              <a:lnSpc>
                <a:spcPct val="80000"/>
              </a:lnSpc>
            </a:pPr>
            <a:endParaRPr 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ox(in)">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box(in)">
                                      <p:cBhvr>
                                        <p:cTn id="12" dur="500"/>
                                        <p:tgtEl>
                                          <p:spTgt spid="358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Effect transition="in" filter="box(in)">
                                      <p:cBhvr>
                                        <p:cTn id="17" dur="500"/>
                                        <p:tgtEl>
                                          <p:spTgt spid="358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5843">
                                            <p:txEl>
                                              <p:pRg st="2" end="2"/>
                                            </p:txEl>
                                          </p:spTgt>
                                        </p:tgtEl>
                                        <p:attrNameLst>
                                          <p:attrName>style.visibility</p:attrName>
                                        </p:attrNameLst>
                                      </p:cBhvr>
                                      <p:to>
                                        <p:strVal val="visible"/>
                                      </p:to>
                                    </p:set>
                                    <p:animEffect transition="in" filter="box(in)">
                                      <p:cBhvr>
                                        <p:cTn id="22" dur="500"/>
                                        <p:tgtEl>
                                          <p:spTgt spid="358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5843">
                                            <p:txEl>
                                              <p:pRg st="3" end="3"/>
                                            </p:txEl>
                                          </p:spTgt>
                                        </p:tgtEl>
                                        <p:attrNameLst>
                                          <p:attrName>style.visibility</p:attrName>
                                        </p:attrNameLst>
                                      </p:cBhvr>
                                      <p:to>
                                        <p:strVal val="visible"/>
                                      </p:to>
                                    </p:set>
                                    <p:animEffect transition="in" filter="box(in)">
                                      <p:cBhvr>
                                        <p:cTn id="27" dur="500"/>
                                        <p:tgtEl>
                                          <p:spTgt spid="358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5843">
                                            <p:txEl>
                                              <p:pRg st="4" end="4"/>
                                            </p:txEl>
                                          </p:spTgt>
                                        </p:tgtEl>
                                        <p:attrNameLst>
                                          <p:attrName>style.visibility</p:attrName>
                                        </p:attrNameLst>
                                      </p:cBhvr>
                                      <p:to>
                                        <p:strVal val="visible"/>
                                      </p:to>
                                    </p:set>
                                    <p:animEffect transition="in" filter="box(in)">
                                      <p:cBhvr>
                                        <p:cTn id="32" dur="500"/>
                                        <p:tgtEl>
                                          <p:spTgt spid="358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animEffect transition="in" filter="box(in)">
                                      <p:cBhvr>
                                        <p:cTn id="37"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 y="304800"/>
            <a:ext cx="8686800" cy="366713"/>
          </a:xfrm>
          <a:prstGeom prst="rect">
            <a:avLst/>
          </a:prstGeom>
          <a:noFill/>
          <a:ln w="9525" algn="ctr">
            <a:noFill/>
            <a:miter lim="800000"/>
            <a:headEnd/>
            <a:tailEnd/>
          </a:ln>
          <a:effectLst/>
        </p:spPr>
        <p:txBody>
          <a:bodyPr>
            <a:spAutoFit/>
          </a:bodyPr>
          <a:lstStyle/>
          <a:p>
            <a:pPr>
              <a:spcBef>
                <a:spcPct val="50000"/>
              </a:spcBef>
            </a:pPr>
            <a:r>
              <a:rPr lang="en-US"/>
              <a:t>EXAMPLE 1:</a:t>
            </a:r>
          </a:p>
        </p:txBody>
      </p:sp>
      <p:sp>
        <p:nvSpPr>
          <p:cNvPr id="32771" name="Rectangle 3"/>
          <p:cNvSpPr>
            <a:spLocks noChangeArrowheads="1"/>
          </p:cNvSpPr>
          <p:nvPr/>
        </p:nvSpPr>
        <p:spPr bwMode="auto">
          <a:xfrm>
            <a:off x="76200" y="685800"/>
            <a:ext cx="8382000" cy="2379663"/>
          </a:xfrm>
          <a:prstGeom prst="rect">
            <a:avLst/>
          </a:prstGeom>
          <a:noFill/>
          <a:ln w="9525" algn="ctr">
            <a:noFill/>
            <a:miter lim="800000"/>
            <a:headEnd/>
            <a:tailEnd/>
          </a:ln>
          <a:effectLst/>
        </p:spPr>
        <p:txBody>
          <a:bodyPr>
            <a:spAutoFit/>
          </a:bodyPr>
          <a:lstStyle/>
          <a:p>
            <a:r>
              <a:rPr lang="en-US">
                <a:solidFill>
                  <a:srgbClr val="FF0000"/>
                </a:solidFill>
              </a:rPr>
              <a:t>class InvalidBOXException </a:t>
            </a:r>
            <a:r>
              <a:rPr lang="en-US" sz="2400" i="1">
                <a:solidFill>
                  <a:schemeClr val="accent2"/>
                </a:solidFill>
                <a:latin typeface="Arial Black" pitchFamily="34" charset="0"/>
              </a:rPr>
              <a:t>extends Exception</a:t>
            </a:r>
          </a:p>
          <a:p>
            <a:r>
              <a:rPr lang="en-US">
                <a:solidFill>
                  <a:srgbClr val="FF0000"/>
                </a:solidFill>
              </a:rPr>
              <a:t>{</a:t>
            </a:r>
          </a:p>
          <a:p>
            <a:r>
              <a:rPr lang="en-US">
                <a:solidFill>
                  <a:srgbClr val="FF0000"/>
                </a:solidFill>
              </a:rPr>
              <a:t>InvalidBOXException(String msg)</a:t>
            </a:r>
          </a:p>
          <a:p>
            <a:r>
              <a:rPr lang="en-US">
                <a:solidFill>
                  <a:srgbClr val="FF0000"/>
                </a:solidFill>
              </a:rPr>
              <a:t>{</a:t>
            </a:r>
          </a:p>
          <a:p>
            <a:r>
              <a:rPr lang="en-US">
                <a:solidFill>
                  <a:srgbClr val="FF0000"/>
                </a:solidFill>
              </a:rPr>
              <a:t>super(msg);</a:t>
            </a:r>
          </a:p>
          <a:p>
            <a:r>
              <a:rPr lang="en-US">
                <a:solidFill>
                  <a:srgbClr val="FF0000"/>
                </a:solidFill>
              </a:rPr>
              <a:t>System.out.println("An attempt is made to create an Invalid BOx object ");</a:t>
            </a:r>
          </a:p>
          <a:p>
            <a:r>
              <a:rPr lang="en-US">
                <a:solidFill>
                  <a:srgbClr val="FF0000"/>
                </a:solidFill>
              </a:rPr>
              <a:t>}</a:t>
            </a:r>
          </a:p>
          <a:p>
            <a:r>
              <a:rPr lang="en-US">
                <a:solidFill>
                  <a:srgbClr val="FF0000"/>
                </a:solidFill>
              </a:rPr>
              <a:t>}</a:t>
            </a:r>
          </a:p>
        </p:txBody>
      </p:sp>
      <p:sp>
        <p:nvSpPr>
          <p:cNvPr id="32772" name="Rectangle 4"/>
          <p:cNvSpPr>
            <a:spLocks noChangeArrowheads="1"/>
          </p:cNvSpPr>
          <p:nvPr/>
        </p:nvSpPr>
        <p:spPr bwMode="auto">
          <a:xfrm>
            <a:off x="0" y="2967038"/>
            <a:ext cx="8991600" cy="3662362"/>
          </a:xfrm>
          <a:prstGeom prst="rect">
            <a:avLst/>
          </a:prstGeom>
          <a:noFill/>
          <a:ln w="9525" algn="ctr">
            <a:noFill/>
            <a:miter lim="800000"/>
            <a:headEnd/>
            <a:tailEnd/>
          </a:ln>
          <a:effectLst/>
        </p:spPr>
        <p:txBody>
          <a:bodyPr>
            <a:spAutoFit/>
          </a:bodyPr>
          <a:lstStyle/>
          <a:p>
            <a:r>
              <a:rPr lang="en-US"/>
              <a:t>class BOX</a:t>
            </a:r>
          </a:p>
          <a:p>
            <a:r>
              <a:rPr lang="en-US"/>
              <a:t>{</a:t>
            </a:r>
          </a:p>
          <a:p>
            <a:r>
              <a:rPr lang="en-US"/>
              <a:t>private double length;</a:t>
            </a:r>
          </a:p>
          <a:p>
            <a:r>
              <a:rPr lang="en-US"/>
              <a:t>private double width;</a:t>
            </a:r>
          </a:p>
          <a:p>
            <a:r>
              <a:rPr lang="en-US"/>
              <a:t>private double height;</a:t>
            </a:r>
          </a:p>
          <a:p>
            <a:r>
              <a:rPr lang="en-US">
                <a:solidFill>
                  <a:srgbClr val="FF0000"/>
                </a:solidFill>
              </a:rPr>
              <a:t>BOX(double l, double w, double h)</a:t>
            </a:r>
          </a:p>
          <a:p>
            <a:r>
              <a:rPr lang="en-US">
                <a:solidFill>
                  <a:srgbClr val="FF0000"/>
                </a:solidFill>
              </a:rPr>
              <a:t>{</a:t>
            </a:r>
          </a:p>
          <a:p>
            <a:r>
              <a:rPr lang="en-US">
                <a:solidFill>
                  <a:srgbClr val="FF0000"/>
                </a:solidFill>
              </a:rPr>
              <a:t>if( l &lt;=0 || w &lt;= 0 || h &lt;= 0)</a:t>
            </a:r>
          </a:p>
          <a:p>
            <a:r>
              <a:rPr lang="en-US">
                <a:solidFill>
                  <a:srgbClr val="FF0000"/>
                </a:solidFill>
              </a:rPr>
              <a:t>throw new InvalidBOXException("Inavlid BOX Object creation");</a:t>
            </a:r>
          </a:p>
          <a:p>
            <a:r>
              <a:rPr lang="en-US"/>
              <a:t>length = l;</a:t>
            </a:r>
          </a:p>
          <a:p>
            <a:r>
              <a:rPr lang="en-US"/>
              <a:t>width = w;</a:t>
            </a:r>
          </a:p>
          <a:p>
            <a:r>
              <a:rPr lang="en-US"/>
              <a:t>height = h;</a:t>
            </a:r>
          </a:p>
          <a:p>
            <a:r>
              <a:rPr lang="en-US"/>
              <a:t>}</a:t>
            </a:r>
          </a:p>
        </p:txBody>
      </p:sp>
      <p:sp>
        <p:nvSpPr>
          <p:cNvPr id="32773" name="Line 5"/>
          <p:cNvSpPr>
            <a:spLocks noChangeShapeType="1"/>
          </p:cNvSpPr>
          <p:nvPr/>
        </p:nvSpPr>
        <p:spPr bwMode="auto">
          <a:xfrm flipV="1">
            <a:off x="2895600" y="3962400"/>
            <a:ext cx="2438400" cy="1143000"/>
          </a:xfrm>
          <a:prstGeom prst="line">
            <a:avLst/>
          </a:prstGeom>
          <a:noFill/>
          <a:ln w="9525">
            <a:noFill/>
            <a:round/>
            <a:headEnd/>
            <a:tailEnd type="triangle" w="med" len="med"/>
          </a:ln>
          <a:effectLst/>
        </p:spPr>
        <p:txBody>
          <a:bodyPr>
            <a:spAutoFit/>
          </a:bodyPr>
          <a:lstStyle/>
          <a:p>
            <a:endParaRPr lang="en-US"/>
          </a:p>
        </p:txBody>
      </p:sp>
      <p:sp>
        <p:nvSpPr>
          <p:cNvPr id="32776" name="Rectangle 8"/>
          <p:cNvSpPr>
            <a:spLocks noChangeArrowheads="1"/>
          </p:cNvSpPr>
          <p:nvPr/>
        </p:nvSpPr>
        <p:spPr bwMode="auto">
          <a:xfrm>
            <a:off x="2881313" y="762000"/>
            <a:ext cx="3367087" cy="381000"/>
          </a:xfrm>
          <a:prstGeom prst="rect">
            <a:avLst/>
          </a:prstGeom>
          <a:noFill/>
          <a:ln w="28575" algn="ctr">
            <a:solidFill>
              <a:schemeClr val="tx1"/>
            </a:solidFill>
            <a:miter lim="800000"/>
            <a:headEnd/>
            <a:tailEnd/>
          </a:ln>
          <a:effectLst/>
        </p:spPr>
        <p:txBody>
          <a:bodyPr anchor="ctr">
            <a:spAutoFit/>
          </a:bodyPr>
          <a:lstStyle/>
          <a:p>
            <a:endParaRPr lang="en-US"/>
          </a:p>
        </p:txBody>
      </p:sp>
      <p:sp>
        <p:nvSpPr>
          <p:cNvPr id="32777" name="Line 9"/>
          <p:cNvSpPr>
            <a:spLocks noChangeShapeType="1"/>
          </p:cNvSpPr>
          <p:nvPr/>
        </p:nvSpPr>
        <p:spPr bwMode="auto">
          <a:xfrm>
            <a:off x="6324600" y="990600"/>
            <a:ext cx="457200" cy="152400"/>
          </a:xfrm>
          <a:prstGeom prst="line">
            <a:avLst/>
          </a:prstGeom>
          <a:noFill/>
          <a:ln w="28575">
            <a:solidFill>
              <a:schemeClr val="tx1"/>
            </a:solidFill>
            <a:round/>
            <a:headEnd/>
            <a:tailEnd type="triangle" w="med" len="med"/>
          </a:ln>
          <a:effectLst/>
        </p:spPr>
        <p:txBody>
          <a:bodyPr>
            <a:spAutoFit/>
          </a:bodyPr>
          <a:lstStyle/>
          <a:p>
            <a:endParaRPr lang="en-US"/>
          </a:p>
        </p:txBody>
      </p:sp>
      <p:sp>
        <p:nvSpPr>
          <p:cNvPr id="32778" name="Text Box 10"/>
          <p:cNvSpPr txBox="1">
            <a:spLocks noChangeArrowheads="1"/>
          </p:cNvSpPr>
          <p:nvPr/>
        </p:nvSpPr>
        <p:spPr bwMode="auto">
          <a:xfrm>
            <a:off x="6934200" y="990600"/>
            <a:ext cx="1981200" cy="641350"/>
          </a:xfrm>
          <a:prstGeom prst="rect">
            <a:avLst/>
          </a:prstGeom>
          <a:noFill/>
          <a:ln w="9525" algn="ctr">
            <a:noFill/>
            <a:miter lim="800000"/>
            <a:headEnd/>
            <a:tailEnd/>
          </a:ln>
          <a:effectLst/>
        </p:spPr>
        <p:txBody>
          <a:bodyPr>
            <a:spAutoFit/>
          </a:bodyPr>
          <a:lstStyle/>
          <a:p>
            <a:pPr>
              <a:spcBef>
                <a:spcPct val="50000"/>
              </a:spcBef>
            </a:pPr>
            <a:r>
              <a:rPr lang="en-US"/>
              <a:t>Checked Exception</a:t>
            </a:r>
          </a:p>
        </p:txBody>
      </p:sp>
      <p:sp>
        <p:nvSpPr>
          <p:cNvPr id="32780" name="Rectangle 12"/>
          <p:cNvSpPr>
            <a:spLocks noChangeArrowheads="1"/>
          </p:cNvSpPr>
          <p:nvPr/>
        </p:nvSpPr>
        <p:spPr bwMode="auto">
          <a:xfrm>
            <a:off x="38100" y="4419600"/>
            <a:ext cx="7772400" cy="2209800"/>
          </a:xfrm>
          <a:prstGeom prst="rect">
            <a:avLst/>
          </a:prstGeom>
          <a:noFill/>
          <a:ln w="57150" algn="ctr">
            <a:solidFill>
              <a:srgbClr val="008000"/>
            </a:solidFill>
            <a:prstDash val="sysDot"/>
            <a:miter lim="800000"/>
            <a:headEnd/>
            <a:tailEnd/>
          </a:ln>
          <a:effectLst/>
        </p:spPr>
        <p:txBody>
          <a:bodyPr anchor="ctr">
            <a:spAutoFit/>
          </a:bodyPr>
          <a:lstStyle/>
          <a:p>
            <a:endParaRPr lang="en-US"/>
          </a:p>
        </p:txBody>
      </p:sp>
      <p:sp>
        <p:nvSpPr>
          <p:cNvPr id="32781" name="Text Box 13"/>
          <p:cNvSpPr txBox="1">
            <a:spLocks noChangeArrowheads="1"/>
          </p:cNvSpPr>
          <p:nvPr/>
        </p:nvSpPr>
        <p:spPr bwMode="auto">
          <a:xfrm>
            <a:off x="2895600" y="3352800"/>
            <a:ext cx="6019800" cy="915988"/>
          </a:xfrm>
          <a:prstGeom prst="rect">
            <a:avLst/>
          </a:prstGeom>
          <a:noFill/>
          <a:ln w="9525" algn="ctr">
            <a:noFill/>
            <a:miter lim="800000"/>
            <a:headEnd/>
            <a:tailEnd/>
          </a:ln>
          <a:effectLst/>
        </p:spPr>
        <p:txBody>
          <a:bodyPr>
            <a:spAutoFit/>
          </a:bodyPr>
          <a:lstStyle/>
          <a:p>
            <a:pPr>
              <a:spcBef>
                <a:spcPct val="50000"/>
              </a:spcBef>
            </a:pPr>
            <a:r>
              <a:rPr lang="en-US" i="1">
                <a:solidFill>
                  <a:schemeClr val="accent2"/>
                </a:solidFill>
                <a:latin typeface="Courier New" pitchFamily="49" charset="0"/>
              </a:rPr>
              <a:t>Any Method or constructor which throws an checked Type Exception must inform it thru throws clause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ox(in)">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ox(in)">
                                      <p:cBhvr>
                                        <p:cTn id="12" dur="500"/>
                                        <p:tgtEl>
                                          <p:spTgt spid="3277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box(in)">
                                      <p:cBhvr>
                                        <p:cTn id="15" dur="500"/>
                                        <p:tgtEl>
                                          <p:spTgt spid="3277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box(in)">
                                      <p:cBhvr>
                                        <p:cTn id="18" dur="500"/>
                                        <p:tgtEl>
                                          <p:spTgt spid="32771">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animEffect transition="in" filter="box(in)">
                                      <p:cBhvr>
                                        <p:cTn id="21" dur="500"/>
                                        <p:tgtEl>
                                          <p:spTgt spid="32771">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2771">
                                            <p:txEl>
                                              <p:pRg st="5" end="5"/>
                                            </p:txEl>
                                          </p:spTgt>
                                        </p:tgtEl>
                                        <p:attrNameLst>
                                          <p:attrName>style.visibility</p:attrName>
                                        </p:attrNameLst>
                                      </p:cBhvr>
                                      <p:to>
                                        <p:strVal val="visible"/>
                                      </p:to>
                                    </p:set>
                                    <p:animEffect transition="in" filter="box(in)">
                                      <p:cBhvr>
                                        <p:cTn id="24" dur="500"/>
                                        <p:tgtEl>
                                          <p:spTgt spid="32771">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animEffect transition="in" filter="box(in)">
                                      <p:cBhvr>
                                        <p:cTn id="27" dur="500"/>
                                        <p:tgtEl>
                                          <p:spTgt spid="32771">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2771">
                                            <p:txEl>
                                              <p:pRg st="7" end="7"/>
                                            </p:txEl>
                                          </p:spTgt>
                                        </p:tgtEl>
                                        <p:attrNameLst>
                                          <p:attrName>style.visibility</p:attrName>
                                        </p:attrNameLst>
                                      </p:cBhvr>
                                      <p:to>
                                        <p:strVal val="visible"/>
                                      </p:to>
                                    </p:set>
                                    <p:animEffect transition="in" filter="box(in)">
                                      <p:cBhvr>
                                        <p:cTn id="30" dur="500"/>
                                        <p:tgtEl>
                                          <p:spTgt spid="327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2772">
                                            <p:txEl>
                                              <p:pRg st="0" end="0"/>
                                            </p:txEl>
                                          </p:spTgt>
                                        </p:tgtEl>
                                        <p:attrNameLst>
                                          <p:attrName>style.visibility</p:attrName>
                                        </p:attrNameLst>
                                      </p:cBhvr>
                                      <p:to>
                                        <p:strVal val="visible"/>
                                      </p:to>
                                    </p:set>
                                    <p:animEffect transition="in" filter="box(in)">
                                      <p:cBhvr>
                                        <p:cTn id="35" dur="500"/>
                                        <p:tgtEl>
                                          <p:spTgt spid="32772">
                                            <p:txEl>
                                              <p:pRg st="0" end="0"/>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32772">
                                            <p:txEl>
                                              <p:pRg st="1" end="1"/>
                                            </p:txEl>
                                          </p:spTgt>
                                        </p:tgtEl>
                                        <p:attrNameLst>
                                          <p:attrName>style.visibility</p:attrName>
                                        </p:attrNameLst>
                                      </p:cBhvr>
                                      <p:to>
                                        <p:strVal val="visible"/>
                                      </p:to>
                                    </p:set>
                                    <p:animEffect transition="in" filter="box(in)">
                                      <p:cBhvr>
                                        <p:cTn id="38" dur="500"/>
                                        <p:tgtEl>
                                          <p:spTgt spid="32772">
                                            <p:txEl>
                                              <p:pRg st="1" end="1"/>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32772">
                                            <p:txEl>
                                              <p:pRg st="2" end="2"/>
                                            </p:txEl>
                                          </p:spTgt>
                                        </p:tgtEl>
                                        <p:attrNameLst>
                                          <p:attrName>style.visibility</p:attrName>
                                        </p:attrNameLst>
                                      </p:cBhvr>
                                      <p:to>
                                        <p:strVal val="visible"/>
                                      </p:to>
                                    </p:set>
                                    <p:animEffect transition="in" filter="box(in)">
                                      <p:cBhvr>
                                        <p:cTn id="41" dur="500"/>
                                        <p:tgtEl>
                                          <p:spTgt spid="32772">
                                            <p:txEl>
                                              <p:pRg st="2" end="2"/>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32772">
                                            <p:txEl>
                                              <p:pRg st="3" end="3"/>
                                            </p:txEl>
                                          </p:spTgt>
                                        </p:tgtEl>
                                        <p:attrNameLst>
                                          <p:attrName>style.visibility</p:attrName>
                                        </p:attrNameLst>
                                      </p:cBhvr>
                                      <p:to>
                                        <p:strVal val="visible"/>
                                      </p:to>
                                    </p:set>
                                    <p:animEffect transition="in" filter="box(in)">
                                      <p:cBhvr>
                                        <p:cTn id="44" dur="500"/>
                                        <p:tgtEl>
                                          <p:spTgt spid="32772">
                                            <p:txEl>
                                              <p:pRg st="3" end="3"/>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32772">
                                            <p:txEl>
                                              <p:pRg st="4" end="4"/>
                                            </p:txEl>
                                          </p:spTgt>
                                        </p:tgtEl>
                                        <p:attrNameLst>
                                          <p:attrName>style.visibility</p:attrName>
                                        </p:attrNameLst>
                                      </p:cBhvr>
                                      <p:to>
                                        <p:strVal val="visible"/>
                                      </p:to>
                                    </p:set>
                                    <p:animEffect transition="in" filter="box(in)">
                                      <p:cBhvr>
                                        <p:cTn id="47" dur="500"/>
                                        <p:tgtEl>
                                          <p:spTgt spid="3277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2772">
                                            <p:txEl>
                                              <p:pRg st="5" end="5"/>
                                            </p:txEl>
                                          </p:spTgt>
                                        </p:tgtEl>
                                        <p:attrNameLst>
                                          <p:attrName>style.visibility</p:attrName>
                                        </p:attrNameLst>
                                      </p:cBhvr>
                                      <p:to>
                                        <p:strVal val="visible"/>
                                      </p:to>
                                    </p:set>
                                    <p:animEffect transition="in" filter="box(in)">
                                      <p:cBhvr>
                                        <p:cTn id="52" dur="500"/>
                                        <p:tgtEl>
                                          <p:spTgt spid="32772">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2772">
                                            <p:txEl>
                                              <p:pRg st="6" end="6"/>
                                            </p:txEl>
                                          </p:spTgt>
                                        </p:tgtEl>
                                        <p:attrNameLst>
                                          <p:attrName>style.visibility</p:attrName>
                                        </p:attrNameLst>
                                      </p:cBhvr>
                                      <p:to>
                                        <p:strVal val="visible"/>
                                      </p:to>
                                    </p:set>
                                    <p:animEffect transition="in" filter="box(in)">
                                      <p:cBhvr>
                                        <p:cTn id="57" dur="500"/>
                                        <p:tgtEl>
                                          <p:spTgt spid="32772">
                                            <p:txEl>
                                              <p:pRg st="6" end="6"/>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32772">
                                            <p:txEl>
                                              <p:pRg st="7" end="7"/>
                                            </p:txEl>
                                          </p:spTgt>
                                        </p:tgtEl>
                                        <p:attrNameLst>
                                          <p:attrName>style.visibility</p:attrName>
                                        </p:attrNameLst>
                                      </p:cBhvr>
                                      <p:to>
                                        <p:strVal val="visible"/>
                                      </p:to>
                                    </p:set>
                                    <p:animEffect transition="in" filter="box(in)">
                                      <p:cBhvr>
                                        <p:cTn id="60" dur="500"/>
                                        <p:tgtEl>
                                          <p:spTgt spid="32772">
                                            <p:txEl>
                                              <p:pRg st="7" end="7"/>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32772">
                                            <p:txEl>
                                              <p:pRg st="8" end="8"/>
                                            </p:txEl>
                                          </p:spTgt>
                                        </p:tgtEl>
                                        <p:attrNameLst>
                                          <p:attrName>style.visibility</p:attrName>
                                        </p:attrNameLst>
                                      </p:cBhvr>
                                      <p:to>
                                        <p:strVal val="visible"/>
                                      </p:to>
                                    </p:set>
                                    <p:animEffect transition="in" filter="box(in)">
                                      <p:cBhvr>
                                        <p:cTn id="63" dur="500"/>
                                        <p:tgtEl>
                                          <p:spTgt spid="32772">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32772">
                                            <p:txEl>
                                              <p:pRg st="9" end="9"/>
                                            </p:txEl>
                                          </p:spTgt>
                                        </p:tgtEl>
                                        <p:attrNameLst>
                                          <p:attrName>style.visibility</p:attrName>
                                        </p:attrNameLst>
                                      </p:cBhvr>
                                      <p:to>
                                        <p:strVal val="visible"/>
                                      </p:to>
                                    </p:set>
                                    <p:animEffect transition="in" filter="box(in)">
                                      <p:cBhvr>
                                        <p:cTn id="68" dur="500"/>
                                        <p:tgtEl>
                                          <p:spTgt spid="32772">
                                            <p:txEl>
                                              <p:pRg st="9" end="9"/>
                                            </p:txEl>
                                          </p:spTgt>
                                        </p:tgtEl>
                                      </p:cBhvr>
                                    </p:animEffect>
                                  </p:childTnLst>
                                </p:cTn>
                              </p:par>
                              <p:par>
                                <p:cTn id="69" presetID="4" presetClass="entr" presetSubtype="16" fill="hold" nodeType="withEffect">
                                  <p:stCondLst>
                                    <p:cond delay="0"/>
                                  </p:stCondLst>
                                  <p:childTnLst>
                                    <p:set>
                                      <p:cBhvr>
                                        <p:cTn id="70" dur="1" fill="hold">
                                          <p:stCondLst>
                                            <p:cond delay="0"/>
                                          </p:stCondLst>
                                        </p:cTn>
                                        <p:tgtEl>
                                          <p:spTgt spid="32772">
                                            <p:txEl>
                                              <p:pRg st="10" end="10"/>
                                            </p:txEl>
                                          </p:spTgt>
                                        </p:tgtEl>
                                        <p:attrNameLst>
                                          <p:attrName>style.visibility</p:attrName>
                                        </p:attrNameLst>
                                      </p:cBhvr>
                                      <p:to>
                                        <p:strVal val="visible"/>
                                      </p:to>
                                    </p:set>
                                    <p:animEffect transition="in" filter="box(in)">
                                      <p:cBhvr>
                                        <p:cTn id="71" dur="500"/>
                                        <p:tgtEl>
                                          <p:spTgt spid="32772">
                                            <p:txEl>
                                              <p:pRg st="10" end="10"/>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32772">
                                            <p:txEl>
                                              <p:pRg st="11" end="11"/>
                                            </p:txEl>
                                          </p:spTgt>
                                        </p:tgtEl>
                                        <p:attrNameLst>
                                          <p:attrName>style.visibility</p:attrName>
                                        </p:attrNameLst>
                                      </p:cBhvr>
                                      <p:to>
                                        <p:strVal val="visible"/>
                                      </p:to>
                                    </p:set>
                                    <p:animEffect transition="in" filter="box(in)">
                                      <p:cBhvr>
                                        <p:cTn id="74" dur="500"/>
                                        <p:tgtEl>
                                          <p:spTgt spid="32772">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2772">
                                            <p:txEl>
                                              <p:pRg st="12" end="12"/>
                                            </p:txEl>
                                          </p:spTgt>
                                        </p:tgtEl>
                                        <p:attrNameLst>
                                          <p:attrName>style.visibility</p:attrName>
                                        </p:attrNameLst>
                                      </p:cBhvr>
                                      <p:to>
                                        <p:strVal val="visible"/>
                                      </p:to>
                                    </p:set>
                                    <p:animEffect transition="in" filter="box(in)">
                                      <p:cBhvr>
                                        <p:cTn id="79" dur="500"/>
                                        <p:tgtEl>
                                          <p:spTgt spid="32772">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32776"/>
                                        </p:tgtEl>
                                        <p:attrNameLst>
                                          <p:attrName>style.visibility</p:attrName>
                                        </p:attrNameLst>
                                      </p:cBhvr>
                                      <p:to>
                                        <p:strVal val="visible"/>
                                      </p:to>
                                    </p:set>
                                    <p:animEffect transition="in" filter="box(in)">
                                      <p:cBhvr>
                                        <p:cTn id="84" dur="500"/>
                                        <p:tgtEl>
                                          <p:spTgt spid="32776"/>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32777"/>
                                        </p:tgtEl>
                                        <p:attrNameLst>
                                          <p:attrName>style.visibility</p:attrName>
                                        </p:attrNameLst>
                                      </p:cBhvr>
                                      <p:to>
                                        <p:strVal val="visible"/>
                                      </p:to>
                                    </p:set>
                                    <p:animEffect transition="in" filter="box(in)">
                                      <p:cBhvr>
                                        <p:cTn id="87" dur="500"/>
                                        <p:tgtEl>
                                          <p:spTgt spid="32777"/>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32778"/>
                                        </p:tgtEl>
                                        <p:attrNameLst>
                                          <p:attrName>style.visibility</p:attrName>
                                        </p:attrNameLst>
                                      </p:cBhvr>
                                      <p:to>
                                        <p:strVal val="visible"/>
                                      </p:to>
                                    </p:set>
                                    <p:animEffect transition="in" filter="box(in)">
                                      <p:cBhvr>
                                        <p:cTn id="90" dur="500"/>
                                        <p:tgtEl>
                                          <p:spTgt spid="32778"/>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2780"/>
                                        </p:tgtEl>
                                        <p:attrNameLst>
                                          <p:attrName>style.visibility</p:attrName>
                                        </p:attrNameLst>
                                      </p:cBhvr>
                                      <p:to>
                                        <p:strVal val="visible"/>
                                      </p:to>
                                    </p:set>
                                    <p:anim calcmode="lin" valueType="num">
                                      <p:cBhvr additive="base">
                                        <p:cTn id="95" dur="500" fill="hold"/>
                                        <p:tgtEl>
                                          <p:spTgt spid="32780"/>
                                        </p:tgtEl>
                                        <p:attrNameLst>
                                          <p:attrName>ppt_x</p:attrName>
                                        </p:attrNameLst>
                                      </p:cBhvr>
                                      <p:tavLst>
                                        <p:tav tm="0">
                                          <p:val>
                                            <p:strVal val="#ppt_x"/>
                                          </p:val>
                                        </p:tav>
                                        <p:tav tm="100000">
                                          <p:val>
                                            <p:strVal val="#ppt_x"/>
                                          </p:val>
                                        </p:tav>
                                      </p:tavLst>
                                    </p:anim>
                                    <p:anim calcmode="lin" valueType="num">
                                      <p:cBhvr additive="base">
                                        <p:cTn id="96" dur="500" fill="hold"/>
                                        <p:tgtEl>
                                          <p:spTgt spid="3278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grpId="0" nodeType="clickEffect">
                                  <p:stCondLst>
                                    <p:cond delay="0"/>
                                  </p:stCondLst>
                                  <p:childTnLst>
                                    <p:set>
                                      <p:cBhvr>
                                        <p:cTn id="100" dur="1" fill="hold">
                                          <p:stCondLst>
                                            <p:cond delay="0"/>
                                          </p:stCondLst>
                                        </p:cTn>
                                        <p:tgtEl>
                                          <p:spTgt spid="32781"/>
                                        </p:tgtEl>
                                        <p:attrNameLst>
                                          <p:attrName>style.visibility</p:attrName>
                                        </p:attrNameLst>
                                      </p:cBhvr>
                                      <p:to>
                                        <p:strVal val="visible"/>
                                      </p:to>
                                    </p:set>
                                    <p:animEffect transition="in" filter="box(in)">
                                      <p:cBhvr>
                                        <p:cTn id="101" dur="500"/>
                                        <p:tgtEl>
                                          <p:spTgt spid="3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animBg="1"/>
      <p:bldP spid="32777" grpId="0" animBg="1"/>
      <p:bldP spid="32778" grpId="0"/>
      <p:bldP spid="32780" grpId="0" animBg="1"/>
      <p:bldP spid="3278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8600" y="304800"/>
            <a:ext cx="8915400" cy="2014538"/>
          </a:xfrm>
          <a:prstGeom prst="rect">
            <a:avLst/>
          </a:prstGeom>
          <a:noFill/>
          <a:ln w="9525" algn="ctr">
            <a:noFill/>
            <a:miter lim="800000"/>
            <a:headEnd/>
            <a:tailEnd/>
          </a:ln>
          <a:effectLst/>
        </p:spPr>
        <p:txBody>
          <a:bodyPr>
            <a:spAutoFit/>
          </a:bodyPr>
          <a:lstStyle/>
          <a:p>
            <a:r>
              <a:rPr lang="en-US"/>
              <a:t>double getLength() { return length; }</a:t>
            </a:r>
          </a:p>
          <a:p>
            <a:r>
              <a:rPr lang="en-US"/>
              <a:t>double getWidth()  { return width;  }</a:t>
            </a:r>
          </a:p>
          <a:p>
            <a:r>
              <a:rPr lang="en-US"/>
              <a:t>double getHeight() { return height; }</a:t>
            </a:r>
          </a:p>
          <a:p>
            <a:endParaRPr lang="en-US"/>
          </a:p>
          <a:p>
            <a:r>
              <a:rPr lang="en-US"/>
              <a:t>double Area()   { return 2*(length*width + width*height + height*length); }</a:t>
            </a:r>
          </a:p>
          <a:p>
            <a:r>
              <a:rPr lang="en-US"/>
              <a:t>double Volume() { return length*width*height ; }</a:t>
            </a:r>
          </a:p>
          <a:p>
            <a:r>
              <a:rPr lang="en-US"/>
              <a:t>}</a:t>
            </a:r>
          </a:p>
        </p:txBody>
      </p:sp>
      <p:sp>
        <p:nvSpPr>
          <p:cNvPr id="33795" name="Rectangle 3"/>
          <p:cNvSpPr>
            <a:spLocks noChangeArrowheads="1"/>
          </p:cNvSpPr>
          <p:nvPr/>
        </p:nvSpPr>
        <p:spPr bwMode="auto">
          <a:xfrm>
            <a:off x="0" y="2284413"/>
            <a:ext cx="8610600" cy="2563812"/>
          </a:xfrm>
          <a:prstGeom prst="rect">
            <a:avLst/>
          </a:prstGeom>
          <a:noFill/>
          <a:ln w="9525" algn="ctr">
            <a:noFill/>
            <a:miter lim="800000"/>
            <a:headEnd/>
            <a:tailEnd/>
          </a:ln>
          <a:effectLst/>
        </p:spPr>
        <p:txBody>
          <a:bodyPr>
            <a:spAutoFit/>
          </a:bodyPr>
          <a:lstStyle/>
          <a:p>
            <a:r>
              <a:rPr lang="en-US">
                <a:solidFill>
                  <a:srgbClr val="FF0000"/>
                </a:solidFill>
              </a:rPr>
              <a:t>class exceptiontest1</a:t>
            </a:r>
          </a:p>
          <a:p>
            <a:r>
              <a:rPr lang="en-US">
                <a:solidFill>
                  <a:srgbClr val="FF0000"/>
                </a:solidFill>
              </a:rPr>
              <a:t>{</a:t>
            </a:r>
          </a:p>
          <a:p>
            <a:r>
              <a:rPr lang="en-US">
                <a:solidFill>
                  <a:srgbClr val="FF0000"/>
                </a:solidFill>
              </a:rPr>
              <a:t>public static void  main(String args[])</a:t>
            </a:r>
          </a:p>
          <a:p>
            <a:r>
              <a:rPr lang="en-US">
                <a:solidFill>
                  <a:srgbClr val="FF0000"/>
                </a:solidFill>
              </a:rPr>
              <a:t>{</a:t>
            </a:r>
          </a:p>
          <a:p>
            <a:r>
              <a:rPr lang="en-US">
                <a:solidFill>
                  <a:srgbClr val="FF0000"/>
                </a:solidFill>
              </a:rPr>
              <a:t>BOX b1 = new BOX(0,0,0);</a:t>
            </a:r>
          </a:p>
          <a:p>
            <a:r>
              <a:rPr lang="en-US">
                <a:solidFill>
                  <a:srgbClr val="FF0000"/>
                </a:solidFill>
              </a:rPr>
              <a:t>BOX b2 = new BOX(10,4,5);</a:t>
            </a:r>
          </a:p>
          <a:p>
            <a:r>
              <a:rPr lang="en-US">
                <a:solidFill>
                  <a:srgbClr val="FF0000"/>
                </a:solidFill>
              </a:rPr>
              <a:t>System.out.println(“Area of b2:”+b2.Area());</a:t>
            </a:r>
          </a:p>
          <a:p>
            <a:r>
              <a:rPr lang="en-US">
                <a:solidFill>
                  <a:srgbClr val="FF0000"/>
                </a:solidFill>
              </a:rPr>
              <a:t>}</a:t>
            </a:r>
          </a:p>
          <a:p>
            <a:r>
              <a:rPr lang="en-US">
                <a:solidFill>
                  <a:srgbClr val="FF0000"/>
                </a:solidFill>
              </a:rPr>
              <a:t>}</a:t>
            </a:r>
          </a:p>
        </p:txBody>
      </p:sp>
      <p:sp>
        <p:nvSpPr>
          <p:cNvPr id="33797" name="Rectangle 5"/>
          <p:cNvSpPr>
            <a:spLocks noChangeArrowheads="1"/>
          </p:cNvSpPr>
          <p:nvPr/>
        </p:nvSpPr>
        <p:spPr bwMode="auto">
          <a:xfrm>
            <a:off x="381000" y="4660900"/>
            <a:ext cx="8534400" cy="1920875"/>
          </a:xfrm>
          <a:prstGeom prst="rect">
            <a:avLst/>
          </a:prstGeom>
          <a:noFill/>
          <a:ln w="9525" algn="ctr">
            <a:noFill/>
            <a:miter lim="800000"/>
            <a:headEnd/>
            <a:tailEnd/>
          </a:ln>
          <a:effectLst/>
        </p:spPr>
        <p:txBody>
          <a:bodyPr>
            <a:spAutoFit/>
          </a:bodyPr>
          <a:lstStyle/>
          <a:p>
            <a:r>
              <a:rPr lang="en-US" sz="2000">
                <a:solidFill>
                  <a:schemeClr val="accent2"/>
                </a:solidFill>
              </a:rPr>
              <a:t>D:\java\bin&gt;javac exceptiontest1.java</a:t>
            </a:r>
            <a:r>
              <a:rPr lang="en-US" sz="2000">
                <a:solidFill>
                  <a:srgbClr val="FF0000"/>
                </a:solidFill>
              </a:rPr>
              <a:t>  </a:t>
            </a:r>
            <a:r>
              <a:rPr lang="en-US" sz="2000">
                <a:solidFill>
                  <a:schemeClr val="accent2"/>
                </a:solidFill>
              </a:rPr>
              <a:t>&lt; Compile Time Error&gt;</a:t>
            </a:r>
          </a:p>
          <a:p>
            <a:r>
              <a:rPr lang="en-US" sz="2000">
                <a:solidFill>
                  <a:srgbClr val="FF0000"/>
                </a:solidFill>
              </a:rPr>
              <a:t>exceptiontest1.java:18: unreported exception InvalidBOXException; must be caught  or declared to be thrown throw new InvalidBOXException("Inavlid BOX Object creation");</a:t>
            </a:r>
          </a:p>
          <a:p>
            <a:r>
              <a:rPr lang="en-US" sz="2000">
                <a:solidFill>
                  <a:srgbClr val="FF0000"/>
                </a:solidFill>
              </a:rPr>
              <a:t>^</a:t>
            </a:r>
          </a:p>
          <a:p>
            <a:r>
              <a:rPr lang="en-US" sz="2000">
                <a:solidFill>
                  <a:srgbClr val="FF0000"/>
                </a:solidFill>
              </a:rPr>
              <a:t>1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ox(in)">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box(in)">
                                      <p:cBhvr>
                                        <p:cTn id="12" dur="500"/>
                                        <p:tgtEl>
                                          <p:spTgt spid="3379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797">
                                            <p:txEl>
                                              <p:pRg st="0" end="0"/>
                                            </p:txEl>
                                          </p:spTgt>
                                        </p:tgtEl>
                                        <p:attrNameLst>
                                          <p:attrName>style.visibility</p:attrName>
                                        </p:attrNameLst>
                                      </p:cBhvr>
                                      <p:to>
                                        <p:strVal val="visible"/>
                                      </p:to>
                                    </p:set>
                                    <p:animEffect transition="in" filter="box(in)">
                                      <p:cBhvr>
                                        <p:cTn id="17" dur="500"/>
                                        <p:tgtEl>
                                          <p:spTgt spid="337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3797">
                                            <p:txEl>
                                              <p:pRg st="1" end="1"/>
                                            </p:txEl>
                                          </p:spTgt>
                                        </p:tgtEl>
                                        <p:attrNameLst>
                                          <p:attrName>style.visibility</p:attrName>
                                        </p:attrNameLst>
                                      </p:cBhvr>
                                      <p:to>
                                        <p:strVal val="visible"/>
                                      </p:to>
                                    </p:set>
                                    <p:animEffect transition="in" filter="box(in)">
                                      <p:cBhvr>
                                        <p:cTn id="22" dur="500"/>
                                        <p:tgtEl>
                                          <p:spTgt spid="33797">
                                            <p:txEl>
                                              <p:pRg st="1" end="1"/>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3797">
                                            <p:txEl>
                                              <p:pRg st="2" end="2"/>
                                            </p:txEl>
                                          </p:spTgt>
                                        </p:tgtEl>
                                        <p:attrNameLst>
                                          <p:attrName>style.visibility</p:attrName>
                                        </p:attrNameLst>
                                      </p:cBhvr>
                                      <p:to>
                                        <p:strVal val="visible"/>
                                      </p:to>
                                    </p:set>
                                    <p:animEffect transition="in" filter="box(in)">
                                      <p:cBhvr>
                                        <p:cTn id="25" dur="500"/>
                                        <p:tgtEl>
                                          <p:spTgt spid="33797">
                                            <p:txEl>
                                              <p:pRg st="2" end="2"/>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3797">
                                            <p:txEl>
                                              <p:pRg st="3" end="3"/>
                                            </p:txEl>
                                          </p:spTgt>
                                        </p:tgtEl>
                                        <p:attrNameLst>
                                          <p:attrName>style.visibility</p:attrName>
                                        </p:attrNameLst>
                                      </p:cBhvr>
                                      <p:to>
                                        <p:strVal val="visible"/>
                                      </p:to>
                                    </p:set>
                                    <p:animEffect transition="in" filter="box(in)">
                                      <p:cBhvr>
                                        <p:cTn id="28" dur="500"/>
                                        <p:tgtEl>
                                          <p:spTgt spid="337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304800"/>
            <a:ext cx="8686800" cy="366713"/>
          </a:xfrm>
          <a:prstGeom prst="rect">
            <a:avLst/>
          </a:prstGeom>
          <a:noFill/>
          <a:ln w="9525" algn="ctr">
            <a:noFill/>
            <a:miter lim="800000"/>
            <a:headEnd/>
            <a:tailEnd/>
          </a:ln>
          <a:effectLst/>
        </p:spPr>
        <p:txBody>
          <a:bodyPr>
            <a:spAutoFit/>
          </a:bodyPr>
          <a:lstStyle/>
          <a:p>
            <a:pPr>
              <a:spcBef>
                <a:spcPct val="50000"/>
              </a:spcBef>
            </a:pPr>
            <a:r>
              <a:rPr lang="en-US"/>
              <a:t>EXAMPLE 1:</a:t>
            </a:r>
          </a:p>
        </p:txBody>
      </p:sp>
      <p:sp>
        <p:nvSpPr>
          <p:cNvPr id="43011" name="Rectangle 3"/>
          <p:cNvSpPr>
            <a:spLocks noChangeArrowheads="1"/>
          </p:cNvSpPr>
          <p:nvPr/>
        </p:nvSpPr>
        <p:spPr bwMode="auto">
          <a:xfrm>
            <a:off x="76200" y="685800"/>
            <a:ext cx="8382000" cy="2289175"/>
          </a:xfrm>
          <a:prstGeom prst="rect">
            <a:avLst/>
          </a:prstGeom>
          <a:noFill/>
          <a:ln w="9525" algn="ctr">
            <a:noFill/>
            <a:miter lim="800000"/>
            <a:headEnd/>
            <a:tailEnd/>
          </a:ln>
          <a:effectLst/>
        </p:spPr>
        <p:txBody>
          <a:bodyPr>
            <a:spAutoFit/>
          </a:bodyPr>
          <a:lstStyle/>
          <a:p>
            <a:r>
              <a:rPr lang="en-US">
                <a:solidFill>
                  <a:srgbClr val="FF0000"/>
                </a:solidFill>
              </a:rPr>
              <a:t>class InvalidBOXException extends Exception</a:t>
            </a:r>
          </a:p>
          <a:p>
            <a:r>
              <a:rPr lang="en-US">
                <a:solidFill>
                  <a:srgbClr val="FF0000"/>
                </a:solidFill>
              </a:rPr>
              <a:t>{</a:t>
            </a:r>
          </a:p>
          <a:p>
            <a:r>
              <a:rPr lang="en-US">
                <a:solidFill>
                  <a:srgbClr val="FF0000"/>
                </a:solidFill>
              </a:rPr>
              <a:t>InvalidBOXException(String msg)</a:t>
            </a:r>
          </a:p>
          <a:p>
            <a:r>
              <a:rPr lang="en-US">
                <a:solidFill>
                  <a:srgbClr val="FF0000"/>
                </a:solidFill>
              </a:rPr>
              <a:t>{</a:t>
            </a:r>
          </a:p>
          <a:p>
            <a:r>
              <a:rPr lang="en-US">
                <a:solidFill>
                  <a:srgbClr val="FF0000"/>
                </a:solidFill>
              </a:rPr>
              <a:t>super(msg);</a:t>
            </a:r>
          </a:p>
          <a:p>
            <a:r>
              <a:rPr lang="en-US">
                <a:solidFill>
                  <a:srgbClr val="FF0000"/>
                </a:solidFill>
              </a:rPr>
              <a:t>System.out.println("An attempt is made to create an Invalid BOx object ");</a:t>
            </a:r>
          </a:p>
          <a:p>
            <a:r>
              <a:rPr lang="en-US">
                <a:solidFill>
                  <a:srgbClr val="FF0000"/>
                </a:solidFill>
              </a:rPr>
              <a:t>}</a:t>
            </a:r>
          </a:p>
          <a:p>
            <a:r>
              <a:rPr lang="en-US">
                <a:solidFill>
                  <a:srgbClr val="FF0000"/>
                </a:solidFill>
              </a:rPr>
              <a:t>}</a:t>
            </a:r>
          </a:p>
        </p:txBody>
      </p:sp>
      <p:sp>
        <p:nvSpPr>
          <p:cNvPr id="43012" name="Rectangle 4"/>
          <p:cNvSpPr>
            <a:spLocks noChangeArrowheads="1"/>
          </p:cNvSpPr>
          <p:nvPr/>
        </p:nvSpPr>
        <p:spPr bwMode="auto">
          <a:xfrm>
            <a:off x="0" y="2967038"/>
            <a:ext cx="8991600" cy="3692525"/>
          </a:xfrm>
          <a:prstGeom prst="rect">
            <a:avLst/>
          </a:prstGeom>
          <a:noFill/>
          <a:ln w="9525" algn="ctr">
            <a:noFill/>
            <a:miter lim="800000"/>
            <a:headEnd/>
            <a:tailEnd/>
          </a:ln>
          <a:effectLst/>
        </p:spPr>
        <p:txBody>
          <a:bodyPr>
            <a:spAutoFit/>
          </a:bodyPr>
          <a:lstStyle/>
          <a:p>
            <a:r>
              <a:rPr lang="en-US"/>
              <a:t>class BOX</a:t>
            </a:r>
          </a:p>
          <a:p>
            <a:r>
              <a:rPr lang="en-US"/>
              <a:t>{</a:t>
            </a:r>
          </a:p>
          <a:p>
            <a:r>
              <a:rPr lang="en-US"/>
              <a:t>private double length;</a:t>
            </a:r>
          </a:p>
          <a:p>
            <a:r>
              <a:rPr lang="en-US"/>
              <a:t>private double width;</a:t>
            </a:r>
          </a:p>
          <a:p>
            <a:r>
              <a:rPr lang="en-US"/>
              <a:t>private double height;</a:t>
            </a:r>
          </a:p>
          <a:p>
            <a:r>
              <a:rPr lang="en-US">
                <a:solidFill>
                  <a:srgbClr val="FF0000"/>
                </a:solidFill>
              </a:rPr>
              <a:t>BOX(double l, double w, double h) </a:t>
            </a:r>
            <a:r>
              <a:rPr lang="en-US" sz="2000" i="1">
                <a:solidFill>
                  <a:schemeClr val="accent2"/>
                </a:solidFill>
                <a:latin typeface="Arial Black" pitchFamily="34" charset="0"/>
              </a:rPr>
              <a:t>throws InvalidBOXException</a:t>
            </a:r>
          </a:p>
          <a:p>
            <a:r>
              <a:rPr lang="en-US">
                <a:solidFill>
                  <a:srgbClr val="FF0000"/>
                </a:solidFill>
              </a:rPr>
              <a:t>{</a:t>
            </a:r>
          </a:p>
          <a:p>
            <a:r>
              <a:rPr lang="en-US">
                <a:solidFill>
                  <a:srgbClr val="FF0000"/>
                </a:solidFill>
              </a:rPr>
              <a:t>if( l &lt;=0 || w &lt;= 0 || h &lt;= 0)</a:t>
            </a:r>
          </a:p>
          <a:p>
            <a:r>
              <a:rPr lang="en-US">
                <a:solidFill>
                  <a:srgbClr val="FF0000"/>
                </a:solidFill>
              </a:rPr>
              <a:t>throw new InvalidBOXException("Inavlid BOX Object creation");</a:t>
            </a:r>
          </a:p>
          <a:p>
            <a:r>
              <a:rPr lang="en-US"/>
              <a:t>length = l;</a:t>
            </a:r>
          </a:p>
          <a:p>
            <a:r>
              <a:rPr lang="en-US"/>
              <a:t>width = w;</a:t>
            </a:r>
          </a:p>
          <a:p>
            <a:r>
              <a:rPr lang="en-US"/>
              <a:t>height = h;</a:t>
            </a:r>
          </a:p>
          <a:p>
            <a:r>
              <a:rPr lang="en-US"/>
              <a:t>}</a:t>
            </a:r>
          </a:p>
        </p:txBody>
      </p:sp>
      <p:sp>
        <p:nvSpPr>
          <p:cNvPr id="43013" name="Line 5"/>
          <p:cNvSpPr>
            <a:spLocks noChangeShapeType="1"/>
          </p:cNvSpPr>
          <p:nvPr/>
        </p:nvSpPr>
        <p:spPr bwMode="auto">
          <a:xfrm flipV="1">
            <a:off x="2895600" y="3962400"/>
            <a:ext cx="2438400" cy="1143000"/>
          </a:xfrm>
          <a:prstGeom prst="line">
            <a:avLst/>
          </a:prstGeom>
          <a:noFill/>
          <a:ln w="9525">
            <a:noFill/>
            <a:round/>
            <a:headEnd/>
            <a:tailEnd type="triangle" w="med" len="med"/>
          </a:ln>
          <a:effectLst/>
        </p:spPr>
        <p:txBody>
          <a:bodyPr>
            <a:spAutoFit/>
          </a:bodyPr>
          <a:lstStyle/>
          <a:p>
            <a:endParaRPr lang="en-US"/>
          </a:p>
        </p:txBody>
      </p:sp>
      <p:sp>
        <p:nvSpPr>
          <p:cNvPr id="43014" name="Rectangle 6"/>
          <p:cNvSpPr>
            <a:spLocks noChangeArrowheads="1"/>
          </p:cNvSpPr>
          <p:nvPr/>
        </p:nvSpPr>
        <p:spPr bwMode="auto">
          <a:xfrm>
            <a:off x="3505200" y="4343400"/>
            <a:ext cx="4267200" cy="457200"/>
          </a:xfrm>
          <a:prstGeom prst="rect">
            <a:avLst/>
          </a:prstGeom>
          <a:noFill/>
          <a:ln w="38100" algn="ctr">
            <a:solidFill>
              <a:schemeClr val="tx1"/>
            </a:solidFill>
            <a:miter lim="800000"/>
            <a:headEnd/>
            <a:tailEnd/>
          </a:ln>
          <a:effec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ox(in)">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ox(in)">
                                      <p:cBhvr>
                                        <p:cTn id="12" dur="500"/>
                                        <p:tgtEl>
                                          <p:spTgt spid="4301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box(in)">
                                      <p:cBhvr>
                                        <p:cTn id="15" dur="500"/>
                                        <p:tgtEl>
                                          <p:spTgt spid="4301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011">
                                            <p:txEl>
                                              <p:pRg st="3" end="3"/>
                                            </p:txEl>
                                          </p:spTgt>
                                        </p:tgtEl>
                                        <p:attrNameLst>
                                          <p:attrName>style.visibility</p:attrName>
                                        </p:attrNameLst>
                                      </p:cBhvr>
                                      <p:to>
                                        <p:strVal val="visible"/>
                                      </p:to>
                                    </p:set>
                                    <p:animEffect transition="in" filter="box(in)">
                                      <p:cBhvr>
                                        <p:cTn id="18" dur="500"/>
                                        <p:tgtEl>
                                          <p:spTgt spid="43011">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3011">
                                            <p:txEl>
                                              <p:pRg st="4" end="4"/>
                                            </p:txEl>
                                          </p:spTgt>
                                        </p:tgtEl>
                                        <p:attrNameLst>
                                          <p:attrName>style.visibility</p:attrName>
                                        </p:attrNameLst>
                                      </p:cBhvr>
                                      <p:to>
                                        <p:strVal val="visible"/>
                                      </p:to>
                                    </p:set>
                                    <p:animEffect transition="in" filter="box(in)">
                                      <p:cBhvr>
                                        <p:cTn id="21" dur="500"/>
                                        <p:tgtEl>
                                          <p:spTgt spid="43011">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box(in)">
                                      <p:cBhvr>
                                        <p:cTn id="24" dur="500"/>
                                        <p:tgtEl>
                                          <p:spTgt spid="43011">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43011">
                                            <p:txEl>
                                              <p:pRg st="6" end="6"/>
                                            </p:txEl>
                                          </p:spTgt>
                                        </p:tgtEl>
                                        <p:attrNameLst>
                                          <p:attrName>style.visibility</p:attrName>
                                        </p:attrNameLst>
                                      </p:cBhvr>
                                      <p:to>
                                        <p:strVal val="visible"/>
                                      </p:to>
                                    </p:set>
                                    <p:animEffect transition="in" filter="box(in)">
                                      <p:cBhvr>
                                        <p:cTn id="27" dur="500"/>
                                        <p:tgtEl>
                                          <p:spTgt spid="43011">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43011">
                                            <p:txEl>
                                              <p:pRg st="7" end="7"/>
                                            </p:txEl>
                                          </p:spTgt>
                                        </p:tgtEl>
                                        <p:attrNameLst>
                                          <p:attrName>style.visibility</p:attrName>
                                        </p:attrNameLst>
                                      </p:cBhvr>
                                      <p:to>
                                        <p:strVal val="visible"/>
                                      </p:to>
                                    </p:set>
                                    <p:animEffect transition="in" filter="box(in)">
                                      <p:cBhvr>
                                        <p:cTn id="30" dur="500"/>
                                        <p:tgtEl>
                                          <p:spTgt spid="4301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3012">
                                            <p:txEl>
                                              <p:pRg st="0" end="0"/>
                                            </p:txEl>
                                          </p:spTgt>
                                        </p:tgtEl>
                                        <p:attrNameLst>
                                          <p:attrName>style.visibility</p:attrName>
                                        </p:attrNameLst>
                                      </p:cBhvr>
                                      <p:to>
                                        <p:strVal val="visible"/>
                                      </p:to>
                                    </p:set>
                                    <p:animEffect transition="in" filter="box(in)">
                                      <p:cBhvr>
                                        <p:cTn id="35" dur="500"/>
                                        <p:tgtEl>
                                          <p:spTgt spid="43012">
                                            <p:txEl>
                                              <p:pRg st="0" end="0"/>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3012">
                                            <p:txEl>
                                              <p:pRg st="1" end="1"/>
                                            </p:txEl>
                                          </p:spTgt>
                                        </p:tgtEl>
                                        <p:attrNameLst>
                                          <p:attrName>style.visibility</p:attrName>
                                        </p:attrNameLst>
                                      </p:cBhvr>
                                      <p:to>
                                        <p:strVal val="visible"/>
                                      </p:to>
                                    </p:set>
                                    <p:animEffect transition="in" filter="box(in)">
                                      <p:cBhvr>
                                        <p:cTn id="38" dur="500"/>
                                        <p:tgtEl>
                                          <p:spTgt spid="43012">
                                            <p:txEl>
                                              <p:pRg st="1" end="1"/>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43012">
                                            <p:txEl>
                                              <p:pRg st="2" end="2"/>
                                            </p:txEl>
                                          </p:spTgt>
                                        </p:tgtEl>
                                        <p:attrNameLst>
                                          <p:attrName>style.visibility</p:attrName>
                                        </p:attrNameLst>
                                      </p:cBhvr>
                                      <p:to>
                                        <p:strVal val="visible"/>
                                      </p:to>
                                    </p:set>
                                    <p:animEffect transition="in" filter="box(in)">
                                      <p:cBhvr>
                                        <p:cTn id="41" dur="500"/>
                                        <p:tgtEl>
                                          <p:spTgt spid="43012">
                                            <p:txEl>
                                              <p:pRg st="2" end="2"/>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43012">
                                            <p:txEl>
                                              <p:pRg st="3" end="3"/>
                                            </p:txEl>
                                          </p:spTgt>
                                        </p:tgtEl>
                                        <p:attrNameLst>
                                          <p:attrName>style.visibility</p:attrName>
                                        </p:attrNameLst>
                                      </p:cBhvr>
                                      <p:to>
                                        <p:strVal val="visible"/>
                                      </p:to>
                                    </p:set>
                                    <p:animEffect transition="in" filter="box(in)">
                                      <p:cBhvr>
                                        <p:cTn id="44" dur="500"/>
                                        <p:tgtEl>
                                          <p:spTgt spid="43012">
                                            <p:txEl>
                                              <p:pRg st="3" end="3"/>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43012">
                                            <p:txEl>
                                              <p:pRg st="4" end="4"/>
                                            </p:txEl>
                                          </p:spTgt>
                                        </p:tgtEl>
                                        <p:attrNameLst>
                                          <p:attrName>style.visibility</p:attrName>
                                        </p:attrNameLst>
                                      </p:cBhvr>
                                      <p:to>
                                        <p:strVal val="visible"/>
                                      </p:to>
                                    </p:set>
                                    <p:animEffect transition="in" filter="box(in)">
                                      <p:cBhvr>
                                        <p:cTn id="47" dur="500"/>
                                        <p:tgtEl>
                                          <p:spTgt spid="4301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43012">
                                            <p:txEl>
                                              <p:pRg st="5" end="5"/>
                                            </p:txEl>
                                          </p:spTgt>
                                        </p:tgtEl>
                                        <p:attrNameLst>
                                          <p:attrName>style.visibility</p:attrName>
                                        </p:attrNameLst>
                                      </p:cBhvr>
                                      <p:to>
                                        <p:strVal val="visible"/>
                                      </p:to>
                                    </p:set>
                                    <p:animEffect transition="in" filter="box(in)">
                                      <p:cBhvr>
                                        <p:cTn id="52" dur="500"/>
                                        <p:tgtEl>
                                          <p:spTgt spid="43012">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3012">
                                            <p:txEl>
                                              <p:pRg st="6" end="6"/>
                                            </p:txEl>
                                          </p:spTgt>
                                        </p:tgtEl>
                                        <p:attrNameLst>
                                          <p:attrName>style.visibility</p:attrName>
                                        </p:attrNameLst>
                                      </p:cBhvr>
                                      <p:to>
                                        <p:strVal val="visible"/>
                                      </p:to>
                                    </p:set>
                                    <p:animEffect transition="in" filter="box(in)">
                                      <p:cBhvr>
                                        <p:cTn id="57" dur="500"/>
                                        <p:tgtEl>
                                          <p:spTgt spid="43012">
                                            <p:txEl>
                                              <p:pRg st="6" end="6"/>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43012">
                                            <p:txEl>
                                              <p:pRg st="7" end="7"/>
                                            </p:txEl>
                                          </p:spTgt>
                                        </p:tgtEl>
                                        <p:attrNameLst>
                                          <p:attrName>style.visibility</p:attrName>
                                        </p:attrNameLst>
                                      </p:cBhvr>
                                      <p:to>
                                        <p:strVal val="visible"/>
                                      </p:to>
                                    </p:set>
                                    <p:animEffect transition="in" filter="box(in)">
                                      <p:cBhvr>
                                        <p:cTn id="60" dur="500"/>
                                        <p:tgtEl>
                                          <p:spTgt spid="43012">
                                            <p:txEl>
                                              <p:pRg st="7" end="7"/>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43012">
                                            <p:txEl>
                                              <p:pRg st="8" end="8"/>
                                            </p:txEl>
                                          </p:spTgt>
                                        </p:tgtEl>
                                        <p:attrNameLst>
                                          <p:attrName>style.visibility</p:attrName>
                                        </p:attrNameLst>
                                      </p:cBhvr>
                                      <p:to>
                                        <p:strVal val="visible"/>
                                      </p:to>
                                    </p:set>
                                    <p:animEffect transition="in" filter="box(in)">
                                      <p:cBhvr>
                                        <p:cTn id="63" dur="500"/>
                                        <p:tgtEl>
                                          <p:spTgt spid="43012">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43012">
                                            <p:txEl>
                                              <p:pRg st="9" end="9"/>
                                            </p:txEl>
                                          </p:spTgt>
                                        </p:tgtEl>
                                        <p:attrNameLst>
                                          <p:attrName>style.visibility</p:attrName>
                                        </p:attrNameLst>
                                      </p:cBhvr>
                                      <p:to>
                                        <p:strVal val="visible"/>
                                      </p:to>
                                    </p:set>
                                    <p:animEffect transition="in" filter="box(in)">
                                      <p:cBhvr>
                                        <p:cTn id="68" dur="500"/>
                                        <p:tgtEl>
                                          <p:spTgt spid="43012">
                                            <p:txEl>
                                              <p:pRg st="9" end="9"/>
                                            </p:txEl>
                                          </p:spTgt>
                                        </p:tgtEl>
                                      </p:cBhvr>
                                    </p:animEffect>
                                  </p:childTnLst>
                                </p:cTn>
                              </p:par>
                              <p:par>
                                <p:cTn id="69" presetID="4" presetClass="entr" presetSubtype="16" fill="hold" nodeType="withEffect">
                                  <p:stCondLst>
                                    <p:cond delay="0"/>
                                  </p:stCondLst>
                                  <p:childTnLst>
                                    <p:set>
                                      <p:cBhvr>
                                        <p:cTn id="70" dur="1" fill="hold">
                                          <p:stCondLst>
                                            <p:cond delay="0"/>
                                          </p:stCondLst>
                                        </p:cTn>
                                        <p:tgtEl>
                                          <p:spTgt spid="43012">
                                            <p:txEl>
                                              <p:pRg st="10" end="10"/>
                                            </p:txEl>
                                          </p:spTgt>
                                        </p:tgtEl>
                                        <p:attrNameLst>
                                          <p:attrName>style.visibility</p:attrName>
                                        </p:attrNameLst>
                                      </p:cBhvr>
                                      <p:to>
                                        <p:strVal val="visible"/>
                                      </p:to>
                                    </p:set>
                                    <p:animEffect transition="in" filter="box(in)">
                                      <p:cBhvr>
                                        <p:cTn id="71" dur="500"/>
                                        <p:tgtEl>
                                          <p:spTgt spid="43012">
                                            <p:txEl>
                                              <p:pRg st="10" end="10"/>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43012">
                                            <p:txEl>
                                              <p:pRg st="11" end="11"/>
                                            </p:txEl>
                                          </p:spTgt>
                                        </p:tgtEl>
                                        <p:attrNameLst>
                                          <p:attrName>style.visibility</p:attrName>
                                        </p:attrNameLst>
                                      </p:cBhvr>
                                      <p:to>
                                        <p:strVal val="visible"/>
                                      </p:to>
                                    </p:set>
                                    <p:animEffect transition="in" filter="box(in)">
                                      <p:cBhvr>
                                        <p:cTn id="74" dur="500"/>
                                        <p:tgtEl>
                                          <p:spTgt spid="43012">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43012">
                                            <p:txEl>
                                              <p:pRg st="12" end="12"/>
                                            </p:txEl>
                                          </p:spTgt>
                                        </p:tgtEl>
                                        <p:attrNameLst>
                                          <p:attrName>style.visibility</p:attrName>
                                        </p:attrNameLst>
                                      </p:cBhvr>
                                      <p:to>
                                        <p:strVal val="visible"/>
                                      </p:to>
                                    </p:set>
                                    <p:animEffect transition="in" filter="box(in)">
                                      <p:cBhvr>
                                        <p:cTn id="79" dur="500"/>
                                        <p:tgtEl>
                                          <p:spTgt spid="43012">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43014"/>
                                        </p:tgtEl>
                                        <p:attrNameLst>
                                          <p:attrName>style.visibility</p:attrName>
                                        </p:attrNameLst>
                                      </p:cBhvr>
                                      <p:to>
                                        <p:strVal val="visible"/>
                                      </p:to>
                                    </p:set>
                                    <p:animEffect transition="in" filter="box(in)">
                                      <p:cBhvr>
                                        <p:cTn id="84"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28600" y="304800"/>
            <a:ext cx="8915400" cy="2014538"/>
          </a:xfrm>
          <a:prstGeom prst="rect">
            <a:avLst/>
          </a:prstGeom>
          <a:noFill/>
          <a:ln w="9525" algn="ctr">
            <a:noFill/>
            <a:miter lim="800000"/>
            <a:headEnd/>
            <a:tailEnd/>
          </a:ln>
          <a:effectLst/>
        </p:spPr>
        <p:txBody>
          <a:bodyPr>
            <a:spAutoFit/>
          </a:bodyPr>
          <a:lstStyle/>
          <a:p>
            <a:r>
              <a:rPr lang="en-US"/>
              <a:t>double getLength() { return length; }</a:t>
            </a:r>
          </a:p>
          <a:p>
            <a:r>
              <a:rPr lang="en-US"/>
              <a:t>double getWidth()  { return width;  }</a:t>
            </a:r>
          </a:p>
          <a:p>
            <a:r>
              <a:rPr lang="en-US"/>
              <a:t>double getHeight() { return height; }</a:t>
            </a:r>
          </a:p>
          <a:p>
            <a:endParaRPr lang="en-US"/>
          </a:p>
          <a:p>
            <a:r>
              <a:rPr lang="en-US"/>
              <a:t>double Area()   { return 2*(length*width + width*height + height*length); }</a:t>
            </a:r>
          </a:p>
          <a:p>
            <a:r>
              <a:rPr lang="en-US"/>
              <a:t>double Volume() { return length*width*height ; }</a:t>
            </a:r>
          </a:p>
          <a:p>
            <a:r>
              <a:rPr lang="en-US"/>
              <a:t>}</a:t>
            </a:r>
          </a:p>
        </p:txBody>
      </p:sp>
      <p:sp>
        <p:nvSpPr>
          <p:cNvPr id="44035" name="Rectangle 3"/>
          <p:cNvSpPr>
            <a:spLocks noChangeArrowheads="1"/>
          </p:cNvSpPr>
          <p:nvPr/>
        </p:nvSpPr>
        <p:spPr bwMode="auto">
          <a:xfrm>
            <a:off x="0" y="2284413"/>
            <a:ext cx="8610600" cy="2593975"/>
          </a:xfrm>
          <a:prstGeom prst="rect">
            <a:avLst/>
          </a:prstGeom>
          <a:noFill/>
          <a:ln w="9525" algn="ctr">
            <a:noFill/>
            <a:miter lim="800000"/>
            <a:headEnd/>
            <a:tailEnd/>
          </a:ln>
          <a:effectLst/>
        </p:spPr>
        <p:txBody>
          <a:bodyPr>
            <a:spAutoFit/>
          </a:bodyPr>
          <a:lstStyle/>
          <a:p>
            <a:r>
              <a:rPr lang="en-US">
                <a:solidFill>
                  <a:srgbClr val="FF0000"/>
                </a:solidFill>
              </a:rPr>
              <a:t>class exceptiontest1</a:t>
            </a:r>
          </a:p>
          <a:p>
            <a:r>
              <a:rPr lang="en-US">
                <a:solidFill>
                  <a:srgbClr val="FF0000"/>
                </a:solidFill>
              </a:rPr>
              <a:t>{</a:t>
            </a:r>
          </a:p>
          <a:p>
            <a:r>
              <a:rPr lang="en-US">
                <a:solidFill>
                  <a:srgbClr val="FF0000"/>
                </a:solidFill>
              </a:rPr>
              <a:t>public static void  main(String args[]) </a:t>
            </a:r>
            <a:r>
              <a:rPr lang="en-US" sz="2000" i="1">
                <a:solidFill>
                  <a:schemeClr val="accent2"/>
                </a:solidFill>
                <a:latin typeface="Arial Black" pitchFamily="34" charset="0"/>
              </a:rPr>
              <a:t>throws InvalidBOXException</a:t>
            </a:r>
          </a:p>
          <a:p>
            <a:r>
              <a:rPr lang="en-US">
                <a:solidFill>
                  <a:srgbClr val="FF0000"/>
                </a:solidFill>
              </a:rPr>
              <a:t>{</a:t>
            </a:r>
          </a:p>
          <a:p>
            <a:r>
              <a:rPr lang="en-US">
                <a:solidFill>
                  <a:srgbClr val="FF0000"/>
                </a:solidFill>
              </a:rPr>
              <a:t>BOX b1 = new BOX(0,0,0);</a:t>
            </a:r>
          </a:p>
          <a:p>
            <a:r>
              <a:rPr lang="en-US">
                <a:solidFill>
                  <a:srgbClr val="FF0000"/>
                </a:solidFill>
              </a:rPr>
              <a:t>BOX b2 = new BOX(10,4,5);</a:t>
            </a:r>
          </a:p>
          <a:p>
            <a:r>
              <a:rPr lang="en-US">
                <a:solidFill>
                  <a:srgbClr val="FF0000"/>
                </a:solidFill>
              </a:rPr>
              <a:t>System.out.println(“Area of b2:”+b2.Area());</a:t>
            </a:r>
          </a:p>
          <a:p>
            <a:r>
              <a:rPr lang="en-US">
                <a:solidFill>
                  <a:srgbClr val="FF0000"/>
                </a:solidFill>
              </a:rPr>
              <a:t>}</a:t>
            </a:r>
          </a:p>
          <a:p>
            <a:r>
              <a:rPr lang="en-US">
                <a:solidFill>
                  <a:srgbClr val="FF0000"/>
                </a:solidFill>
              </a:rPr>
              <a:t>}</a:t>
            </a:r>
          </a:p>
        </p:txBody>
      </p:sp>
      <p:sp>
        <p:nvSpPr>
          <p:cNvPr id="44037" name="Rectangle 5"/>
          <p:cNvSpPr>
            <a:spLocks noChangeArrowheads="1"/>
          </p:cNvSpPr>
          <p:nvPr/>
        </p:nvSpPr>
        <p:spPr bwMode="auto">
          <a:xfrm>
            <a:off x="228600" y="4859338"/>
            <a:ext cx="8686800" cy="1920875"/>
          </a:xfrm>
          <a:prstGeom prst="rect">
            <a:avLst/>
          </a:prstGeom>
          <a:noFill/>
          <a:ln w="9525" algn="ctr">
            <a:noFill/>
            <a:miter lim="800000"/>
            <a:headEnd/>
            <a:tailEnd/>
          </a:ln>
          <a:effectLst/>
        </p:spPr>
        <p:txBody>
          <a:bodyPr>
            <a:spAutoFit/>
          </a:bodyPr>
          <a:lstStyle/>
          <a:p>
            <a:r>
              <a:rPr lang="en-US" sz="2000">
                <a:solidFill>
                  <a:srgbClr val="FF0000"/>
                </a:solidFill>
              </a:rPr>
              <a:t>D:\java\bin&gt;java exceptiontest1</a:t>
            </a:r>
          </a:p>
          <a:p>
            <a:r>
              <a:rPr lang="en-US" sz="2000">
                <a:solidFill>
                  <a:srgbClr val="FF0000"/>
                </a:solidFill>
              </a:rPr>
              <a:t>An attempt is made to create an Invalid BOx object</a:t>
            </a:r>
          </a:p>
          <a:p>
            <a:r>
              <a:rPr lang="en-US" sz="2000">
                <a:solidFill>
                  <a:srgbClr val="FF0000"/>
                </a:solidFill>
              </a:rPr>
              <a:t>Exception in thread "main" InvalidBOXException: Inavlid BOX Object creation</a:t>
            </a:r>
          </a:p>
          <a:p>
            <a:r>
              <a:rPr lang="en-US" sz="2000">
                <a:solidFill>
                  <a:srgbClr val="FF0000"/>
                </a:solidFill>
              </a:rPr>
              <a:t>        at BOX.&lt;init&gt;(exceptiontest1.java:18)</a:t>
            </a:r>
          </a:p>
          <a:p>
            <a:r>
              <a:rPr lang="en-US" sz="2000">
                <a:solidFill>
                  <a:srgbClr val="FF0000"/>
                </a:solidFill>
              </a:rPr>
              <a:t>        at exceptiontest1.main(exceptiontest1.java:36)</a:t>
            </a:r>
          </a:p>
        </p:txBody>
      </p:sp>
      <p:sp>
        <p:nvSpPr>
          <p:cNvPr id="44038" name="Rectangle 6"/>
          <p:cNvSpPr>
            <a:spLocks noChangeArrowheads="1"/>
          </p:cNvSpPr>
          <p:nvPr/>
        </p:nvSpPr>
        <p:spPr bwMode="auto">
          <a:xfrm>
            <a:off x="3810000" y="2787650"/>
            <a:ext cx="4191000" cy="423863"/>
          </a:xfrm>
          <a:prstGeom prst="rect">
            <a:avLst/>
          </a:prstGeom>
          <a:noFill/>
          <a:ln w="57150" algn="ctr">
            <a:solidFill>
              <a:schemeClr val="tx1"/>
            </a:solidFill>
            <a:miter lim="800000"/>
            <a:headEnd/>
            <a:tailEnd/>
          </a:ln>
          <a:effectLst/>
        </p:spPr>
        <p:txBody>
          <a:bodyPr anchor="ctr">
            <a:sp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ox(in)">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box(in)">
                                      <p:cBhvr>
                                        <p:cTn id="12" dur="500"/>
                                        <p:tgtEl>
                                          <p:spTgt spid="4403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4038"/>
                                        </p:tgtEl>
                                        <p:attrNameLst>
                                          <p:attrName>style.visibility</p:attrName>
                                        </p:attrNameLst>
                                      </p:cBhvr>
                                      <p:to>
                                        <p:strVal val="visible"/>
                                      </p:to>
                                    </p:set>
                                    <p:animEffect transition="in" filter="box(in)">
                                      <p:cBhvr>
                                        <p:cTn id="17" dur="500"/>
                                        <p:tgtEl>
                                          <p:spTgt spid="440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box(in)">
                                      <p:cBhvr>
                                        <p:cTn id="22"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p:bldP spid="44037" grpId="0"/>
      <p:bldP spid="440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229600" cy="792162"/>
          </a:xfrm>
        </p:spPr>
        <p:txBody>
          <a:bodyPr/>
          <a:lstStyle/>
          <a:p>
            <a:r>
              <a:rPr lang="en-US"/>
              <a:t>Use of finally Clause</a:t>
            </a:r>
          </a:p>
        </p:txBody>
      </p:sp>
      <p:sp>
        <p:nvSpPr>
          <p:cNvPr id="45059" name="Rectangle 3"/>
          <p:cNvSpPr>
            <a:spLocks noGrp="1" noChangeArrowheads="1"/>
          </p:cNvSpPr>
          <p:nvPr>
            <p:ph idx="1"/>
          </p:nvPr>
        </p:nvSpPr>
        <p:spPr/>
        <p:txBody>
          <a:bodyPr>
            <a:normAutofit fontScale="92500"/>
          </a:bodyPr>
          <a:lstStyle/>
          <a:p>
            <a:r>
              <a:rPr lang="en-US" sz="2000"/>
              <a:t>finally statement can be used to handle an exception that is not caught by previous statements.</a:t>
            </a:r>
          </a:p>
          <a:p>
            <a:r>
              <a:rPr lang="en-US" sz="2000"/>
              <a:t>finally block may be added immediately after try block or after the last catch block.</a:t>
            </a:r>
          </a:p>
          <a:p>
            <a:r>
              <a:rPr lang="en-US" sz="2000"/>
              <a:t>finally block in general used to perform house keeping operations such as closing files or releasing system resources.</a:t>
            </a:r>
          </a:p>
          <a:p>
            <a:r>
              <a:rPr lang="en-US" sz="2000"/>
              <a:t>Finally block when present is guaranteed to execute regardless of whether an exception is thrown or not.</a:t>
            </a:r>
          </a:p>
          <a:p>
            <a:r>
              <a:rPr lang="en-US" sz="2000"/>
              <a:t>If you want then finally block can be used to handle any exception generated within a try block.</a:t>
            </a:r>
          </a:p>
          <a:p>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ox(in)">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ox(in)">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box(in)">
                                      <p:cBhvr>
                                        <p:cTn id="17" dur="5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box(in)">
                                      <p:cBhvr>
                                        <p:cTn id="22" dur="500"/>
                                        <p:tgtEl>
                                          <p:spTgt spid="4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box(in)">
                                      <p:cBhvr>
                                        <p:cTn id="27"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finally clause Syntax</a:t>
            </a:r>
          </a:p>
        </p:txBody>
      </p:sp>
      <p:sp>
        <p:nvSpPr>
          <p:cNvPr id="46084" name="Text Box 4"/>
          <p:cNvSpPr txBox="1">
            <a:spLocks noChangeArrowheads="1"/>
          </p:cNvSpPr>
          <p:nvPr/>
        </p:nvSpPr>
        <p:spPr bwMode="auto">
          <a:xfrm>
            <a:off x="533400" y="1820863"/>
            <a:ext cx="2209800" cy="3387725"/>
          </a:xfrm>
          <a:prstGeom prst="rect">
            <a:avLst/>
          </a:prstGeom>
          <a:noFill/>
          <a:ln w="9525" algn="ctr">
            <a:noFill/>
            <a:miter lim="800000"/>
            <a:headEnd/>
            <a:tailEnd/>
          </a:ln>
          <a:effectLst/>
        </p:spPr>
        <p:txBody>
          <a:bodyPr>
            <a:spAutoFit/>
          </a:bodyPr>
          <a:lstStyle/>
          <a:p>
            <a:r>
              <a:rPr lang="en-US"/>
              <a:t>try</a:t>
            </a:r>
          </a:p>
          <a:p>
            <a:r>
              <a:rPr lang="en-US"/>
              <a:t>{</a:t>
            </a:r>
          </a:p>
          <a:p>
            <a:r>
              <a:rPr lang="en-US"/>
              <a:t> …………………..</a:t>
            </a:r>
          </a:p>
          <a:p>
            <a:r>
              <a:rPr lang="en-US"/>
              <a:t>……………………..</a:t>
            </a:r>
          </a:p>
          <a:p>
            <a:r>
              <a:rPr lang="en-US"/>
              <a:t>…………………….</a:t>
            </a:r>
          </a:p>
          <a:p>
            <a:r>
              <a:rPr lang="en-US"/>
              <a:t>}</a:t>
            </a:r>
          </a:p>
          <a:p>
            <a:r>
              <a:rPr lang="en-US"/>
              <a:t>finally</a:t>
            </a:r>
          </a:p>
          <a:p>
            <a:r>
              <a:rPr lang="en-US"/>
              <a:t>{</a:t>
            </a:r>
          </a:p>
          <a:p>
            <a:r>
              <a:rPr lang="en-US"/>
              <a:t> ……………..</a:t>
            </a:r>
          </a:p>
          <a:p>
            <a:r>
              <a:rPr lang="en-US"/>
              <a:t>……………..</a:t>
            </a:r>
          </a:p>
          <a:p>
            <a:r>
              <a:rPr lang="en-US"/>
              <a:t>…………….</a:t>
            </a:r>
          </a:p>
          <a:p>
            <a:r>
              <a:rPr lang="en-US"/>
              <a:t>}</a:t>
            </a:r>
          </a:p>
        </p:txBody>
      </p:sp>
      <p:sp>
        <p:nvSpPr>
          <p:cNvPr id="46085" name="Text Box 5"/>
          <p:cNvSpPr txBox="1">
            <a:spLocks noChangeArrowheads="1"/>
          </p:cNvSpPr>
          <p:nvPr/>
        </p:nvSpPr>
        <p:spPr bwMode="auto">
          <a:xfrm>
            <a:off x="4419600" y="1371600"/>
            <a:ext cx="3505200" cy="4760913"/>
          </a:xfrm>
          <a:prstGeom prst="rect">
            <a:avLst/>
          </a:prstGeom>
          <a:noFill/>
          <a:ln w="9525" algn="ctr">
            <a:noFill/>
            <a:miter lim="800000"/>
            <a:headEnd/>
            <a:tailEnd/>
          </a:ln>
          <a:effectLst/>
        </p:spPr>
        <p:txBody>
          <a:bodyPr>
            <a:spAutoFit/>
          </a:bodyPr>
          <a:lstStyle/>
          <a:p>
            <a:r>
              <a:rPr lang="en-US"/>
              <a:t>try</a:t>
            </a:r>
          </a:p>
          <a:p>
            <a:r>
              <a:rPr lang="en-US"/>
              <a:t>{</a:t>
            </a:r>
          </a:p>
          <a:p>
            <a:r>
              <a:rPr lang="en-US"/>
              <a:t> …………………..</a:t>
            </a:r>
          </a:p>
          <a:p>
            <a:r>
              <a:rPr lang="en-US"/>
              <a:t>……………………..</a:t>
            </a:r>
          </a:p>
          <a:p>
            <a:r>
              <a:rPr lang="en-US"/>
              <a:t>…………………….</a:t>
            </a:r>
          </a:p>
          <a:p>
            <a:r>
              <a:rPr lang="en-US"/>
              <a:t>}</a:t>
            </a:r>
          </a:p>
          <a:p>
            <a:r>
              <a:rPr lang="en-US"/>
              <a:t>catch(……….)</a:t>
            </a:r>
          </a:p>
          <a:p>
            <a:r>
              <a:rPr lang="en-US"/>
              <a:t>{  ……………. }</a:t>
            </a:r>
          </a:p>
          <a:p>
            <a:r>
              <a:rPr lang="en-US"/>
              <a:t>catch(………..)</a:t>
            </a:r>
          </a:p>
          <a:p>
            <a:r>
              <a:rPr lang="en-US"/>
              <a:t>{  …………….  }</a:t>
            </a:r>
          </a:p>
          <a:p>
            <a:r>
              <a:rPr lang="en-US"/>
              <a:t>…..</a:t>
            </a:r>
          </a:p>
          <a:p>
            <a:r>
              <a:rPr lang="en-US"/>
              <a:t>…..</a:t>
            </a:r>
          </a:p>
          <a:p>
            <a:r>
              <a:rPr lang="en-US"/>
              <a:t>finally</a:t>
            </a:r>
          </a:p>
          <a:p>
            <a:r>
              <a:rPr lang="en-US"/>
              <a:t>{</a:t>
            </a:r>
          </a:p>
          <a:p>
            <a:r>
              <a:rPr lang="en-US"/>
              <a:t>     …………..</a:t>
            </a:r>
          </a:p>
          <a:p>
            <a:r>
              <a:rPr lang="en-US"/>
              <a:t>     …………..</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box(in)">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box(in)">
                                      <p:cBhvr>
                                        <p:cTn id="12"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 y="0"/>
            <a:ext cx="8229600" cy="487363"/>
          </a:xfrm>
        </p:spPr>
        <p:txBody>
          <a:bodyPr/>
          <a:lstStyle/>
          <a:p>
            <a:r>
              <a:rPr lang="en-US" sz="2400" b="1"/>
              <a:t>Example(finally clause)</a:t>
            </a:r>
          </a:p>
        </p:txBody>
      </p:sp>
      <p:sp>
        <p:nvSpPr>
          <p:cNvPr id="47108" name="Rectangle 4"/>
          <p:cNvSpPr>
            <a:spLocks noChangeArrowheads="1"/>
          </p:cNvSpPr>
          <p:nvPr/>
        </p:nvSpPr>
        <p:spPr bwMode="auto">
          <a:xfrm>
            <a:off x="76200" y="381000"/>
            <a:ext cx="5334000" cy="5310188"/>
          </a:xfrm>
          <a:prstGeom prst="rect">
            <a:avLst/>
          </a:prstGeom>
          <a:noFill/>
          <a:ln w="9525" algn="ctr">
            <a:noFill/>
            <a:miter lim="800000"/>
            <a:headEnd/>
            <a:tailEnd/>
          </a:ln>
          <a:effectLst/>
        </p:spPr>
        <p:txBody>
          <a:bodyPr>
            <a:spAutoFit/>
          </a:bodyPr>
          <a:lstStyle/>
          <a:p>
            <a:r>
              <a:rPr lang="en-US">
                <a:latin typeface="Arial" charset="0"/>
              </a:rPr>
              <a:t>class ex10</a:t>
            </a:r>
          </a:p>
          <a:p>
            <a:r>
              <a:rPr lang="en-US">
                <a:latin typeface="Arial" charset="0"/>
              </a:rPr>
              <a:t>{</a:t>
            </a:r>
          </a:p>
          <a:p>
            <a:r>
              <a:rPr lang="en-US">
                <a:latin typeface="Arial" charset="0"/>
              </a:rPr>
              <a:t>public static void main(String args[])</a:t>
            </a:r>
          </a:p>
          <a:p>
            <a:r>
              <a:rPr lang="en-US">
                <a:latin typeface="Arial" charset="0"/>
              </a:rPr>
              <a:t>{</a:t>
            </a:r>
          </a:p>
          <a:p>
            <a:r>
              <a:rPr lang="en-US">
                <a:latin typeface="Arial" charset="0"/>
              </a:rPr>
              <a:t>int a=10;</a:t>
            </a:r>
          </a:p>
          <a:p>
            <a:r>
              <a:rPr lang="en-US">
                <a:latin typeface="Arial" charset="0"/>
              </a:rPr>
              <a:t>int b = 20;</a:t>
            </a:r>
          </a:p>
          <a:p>
            <a:r>
              <a:rPr lang="en-US">
                <a:latin typeface="Arial" charset="0"/>
              </a:rPr>
              <a:t>try</a:t>
            </a:r>
          </a:p>
          <a:p>
            <a:r>
              <a:rPr lang="en-US">
                <a:latin typeface="Arial" charset="0"/>
              </a:rPr>
              <a:t>{</a:t>
            </a:r>
          </a:p>
          <a:p>
            <a:r>
              <a:rPr lang="en-US">
                <a:latin typeface="Arial" charset="0"/>
              </a:rPr>
              <a:t> int b1=Integer.parseInt(args[0]);</a:t>
            </a:r>
          </a:p>
          <a:p>
            <a:r>
              <a:rPr lang="en-US">
                <a:latin typeface="Arial" charset="0"/>
              </a:rPr>
              <a:t> int x = a/(a-b1);</a:t>
            </a:r>
          </a:p>
          <a:p>
            <a:r>
              <a:rPr lang="en-US">
                <a:latin typeface="Arial" charset="0"/>
              </a:rPr>
              <a:t>     try</a:t>
            </a:r>
          </a:p>
          <a:p>
            <a:r>
              <a:rPr lang="en-US">
                <a:latin typeface="Arial" charset="0"/>
              </a:rPr>
              <a:t>     {</a:t>
            </a:r>
          </a:p>
          <a:p>
            <a:r>
              <a:rPr lang="en-US">
                <a:latin typeface="Arial" charset="0"/>
              </a:rPr>
              <a:t>     int y = b/(b-b1);</a:t>
            </a:r>
          </a:p>
          <a:p>
            <a:r>
              <a:rPr lang="en-US">
                <a:latin typeface="Arial" charset="0"/>
              </a:rPr>
              <a:t>     }</a:t>
            </a:r>
          </a:p>
          <a:p>
            <a:r>
              <a:rPr lang="en-US">
                <a:latin typeface="Arial" charset="0"/>
              </a:rPr>
              <a:t>     finally</a:t>
            </a:r>
          </a:p>
          <a:p>
            <a:r>
              <a:rPr lang="en-US">
                <a:latin typeface="Arial" charset="0"/>
              </a:rPr>
              <a:t>     {</a:t>
            </a:r>
          </a:p>
          <a:p>
            <a:r>
              <a:rPr lang="en-US">
                <a:latin typeface="Arial" charset="0"/>
              </a:rPr>
              <a:t>     System.out.println("Inner Block executed");</a:t>
            </a:r>
          </a:p>
          <a:p>
            <a:r>
              <a:rPr lang="en-US">
                <a:latin typeface="Arial" charset="0"/>
              </a:rPr>
              <a:t>     }</a:t>
            </a:r>
          </a:p>
          <a:p>
            <a:r>
              <a:rPr lang="en-US">
                <a:latin typeface="Arial" charset="0"/>
              </a:rPr>
              <a:t>}</a:t>
            </a:r>
          </a:p>
        </p:txBody>
      </p:sp>
      <p:sp>
        <p:nvSpPr>
          <p:cNvPr id="47109" name="Rectangle 5"/>
          <p:cNvSpPr>
            <a:spLocks noChangeArrowheads="1"/>
          </p:cNvSpPr>
          <p:nvPr/>
        </p:nvSpPr>
        <p:spPr bwMode="auto">
          <a:xfrm>
            <a:off x="3505200" y="5041900"/>
            <a:ext cx="5562600" cy="1739900"/>
          </a:xfrm>
          <a:prstGeom prst="rect">
            <a:avLst/>
          </a:prstGeom>
          <a:noFill/>
          <a:ln w="9525" algn="ctr">
            <a:noFill/>
            <a:miter lim="800000"/>
            <a:headEnd/>
            <a:tailEnd/>
          </a:ln>
          <a:effectLst/>
        </p:spPr>
        <p:txBody>
          <a:bodyPr>
            <a:spAutoFit/>
          </a:bodyPr>
          <a:lstStyle/>
          <a:p>
            <a:r>
              <a:rPr lang="en-US" i="1">
                <a:solidFill>
                  <a:schemeClr val="accent2"/>
                </a:solidFill>
                <a:latin typeface="Arial" charset="0"/>
              </a:rPr>
              <a:t>finally</a:t>
            </a:r>
          </a:p>
          <a:p>
            <a:r>
              <a:rPr lang="en-US" i="1">
                <a:solidFill>
                  <a:schemeClr val="accent2"/>
                </a:solidFill>
                <a:latin typeface="Arial" charset="0"/>
              </a:rPr>
              <a:t>{</a:t>
            </a:r>
          </a:p>
          <a:p>
            <a:r>
              <a:rPr lang="en-US" i="1">
                <a:solidFill>
                  <a:schemeClr val="accent2"/>
                </a:solidFill>
                <a:latin typeface="Arial" charset="0"/>
              </a:rPr>
              <a:t>     System.out.println("Outer Block executed");</a:t>
            </a:r>
          </a:p>
          <a:p>
            <a:r>
              <a:rPr lang="en-US" i="1">
                <a:solidFill>
                  <a:schemeClr val="accent2"/>
                </a:solidFill>
                <a:latin typeface="Arial" charset="0"/>
              </a:rPr>
              <a:t>} </a:t>
            </a:r>
          </a:p>
          <a:p>
            <a:r>
              <a:rPr lang="en-US" i="1">
                <a:solidFill>
                  <a:schemeClr val="accent2"/>
                </a:solidFill>
                <a:latin typeface="Arial" charset="0"/>
              </a:rPr>
              <a:t>}</a:t>
            </a:r>
          </a:p>
          <a:p>
            <a:r>
              <a:rPr lang="en-US" i="1">
                <a:solidFill>
                  <a:schemeClr val="accent2"/>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ox(in)">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box(in)">
                                      <p:cBhvr>
                                        <p:cTn id="12"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Output</a:t>
            </a:r>
          </a:p>
        </p:txBody>
      </p:sp>
      <p:sp>
        <p:nvSpPr>
          <p:cNvPr id="48132" name="Rectangle 4"/>
          <p:cNvSpPr>
            <a:spLocks noChangeArrowheads="1"/>
          </p:cNvSpPr>
          <p:nvPr/>
        </p:nvSpPr>
        <p:spPr bwMode="auto">
          <a:xfrm>
            <a:off x="685800" y="1411288"/>
            <a:ext cx="7543800" cy="5310187"/>
          </a:xfrm>
          <a:prstGeom prst="rect">
            <a:avLst/>
          </a:prstGeom>
          <a:noFill/>
          <a:ln w="9525" algn="ctr">
            <a:noFill/>
            <a:miter lim="800000"/>
            <a:headEnd/>
            <a:tailEnd/>
          </a:ln>
          <a:effectLst/>
        </p:spPr>
        <p:txBody>
          <a:bodyPr>
            <a:spAutoFit/>
          </a:bodyPr>
          <a:lstStyle/>
          <a:p>
            <a:r>
              <a:rPr lang="en-US">
                <a:solidFill>
                  <a:srgbClr val="FF0000"/>
                </a:solidFill>
              </a:rPr>
              <a:t>D:\java\bin&gt;java ex10</a:t>
            </a:r>
          </a:p>
          <a:p>
            <a:r>
              <a:rPr lang="en-US">
                <a:solidFill>
                  <a:srgbClr val="FF0000"/>
                </a:solidFill>
              </a:rPr>
              <a:t>Outer Block executed</a:t>
            </a:r>
          </a:p>
          <a:p>
            <a:r>
              <a:rPr lang="en-US">
                <a:solidFill>
                  <a:srgbClr val="FF0000"/>
                </a:solidFill>
              </a:rPr>
              <a:t>Exception in thread "main" java.lang.ArrayIndexOutOfBoundsException: 0         at ex10.main(ex10.java:9)</a:t>
            </a:r>
          </a:p>
          <a:p>
            <a:endParaRPr lang="en-US">
              <a:solidFill>
                <a:srgbClr val="FF0000"/>
              </a:solidFill>
            </a:endParaRPr>
          </a:p>
          <a:p>
            <a:r>
              <a:rPr lang="en-US">
                <a:solidFill>
                  <a:srgbClr val="FF0000"/>
                </a:solidFill>
              </a:rPr>
              <a:t>D:\java\bin&gt;java ex10 45</a:t>
            </a:r>
          </a:p>
          <a:p>
            <a:r>
              <a:rPr lang="en-US">
                <a:solidFill>
                  <a:srgbClr val="FF0000"/>
                </a:solidFill>
              </a:rPr>
              <a:t>Inner Block executed</a:t>
            </a:r>
          </a:p>
          <a:p>
            <a:r>
              <a:rPr lang="en-US">
                <a:solidFill>
                  <a:srgbClr val="FF0000"/>
                </a:solidFill>
              </a:rPr>
              <a:t>Outer Block executed</a:t>
            </a:r>
          </a:p>
          <a:p>
            <a:endParaRPr lang="en-US">
              <a:solidFill>
                <a:srgbClr val="FF0000"/>
              </a:solidFill>
            </a:endParaRPr>
          </a:p>
          <a:p>
            <a:r>
              <a:rPr lang="en-US">
                <a:solidFill>
                  <a:srgbClr val="FF0000"/>
                </a:solidFill>
              </a:rPr>
              <a:t>D:\java\bin&gt;java ex10 10</a:t>
            </a:r>
          </a:p>
          <a:p>
            <a:r>
              <a:rPr lang="en-US">
                <a:solidFill>
                  <a:srgbClr val="FF0000"/>
                </a:solidFill>
              </a:rPr>
              <a:t>Outer Block executed</a:t>
            </a:r>
          </a:p>
          <a:p>
            <a:r>
              <a:rPr lang="en-US">
                <a:solidFill>
                  <a:srgbClr val="FF0000"/>
                </a:solidFill>
              </a:rPr>
              <a:t>Exception in thread "main" java.lang.ArithmeticException: / by zero</a:t>
            </a:r>
          </a:p>
          <a:p>
            <a:r>
              <a:rPr lang="en-US">
                <a:solidFill>
                  <a:srgbClr val="FF0000"/>
                </a:solidFill>
              </a:rPr>
              <a:t>        at ex10.main(ex10.java:10)</a:t>
            </a:r>
          </a:p>
          <a:p>
            <a:endParaRPr lang="en-US">
              <a:solidFill>
                <a:srgbClr val="FF0000"/>
              </a:solidFill>
            </a:endParaRPr>
          </a:p>
          <a:p>
            <a:r>
              <a:rPr lang="en-US">
                <a:solidFill>
                  <a:srgbClr val="FF0000"/>
                </a:solidFill>
              </a:rPr>
              <a:t>D:\java\bin&gt;java ex10 20</a:t>
            </a:r>
          </a:p>
          <a:p>
            <a:r>
              <a:rPr lang="en-US">
                <a:solidFill>
                  <a:srgbClr val="FF0000"/>
                </a:solidFill>
              </a:rPr>
              <a:t>Inner Block executed</a:t>
            </a:r>
          </a:p>
          <a:p>
            <a:r>
              <a:rPr lang="en-US">
                <a:solidFill>
                  <a:srgbClr val="FF0000"/>
                </a:solidFill>
              </a:rPr>
              <a:t>Outer Block executed</a:t>
            </a:r>
          </a:p>
          <a:p>
            <a:r>
              <a:rPr lang="en-US">
                <a:solidFill>
                  <a:srgbClr val="FF0000"/>
                </a:solidFill>
              </a:rPr>
              <a:t>Exception in thread "main" java.lang.ArithmeticException: / by zero</a:t>
            </a:r>
          </a:p>
          <a:p>
            <a:r>
              <a:rPr lang="en-US">
                <a:solidFill>
                  <a:srgbClr val="FF0000"/>
                </a:solidFill>
              </a:rPr>
              <a:t>        at ex10.main(ex10.java:13)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box(in)">
                                      <p:cBhvr>
                                        <p:cTn id="7" dur="500"/>
                                        <p:tgtEl>
                                          <p:spTgt spid="48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132">
                                            <p:txEl>
                                              <p:pRg st="1" end="1"/>
                                            </p:txEl>
                                          </p:spTgt>
                                        </p:tgtEl>
                                        <p:attrNameLst>
                                          <p:attrName>style.visibility</p:attrName>
                                        </p:attrNameLst>
                                      </p:cBhvr>
                                      <p:to>
                                        <p:strVal val="visible"/>
                                      </p:to>
                                    </p:set>
                                    <p:animEffect transition="in" filter="box(in)">
                                      <p:cBhvr>
                                        <p:cTn id="12" dur="500"/>
                                        <p:tgtEl>
                                          <p:spTgt spid="48132">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8132">
                                            <p:txEl>
                                              <p:pRg st="2" end="2"/>
                                            </p:txEl>
                                          </p:spTgt>
                                        </p:tgtEl>
                                        <p:attrNameLst>
                                          <p:attrName>style.visibility</p:attrName>
                                        </p:attrNameLst>
                                      </p:cBhvr>
                                      <p:to>
                                        <p:strVal val="visible"/>
                                      </p:to>
                                    </p:set>
                                    <p:animEffect transition="in" filter="box(in)">
                                      <p:cBhvr>
                                        <p:cTn id="15" dur="500"/>
                                        <p:tgtEl>
                                          <p:spTgt spid="4813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8132">
                                            <p:txEl>
                                              <p:pRg st="4" end="4"/>
                                            </p:txEl>
                                          </p:spTgt>
                                        </p:tgtEl>
                                        <p:attrNameLst>
                                          <p:attrName>style.visibility</p:attrName>
                                        </p:attrNameLst>
                                      </p:cBhvr>
                                      <p:to>
                                        <p:strVal val="visible"/>
                                      </p:to>
                                    </p:set>
                                    <p:animEffect transition="in" filter="box(in)">
                                      <p:cBhvr>
                                        <p:cTn id="20" dur="500"/>
                                        <p:tgtEl>
                                          <p:spTgt spid="4813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8132">
                                            <p:txEl>
                                              <p:pRg st="5" end="5"/>
                                            </p:txEl>
                                          </p:spTgt>
                                        </p:tgtEl>
                                        <p:attrNameLst>
                                          <p:attrName>style.visibility</p:attrName>
                                        </p:attrNameLst>
                                      </p:cBhvr>
                                      <p:to>
                                        <p:strVal val="visible"/>
                                      </p:to>
                                    </p:set>
                                    <p:animEffect transition="in" filter="box(in)">
                                      <p:cBhvr>
                                        <p:cTn id="25" dur="500"/>
                                        <p:tgtEl>
                                          <p:spTgt spid="48132">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8132">
                                            <p:txEl>
                                              <p:pRg st="6" end="6"/>
                                            </p:txEl>
                                          </p:spTgt>
                                        </p:tgtEl>
                                        <p:attrNameLst>
                                          <p:attrName>style.visibility</p:attrName>
                                        </p:attrNameLst>
                                      </p:cBhvr>
                                      <p:to>
                                        <p:strVal val="visible"/>
                                      </p:to>
                                    </p:set>
                                    <p:animEffect transition="in" filter="box(in)">
                                      <p:cBhvr>
                                        <p:cTn id="28" dur="500"/>
                                        <p:tgtEl>
                                          <p:spTgt spid="4813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8132">
                                            <p:txEl>
                                              <p:pRg st="8" end="8"/>
                                            </p:txEl>
                                          </p:spTgt>
                                        </p:tgtEl>
                                        <p:attrNameLst>
                                          <p:attrName>style.visibility</p:attrName>
                                        </p:attrNameLst>
                                      </p:cBhvr>
                                      <p:to>
                                        <p:strVal val="visible"/>
                                      </p:to>
                                    </p:set>
                                    <p:animEffect transition="in" filter="box(in)">
                                      <p:cBhvr>
                                        <p:cTn id="33" dur="500"/>
                                        <p:tgtEl>
                                          <p:spTgt spid="48132">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8132">
                                            <p:txEl>
                                              <p:pRg st="9" end="9"/>
                                            </p:txEl>
                                          </p:spTgt>
                                        </p:tgtEl>
                                        <p:attrNameLst>
                                          <p:attrName>style.visibility</p:attrName>
                                        </p:attrNameLst>
                                      </p:cBhvr>
                                      <p:to>
                                        <p:strVal val="visible"/>
                                      </p:to>
                                    </p:set>
                                    <p:animEffect transition="in" filter="box(in)">
                                      <p:cBhvr>
                                        <p:cTn id="36" dur="500"/>
                                        <p:tgtEl>
                                          <p:spTgt spid="48132">
                                            <p:txEl>
                                              <p:pRg st="9" end="9"/>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48132">
                                            <p:txEl>
                                              <p:pRg st="10" end="10"/>
                                            </p:txEl>
                                          </p:spTgt>
                                        </p:tgtEl>
                                        <p:attrNameLst>
                                          <p:attrName>style.visibility</p:attrName>
                                        </p:attrNameLst>
                                      </p:cBhvr>
                                      <p:to>
                                        <p:strVal val="visible"/>
                                      </p:to>
                                    </p:set>
                                    <p:animEffect transition="in" filter="box(in)">
                                      <p:cBhvr>
                                        <p:cTn id="39" dur="500"/>
                                        <p:tgtEl>
                                          <p:spTgt spid="48132">
                                            <p:txEl>
                                              <p:pRg st="10" end="10"/>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48132">
                                            <p:txEl>
                                              <p:pRg st="11" end="11"/>
                                            </p:txEl>
                                          </p:spTgt>
                                        </p:tgtEl>
                                        <p:attrNameLst>
                                          <p:attrName>style.visibility</p:attrName>
                                        </p:attrNameLst>
                                      </p:cBhvr>
                                      <p:to>
                                        <p:strVal val="visible"/>
                                      </p:to>
                                    </p:set>
                                    <p:animEffect transition="in" filter="box(in)">
                                      <p:cBhvr>
                                        <p:cTn id="42" dur="500"/>
                                        <p:tgtEl>
                                          <p:spTgt spid="48132">
                                            <p:txEl>
                                              <p:pRg st="11" end="11"/>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8132">
                                            <p:txEl>
                                              <p:pRg st="13" end="13"/>
                                            </p:txEl>
                                          </p:spTgt>
                                        </p:tgtEl>
                                        <p:attrNameLst>
                                          <p:attrName>style.visibility</p:attrName>
                                        </p:attrNameLst>
                                      </p:cBhvr>
                                      <p:to>
                                        <p:strVal val="visible"/>
                                      </p:to>
                                    </p:set>
                                    <p:animEffect transition="in" filter="box(in)">
                                      <p:cBhvr>
                                        <p:cTn id="45" dur="500"/>
                                        <p:tgtEl>
                                          <p:spTgt spid="48132">
                                            <p:txEl>
                                              <p:pRg st="13" end="13"/>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8132">
                                            <p:txEl>
                                              <p:pRg st="14" end="14"/>
                                            </p:txEl>
                                          </p:spTgt>
                                        </p:tgtEl>
                                        <p:attrNameLst>
                                          <p:attrName>style.visibility</p:attrName>
                                        </p:attrNameLst>
                                      </p:cBhvr>
                                      <p:to>
                                        <p:strVal val="visible"/>
                                      </p:to>
                                    </p:set>
                                    <p:animEffect transition="in" filter="box(in)">
                                      <p:cBhvr>
                                        <p:cTn id="48" dur="500"/>
                                        <p:tgtEl>
                                          <p:spTgt spid="48132">
                                            <p:txEl>
                                              <p:pRg st="14" end="14"/>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8132">
                                            <p:txEl>
                                              <p:pRg st="15" end="15"/>
                                            </p:txEl>
                                          </p:spTgt>
                                        </p:tgtEl>
                                        <p:attrNameLst>
                                          <p:attrName>style.visibility</p:attrName>
                                        </p:attrNameLst>
                                      </p:cBhvr>
                                      <p:to>
                                        <p:strVal val="visible"/>
                                      </p:to>
                                    </p:set>
                                    <p:animEffect transition="in" filter="box(in)">
                                      <p:cBhvr>
                                        <p:cTn id="51" dur="500"/>
                                        <p:tgtEl>
                                          <p:spTgt spid="48132">
                                            <p:txEl>
                                              <p:pRg st="15" end="15"/>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8132">
                                            <p:txEl>
                                              <p:pRg st="16" end="16"/>
                                            </p:txEl>
                                          </p:spTgt>
                                        </p:tgtEl>
                                        <p:attrNameLst>
                                          <p:attrName>style.visibility</p:attrName>
                                        </p:attrNameLst>
                                      </p:cBhvr>
                                      <p:to>
                                        <p:strVal val="visible"/>
                                      </p:to>
                                    </p:set>
                                    <p:animEffect transition="in" filter="box(in)">
                                      <p:cBhvr>
                                        <p:cTn id="54" dur="500"/>
                                        <p:tgtEl>
                                          <p:spTgt spid="48132">
                                            <p:txEl>
                                              <p:pRg st="16" end="16"/>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48132">
                                            <p:txEl>
                                              <p:pRg st="17" end="17"/>
                                            </p:txEl>
                                          </p:spTgt>
                                        </p:tgtEl>
                                        <p:attrNameLst>
                                          <p:attrName>style.visibility</p:attrName>
                                        </p:attrNameLst>
                                      </p:cBhvr>
                                      <p:to>
                                        <p:strVal val="visible"/>
                                      </p:to>
                                    </p:set>
                                    <p:animEffect transition="in" filter="box(in)">
                                      <p:cBhvr>
                                        <p:cTn id="57" dur="500"/>
                                        <p:tgtEl>
                                          <p:spTgt spid="4813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Unchecked Exceptions</a:t>
            </a:r>
          </a:p>
        </p:txBody>
      </p:sp>
      <p:sp>
        <p:nvSpPr>
          <p:cNvPr id="6147" name="Rectangle 3"/>
          <p:cNvSpPr>
            <a:spLocks noGrp="1" noChangeArrowheads="1"/>
          </p:cNvSpPr>
          <p:nvPr>
            <p:ph idx="1"/>
          </p:nvPr>
        </p:nvSpPr>
        <p:spPr>
          <a:xfrm>
            <a:off x="457200" y="1600200"/>
            <a:ext cx="4876800" cy="2819400"/>
          </a:xfrm>
        </p:spPr>
        <p:txBody>
          <a:bodyPr>
            <a:normAutofit fontScale="92500" lnSpcReduction="20000"/>
          </a:bodyPr>
          <a:lstStyle/>
          <a:p>
            <a:pPr marL="609600" indent="-609600">
              <a:buFontTx/>
              <a:buNone/>
            </a:pPr>
            <a:r>
              <a:rPr lang="en-US" sz="1800" b="1">
                <a:solidFill>
                  <a:srgbClr val="FF0000"/>
                </a:solidFill>
              </a:rPr>
              <a:t>Some Common Unchecked Exceptions</a:t>
            </a:r>
          </a:p>
          <a:p>
            <a:pPr marL="609600" indent="-609600">
              <a:buFontTx/>
              <a:buAutoNum type="arabicPeriod"/>
            </a:pPr>
            <a:r>
              <a:rPr lang="en-US" sz="1800" b="1">
                <a:solidFill>
                  <a:srgbClr val="FF0000"/>
                </a:solidFill>
              </a:rPr>
              <a:t>ArithmaticException (Divide By 0)</a:t>
            </a:r>
          </a:p>
          <a:p>
            <a:pPr marL="609600" indent="-609600">
              <a:buFontTx/>
              <a:buAutoNum type="arabicPeriod"/>
            </a:pPr>
            <a:r>
              <a:rPr lang="en-US" sz="1800" b="1">
                <a:solidFill>
                  <a:srgbClr val="FF0000"/>
                </a:solidFill>
              </a:rPr>
              <a:t>ArrayIndexOutOfBoundsException</a:t>
            </a:r>
          </a:p>
          <a:p>
            <a:pPr marL="609600" indent="-609600">
              <a:buFontTx/>
              <a:buAutoNum type="arabicPeriod"/>
            </a:pPr>
            <a:r>
              <a:rPr lang="en-US" sz="1800" b="1">
                <a:solidFill>
                  <a:srgbClr val="FF0000"/>
                </a:solidFill>
              </a:rPr>
              <a:t>ArrayStoreException</a:t>
            </a:r>
          </a:p>
          <a:p>
            <a:pPr marL="609600" indent="-609600">
              <a:buFontTx/>
              <a:buAutoNum type="arabicPeriod"/>
            </a:pPr>
            <a:r>
              <a:rPr lang="en-US" sz="1800" b="1">
                <a:solidFill>
                  <a:srgbClr val="FF0000"/>
                </a:solidFill>
              </a:rPr>
              <a:t>FileNotFoundException</a:t>
            </a:r>
          </a:p>
          <a:p>
            <a:pPr marL="609600" indent="-609600">
              <a:buFontTx/>
              <a:buAutoNum type="arabicPeriod"/>
            </a:pPr>
            <a:r>
              <a:rPr lang="en-US" sz="1800" b="1">
                <a:solidFill>
                  <a:srgbClr val="FF0000"/>
                </a:solidFill>
              </a:rPr>
              <a:t>NullPointerException</a:t>
            </a:r>
          </a:p>
          <a:p>
            <a:pPr marL="609600" indent="-609600">
              <a:buFontTx/>
              <a:buAutoNum type="arabicPeriod"/>
            </a:pPr>
            <a:r>
              <a:rPr lang="en-US" sz="1800" b="1">
                <a:solidFill>
                  <a:srgbClr val="FF0000"/>
                </a:solidFill>
              </a:rPr>
              <a:t>NumberFormatException</a:t>
            </a:r>
          </a:p>
          <a:p>
            <a:pPr marL="609600" indent="-609600">
              <a:buFontTx/>
              <a:buAutoNum type="arabicPeriod"/>
            </a:pPr>
            <a:r>
              <a:rPr lang="en-US" sz="1800" b="1">
                <a:solidFill>
                  <a:srgbClr val="FF0000"/>
                </a:solidFill>
              </a:rPr>
              <a:t>IllegalArumentsException</a:t>
            </a:r>
          </a:p>
        </p:txBody>
      </p:sp>
      <p:grpSp>
        <p:nvGrpSpPr>
          <p:cNvPr id="6160" name="Group 16"/>
          <p:cNvGrpSpPr>
            <a:grpSpLocks/>
          </p:cNvGrpSpPr>
          <p:nvPr/>
        </p:nvGrpSpPr>
        <p:grpSpPr bwMode="auto">
          <a:xfrm>
            <a:off x="4619625" y="1828800"/>
            <a:ext cx="4143375" cy="2743200"/>
            <a:chOff x="2910" y="1152"/>
            <a:chExt cx="2610" cy="1728"/>
          </a:xfrm>
        </p:grpSpPr>
        <p:sp>
          <p:nvSpPr>
            <p:cNvPr id="6148" name="Rectangle 4"/>
            <p:cNvSpPr>
              <a:spLocks noChangeArrowheads="1"/>
            </p:cNvSpPr>
            <p:nvPr/>
          </p:nvSpPr>
          <p:spPr bwMode="auto">
            <a:xfrm>
              <a:off x="3753" y="1152"/>
              <a:ext cx="1152" cy="336"/>
            </a:xfrm>
            <a:prstGeom prst="rect">
              <a:avLst/>
            </a:prstGeom>
            <a:solidFill>
              <a:schemeClr val="accent1"/>
            </a:solidFill>
            <a:ln w="9525">
              <a:solidFill>
                <a:schemeClr val="tx1"/>
              </a:solidFill>
              <a:miter lim="800000"/>
              <a:headEnd/>
              <a:tailEnd/>
            </a:ln>
            <a:effectLst/>
          </p:spPr>
          <p:txBody>
            <a:bodyPr wrap="none" anchor="ctr"/>
            <a:lstStyle/>
            <a:p>
              <a:pPr algn="ctr"/>
              <a:r>
                <a:rPr lang="en-US" sz="2000">
                  <a:latin typeface="Arial" charset="0"/>
                </a:rPr>
                <a:t>Throwable</a:t>
              </a:r>
            </a:p>
          </p:txBody>
        </p:sp>
        <p:sp>
          <p:nvSpPr>
            <p:cNvPr id="6150" name="Rectangle 6"/>
            <p:cNvSpPr>
              <a:spLocks noChangeArrowheads="1"/>
            </p:cNvSpPr>
            <p:nvPr/>
          </p:nvSpPr>
          <p:spPr bwMode="auto">
            <a:xfrm>
              <a:off x="3072" y="1968"/>
              <a:ext cx="1152" cy="336"/>
            </a:xfrm>
            <a:prstGeom prst="rect">
              <a:avLst/>
            </a:prstGeom>
            <a:solidFill>
              <a:schemeClr val="accent1"/>
            </a:solidFill>
            <a:ln w="9525">
              <a:solidFill>
                <a:schemeClr val="tx1"/>
              </a:solidFill>
              <a:miter lim="800000"/>
              <a:headEnd/>
              <a:tailEnd/>
            </a:ln>
            <a:effectLst/>
          </p:spPr>
          <p:txBody>
            <a:bodyPr wrap="none" anchor="ctr"/>
            <a:lstStyle/>
            <a:p>
              <a:pPr algn="ctr"/>
              <a:r>
                <a:rPr lang="en-US" sz="2000">
                  <a:latin typeface="Arial" charset="0"/>
                </a:rPr>
                <a:t>Exception</a:t>
              </a:r>
            </a:p>
          </p:txBody>
        </p:sp>
        <p:sp>
          <p:nvSpPr>
            <p:cNvPr id="6151" name="Line 7"/>
            <p:cNvSpPr>
              <a:spLocks noChangeShapeType="1"/>
            </p:cNvSpPr>
            <p:nvPr/>
          </p:nvSpPr>
          <p:spPr bwMode="auto">
            <a:xfrm flipV="1">
              <a:off x="4275" y="1488"/>
              <a:ext cx="0" cy="288"/>
            </a:xfrm>
            <a:prstGeom prst="line">
              <a:avLst/>
            </a:prstGeom>
            <a:noFill/>
            <a:ln w="9525">
              <a:solidFill>
                <a:schemeClr val="tx1"/>
              </a:solidFill>
              <a:round/>
              <a:headEnd/>
              <a:tailEnd type="triangle" w="med" len="med"/>
            </a:ln>
            <a:effectLst/>
          </p:spPr>
          <p:txBody>
            <a:bodyPr/>
            <a:lstStyle/>
            <a:p>
              <a:endParaRPr lang="en-US"/>
            </a:p>
          </p:txBody>
        </p:sp>
        <p:sp>
          <p:nvSpPr>
            <p:cNvPr id="6152" name="Rectangle 8"/>
            <p:cNvSpPr>
              <a:spLocks noChangeArrowheads="1"/>
            </p:cNvSpPr>
            <p:nvPr/>
          </p:nvSpPr>
          <p:spPr bwMode="auto">
            <a:xfrm>
              <a:off x="4368" y="1977"/>
              <a:ext cx="1152" cy="336"/>
            </a:xfrm>
            <a:prstGeom prst="rect">
              <a:avLst/>
            </a:prstGeom>
            <a:solidFill>
              <a:schemeClr val="accent1"/>
            </a:solidFill>
            <a:ln w="9525">
              <a:solidFill>
                <a:schemeClr val="tx1"/>
              </a:solidFill>
              <a:miter lim="800000"/>
              <a:headEnd/>
              <a:tailEnd/>
            </a:ln>
            <a:effectLst/>
          </p:spPr>
          <p:txBody>
            <a:bodyPr wrap="none" anchor="ctr"/>
            <a:lstStyle/>
            <a:p>
              <a:pPr algn="ctr"/>
              <a:r>
                <a:rPr lang="en-US" sz="2000">
                  <a:latin typeface="Arial" charset="0"/>
                </a:rPr>
                <a:t>Error</a:t>
              </a:r>
            </a:p>
          </p:txBody>
        </p:sp>
        <p:sp>
          <p:nvSpPr>
            <p:cNvPr id="6153" name="Line 9"/>
            <p:cNvSpPr>
              <a:spLocks noChangeShapeType="1"/>
            </p:cNvSpPr>
            <p:nvPr/>
          </p:nvSpPr>
          <p:spPr bwMode="auto">
            <a:xfrm>
              <a:off x="3717" y="1782"/>
              <a:ext cx="1152" cy="0"/>
            </a:xfrm>
            <a:prstGeom prst="line">
              <a:avLst/>
            </a:prstGeom>
            <a:noFill/>
            <a:ln w="9525">
              <a:solidFill>
                <a:schemeClr val="tx1"/>
              </a:solidFill>
              <a:round/>
              <a:headEnd/>
              <a:tailEnd/>
            </a:ln>
            <a:effectLst/>
          </p:spPr>
          <p:txBody>
            <a:bodyPr/>
            <a:lstStyle/>
            <a:p>
              <a:endParaRPr lang="en-US"/>
            </a:p>
          </p:txBody>
        </p:sp>
        <p:sp>
          <p:nvSpPr>
            <p:cNvPr id="6154" name="Line 10"/>
            <p:cNvSpPr>
              <a:spLocks noChangeShapeType="1"/>
            </p:cNvSpPr>
            <p:nvPr/>
          </p:nvSpPr>
          <p:spPr bwMode="auto">
            <a:xfrm>
              <a:off x="3708" y="1776"/>
              <a:ext cx="0" cy="192"/>
            </a:xfrm>
            <a:prstGeom prst="line">
              <a:avLst/>
            </a:prstGeom>
            <a:noFill/>
            <a:ln w="9525">
              <a:solidFill>
                <a:schemeClr val="tx1"/>
              </a:solidFill>
              <a:round/>
              <a:headEnd/>
              <a:tailEnd/>
            </a:ln>
            <a:effectLst/>
          </p:spPr>
          <p:txBody>
            <a:bodyPr/>
            <a:lstStyle/>
            <a:p>
              <a:endParaRPr lang="en-US"/>
            </a:p>
          </p:txBody>
        </p:sp>
        <p:sp>
          <p:nvSpPr>
            <p:cNvPr id="6155" name="Line 11"/>
            <p:cNvSpPr>
              <a:spLocks noChangeShapeType="1"/>
            </p:cNvSpPr>
            <p:nvPr/>
          </p:nvSpPr>
          <p:spPr bwMode="auto">
            <a:xfrm>
              <a:off x="4887" y="1776"/>
              <a:ext cx="0" cy="192"/>
            </a:xfrm>
            <a:prstGeom prst="line">
              <a:avLst/>
            </a:prstGeom>
            <a:noFill/>
            <a:ln w="9525">
              <a:solidFill>
                <a:schemeClr val="tx1"/>
              </a:solidFill>
              <a:round/>
              <a:headEnd/>
              <a:tailEnd/>
            </a:ln>
            <a:effectLst/>
          </p:spPr>
          <p:txBody>
            <a:bodyPr/>
            <a:lstStyle/>
            <a:p>
              <a:endParaRPr lang="en-US"/>
            </a:p>
          </p:txBody>
        </p:sp>
        <p:sp>
          <p:nvSpPr>
            <p:cNvPr id="6156" name="Rectangle 12"/>
            <p:cNvSpPr>
              <a:spLocks noChangeArrowheads="1"/>
            </p:cNvSpPr>
            <p:nvPr/>
          </p:nvSpPr>
          <p:spPr bwMode="auto">
            <a:xfrm>
              <a:off x="2910" y="2607"/>
              <a:ext cx="1623" cy="273"/>
            </a:xfrm>
            <a:prstGeom prst="rect">
              <a:avLst/>
            </a:prstGeom>
            <a:solidFill>
              <a:schemeClr val="accent1"/>
            </a:solidFill>
            <a:ln w="9525">
              <a:solidFill>
                <a:schemeClr val="tx1"/>
              </a:solidFill>
              <a:miter lim="800000"/>
              <a:headEnd/>
              <a:tailEnd/>
            </a:ln>
            <a:effectLst/>
          </p:spPr>
          <p:txBody>
            <a:bodyPr wrap="none" anchor="ctr"/>
            <a:lstStyle/>
            <a:p>
              <a:pPr algn="ctr"/>
              <a:r>
                <a:rPr lang="en-US" sz="2000">
                  <a:latin typeface="Arial" charset="0"/>
                </a:rPr>
                <a:t>RunTimeException</a:t>
              </a:r>
            </a:p>
          </p:txBody>
        </p:sp>
        <p:sp>
          <p:nvSpPr>
            <p:cNvPr id="6157" name="Line 13"/>
            <p:cNvSpPr>
              <a:spLocks noChangeShapeType="1"/>
            </p:cNvSpPr>
            <p:nvPr/>
          </p:nvSpPr>
          <p:spPr bwMode="auto">
            <a:xfrm flipV="1">
              <a:off x="3720" y="2304"/>
              <a:ext cx="0" cy="288"/>
            </a:xfrm>
            <a:prstGeom prst="line">
              <a:avLst/>
            </a:prstGeom>
            <a:noFill/>
            <a:ln w="9525">
              <a:solidFill>
                <a:schemeClr val="tx1"/>
              </a:solidFill>
              <a:round/>
              <a:headEnd/>
              <a:tailEnd type="triangle" w="med" len="med"/>
            </a:ln>
            <a:effectLst/>
          </p:spPr>
          <p:txBody>
            <a:bodyPr/>
            <a:lstStyle/>
            <a:p>
              <a:endParaRPr lang="en-US"/>
            </a:p>
          </p:txBody>
        </p:sp>
      </p:grpSp>
      <p:sp>
        <p:nvSpPr>
          <p:cNvPr id="6158" name="Line 14"/>
          <p:cNvSpPr>
            <a:spLocks noChangeShapeType="1"/>
          </p:cNvSpPr>
          <p:nvPr/>
        </p:nvSpPr>
        <p:spPr bwMode="auto">
          <a:xfrm flipH="1" flipV="1">
            <a:off x="5943600" y="4572000"/>
            <a:ext cx="685800" cy="1295400"/>
          </a:xfrm>
          <a:prstGeom prst="line">
            <a:avLst/>
          </a:prstGeom>
          <a:noFill/>
          <a:ln w="38100">
            <a:solidFill>
              <a:schemeClr val="accent2"/>
            </a:solidFill>
            <a:round/>
            <a:headEnd/>
            <a:tailEnd type="triangle" w="med" len="med"/>
          </a:ln>
          <a:effectLst/>
        </p:spPr>
        <p:txBody>
          <a:bodyPr/>
          <a:lstStyle/>
          <a:p>
            <a:endParaRPr lang="en-US"/>
          </a:p>
        </p:txBody>
      </p:sp>
      <p:sp>
        <p:nvSpPr>
          <p:cNvPr id="6159" name="Text Box 15"/>
          <p:cNvSpPr txBox="1">
            <a:spLocks noChangeArrowheads="1"/>
          </p:cNvSpPr>
          <p:nvPr/>
        </p:nvSpPr>
        <p:spPr bwMode="auto">
          <a:xfrm>
            <a:off x="3248025" y="5900738"/>
            <a:ext cx="5410200" cy="404812"/>
          </a:xfrm>
          <a:prstGeom prst="rect">
            <a:avLst/>
          </a:prstGeom>
          <a:noFill/>
          <a:ln w="38100">
            <a:solidFill>
              <a:schemeClr val="accent2"/>
            </a:solidFill>
            <a:miter lim="800000"/>
            <a:headEnd/>
            <a:tailEnd/>
          </a:ln>
          <a:effectLst/>
        </p:spPr>
        <p:txBody>
          <a:bodyPr>
            <a:spAutoFit/>
          </a:bodyPr>
          <a:lstStyle/>
          <a:p>
            <a:pPr algn="ctr">
              <a:spcBef>
                <a:spcPct val="50000"/>
              </a:spcBef>
            </a:pPr>
            <a:r>
              <a:rPr lang="en-US">
                <a:solidFill>
                  <a:schemeClr val="accent2"/>
                </a:solidFill>
                <a:latin typeface="Arial" charset="0"/>
              </a:rPr>
              <a:t>Any Class belonging to RunTimeException</a:t>
            </a:r>
          </a:p>
        </p:txBody>
      </p:sp>
      <p:sp>
        <p:nvSpPr>
          <p:cNvPr id="6162" name="Rectangle 18"/>
          <p:cNvSpPr>
            <a:spLocks noChangeArrowheads="1"/>
          </p:cNvSpPr>
          <p:nvPr/>
        </p:nvSpPr>
        <p:spPr bwMode="auto">
          <a:xfrm>
            <a:off x="457200" y="1905000"/>
            <a:ext cx="4572000" cy="2438400"/>
          </a:xfrm>
          <a:prstGeom prst="rect">
            <a:avLst/>
          </a:prstGeom>
          <a:noFill/>
          <a:ln w="9525" algn="ctr">
            <a:solidFill>
              <a:schemeClr val="accent2"/>
            </a:solidFill>
            <a:prstDash val="dash"/>
            <a:miter lim="800000"/>
            <a:headEnd/>
            <a:tailEnd/>
          </a:ln>
          <a:effectLst/>
        </p:spPr>
        <p:txBody>
          <a:bodyPr wrap="none" anchor="ctr">
            <a:spAutoFit/>
          </a:bodyPr>
          <a:lstStyle/>
          <a:p>
            <a:endParaRPr lang="en-US"/>
          </a:p>
        </p:txBody>
      </p:sp>
      <p:sp>
        <p:nvSpPr>
          <p:cNvPr id="6163" name="Line 19"/>
          <p:cNvSpPr>
            <a:spLocks noChangeShapeType="1"/>
          </p:cNvSpPr>
          <p:nvPr/>
        </p:nvSpPr>
        <p:spPr bwMode="auto">
          <a:xfrm flipV="1">
            <a:off x="1600200" y="4343400"/>
            <a:ext cx="76200" cy="914400"/>
          </a:xfrm>
          <a:prstGeom prst="line">
            <a:avLst/>
          </a:prstGeom>
          <a:noFill/>
          <a:ln w="9525">
            <a:solidFill>
              <a:srgbClr val="FF0000"/>
            </a:solidFill>
            <a:round/>
            <a:headEnd/>
            <a:tailEnd type="triangle" w="med" len="med"/>
          </a:ln>
          <a:effectLst/>
        </p:spPr>
        <p:txBody>
          <a:bodyPr>
            <a:spAutoFit/>
          </a:bodyPr>
          <a:lstStyle/>
          <a:p>
            <a:endParaRPr lang="en-US"/>
          </a:p>
        </p:txBody>
      </p:sp>
      <p:sp>
        <p:nvSpPr>
          <p:cNvPr id="6164" name="Text Box 20"/>
          <p:cNvSpPr txBox="1">
            <a:spLocks noChangeArrowheads="1"/>
          </p:cNvSpPr>
          <p:nvPr/>
        </p:nvSpPr>
        <p:spPr bwMode="auto">
          <a:xfrm>
            <a:off x="457200" y="5181600"/>
            <a:ext cx="2590800" cy="1739900"/>
          </a:xfrm>
          <a:prstGeom prst="rect">
            <a:avLst/>
          </a:prstGeom>
          <a:noFill/>
          <a:ln w="9525" algn="ctr">
            <a:noFill/>
            <a:miter lim="800000"/>
            <a:headEnd/>
            <a:tailEnd/>
          </a:ln>
          <a:effectLst/>
        </p:spPr>
        <p:txBody>
          <a:bodyPr>
            <a:spAutoFit/>
          </a:bodyPr>
          <a:lstStyle/>
          <a:p>
            <a:pPr>
              <a:spcBef>
                <a:spcPct val="50000"/>
              </a:spcBef>
            </a:pPr>
            <a:r>
              <a:rPr lang="en-US" i="1" u="sng">
                <a:solidFill>
                  <a:srgbClr val="FF0000"/>
                </a:solidFill>
                <a:latin typeface="Arial Black" pitchFamily="34" charset="0"/>
              </a:rPr>
              <a:t>All Unchecked Exceptions directly or indirectly are sub classes of RunTimeException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i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60"/>
                                        </p:tgtEl>
                                        <p:attrNameLst>
                                          <p:attrName>style.visibility</p:attrName>
                                        </p:attrNameLst>
                                      </p:cBhvr>
                                      <p:to>
                                        <p:strVal val="visible"/>
                                      </p:to>
                                    </p:set>
                                    <p:animEffect transition="in" filter="box(in)">
                                      <p:cBhvr>
                                        <p:cTn id="12" dur="500"/>
                                        <p:tgtEl>
                                          <p:spTgt spid="616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58"/>
                                        </p:tgtEl>
                                        <p:attrNameLst>
                                          <p:attrName>style.visibility</p:attrName>
                                        </p:attrNameLst>
                                      </p:cBhvr>
                                      <p:to>
                                        <p:strVal val="visible"/>
                                      </p:to>
                                    </p:set>
                                    <p:anim calcmode="lin" valueType="num">
                                      <p:cBhvr additive="base">
                                        <p:cTn id="17" dur="500" fill="hold"/>
                                        <p:tgtEl>
                                          <p:spTgt spid="6158"/>
                                        </p:tgtEl>
                                        <p:attrNameLst>
                                          <p:attrName>ppt_x</p:attrName>
                                        </p:attrNameLst>
                                      </p:cBhvr>
                                      <p:tavLst>
                                        <p:tav tm="0">
                                          <p:val>
                                            <p:strVal val="#ppt_x"/>
                                          </p:val>
                                        </p:tav>
                                        <p:tav tm="100000">
                                          <p:val>
                                            <p:strVal val="#ppt_x"/>
                                          </p:val>
                                        </p:tav>
                                      </p:tavLst>
                                    </p:anim>
                                    <p:anim calcmode="lin" valueType="num">
                                      <p:cBhvr additive="base">
                                        <p:cTn id="18" dur="500" fill="hold"/>
                                        <p:tgtEl>
                                          <p:spTgt spid="615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159"/>
                                        </p:tgtEl>
                                        <p:attrNameLst>
                                          <p:attrName>style.visibility</p:attrName>
                                        </p:attrNameLst>
                                      </p:cBhvr>
                                      <p:to>
                                        <p:strVal val="visible"/>
                                      </p:to>
                                    </p:set>
                                    <p:anim calcmode="lin" valueType="num">
                                      <p:cBhvr additive="base">
                                        <p:cTn id="21" dur="500" fill="hold"/>
                                        <p:tgtEl>
                                          <p:spTgt spid="6159"/>
                                        </p:tgtEl>
                                        <p:attrNameLst>
                                          <p:attrName>ppt_x</p:attrName>
                                        </p:attrNameLst>
                                      </p:cBhvr>
                                      <p:tavLst>
                                        <p:tav tm="0">
                                          <p:val>
                                            <p:strVal val="#ppt_x"/>
                                          </p:val>
                                        </p:tav>
                                        <p:tav tm="100000">
                                          <p:val>
                                            <p:strVal val="#ppt_x"/>
                                          </p:val>
                                        </p:tav>
                                      </p:tavLst>
                                    </p:anim>
                                    <p:anim calcmode="lin" valueType="num">
                                      <p:cBhvr additive="base">
                                        <p:cTn id="22" dur="500" fill="hold"/>
                                        <p:tgtEl>
                                          <p:spTgt spid="615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147">
                                            <p:txEl>
                                              <p:pRg st="0" end="0"/>
                                            </p:txEl>
                                          </p:spTgt>
                                        </p:tgtEl>
                                        <p:attrNameLst>
                                          <p:attrName>style.visibility</p:attrName>
                                        </p:attrNameLst>
                                      </p:cBhvr>
                                      <p:to>
                                        <p:strVal val="visible"/>
                                      </p:to>
                                    </p:set>
                                    <p:anim calcmode="lin" valueType="num">
                                      <p:cBhvr additive="base">
                                        <p:cTn id="2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147">
                                            <p:txEl>
                                              <p:pRg st="1" end="1"/>
                                            </p:txEl>
                                          </p:spTgt>
                                        </p:tgtEl>
                                        <p:attrNameLst>
                                          <p:attrName>style.visibility</p:attrName>
                                        </p:attrNameLst>
                                      </p:cBhvr>
                                      <p:to>
                                        <p:strVal val="visible"/>
                                      </p:to>
                                    </p:set>
                                    <p:anim calcmode="lin" valueType="num">
                                      <p:cBhvr additive="base">
                                        <p:cTn id="3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147">
                                            <p:txEl>
                                              <p:pRg st="2" end="2"/>
                                            </p:txEl>
                                          </p:spTgt>
                                        </p:tgtEl>
                                        <p:attrNameLst>
                                          <p:attrName>style.visibility</p:attrName>
                                        </p:attrNameLst>
                                      </p:cBhvr>
                                      <p:to>
                                        <p:strVal val="visible"/>
                                      </p:to>
                                    </p:set>
                                    <p:anim calcmode="lin" valueType="num">
                                      <p:cBhvr additive="base">
                                        <p:cTn id="3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147">
                                            <p:txEl>
                                              <p:pRg st="3" end="3"/>
                                            </p:txEl>
                                          </p:spTgt>
                                        </p:tgtEl>
                                        <p:attrNameLst>
                                          <p:attrName>style.visibility</p:attrName>
                                        </p:attrNameLst>
                                      </p:cBhvr>
                                      <p:to>
                                        <p:strVal val="visible"/>
                                      </p:to>
                                    </p:set>
                                    <p:anim calcmode="lin" valueType="num">
                                      <p:cBhvr additive="base">
                                        <p:cTn id="45"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147">
                                            <p:txEl>
                                              <p:pRg st="4" end="4"/>
                                            </p:txEl>
                                          </p:spTgt>
                                        </p:tgtEl>
                                        <p:attrNameLst>
                                          <p:attrName>style.visibility</p:attrName>
                                        </p:attrNameLst>
                                      </p:cBhvr>
                                      <p:to>
                                        <p:strVal val="visible"/>
                                      </p:to>
                                    </p:set>
                                    <p:anim calcmode="lin" valueType="num">
                                      <p:cBhvr additive="base">
                                        <p:cTn id="51"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147">
                                            <p:txEl>
                                              <p:pRg st="5" end="5"/>
                                            </p:txEl>
                                          </p:spTgt>
                                        </p:tgtEl>
                                        <p:attrNameLst>
                                          <p:attrName>style.visibility</p:attrName>
                                        </p:attrNameLst>
                                      </p:cBhvr>
                                      <p:to>
                                        <p:strVal val="visible"/>
                                      </p:to>
                                    </p:set>
                                    <p:anim calcmode="lin" valueType="num">
                                      <p:cBhvr additive="base">
                                        <p:cTn id="57"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147">
                                            <p:txEl>
                                              <p:pRg st="6" end="6"/>
                                            </p:txEl>
                                          </p:spTgt>
                                        </p:tgtEl>
                                        <p:attrNameLst>
                                          <p:attrName>style.visibility</p:attrName>
                                        </p:attrNameLst>
                                      </p:cBhvr>
                                      <p:to>
                                        <p:strVal val="visible"/>
                                      </p:to>
                                    </p:set>
                                    <p:anim calcmode="lin" valueType="num">
                                      <p:cBhvr additive="base">
                                        <p:cTn id="63"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147">
                                            <p:txEl>
                                              <p:pRg st="7" end="7"/>
                                            </p:txEl>
                                          </p:spTgt>
                                        </p:tgtEl>
                                        <p:attrNameLst>
                                          <p:attrName>style.visibility</p:attrName>
                                        </p:attrNameLst>
                                      </p:cBhvr>
                                      <p:to>
                                        <p:strVal val="visible"/>
                                      </p:to>
                                    </p:set>
                                    <p:anim calcmode="lin" valueType="num">
                                      <p:cBhvr additive="base">
                                        <p:cTn id="69"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6162"/>
                                        </p:tgtEl>
                                        <p:attrNameLst>
                                          <p:attrName>style.visibility</p:attrName>
                                        </p:attrNameLst>
                                      </p:cBhvr>
                                      <p:to>
                                        <p:strVal val="visible"/>
                                      </p:to>
                                    </p:set>
                                    <p:animEffect transition="in" filter="box(in)">
                                      <p:cBhvr>
                                        <p:cTn id="75" dur="500"/>
                                        <p:tgtEl>
                                          <p:spTgt spid="6162"/>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6163"/>
                                        </p:tgtEl>
                                        <p:attrNameLst>
                                          <p:attrName>style.visibility</p:attrName>
                                        </p:attrNameLst>
                                      </p:cBhvr>
                                      <p:to>
                                        <p:strVal val="visible"/>
                                      </p:to>
                                    </p:set>
                                    <p:animEffect transition="in" filter="box(in)">
                                      <p:cBhvr>
                                        <p:cTn id="78" dur="500"/>
                                        <p:tgtEl>
                                          <p:spTgt spid="6163"/>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6164"/>
                                        </p:tgtEl>
                                        <p:attrNameLst>
                                          <p:attrName>style.visibility</p:attrName>
                                        </p:attrNameLst>
                                      </p:cBhvr>
                                      <p:to>
                                        <p:strVal val="visible"/>
                                      </p:to>
                                    </p:set>
                                    <p:animEffect transition="in" filter="box(in)">
                                      <p:cBhvr>
                                        <p:cTn id="8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6158" grpId="0" animBg="1"/>
      <p:bldP spid="6159" grpId="0" animBg="1"/>
      <p:bldP spid="6162" grpId="0" animBg="1"/>
      <p:bldP spid="6163" grpId="0" animBg="1"/>
      <p:bldP spid="616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4000"/>
              <a:t>Creating Hierarchy of Exceptions</a:t>
            </a:r>
          </a:p>
        </p:txBody>
      </p:sp>
      <p:sp>
        <p:nvSpPr>
          <p:cNvPr id="49159" name="Text Box 7"/>
          <p:cNvSpPr txBox="1">
            <a:spLocks noChangeArrowheads="1"/>
          </p:cNvSpPr>
          <p:nvPr/>
        </p:nvSpPr>
        <p:spPr bwMode="auto">
          <a:xfrm>
            <a:off x="228600" y="1600200"/>
            <a:ext cx="8534400" cy="1158875"/>
          </a:xfrm>
          <a:prstGeom prst="rect">
            <a:avLst/>
          </a:prstGeom>
          <a:noFill/>
          <a:ln w="9525" algn="ctr">
            <a:noFill/>
            <a:miter lim="800000"/>
            <a:headEnd/>
            <a:tailEnd/>
          </a:ln>
          <a:effectLst/>
        </p:spPr>
        <p:txBody>
          <a:bodyPr>
            <a:spAutoFit/>
          </a:bodyPr>
          <a:lstStyle/>
          <a:p>
            <a:pPr marL="342900" indent="-342900">
              <a:spcBef>
                <a:spcPct val="50000"/>
              </a:spcBef>
              <a:buFontTx/>
              <a:buAutoNum type="arabicPeriod"/>
            </a:pPr>
            <a:r>
              <a:rPr lang="en-US" sz="2000"/>
              <a:t>We can create our own tree of exception classes.</a:t>
            </a:r>
          </a:p>
          <a:p>
            <a:pPr marL="342900" indent="-342900">
              <a:spcBef>
                <a:spcPct val="50000"/>
              </a:spcBef>
              <a:buFontTx/>
              <a:buAutoNum type="arabicPeriod"/>
            </a:pPr>
            <a:r>
              <a:rPr lang="en-US" sz="2000"/>
              <a:t>All Exceptions classes in tree are either checked or unchecked depending upon whether the super class is checked or unchecked.</a:t>
            </a:r>
          </a:p>
        </p:txBody>
      </p:sp>
      <p:sp>
        <p:nvSpPr>
          <p:cNvPr id="49160" name="Rectangle 8"/>
          <p:cNvSpPr>
            <a:spLocks noChangeArrowheads="1"/>
          </p:cNvSpPr>
          <p:nvPr/>
        </p:nvSpPr>
        <p:spPr bwMode="auto">
          <a:xfrm>
            <a:off x="3294063" y="3201988"/>
            <a:ext cx="2632075" cy="376237"/>
          </a:xfrm>
          <a:prstGeom prst="rect">
            <a:avLst/>
          </a:prstGeom>
          <a:solidFill>
            <a:schemeClr val="bg1"/>
          </a:solidFill>
          <a:ln w="9525" algn="ctr">
            <a:solidFill>
              <a:schemeClr val="tx1"/>
            </a:solidFill>
            <a:miter lim="800000"/>
            <a:headEnd/>
            <a:tailEnd/>
          </a:ln>
          <a:effectLst/>
        </p:spPr>
        <p:txBody>
          <a:bodyPr wrap="none" anchor="ctr">
            <a:spAutoFit/>
          </a:bodyPr>
          <a:lstStyle/>
          <a:p>
            <a:pPr algn="ctr"/>
            <a:r>
              <a:rPr lang="en-US"/>
              <a:t>InvalidStudentException</a:t>
            </a:r>
          </a:p>
        </p:txBody>
      </p:sp>
      <p:sp>
        <p:nvSpPr>
          <p:cNvPr id="49162" name="Rectangle 10"/>
          <p:cNvSpPr>
            <a:spLocks noChangeArrowheads="1"/>
          </p:cNvSpPr>
          <p:nvPr/>
        </p:nvSpPr>
        <p:spPr bwMode="auto">
          <a:xfrm>
            <a:off x="1920875" y="3962400"/>
            <a:ext cx="2428875" cy="376238"/>
          </a:xfrm>
          <a:prstGeom prst="rect">
            <a:avLst/>
          </a:prstGeom>
          <a:solidFill>
            <a:schemeClr val="bg1"/>
          </a:solidFill>
          <a:ln w="9525" algn="ctr">
            <a:solidFill>
              <a:schemeClr val="tx1"/>
            </a:solidFill>
            <a:miter lim="800000"/>
            <a:headEnd/>
            <a:tailEnd/>
          </a:ln>
          <a:effectLst/>
        </p:spPr>
        <p:txBody>
          <a:bodyPr wrap="none" anchor="ctr">
            <a:spAutoFit/>
          </a:bodyPr>
          <a:lstStyle/>
          <a:p>
            <a:pPr algn="ctr"/>
            <a:r>
              <a:rPr lang="en-US"/>
              <a:t>InvalidIdNOException</a:t>
            </a:r>
          </a:p>
        </p:txBody>
      </p:sp>
      <p:sp>
        <p:nvSpPr>
          <p:cNvPr id="49163" name="Rectangle 11"/>
          <p:cNvSpPr>
            <a:spLocks noChangeArrowheads="1"/>
          </p:cNvSpPr>
          <p:nvPr/>
        </p:nvSpPr>
        <p:spPr bwMode="auto">
          <a:xfrm>
            <a:off x="5087938" y="3976688"/>
            <a:ext cx="2441575" cy="376237"/>
          </a:xfrm>
          <a:prstGeom prst="rect">
            <a:avLst/>
          </a:prstGeom>
          <a:solidFill>
            <a:schemeClr val="bg1"/>
          </a:solidFill>
          <a:ln w="9525" algn="ctr">
            <a:solidFill>
              <a:schemeClr val="tx1"/>
            </a:solidFill>
            <a:miter lim="800000"/>
            <a:headEnd/>
            <a:tailEnd/>
          </a:ln>
          <a:effectLst/>
        </p:spPr>
        <p:txBody>
          <a:bodyPr wrap="none" anchor="ctr">
            <a:spAutoFit/>
          </a:bodyPr>
          <a:lstStyle/>
          <a:p>
            <a:pPr algn="ctr"/>
            <a:r>
              <a:rPr lang="en-US"/>
              <a:t>InvalidNameException</a:t>
            </a:r>
          </a:p>
        </p:txBody>
      </p:sp>
      <p:sp>
        <p:nvSpPr>
          <p:cNvPr id="49164" name="Rectangle 12"/>
          <p:cNvSpPr>
            <a:spLocks noChangeArrowheads="1"/>
          </p:cNvSpPr>
          <p:nvPr/>
        </p:nvSpPr>
        <p:spPr bwMode="auto">
          <a:xfrm>
            <a:off x="273050" y="4800600"/>
            <a:ext cx="2847975" cy="376238"/>
          </a:xfrm>
          <a:prstGeom prst="rect">
            <a:avLst/>
          </a:prstGeom>
          <a:solidFill>
            <a:schemeClr val="bg1"/>
          </a:solidFill>
          <a:ln w="9525" algn="ctr">
            <a:solidFill>
              <a:schemeClr val="tx1"/>
            </a:solidFill>
            <a:miter lim="800000"/>
            <a:headEnd/>
            <a:tailEnd/>
          </a:ln>
          <a:effectLst/>
        </p:spPr>
        <p:txBody>
          <a:bodyPr wrap="none" anchor="ctr">
            <a:spAutoFit/>
          </a:bodyPr>
          <a:lstStyle/>
          <a:p>
            <a:pPr algn="ctr"/>
            <a:r>
              <a:rPr lang="en-US"/>
              <a:t>InvalidIdNoYearException</a:t>
            </a:r>
          </a:p>
        </p:txBody>
      </p:sp>
      <p:sp>
        <p:nvSpPr>
          <p:cNvPr id="49165" name="Rectangle 13"/>
          <p:cNvSpPr>
            <a:spLocks noChangeArrowheads="1"/>
          </p:cNvSpPr>
          <p:nvPr/>
        </p:nvSpPr>
        <p:spPr bwMode="auto">
          <a:xfrm>
            <a:off x="3467100" y="4800600"/>
            <a:ext cx="3368675" cy="376238"/>
          </a:xfrm>
          <a:prstGeom prst="rect">
            <a:avLst/>
          </a:prstGeom>
          <a:solidFill>
            <a:schemeClr val="bg1"/>
          </a:solidFill>
          <a:ln w="9525" algn="ctr">
            <a:solidFill>
              <a:schemeClr val="tx1"/>
            </a:solidFill>
            <a:miter lim="800000"/>
            <a:headEnd/>
            <a:tailEnd/>
          </a:ln>
          <a:effectLst/>
        </p:spPr>
        <p:txBody>
          <a:bodyPr wrap="none" anchor="ctr">
            <a:spAutoFit/>
          </a:bodyPr>
          <a:lstStyle/>
          <a:p>
            <a:pPr algn="ctr"/>
            <a:r>
              <a:rPr lang="en-US"/>
              <a:t>InvalidIdNoDesciplineException</a:t>
            </a:r>
          </a:p>
        </p:txBody>
      </p:sp>
      <p:sp>
        <p:nvSpPr>
          <p:cNvPr id="49166" name="Line 14"/>
          <p:cNvSpPr>
            <a:spLocks noChangeShapeType="1"/>
          </p:cNvSpPr>
          <p:nvPr/>
        </p:nvSpPr>
        <p:spPr bwMode="auto">
          <a:xfrm flipV="1">
            <a:off x="4495800" y="3581400"/>
            <a:ext cx="0" cy="228600"/>
          </a:xfrm>
          <a:prstGeom prst="line">
            <a:avLst/>
          </a:prstGeom>
          <a:noFill/>
          <a:ln w="9525">
            <a:solidFill>
              <a:schemeClr val="tx1"/>
            </a:solidFill>
            <a:round/>
            <a:headEnd/>
            <a:tailEnd type="triangle" w="med" len="med"/>
          </a:ln>
          <a:effectLst/>
        </p:spPr>
        <p:txBody>
          <a:bodyPr>
            <a:spAutoFit/>
          </a:bodyPr>
          <a:lstStyle/>
          <a:p>
            <a:endParaRPr lang="en-US"/>
          </a:p>
        </p:txBody>
      </p:sp>
      <p:sp>
        <p:nvSpPr>
          <p:cNvPr id="49167" name="Line 15"/>
          <p:cNvSpPr>
            <a:spLocks noChangeShapeType="1"/>
          </p:cNvSpPr>
          <p:nvPr/>
        </p:nvSpPr>
        <p:spPr bwMode="auto">
          <a:xfrm>
            <a:off x="3048000" y="3810000"/>
            <a:ext cx="2971800" cy="0"/>
          </a:xfrm>
          <a:prstGeom prst="line">
            <a:avLst/>
          </a:prstGeom>
          <a:noFill/>
          <a:ln w="9525">
            <a:solidFill>
              <a:schemeClr val="tx1"/>
            </a:solidFill>
            <a:round/>
            <a:headEnd/>
            <a:tailEnd/>
          </a:ln>
          <a:effectLst/>
        </p:spPr>
        <p:txBody>
          <a:bodyPr>
            <a:spAutoFit/>
          </a:bodyPr>
          <a:lstStyle/>
          <a:p>
            <a:endParaRPr lang="en-US"/>
          </a:p>
        </p:txBody>
      </p:sp>
      <p:sp>
        <p:nvSpPr>
          <p:cNvPr id="49168" name="Line 16"/>
          <p:cNvSpPr>
            <a:spLocks noChangeShapeType="1"/>
          </p:cNvSpPr>
          <p:nvPr/>
        </p:nvSpPr>
        <p:spPr bwMode="auto">
          <a:xfrm flipV="1">
            <a:off x="3200400" y="4367213"/>
            <a:ext cx="0" cy="228600"/>
          </a:xfrm>
          <a:prstGeom prst="line">
            <a:avLst/>
          </a:prstGeom>
          <a:noFill/>
          <a:ln w="9525">
            <a:solidFill>
              <a:schemeClr val="tx1"/>
            </a:solidFill>
            <a:round/>
            <a:headEnd/>
            <a:tailEnd type="triangle" w="med" len="med"/>
          </a:ln>
          <a:effectLst/>
        </p:spPr>
        <p:txBody>
          <a:bodyPr>
            <a:spAutoFit/>
          </a:bodyPr>
          <a:lstStyle/>
          <a:p>
            <a:endParaRPr lang="en-US"/>
          </a:p>
        </p:txBody>
      </p:sp>
      <p:sp>
        <p:nvSpPr>
          <p:cNvPr id="49169" name="Line 17"/>
          <p:cNvSpPr>
            <a:spLocks noChangeShapeType="1"/>
          </p:cNvSpPr>
          <p:nvPr/>
        </p:nvSpPr>
        <p:spPr bwMode="auto">
          <a:xfrm>
            <a:off x="1905000" y="4572000"/>
            <a:ext cx="0" cy="228600"/>
          </a:xfrm>
          <a:prstGeom prst="line">
            <a:avLst/>
          </a:prstGeom>
          <a:noFill/>
          <a:ln w="9525">
            <a:solidFill>
              <a:schemeClr val="tx1"/>
            </a:solidFill>
            <a:round/>
            <a:headEnd/>
            <a:tailEnd/>
          </a:ln>
          <a:effectLst/>
        </p:spPr>
        <p:txBody>
          <a:bodyPr>
            <a:spAutoFit/>
          </a:bodyPr>
          <a:lstStyle/>
          <a:p>
            <a:endParaRPr lang="en-US"/>
          </a:p>
        </p:txBody>
      </p:sp>
      <p:sp>
        <p:nvSpPr>
          <p:cNvPr id="49170" name="Line 18"/>
          <p:cNvSpPr>
            <a:spLocks noChangeShapeType="1"/>
          </p:cNvSpPr>
          <p:nvPr/>
        </p:nvSpPr>
        <p:spPr bwMode="auto">
          <a:xfrm>
            <a:off x="4724400" y="4552950"/>
            <a:ext cx="0" cy="228600"/>
          </a:xfrm>
          <a:prstGeom prst="line">
            <a:avLst/>
          </a:prstGeom>
          <a:noFill/>
          <a:ln w="9525">
            <a:solidFill>
              <a:schemeClr val="tx1"/>
            </a:solidFill>
            <a:round/>
            <a:headEnd/>
            <a:tailEnd/>
          </a:ln>
          <a:effectLst/>
        </p:spPr>
        <p:txBody>
          <a:bodyPr>
            <a:spAutoFit/>
          </a:bodyPr>
          <a:lstStyle/>
          <a:p>
            <a:endParaRPr lang="en-US"/>
          </a:p>
        </p:txBody>
      </p:sp>
      <p:sp>
        <p:nvSpPr>
          <p:cNvPr id="49171" name="Line 19"/>
          <p:cNvSpPr>
            <a:spLocks noChangeShapeType="1"/>
          </p:cNvSpPr>
          <p:nvPr/>
        </p:nvSpPr>
        <p:spPr bwMode="auto">
          <a:xfrm>
            <a:off x="1905000" y="4572000"/>
            <a:ext cx="2819400" cy="0"/>
          </a:xfrm>
          <a:prstGeom prst="line">
            <a:avLst/>
          </a:prstGeom>
          <a:noFill/>
          <a:ln w="9525">
            <a:solidFill>
              <a:schemeClr val="tx1"/>
            </a:solidFill>
            <a:round/>
            <a:headEnd/>
            <a:tailEnd/>
          </a:ln>
          <a:effectLst/>
        </p:spPr>
        <p:txBody>
          <a:bodyPr>
            <a:spAutoFit/>
          </a:bodyPr>
          <a:lstStyle/>
          <a:p>
            <a:endParaRPr lang="en-US"/>
          </a:p>
        </p:txBody>
      </p:sp>
      <p:sp>
        <p:nvSpPr>
          <p:cNvPr id="49172" name="Line 20"/>
          <p:cNvSpPr>
            <a:spLocks noChangeShapeType="1"/>
          </p:cNvSpPr>
          <p:nvPr/>
        </p:nvSpPr>
        <p:spPr bwMode="auto">
          <a:xfrm>
            <a:off x="3048000" y="3810000"/>
            <a:ext cx="0" cy="76200"/>
          </a:xfrm>
          <a:prstGeom prst="line">
            <a:avLst/>
          </a:prstGeom>
          <a:noFill/>
          <a:ln w="9525">
            <a:solidFill>
              <a:schemeClr val="tx1"/>
            </a:solidFill>
            <a:round/>
            <a:headEnd/>
            <a:tailEnd/>
          </a:ln>
          <a:effectLst/>
        </p:spPr>
        <p:txBody>
          <a:bodyPr>
            <a:spAutoFit/>
          </a:bodyPr>
          <a:lstStyle/>
          <a:p>
            <a:endParaRPr lang="en-US"/>
          </a:p>
        </p:txBody>
      </p:sp>
      <p:sp>
        <p:nvSpPr>
          <p:cNvPr id="49173" name="Line 21"/>
          <p:cNvSpPr>
            <a:spLocks noChangeShapeType="1"/>
          </p:cNvSpPr>
          <p:nvPr/>
        </p:nvSpPr>
        <p:spPr bwMode="auto">
          <a:xfrm>
            <a:off x="6019800" y="3810000"/>
            <a:ext cx="0" cy="152400"/>
          </a:xfrm>
          <a:prstGeom prst="line">
            <a:avLst/>
          </a:prstGeom>
          <a:noFill/>
          <a:ln w="9525">
            <a:solidFill>
              <a:schemeClr val="tx1"/>
            </a:solidFill>
            <a:round/>
            <a:headEnd/>
            <a:tailEnd/>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152400"/>
            <a:ext cx="8229600" cy="715963"/>
          </a:xfrm>
        </p:spPr>
        <p:txBody>
          <a:bodyPr/>
          <a:lstStyle/>
          <a:p>
            <a:r>
              <a:rPr lang="en-US" sz="4000"/>
              <a:t>Example</a:t>
            </a:r>
          </a:p>
        </p:txBody>
      </p:sp>
      <p:sp>
        <p:nvSpPr>
          <p:cNvPr id="50180" name="Rectangle 4"/>
          <p:cNvSpPr>
            <a:spLocks noChangeArrowheads="1"/>
          </p:cNvSpPr>
          <p:nvPr/>
        </p:nvSpPr>
        <p:spPr bwMode="auto">
          <a:xfrm>
            <a:off x="76200" y="911225"/>
            <a:ext cx="5105400" cy="4760913"/>
          </a:xfrm>
          <a:prstGeom prst="rect">
            <a:avLst/>
          </a:prstGeom>
          <a:noFill/>
          <a:ln w="9525" algn="ctr">
            <a:noFill/>
            <a:miter lim="800000"/>
            <a:headEnd/>
            <a:tailEnd/>
          </a:ln>
          <a:effectLst/>
        </p:spPr>
        <p:txBody>
          <a:bodyPr>
            <a:spAutoFit/>
          </a:bodyPr>
          <a:lstStyle/>
          <a:p>
            <a:r>
              <a:rPr lang="en-US"/>
              <a:t>class AException extends RuntimeException{}</a:t>
            </a:r>
          </a:p>
          <a:p>
            <a:r>
              <a:rPr lang="en-US"/>
              <a:t>class BException extends AException{}</a:t>
            </a:r>
          </a:p>
          <a:p>
            <a:r>
              <a:rPr lang="en-US"/>
              <a:t>class CException extends AException{}</a:t>
            </a:r>
          </a:p>
          <a:p>
            <a:endParaRPr lang="en-US"/>
          </a:p>
          <a:p>
            <a:r>
              <a:rPr lang="en-US"/>
              <a:t>class ex11</a:t>
            </a:r>
          </a:p>
          <a:p>
            <a:r>
              <a:rPr lang="en-US"/>
              <a:t>{</a:t>
            </a:r>
          </a:p>
          <a:p>
            <a:r>
              <a:rPr lang="en-US"/>
              <a:t>public static void main(String args[])</a:t>
            </a:r>
          </a:p>
          <a:p>
            <a:r>
              <a:rPr lang="en-US"/>
              <a:t>{</a:t>
            </a:r>
          </a:p>
          <a:p>
            <a:r>
              <a:rPr lang="en-US"/>
              <a:t>try</a:t>
            </a:r>
          </a:p>
          <a:p>
            <a:r>
              <a:rPr lang="en-US"/>
              <a:t>{</a:t>
            </a:r>
          </a:p>
          <a:p>
            <a:r>
              <a:rPr lang="en-US"/>
              <a:t>int a=10;</a:t>
            </a:r>
          </a:p>
          <a:p>
            <a:r>
              <a:rPr lang="en-US"/>
              <a:t>}</a:t>
            </a:r>
          </a:p>
          <a:p>
            <a:r>
              <a:rPr lang="en-US"/>
              <a:t>catch(AException e) {}</a:t>
            </a:r>
          </a:p>
          <a:p>
            <a:r>
              <a:rPr lang="en-US"/>
              <a:t>catch(BException e) {}</a:t>
            </a:r>
          </a:p>
          <a:p>
            <a:r>
              <a:rPr lang="en-US"/>
              <a:t>catch(CException e) {}</a:t>
            </a:r>
          </a:p>
          <a:p>
            <a:r>
              <a:rPr lang="en-US"/>
              <a:t>}</a:t>
            </a:r>
          </a:p>
          <a:p>
            <a:r>
              <a:rPr lang="en-US"/>
              <a:t>}</a:t>
            </a:r>
          </a:p>
        </p:txBody>
      </p:sp>
      <p:sp>
        <p:nvSpPr>
          <p:cNvPr id="50182" name="Text Box 6"/>
          <p:cNvSpPr txBox="1">
            <a:spLocks noChangeArrowheads="1"/>
          </p:cNvSpPr>
          <p:nvPr/>
        </p:nvSpPr>
        <p:spPr bwMode="auto">
          <a:xfrm>
            <a:off x="7146925" y="1233488"/>
            <a:ext cx="184150" cy="366712"/>
          </a:xfrm>
          <a:prstGeom prst="rect">
            <a:avLst/>
          </a:prstGeom>
          <a:noFill/>
          <a:ln w="9525" algn="ctr">
            <a:noFill/>
            <a:miter lim="800000"/>
            <a:headEnd/>
            <a:tailEnd/>
          </a:ln>
          <a:effectLst/>
        </p:spPr>
        <p:txBody>
          <a:bodyPr wrap="none">
            <a:spAutoFit/>
          </a:bodyPr>
          <a:lstStyle/>
          <a:p>
            <a:endParaRPr lang="en-US">
              <a:solidFill>
                <a:srgbClr val="FF0000"/>
              </a:solidFill>
            </a:endParaRPr>
          </a:p>
        </p:txBody>
      </p:sp>
      <p:sp>
        <p:nvSpPr>
          <p:cNvPr id="50184" name="Rectangle 8"/>
          <p:cNvSpPr>
            <a:spLocks noChangeArrowheads="1"/>
          </p:cNvSpPr>
          <p:nvPr/>
        </p:nvSpPr>
        <p:spPr bwMode="auto">
          <a:xfrm>
            <a:off x="5795963" y="1295400"/>
            <a:ext cx="1447800" cy="381000"/>
          </a:xfrm>
          <a:prstGeom prst="rect">
            <a:avLst/>
          </a:prstGeom>
          <a:noFill/>
          <a:ln w="9525" algn="ctr">
            <a:solidFill>
              <a:schemeClr val="tx1"/>
            </a:solidFill>
            <a:miter lim="800000"/>
            <a:headEnd/>
            <a:tailEnd/>
          </a:ln>
          <a:effectLst/>
        </p:spPr>
        <p:txBody>
          <a:bodyPr anchor="ctr">
            <a:spAutoFit/>
          </a:bodyPr>
          <a:lstStyle/>
          <a:p>
            <a:endParaRPr lang="en-US"/>
          </a:p>
        </p:txBody>
      </p:sp>
      <p:sp>
        <p:nvSpPr>
          <p:cNvPr id="50186" name="Text Box 10"/>
          <p:cNvSpPr txBox="1">
            <a:spLocks noChangeArrowheads="1"/>
          </p:cNvSpPr>
          <p:nvPr/>
        </p:nvSpPr>
        <p:spPr bwMode="auto">
          <a:xfrm>
            <a:off x="5791200" y="1295400"/>
            <a:ext cx="1676400" cy="396875"/>
          </a:xfrm>
          <a:prstGeom prst="rect">
            <a:avLst/>
          </a:prstGeom>
          <a:noFill/>
          <a:ln w="9525" algn="ctr">
            <a:noFill/>
            <a:miter lim="800000"/>
            <a:headEnd/>
            <a:tailEnd/>
          </a:ln>
          <a:effectLst/>
        </p:spPr>
        <p:txBody>
          <a:bodyPr>
            <a:spAutoFit/>
          </a:bodyPr>
          <a:lstStyle/>
          <a:p>
            <a:pPr>
              <a:spcBef>
                <a:spcPct val="50000"/>
              </a:spcBef>
            </a:pPr>
            <a:r>
              <a:rPr lang="en-US" sz="2000">
                <a:solidFill>
                  <a:srgbClr val="FF0000"/>
                </a:solidFill>
              </a:rPr>
              <a:t>AException</a:t>
            </a:r>
          </a:p>
        </p:txBody>
      </p:sp>
      <p:sp>
        <p:nvSpPr>
          <p:cNvPr id="50187" name="Text Box 11"/>
          <p:cNvSpPr txBox="1">
            <a:spLocks noChangeArrowheads="1"/>
          </p:cNvSpPr>
          <p:nvPr/>
        </p:nvSpPr>
        <p:spPr bwMode="auto">
          <a:xfrm>
            <a:off x="6461125" y="1979613"/>
            <a:ext cx="184150" cy="366712"/>
          </a:xfrm>
          <a:prstGeom prst="rect">
            <a:avLst/>
          </a:prstGeom>
          <a:noFill/>
          <a:ln w="9525" algn="ctr">
            <a:noFill/>
            <a:miter lim="800000"/>
            <a:headEnd/>
            <a:tailEnd/>
          </a:ln>
          <a:effectLst/>
        </p:spPr>
        <p:txBody>
          <a:bodyPr wrap="none">
            <a:spAutoFit/>
          </a:bodyPr>
          <a:lstStyle/>
          <a:p>
            <a:endParaRPr lang="en-US">
              <a:solidFill>
                <a:srgbClr val="FF0000"/>
              </a:solidFill>
            </a:endParaRPr>
          </a:p>
        </p:txBody>
      </p:sp>
      <p:sp>
        <p:nvSpPr>
          <p:cNvPr id="50188" name="Rectangle 12"/>
          <p:cNvSpPr>
            <a:spLocks noChangeArrowheads="1"/>
          </p:cNvSpPr>
          <p:nvPr/>
        </p:nvSpPr>
        <p:spPr bwMode="auto">
          <a:xfrm>
            <a:off x="4953000" y="2041525"/>
            <a:ext cx="1447800" cy="381000"/>
          </a:xfrm>
          <a:prstGeom prst="rect">
            <a:avLst/>
          </a:prstGeom>
          <a:noFill/>
          <a:ln w="9525" algn="ctr">
            <a:solidFill>
              <a:schemeClr val="tx1"/>
            </a:solidFill>
            <a:miter lim="800000"/>
            <a:headEnd/>
            <a:tailEnd/>
          </a:ln>
          <a:effectLst/>
        </p:spPr>
        <p:txBody>
          <a:bodyPr anchor="ctr">
            <a:spAutoFit/>
          </a:bodyPr>
          <a:lstStyle/>
          <a:p>
            <a:endParaRPr lang="en-US"/>
          </a:p>
        </p:txBody>
      </p:sp>
      <p:sp>
        <p:nvSpPr>
          <p:cNvPr id="50189" name="Text Box 13"/>
          <p:cNvSpPr txBox="1">
            <a:spLocks noChangeArrowheads="1"/>
          </p:cNvSpPr>
          <p:nvPr/>
        </p:nvSpPr>
        <p:spPr bwMode="auto">
          <a:xfrm>
            <a:off x="4953000" y="2041525"/>
            <a:ext cx="1676400" cy="396875"/>
          </a:xfrm>
          <a:prstGeom prst="rect">
            <a:avLst/>
          </a:prstGeom>
          <a:noFill/>
          <a:ln w="9525" algn="ctr">
            <a:noFill/>
            <a:miter lim="800000"/>
            <a:headEnd/>
            <a:tailEnd/>
          </a:ln>
          <a:effectLst/>
        </p:spPr>
        <p:txBody>
          <a:bodyPr>
            <a:spAutoFit/>
          </a:bodyPr>
          <a:lstStyle/>
          <a:p>
            <a:pPr>
              <a:spcBef>
                <a:spcPct val="50000"/>
              </a:spcBef>
            </a:pPr>
            <a:r>
              <a:rPr lang="en-US" sz="2000">
                <a:solidFill>
                  <a:srgbClr val="FF0000"/>
                </a:solidFill>
              </a:rPr>
              <a:t>BException</a:t>
            </a:r>
          </a:p>
        </p:txBody>
      </p:sp>
      <p:sp>
        <p:nvSpPr>
          <p:cNvPr id="50190" name="Text Box 14"/>
          <p:cNvSpPr txBox="1">
            <a:spLocks noChangeArrowheads="1"/>
          </p:cNvSpPr>
          <p:nvPr/>
        </p:nvSpPr>
        <p:spPr bwMode="auto">
          <a:xfrm>
            <a:off x="8426450" y="1979613"/>
            <a:ext cx="184150" cy="366712"/>
          </a:xfrm>
          <a:prstGeom prst="rect">
            <a:avLst/>
          </a:prstGeom>
          <a:noFill/>
          <a:ln w="9525" algn="ctr">
            <a:noFill/>
            <a:miter lim="800000"/>
            <a:headEnd/>
            <a:tailEnd/>
          </a:ln>
          <a:effectLst/>
        </p:spPr>
        <p:txBody>
          <a:bodyPr wrap="none">
            <a:spAutoFit/>
          </a:bodyPr>
          <a:lstStyle/>
          <a:p>
            <a:endParaRPr lang="en-US">
              <a:solidFill>
                <a:srgbClr val="FF0000"/>
              </a:solidFill>
            </a:endParaRPr>
          </a:p>
        </p:txBody>
      </p:sp>
      <p:sp>
        <p:nvSpPr>
          <p:cNvPr id="50191" name="Rectangle 15"/>
          <p:cNvSpPr>
            <a:spLocks noChangeArrowheads="1"/>
          </p:cNvSpPr>
          <p:nvPr/>
        </p:nvSpPr>
        <p:spPr bwMode="auto">
          <a:xfrm>
            <a:off x="6918325" y="2041525"/>
            <a:ext cx="1447800" cy="381000"/>
          </a:xfrm>
          <a:prstGeom prst="rect">
            <a:avLst/>
          </a:prstGeom>
          <a:noFill/>
          <a:ln w="9525" algn="ctr">
            <a:solidFill>
              <a:schemeClr val="tx1"/>
            </a:solidFill>
            <a:miter lim="800000"/>
            <a:headEnd/>
            <a:tailEnd/>
          </a:ln>
          <a:effectLst/>
        </p:spPr>
        <p:txBody>
          <a:bodyPr anchor="ctr">
            <a:spAutoFit/>
          </a:bodyPr>
          <a:lstStyle/>
          <a:p>
            <a:endParaRPr lang="en-US"/>
          </a:p>
        </p:txBody>
      </p:sp>
      <p:sp>
        <p:nvSpPr>
          <p:cNvPr id="50192" name="Text Box 16"/>
          <p:cNvSpPr txBox="1">
            <a:spLocks noChangeArrowheads="1"/>
          </p:cNvSpPr>
          <p:nvPr/>
        </p:nvSpPr>
        <p:spPr bwMode="auto">
          <a:xfrm>
            <a:off x="6918325" y="2041525"/>
            <a:ext cx="1676400" cy="396875"/>
          </a:xfrm>
          <a:prstGeom prst="rect">
            <a:avLst/>
          </a:prstGeom>
          <a:noFill/>
          <a:ln w="9525" algn="ctr">
            <a:noFill/>
            <a:miter lim="800000"/>
            <a:headEnd/>
            <a:tailEnd/>
          </a:ln>
          <a:effectLst/>
        </p:spPr>
        <p:txBody>
          <a:bodyPr>
            <a:spAutoFit/>
          </a:bodyPr>
          <a:lstStyle/>
          <a:p>
            <a:pPr>
              <a:spcBef>
                <a:spcPct val="50000"/>
              </a:spcBef>
            </a:pPr>
            <a:r>
              <a:rPr lang="en-US" sz="2000">
                <a:solidFill>
                  <a:srgbClr val="FF0000"/>
                </a:solidFill>
              </a:rPr>
              <a:t>CException</a:t>
            </a:r>
          </a:p>
        </p:txBody>
      </p:sp>
      <p:sp>
        <p:nvSpPr>
          <p:cNvPr id="50193" name="Line 17"/>
          <p:cNvSpPr>
            <a:spLocks noChangeShapeType="1"/>
          </p:cNvSpPr>
          <p:nvPr/>
        </p:nvSpPr>
        <p:spPr bwMode="auto">
          <a:xfrm flipV="1">
            <a:off x="6477000" y="1676400"/>
            <a:ext cx="0" cy="152400"/>
          </a:xfrm>
          <a:prstGeom prst="line">
            <a:avLst/>
          </a:prstGeom>
          <a:noFill/>
          <a:ln w="9525">
            <a:solidFill>
              <a:schemeClr val="tx1"/>
            </a:solidFill>
            <a:round/>
            <a:headEnd/>
            <a:tailEnd type="triangle" w="med" len="med"/>
          </a:ln>
          <a:effectLst/>
        </p:spPr>
        <p:txBody>
          <a:bodyPr>
            <a:spAutoFit/>
          </a:bodyPr>
          <a:lstStyle/>
          <a:p>
            <a:endParaRPr lang="en-US"/>
          </a:p>
        </p:txBody>
      </p:sp>
      <p:sp>
        <p:nvSpPr>
          <p:cNvPr id="50194" name="Line 18"/>
          <p:cNvSpPr>
            <a:spLocks noChangeShapeType="1"/>
          </p:cNvSpPr>
          <p:nvPr/>
        </p:nvSpPr>
        <p:spPr bwMode="auto">
          <a:xfrm>
            <a:off x="5715000" y="1828800"/>
            <a:ext cx="1524000" cy="0"/>
          </a:xfrm>
          <a:prstGeom prst="line">
            <a:avLst/>
          </a:prstGeom>
          <a:noFill/>
          <a:ln w="9525">
            <a:solidFill>
              <a:schemeClr val="tx1"/>
            </a:solidFill>
            <a:round/>
            <a:headEnd/>
            <a:tailEnd/>
          </a:ln>
          <a:effectLst/>
        </p:spPr>
        <p:txBody>
          <a:bodyPr>
            <a:spAutoFit/>
          </a:bodyPr>
          <a:lstStyle/>
          <a:p>
            <a:endParaRPr lang="en-US"/>
          </a:p>
        </p:txBody>
      </p:sp>
      <p:sp>
        <p:nvSpPr>
          <p:cNvPr id="50195" name="Line 19"/>
          <p:cNvSpPr>
            <a:spLocks noChangeShapeType="1"/>
          </p:cNvSpPr>
          <p:nvPr/>
        </p:nvSpPr>
        <p:spPr bwMode="auto">
          <a:xfrm flipH="1">
            <a:off x="5638800" y="1828800"/>
            <a:ext cx="76200" cy="228600"/>
          </a:xfrm>
          <a:prstGeom prst="line">
            <a:avLst/>
          </a:prstGeom>
          <a:noFill/>
          <a:ln w="9525">
            <a:solidFill>
              <a:schemeClr val="tx1"/>
            </a:solidFill>
            <a:round/>
            <a:headEnd/>
            <a:tailEnd/>
          </a:ln>
          <a:effectLst/>
        </p:spPr>
        <p:txBody>
          <a:bodyPr>
            <a:spAutoFit/>
          </a:bodyPr>
          <a:lstStyle/>
          <a:p>
            <a:endParaRPr lang="en-US"/>
          </a:p>
        </p:txBody>
      </p:sp>
      <p:sp>
        <p:nvSpPr>
          <p:cNvPr id="50196" name="Line 20"/>
          <p:cNvSpPr>
            <a:spLocks noChangeShapeType="1"/>
          </p:cNvSpPr>
          <p:nvPr/>
        </p:nvSpPr>
        <p:spPr bwMode="auto">
          <a:xfrm flipH="1">
            <a:off x="7162800" y="1828800"/>
            <a:ext cx="76200" cy="228600"/>
          </a:xfrm>
          <a:prstGeom prst="line">
            <a:avLst/>
          </a:prstGeom>
          <a:noFill/>
          <a:ln w="9525">
            <a:solidFill>
              <a:schemeClr val="tx1"/>
            </a:solidFill>
            <a:round/>
            <a:headEnd/>
            <a:tailEnd/>
          </a:ln>
          <a:effectLst/>
        </p:spPr>
        <p:txBody>
          <a:bodyPr>
            <a:spAutoFit/>
          </a:bodyPr>
          <a:lstStyle/>
          <a:p>
            <a:endParaRPr lang="en-US"/>
          </a:p>
        </p:txBody>
      </p:sp>
      <p:sp>
        <p:nvSpPr>
          <p:cNvPr id="50197" name="Rectangle 21"/>
          <p:cNvSpPr>
            <a:spLocks noChangeArrowheads="1"/>
          </p:cNvSpPr>
          <p:nvPr/>
        </p:nvSpPr>
        <p:spPr bwMode="auto">
          <a:xfrm>
            <a:off x="2743200" y="3883025"/>
            <a:ext cx="6324600" cy="2289175"/>
          </a:xfrm>
          <a:prstGeom prst="rect">
            <a:avLst/>
          </a:prstGeom>
          <a:noFill/>
          <a:ln w="9525" algn="ctr">
            <a:noFill/>
            <a:miter lim="800000"/>
            <a:headEnd/>
            <a:tailEnd/>
          </a:ln>
          <a:effectLst/>
        </p:spPr>
        <p:txBody>
          <a:bodyPr>
            <a:spAutoFit/>
          </a:bodyPr>
          <a:lstStyle/>
          <a:p>
            <a:r>
              <a:rPr lang="en-US">
                <a:solidFill>
                  <a:srgbClr val="FF0000"/>
                </a:solidFill>
              </a:rPr>
              <a:t>D:\java\bin&gt;javac ex11.java</a:t>
            </a:r>
          </a:p>
          <a:p>
            <a:r>
              <a:rPr lang="en-US">
                <a:solidFill>
                  <a:srgbClr val="FF0000"/>
                </a:solidFill>
              </a:rPr>
              <a:t>ex11.java:14: exception BException has already been caught</a:t>
            </a:r>
          </a:p>
          <a:p>
            <a:r>
              <a:rPr lang="en-US">
                <a:solidFill>
                  <a:srgbClr val="FF0000"/>
                </a:solidFill>
              </a:rPr>
              <a:t>catch(BException e) {}</a:t>
            </a:r>
          </a:p>
          <a:p>
            <a:r>
              <a:rPr lang="en-US">
                <a:solidFill>
                  <a:srgbClr val="FF0000"/>
                </a:solidFill>
              </a:rPr>
              <a:t>^</a:t>
            </a:r>
          </a:p>
          <a:p>
            <a:r>
              <a:rPr lang="en-US">
                <a:solidFill>
                  <a:srgbClr val="FF0000"/>
                </a:solidFill>
              </a:rPr>
              <a:t>ex11.java:15: exception CException has already been caught</a:t>
            </a:r>
          </a:p>
          <a:p>
            <a:r>
              <a:rPr lang="en-US">
                <a:solidFill>
                  <a:srgbClr val="FF0000"/>
                </a:solidFill>
              </a:rPr>
              <a:t>catch(CException e) {}</a:t>
            </a:r>
          </a:p>
          <a:p>
            <a:r>
              <a:rPr lang="en-US">
                <a:solidFill>
                  <a:srgbClr val="FF0000"/>
                </a:solidFill>
              </a:rPr>
              <a:t>^</a:t>
            </a:r>
          </a:p>
          <a:p>
            <a:r>
              <a:rPr lang="en-US">
                <a:solidFill>
                  <a:srgbClr val="FF0000"/>
                </a:solidFill>
              </a:rPr>
              <a:t>2 errors</a:t>
            </a:r>
          </a:p>
        </p:txBody>
      </p:sp>
      <p:sp>
        <p:nvSpPr>
          <p:cNvPr id="50198" name="Text Box 22"/>
          <p:cNvSpPr txBox="1">
            <a:spLocks noChangeArrowheads="1"/>
          </p:cNvSpPr>
          <p:nvPr/>
        </p:nvSpPr>
        <p:spPr bwMode="auto">
          <a:xfrm>
            <a:off x="4343400" y="2743200"/>
            <a:ext cx="4267200" cy="701675"/>
          </a:xfrm>
          <a:prstGeom prst="rect">
            <a:avLst/>
          </a:prstGeom>
          <a:noFill/>
          <a:ln w="9525" algn="ctr">
            <a:noFill/>
            <a:miter lim="800000"/>
            <a:headEnd/>
            <a:tailEnd/>
          </a:ln>
          <a:effectLst/>
        </p:spPr>
        <p:txBody>
          <a:bodyPr>
            <a:spAutoFit/>
          </a:bodyPr>
          <a:lstStyle/>
          <a:p>
            <a:pPr>
              <a:spcBef>
                <a:spcPct val="50000"/>
              </a:spcBef>
            </a:pPr>
            <a:r>
              <a:rPr lang="en-US" sz="2000">
                <a:solidFill>
                  <a:srgbClr val="FF0000"/>
                </a:solidFill>
              </a:rPr>
              <a:t>Catch sub class Exceptions First then super class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ox(in)">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50182"/>
                                        </p:tgtEl>
                                        <p:attrNameLst>
                                          <p:attrName>style.visibility</p:attrName>
                                        </p:attrNameLst>
                                      </p:cBhvr>
                                      <p:to>
                                        <p:strVal val="visible"/>
                                      </p:to>
                                    </p:set>
                                    <p:animEffect transition="in" filter="box(in)">
                                      <p:cBhvr>
                                        <p:cTn id="12" dur="500"/>
                                        <p:tgtEl>
                                          <p:spTgt spid="5018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0184"/>
                                        </p:tgtEl>
                                        <p:attrNameLst>
                                          <p:attrName>style.visibility</p:attrName>
                                        </p:attrNameLst>
                                      </p:cBhvr>
                                      <p:to>
                                        <p:strVal val="visible"/>
                                      </p:to>
                                    </p:set>
                                    <p:animEffect transition="in" filter="box(in)">
                                      <p:cBhvr>
                                        <p:cTn id="15" dur="500"/>
                                        <p:tgtEl>
                                          <p:spTgt spid="5018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50186"/>
                                        </p:tgtEl>
                                        <p:attrNameLst>
                                          <p:attrName>style.visibility</p:attrName>
                                        </p:attrNameLst>
                                      </p:cBhvr>
                                      <p:to>
                                        <p:strVal val="visible"/>
                                      </p:to>
                                    </p:set>
                                    <p:animEffect transition="in" filter="box(in)">
                                      <p:cBhvr>
                                        <p:cTn id="18" dur="500"/>
                                        <p:tgtEl>
                                          <p:spTgt spid="50186"/>
                                        </p:tgtEl>
                                      </p:cBhvr>
                                    </p:animEffect>
                                  </p:childTnLst>
                                </p:cTn>
                              </p:par>
                              <p:par>
                                <p:cTn id="19" presetID="4" presetClass="entr" presetSubtype="16" fill="hold" grpId="0" nodeType="withEffect" nodePh="1">
                                  <p:stCondLst>
                                    <p:cond delay="0"/>
                                  </p:stCondLst>
                                  <p:endCondLst>
                                    <p:cond evt="begin" delay="0">
                                      <p:tn val="19"/>
                                    </p:cond>
                                  </p:endCondLst>
                                  <p:childTnLst>
                                    <p:set>
                                      <p:cBhvr>
                                        <p:cTn id="20" dur="1" fill="hold">
                                          <p:stCondLst>
                                            <p:cond delay="0"/>
                                          </p:stCondLst>
                                        </p:cTn>
                                        <p:tgtEl>
                                          <p:spTgt spid="50187"/>
                                        </p:tgtEl>
                                        <p:attrNameLst>
                                          <p:attrName>style.visibility</p:attrName>
                                        </p:attrNameLst>
                                      </p:cBhvr>
                                      <p:to>
                                        <p:strVal val="visible"/>
                                      </p:to>
                                    </p:set>
                                    <p:animEffect transition="in" filter="box(in)">
                                      <p:cBhvr>
                                        <p:cTn id="21" dur="500"/>
                                        <p:tgtEl>
                                          <p:spTgt spid="5018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50188"/>
                                        </p:tgtEl>
                                        <p:attrNameLst>
                                          <p:attrName>style.visibility</p:attrName>
                                        </p:attrNameLst>
                                      </p:cBhvr>
                                      <p:to>
                                        <p:strVal val="visible"/>
                                      </p:to>
                                    </p:set>
                                    <p:animEffect transition="in" filter="box(in)">
                                      <p:cBhvr>
                                        <p:cTn id="24" dur="500"/>
                                        <p:tgtEl>
                                          <p:spTgt spid="50188"/>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50189"/>
                                        </p:tgtEl>
                                        <p:attrNameLst>
                                          <p:attrName>style.visibility</p:attrName>
                                        </p:attrNameLst>
                                      </p:cBhvr>
                                      <p:to>
                                        <p:strVal val="visible"/>
                                      </p:to>
                                    </p:set>
                                    <p:animEffect transition="in" filter="box(in)">
                                      <p:cBhvr>
                                        <p:cTn id="27" dur="500"/>
                                        <p:tgtEl>
                                          <p:spTgt spid="50189"/>
                                        </p:tgtEl>
                                      </p:cBhvr>
                                    </p:animEffect>
                                  </p:childTnLst>
                                </p:cTn>
                              </p:par>
                              <p:par>
                                <p:cTn id="28" presetID="4" presetClass="entr" presetSubtype="16" fill="hold" grpId="0" nodeType="withEffect" nodePh="1">
                                  <p:stCondLst>
                                    <p:cond delay="0"/>
                                  </p:stCondLst>
                                  <p:endCondLst>
                                    <p:cond evt="begin" delay="0">
                                      <p:tn val="28"/>
                                    </p:cond>
                                  </p:endCondLst>
                                  <p:childTnLst>
                                    <p:set>
                                      <p:cBhvr>
                                        <p:cTn id="29" dur="1" fill="hold">
                                          <p:stCondLst>
                                            <p:cond delay="0"/>
                                          </p:stCondLst>
                                        </p:cTn>
                                        <p:tgtEl>
                                          <p:spTgt spid="50190"/>
                                        </p:tgtEl>
                                        <p:attrNameLst>
                                          <p:attrName>style.visibility</p:attrName>
                                        </p:attrNameLst>
                                      </p:cBhvr>
                                      <p:to>
                                        <p:strVal val="visible"/>
                                      </p:to>
                                    </p:set>
                                    <p:animEffect transition="in" filter="box(in)">
                                      <p:cBhvr>
                                        <p:cTn id="30" dur="500"/>
                                        <p:tgtEl>
                                          <p:spTgt spid="5019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0191"/>
                                        </p:tgtEl>
                                        <p:attrNameLst>
                                          <p:attrName>style.visibility</p:attrName>
                                        </p:attrNameLst>
                                      </p:cBhvr>
                                      <p:to>
                                        <p:strVal val="visible"/>
                                      </p:to>
                                    </p:set>
                                    <p:animEffect transition="in" filter="box(in)">
                                      <p:cBhvr>
                                        <p:cTn id="33" dur="500"/>
                                        <p:tgtEl>
                                          <p:spTgt spid="5019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0192"/>
                                        </p:tgtEl>
                                        <p:attrNameLst>
                                          <p:attrName>style.visibility</p:attrName>
                                        </p:attrNameLst>
                                      </p:cBhvr>
                                      <p:to>
                                        <p:strVal val="visible"/>
                                      </p:to>
                                    </p:set>
                                    <p:animEffect transition="in" filter="box(in)">
                                      <p:cBhvr>
                                        <p:cTn id="36" dur="500"/>
                                        <p:tgtEl>
                                          <p:spTgt spid="50192"/>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50193"/>
                                        </p:tgtEl>
                                        <p:attrNameLst>
                                          <p:attrName>style.visibility</p:attrName>
                                        </p:attrNameLst>
                                      </p:cBhvr>
                                      <p:to>
                                        <p:strVal val="visible"/>
                                      </p:to>
                                    </p:set>
                                    <p:animEffect transition="in" filter="box(in)">
                                      <p:cBhvr>
                                        <p:cTn id="39" dur="500"/>
                                        <p:tgtEl>
                                          <p:spTgt spid="50193"/>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0194"/>
                                        </p:tgtEl>
                                        <p:attrNameLst>
                                          <p:attrName>style.visibility</p:attrName>
                                        </p:attrNameLst>
                                      </p:cBhvr>
                                      <p:to>
                                        <p:strVal val="visible"/>
                                      </p:to>
                                    </p:set>
                                    <p:animEffect transition="in" filter="box(in)">
                                      <p:cBhvr>
                                        <p:cTn id="42" dur="500"/>
                                        <p:tgtEl>
                                          <p:spTgt spid="50194"/>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50195"/>
                                        </p:tgtEl>
                                        <p:attrNameLst>
                                          <p:attrName>style.visibility</p:attrName>
                                        </p:attrNameLst>
                                      </p:cBhvr>
                                      <p:to>
                                        <p:strVal val="visible"/>
                                      </p:to>
                                    </p:set>
                                    <p:animEffect transition="in" filter="box(in)">
                                      <p:cBhvr>
                                        <p:cTn id="45" dur="500"/>
                                        <p:tgtEl>
                                          <p:spTgt spid="50195"/>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50196"/>
                                        </p:tgtEl>
                                        <p:attrNameLst>
                                          <p:attrName>style.visibility</p:attrName>
                                        </p:attrNameLst>
                                      </p:cBhvr>
                                      <p:to>
                                        <p:strVal val="visible"/>
                                      </p:to>
                                    </p:set>
                                    <p:animEffect transition="in" filter="box(in)">
                                      <p:cBhvr>
                                        <p:cTn id="48" dur="500"/>
                                        <p:tgtEl>
                                          <p:spTgt spid="50196"/>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50197"/>
                                        </p:tgtEl>
                                        <p:attrNameLst>
                                          <p:attrName>style.visibility</p:attrName>
                                        </p:attrNameLst>
                                      </p:cBhvr>
                                      <p:to>
                                        <p:strVal val="visible"/>
                                      </p:to>
                                    </p:set>
                                    <p:animEffect transition="in" filter="box(in)">
                                      <p:cBhvr>
                                        <p:cTn id="53" dur="500"/>
                                        <p:tgtEl>
                                          <p:spTgt spid="5019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0198"/>
                                        </p:tgtEl>
                                        <p:attrNameLst>
                                          <p:attrName>style.visibility</p:attrName>
                                        </p:attrNameLst>
                                      </p:cBhvr>
                                      <p:to>
                                        <p:strVal val="visible"/>
                                      </p:to>
                                    </p:set>
                                    <p:anim calcmode="lin" valueType="num">
                                      <p:cBhvr additive="base">
                                        <p:cTn id="58" dur="500" fill="hold"/>
                                        <p:tgtEl>
                                          <p:spTgt spid="50198"/>
                                        </p:tgtEl>
                                        <p:attrNameLst>
                                          <p:attrName>ppt_x</p:attrName>
                                        </p:attrNameLst>
                                      </p:cBhvr>
                                      <p:tavLst>
                                        <p:tav tm="0">
                                          <p:val>
                                            <p:strVal val="#ppt_x"/>
                                          </p:val>
                                        </p:tav>
                                        <p:tav tm="100000">
                                          <p:val>
                                            <p:strVal val="#ppt_x"/>
                                          </p:val>
                                        </p:tav>
                                      </p:tavLst>
                                    </p:anim>
                                    <p:anim calcmode="lin" valueType="num">
                                      <p:cBhvr additive="base">
                                        <p:cTn id="59" dur="500" fill="hold"/>
                                        <p:tgtEl>
                                          <p:spTgt spid="50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2" grpId="0"/>
      <p:bldP spid="50184" grpId="0" animBg="1"/>
      <p:bldP spid="50186" grpId="0"/>
      <p:bldP spid="50187" grpId="0"/>
      <p:bldP spid="50188" grpId="0" animBg="1"/>
      <p:bldP spid="50189" grpId="0"/>
      <p:bldP spid="50190" grpId="0"/>
      <p:bldP spid="50191" grpId="0" animBg="1"/>
      <p:bldP spid="50192" grpId="0"/>
      <p:bldP spid="50193" grpId="0" animBg="1"/>
      <p:bldP spid="50194" grpId="0" animBg="1"/>
      <p:bldP spid="50195" grpId="0" animBg="1"/>
      <p:bldP spid="50196" grpId="0" animBg="1"/>
      <p:bldP spid="50197" grpId="0"/>
      <p:bldP spid="5019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Exception Example</a:t>
            </a:r>
          </a:p>
        </p:txBody>
      </p:sp>
      <p:sp>
        <p:nvSpPr>
          <p:cNvPr id="59396" name="Text Box 4"/>
          <p:cNvSpPr txBox="1">
            <a:spLocks noChangeArrowheads="1"/>
          </p:cNvSpPr>
          <p:nvPr/>
        </p:nvSpPr>
        <p:spPr bwMode="auto">
          <a:xfrm>
            <a:off x="76200" y="1279525"/>
            <a:ext cx="3352800" cy="1616075"/>
          </a:xfrm>
          <a:prstGeom prst="rect">
            <a:avLst/>
          </a:prstGeom>
          <a:noFill/>
          <a:ln w="9525" algn="ctr">
            <a:noFill/>
            <a:miter lim="800000"/>
            <a:headEnd/>
            <a:tailEnd/>
          </a:ln>
          <a:effectLst/>
        </p:spPr>
        <p:txBody>
          <a:bodyPr>
            <a:spAutoFit/>
          </a:bodyPr>
          <a:lstStyle/>
          <a:p>
            <a:r>
              <a:rPr lang="en-US" sz="2000" i="1">
                <a:solidFill>
                  <a:srgbClr val="FF0000"/>
                </a:solidFill>
                <a:latin typeface="Courier New" pitchFamily="49" charset="0"/>
              </a:rPr>
              <a:t>class Student</a:t>
            </a:r>
          </a:p>
          <a:p>
            <a:r>
              <a:rPr lang="en-US" sz="2000" i="1">
                <a:solidFill>
                  <a:srgbClr val="FF0000"/>
                </a:solidFill>
                <a:latin typeface="Courier New" pitchFamily="49" charset="0"/>
              </a:rPr>
              <a:t>{</a:t>
            </a:r>
          </a:p>
          <a:p>
            <a:r>
              <a:rPr lang="en-US" sz="2000" i="1">
                <a:solidFill>
                  <a:srgbClr val="FF0000"/>
                </a:solidFill>
                <a:latin typeface="Courier New" pitchFamily="49" charset="0"/>
              </a:rPr>
              <a:t>private String name;</a:t>
            </a:r>
          </a:p>
          <a:p>
            <a:r>
              <a:rPr lang="en-US" sz="2000" i="1">
                <a:solidFill>
                  <a:srgbClr val="FF0000"/>
                </a:solidFill>
                <a:latin typeface="Courier New" pitchFamily="49" charset="0"/>
              </a:rPr>
              <a:t>private String idno;</a:t>
            </a:r>
          </a:p>
          <a:p>
            <a:endParaRPr lang="en-US" sz="2000" i="1">
              <a:solidFill>
                <a:srgbClr val="FF0000"/>
              </a:solidFill>
              <a:latin typeface="Courier New" pitchFamily="49" charset="0"/>
            </a:endParaRPr>
          </a:p>
        </p:txBody>
      </p:sp>
      <p:grpSp>
        <p:nvGrpSpPr>
          <p:cNvPr id="59412" name="Group 20"/>
          <p:cNvGrpSpPr>
            <a:grpSpLocks/>
          </p:cNvGrpSpPr>
          <p:nvPr/>
        </p:nvGrpSpPr>
        <p:grpSpPr bwMode="auto">
          <a:xfrm>
            <a:off x="4419600" y="1524000"/>
            <a:ext cx="4419600" cy="3930650"/>
            <a:chOff x="2784" y="960"/>
            <a:chExt cx="2784" cy="2476"/>
          </a:xfrm>
        </p:grpSpPr>
        <p:sp>
          <p:nvSpPr>
            <p:cNvPr id="59397" name="Rectangle 5"/>
            <p:cNvSpPr>
              <a:spLocks noChangeArrowheads="1"/>
            </p:cNvSpPr>
            <p:nvPr/>
          </p:nvSpPr>
          <p:spPr bwMode="auto">
            <a:xfrm>
              <a:off x="3254" y="1446"/>
              <a:ext cx="1220" cy="239"/>
            </a:xfrm>
            <a:prstGeom prst="rect">
              <a:avLst/>
            </a:prstGeom>
            <a:noFill/>
            <a:ln w="12700" algn="ctr">
              <a:solidFill>
                <a:schemeClr val="tx1"/>
              </a:solidFill>
              <a:miter lim="800000"/>
              <a:headEnd/>
              <a:tailEnd/>
            </a:ln>
            <a:effectLst/>
          </p:spPr>
          <p:txBody>
            <a:bodyPr wrap="none" anchor="ctr">
              <a:spAutoFit/>
            </a:bodyPr>
            <a:lstStyle/>
            <a:p>
              <a:pPr algn="ctr"/>
              <a:r>
                <a:rPr lang="en-US"/>
                <a:t>StudentException</a:t>
              </a:r>
            </a:p>
          </p:txBody>
        </p:sp>
        <p:sp>
          <p:nvSpPr>
            <p:cNvPr id="59398" name="Rectangle 6"/>
            <p:cNvSpPr>
              <a:spLocks noChangeArrowheads="1"/>
            </p:cNvSpPr>
            <p:nvPr/>
          </p:nvSpPr>
          <p:spPr bwMode="auto">
            <a:xfrm>
              <a:off x="3477" y="960"/>
              <a:ext cx="740" cy="239"/>
            </a:xfrm>
            <a:prstGeom prst="rect">
              <a:avLst/>
            </a:prstGeom>
            <a:noFill/>
            <a:ln w="12700" algn="ctr">
              <a:solidFill>
                <a:schemeClr val="tx1"/>
              </a:solidFill>
              <a:miter lim="800000"/>
              <a:headEnd/>
              <a:tailEnd/>
            </a:ln>
            <a:effectLst/>
          </p:spPr>
          <p:txBody>
            <a:bodyPr wrap="none" anchor="ctr">
              <a:spAutoFit/>
            </a:bodyPr>
            <a:lstStyle/>
            <a:p>
              <a:pPr algn="ctr"/>
              <a:r>
                <a:rPr lang="en-US"/>
                <a:t>Exception</a:t>
              </a:r>
            </a:p>
          </p:txBody>
        </p:sp>
        <p:sp>
          <p:nvSpPr>
            <p:cNvPr id="59399" name="Line 7"/>
            <p:cNvSpPr>
              <a:spLocks noChangeShapeType="1"/>
            </p:cNvSpPr>
            <p:nvPr/>
          </p:nvSpPr>
          <p:spPr bwMode="auto">
            <a:xfrm flipV="1">
              <a:off x="3840" y="1200"/>
              <a:ext cx="0" cy="240"/>
            </a:xfrm>
            <a:prstGeom prst="line">
              <a:avLst/>
            </a:prstGeom>
            <a:noFill/>
            <a:ln w="28575">
              <a:solidFill>
                <a:schemeClr val="tx1"/>
              </a:solidFill>
              <a:round/>
              <a:headEnd/>
              <a:tailEnd type="triangle" w="med" len="med"/>
            </a:ln>
            <a:effectLst/>
          </p:spPr>
          <p:txBody>
            <a:bodyPr>
              <a:spAutoFit/>
            </a:bodyPr>
            <a:lstStyle/>
            <a:p>
              <a:endParaRPr lang="en-US"/>
            </a:p>
          </p:txBody>
        </p:sp>
        <p:sp>
          <p:nvSpPr>
            <p:cNvPr id="59400" name="Rectangle 8"/>
            <p:cNvSpPr>
              <a:spLocks noChangeArrowheads="1"/>
            </p:cNvSpPr>
            <p:nvPr/>
          </p:nvSpPr>
          <p:spPr bwMode="auto">
            <a:xfrm>
              <a:off x="2784" y="2147"/>
              <a:ext cx="960" cy="412"/>
            </a:xfrm>
            <a:prstGeom prst="rect">
              <a:avLst/>
            </a:prstGeom>
            <a:noFill/>
            <a:ln w="12700" algn="ctr">
              <a:solidFill>
                <a:schemeClr val="tx1"/>
              </a:solidFill>
              <a:miter lim="800000"/>
              <a:headEnd/>
              <a:tailEnd/>
            </a:ln>
            <a:effectLst/>
          </p:spPr>
          <p:txBody>
            <a:bodyPr wrap="none" anchor="ctr">
              <a:spAutoFit/>
            </a:bodyPr>
            <a:lstStyle/>
            <a:p>
              <a:pPr algn="ctr"/>
              <a:r>
                <a:rPr lang="en-US"/>
                <a:t>InvalidName </a:t>
              </a:r>
            </a:p>
            <a:p>
              <a:pPr algn="ctr"/>
              <a:r>
                <a:rPr lang="en-US"/>
                <a:t>Exception</a:t>
              </a:r>
            </a:p>
          </p:txBody>
        </p:sp>
        <p:sp>
          <p:nvSpPr>
            <p:cNvPr id="59401" name="Rectangle 9"/>
            <p:cNvSpPr>
              <a:spLocks noChangeArrowheads="1"/>
            </p:cNvSpPr>
            <p:nvPr/>
          </p:nvSpPr>
          <p:spPr bwMode="auto">
            <a:xfrm>
              <a:off x="3931" y="2160"/>
              <a:ext cx="1013" cy="412"/>
            </a:xfrm>
            <a:prstGeom prst="rect">
              <a:avLst/>
            </a:prstGeom>
            <a:noFill/>
            <a:ln w="12700" algn="ctr">
              <a:solidFill>
                <a:schemeClr val="tx1"/>
              </a:solidFill>
              <a:miter lim="800000"/>
              <a:headEnd/>
              <a:tailEnd/>
            </a:ln>
            <a:effectLst/>
          </p:spPr>
          <p:txBody>
            <a:bodyPr anchor="ctr">
              <a:spAutoFit/>
            </a:bodyPr>
            <a:lstStyle/>
            <a:p>
              <a:pPr algn="ctr"/>
              <a:r>
                <a:rPr lang="en-US"/>
                <a:t>InvalidId </a:t>
              </a:r>
            </a:p>
            <a:p>
              <a:pPr algn="ctr"/>
              <a:r>
                <a:rPr lang="en-US"/>
                <a:t>Exception</a:t>
              </a:r>
            </a:p>
          </p:txBody>
        </p:sp>
        <p:sp>
          <p:nvSpPr>
            <p:cNvPr id="59402" name="Line 10"/>
            <p:cNvSpPr>
              <a:spLocks noChangeShapeType="1"/>
            </p:cNvSpPr>
            <p:nvPr/>
          </p:nvSpPr>
          <p:spPr bwMode="auto">
            <a:xfrm flipV="1">
              <a:off x="3840" y="1680"/>
              <a:ext cx="0" cy="240"/>
            </a:xfrm>
            <a:prstGeom prst="line">
              <a:avLst/>
            </a:prstGeom>
            <a:noFill/>
            <a:ln w="28575">
              <a:solidFill>
                <a:schemeClr val="tx1"/>
              </a:solidFill>
              <a:round/>
              <a:headEnd/>
              <a:tailEnd type="triangle" w="med" len="med"/>
            </a:ln>
            <a:effectLst/>
          </p:spPr>
          <p:txBody>
            <a:bodyPr>
              <a:spAutoFit/>
            </a:bodyPr>
            <a:lstStyle/>
            <a:p>
              <a:endParaRPr lang="en-US"/>
            </a:p>
          </p:txBody>
        </p:sp>
        <p:sp>
          <p:nvSpPr>
            <p:cNvPr id="59403" name="Line 11"/>
            <p:cNvSpPr>
              <a:spLocks noChangeShapeType="1"/>
            </p:cNvSpPr>
            <p:nvPr/>
          </p:nvSpPr>
          <p:spPr bwMode="auto">
            <a:xfrm>
              <a:off x="3360" y="1920"/>
              <a:ext cx="1008" cy="0"/>
            </a:xfrm>
            <a:prstGeom prst="line">
              <a:avLst/>
            </a:prstGeom>
            <a:noFill/>
            <a:ln w="28575">
              <a:solidFill>
                <a:schemeClr val="tx1"/>
              </a:solidFill>
              <a:round/>
              <a:headEnd/>
              <a:tailEnd/>
            </a:ln>
            <a:effectLst/>
          </p:spPr>
          <p:txBody>
            <a:bodyPr>
              <a:spAutoFit/>
            </a:bodyPr>
            <a:lstStyle/>
            <a:p>
              <a:endParaRPr lang="en-US"/>
            </a:p>
          </p:txBody>
        </p:sp>
        <p:sp>
          <p:nvSpPr>
            <p:cNvPr id="59404" name="Line 12"/>
            <p:cNvSpPr>
              <a:spLocks noChangeShapeType="1"/>
            </p:cNvSpPr>
            <p:nvPr/>
          </p:nvSpPr>
          <p:spPr bwMode="auto">
            <a:xfrm>
              <a:off x="3360" y="1920"/>
              <a:ext cx="0" cy="240"/>
            </a:xfrm>
            <a:prstGeom prst="line">
              <a:avLst/>
            </a:prstGeom>
            <a:noFill/>
            <a:ln w="38100">
              <a:solidFill>
                <a:schemeClr val="tx1"/>
              </a:solidFill>
              <a:round/>
              <a:headEnd/>
              <a:tailEnd/>
            </a:ln>
            <a:effectLst/>
          </p:spPr>
          <p:txBody>
            <a:bodyPr>
              <a:spAutoFit/>
            </a:bodyPr>
            <a:lstStyle/>
            <a:p>
              <a:endParaRPr lang="en-US"/>
            </a:p>
          </p:txBody>
        </p:sp>
        <p:sp>
          <p:nvSpPr>
            <p:cNvPr id="59405" name="Line 13"/>
            <p:cNvSpPr>
              <a:spLocks noChangeShapeType="1"/>
            </p:cNvSpPr>
            <p:nvPr/>
          </p:nvSpPr>
          <p:spPr bwMode="auto">
            <a:xfrm>
              <a:off x="4368" y="1920"/>
              <a:ext cx="0" cy="240"/>
            </a:xfrm>
            <a:prstGeom prst="line">
              <a:avLst/>
            </a:prstGeom>
            <a:noFill/>
            <a:ln w="38100">
              <a:solidFill>
                <a:schemeClr val="tx1"/>
              </a:solidFill>
              <a:round/>
              <a:headEnd/>
              <a:tailEnd/>
            </a:ln>
            <a:effectLst/>
          </p:spPr>
          <p:txBody>
            <a:bodyPr>
              <a:spAutoFit/>
            </a:bodyPr>
            <a:lstStyle/>
            <a:p>
              <a:endParaRPr lang="en-US"/>
            </a:p>
          </p:txBody>
        </p:sp>
        <p:sp>
          <p:nvSpPr>
            <p:cNvPr id="59406" name="Rectangle 14"/>
            <p:cNvSpPr>
              <a:spLocks noChangeArrowheads="1"/>
            </p:cNvSpPr>
            <p:nvPr/>
          </p:nvSpPr>
          <p:spPr bwMode="auto">
            <a:xfrm>
              <a:off x="3340" y="3011"/>
              <a:ext cx="904" cy="412"/>
            </a:xfrm>
            <a:prstGeom prst="rect">
              <a:avLst/>
            </a:prstGeom>
            <a:noFill/>
            <a:ln w="12700" algn="ctr">
              <a:solidFill>
                <a:schemeClr val="tx1"/>
              </a:solidFill>
              <a:miter lim="800000"/>
              <a:headEnd/>
              <a:tailEnd/>
            </a:ln>
            <a:effectLst/>
          </p:spPr>
          <p:txBody>
            <a:bodyPr wrap="none" anchor="ctr">
              <a:spAutoFit/>
            </a:bodyPr>
            <a:lstStyle/>
            <a:p>
              <a:pPr algn="ctr"/>
              <a:r>
                <a:rPr lang="en-US"/>
                <a:t>InvalidYear </a:t>
              </a:r>
            </a:p>
            <a:p>
              <a:pPr algn="ctr"/>
              <a:r>
                <a:rPr lang="en-US"/>
                <a:t>Exception</a:t>
              </a:r>
            </a:p>
          </p:txBody>
        </p:sp>
        <p:sp>
          <p:nvSpPr>
            <p:cNvPr id="59407" name="Rectangle 15"/>
            <p:cNvSpPr>
              <a:spLocks noChangeArrowheads="1"/>
            </p:cNvSpPr>
            <p:nvPr/>
          </p:nvSpPr>
          <p:spPr bwMode="auto">
            <a:xfrm>
              <a:off x="4459" y="3024"/>
              <a:ext cx="1109" cy="412"/>
            </a:xfrm>
            <a:prstGeom prst="rect">
              <a:avLst/>
            </a:prstGeom>
            <a:noFill/>
            <a:ln w="12700" algn="ctr">
              <a:solidFill>
                <a:schemeClr val="tx1"/>
              </a:solidFill>
              <a:miter lim="800000"/>
              <a:headEnd/>
              <a:tailEnd/>
            </a:ln>
            <a:effectLst/>
          </p:spPr>
          <p:txBody>
            <a:bodyPr anchor="ctr">
              <a:spAutoFit/>
            </a:bodyPr>
            <a:lstStyle/>
            <a:p>
              <a:pPr algn="ctr"/>
              <a:r>
                <a:rPr lang="en-US"/>
                <a:t>InvalidNumber </a:t>
              </a:r>
            </a:p>
            <a:p>
              <a:pPr algn="ctr"/>
              <a:r>
                <a:rPr lang="en-US"/>
                <a:t>Exception</a:t>
              </a:r>
            </a:p>
          </p:txBody>
        </p:sp>
        <p:sp>
          <p:nvSpPr>
            <p:cNvPr id="59408" name="Line 16"/>
            <p:cNvSpPr>
              <a:spLocks noChangeShapeType="1"/>
            </p:cNvSpPr>
            <p:nvPr/>
          </p:nvSpPr>
          <p:spPr bwMode="auto">
            <a:xfrm flipV="1">
              <a:off x="4368" y="2544"/>
              <a:ext cx="0" cy="240"/>
            </a:xfrm>
            <a:prstGeom prst="line">
              <a:avLst/>
            </a:prstGeom>
            <a:noFill/>
            <a:ln w="28575">
              <a:solidFill>
                <a:schemeClr val="tx1"/>
              </a:solidFill>
              <a:round/>
              <a:headEnd/>
              <a:tailEnd type="triangle" w="med" len="med"/>
            </a:ln>
            <a:effectLst/>
          </p:spPr>
          <p:txBody>
            <a:bodyPr>
              <a:spAutoFit/>
            </a:bodyPr>
            <a:lstStyle/>
            <a:p>
              <a:endParaRPr lang="en-US"/>
            </a:p>
          </p:txBody>
        </p:sp>
        <p:sp>
          <p:nvSpPr>
            <p:cNvPr id="59409" name="Line 17"/>
            <p:cNvSpPr>
              <a:spLocks noChangeShapeType="1"/>
            </p:cNvSpPr>
            <p:nvPr/>
          </p:nvSpPr>
          <p:spPr bwMode="auto">
            <a:xfrm>
              <a:off x="3888" y="2784"/>
              <a:ext cx="1008" cy="0"/>
            </a:xfrm>
            <a:prstGeom prst="line">
              <a:avLst/>
            </a:prstGeom>
            <a:noFill/>
            <a:ln w="28575">
              <a:solidFill>
                <a:schemeClr val="tx1"/>
              </a:solidFill>
              <a:round/>
              <a:headEnd/>
              <a:tailEnd/>
            </a:ln>
            <a:effectLst/>
          </p:spPr>
          <p:txBody>
            <a:bodyPr>
              <a:spAutoFit/>
            </a:bodyPr>
            <a:lstStyle/>
            <a:p>
              <a:endParaRPr lang="en-US"/>
            </a:p>
          </p:txBody>
        </p:sp>
        <p:sp>
          <p:nvSpPr>
            <p:cNvPr id="59410" name="Line 18"/>
            <p:cNvSpPr>
              <a:spLocks noChangeShapeType="1"/>
            </p:cNvSpPr>
            <p:nvPr/>
          </p:nvSpPr>
          <p:spPr bwMode="auto">
            <a:xfrm>
              <a:off x="3888" y="2784"/>
              <a:ext cx="0" cy="240"/>
            </a:xfrm>
            <a:prstGeom prst="line">
              <a:avLst/>
            </a:prstGeom>
            <a:noFill/>
            <a:ln w="38100">
              <a:solidFill>
                <a:schemeClr val="tx1"/>
              </a:solidFill>
              <a:round/>
              <a:headEnd/>
              <a:tailEnd/>
            </a:ln>
            <a:effectLst/>
          </p:spPr>
          <p:txBody>
            <a:bodyPr>
              <a:spAutoFit/>
            </a:bodyPr>
            <a:lstStyle/>
            <a:p>
              <a:endParaRPr lang="en-US"/>
            </a:p>
          </p:txBody>
        </p:sp>
        <p:sp>
          <p:nvSpPr>
            <p:cNvPr id="59411" name="Line 19"/>
            <p:cNvSpPr>
              <a:spLocks noChangeShapeType="1"/>
            </p:cNvSpPr>
            <p:nvPr/>
          </p:nvSpPr>
          <p:spPr bwMode="auto">
            <a:xfrm>
              <a:off x="4896" y="2784"/>
              <a:ext cx="0" cy="240"/>
            </a:xfrm>
            <a:prstGeom prst="line">
              <a:avLst/>
            </a:prstGeom>
            <a:noFill/>
            <a:ln w="38100">
              <a:solidFill>
                <a:schemeClr val="tx1"/>
              </a:solidFill>
              <a:round/>
              <a:headEnd/>
              <a:tailEn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ox(in)">
                                      <p:cBhvr>
                                        <p:cTn id="7" dur="500"/>
                                        <p:tgtEl>
                                          <p:spTgt spid="593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412"/>
                                        </p:tgtEl>
                                        <p:attrNameLst>
                                          <p:attrName>style.visibility</p:attrName>
                                        </p:attrNameLst>
                                      </p:cBhvr>
                                      <p:to>
                                        <p:strVal val="visible"/>
                                      </p:to>
                                    </p:set>
                                    <p:animEffect transition="in" filter="box(in)">
                                      <p:cBhvr>
                                        <p:cTn id="12" dur="500"/>
                                        <p:tgtEl>
                                          <p:spTgt spid="59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0" y="254000"/>
            <a:ext cx="9144000" cy="6650038"/>
          </a:xfrm>
          <a:prstGeom prst="rect">
            <a:avLst/>
          </a:prstGeom>
          <a:noFill/>
          <a:ln w="9525" algn="ctr">
            <a:noFill/>
            <a:miter lim="800000"/>
            <a:headEnd/>
            <a:tailEnd/>
          </a:ln>
          <a:effectLst/>
        </p:spPr>
        <p:txBody>
          <a:bodyPr>
            <a:spAutoFit/>
          </a:bodyPr>
          <a:lstStyle/>
          <a:p>
            <a:r>
              <a:rPr lang="en-US" sz="2000">
                <a:solidFill>
                  <a:schemeClr val="accent2"/>
                </a:solidFill>
                <a:latin typeface="Courier New" pitchFamily="49" charset="0"/>
              </a:rPr>
              <a:t>class StudentException extends Exception</a:t>
            </a:r>
          </a:p>
          <a:p>
            <a:r>
              <a:rPr lang="en-US" sz="2000">
                <a:solidFill>
                  <a:schemeClr val="accent2"/>
                </a:solidFill>
                <a:latin typeface="Courier New" pitchFamily="49" charset="0"/>
              </a:rPr>
              <a:t>{</a:t>
            </a:r>
          </a:p>
          <a:p>
            <a:r>
              <a:rPr lang="en-US" sz="2000">
                <a:solidFill>
                  <a:schemeClr val="accent2"/>
                </a:solidFill>
                <a:latin typeface="Courier New" pitchFamily="49" charset="0"/>
              </a:rPr>
              <a:t>StudentException(String msg)</a:t>
            </a:r>
          </a:p>
          <a:p>
            <a:r>
              <a:rPr lang="en-US" sz="2000">
                <a:solidFill>
                  <a:schemeClr val="accent2"/>
                </a:solidFill>
                <a:latin typeface="Courier New" pitchFamily="49" charset="0"/>
              </a:rPr>
              <a:t>{</a:t>
            </a:r>
          </a:p>
          <a:p>
            <a:r>
              <a:rPr lang="en-US" sz="2000">
                <a:solidFill>
                  <a:schemeClr val="accent2"/>
                </a:solidFill>
                <a:latin typeface="Courier New" pitchFamily="49" charset="0"/>
              </a:rPr>
              <a:t>super(msg);</a:t>
            </a:r>
          </a:p>
          <a:p>
            <a:r>
              <a:rPr lang="en-US" sz="2000">
                <a:solidFill>
                  <a:schemeClr val="accent2"/>
                </a:solidFill>
                <a:latin typeface="Courier New" pitchFamily="49" charset="0"/>
              </a:rPr>
              <a:t>System.out.println(msg);</a:t>
            </a:r>
          </a:p>
          <a:p>
            <a:r>
              <a:rPr lang="en-US" sz="2000">
                <a:solidFill>
                  <a:schemeClr val="accent2"/>
                </a:solidFill>
                <a:latin typeface="Courier New" pitchFamily="49" charset="0"/>
              </a:rPr>
              <a:t>}</a:t>
            </a:r>
          </a:p>
          <a:p>
            <a:r>
              <a:rPr lang="en-US" sz="2000">
                <a:solidFill>
                  <a:schemeClr val="accent2"/>
                </a:solidFill>
                <a:latin typeface="Courier New" pitchFamily="49" charset="0"/>
              </a:rPr>
              <a:t>}</a:t>
            </a:r>
          </a:p>
          <a:p>
            <a:r>
              <a:rPr lang="en-US">
                <a:solidFill>
                  <a:srgbClr val="FF0000"/>
                </a:solidFill>
                <a:latin typeface="Courier New" pitchFamily="49" charset="0"/>
              </a:rPr>
              <a:t>class InvalidNameException extends StudentException</a:t>
            </a:r>
          </a:p>
          <a:p>
            <a:r>
              <a:rPr lang="en-US">
                <a:solidFill>
                  <a:srgbClr val="FF0000"/>
                </a:solidFill>
                <a:latin typeface="Courier New" pitchFamily="49" charset="0"/>
              </a:rPr>
              <a:t>{</a:t>
            </a:r>
          </a:p>
          <a:p>
            <a:r>
              <a:rPr lang="en-US">
                <a:solidFill>
                  <a:srgbClr val="FF0000"/>
                </a:solidFill>
                <a:latin typeface="Courier New" pitchFamily="49" charset="0"/>
              </a:rPr>
              <a:t>InvalidNameException(String msg)</a:t>
            </a:r>
          </a:p>
          <a:p>
            <a:r>
              <a:rPr lang="en-US">
                <a:solidFill>
                  <a:srgbClr val="FF0000"/>
                </a:solidFill>
                <a:latin typeface="Courier New" pitchFamily="49" charset="0"/>
              </a:rPr>
              <a:t>{</a:t>
            </a:r>
          </a:p>
          <a:p>
            <a:r>
              <a:rPr lang="en-US">
                <a:solidFill>
                  <a:srgbClr val="FF0000"/>
                </a:solidFill>
                <a:latin typeface="Courier New" pitchFamily="49" charset="0"/>
              </a:rPr>
              <a:t>super(msg);</a:t>
            </a:r>
          </a:p>
          <a:p>
            <a:r>
              <a:rPr lang="en-US">
                <a:solidFill>
                  <a:srgbClr val="FF0000"/>
                </a:solidFill>
                <a:latin typeface="Courier New" pitchFamily="49" charset="0"/>
              </a:rPr>
              <a:t>System.out.println(msg);</a:t>
            </a:r>
          </a:p>
          <a:p>
            <a:r>
              <a:rPr lang="en-US">
                <a:solidFill>
                  <a:srgbClr val="FF0000"/>
                </a:solidFill>
                <a:latin typeface="Courier New" pitchFamily="49" charset="0"/>
              </a:rPr>
              <a:t>}</a:t>
            </a:r>
          </a:p>
          <a:p>
            <a:r>
              <a:rPr lang="en-US">
                <a:solidFill>
                  <a:schemeClr val="accent2"/>
                </a:solidFill>
                <a:latin typeface="Courier New" pitchFamily="49" charset="0"/>
              </a:rPr>
              <a:t>}</a:t>
            </a:r>
          </a:p>
          <a:p>
            <a:r>
              <a:rPr lang="en-US">
                <a:solidFill>
                  <a:schemeClr val="accent2"/>
                </a:solidFill>
                <a:latin typeface="Courier New" pitchFamily="49" charset="0"/>
              </a:rPr>
              <a:t>class InvalidIdException extends StudentException</a:t>
            </a:r>
          </a:p>
          <a:p>
            <a:r>
              <a:rPr lang="en-US">
                <a:solidFill>
                  <a:schemeClr val="accent2"/>
                </a:solidFill>
                <a:latin typeface="Courier New" pitchFamily="49" charset="0"/>
              </a:rPr>
              <a:t>{</a:t>
            </a:r>
          </a:p>
          <a:p>
            <a:r>
              <a:rPr lang="en-US">
                <a:solidFill>
                  <a:schemeClr val="accent2"/>
                </a:solidFill>
                <a:latin typeface="Courier New" pitchFamily="49" charset="0"/>
              </a:rPr>
              <a:t>InvalidIdException(String msg)</a:t>
            </a:r>
          </a:p>
          <a:p>
            <a:r>
              <a:rPr lang="en-US">
                <a:solidFill>
                  <a:schemeClr val="accent2"/>
                </a:solidFill>
                <a:latin typeface="Courier New" pitchFamily="49" charset="0"/>
              </a:rPr>
              <a:t>{</a:t>
            </a:r>
          </a:p>
          <a:p>
            <a:r>
              <a:rPr lang="en-US">
                <a:solidFill>
                  <a:schemeClr val="accent2"/>
                </a:solidFill>
                <a:latin typeface="Courier New" pitchFamily="49" charset="0"/>
              </a:rPr>
              <a:t>super(msg);</a:t>
            </a:r>
          </a:p>
          <a:p>
            <a:r>
              <a:rPr lang="en-US">
                <a:solidFill>
                  <a:schemeClr val="accent2"/>
                </a:solidFill>
                <a:latin typeface="Courier New" pitchFamily="49" charset="0"/>
              </a:rPr>
              <a:t>System.out.println(msg);</a:t>
            </a:r>
          </a:p>
          <a:p>
            <a:r>
              <a:rPr lang="en-US">
                <a:solidFill>
                  <a:schemeClr val="accent2"/>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Effect transition="in" filter="box(in)">
                                      <p:cBhvr>
                                        <p:cTn id="7" dur="500"/>
                                        <p:tgtEl>
                                          <p:spTgt spid="60420">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0420">
                                            <p:txEl>
                                              <p:pRg st="1" end="1"/>
                                            </p:txEl>
                                          </p:spTgt>
                                        </p:tgtEl>
                                        <p:attrNameLst>
                                          <p:attrName>style.visibility</p:attrName>
                                        </p:attrNameLst>
                                      </p:cBhvr>
                                      <p:to>
                                        <p:strVal val="visible"/>
                                      </p:to>
                                    </p:set>
                                    <p:animEffect transition="in" filter="box(in)">
                                      <p:cBhvr>
                                        <p:cTn id="10" dur="500"/>
                                        <p:tgtEl>
                                          <p:spTgt spid="60420">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0420">
                                            <p:txEl>
                                              <p:pRg st="2" end="2"/>
                                            </p:txEl>
                                          </p:spTgt>
                                        </p:tgtEl>
                                        <p:attrNameLst>
                                          <p:attrName>style.visibility</p:attrName>
                                        </p:attrNameLst>
                                      </p:cBhvr>
                                      <p:to>
                                        <p:strVal val="visible"/>
                                      </p:to>
                                    </p:set>
                                    <p:animEffect transition="in" filter="box(in)">
                                      <p:cBhvr>
                                        <p:cTn id="13" dur="500"/>
                                        <p:tgtEl>
                                          <p:spTgt spid="60420">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0420">
                                            <p:txEl>
                                              <p:pRg st="3" end="3"/>
                                            </p:txEl>
                                          </p:spTgt>
                                        </p:tgtEl>
                                        <p:attrNameLst>
                                          <p:attrName>style.visibility</p:attrName>
                                        </p:attrNameLst>
                                      </p:cBhvr>
                                      <p:to>
                                        <p:strVal val="visible"/>
                                      </p:to>
                                    </p:set>
                                    <p:animEffect transition="in" filter="box(in)">
                                      <p:cBhvr>
                                        <p:cTn id="16" dur="500"/>
                                        <p:tgtEl>
                                          <p:spTgt spid="60420">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0420">
                                            <p:txEl>
                                              <p:pRg st="4" end="4"/>
                                            </p:txEl>
                                          </p:spTgt>
                                        </p:tgtEl>
                                        <p:attrNameLst>
                                          <p:attrName>style.visibility</p:attrName>
                                        </p:attrNameLst>
                                      </p:cBhvr>
                                      <p:to>
                                        <p:strVal val="visible"/>
                                      </p:to>
                                    </p:set>
                                    <p:animEffect transition="in" filter="box(in)">
                                      <p:cBhvr>
                                        <p:cTn id="19" dur="500"/>
                                        <p:tgtEl>
                                          <p:spTgt spid="60420">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60420">
                                            <p:txEl>
                                              <p:pRg st="5" end="5"/>
                                            </p:txEl>
                                          </p:spTgt>
                                        </p:tgtEl>
                                        <p:attrNameLst>
                                          <p:attrName>style.visibility</p:attrName>
                                        </p:attrNameLst>
                                      </p:cBhvr>
                                      <p:to>
                                        <p:strVal val="visible"/>
                                      </p:to>
                                    </p:set>
                                    <p:animEffect transition="in" filter="box(in)">
                                      <p:cBhvr>
                                        <p:cTn id="22" dur="500"/>
                                        <p:tgtEl>
                                          <p:spTgt spid="60420">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60420">
                                            <p:txEl>
                                              <p:pRg st="6" end="6"/>
                                            </p:txEl>
                                          </p:spTgt>
                                        </p:tgtEl>
                                        <p:attrNameLst>
                                          <p:attrName>style.visibility</p:attrName>
                                        </p:attrNameLst>
                                      </p:cBhvr>
                                      <p:to>
                                        <p:strVal val="visible"/>
                                      </p:to>
                                    </p:set>
                                    <p:animEffect transition="in" filter="box(in)">
                                      <p:cBhvr>
                                        <p:cTn id="25" dur="500"/>
                                        <p:tgtEl>
                                          <p:spTgt spid="60420">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60420">
                                            <p:txEl>
                                              <p:pRg st="7" end="7"/>
                                            </p:txEl>
                                          </p:spTgt>
                                        </p:tgtEl>
                                        <p:attrNameLst>
                                          <p:attrName>style.visibility</p:attrName>
                                        </p:attrNameLst>
                                      </p:cBhvr>
                                      <p:to>
                                        <p:strVal val="visible"/>
                                      </p:to>
                                    </p:set>
                                    <p:animEffect transition="in" filter="box(in)">
                                      <p:cBhvr>
                                        <p:cTn id="28" dur="500"/>
                                        <p:tgtEl>
                                          <p:spTgt spid="60420">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60420">
                                            <p:txEl>
                                              <p:pRg st="8" end="8"/>
                                            </p:txEl>
                                          </p:spTgt>
                                        </p:tgtEl>
                                        <p:attrNameLst>
                                          <p:attrName>style.visibility</p:attrName>
                                        </p:attrNameLst>
                                      </p:cBhvr>
                                      <p:to>
                                        <p:strVal val="visible"/>
                                      </p:to>
                                    </p:set>
                                    <p:animEffect transition="in" filter="box(in)">
                                      <p:cBhvr>
                                        <p:cTn id="33" dur="500"/>
                                        <p:tgtEl>
                                          <p:spTgt spid="60420">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60420">
                                            <p:txEl>
                                              <p:pRg st="9" end="9"/>
                                            </p:txEl>
                                          </p:spTgt>
                                        </p:tgtEl>
                                        <p:attrNameLst>
                                          <p:attrName>style.visibility</p:attrName>
                                        </p:attrNameLst>
                                      </p:cBhvr>
                                      <p:to>
                                        <p:strVal val="visible"/>
                                      </p:to>
                                    </p:set>
                                    <p:animEffect transition="in" filter="box(in)">
                                      <p:cBhvr>
                                        <p:cTn id="36" dur="500"/>
                                        <p:tgtEl>
                                          <p:spTgt spid="60420">
                                            <p:txEl>
                                              <p:pRg st="9" end="9"/>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60420">
                                            <p:txEl>
                                              <p:pRg st="10" end="10"/>
                                            </p:txEl>
                                          </p:spTgt>
                                        </p:tgtEl>
                                        <p:attrNameLst>
                                          <p:attrName>style.visibility</p:attrName>
                                        </p:attrNameLst>
                                      </p:cBhvr>
                                      <p:to>
                                        <p:strVal val="visible"/>
                                      </p:to>
                                    </p:set>
                                    <p:animEffect transition="in" filter="box(in)">
                                      <p:cBhvr>
                                        <p:cTn id="39" dur="500"/>
                                        <p:tgtEl>
                                          <p:spTgt spid="60420">
                                            <p:txEl>
                                              <p:pRg st="10" end="10"/>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60420">
                                            <p:txEl>
                                              <p:pRg st="11" end="11"/>
                                            </p:txEl>
                                          </p:spTgt>
                                        </p:tgtEl>
                                        <p:attrNameLst>
                                          <p:attrName>style.visibility</p:attrName>
                                        </p:attrNameLst>
                                      </p:cBhvr>
                                      <p:to>
                                        <p:strVal val="visible"/>
                                      </p:to>
                                    </p:set>
                                    <p:animEffect transition="in" filter="box(in)">
                                      <p:cBhvr>
                                        <p:cTn id="42" dur="500"/>
                                        <p:tgtEl>
                                          <p:spTgt spid="60420">
                                            <p:txEl>
                                              <p:pRg st="11" end="11"/>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60420">
                                            <p:txEl>
                                              <p:pRg st="12" end="12"/>
                                            </p:txEl>
                                          </p:spTgt>
                                        </p:tgtEl>
                                        <p:attrNameLst>
                                          <p:attrName>style.visibility</p:attrName>
                                        </p:attrNameLst>
                                      </p:cBhvr>
                                      <p:to>
                                        <p:strVal val="visible"/>
                                      </p:to>
                                    </p:set>
                                    <p:animEffect transition="in" filter="box(in)">
                                      <p:cBhvr>
                                        <p:cTn id="45" dur="500"/>
                                        <p:tgtEl>
                                          <p:spTgt spid="60420">
                                            <p:txEl>
                                              <p:pRg st="12" end="12"/>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60420">
                                            <p:txEl>
                                              <p:pRg st="13" end="13"/>
                                            </p:txEl>
                                          </p:spTgt>
                                        </p:tgtEl>
                                        <p:attrNameLst>
                                          <p:attrName>style.visibility</p:attrName>
                                        </p:attrNameLst>
                                      </p:cBhvr>
                                      <p:to>
                                        <p:strVal val="visible"/>
                                      </p:to>
                                    </p:set>
                                    <p:animEffect transition="in" filter="box(in)">
                                      <p:cBhvr>
                                        <p:cTn id="48" dur="500"/>
                                        <p:tgtEl>
                                          <p:spTgt spid="60420">
                                            <p:txEl>
                                              <p:pRg st="13" end="13"/>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60420">
                                            <p:txEl>
                                              <p:pRg st="14" end="14"/>
                                            </p:txEl>
                                          </p:spTgt>
                                        </p:tgtEl>
                                        <p:attrNameLst>
                                          <p:attrName>style.visibility</p:attrName>
                                        </p:attrNameLst>
                                      </p:cBhvr>
                                      <p:to>
                                        <p:strVal val="visible"/>
                                      </p:to>
                                    </p:set>
                                    <p:animEffect transition="in" filter="box(in)">
                                      <p:cBhvr>
                                        <p:cTn id="51" dur="500"/>
                                        <p:tgtEl>
                                          <p:spTgt spid="60420">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60420">
                                            <p:txEl>
                                              <p:pRg st="15" end="15"/>
                                            </p:txEl>
                                          </p:spTgt>
                                        </p:tgtEl>
                                        <p:attrNameLst>
                                          <p:attrName>style.visibility</p:attrName>
                                        </p:attrNameLst>
                                      </p:cBhvr>
                                      <p:to>
                                        <p:strVal val="visible"/>
                                      </p:to>
                                    </p:set>
                                    <p:animEffect transition="in" filter="box(in)">
                                      <p:cBhvr>
                                        <p:cTn id="56" dur="500"/>
                                        <p:tgtEl>
                                          <p:spTgt spid="60420">
                                            <p:txEl>
                                              <p:pRg st="15" end="15"/>
                                            </p:txEl>
                                          </p:spTgt>
                                        </p:tgtEl>
                                      </p:cBhvr>
                                    </p:animEffect>
                                  </p:childTnLst>
                                </p:cTn>
                              </p:par>
                              <p:par>
                                <p:cTn id="57" presetID="4" presetClass="entr" presetSubtype="16" fill="hold" nodeType="withEffect">
                                  <p:stCondLst>
                                    <p:cond delay="0"/>
                                  </p:stCondLst>
                                  <p:childTnLst>
                                    <p:set>
                                      <p:cBhvr>
                                        <p:cTn id="58" dur="1" fill="hold">
                                          <p:stCondLst>
                                            <p:cond delay="0"/>
                                          </p:stCondLst>
                                        </p:cTn>
                                        <p:tgtEl>
                                          <p:spTgt spid="60420">
                                            <p:txEl>
                                              <p:pRg st="16" end="16"/>
                                            </p:txEl>
                                          </p:spTgt>
                                        </p:tgtEl>
                                        <p:attrNameLst>
                                          <p:attrName>style.visibility</p:attrName>
                                        </p:attrNameLst>
                                      </p:cBhvr>
                                      <p:to>
                                        <p:strVal val="visible"/>
                                      </p:to>
                                    </p:set>
                                    <p:animEffect transition="in" filter="box(in)">
                                      <p:cBhvr>
                                        <p:cTn id="59" dur="500"/>
                                        <p:tgtEl>
                                          <p:spTgt spid="60420">
                                            <p:txEl>
                                              <p:pRg st="16" end="16"/>
                                            </p:txEl>
                                          </p:spTgt>
                                        </p:tgtEl>
                                      </p:cBhvr>
                                    </p:animEffect>
                                  </p:childTnLst>
                                </p:cTn>
                              </p:par>
                              <p:par>
                                <p:cTn id="60" presetID="4" presetClass="entr" presetSubtype="16" fill="hold" nodeType="withEffect">
                                  <p:stCondLst>
                                    <p:cond delay="0"/>
                                  </p:stCondLst>
                                  <p:childTnLst>
                                    <p:set>
                                      <p:cBhvr>
                                        <p:cTn id="61" dur="1" fill="hold">
                                          <p:stCondLst>
                                            <p:cond delay="0"/>
                                          </p:stCondLst>
                                        </p:cTn>
                                        <p:tgtEl>
                                          <p:spTgt spid="60420">
                                            <p:txEl>
                                              <p:pRg st="17" end="17"/>
                                            </p:txEl>
                                          </p:spTgt>
                                        </p:tgtEl>
                                        <p:attrNameLst>
                                          <p:attrName>style.visibility</p:attrName>
                                        </p:attrNameLst>
                                      </p:cBhvr>
                                      <p:to>
                                        <p:strVal val="visible"/>
                                      </p:to>
                                    </p:set>
                                    <p:animEffect transition="in" filter="box(in)">
                                      <p:cBhvr>
                                        <p:cTn id="62" dur="500"/>
                                        <p:tgtEl>
                                          <p:spTgt spid="60420">
                                            <p:txEl>
                                              <p:pRg st="17" end="17"/>
                                            </p:txEl>
                                          </p:spTgt>
                                        </p:tgtEl>
                                      </p:cBhvr>
                                    </p:animEffect>
                                  </p:childTnLst>
                                </p:cTn>
                              </p:par>
                              <p:par>
                                <p:cTn id="63" presetID="4" presetClass="entr" presetSubtype="16" fill="hold" nodeType="withEffect">
                                  <p:stCondLst>
                                    <p:cond delay="0"/>
                                  </p:stCondLst>
                                  <p:childTnLst>
                                    <p:set>
                                      <p:cBhvr>
                                        <p:cTn id="64" dur="1" fill="hold">
                                          <p:stCondLst>
                                            <p:cond delay="0"/>
                                          </p:stCondLst>
                                        </p:cTn>
                                        <p:tgtEl>
                                          <p:spTgt spid="60420">
                                            <p:txEl>
                                              <p:pRg st="18" end="18"/>
                                            </p:txEl>
                                          </p:spTgt>
                                        </p:tgtEl>
                                        <p:attrNameLst>
                                          <p:attrName>style.visibility</p:attrName>
                                        </p:attrNameLst>
                                      </p:cBhvr>
                                      <p:to>
                                        <p:strVal val="visible"/>
                                      </p:to>
                                    </p:set>
                                    <p:animEffect transition="in" filter="box(in)">
                                      <p:cBhvr>
                                        <p:cTn id="65" dur="500"/>
                                        <p:tgtEl>
                                          <p:spTgt spid="60420">
                                            <p:txEl>
                                              <p:pRg st="18" end="18"/>
                                            </p:txEl>
                                          </p:spTgt>
                                        </p:tgtEl>
                                      </p:cBhvr>
                                    </p:animEffect>
                                  </p:childTnLst>
                                </p:cTn>
                              </p:par>
                              <p:par>
                                <p:cTn id="66" presetID="4" presetClass="entr" presetSubtype="16" fill="hold" nodeType="withEffect">
                                  <p:stCondLst>
                                    <p:cond delay="0"/>
                                  </p:stCondLst>
                                  <p:childTnLst>
                                    <p:set>
                                      <p:cBhvr>
                                        <p:cTn id="67" dur="1" fill="hold">
                                          <p:stCondLst>
                                            <p:cond delay="0"/>
                                          </p:stCondLst>
                                        </p:cTn>
                                        <p:tgtEl>
                                          <p:spTgt spid="60420">
                                            <p:txEl>
                                              <p:pRg st="19" end="19"/>
                                            </p:txEl>
                                          </p:spTgt>
                                        </p:tgtEl>
                                        <p:attrNameLst>
                                          <p:attrName>style.visibility</p:attrName>
                                        </p:attrNameLst>
                                      </p:cBhvr>
                                      <p:to>
                                        <p:strVal val="visible"/>
                                      </p:to>
                                    </p:set>
                                    <p:animEffect transition="in" filter="box(in)">
                                      <p:cBhvr>
                                        <p:cTn id="68" dur="500"/>
                                        <p:tgtEl>
                                          <p:spTgt spid="60420">
                                            <p:txEl>
                                              <p:pRg st="19" end="19"/>
                                            </p:txEl>
                                          </p:spTgt>
                                        </p:tgtEl>
                                      </p:cBhvr>
                                    </p:animEffect>
                                  </p:childTnLst>
                                </p:cTn>
                              </p:par>
                              <p:par>
                                <p:cTn id="69" presetID="4" presetClass="entr" presetSubtype="16" fill="hold" nodeType="withEffect">
                                  <p:stCondLst>
                                    <p:cond delay="0"/>
                                  </p:stCondLst>
                                  <p:childTnLst>
                                    <p:set>
                                      <p:cBhvr>
                                        <p:cTn id="70" dur="1" fill="hold">
                                          <p:stCondLst>
                                            <p:cond delay="0"/>
                                          </p:stCondLst>
                                        </p:cTn>
                                        <p:tgtEl>
                                          <p:spTgt spid="60420">
                                            <p:txEl>
                                              <p:pRg st="20" end="20"/>
                                            </p:txEl>
                                          </p:spTgt>
                                        </p:tgtEl>
                                        <p:attrNameLst>
                                          <p:attrName>style.visibility</p:attrName>
                                        </p:attrNameLst>
                                      </p:cBhvr>
                                      <p:to>
                                        <p:strVal val="visible"/>
                                      </p:to>
                                    </p:set>
                                    <p:animEffect transition="in" filter="box(in)">
                                      <p:cBhvr>
                                        <p:cTn id="71" dur="500"/>
                                        <p:tgtEl>
                                          <p:spTgt spid="60420">
                                            <p:txEl>
                                              <p:pRg st="20" end="20"/>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60420">
                                            <p:txEl>
                                              <p:pRg st="21" end="21"/>
                                            </p:txEl>
                                          </p:spTgt>
                                        </p:tgtEl>
                                        <p:attrNameLst>
                                          <p:attrName>style.visibility</p:attrName>
                                        </p:attrNameLst>
                                      </p:cBhvr>
                                      <p:to>
                                        <p:strVal val="visible"/>
                                      </p:to>
                                    </p:set>
                                    <p:animEffect transition="in" filter="box(in)">
                                      <p:cBhvr>
                                        <p:cTn id="74" dur="500"/>
                                        <p:tgtEl>
                                          <p:spTgt spid="60420">
                                            <p:txEl>
                                              <p:pRg st="21" end="21"/>
                                            </p:txEl>
                                          </p:spTgt>
                                        </p:tgtEl>
                                      </p:cBhvr>
                                    </p:animEffect>
                                  </p:childTnLst>
                                </p:cTn>
                              </p:par>
                              <p:par>
                                <p:cTn id="75" presetID="4" presetClass="entr" presetSubtype="16" fill="hold" nodeType="withEffect">
                                  <p:stCondLst>
                                    <p:cond delay="0"/>
                                  </p:stCondLst>
                                  <p:childTnLst>
                                    <p:set>
                                      <p:cBhvr>
                                        <p:cTn id="76" dur="1" fill="hold">
                                          <p:stCondLst>
                                            <p:cond delay="0"/>
                                          </p:stCondLst>
                                        </p:cTn>
                                        <p:tgtEl>
                                          <p:spTgt spid="60420">
                                            <p:txEl>
                                              <p:pRg st="22" end="22"/>
                                            </p:txEl>
                                          </p:spTgt>
                                        </p:tgtEl>
                                        <p:attrNameLst>
                                          <p:attrName>style.visibility</p:attrName>
                                        </p:attrNameLst>
                                      </p:cBhvr>
                                      <p:to>
                                        <p:strVal val="visible"/>
                                      </p:to>
                                    </p:set>
                                    <p:animEffect transition="in" filter="box(in)">
                                      <p:cBhvr>
                                        <p:cTn id="77" dur="500"/>
                                        <p:tgtEl>
                                          <p:spTgt spid="60420">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0" y="911225"/>
            <a:ext cx="8610600" cy="4486275"/>
          </a:xfrm>
          <a:prstGeom prst="rect">
            <a:avLst/>
          </a:prstGeom>
          <a:noFill/>
          <a:ln w="9525" algn="ctr">
            <a:noFill/>
            <a:miter lim="800000"/>
            <a:headEnd/>
            <a:tailEnd/>
          </a:ln>
          <a:effectLst/>
        </p:spPr>
        <p:txBody>
          <a:bodyPr>
            <a:spAutoFit/>
          </a:bodyPr>
          <a:lstStyle/>
          <a:p>
            <a:r>
              <a:rPr lang="en-US">
                <a:solidFill>
                  <a:schemeClr val="accent2"/>
                </a:solidFill>
                <a:latin typeface="Courier New" pitchFamily="49" charset="0"/>
              </a:rPr>
              <a:t>class InvalidYearException extends StudentException</a:t>
            </a:r>
          </a:p>
          <a:p>
            <a:r>
              <a:rPr lang="en-US">
                <a:solidFill>
                  <a:schemeClr val="accent2"/>
                </a:solidFill>
                <a:latin typeface="Courier New" pitchFamily="49" charset="0"/>
              </a:rPr>
              <a:t>{</a:t>
            </a:r>
          </a:p>
          <a:p>
            <a:r>
              <a:rPr lang="en-US">
                <a:solidFill>
                  <a:schemeClr val="accent2"/>
                </a:solidFill>
                <a:latin typeface="Courier New" pitchFamily="49" charset="0"/>
              </a:rPr>
              <a:t>InvalidYearException(String msg)</a:t>
            </a:r>
          </a:p>
          <a:p>
            <a:r>
              <a:rPr lang="en-US">
                <a:solidFill>
                  <a:schemeClr val="accent2"/>
                </a:solidFill>
                <a:latin typeface="Courier New" pitchFamily="49" charset="0"/>
              </a:rPr>
              <a:t>{</a:t>
            </a:r>
          </a:p>
          <a:p>
            <a:r>
              <a:rPr lang="en-US">
                <a:solidFill>
                  <a:schemeClr val="accent2"/>
                </a:solidFill>
                <a:latin typeface="Courier New" pitchFamily="49" charset="0"/>
              </a:rPr>
              <a:t>super(msg);</a:t>
            </a:r>
          </a:p>
          <a:p>
            <a:r>
              <a:rPr lang="en-US">
                <a:solidFill>
                  <a:schemeClr val="accent2"/>
                </a:solidFill>
                <a:latin typeface="Courier New" pitchFamily="49" charset="0"/>
              </a:rPr>
              <a:t>System.out.println(msg);</a:t>
            </a:r>
          </a:p>
          <a:p>
            <a:r>
              <a:rPr lang="en-US">
                <a:solidFill>
                  <a:schemeClr val="accent2"/>
                </a:solidFill>
                <a:latin typeface="Courier New" pitchFamily="49" charset="0"/>
              </a:rPr>
              <a:t>}</a:t>
            </a:r>
          </a:p>
          <a:p>
            <a:r>
              <a:rPr lang="en-US">
                <a:solidFill>
                  <a:schemeClr val="accent2"/>
                </a:solidFill>
                <a:latin typeface="Courier New" pitchFamily="49" charset="0"/>
              </a:rPr>
              <a:t>}</a:t>
            </a:r>
          </a:p>
          <a:p>
            <a:r>
              <a:rPr lang="en-US">
                <a:solidFill>
                  <a:srgbClr val="FF0000"/>
                </a:solidFill>
                <a:latin typeface="Courier New" pitchFamily="49" charset="0"/>
              </a:rPr>
              <a:t>class InvalidNumberException extends StudentException</a:t>
            </a:r>
          </a:p>
          <a:p>
            <a:r>
              <a:rPr lang="en-US">
                <a:solidFill>
                  <a:srgbClr val="FF0000"/>
                </a:solidFill>
                <a:latin typeface="Courier New" pitchFamily="49" charset="0"/>
              </a:rPr>
              <a:t>{</a:t>
            </a:r>
          </a:p>
          <a:p>
            <a:r>
              <a:rPr lang="en-US">
                <a:solidFill>
                  <a:srgbClr val="FF0000"/>
                </a:solidFill>
                <a:latin typeface="Courier New" pitchFamily="49" charset="0"/>
              </a:rPr>
              <a:t>InvalidNumberException(String msg)</a:t>
            </a:r>
          </a:p>
          <a:p>
            <a:r>
              <a:rPr lang="en-US">
                <a:solidFill>
                  <a:srgbClr val="FF0000"/>
                </a:solidFill>
                <a:latin typeface="Courier New" pitchFamily="49" charset="0"/>
              </a:rPr>
              <a:t>{</a:t>
            </a:r>
          </a:p>
          <a:p>
            <a:r>
              <a:rPr lang="en-US">
                <a:solidFill>
                  <a:srgbClr val="FF0000"/>
                </a:solidFill>
                <a:latin typeface="Courier New" pitchFamily="49" charset="0"/>
              </a:rPr>
              <a:t>super(msg);</a:t>
            </a:r>
          </a:p>
          <a:p>
            <a:r>
              <a:rPr lang="en-US">
                <a:solidFill>
                  <a:srgbClr val="FF0000"/>
                </a:solidFill>
                <a:latin typeface="Courier New" pitchFamily="49" charset="0"/>
              </a:rPr>
              <a:t>System.out.println(msg);</a:t>
            </a:r>
          </a:p>
          <a:p>
            <a:r>
              <a:rPr lang="en-US">
                <a:solidFill>
                  <a:srgbClr val="FF0000"/>
                </a:solidFill>
                <a:latin typeface="Courier New" pitchFamily="49" charset="0"/>
              </a:rPr>
              <a:t>}</a:t>
            </a:r>
          </a:p>
          <a:p>
            <a:r>
              <a:rPr lang="en-US">
                <a:solidFill>
                  <a:srgbClr val="FF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animEffect transition="in" filter="box(in)">
                                      <p:cBhvr>
                                        <p:cTn id="7" dur="500"/>
                                        <p:tgtEl>
                                          <p:spTgt spid="61444">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44">
                                            <p:txEl>
                                              <p:pRg st="1" end="1"/>
                                            </p:txEl>
                                          </p:spTgt>
                                        </p:tgtEl>
                                        <p:attrNameLst>
                                          <p:attrName>style.visibility</p:attrName>
                                        </p:attrNameLst>
                                      </p:cBhvr>
                                      <p:to>
                                        <p:strVal val="visible"/>
                                      </p:to>
                                    </p:set>
                                    <p:animEffect transition="in" filter="box(in)">
                                      <p:cBhvr>
                                        <p:cTn id="10" dur="500"/>
                                        <p:tgtEl>
                                          <p:spTgt spid="61444">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1444">
                                            <p:txEl>
                                              <p:pRg st="2" end="2"/>
                                            </p:txEl>
                                          </p:spTgt>
                                        </p:tgtEl>
                                        <p:attrNameLst>
                                          <p:attrName>style.visibility</p:attrName>
                                        </p:attrNameLst>
                                      </p:cBhvr>
                                      <p:to>
                                        <p:strVal val="visible"/>
                                      </p:to>
                                    </p:set>
                                    <p:animEffect transition="in" filter="box(in)">
                                      <p:cBhvr>
                                        <p:cTn id="13" dur="500"/>
                                        <p:tgtEl>
                                          <p:spTgt spid="61444">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1444">
                                            <p:txEl>
                                              <p:pRg st="3" end="3"/>
                                            </p:txEl>
                                          </p:spTgt>
                                        </p:tgtEl>
                                        <p:attrNameLst>
                                          <p:attrName>style.visibility</p:attrName>
                                        </p:attrNameLst>
                                      </p:cBhvr>
                                      <p:to>
                                        <p:strVal val="visible"/>
                                      </p:to>
                                    </p:set>
                                    <p:animEffect transition="in" filter="box(in)">
                                      <p:cBhvr>
                                        <p:cTn id="16" dur="500"/>
                                        <p:tgtEl>
                                          <p:spTgt spid="61444">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1444">
                                            <p:txEl>
                                              <p:pRg st="4" end="4"/>
                                            </p:txEl>
                                          </p:spTgt>
                                        </p:tgtEl>
                                        <p:attrNameLst>
                                          <p:attrName>style.visibility</p:attrName>
                                        </p:attrNameLst>
                                      </p:cBhvr>
                                      <p:to>
                                        <p:strVal val="visible"/>
                                      </p:to>
                                    </p:set>
                                    <p:animEffect transition="in" filter="box(in)">
                                      <p:cBhvr>
                                        <p:cTn id="19" dur="500"/>
                                        <p:tgtEl>
                                          <p:spTgt spid="61444">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61444">
                                            <p:txEl>
                                              <p:pRg st="5" end="5"/>
                                            </p:txEl>
                                          </p:spTgt>
                                        </p:tgtEl>
                                        <p:attrNameLst>
                                          <p:attrName>style.visibility</p:attrName>
                                        </p:attrNameLst>
                                      </p:cBhvr>
                                      <p:to>
                                        <p:strVal val="visible"/>
                                      </p:to>
                                    </p:set>
                                    <p:animEffect transition="in" filter="box(in)">
                                      <p:cBhvr>
                                        <p:cTn id="22" dur="500"/>
                                        <p:tgtEl>
                                          <p:spTgt spid="61444">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61444">
                                            <p:txEl>
                                              <p:pRg st="6" end="6"/>
                                            </p:txEl>
                                          </p:spTgt>
                                        </p:tgtEl>
                                        <p:attrNameLst>
                                          <p:attrName>style.visibility</p:attrName>
                                        </p:attrNameLst>
                                      </p:cBhvr>
                                      <p:to>
                                        <p:strVal val="visible"/>
                                      </p:to>
                                    </p:set>
                                    <p:animEffect transition="in" filter="box(in)">
                                      <p:cBhvr>
                                        <p:cTn id="25" dur="500"/>
                                        <p:tgtEl>
                                          <p:spTgt spid="61444">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61444">
                                            <p:txEl>
                                              <p:pRg st="7" end="7"/>
                                            </p:txEl>
                                          </p:spTgt>
                                        </p:tgtEl>
                                        <p:attrNameLst>
                                          <p:attrName>style.visibility</p:attrName>
                                        </p:attrNameLst>
                                      </p:cBhvr>
                                      <p:to>
                                        <p:strVal val="visible"/>
                                      </p:to>
                                    </p:set>
                                    <p:animEffect transition="in" filter="box(in)">
                                      <p:cBhvr>
                                        <p:cTn id="28" dur="500"/>
                                        <p:tgtEl>
                                          <p:spTgt spid="6144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1444">
                                            <p:txEl>
                                              <p:pRg st="8" end="8"/>
                                            </p:txEl>
                                          </p:spTgt>
                                        </p:tgtEl>
                                        <p:attrNameLst>
                                          <p:attrName>style.visibility</p:attrName>
                                        </p:attrNameLst>
                                      </p:cBhvr>
                                      <p:to>
                                        <p:strVal val="visible"/>
                                      </p:to>
                                    </p:set>
                                    <p:anim calcmode="lin" valueType="num">
                                      <p:cBhvr additive="base">
                                        <p:cTn id="33" dur="500" fill="hold"/>
                                        <p:tgtEl>
                                          <p:spTgt spid="61444">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44">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1444">
                                            <p:txEl>
                                              <p:pRg st="9" end="9"/>
                                            </p:txEl>
                                          </p:spTgt>
                                        </p:tgtEl>
                                        <p:attrNameLst>
                                          <p:attrName>style.visibility</p:attrName>
                                        </p:attrNameLst>
                                      </p:cBhvr>
                                      <p:to>
                                        <p:strVal val="visible"/>
                                      </p:to>
                                    </p:set>
                                    <p:anim calcmode="lin" valueType="num">
                                      <p:cBhvr additive="base">
                                        <p:cTn id="37" dur="500" fill="hold"/>
                                        <p:tgtEl>
                                          <p:spTgt spid="61444">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4">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1444">
                                            <p:txEl>
                                              <p:pRg st="10" end="10"/>
                                            </p:txEl>
                                          </p:spTgt>
                                        </p:tgtEl>
                                        <p:attrNameLst>
                                          <p:attrName>style.visibility</p:attrName>
                                        </p:attrNameLst>
                                      </p:cBhvr>
                                      <p:to>
                                        <p:strVal val="visible"/>
                                      </p:to>
                                    </p:set>
                                    <p:anim calcmode="lin" valueType="num">
                                      <p:cBhvr additive="base">
                                        <p:cTn id="41" dur="500" fill="hold"/>
                                        <p:tgtEl>
                                          <p:spTgt spid="61444">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1444">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1444">
                                            <p:txEl>
                                              <p:pRg st="11" end="11"/>
                                            </p:txEl>
                                          </p:spTgt>
                                        </p:tgtEl>
                                        <p:attrNameLst>
                                          <p:attrName>style.visibility</p:attrName>
                                        </p:attrNameLst>
                                      </p:cBhvr>
                                      <p:to>
                                        <p:strVal val="visible"/>
                                      </p:to>
                                    </p:set>
                                    <p:anim calcmode="lin" valueType="num">
                                      <p:cBhvr additive="base">
                                        <p:cTn id="45" dur="500" fill="hold"/>
                                        <p:tgtEl>
                                          <p:spTgt spid="61444">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444">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1444">
                                            <p:txEl>
                                              <p:pRg st="12" end="12"/>
                                            </p:txEl>
                                          </p:spTgt>
                                        </p:tgtEl>
                                        <p:attrNameLst>
                                          <p:attrName>style.visibility</p:attrName>
                                        </p:attrNameLst>
                                      </p:cBhvr>
                                      <p:to>
                                        <p:strVal val="visible"/>
                                      </p:to>
                                    </p:set>
                                    <p:anim calcmode="lin" valueType="num">
                                      <p:cBhvr additive="base">
                                        <p:cTn id="49" dur="500" fill="hold"/>
                                        <p:tgtEl>
                                          <p:spTgt spid="61444">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44">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1444">
                                            <p:txEl>
                                              <p:pRg st="13" end="13"/>
                                            </p:txEl>
                                          </p:spTgt>
                                        </p:tgtEl>
                                        <p:attrNameLst>
                                          <p:attrName>style.visibility</p:attrName>
                                        </p:attrNameLst>
                                      </p:cBhvr>
                                      <p:to>
                                        <p:strVal val="visible"/>
                                      </p:to>
                                    </p:set>
                                    <p:anim calcmode="lin" valueType="num">
                                      <p:cBhvr additive="base">
                                        <p:cTn id="53" dur="500" fill="hold"/>
                                        <p:tgtEl>
                                          <p:spTgt spid="61444">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1444">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1444">
                                            <p:txEl>
                                              <p:pRg st="14" end="14"/>
                                            </p:txEl>
                                          </p:spTgt>
                                        </p:tgtEl>
                                        <p:attrNameLst>
                                          <p:attrName>style.visibility</p:attrName>
                                        </p:attrNameLst>
                                      </p:cBhvr>
                                      <p:to>
                                        <p:strVal val="visible"/>
                                      </p:to>
                                    </p:set>
                                    <p:anim calcmode="lin" valueType="num">
                                      <p:cBhvr additive="base">
                                        <p:cTn id="57" dur="500" fill="hold"/>
                                        <p:tgtEl>
                                          <p:spTgt spid="61444">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1444">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1444">
                                            <p:txEl>
                                              <p:pRg st="15" end="15"/>
                                            </p:txEl>
                                          </p:spTgt>
                                        </p:tgtEl>
                                        <p:attrNameLst>
                                          <p:attrName>style.visibility</p:attrName>
                                        </p:attrNameLst>
                                      </p:cBhvr>
                                      <p:to>
                                        <p:strVal val="visible"/>
                                      </p:to>
                                    </p:set>
                                    <p:anim calcmode="lin" valueType="num">
                                      <p:cBhvr additive="base">
                                        <p:cTn id="61" dur="500" fill="hold"/>
                                        <p:tgtEl>
                                          <p:spTgt spid="61444">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1444">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0" y="817563"/>
            <a:ext cx="9067800" cy="4211637"/>
          </a:xfrm>
          <a:prstGeom prst="rect">
            <a:avLst/>
          </a:prstGeom>
          <a:noFill/>
          <a:ln w="9525" algn="ctr">
            <a:noFill/>
            <a:miter lim="800000"/>
            <a:headEnd/>
            <a:tailEnd/>
          </a:ln>
          <a:effectLst/>
        </p:spPr>
        <p:txBody>
          <a:bodyPr>
            <a:spAutoFit/>
          </a:bodyPr>
          <a:lstStyle/>
          <a:p>
            <a:r>
              <a:rPr lang="en-US">
                <a:latin typeface="Courier New" pitchFamily="49" charset="0"/>
              </a:rPr>
              <a:t>class Student</a:t>
            </a:r>
          </a:p>
          <a:p>
            <a:r>
              <a:rPr lang="en-US">
                <a:latin typeface="Courier New" pitchFamily="49" charset="0"/>
              </a:rPr>
              <a:t>{</a:t>
            </a:r>
          </a:p>
          <a:p>
            <a:r>
              <a:rPr lang="en-US">
                <a:latin typeface="Courier New" pitchFamily="49" charset="0"/>
              </a:rPr>
              <a:t>private String name;</a:t>
            </a:r>
          </a:p>
          <a:p>
            <a:r>
              <a:rPr lang="en-US">
                <a:latin typeface="Courier New" pitchFamily="49" charset="0"/>
              </a:rPr>
              <a:t>private String idno;</a:t>
            </a:r>
          </a:p>
          <a:p>
            <a:r>
              <a:rPr lang="en-US">
                <a:solidFill>
                  <a:srgbClr val="FF0000"/>
                </a:solidFill>
                <a:latin typeface="Courier New" pitchFamily="49" charset="0"/>
              </a:rPr>
              <a:t>private boolean containsAlphabetsOnly(String str)</a:t>
            </a:r>
          </a:p>
          <a:p>
            <a:r>
              <a:rPr lang="en-US">
                <a:solidFill>
                  <a:srgbClr val="FF0000"/>
                </a:solidFill>
                <a:latin typeface="Courier New" pitchFamily="49" charset="0"/>
              </a:rPr>
              <a:t>{</a:t>
            </a:r>
          </a:p>
          <a:p>
            <a:r>
              <a:rPr lang="en-US">
                <a:solidFill>
                  <a:srgbClr val="FF0000"/>
                </a:solidFill>
                <a:latin typeface="Courier New" pitchFamily="49" charset="0"/>
              </a:rPr>
              <a:t>	for(int i=0;i&lt;str.length();i++)</a:t>
            </a:r>
          </a:p>
          <a:p>
            <a:r>
              <a:rPr lang="en-US">
                <a:solidFill>
                  <a:srgbClr val="FF0000"/>
                </a:solidFill>
                <a:latin typeface="Courier New" pitchFamily="49" charset="0"/>
              </a:rPr>
              <a:t>	{</a:t>
            </a:r>
          </a:p>
          <a:p>
            <a:r>
              <a:rPr lang="en-US">
                <a:solidFill>
                  <a:srgbClr val="FF0000"/>
                </a:solidFill>
                <a:latin typeface="Courier New" pitchFamily="49" charset="0"/>
              </a:rPr>
              <a:t>	int j = str.charAt(i);</a:t>
            </a:r>
          </a:p>
          <a:p>
            <a:r>
              <a:rPr lang="en-US">
                <a:solidFill>
                  <a:srgbClr val="FF0000"/>
                </a:solidFill>
                <a:latin typeface="Courier New" pitchFamily="49" charset="0"/>
              </a:rPr>
              <a:t>	if(j &lt; 65) return false;</a:t>
            </a:r>
          </a:p>
          <a:p>
            <a:r>
              <a:rPr lang="en-US">
                <a:solidFill>
                  <a:srgbClr val="FF0000"/>
                </a:solidFill>
                <a:latin typeface="Courier New" pitchFamily="49" charset="0"/>
              </a:rPr>
              <a:t>	if(j &gt; 125) return false;</a:t>
            </a:r>
          </a:p>
          <a:p>
            <a:r>
              <a:rPr lang="en-US">
                <a:solidFill>
                  <a:srgbClr val="FF0000"/>
                </a:solidFill>
                <a:latin typeface="Courier New" pitchFamily="49" charset="0"/>
              </a:rPr>
              <a:t>	if(j &gt; 91 &amp;&amp; j &lt; 96) return false;</a:t>
            </a:r>
          </a:p>
          <a:p>
            <a:r>
              <a:rPr lang="en-US">
                <a:solidFill>
                  <a:srgbClr val="FF0000"/>
                </a:solidFill>
                <a:latin typeface="Courier New" pitchFamily="49" charset="0"/>
              </a:rPr>
              <a:t>        }</a:t>
            </a:r>
          </a:p>
          <a:p>
            <a:r>
              <a:rPr lang="en-US">
                <a:solidFill>
                  <a:srgbClr val="FF0000"/>
                </a:solidFill>
                <a:latin typeface="Courier New" pitchFamily="49" charset="0"/>
              </a:rPr>
              <a:t>	return true;  </a:t>
            </a:r>
          </a:p>
          <a:p>
            <a:r>
              <a:rPr lang="en-US">
                <a:solidFill>
                  <a:srgbClr val="FF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Effect transition="in" filter="box(in)">
                                      <p:cBhvr>
                                        <p:cTn id="7" dur="500"/>
                                        <p:tgtEl>
                                          <p:spTgt spid="6246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2468">
                                            <p:txEl>
                                              <p:pRg st="1" end="1"/>
                                            </p:txEl>
                                          </p:spTgt>
                                        </p:tgtEl>
                                        <p:attrNameLst>
                                          <p:attrName>style.visibility</p:attrName>
                                        </p:attrNameLst>
                                      </p:cBhvr>
                                      <p:to>
                                        <p:strVal val="visible"/>
                                      </p:to>
                                    </p:set>
                                    <p:animEffect transition="in" filter="box(in)">
                                      <p:cBhvr>
                                        <p:cTn id="10" dur="500"/>
                                        <p:tgtEl>
                                          <p:spTgt spid="6246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2468">
                                            <p:txEl>
                                              <p:pRg st="2" end="2"/>
                                            </p:txEl>
                                          </p:spTgt>
                                        </p:tgtEl>
                                        <p:attrNameLst>
                                          <p:attrName>style.visibility</p:attrName>
                                        </p:attrNameLst>
                                      </p:cBhvr>
                                      <p:to>
                                        <p:strVal val="visible"/>
                                      </p:to>
                                    </p:set>
                                    <p:animEffect transition="in" filter="box(in)">
                                      <p:cBhvr>
                                        <p:cTn id="13" dur="500"/>
                                        <p:tgtEl>
                                          <p:spTgt spid="62468">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2468">
                                            <p:txEl>
                                              <p:pRg st="3" end="3"/>
                                            </p:txEl>
                                          </p:spTgt>
                                        </p:tgtEl>
                                        <p:attrNameLst>
                                          <p:attrName>style.visibility</p:attrName>
                                        </p:attrNameLst>
                                      </p:cBhvr>
                                      <p:to>
                                        <p:strVal val="visible"/>
                                      </p:to>
                                    </p:set>
                                    <p:animEffect transition="in" filter="box(in)">
                                      <p:cBhvr>
                                        <p:cTn id="16" dur="500"/>
                                        <p:tgtEl>
                                          <p:spTgt spid="6246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2468">
                                            <p:txEl>
                                              <p:pRg st="4" end="4"/>
                                            </p:txEl>
                                          </p:spTgt>
                                        </p:tgtEl>
                                        <p:attrNameLst>
                                          <p:attrName>style.visibility</p:attrName>
                                        </p:attrNameLst>
                                      </p:cBhvr>
                                      <p:to>
                                        <p:strVal val="visible"/>
                                      </p:to>
                                    </p:set>
                                    <p:anim calcmode="lin" valueType="num">
                                      <p:cBhvr additive="base">
                                        <p:cTn id="21" dur="500" fill="hold"/>
                                        <p:tgtEl>
                                          <p:spTgt spid="6246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46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2468">
                                            <p:txEl>
                                              <p:pRg st="5" end="5"/>
                                            </p:txEl>
                                          </p:spTgt>
                                        </p:tgtEl>
                                        <p:attrNameLst>
                                          <p:attrName>style.visibility</p:attrName>
                                        </p:attrNameLst>
                                      </p:cBhvr>
                                      <p:to>
                                        <p:strVal val="visible"/>
                                      </p:to>
                                    </p:set>
                                    <p:anim calcmode="lin" valueType="num">
                                      <p:cBhvr additive="base">
                                        <p:cTn id="25" dur="500" fill="hold"/>
                                        <p:tgtEl>
                                          <p:spTgt spid="6246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8">
                                            <p:txEl>
                                              <p:pRg st="6" end="6"/>
                                            </p:txEl>
                                          </p:spTgt>
                                        </p:tgtEl>
                                        <p:attrNameLst>
                                          <p:attrName>style.visibility</p:attrName>
                                        </p:attrNameLst>
                                      </p:cBhvr>
                                      <p:to>
                                        <p:strVal val="visible"/>
                                      </p:to>
                                    </p:set>
                                    <p:anim calcmode="lin" valueType="num">
                                      <p:cBhvr additive="base">
                                        <p:cTn id="29" dur="500" fill="hold"/>
                                        <p:tgtEl>
                                          <p:spTgt spid="6246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2468">
                                            <p:txEl>
                                              <p:pRg st="7" end="7"/>
                                            </p:txEl>
                                          </p:spTgt>
                                        </p:tgtEl>
                                        <p:attrNameLst>
                                          <p:attrName>style.visibility</p:attrName>
                                        </p:attrNameLst>
                                      </p:cBhvr>
                                      <p:to>
                                        <p:strVal val="visible"/>
                                      </p:to>
                                    </p:set>
                                    <p:anim calcmode="lin" valueType="num">
                                      <p:cBhvr additive="base">
                                        <p:cTn id="33" dur="500" fill="hold"/>
                                        <p:tgtEl>
                                          <p:spTgt spid="6246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46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2468">
                                            <p:txEl>
                                              <p:pRg st="8" end="8"/>
                                            </p:txEl>
                                          </p:spTgt>
                                        </p:tgtEl>
                                        <p:attrNameLst>
                                          <p:attrName>style.visibility</p:attrName>
                                        </p:attrNameLst>
                                      </p:cBhvr>
                                      <p:to>
                                        <p:strVal val="visible"/>
                                      </p:to>
                                    </p:set>
                                    <p:anim calcmode="lin" valueType="num">
                                      <p:cBhvr additive="base">
                                        <p:cTn id="37" dur="500" fill="hold"/>
                                        <p:tgtEl>
                                          <p:spTgt spid="6246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46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2468">
                                            <p:txEl>
                                              <p:pRg st="9" end="9"/>
                                            </p:txEl>
                                          </p:spTgt>
                                        </p:tgtEl>
                                        <p:attrNameLst>
                                          <p:attrName>style.visibility</p:attrName>
                                        </p:attrNameLst>
                                      </p:cBhvr>
                                      <p:to>
                                        <p:strVal val="visible"/>
                                      </p:to>
                                    </p:set>
                                    <p:anim calcmode="lin" valueType="num">
                                      <p:cBhvr additive="base">
                                        <p:cTn id="41" dur="500" fill="hold"/>
                                        <p:tgtEl>
                                          <p:spTgt spid="6246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246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2468">
                                            <p:txEl>
                                              <p:pRg st="10" end="10"/>
                                            </p:txEl>
                                          </p:spTgt>
                                        </p:tgtEl>
                                        <p:attrNameLst>
                                          <p:attrName>style.visibility</p:attrName>
                                        </p:attrNameLst>
                                      </p:cBhvr>
                                      <p:to>
                                        <p:strVal val="visible"/>
                                      </p:to>
                                    </p:set>
                                    <p:anim calcmode="lin" valueType="num">
                                      <p:cBhvr additive="base">
                                        <p:cTn id="45" dur="500" fill="hold"/>
                                        <p:tgtEl>
                                          <p:spTgt spid="62468">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468">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2468">
                                            <p:txEl>
                                              <p:pRg st="11" end="11"/>
                                            </p:txEl>
                                          </p:spTgt>
                                        </p:tgtEl>
                                        <p:attrNameLst>
                                          <p:attrName>style.visibility</p:attrName>
                                        </p:attrNameLst>
                                      </p:cBhvr>
                                      <p:to>
                                        <p:strVal val="visible"/>
                                      </p:to>
                                    </p:set>
                                    <p:anim calcmode="lin" valueType="num">
                                      <p:cBhvr additive="base">
                                        <p:cTn id="49" dur="500" fill="hold"/>
                                        <p:tgtEl>
                                          <p:spTgt spid="6246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2468">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2468">
                                            <p:txEl>
                                              <p:pRg st="12" end="12"/>
                                            </p:txEl>
                                          </p:spTgt>
                                        </p:tgtEl>
                                        <p:attrNameLst>
                                          <p:attrName>style.visibility</p:attrName>
                                        </p:attrNameLst>
                                      </p:cBhvr>
                                      <p:to>
                                        <p:strVal val="visible"/>
                                      </p:to>
                                    </p:set>
                                    <p:anim calcmode="lin" valueType="num">
                                      <p:cBhvr additive="base">
                                        <p:cTn id="53" dur="500" fill="hold"/>
                                        <p:tgtEl>
                                          <p:spTgt spid="62468">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2468">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2468">
                                            <p:txEl>
                                              <p:pRg st="13" end="13"/>
                                            </p:txEl>
                                          </p:spTgt>
                                        </p:tgtEl>
                                        <p:attrNameLst>
                                          <p:attrName>style.visibility</p:attrName>
                                        </p:attrNameLst>
                                      </p:cBhvr>
                                      <p:to>
                                        <p:strVal val="visible"/>
                                      </p:to>
                                    </p:set>
                                    <p:anim calcmode="lin" valueType="num">
                                      <p:cBhvr additive="base">
                                        <p:cTn id="57" dur="500" fill="hold"/>
                                        <p:tgtEl>
                                          <p:spTgt spid="62468">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2468">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2468">
                                            <p:txEl>
                                              <p:pRg st="14" end="14"/>
                                            </p:txEl>
                                          </p:spTgt>
                                        </p:tgtEl>
                                        <p:attrNameLst>
                                          <p:attrName>style.visibility</p:attrName>
                                        </p:attrNameLst>
                                      </p:cBhvr>
                                      <p:to>
                                        <p:strVal val="visible"/>
                                      </p:to>
                                    </p:set>
                                    <p:anim calcmode="lin" valueType="num">
                                      <p:cBhvr additive="base">
                                        <p:cTn id="61" dur="500" fill="hold"/>
                                        <p:tgtEl>
                                          <p:spTgt spid="62468">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246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76200" y="923925"/>
            <a:ext cx="8839200" cy="4760913"/>
          </a:xfrm>
          <a:prstGeom prst="rect">
            <a:avLst/>
          </a:prstGeom>
          <a:noFill/>
          <a:ln w="9525" algn="ctr">
            <a:noFill/>
            <a:miter lim="800000"/>
            <a:headEnd/>
            <a:tailEnd/>
          </a:ln>
          <a:effectLst/>
        </p:spPr>
        <p:txBody>
          <a:bodyPr>
            <a:spAutoFit/>
          </a:bodyPr>
          <a:lstStyle/>
          <a:p>
            <a:r>
              <a:rPr lang="en-US">
                <a:solidFill>
                  <a:srgbClr val="FF0000"/>
                </a:solidFill>
                <a:latin typeface="Courier New" pitchFamily="49" charset="0"/>
              </a:rPr>
              <a:t>Student(String name,String idno) throws StudentException</a:t>
            </a:r>
          </a:p>
          <a:p>
            <a:r>
              <a:rPr lang="en-US">
                <a:solidFill>
                  <a:srgbClr val="FF0000"/>
                </a:solidFill>
                <a:latin typeface="Courier New" pitchFamily="49" charset="0"/>
              </a:rPr>
              <a:t>{</a:t>
            </a:r>
          </a:p>
          <a:p>
            <a:r>
              <a:rPr lang="en-US">
                <a:solidFill>
                  <a:schemeClr val="accent2"/>
                </a:solidFill>
                <a:latin typeface="Courier New" pitchFamily="49" charset="0"/>
              </a:rPr>
              <a:t>if(!containsAlphabetsOnly(name))</a:t>
            </a:r>
          </a:p>
          <a:p>
            <a:r>
              <a:rPr lang="en-US">
                <a:solidFill>
                  <a:schemeClr val="accent2"/>
                </a:solidFill>
                <a:latin typeface="Courier New" pitchFamily="49" charset="0"/>
              </a:rPr>
              <a:t>throw new InvalidNameException("Invalid Name");</a:t>
            </a:r>
          </a:p>
          <a:p>
            <a:endParaRPr lang="en-US">
              <a:latin typeface="Courier New" pitchFamily="49" charset="0"/>
            </a:endParaRPr>
          </a:p>
          <a:p>
            <a:r>
              <a:rPr lang="en-US">
                <a:solidFill>
                  <a:schemeClr val="accent2"/>
                </a:solidFill>
                <a:latin typeface="Courier New" pitchFamily="49" charset="0"/>
              </a:rPr>
              <a:t>int a = Integer.parseInt(idno.substring(0,4));</a:t>
            </a:r>
          </a:p>
          <a:p>
            <a:r>
              <a:rPr lang="en-US">
                <a:solidFill>
                  <a:schemeClr val="accent2"/>
                </a:solidFill>
                <a:latin typeface="Courier New" pitchFamily="49" charset="0"/>
              </a:rPr>
              <a:t>if( a &lt; 1995 || a &gt; 2007) </a:t>
            </a:r>
          </a:p>
          <a:p>
            <a:r>
              <a:rPr lang="en-US">
                <a:solidFill>
                  <a:schemeClr val="accent2"/>
                </a:solidFill>
                <a:latin typeface="Courier New" pitchFamily="49" charset="0"/>
              </a:rPr>
              <a:t>throw new InvalidYearException("Invalid Id Year");</a:t>
            </a:r>
          </a:p>
          <a:p>
            <a:endParaRPr lang="en-US">
              <a:latin typeface="Courier New" pitchFamily="49" charset="0"/>
            </a:endParaRPr>
          </a:p>
          <a:p>
            <a:r>
              <a:rPr lang="en-US">
                <a:solidFill>
                  <a:schemeClr val="accent2"/>
                </a:solidFill>
                <a:latin typeface="Courier New" pitchFamily="49" charset="0"/>
              </a:rPr>
              <a:t>int b = Integer.parseInt(idno.substring(8));</a:t>
            </a:r>
          </a:p>
          <a:p>
            <a:r>
              <a:rPr lang="en-US">
                <a:solidFill>
                  <a:schemeClr val="accent2"/>
                </a:solidFill>
                <a:latin typeface="Courier New" pitchFamily="49" charset="0"/>
              </a:rPr>
              <a:t>if( b &lt;= 0 || b &gt; 999) </a:t>
            </a:r>
          </a:p>
          <a:p>
            <a:r>
              <a:rPr lang="en-US">
                <a:solidFill>
                  <a:schemeClr val="accent2"/>
                </a:solidFill>
                <a:latin typeface="Courier New" pitchFamily="49" charset="0"/>
              </a:rPr>
              <a:t>throw new InvalidNumberException("Invalid Student Number");</a:t>
            </a:r>
          </a:p>
          <a:p>
            <a:endParaRPr lang="en-US">
              <a:solidFill>
                <a:schemeClr val="accent2"/>
              </a:solidFill>
              <a:latin typeface="Courier New" pitchFamily="49" charset="0"/>
            </a:endParaRPr>
          </a:p>
          <a:p>
            <a:r>
              <a:rPr lang="en-US">
                <a:solidFill>
                  <a:srgbClr val="FF0000"/>
                </a:solidFill>
                <a:latin typeface="Courier New" pitchFamily="49" charset="0"/>
              </a:rPr>
              <a:t>this.name = name;</a:t>
            </a:r>
          </a:p>
          <a:p>
            <a:r>
              <a:rPr lang="en-US">
                <a:solidFill>
                  <a:srgbClr val="FF0000"/>
                </a:solidFill>
                <a:latin typeface="Courier New" pitchFamily="49" charset="0"/>
              </a:rPr>
              <a:t>this.idno = idno;</a:t>
            </a:r>
          </a:p>
          <a:p>
            <a:r>
              <a:rPr lang="en-US">
                <a:solidFill>
                  <a:srgbClr val="FF0000"/>
                </a:solidFill>
                <a:latin typeface="Courier New" pitchFamily="49" charset="0"/>
              </a:rPr>
              <a:t>}</a:t>
            </a:r>
          </a:p>
          <a:p>
            <a:r>
              <a:rPr lang="en-US">
                <a:solidFill>
                  <a:srgbClr val="FF0000"/>
                </a:solidFill>
                <a:latin typeface="Courier New" pitchFamily="49" charset="0"/>
              </a:rPr>
              <a:t>}// End of student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ox(in)">
                                      <p:cBhvr>
                                        <p:cTn id="7" dur="500"/>
                                        <p:tgtEl>
                                          <p:spTgt spid="63492">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3492">
                                            <p:txEl>
                                              <p:pRg st="1" end="1"/>
                                            </p:txEl>
                                          </p:spTgt>
                                        </p:tgtEl>
                                        <p:attrNameLst>
                                          <p:attrName>style.visibility</p:attrName>
                                        </p:attrNameLst>
                                      </p:cBhvr>
                                      <p:to>
                                        <p:strVal val="visible"/>
                                      </p:to>
                                    </p:set>
                                    <p:animEffect transition="in" filter="box(in)">
                                      <p:cBhvr>
                                        <p:cTn id="10" dur="500"/>
                                        <p:tgtEl>
                                          <p:spTgt spid="6349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3492">
                                            <p:txEl>
                                              <p:pRg st="2" end="2"/>
                                            </p:txEl>
                                          </p:spTgt>
                                        </p:tgtEl>
                                        <p:attrNameLst>
                                          <p:attrName>style.visibility</p:attrName>
                                        </p:attrNameLst>
                                      </p:cBhvr>
                                      <p:to>
                                        <p:strVal val="visible"/>
                                      </p:to>
                                    </p:set>
                                    <p:animEffect transition="in" filter="box(in)">
                                      <p:cBhvr>
                                        <p:cTn id="15" dur="500"/>
                                        <p:tgtEl>
                                          <p:spTgt spid="63492">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3492">
                                            <p:txEl>
                                              <p:pRg st="3" end="3"/>
                                            </p:txEl>
                                          </p:spTgt>
                                        </p:tgtEl>
                                        <p:attrNameLst>
                                          <p:attrName>style.visibility</p:attrName>
                                        </p:attrNameLst>
                                      </p:cBhvr>
                                      <p:to>
                                        <p:strVal val="visible"/>
                                      </p:to>
                                    </p:set>
                                    <p:animEffect transition="in" filter="box(in)">
                                      <p:cBhvr>
                                        <p:cTn id="18" dur="500"/>
                                        <p:tgtEl>
                                          <p:spTgt spid="6349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3492">
                                            <p:txEl>
                                              <p:pRg st="5" end="5"/>
                                            </p:txEl>
                                          </p:spTgt>
                                        </p:tgtEl>
                                        <p:attrNameLst>
                                          <p:attrName>style.visibility</p:attrName>
                                        </p:attrNameLst>
                                      </p:cBhvr>
                                      <p:to>
                                        <p:strVal val="visible"/>
                                      </p:to>
                                    </p:set>
                                    <p:animEffect transition="in" filter="box(in)">
                                      <p:cBhvr>
                                        <p:cTn id="23" dur="500"/>
                                        <p:tgtEl>
                                          <p:spTgt spid="63492">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63492">
                                            <p:txEl>
                                              <p:pRg st="6" end="6"/>
                                            </p:txEl>
                                          </p:spTgt>
                                        </p:tgtEl>
                                        <p:attrNameLst>
                                          <p:attrName>style.visibility</p:attrName>
                                        </p:attrNameLst>
                                      </p:cBhvr>
                                      <p:to>
                                        <p:strVal val="visible"/>
                                      </p:to>
                                    </p:set>
                                    <p:animEffect transition="in" filter="box(in)">
                                      <p:cBhvr>
                                        <p:cTn id="26" dur="500"/>
                                        <p:tgtEl>
                                          <p:spTgt spid="63492">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63492">
                                            <p:txEl>
                                              <p:pRg st="7" end="7"/>
                                            </p:txEl>
                                          </p:spTgt>
                                        </p:tgtEl>
                                        <p:attrNameLst>
                                          <p:attrName>style.visibility</p:attrName>
                                        </p:attrNameLst>
                                      </p:cBhvr>
                                      <p:to>
                                        <p:strVal val="visible"/>
                                      </p:to>
                                    </p:set>
                                    <p:animEffect transition="in" filter="box(in)">
                                      <p:cBhvr>
                                        <p:cTn id="29" dur="500"/>
                                        <p:tgtEl>
                                          <p:spTgt spid="6349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63492">
                                            <p:txEl>
                                              <p:pRg st="9" end="9"/>
                                            </p:txEl>
                                          </p:spTgt>
                                        </p:tgtEl>
                                        <p:attrNameLst>
                                          <p:attrName>style.visibility</p:attrName>
                                        </p:attrNameLst>
                                      </p:cBhvr>
                                      <p:to>
                                        <p:strVal val="visible"/>
                                      </p:to>
                                    </p:set>
                                    <p:animEffect transition="in" filter="box(in)">
                                      <p:cBhvr>
                                        <p:cTn id="34" dur="500"/>
                                        <p:tgtEl>
                                          <p:spTgt spid="63492">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63492">
                                            <p:txEl>
                                              <p:pRg st="10" end="10"/>
                                            </p:txEl>
                                          </p:spTgt>
                                        </p:tgtEl>
                                        <p:attrNameLst>
                                          <p:attrName>style.visibility</p:attrName>
                                        </p:attrNameLst>
                                      </p:cBhvr>
                                      <p:to>
                                        <p:strVal val="visible"/>
                                      </p:to>
                                    </p:set>
                                    <p:animEffect transition="in" filter="box(in)">
                                      <p:cBhvr>
                                        <p:cTn id="37" dur="500"/>
                                        <p:tgtEl>
                                          <p:spTgt spid="63492">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63492">
                                            <p:txEl>
                                              <p:pRg st="11" end="11"/>
                                            </p:txEl>
                                          </p:spTgt>
                                        </p:tgtEl>
                                        <p:attrNameLst>
                                          <p:attrName>style.visibility</p:attrName>
                                        </p:attrNameLst>
                                      </p:cBhvr>
                                      <p:to>
                                        <p:strVal val="visible"/>
                                      </p:to>
                                    </p:set>
                                    <p:animEffect transition="in" filter="box(in)">
                                      <p:cBhvr>
                                        <p:cTn id="40" dur="500"/>
                                        <p:tgtEl>
                                          <p:spTgt spid="63492">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63492">
                                            <p:txEl>
                                              <p:pRg st="13" end="13"/>
                                            </p:txEl>
                                          </p:spTgt>
                                        </p:tgtEl>
                                        <p:attrNameLst>
                                          <p:attrName>style.visibility</p:attrName>
                                        </p:attrNameLst>
                                      </p:cBhvr>
                                      <p:to>
                                        <p:strVal val="visible"/>
                                      </p:to>
                                    </p:set>
                                    <p:animEffect transition="in" filter="box(in)">
                                      <p:cBhvr>
                                        <p:cTn id="45" dur="500"/>
                                        <p:tgtEl>
                                          <p:spTgt spid="63492">
                                            <p:txEl>
                                              <p:pRg st="13" end="13"/>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63492">
                                            <p:txEl>
                                              <p:pRg st="14" end="14"/>
                                            </p:txEl>
                                          </p:spTgt>
                                        </p:tgtEl>
                                        <p:attrNameLst>
                                          <p:attrName>style.visibility</p:attrName>
                                        </p:attrNameLst>
                                      </p:cBhvr>
                                      <p:to>
                                        <p:strVal val="visible"/>
                                      </p:to>
                                    </p:set>
                                    <p:animEffect transition="in" filter="box(in)">
                                      <p:cBhvr>
                                        <p:cTn id="48" dur="500"/>
                                        <p:tgtEl>
                                          <p:spTgt spid="63492">
                                            <p:txEl>
                                              <p:pRg st="14" end="14"/>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63492">
                                            <p:txEl>
                                              <p:pRg st="15" end="15"/>
                                            </p:txEl>
                                          </p:spTgt>
                                        </p:tgtEl>
                                        <p:attrNameLst>
                                          <p:attrName>style.visibility</p:attrName>
                                        </p:attrNameLst>
                                      </p:cBhvr>
                                      <p:to>
                                        <p:strVal val="visible"/>
                                      </p:to>
                                    </p:set>
                                    <p:animEffect transition="in" filter="box(in)">
                                      <p:cBhvr>
                                        <p:cTn id="51" dur="500"/>
                                        <p:tgtEl>
                                          <p:spTgt spid="63492">
                                            <p:txEl>
                                              <p:pRg st="15" end="15"/>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63492">
                                            <p:txEl>
                                              <p:pRg st="16" end="16"/>
                                            </p:txEl>
                                          </p:spTgt>
                                        </p:tgtEl>
                                        <p:attrNameLst>
                                          <p:attrName>style.visibility</p:attrName>
                                        </p:attrNameLst>
                                      </p:cBhvr>
                                      <p:to>
                                        <p:strVal val="visible"/>
                                      </p:to>
                                    </p:set>
                                    <p:animEffect transition="in" filter="box(in)">
                                      <p:cBhvr>
                                        <p:cTn id="54" dur="500"/>
                                        <p:tgtEl>
                                          <p:spTgt spid="6349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152400" y="1219200"/>
            <a:ext cx="9448800" cy="2014538"/>
          </a:xfrm>
          <a:prstGeom prst="rect">
            <a:avLst/>
          </a:prstGeom>
          <a:noFill/>
          <a:ln w="9525" algn="ctr">
            <a:noFill/>
            <a:miter lim="800000"/>
            <a:headEnd/>
            <a:tailEnd/>
          </a:ln>
          <a:effectLst/>
        </p:spPr>
        <p:txBody>
          <a:bodyPr>
            <a:spAutoFit/>
          </a:bodyPr>
          <a:lstStyle/>
          <a:p>
            <a:r>
              <a:rPr lang="en-US" i="1">
                <a:solidFill>
                  <a:schemeClr val="accent2"/>
                </a:solidFill>
                <a:latin typeface="Courier New" pitchFamily="49" charset="0"/>
              </a:rPr>
              <a:t>class exceptiontest</a:t>
            </a:r>
          </a:p>
          <a:p>
            <a:r>
              <a:rPr lang="en-US" i="1">
                <a:solidFill>
                  <a:schemeClr val="accent2"/>
                </a:solidFill>
                <a:latin typeface="Courier New" pitchFamily="49" charset="0"/>
              </a:rPr>
              <a:t>{</a:t>
            </a:r>
          </a:p>
          <a:p>
            <a:r>
              <a:rPr lang="en-US" i="1">
                <a:solidFill>
                  <a:schemeClr val="accent2"/>
                </a:solidFill>
                <a:latin typeface="Courier New" pitchFamily="49" charset="0"/>
              </a:rPr>
              <a:t>public static void main(String args[]) throws StudentException</a:t>
            </a:r>
          </a:p>
          <a:p>
            <a:r>
              <a:rPr lang="en-US" i="1">
                <a:solidFill>
                  <a:schemeClr val="accent2"/>
                </a:solidFill>
                <a:latin typeface="Courier New" pitchFamily="49" charset="0"/>
              </a:rPr>
              <a:t>{</a:t>
            </a:r>
          </a:p>
          <a:p>
            <a:r>
              <a:rPr lang="en-US" i="1">
                <a:solidFill>
                  <a:schemeClr val="accent2"/>
                </a:solidFill>
                <a:latin typeface="Courier New" pitchFamily="49" charset="0"/>
              </a:rPr>
              <a:t>Student std1 = new Student("123","sttts");</a:t>
            </a:r>
          </a:p>
          <a:p>
            <a:r>
              <a:rPr lang="en-US" i="1">
                <a:solidFill>
                  <a:schemeClr val="accent2"/>
                </a:solidFill>
                <a:latin typeface="Courier New" pitchFamily="49" charset="0"/>
              </a:rPr>
              <a:t>}</a:t>
            </a:r>
          </a:p>
          <a:p>
            <a:r>
              <a:rPr lang="en-US" i="1">
                <a:solidFill>
                  <a:schemeClr val="accent2"/>
                </a:solidFill>
                <a:latin typeface="Courier New" pitchFamily="49" charset="0"/>
              </a:rPr>
              <a:t>}</a:t>
            </a:r>
          </a:p>
        </p:txBody>
      </p:sp>
      <p:sp>
        <p:nvSpPr>
          <p:cNvPr id="64517" name="Rectangle 5"/>
          <p:cNvSpPr>
            <a:spLocks noChangeArrowheads="1"/>
          </p:cNvSpPr>
          <p:nvPr/>
        </p:nvSpPr>
        <p:spPr bwMode="auto">
          <a:xfrm>
            <a:off x="228600" y="4157663"/>
            <a:ext cx="8686800" cy="2014537"/>
          </a:xfrm>
          <a:prstGeom prst="rect">
            <a:avLst/>
          </a:prstGeom>
          <a:noFill/>
          <a:ln w="9525" algn="ctr">
            <a:noFill/>
            <a:miter lim="800000"/>
            <a:headEnd/>
            <a:tailEnd/>
          </a:ln>
          <a:effectLst/>
        </p:spPr>
        <p:txBody>
          <a:bodyPr>
            <a:spAutoFit/>
          </a:bodyPr>
          <a:lstStyle/>
          <a:p>
            <a:r>
              <a:rPr lang="en-US">
                <a:solidFill>
                  <a:srgbClr val="FF0000"/>
                </a:solidFill>
                <a:latin typeface="Courier New" pitchFamily="49" charset="0"/>
              </a:rPr>
              <a:t>E:\oop&gt;java studentexception</a:t>
            </a:r>
          </a:p>
          <a:p>
            <a:r>
              <a:rPr lang="en-US">
                <a:solidFill>
                  <a:srgbClr val="FF0000"/>
                </a:solidFill>
                <a:latin typeface="Courier New" pitchFamily="49" charset="0"/>
              </a:rPr>
              <a:t>Exception in thread "main" java.lang.NoClassDefFoundError: studentexception (wrong name: StudentException)at java.lang.ClassLoader.defineClass1(Native Method)</a:t>
            </a:r>
          </a:p>
          <a:p>
            <a:r>
              <a:rPr lang="en-US">
                <a:solidFill>
                  <a:srgbClr val="FF0000"/>
                </a:solidFill>
                <a:latin typeface="Courier New" pitchFamily="49" charset="0"/>
              </a:rPr>
              <a:t>        at java.lang.ClassLoader.defineClass(Unknown Source)</a:t>
            </a:r>
          </a:p>
          <a:p>
            <a:r>
              <a:rPr lang="en-US">
                <a:solidFill>
                  <a:srgbClr val="FF0000"/>
                </a:solidFill>
                <a:latin typeface="Courier New" pitchFamily="49" charset="0"/>
              </a:rPr>
              <a:t>        at java.security.SecureClassLoader.defineClass(Unknown Source)at java.net.URLClassLoader.defineClass(Unknown Source)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in)">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box(in)">
                                      <p:cBhvr>
                                        <p:cTn id="12"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Sample Example 1</a:t>
            </a:r>
          </a:p>
        </p:txBody>
      </p:sp>
      <p:sp>
        <p:nvSpPr>
          <p:cNvPr id="66564" name="Rectangle 4"/>
          <p:cNvSpPr>
            <a:spLocks noChangeArrowheads="1"/>
          </p:cNvSpPr>
          <p:nvPr/>
        </p:nvSpPr>
        <p:spPr bwMode="auto">
          <a:xfrm>
            <a:off x="457200" y="1873250"/>
            <a:ext cx="6400800" cy="3113088"/>
          </a:xfrm>
          <a:prstGeom prst="rect">
            <a:avLst/>
          </a:prstGeom>
          <a:noFill/>
          <a:ln w="9525" algn="ctr">
            <a:noFill/>
            <a:miter lim="800000"/>
            <a:headEnd/>
            <a:tailEnd/>
          </a:ln>
          <a:effectLst/>
        </p:spPr>
        <p:txBody>
          <a:bodyPr>
            <a:spAutoFit/>
          </a:bodyPr>
          <a:lstStyle/>
          <a:p>
            <a:r>
              <a:rPr lang="en-US"/>
              <a:t>class Sample</a:t>
            </a:r>
          </a:p>
          <a:p>
            <a:r>
              <a:rPr lang="en-US"/>
              <a:t>{</a:t>
            </a:r>
          </a:p>
          <a:p>
            <a:r>
              <a:rPr lang="en-US"/>
              <a:t>public static void main(String args[])</a:t>
            </a:r>
          </a:p>
          <a:p>
            <a:r>
              <a:rPr lang="en-US"/>
              <a:t>{</a:t>
            </a:r>
          </a:p>
          <a:p>
            <a:r>
              <a:rPr lang="en-US"/>
              <a:t>	</a:t>
            </a:r>
            <a:r>
              <a:rPr lang="en-US" i="1">
                <a:solidFill>
                  <a:srgbClr val="FF0000"/>
                </a:solidFill>
              </a:rPr>
              <a:t>try</a:t>
            </a:r>
          </a:p>
          <a:p>
            <a:r>
              <a:rPr lang="en-US" i="1">
                <a:solidFill>
                  <a:srgbClr val="FF0000"/>
                </a:solidFill>
              </a:rPr>
              <a:t>	{</a:t>
            </a:r>
          </a:p>
          <a:p>
            <a:r>
              <a:rPr lang="en-US" i="1">
                <a:solidFill>
                  <a:srgbClr val="FF0000"/>
                </a:solidFill>
              </a:rPr>
              <a:t>		int a = 10;</a:t>
            </a:r>
          </a:p>
          <a:p>
            <a:r>
              <a:rPr lang="en-US" i="1">
                <a:solidFill>
                  <a:srgbClr val="FF0000"/>
                </a:solidFill>
              </a:rPr>
              <a:t>	}</a:t>
            </a:r>
          </a:p>
          <a:p>
            <a:r>
              <a:rPr lang="en-US"/>
              <a:t>	catch(Exception e) {}</a:t>
            </a:r>
          </a:p>
          <a:p>
            <a:r>
              <a:rPr lang="en-US"/>
              <a:t>} // End of main()</a:t>
            </a:r>
          </a:p>
          <a:p>
            <a:r>
              <a:rPr lang="en-US"/>
              <a:t>}//End of class Sample</a:t>
            </a:r>
          </a:p>
        </p:txBody>
      </p:sp>
      <p:sp>
        <p:nvSpPr>
          <p:cNvPr id="66565" name="Text Box 5"/>
          <p:cNvSpPr txBox="1">
            <a:spLocks noChangeArrowheads="1"/>
          </p:cNvSpPr>
          <p:nvPr/>
        </p:nvSpPr>
        <p:spPr bwMode="auto">
          <a:xfrm>
            <a:off x="5257800" y="3200400"/>
            <a:ext cx="3276600" cy="457200"/>
          </a:xfrm>
          <a:prstGeom prst="rect">
            <a:avLst/>
          </a:prstGeom>
          <a:noFill/>
          <a:ln w="9525" algn="ctr">
            <a:noFill/>
            <a:miter lim="800000"/>
            <a:headEnd/>
            <a:tailEnd/>
          </a:ln>
          <a:effectLst/>
        </p:spPr>
        <p:txBody>
          <a:bodyPr>
            <a:spAutoFit/>
          </a:bodyPr>
          <a:lstStyle/>
          <a:p>
            <a:pPr algn="ctr">
              <a:spcBef>
                <a:spcPct val="50000"/>
              </a:spcBef>
            </a:pPr>
            <a:r>
              <a:rPr lang="en-US" sz="2400">
                <a:solidFill>
                  <a:srgbClr val="FF0000"/>
                </a:solidFill>
                <a:latin typeface="Arial Black" pitchFamily="34" charset="0"/>
              </a:rPr>
              <a:t>NO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 calcmode="lin" valueType="num">
                                      <p:cBhvr>
                                        <p:cTn id="7" dur="500" fill="hold"/>
                                        <p:tgtEl>
                                          <p:spTgt spid="66565"/>
                                        </p:tgtEl>
                                        <p:attrNameLst>
                                          <p:attrName>ppt_w</p:attrName>
                                        </p:attrNameLst>
                                      </p:cBhvr>
                                      <p:tavLst>
                                        <p:tav tm="0">
                                          <p:val>
                                            <p:strVal val="#ppt_w*0.05"/>
                                          </p:val>
                                        </p:tav>
                                        <p:tav tm="100000">
                                          <p:val>
                                            <p:strVal val="#ppt_w"/>
                                          </p:val>
                                        </p:tav>
                                      </p:tavLst>
                                    </p:anim>
                                    <p:anim calcmode="lin" valueType="num">
                                      <p:cBhvr>
                                        <p:cTn id="8" dur="500" fill="hold"/>
                                        <p:tgtEl>
                                          <p:spTgt spid="66565"/>
                                        </p:tgtEl>
                                        <p:attrNameLst>
                                          <p:attrName>ppt_h</p:attrName>
                                        </p:attrNameLst>
                                      </p:cBhvr>
                                      <p:tavLst>
                                        <p:tav tm="0">
                                          <p:val>
                                            <p:strVal val="#ppt_h"/>
                                          </p:val>
                                        </p:tav>
                                        <p:tav tm="100000">
                                          <p:val>
                                            <p:strVal val="#ppt_h"/>
                                          </p:val>
                                        </p:tav>
                                      </p:tavLst>
                                    </p:anim>
                                    <p:anim calcmode="lin" valueType="num">
                                      <p:cBhvr>
                                        <p:cTn id="9" dur="500" fill="hold"/>
                                        <p:tgtEl>
                                          <p:spTgt spid="66565"/>
                                        </p:tgtEl>
                                        <p:attrNameLst>
                                          <p:attrName>ppt_x</p:attrName>
                                        </p:attrNameLst>
                                      </p:cBhvr>
                                      <p:tavLst>
                                        <p:tav tm="0">
                                          <p:val>
                                            <p:strVal val="#ppt_x-.2"/>
                                          </p:val>
                                        </p:tav>
                                        <p:tav tm="100000">
                                          <p:val>
                                            <p:strVal val="#ppt_x"/>
                                          </p:val>
                                        </p:tav>
                                      </p:tavLst>
                                    </p:anim>
                                    <p:anim calcmode="lin" valueType="num">
                                      <p:cBhvr>
                                        <p:cTn id="10" dur="500" fill="hold"/>
                                        <p:tgtEl>
                                          <p:spTgt spid="66565"/>
                                        </p:tgtEl>
                                        <p:attrNameLst>
                                          <p:attrName>ppt_y</p:attrName>
                                        </p:attrNameLst>
                                      </p:cBhvr>
                                      <p:tavLst>
                                        <p:tav tm="0">
                                          <p:val>
                                            <p:strVal val="#ppt_y"/>
                                          </p:val>
                                        </p:tav>
                                        <p:tav tm="100000">
                                          <p:val>
                                            <p:strVal val="#ppt_y"/>
                                          </p:val>
                                        </p:tav>
                                      </p:tavLst>
                                    </p:anim>
                                    <p:animEffect transition="in" filter="fade">
                                      <p:cBhvr>
                                        <p:cTn id="11"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Example 2</a:t>
            </a:r>
          </a:p>
        </p:txBody>
      </p:sp>
      <p:sp>
        <p:nvSpPr>
          <p:cNvPr id="67588" name="Rectangle 4"/>
          <p:cNvSpPr>
            <a:spLocks noChangeArrowheads="1"/>
          </p:cNvSpPr>
          <p:nvPr/>
        </p:nvSpPr>
        <p:spPr bwMode="auto">
          <a:xfrm>
            <a:off x="381000" y="1735138"/>
            <a:ext cx="7467600" cy="4473575"/>
          </a:xfrm>
          <a:prstGeom prst="rect">
            <a:avLst/>
          </a:prstGeom>
          <a:noFill/>
          <a:ln w="9525" algn="ctr">
            <a:noFill/>
            <a:miter lim="800000"/>
            <a:headEnd/>
            <a:tailEnd/>
          </a:ln>
          <a:effectLst/>
        </p:spPr>
        <p:txBody>
          <a:bodyPr>
            <a:spAutoFit/>
          </a:bodyPr>
          <a:lstStyle/>
          <a:p>
            <a:r>
              <a:rPr lang="en-US" sz="2400"/>
              <a:t>import java.io.*;</a:t>
            </a:r>
          </a:p>
          <a:p>
            <a:r>
              <a:rPr lang="en-US" sz="2400"/>
              <a:t>class Sample</a:t>
            </a:r>
          </a:p>
          <a:p>
            <a:r>
              <a:rPr lang="en-US" sz="2400"/>
              <a:t>{</a:t>
            </a:r>
          </a:p>
          <a:p>
            <a:r>
              <a:rPr lang="en-US" sz="2400"/>
              <a:t>public static void main(String args[])</a:t>
            </a:r>
          </a:p>
          <a:p>
            <a:r>
              <a:rPr lang="en-US" sz="2400"/>
              <a:t>{</a:t>
            </a:r>
          </a:p>
          <a:p>
            <a:r>
              <a:rPr lang="en-US" sz="2400"/>
              <a:t>	</a:t>
            </a:r>
            <a:r>
              <a:rPr lang="en-US" sz="2400" i="1">
                <a:solidFill>
                  <a:srgbClr val="FF0000"/>
                </a:solidFill>
              </a:rPr>
              <a:t>try</a:t>
            </a:r>
          </a:p>
          <a:p>
            <a:r>
              <a:rPr lang="en-US" sz="2400" i="1">
                <a:solidFill>
                  <a:srgbClr val="FF0000"/>
                </a:solidFill>
              </a:rPr>
              <a:t>	{</a:t>
            </a:r>
          </a:p>
          <a:p>
            <a:r>
              <a:rPr lang="en-US" sz="2400" i="1">
                <a:solidFill>
                  <a:srgbClr val="FF0000"/>
                </a:solidFill>
              </a:rPr>
              <a:t>		int a = 10;</a:t>
            </a:r>
          </a:p>
          <a:p>
            <a:r>
              <a:rPr lang="en-US" sz="2400" i="1">
                <a:solidFill>
                  <a:srgbClr val="FF0000"/>
                </a:solidFill>
              </a:rPr>
              <a:t>	}</a:t>
            </a:r>
          </a:p>
          <a:p>
            <a:r>
              <a:rPr lang="en-US" sz="2400"/>
              <a:t>	catch(IOException e) {}</a:t>
            </a:r>
          </a:p>
          <a:p>
            <a:r>
              <a:rPr lang="en-US" sz="2400"/>
              <a:t>}// End of main()</a:t>
            </a:r>
          </a:p>
          <a:p>
            <a:r>
              <a:rPr lang="en-US" sz="2400"/>
              <a:t>}//End of class sample</a:t>
            </a:r>
          </a:p>
        </p:txBody>
      </p:sp>
      <p:sp>
        <p:nvSpPr>
          <p:cNvPr id="67589" name="Rectangle 5"/>
          <p:cNvSpPr>
            <a:spLocks noChangeArrowheads="1"/>
          </p:cNvSpPr>
          <p:nvPr/>
        </p:nvSpPr>
        <p:spPr bwMode="auto">
          <a:xfrm>
            <a:off x="4495800" y="4462463"/>
            <a:ext cx="4572000" cy="1739900"/>
          </a:xfrm>
          <a:prstGeom prst="rect">
            <a:avLst/>
          </a:prstGeom>
          <a:noFill/>
          <a:ln w="9525" algn="ctr">
            <a:noFill/>
            <a:miter lim="800000"/>
            <a:headEnd/>
            <a:tailEnd/>
          </a:ln>
          <a:effectLst/>
        </p:spPr>
        <p:txBody>
          <a:bodyPr>
            <a:spAutoFit/>
          </a:bodyPr>
          <a:lstStyle/>
          <a:p>
            <a:r>
              <a:rPr lang="en-US">
                <a:solidFill>
                  <a:srgbClr val="FF0000"/>
                </a:solidFill>
              </a:rPr>
              <a:t>Sample.java:10: exception java.io.IOException is never thrown in body of corresponding try statement</a:t>
            </a:r>
          </a:p>
          <a:p>
            <a:r>
              <a:rPr lang="en-US">
                <a:solidFill>
                  <a:srgbClr val="FF0000"/>
                </a:solidFill>
              </a:rPr>
              <a:t>catch(IOException e) {}</a:t>
            </a:r>
          </a:p>
          <a:p>
            <a:r>
              <a:rPr lang="en-US">
                <a:solidFill>
                  <a:srgbClr val="FF0000"/>
                </a:solidFill>
              </a:rPr>
              <a:t>^</a:t>
            </a:r>
          </a:p>
          <a:p>
            <a:r>
              <a:rPr lang="en-US">
                <a:solidFill>
                  <a:srgbClr val="FF0000"/>
                </a:solidFill>
              </a:rPr>
              <a:t>1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p:cTn id="7" dur="500" fill="hold"/>
                                        <p:tgtEl>
                                          <p:spTgt spid="67589"/>
                                        </p:tgtEl>
                                        <p:attrNameLst>
                                          <p:attrName>ppt_w</p:attrName>
                                        </p:attrNameLst>
                                      </p:cBhvr>
                                      <p:tavLst>
                                        <p:tav tm="0">
                                          <p:val>
                                            <p:strVal val="#ppt_w*0.05"/>
                                          </p:val>
                                        </p:tav>
                                        <p:tav tm="100000">
                                          <p:val>
                                            <p:strVal val="#ppt_w"/>
                                          </p:val>
                                        </p:tav>
                                      </p:tavLst>
                                    </p:anim>
                                    <p:anim calcmode="lin" valueType="num">
                                      <p:cBhvr>
                                        <p:cTn id="8" dur="500" fill="hold"/>
                                        <p:tgtEl>
                                          <p:spTgt spid="67589"/>
                                        </p:tgtEl>
                                        <p:attrNameLst>
                                          <p:attrName>ppt_h</p:attrName>
                                        </p:attrNameLst>
                                      </p:cBhvr>
                                      <p:tavLst>
                                        <p:tav tm="0">
                                          <p:val>
                                            <p:strVal val="#ppt_h"/>
                                          </p:val>
                                        </p:tav>
                                        <p:tav tm="100000">
                                          <p:val>
                                            <p:strVal val="#ppt_h"/>
                                          </p:val>
                                        </p:tav>
                                      </p:tavLst>
                                    </p:anim>
                                    <p:anim calcmode="lin" valueType="num">
                                      <p:cBhvr>
                                        <p:cTn id="9" dur="500" fill="hold"/>
                                        <p:tgtEl>
                                          <p:spTgt spid="67589"/>
                                        </p:tgtEl>
                                        <p:attrNameLst>
                                          <p:attrName>ppt_x</p:attrName>
                                        </p:attrNameLst>
                                      </p:cBhvr>
                                      <p:tavLst>
                                        <p:tav tm="0">
                                          <p:val>
                                            <p:strVal val="#ppt_x-.2"/>
                                          </p:val>
                                        </p:tav>
                                        <p:tav tm="100000">
                                          <p:val>
                                            <p:strVal val="#ppt_x"/>
                                          </p:val>
                                        </p:tav>
                                      </p:tavLst>
                                    </p:anim>
                                    <p:anim calcmode="lin" valueType="num">
                                      <p:cBhvr>
                                        <p:cTn id="10" dur="500" fill="hold"/>
                                        <p:tgtEl>
                                          <p:spTgt spid="67589"/>
                                        </p:tgtEl>
                                        <p:attrNameLst>
                                          <p:attrName>ppt_y</p:attrName>
                                        </p:attrNameLst>
                                      </p:cBhvr>
                                      <p:tavLst>
                                        <p:tav tm="0">
                                          <p:val>
                                            <p:strVal val="#ppt_y"/>
                                          </p:val>
                                        </p:tav>
                                        <p:tav tm="100000">
                                          <p:val>
                                            <p:strVal val="#ppt_y"/>
                                          </p:val>
                                        </p:tav>
                                      </p:tavLst>
                                    </p:anim>
                                    <p:animEffect transition="in" filter="fade">
                                      <p:cBhvr>
                                        <p:cTn id="11"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639762"/>
          </a:xfrm>
        </p:spPr>
        <p:txBody>
          <a:bodyPr/>
          <a:lstStyle/>
          <a:p>
            <a:r>
              <a:rPr lang="en-US" sz="3200" b="1"/>
              <a:t>UncheckedExceptions Example</a:t>
            </a:r>
          </a:p>
        </p:txBody>
      </p:sp>
      <p:sp>
        <p:nvSpPr>
          <p:cNvPr id="7172" name="Rectangle 4"/>
          <p:cNvSpPr>
            <a:spLocks noChangeArrowheads="1"/>
          </p:cNvSpPr>
          <p:nvPr/>
        </p:nvSpPr>
        <p:spPr bwMode="auto">
          <a:xfrm>
            <a:off x="152400" y="1066800"/>
            <a:ext cx="4648200" cy="4064000"/>
          </a:xfrm>
          <a:prstGeom prst="rect">
            <a:avLst/>
          </a:prstGeom>
          <a:noFill/>
          <a:ln w="9525">
            <a:solidFill>
              <a:srgbClr val="FF0000"/>
            </a:solidFill>
            <a:miter lim="800000"/>
            <a:headEnd/>
            <a:tailEnd/>
          </a:ln>
          <a:effectLst/>
        </p:spPr>
        <p:txBody>
          <a:bodyPr>
            <a:spAutoFit/>
          </a:bodyPr>
          <a:lstStyle/>
          <a:p>
            <a:r>
              <a:rPr lang="en-US" sz="2000">
                <a:latin typeface="Arial" charset="0"/>
              </a:rPr>
              <a:t>class Exceptiondemo1</a:t>
            </a:r>
          </a:p>
          <a:p>
            <a:r>
              <a:rPr lang="en-US" sz="2000">
                <a:latin typeface="Arial" charset="0"/>
              </a:rPr>
              <a:t>{</a:t>
            </a:r>
          </a:p>
          <a:p>
            <a:r>
              <a:rPr lang="en-US" sz="2000">
                <a:latin typeface="Arial" charset="0"/>
              </a:rPr>
              <a:t>public static void main(String arhs[])</a:t>
            </a:r>
          </a:p>
          <a:p>
            <a:r>
              <a:rPr lang="en-US" sz="2000">
                <a:latin typeface="Arial" charset="0"/>
              </a:rPr>
              <a:t>{</a:t>
            </a:r>
          </a:p>
          <a:p>
            <a:r>
              <a:rPr lang="en-US" sz="2000">
                <a:latin typeface="Arial" charset="0"/>
              </a:rPr>
              <a:t>int a=10;</a:t>
            </a:r>
          </a:p>
          <a:p>
            <a:r>
              <a:rPr lang="en-US" sz="2000">
                <a:latin typeface="Arial" charset="0"/>
              </a:rPr>
              <a:t>int b= 5;</a:t>
            </a:r>
          </a:p>
          <a:p>
            <a:r>
              <a:rPr lang="en-US" sz="2000">
                <a:latin typeface="Arial" charset="0"/>
              </a:rPr>
              <a:t>int c =5;</a:t>
            </a:r>
          </a:p>
          <a:p>
            <a:r>
              <a:rPr lang="en-US" sz="2000" i="1">
                <a:solidFill>
                  <a:srgbClr val="FF0000"/>
                </a:solidFill>
                <a:latin typeface="Arial" charset="0"/>
              </a:rPr>
              <a:t>int x = a/(b-c); // Dynamic Initilization</a:t>
            </a:r>
          </a:p>
          <a:p>
            <a:r>
              <a:rPr lang="en-US" sz="2000">
                <a:latin typeface="Arial" charset="0"/>
              </a:rPr>
              <a:t>System.out.println("c="+c);</a:t>
            </a:r>
          </a:p>
          <a:p>
            <a:r>
              <a:rPr lang="en-US" sz="2000">
                <a:latin typeface="Arial" charset="0"/>
              </a:rPr>
              <a:t>int y = a/(b+c);</a:t>
            </a:r>
          </a:p>
          <a:p>
            <a:r>
              <a:rPr lang="en-US" sz="2000">
                <a:latin typeface="Arial" charset="0"/>
              </a:rPr>
              <a:t>System.out.println("y="+y);</a:t>
            </a:r>
          </a:p>
          <a:p>
            <a:r>
              <a:rPr lang="en-US" sz="2000">
                <a:latin typeface="Arial" charset="0"/>
              </a:rPr>
              <a:t>}</a:t>
            </a:r>
          </a:p>
          <a:p>
            <a:r>
              <a:rPr lang="en-US" sz="2000">
                <a:latin typeface="Arial" charset="0"/>
              </a:rPr>
              <a:t>}</a:t>
            </a:r>
          </a:p>
        </p:txBody>
      </p:sp>
      <p:sp>
        <p:nvSpPr>
          <p:cNvPr id="7173" name="Rectangle 5"/>
          <p:cNvSpPr>
            <a:spLocks noChangeArrowheads="1"/>
          </p:cNvSpPr>
          <p:nvPr/>
        </p:nvSpPr>
        <p:spPr bwMode="auto">
          <a:xfrm>
            <a:off x="457200" y="4708525"/>
            <a:ext cx="8686800" cy="1616075"/>
          </a:xfrm>
          <a:prstGeom prst="rect">
            <a:avLst/>
          </a:prstGeom>
          <a:noFill/>
          <a:ln w="9525">
            <a:noFill/>
            <a:miter lim="800000"/>
            <a:headEnd/>
            <a:tailEnd/>
          </a:ln>
          <a:effectLst/>
        </p:spPr>
        <p:txBody>
          <a:bodyPr>
            <a:spAutoFit/>
          </a:bodyPr>
          <a:lstStyle/>
          <a:p>
            <a:r>
              <a:rPr lang="en-US" sz="2000">
                <a:solidFill>
                  <a:schemeClr val="accent2"/>
                </a:solidFill>
                <a:latin typeface="Arial" charset="0"/>
              </a:rPr>
              <a:t>D:\java\bin&gt;javac Exceptiondemo1.java </a:t>
            </a:r>
            <a:r>
              <a:rPr lang="en-US">
                <a:solidFill>
                  <a:srgbClr val="008000"/>
                </a:solidFill>
                <a:latin typeface="Arial Black" pitchFamily="34" charset="0"/>
              </a:rPr>
              <a:t>&lt;&lt; Compilation Step Pass&gt;&gt;</a:t>
            </a:r>
          </a:p>
          <a:p>
            <a:r>
              <a:rPr lang="en-US" sz="2000">
                <a:solidFill>
                  <a:srgbClr val="FF0000"/>
                </a:solidFill>
                <a:latin typeface="Arial" charset="0"/>
              </a:rPr>
              <a:t>D:\java\bin&gt;java Exceptiondemo1</a:t>
            </a:r>
          </a:p>
          <a:p>
            <a:r>
              <a:rPr lang="en-US" sz="2000">
                <a:solidFill>
                  <a:srgbClr val="FF0000"/>
                </a:solidFill>
                <a:latin typeface="Arial" charset="0"/>
              </a:rPr>
              <a:t>Exception in thread "main" </a:t>
            </a:r>
          </a:p>
          <a:p>
            <a:r>
              <a:rPr lang="en-US" sz="2000" i="1">
                <a:solidFill>
                  <a:schemeClr val="accent2"/>
                </a:solidFill>
                <a:latin typeface="Courier New" pitchFamily="49" charset="0"/>
              </a:rPr>
              <a:t>java.lang.ArithmeticException: / by zero</a:t>
            </a:r>
          </a:p>
          <a:p>
            <a:r>
              <a:rPr lang="en-US" sz="2000">
                <a:solidFill>
                  <a:srgbClr val="FF0000"/>
                </a:solidFill>
                <a:latin typeface="Arial" charset="0"/>
              </a:rPr>
              <a:t>        at Exceptiondemo1.main(Exceptiondemo1.java:8)</a:t>
            </a:r>
          </a:p>
        </p:txBody>
      </p:sp>
      <p:sp>
        <p:nvSpPr>
          <p:cNvPr id="7174" name="Text Box 6"/>
          <p:cNvSpPr txBox="1">
            <a:spLocks noChangeArrowheads="1"/>
          </p:cNvSpPr>
          <p:nvPr/>
        </p:nvSpPr>
        <p:spPr bwMode="auto">
          <a:xfrm>
            <a:off x="4762500" y="1698625"/>
            <a:ext cx="3581400" cy="396875"/>
          </a:xfrm>
          <a:prstGeom prst="rect">
            <a:avLst/>
          </a:prstGeom>
          <a:noFill/>
          <a:ln w="9525" algn="ctr">
            <a:noFill/>
            <a:miter lim="800000"/>
            <a:headEnd/>
            <a:tailEnd/>
          </a:ln>
          <a:effectLst/>
        </p:spPr>
        <p:txBody>
          <a:bodyPr>
            <a:spAutoFit/>
          </a:bodyPr>
          <a:lstStyle/>
          <a:p>
            <a:pPr>
              <a:spcBef>
                <a:spcPct val="50000"/>
              </a:spcBef>
            </a:pPr>
            <a:r>
              <a:rPr lang="en-US" sz="2000">
                <a:solidFill>
                  <a:srgbClr val="FF0000"/>
                </a:solidFill>
              </a:rPr>
              <a:t>throws ArithmeticException</a:t>
            </a:r>
          </a:p>
        </p:txBody>
      </p:sp>
      <p:sp>
        <p:nvSpPr>
          <p:cNvPr id="7175" name="Line 7"/>
          <p:cNvSpPr>
            <a:spLocks noChangeShapeType="1"/>
          </p:cNvSpPr>
          <p:nvPr/>
        </p:nvSpPr>
        <p:spPr bwMode="auto">
          <a:xfrm flipH="1" flipV="1">
            <a:off x="6172200" y="2133600"/>
            <a:ext cx="609600" cy="1066800"/>
          </a:xfrm>
          <a:prstGeom prst="line">
            <a:avLst/>
          </a:prstGeom>
          <a:noFill/>
          <a:ln w="9525">
            <a:noFill/>
            <a:round/>
            <a:headEnd/>
            <a:tailEnd type="triangle" w="med" len="med"/>
          </a:ln>
          <a:effectLst/>
        </p:spPr>
        <p:txBody>
          <a:bodyPr>
            <a:spAutoFit/>
          </a:bodyPr>
          <a:lstStyle/>
          <a:p>
            <a:endParaRPr lang="en-US"/>
          </a:p>
        </p:txBody>
      </p:sp>
      <p:sp>
        <p:nvSpPr>
          <p:cNvPr id="7179" name="Line 11"/>
          <p:cNvSpPr>
            <a:spLocks noChangeShapeType="1"/>
          </p:cNvSpPr>
          <p:nvPr/>
        </p:nvSpPr>
        <p:spPr bwMode="auto">
          <a:xfrm flipH="1" flipV="1">
            <a:off x="6477000" y="2133600"/>
            <a:ext cx="838200" cy="914400"/>
          </a:xfrm>
          <a:prstGeom prst="line">
            <a:avLst/>
          </a:prstGeom>
          <a:noFill/>
          <a:ln w="9525">
            <a:solidFill>
              <a:schemeClr val="accent2"/>
            </a:solidFill>
            <a:round/>
            <a:headEnd/>
            <a:tailEnd type="triangle" w="med" len="med"/>
          </a:ln>
          <a:effectLst/>
        </p:spPr>
        <p:txBody>
          <a:bodyPr>
            <a:spAutoFit/>
          </a:bodyPr>
          <a:lstStyle/>
          <a:p>
            <a:endParaRPr lang="en-US"/>
          </a:p>
        </p:txBody>
      </p:sp>
      <p:sp>
        <p:nvSpPr>
          <p:cNvPr id="7180" name="Text Box 12"/>
          <p:cNvSpPr txBox="1">
            <a:spLocks noChangeArrowheads="1"/>
          </p:cNvSpPr>
          <p:nvPr/>
        </p:nvSpPr>
        <p:spPr bwMode="auto">
          <a:xfrm>
            <a:off x="6096000" y="3124200"/>
            <a:ext cx="2514600" cy="650875"/>
          </a:xfrm>
          <a:prstGeom prst="rect">
            <a:avLst/>
          </a:prstGeom>
          <a:noFill/>
          <a:ln w="9525" algn="ctr">
            <a:solidFill>
              <a:schemeClr val="accent2"/>
            </a:solidFill>
            <a:miter lim="800000"/>
            <a:headEnd/>
            <a:tailEnd/>
          </a:ln>
          <a:effectLst/>
        </p:spPr>
        <p:txBody>
          <a:bodyPr>
            <a:spAutoFit/>
          </a:bodyPr>
          <a:lstStyle/>
          <a:p>
            <a:r>
              <a:rPr lang="en-US">
                <a:solidFill>
                  <a:schemeClr val="accent2"/>
                </a:solidFill>
              </a:rPr>
              <a:t>No Need to mention for</a:t>
            </a:r>
          </a:p>
          <a:p>
            <a:r>
              <a:rPr lang="en-US">
                <a:solidFill>
                  <a:schemeClr val="accent2"/>
                </a:solidFill>
              </a:rPr>
              <a:t>Unchecked Exceptions</a:t>
            </a:r>
          </a:p>
        </p:txBody>
      </p:sp>
      <p:sp>
        <p:nvSpPr>
          <p:cNvPr id="7181" name="Rectangle 13"/>
          <p:cNvSpPr>
            <a:spLocks noChangeArrowheads="1"/>
          </p:cNvSpPr>
          <p:nvPr/>
        </p:nvSpPr>
        <p:spPr bwMode="auto">
          <a:xfrm>
            <a:off x="457200" y="6096000"/>
            <a:ext cx="5791200" cy="762000"/>
          </a:xfrm>
          <a:prstGeom prst="rect">
            <a:avLst/>
          </a:prstGeom>
          <a:noFill/>
          <a:ln w="9525" algn="ctr">
            <a:noFill/>
            <a:miter lim="800000"/>
            <a:headEnd/>
            <a:tailEnd/>
          </a:ln>
          <a:effectLst/>
        </p:spPr>
        <p:txBody>
          <a:bodyPr wrap="none" anchor="ctr">
            <a:spAutoFit/>
          </a:bodyPr>
          <a:lstStyle/>
          <a:p>
            <a:endParaRPr lang="en-US"/>
          </a:p>
        </p:txBody>
      </p:sp>
      <p:sp>
        <p:nvSpPr>
          <p:cNvPr id="7182" name="Rectangle 14"/>
          <p:cNvSpPr>
            <a:spLocks noChangeArrowheads="1"/>
          </p:cNvSpPr>
          <p:nvPr/>
        </p:nvSpPr>
        <p:spPr bwMode="auto">
          <a:xfrm>
            <a:off x="152400" y="3214688"/>
            <a:ext cx="4953000" cy="381000"/>
          </a:xfrm>
          <a:prstGeom prst="rect">
            <a:avLst/>
          </a:prstGeom>
          <a:noFill/>
          <a:ln w="38100" algn="ctr">
            <a:solidFill>
              <a:srgbClr val="FF0000"/>
            </a:solidFill>
            <a:miter lim="800000"/>
            <a:headEnd/>
            <a:tailEnd/>
          </a:ln>
          <a:effectLst/>
        </p:spPr>
        <p:txBody>
          <a:bodyPr anchor="ctr">
            <a:spAutoFit/>
          </a:bodyPr>
          <a:lstStyle/>
          <a:p>
            <a:endParaRPr lang="en-US"/>
          </a:p>
        </p:txBody>
      </p:sp>
      <p:sp>
        <p:nvSpPr>
          <p:cNvPr id="7183" name="Line 15"/>
          <p:cNvSpPr>
            <a:spLocks noChangeShapeType="1"/>
          </p:cNvSpPr>
          <p:nvPr/>
        </p:nvSpPr>
        <p:spPr bwMode="auto">
          <a:xfrm>
            <a:off x="5105400" y="3581400"/>
            <a:ext cx="533400" cy="609600"/>
          </a:xfrm>
          <a:prstGeom prst="line">
            <a:avLst/>
          </a:prstGeom>
          <a:noFill/>
          <a:ln w="12700">
            <a:solidFill>
              <a:schemeClr val="tx1"/>
            </a:solidFill>
            <a:round/>
            <a:headEnd/>
            <a:tailEnd type="triangle" w="med" len="med"/>
          </a:ln>
          <a:effectLst/>
        </p:spPr>
        <p:txBody>
          <a:bodyPr>
            <a:spAutoFit/>
          </a:bodyPr>
          <a:lstStyle/>
          <a:p>
            <a:endParaRPr lang="en-US"/>
          </a:p>
        </p:txBody>
      </p:sp>
      <p:sp>
        <p:nvSpPr>
          <p:cNvPr id="7184" name="Text Box 16"/>
          <p:cNvSpPr txBox="1">
            <a:spLocks noChangeArrowheads="1"/>
          </p:cNvSpPr>
          <p:nvPr/>
        </p:nvSpPr>
        <p:spPr bwMode="auto">
          <a:xfrm>
            <a:off x="5715000" y="4159250"/>
            <a:ext cx="2514600" cy="641350"/>
          </a:xfrm>
          <a:prstGeom prst="rect">
            <a:avLst/>
          </a:prstGeom>
          <a:noFill/>
          <a:ln w="9525" algn="ctr">
            <a:noFill/>
            <a:miter lim="800000"/>
            <a:headEnd/>
            <a:tailEnd/>
          </a:ln>
          <a:effectLst/>
        </p:spPr>
        <p:txBody>
          <a:bodyPr>
            <a:spAutoFit/>
          </a:bodyPr>
          <a:lstStyle/>
          <a:p>
            <a:r>
              <a:rPr lang="en-US">
                <a:solidFill>
                  <a:srgbClr val="FF0000"/>
                </a:solidFill>
              </a:rPr>
              <a:t>Can Throw an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ox(in)">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82"/>
                                        </p:tgtEl>
                                        <p:attrNameLst>
                                          <p:attrName>style.visibility</p:attrName>
                                        </p:attrNameLst>
                                      </p:cBhvr>
                                      <p:to>
                                        <p:strVal val="visible"/>
                                      </p:to>
                                    </p:set>
                                    <p:animEffect transition="in" filter="box(in)">
                                      <p:cBhvr>
                                        <p:cTn id="17" dur="500"/>
                                        <p:tgtEl>
                                          <p:spTgt spid="718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183"/>
                                        </p:tgtEl>
                                        <p:attrNameLst>
                                          <p:attrName>style.visibility</p:attrName>
                                        </p:attrNameLst>
                                      </p:cBhvr>
                                      <p:to>
                                        <p:strVal val="visible"/>
                                      </p:to>
                                    </p:set>
                                    <p:anim calcmode="lin" valueType="num">
                                      <p:cBhvr additive="base">
                                        <p:cTn id="22" dur="500" fill="hold"/>
                                        <p:tgtEl>
                                          <p:spTgt spid="7183"/>
                                        </p:tgtEl>
                                        <p:attrNameLst>
                                          <p:attrName>ppt_x</p:attrName>
                                        </p:attrNameLst>
                                      </p:cBhvr>
                                      <p:tavLst>
                                        <p:tav tm="0">
                                          <p:val>
                                            <p:strVal val="#ppt_x"/>
                                          </p:val>
                                        </p:tav>
                                        <p:tav tm="100000">
                                          <p:val>
                                            <p:strVal val="#ppt_x"/>
                                          </p:val>
                                        </p:tav>
                                      </p:tavLst>
                                    </p:anim>
                                    <p:anim calcmode="lin" valueType="num">
                                      <p:cBhvr additive="base">
                                        <p:cTn id="23" dur="500" fill="hold"/>
                                        <p:tgtEl>
                                          <p:spTgt spid="718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184"/>
                                        </p:tgtEl>
                                        <p:attrNameLst>
                                          <p:attrName>style.visibility</p:attrName>
                                        </p:attrNameLst>
                                      </p:cBhvr>
                                      <p:to>
                                        <p:strVal val="visible"/>
                                      </p:to>
                                    </p:set>
                                    <p:anim calcmode="lin" valueType="num">
                                      <p:cBhvr additive="base">
                                        <p:cTn id="26" dur="500" fill="hold"/>
                                        <p:tgtEl>
                                          <p:spTgt spid="7184"/>
                                        </p:tgtEl>
                                        <p:attrNameLst>
                                          <p:attrName>ppt_x</p:attrName>
                                        </p:attrNameLst>
                                      </p:cBhvr>
                                      <p:tavLst>
                                        <p:tav tm="0">
                                          <p:val>
                                            <p:strVal val="#ppt_x"/>
                                          </p:val>
                                        </p:tav>
                                        <p:tav tm="100000">
                                          <p:val>
                                            <p:strVal val="#ppt_x"/>
                                          </p:val>
                                        </p:tav>
                                      </p:tavLst>
                                    </p:anim>
                                    <p:anim calcmode="lin" valueType="num">
                                      <p:cBhvr additive="base">
                                        <p:cTn id="27" dur="500" fill="hold"/>
                                        <p:tgtEl>
                                          <p:spTgt spid="718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173">
                                            <p:txEl>
                                              <p:pRg st="0" end="0"/>
                                            </p:txEl>
                                          </p:spTgt>
                                        </p:tgtEl>
                                        <p:attrNameLst>
                                          <p:attrName>style.visibility</p:attrName>
                                        </p:attrNameLst>
                                      </p:cBhvr>
                                      <p:to>
                                        <p:strVal val="visible"/>
                                      </p:to>
                                    </p:set>
                                    <p:animEffect transition="in" filter="box(in)">
                                      <p:cBhvr>
                                        <p:cTn id="32" dur="500"/>
                                        <p:tgtEl>
                                          <p:spTgt spid="717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173">
                                            <p:txEl>
                                              <p:pRg st="1" end="1"/>
                                            </p:txEl>
                                          </p:spTgt>
                                        </p:tgtEl>
                                        <p:attrNameLst>
                                          <p:attrName>style.visibility</p:attrName>
                                        </p:attrNameLst>
                                      </p:cBhvr>
                                      <p:to>
                                        <p:strVal val="visible"/>
                                      </p:to>
                                    </p:set>
                                    <p:animEffect transition="in" filter="box(in)">
                                      <p:cBhvr>
                                        <p:cTn id="37" dur="500"/>
                                        <p:tgtEl>
                                          <p:spTgt spid="7173">
                                            <p:txEl>
                                              <p:pRg st="1" end="1"/>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7173">
                                            <p:txEl>
                                              <p:pRg st="2" end="2"/>
                                            </p:txEl>
                                          </p:spTgt>
                                        </p:tgtEl>
                                        <p:attrNameLst>
                                          <p:attrName>style.visibility</p:attrName>
                                        </p:attrNameLst>
                                      </p:cBhvr>
                                      <p:to>
                                        <p:strVal val="visible"/>
                                      </p:to>
                                    </p:set>
                                    <p:animEffect transition="in" filter="box(in)">
                                      <p:cBhvr>
                                        <p:cTn id="40" dur="500"/>
                                        <p:tgtEl>
                                          <p:spTgt spid="7173">
                                            <p:txEl>
                                              <p:pRg st="2" end="2"/>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7173">
                                            <p:txEl>
                                              <p:pRg st="3" end="3"/>
                                            </p:txEl>
                                          </p:spTgt>
                                        </p:tgtEl>
                                        <p:attrNameLst>
                                          <p:attrName>style.visibility</p:attrName>
                                        </p:attrNameLst>
                                      </p:cBhvr>
                                      <p:to>
                                        <p:strVal val="visible"/>
                                      </p:to>
                                    </p:set>
                                    <p:animEffect transition="in" filter="box(in)">
                                      <p:cBhvr>
                                        <p:cTn id="43" dur="500"/>
                                        <p:tgtEl>
                                          <p:spTgt spid="7173">
                                            <p:txEl>
                                              <p:pRg st="3" end="3"/>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7173">
                                            <p:txEl>
                                              <p:pRg st="4" end="4"/>
                                            </p:txEl>
                                          </p:spTgt>
                                        </p:tgtEl>
                                        <p:attrNameLst>
                                          <p:attrName>style.visibility</p:attrName>
                                        </p:attrNameLst>
                                      </p:cBhvr>
                                      <p:to>
                                        <p:strVal val="visible"/>
                                      </p:to>
                                    </p:set>
                                    <p:animEffect transition="in" filter="box(in)">
                                      <p:cBhvr>
                                        <p:cTn id="46" dur="500"/>
                                        <p:tgtEl>
                                          <p:spTgt spid="717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7174"/>
                                        </p:tgtEl>
                                        <p:attrNameLst>
                                          <p:attrName>style.visibility</p:attrName>
                                        </p:attrNameLst>
                                      </p:cBhvr>
                                      <p:to>
                                        <p:strVal val="visible"/>
                                      </p:to>
                                    </p:set>
                                    <p:animEffect transition="in" filter="box(in)">
                                      <p:cBhvr>
                                        <p:cTn id="51" dur="500"/>
                                        <p:tgtEl>
                                          <p:spTgt spid="7174"/>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180"/>
                                        </p:tgtEl>
                                        <p:attrNameLst>
                                          <p:attrName>style.visibility</p:attrName>
                                        </p:attrNameLst>
                                      </p:cBhvr>
                                      <p:to>
                                        <p:strVal val="visible"/>
                                      </p:to>
                                    </p:set>
                                    <p:anim calcmode="lin" valueType="num">
                                      <p:cBhvr additive="base">
                                        <p:cTn id="56" dur="500" fill="hold"/>
                                        <p:tgtEl>
                                          <p:spTgt spid="7180"/>
                                        </p:tgtEl>
                                        <p:attrNameLst>
                                          <p:attrName>ppt_x</p:attrName>
                                        </p:attrNameLst>
                                      </p:cBhvr>
                                      <p:tavLst>
                                        <p:tav tm="0">
                                          <p:val>
                                            <p:strVal val="#ppt_x"/>
                                          </p:val>
                                        </p:tav>
                                        <p:tav tm="100000">
                                          <p:val>
                                            <p:strVal val="#ppt_x"/>
                                          </p:val>
                                        </p:tav>
                                      </p:tavLst>
                                    </p:anim>
                                    <p:anim calcmode="lin" valueType="num">
                                      <p:cBhvr additive="base">
                                        <p:cTn id="57" dur="500" fill="hold"/>
                                        <p:tgtEl>
                                          <p:spTgt spid="7180"/>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7179"/>
                                        </p:tgtEl>
                                        <p:attrNameLst>
                                          <p:attrName>style.visibility</p:attrName>
                                        </p:attrNameLst>
                                      </p:cBhvr>
                                      <p:to>
                                        <p:strVal val="visible"/>
                                      </p:to>
                                    </p:set>
                                    <p:anim calcmode="lin" valueType="num">
                                      <p:cBhvr additive="base">
                                        <p:cTn id="60" dur="500" fill="hold"/>
                                        <p:tgtEl>
                                          <p:spTgt spid="7179"/>
                                        </p:tgtEl>
                                        <p:attrNameLst>
                                          <p:attrName>ppt_x</p:attrName>
                                        </p:attrNameLst>
                                      </p:cBhvr>
                                      <p:tavLst>
                                        <p:tav tm="0">
                                          <p:val>
                                            <p:strVal val="#ppt_x"/>
                                          </p:val>
                                        </p:tav>
                                        <p:tav tm="100000">
                                          <p:val>
                                            <p:strVal val="#ppt_x"/>
                                          </p:val>
                                        </p:tav>
                                      </p:tavLst>
                                    </p:anim>
                                    <p:anim calcmode="lin" valueType="num">
                                      <p:cBhvr additive="base">
                                        <p:cTn id="61"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2" grpId="0" animBg="1"/>
      <p:bldP spid="7174" grpId="0"/>
      <p:bldP spid="7179" grpId="0" animBg="1"/>
      <p:bldP spid="7180" grpId="0" animBg="1"/>
      <p:bldP spid="7182" grpId="0" animBg="1"/>
      <p:bldP spid="7183" grpId="0" animBg="1"/>
      <p:bldP spid="718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Example 3</a:t>
            </a:r>
          </a:p>
        </p:txBody>
      </p:sp>
      <p:sp>
        <p:nvSpPr>
          <p:cNvPr id="68612" name="Rectangle 4"/>
          <p:cNvSpPr>
            <a:spLocks noChangeArrowheads="1"/>
          </p:cNvSpPr>
          <p:nvPr/>
        </p:nvSpPr>
        <p:spPr bwMode="auto">
          <a:xfrm>
            <a:off x="533400" y="1598613"/>
            <a:ext cx="4495800" cy="3662362"/>
          </a:xfrm>
          <a:prstGeom prst="rect">
            <a:avLst/>
          </a:prstGeom>
          <a:noFill/>
          <a:ln w="9525" algn="ctr">
            <a:noFill/>
            <a:miter lim="800000"/>
            <a:headEnd/>
            <a:tailEnd/>
          </a:ln>
          <a:effectLst/>
        </p:spPr>
        <p:txBody>
          <a:bodyPr>
            <a:spAutoFit/>
          </a:bodyPr>
          <a:lstStyle/>
          <a:p>
            <a:r>
              <a:rPr lang="en-US"/>
              <a:t>import java.io.*;</a:t>
            </a:r>
          </a:p>
          <a:p>
            <a:r>
              <a:rPr lang="en-US"/>
              <a:t>class Sample</a:t>
            </a:r>
          </a:p>
          <a:p>
            <a:r>
              <a:rPr lang="en-US"/>
              <a:t>{</a:t>
            </a:r>
          </a:p>
          <a:p>
            <a:r>
              <a:rPr lang="en-US"/>
              <a:t>public static void main(String args[])</a:t>
            </a:r>
          </a:p>
          <a:p>
            <a:r>
              <a:rPr lang="en-US"/>
              <a:t>{</a:t>
            </a:r>
          </a:p>
          <a:p>
            <a:r>
              <a:rPr lang="en-US"/>
              <a:t>	</a:t>
            </a:r>
            <a:r>
              <a:rPr lang="en-US" i="1">
                <a:solidFill>
                  <a:srgbClr val="FF0000"/>
                </a:solidFill>
              </a:rPr>
              <a:t>try</a:t>
            </a:r>
          </a:p>
          <a:p>
            <a:r>
              <a:rPr lang="en-US" i="1">
                <a:solidFill>
                  <a:srgbClr val="FF0000"/>
                </a:solidFill>
              </a:rPr>
              <a:t>	{</a:t>
            </a:r>
          </a:p>
          <a:p>
            <a:r>
              <a:rPr lang="en-US" i="1">
                <a:solidFill>
                  <a:srgbClr val="FF0000"/>
                </a:solidFill>
              </a:rPr>
              <a:t>		int a = 10;</a:t>
            </a:r>
          </a:p>
          <a:p>
            <a:r>
              <a:rPr lang="en-US"/>
              <a:t>	</a:t>
            </a:r>
            <a:r>
              <a:rPr lang="en-US" i="1">
                <a:solidFill>
                  <a:srgbClr val="FF0000"/>
                </a:solidFill>
              </a:rPr>
              <a:t>}</a:t>
            </a:r>
          </a:p>
          <a:p>
            <a:r>
              <a:rPr lang="en-US"/>
              <a:t>	catch(Exception e) {}</a:t>
            </a:r>
          </a:p>
          <a:p>
            <a:r>
              <a:rPr lang="en-US"/>
              <a:t>	catch(RuntimeException e) {}</a:t>
            </a:r>
          </a:p>
          <a:p>
            <a:r>
              <a:rPr lang="en-US"/>
              <a:t>}</a:t>
            </a:r>
          </a:p>
          <a:p>
            <a:r>
              <a:rPr lang="en-US"/>
              <a:t>}//End of class</a:t>
            </a:r>
          </a:p>
        </p:txBody>
      </p:sp>
      <p:sp>
        <p:nvSpPr>
          <p:cNvPr id="68613" name="Rectangle 5"/>
          <p:cNvSpPr>
            <a:spLocks noChangeArrowheads="1"/>
          </p:cNvSpPr>
          <p:nvPr/>
        </p:nvSpPr>
        <p:spPr bwMode="auto">
          <a:xfrm>
            <a:off x="4495800" y="4691063"/>
            <a:ext cx="4572000" cy="2014537"/>
          </a:xfrm>
          <a:prstGeom prst="rect">
            <a:avLst/>
          </a:prstGeom>
          <a:noFill/>
          <a:ln w="9525" algn="ctr">
            <a:noFill/>
            <a:miter lim="800000"/>
            <a:headEnd/>
            <a:tailEnd/>
          </a:ln>
          <a:effectLst/>
        </p:spPr>
        <p:txBody>
          <a:bodyPr>
            <a:spAutoFit/>
          </a:bodyPr>
          <a:lstStyle/>
          <a:p>
            <a:r>
              <a:rPr lang="en-US">
                <a:solidFill>
                  <a:srgbClr val="FF0000"/>
                </a:solidFill>
              </a:rPr>
              <a:t>D:\java\bin&gt;javac Sample.java</a:t>
            </a:r>
          </a:p>
          <a:p>
            <a:r>
              <a:rPr lang="en-US">
                <a:solidFill>
                  <a:srgbClr val="FF0000"/>
                </a:solidFill>
              </a:rPr>
              <a:t>Sample.java:11: exception java.lang.RuntimeException has already been caught</a:t>
            </a:r>
          </a:p>
          <a:p>
            <a:r>
              <a:rPr lang="en-US">
                <a:solidFill>
                  <a:srgbClr val="FF0000"/>
                </a:solidFill>
              </a:rPr>
              <a:t>catch(RuntimeException e) {}</a:t>
            </a:r>
          </a:p>
          <a:p>
            <a:r>
              <a:rPr lang="en-US">
                <a:solidFill>
                  <a:srgbClr val="FF0000"/>
                </a:solidFill>
              </a:rPr>
              <a:t>^</a:t>
            </a:r>
          </a:p>
          <a:p>
            <a:r>
              <a:rPr lang="en-US">
                <a:solidFill>
                  <a:srgbClr val="FF0000"/>
                </a:solidFill>
              </a:rPr>
              <a:t>1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p:cTn id="7" dur="500" fill="hold"/>
                                        <p:tgtEl>
                                          <p:spTgt spid="68613"/>
                                        </p:tgtEl>
                                        <p:attrNameLst>
                                          <p:attrName>ppt_w</p:attrName>
                                        </p:attrNameLst>
                                      </p:cBhvr>
                                      <p:tavLst>
                                        <p:tav tm="0">
                                          <p:val>
                                            <p:strVal val="#ppt_w*0.05"/>
                                          </p:val>
                                        </p:tav>
                                        <p:tav tm="100000">
                                          <p:val>
                                            <p:strVal val="#ppt_w"/>
                                          </p:val>
                                        </p:tav>
                                      </p:tavLst>
                                    </p:anim>
                                    <p:anim calcmode="lin" valueType="num">
                                      <p:cBhvr>
                                        <p:cTn id="8" dur="500" fill="hold"/>
                                        <p:tgtEl>
                                          <p:spTgt spid="68613"/>
                                        </p:tgtEl>
                                        <p:attrNameLst>
                                          <p:attrName>ppt_h</p:attrName>
                                        </p:attrNameLst>
                                      </p:cBhvr>
                                      <p:tavLst>
                                        <p:tav tm="0">
                                          <p:val>
                                            <p:strVal val="#ppt_h"/>
                                          </p:val>
                                        </p:tav>
                                        <p:tav tm="100000">
                                          <p:val>
                                            <p:strVal val="#ppt_h"/>
                                          </p:val>
                                        </p:tav>
                                      </p:tavLst>
                                    </p:anim>
                                    <p:anim calcmode="lin" valueType="num">
                                      <p:cBhvr>
                                        <p:cTn id="9" dur="500" fill="hold"/>
                                        <p:tgtEl>
                                          <p:spTgt spid="68613"/>
                                        </p:tgtEl>
                                        <p:attrNameLst>
                                          <p:attrName>ppt_x</p:attrName>
                                        </p:attrNameLst>
                                      </p:cBhvr>
                                      <p:tavLst>
                                        <p:tav tm="0">
                                          <p:val>
                                            <p:strVal val="#ppt_x-.2"/>
                                          </p:val>
                                        </p:tav>
                                        <p:tav tm="100000">
                                          <p:val>
                                            <p:strVal val="#ppt_x"/>
                                          </p:val>
                                        </p:tav>
                                      </p:tavLst>
                                    </p:anim>
                                    <p:anim calcmode="lin" valueType="num">
                                      <p:cBhvr>
                                        <p:cTn id="10" dur="500" fill="hold"/>
                                        <p:tgtEl>
                                          <p:spTgt spid="68613"/>
                                        </p:tgtEl>
                                        <p:attrNameLst>
                                          <p:attrName>ppt_y</p:attrName>
                                        </p:attrNameLst>
                                      </p:cBhvr>
                                      <p:tavLst>
                                        <p:tav tm="0">
                                          <p:val>
                                            <p:strVal val="#ppt_y"/>
                                          </p:val>
                                        </p:tav>
                                        <p:tav tm="100000">
                                          <p:val>
                                            <p:strVal val="#ppt_y"/>
                                          </p:val>
                                        </p:tav>
                                      </p:tavLst>
                                    </p:anim>
                                    <p:animEffect transition="in" filter="fade">
                                      <p:cBhvr>
                                        <p:cTn id="11"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Example 4</a:t>
            </a:r>
          </a:p>
        </p:txBody>
      </p:sp>
      <p:sp>
        <p:nvSpPr>
          <p:cNvPr id="69636" name="Rectangle 4"/>
          <p:cNvSpPr>
            <a:spLocks noChangeArrowheads="1"/>
          </p:cNvSpPr>
          <p:nvPr/>
        </p:nvSpPr>
        <p:spPr bwMode="auto">
          <a:xfrm>
            <a:off x="0" y="1371600"/>
            <a:ext cx="9144000" cy="3292475"/>
          </a:xfrm>
          <a:prstGeom prst="rect">
            <a:avLst/>
          </a:prstGeom>
          <a:noFill/>
          <a:ln w="9525" algn="ctr">
            <a:noFill/>
            <a:miter lim="800000"/>
            <a:headEnd/>
            <a:tailEnd/>
          </a:ln>
          <a:effectLst/>
        </p:spPr>
        <p:txBody>
          <a:bodyPr>
            <a:spAutoFit/>
          </a:bodyPr>
          <a:lstStyle/>
          <a:p>
            <a:r>
              <a:rPr lang="en-US" sz="2000" i="1">
                <a:latin typeface="Arial" charset="0"/>
              </a:rPr>
              <a:t>class ExceptionDemo4</a:t>
            </a:r>
          </a:p>
          <a:p>
            <a:r>
              <a:rPr lang="en-US" sz="2000" i="1">
                <a:latin typeface="Arial" charset="0"/>
              </a:rPr>
              <a:t>{</a:t>
            </a:r>
          </a:p>
          <a:p>
            <a:r>
              <a:rPr lang="en-US" sz="2000" i="1">
                <a:latin typeface="Arial" charset="0"/>
              </a:rPr>
              <a:t>public static void main(String args[]) </a:t>
            </a:r>
            <a:r>
              <a:rPr lang="en-US" sz="2000" i="1">
                <a:solidFill>
                  <a:srgbClr val="FF0000"/>
                </a:solidFill>
                <a:latin typeface="Arial" charset="0"/>
              </a:rPr>
              <a:t>throws Exception</a:t>
            </a:r>
          </a:p>
          <a:p>
            <a:r>
              <a:rPr lang="en-US" sz="2000" i="1">
                <a:latin typeface="Arial" charset="0"/>
              </a:rPr>
              <a:t>{</a:t>
            </a:r>
          </a:p>
          <a:p>
            <a:r>
              <a:rPr lang="en-US" sz="2000" i="1">
                <a:latin typeface="Arial" charset="0"/>
              </a:rPr>
              <a:t>int a= 10;</a:t>
            </a:r>
          </a:p>
          <a:p>
            <a:r>
              <a:rPr lang="en-US" sz="2000" i="1">
                <a:latin typeface="Arial" charset="0"/>
              </a:rPr>
              <a:t>int b = a + 10;</a:t>
            </a:r>
          </a:p>
          <a:p>
            <a:r>
              <a:rPr lang="en-US" sz="2000" i="1">
                <a:latin typeface="Arial" charset="0"/>
              </a:rPr>
              <a:t>System.out.println("a="+a+"b="+b);</a:t>
            </a:r>
          </a:p>
          <a:p>
            <a:r>
              <a:rPr lang="en-US" sz="2000" i="1">
                <a:latin typeface="Arial" charset="0"/>
              </a:rPr>
              <a:t>}</a:t>
            </a:r>
          </a:p>
          <a:p>
            <a:r>
              <a:rPr lang="en-US" sz="2000" i="1">
                <a:latin typeface="Arial" charset="0"/>
              </a:rPr>
              <a:t>}</a:t>
            </a:r>
          </a:p>
          <a:p>
            <a:pPr>
              <a:spcBef>
                <a:spcPct val="50000"/>
              </a:spcBef>
            </a:pPr>
            <a:endParaRPr lang="en-US" sz="2000" i="1">
              <a:latin typeface="Arial" charset="0"/>
            </a:endParaRPr>
          </a:p>
        </p:txBody>
      </p:sp>
      <p:sp>
        <p:nvSpPr>
          <p:cNvPr id="69637" name="Rectangle 5"/>
          <p:cNvSpPr>
            <a:spLocks noChangeArrowheads="1"/>
          </p:cNvSpPr>
          <p:nvPr/>
        </p:nvSpPr>
        <p:spPr bwMode="auto">
          <a:xfrm>
            <a:off x="1066800" y="4402138"/>
            <a:ext cx="7467600" cy="1187450"/>
          </a:xfrm>
          <a:prstGeom prst="rect">
            <a:avLst/>
          </a:prstGeom>
          <a:noFill/>
          <a:ln w="9525" algn="ctr">
            <a:noFill/>
            <a:miter lim="800000"/>
            <a:headEnd/>
            <a:tailEnd/>
          </a:ln>
          <a:effectLst/>
        </p:spPr>
        <p:txBody>
          <a:bodyPr>
            <a:spAutoFit/>
          </a:bodyPr>
          <a:lstStyle/>
          <a:p>
            <a:r>
              <a:rPr lang="pt-BR" sz="2400">
                <a:solidFill>
                  <a:srgbClr val="FF0000"/>
                </a:solidFill>
              </a:rPr>
              <a:t>E:\Java Programs&gt;javac ExceptionDemo4.java</a:t>
            </a:r>
          </a:p>
          <a:p>
            <a:r>
              <a:rPr lang="pt-BR" sz="2400">
                <a:solidFill>
                  <a:srgbClr val="FF0000"/>
                </a:solidFill>
              </a:rPr>
              <a:t>E:\Java Programs&gt;java ExceptionDemo4</a:t>
            </a:r>
          </a:p>
          <a:p>
            <a:r>
              <a:rPr lang="pt-BR" sz="2400">
                <a:solidFill>
                  <a:srgbClr val="FF0000"/>
                </a:solidFill>
              </a:rPr>
              <a:t>a=10b=20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box(in)">
                                      <p:cBhvr>
                                        <p:cTn id="7"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Example 5</a:t>
            </a:r>
          </a:p>
        </p:txBody>
      </p:sp>
      <p:sp>
        <p:nvSpPr>
          <p:cNvPr id="71683" name="Rectangle 3"/>
          <p:cNvSpPr>
            <a:spLocks noChangeArrowheads="1"/>
          </p:cNvSpPr>
          <p:nvPr/>
        </p:nvSpPr>
        <p:spPr bwMode="auto">
          <a:xfrm>
            <a:off x="0" y="1371600"/>
            <a:ext cx="9144000" cy="3292475"/>
          </a:xfrm>
          <a:prstGeom prst="rect">
            <a:avLst/>
          </a:prstGeom>
          <a:noFill/>
          <a:ln w="9525" algn="ctr">
            <a:noFill/>
            <a:miter lim="800000"/>
            <a:headEnd/>
            <a:tailEnd/>
          </a:ln>
          <a:effectLst/>
        </p:spPr>
        <p:txBody>
          <a:bodyPr>
            <a:spAutoFit/>
          </a:bodyPr>
          <a:lstStyle/>
          <a:p>
            <a:r>
              <a:rPr lang="en-US" sz="2000" i="1">
                <a:latin typeface="Arial" charset="0"/>
              </a:rPr>
              <a:t>class ExceptionDemo4</a:t>
            </a:r>
          </a:p>
          <a:p>
            <a:r>
              <a:rPr lang="en-US" sz="2000" i="1">
                <a:latin typeface="Arial" charset="0"/>
              </a:rPr>
              <a:t>{</a:t>
            </a:r>
          </a:p>
          <a:p>
            <a:r>
              <a:rPr lang="en-US" sz="2000" i="1">
                <a:latin typeface="Arial" charset="0"/>
              </a:rPr>
              <a:t>public static void main(String args[]) </a:t>
            </a:r>
            <a:r>
              <a:rPr lang="en-US" sz="2000" i="1">
                <a:solidFill>
                  <a:srgbClr val="FF0000"/>
                </a:solidFill>
                <a:latin typeface="Arial" charset="0"/>
              </a:rPr>
              <a:t>throws RuntimeException</a:t>
            </a:r>
          </a:p>
          <a:p>
            <a:r>
              <a:rPr lang="en-US" sz="2000" i="1">
                <a:latin typeface="Arial" charset="0"/>
              </a:rPr>
              <a:t>{</a:t>
            </a:r>
          </a:p>
          <a:p>
            <a:r>
              <a:rPr lang="en-US" sz="2000" i="1">
                <a:latin typeface="Arial" charset="0"/>
              </a:rPr>
              <a:t>int a= 10;</a:t>
            </a:r>
          </a:p>
          <a:p>
            <a:r>
              <a:rPr lang="en-US" sz="2000" i="1">
                <a:latin typeface="Arial" charset="0"/>
              </a:rPr>
              <a:t>int b = a + 10;</a:t>
            </a:r>
          </a:p>
          <a:p>
            <a:r>
              <a:rPr lang="en-US" sz="2000" i="1">
                <a:latin typeface="Arial" charset="0"/>
              </a:rPr>
              <a:t>System.out.println("a="+a+"b="+b);</a:t>
            </a:r>
          </a:p>
          <a:p>
            <a:r>
              <a:rPr lang="en-US" sz="2000" i="1">
                <a:latin typeface="Arial" charset="0"/>
              </a:rPr>
              <a:t>}</a:t>
            </a:r>
          </a:p>
          <a:p>
            <a:r>
              <a:rPr lang="en-US" sz="2000" i="1">
                <a:latin typeface="Arial" charset="0"/>
              </a:rPr>
              <a:t>}</a:t>
            </a:r>
          </a:p>
          <a:p>
            <a:pPr>
              <a:spcBef>
                <a:spcPct val="50000"/>
              </a:spcBef>
            </a:pPr>
            <a:endParaRPr lang="en-US" sz="2000" i="1">
              <a:latin typeface="Arial" charset="0"/>
            </a:endParaRPr>
          </a:p>
        </p:txBody>
      </p:sp>
      <p:sp>
        <p:nvSpPr>
          <p:cNvPr id="71684" name="Rectangle 4"/>
          <p:cNvSpPr>
            <a:spLocks noChangeArrowheads="1"/>
          </p:cNvSpPr>
          <p:nvPr/>
        </p:nvSpPr>
        <p:spPr bwMode="auto">
          <a:xfrm>
            <a:off x="1066800" y="4402138"/>
            <a:ext cx="7467600" cy="1187450"/>
          </a:xfrm>
          <a:prstGeom prst="rect">
            <a:avLst/>
          </a:prstGeom>
          <a:noFill/>
          <a:ln w="9525" algn="ctr">
            <a:noFill/>
            <a:miter lim="800000"/>
            <a:headEnd/>
            <a:tailEnd/>
          </a:ln>
          <a:effectLst/>
        </p:spPr>
        <p:txBody>
          <a:bodyPr>
            <a:spAutoFit/>
          </a:bodyPr>
          <a:lstStyle/>
          <a:p>
            <a:r>
              <a:rPr lang="pt-BR" sz="2400">
                <a:solidFill>
                  <a:srgbClr val="FF0000"/>
                </a:solidFill>
              </a:rPr>
              <a:t>E:\Java Programs&gt;javac ExceptionDemo4.java</a:t>
            </a:r>
          </a:p>
          <a:p>
            <a:r>
              <a:rPr lang="pt-BR" sz="2400">
                <a:solidFill>
                  <a:srgbClr val="FF0000"/>
                </a:solidFill>
              </a:rPr>
              <a:t>E:\Java Programs&gt;java ExceptionDemo4</a:t>
            </a:r>
          </a:p>
          <a:p>
            <a:r>
              <a:rPr lang="pt-BR" sz="2400">
                <a:solidFill>
                  <a:srgbClr val="FF0000"/>
                </a:solidFill>
              </a:rPr>
              <a:t>a=10b=20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ox(in)">
                                      <p:cBhvr>
                                        <p:cTn id="7"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Example 6</a:t>
            </a:r>
          </a:p>
        </p:txBody>
      </p:sp>
      <p:sp>
        <p:nvSpPr>
          <p:cNvPr id="73731" name="Rectangle 3"/>
          <p:cNvSpPr>
            <a:spLocks noChangeArrowheads="1"/>
          </p:cNvSpPr>
          <p:nvPr/>
        </p:nvSpPr>
        <p:spPr bwMode="auto">
          <a:xfrm>
            <a:off x="0" y="1371600"/>
            <a:ext cx="9144000" cy="3597275"/>
          </a:xfrm>
          <a:prstGeom prst="rect">
            <a:avLst/>
          </a:prstGeom>
          <a:noFill/>
          <a:ln w="9525" algn="ctr">
            <a:noFill/>
            <a:miter lim="800000"/>
            <a:headEnd/>
            <a:tailEnd/>
          </a:ln>
          <a:effectLst/>
        </p:spPr>
        <p:txBody>
          <a:bodyPr>
            <a:spAutoFit/>
          </a:bodyPr>
          <a:lstStyle/>
          <a:p>
            <a:r>
              <a:rPr lang="en-US" sz="2000" i="1">
                <a:latin typeface="Arial" charset="0"/>
              </a:rPr>
              <a:t>import java.io.*;</a:t>
            </a:r>
          </a:p>
          <a:p>
            <a:r>
              <a:rPr lang="en-US" sz="2000" i="1">
                <a:latin typeface="Arial" charset="0"/>
              </a:rPr>
              <a:t>class ExceptionDemo4</a:t>
            </a:r>
          </a:p>
          <a:p>
            <a:r>
              <a:rPr lang="en-US" sz="2000" i="1">
                <a:latin typeface="Arial" charset="0"/>
              </a:rPr>
              <a:t>{</a:t>
            </a:r>
          </a:p>
          <a:p>
            <a:r>
              <a:rPr lang="en-US" sz="2000" i="1">
                <a:latin typeface="Arial" charset="0"/>
              </a:rPr>
              <a:t>public static void main(String args[]) </a:t>
            </a:r>
            <a:r>
              <a:rPr lang="en-US" sz="2000" i="1">
                <a:solidFill>
                  <a:srgbClr val="FF0000"/>
                </a:solidFill>
                <a:latin typeface="Arial" charset="0"/>
              </a:rPr>
              <a:t>throws IOException</a:t>
            </a:r>
          </a:p>
          <a:p>
            <a:r>
              <a:rPr lang="en-US" sz="2000" i="1">
                <a:latin typeface="Arial" charset="0"/>
              </a:rPr>
              <a:t>{</a:t>
            </a:r>
          </a:p>
          <a:p>
            <a:r>
              <a:rPr lang="en-US" sz="2000" i="1">
                <a:latin typeface="Arial" charset="0"/>
              </a:rPr>
              <a:t>int a= 10;</a:t>
            </a:r>
          </a:p>
          <a:p>
            <a:r>
              <a:rPr lang="en-US" sz="2000" i="1">
                <a:latin typeface="Arial" charset="0"/>
              </a:rPr>
              <a:t>int b = a + 10;</a:t>
            </a:r>
          </a:p>
          <a:p>
            <a:r>
              <a:rPr lang="en-US" sz="2000" i="1">
                <a:latin typeface="Arial" charset="0"/>
              </a:rPr>
              <a:t>System.out.println("a="+a+"b="+b);</a:t>
            </a:r>
          </a:p>
          <a:p>
            <a:r>
              <a:rPr lang="en-US" sz="2000" i="1">
                <a:latin typeface="Arial" charset="0"/>
              </a:rPr>
              <a:t>}</a:t>
            </a:r>
          </a:p>
          <a:p>
            <a:r>
              <a:rPr lang="en-US" sz="2000" i="1">
                <a:latin typeface="Arial" charset="0"/>
              </a:rPr>
              <a:t>}</a:t>
            </a:r>
          </a:p>
          <a:p>
            <a:pPr>
              <a:spcBef>
                <a:spcPct val="50000"/>
              </a:spcBef>
            </a:pPr>
            <a:endParaRPr lang="en-US" sz="2000" i="1">
              <a:latin typeface="Arial" charset="0"/>
            </a:endParaRPr>
          </a:p>
        </p:txBody>
      </p:sp>
      <p:sp>
        <p:nvSpPr>
          <p:cNvPr id="73732" name="Rectangle 4"/>
          <p:cNvSpPr>
            <a:spLocks noChangeArrowheads="1"/>
          </p:cNvSpPr>
          <p:nvPr/>
        </p:nvSpPr>
        <p:spPr bwMode="auto">
          <a:xfrm>
            <a:off x="1066800" y="4402138"/>
            <a:ext cx="7467600" cy="1187450"/>
          </a:xfrm>
          <a:prstGeom prst="rect">
            <a:avLst/>
          </a:prstGeom>
          <a:noFill/>
          <a:ln w="9525" algn="ctr">
            <a:noFill/>
            <a:miter lim="800000"/>
            <a:headEnd/>
            <a:tailEnd/>
          </a:ln>
          <a:effectLst/>
        </p:spPr>
        <p:txBody>
          <a:bodyPr>
            <a:spAutoFit/>
          </a:bodyPr>
          <a:lstStyle/>
          <a:p>
            <a:r>
              <a:rPr lang="pt-BR" sz="2400">
                <a:solidFill>
                  <a:srgbClr val="FF0000"/>
                </a:solidFill>
              </a:rPr>
              <a:t>E:\Java Programs&gt;javac ExceptionDemo4.java</a:t>
            </a:r>
          </a:p>
          <a:p>
            <a:r>
              <a:rPr lang="pt-BR" sz="2400">
                <a:solidFill>
                  <a:srgbClr val="FF0000"/>
                </a:solidFill>
              </a:rPr>
              <a:t>E:\Java Programs&gt;java ExceptionDemo4</a:t>
            </a:r>
          </a:p>
          <a:p>
            <a:r>
              <a:rPr lang="pt-BR" sz="2400">
                <a:solidFill>
                  <a:srgbClr val="FF0000"/>
                </a:solidFill>
              </a:rPr>
              <a:t>a=10b=20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ppt_x"/>
                                          </p:val>
                                        </p:tav>
                                        <p:tav tm="100000">
                                          <p:val>
                                            <p:strVal val="#ppt_x"/>
                                          </p:val>
                                        </p:tav>
                                      </p:tavLst>
                                    </p:anim>
                                    <p:anim calcmode="lin" valueType="num">
                                      <p:cBhvr additive="base">
                                        <p:cTn id="8" dur="500" fill="hold"/>
                                        <p:tgtEl>
                                          <p:spTgt spid="737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Example 7</a:t>
            </a:r>
          </a:p>
        </p:txBody>
      </p:sp>
      <p:sp>
        <p:nvSpPr>
          <p:cNvPr id="74756" name="Rectangle 4"/>
          <p:cNvSpPr>
            <a:spLocks noChangeArrowheads="1"/>
          </p:cNvSpPr>
          <p:nvPr/>
        </p:nvSpPr>
        <p:spPr bwMode="auto">
          <a:xfrm>
            <a:off x="0" y="1625600"/>
            <a:ext cx="9144000" cy="4664075"/>
          </a:xfrm>
          <a:prstGeom prst="rect">
            <a:avLst/>
          </a:prstGeom>
          <a:noFill/>
          <a:ln w="9525" algn="ctr">
            <a:noFill/>
            <a:miter lim="800000"/>
            <a:headEnd/>
            <a:tailEnd/>
          </a:ln>
          <a:effectLst/>
        </p:spPr>
        <p:txBody>
          <a:bodyPr>
            <a:spAutoFit/>
          </a:bodyPr>
          <a:lstStyle/>
          <a:p>
            <a:r>
              <a:rPr lang="en-US" sz="2000">
                <a:latin typeface="Arial" charset="0"/>
              </a:rPr>
              <a:t>class A</a:t>
            </a:r>
          </a:p>
          <a:p>
            <a:r>
              <a:rPr lang="en-US" sz="2000">
                <a:latin typeface="Arial" charset="0"/>
              </a:rPr>
              <a:t>{</a:t>
            </a:r>
          </a:p>
          <a:p>
            <a:r>
              <a:rPr lang="en-US" sz="2000">
                <a:latin typeface="Arial" charset="0"/>
              </a:rPr>
              <a:t>public void display() </a:t>
            </a:r>
            <a:r>
              <a:rPr lang="en-US" sz="2000">
                <a:solidFill>
                  <a:srgbClr val="FF0000"/>
                </a:solidFill>
                <a:latin typeface="Arial" charset="0"/>
              </a:rPr>
              <a:t>throws Exception</a:t>
            </a:r>
          </a:p>
          <a:p>
            <a:r>
              <a:rPr lang="en-US" sz="2000">
                <a:latin typeface="Arial" charset="0"/>
              </a:rPr>
              <a:t>{</a:t>
            </a:r>
          </a:p>
          <a:p>
            <a:r>
              <a:rPr lang="en-US" sz="2000">
                <a:latin typeface="Arial" charset="0"/>
              </a:rPr>
              <a:t>System.out.println("Hello");</a:t>
            </a:r>
          </a:p>
          <a:p>
            <a:r>
              <a:rPr lang="en-US" sz="2000">
                <a:latin typeface="Arial" charset="0"/>
              </a:rPr>
              <a:t>}// End of display()</a:t>
            </a:r>
          </a:p>
          <a:p>
            <a:r>
              <a:rPr lang="en-US" sz="2000">
                <a:latin typeface="Arial" charset="0"/>
              </a:rPr>
              <a:t>}// End of class A</a:t>
            </a:r>
          </a:p>
          <a:p>
            <a:endParaRPr lang="en-US" sz="2000">
              <a:latin typeface="Arial" charset="0"/>
            </a:endParaRPr>
          </a:p>
          <a:p>
            <a:r>
              <a:rPr lang="en-US" sz="2000">
                <a:latin typeface="Arial" charset="0"/>
              </a:rPr>
              <a:t>class B extends A</a:t>
            </a:r>
          </a:p>
          <a:p>
            <a:r>
              <a:rPr lang="en-US" sz="2000">
                <a:latin typeface="Arial" charset="0"/>
              </a:rPr>
              <a:t>{</a:t>
            </a:r>
          </a:p>
          <a:p>
            <a:r>
              <a:rPr lang="en-US" sz="2000">
                <a:latin typeface="Arial" charset="0"/>
              </a:rPr>
              <a:t>public void display() </a:t>
            </a:r>
            <a:r>
              <a:rPr lang="en-US" sz="2000">
                <a:solidFill>
                  <a:srgbClr val="FF0000"/>
                </a:solidFill>
                <a:latin typeface="Arial" charset="0"/>
              </a:rPr>
              <a:t>throws RuntimeException</a:t>
            </a:r>
          </a:p>
          <a:p>
            <a:r>
              <a:rPr lang="en-US" sz="2000">
                <a:latin typeface="Arial" charset="0"/>
              </a:rPr>
              <a:t>{</a:t>
            </a:r>
          </a:p>
          <a:p>
            <a:r>
              <a:rPr lang="en-US" sz="2000">
                <a:latin typeface="Arial" charset="0"/>
              </a:rPr>
              <a:t>System.out.println("Hi");</a:t>
            </a:r>
          </a:p>
          <a:p>
            <a:r>
              <a:rPr lang="en-US" sz="2000">
                <a:latin typeface="Arial" charset="0"/>
              </a:rPr>
              <a:t>}// End of display()</a:t>
            </a:r>
          </a:p>
          <a:p>
            <a:r>
              <a:rPr lang="en-US" sz="2000">
                <a:latin typeface="Arial" charset="0"/>
              </a:rPr>
              <a:t>}// End of class B</a:t>
            </a:r>
          </a:p>
        </p:txBody>
      </p:sp>
      <p:sp>
        <p:nvSpPr>
          <p:cNvPr id="74757" name="Text Box 5"/>
          <p:cNvSpPr txBox="1">
            <a:spLocks noChangeArrowheads="1"/>
          </p:cNvSpPr>
          <p:nvPr/>
        </p:nvSpPr>
        <p:spPr bwMode="auto">
          <a:xfrm>
            <a:off x="3276600" y="3303588"/>
            <a:ext cx="5943600" cy="1192212"/>
          </a:xfrm>
          <a:prstGeom prst="rect">
            <a:avLst/>
          </a:prstGeom>
          <a:noFill/>
          <a:ln w="9525" algn="ctr">
            <a:noFill/>
            <a:miter lim="800000"/>
            <a:headEnd/>
            <a:tailEnd/>
          </a:ln>
          <a:effectLst/>
        </p:spPr>
        <p:txBody>
          <a:bodyPr>
            <a:spAutoFit/>
          </a:bodyPr>
          <a:lstStyle/>
          <a:p>
            <a:pPr>
              <a:spcBef>
                <a:spcPct val="50000"/>
              </a:spcBef>
            </a:pPr>
            <a:r>
              <a:rPr lang="en-US">
                <a:solidFill>
                  <a:srgbClr val="A50021"/>
                </a:solidFill>
                <a:latin typeface="Arial Black" pitchFamily="34" charset="0"/>
              </a:rPr>
              <a:t>display() method is overridden in sub class B. </a:t>
            </a:r>
          </a:p>
          <a:p>
            <a:pPr>
              <a:spcBef>
                <a:spcPct val="50000"/>
              </a:spcBef>
            </a:pPr>
            <a:r>
              <a:rPr lang="en-US">
                <a:solidFill>
                  <a:srgbClr val="A50021"/>
                </a:solidFill>
                <a:latin typeface="Arial Black" pitchFamily="34" charset="0"/>
              </a:rPr>
              <a:t>A’s display throws Exception</a:t>
            </a:r>
          </a:p>
          <a:p>
            <a:pPr>
              <a:spcBef>
                <a:spcPct val="50000"/>
              </a:spcBef>
            </a:pPr>
            <a:r>
              <a:rPr lang="en-US">
                <a:solidFill>
                  <a:srgbClr val="A50021"/>
                </a:solidFill>
                <a:latin typeface="Arial Black" pitchFamily="34" charset="0"/>
              </a:rPr>
              <a:t>B’s display throws RuntimeException</a:t>
            </a:r>
          </a:p>
        </p:txBody>
      </p:sp>
      <p:sp>
        <p:nvSpPr>
          <p:cNvPr id="74758" name="Text Box 6"/>
          <p:cNvSpPr txBox="1">
            <a:spLocks noChangeArrowheads="1"/>
          </p:cNvSpPr>
          <p:nvPr/>
        </p:nvSpPr>
        <p:spPr bwMode="auto">
          <a:xfrm>
            <a:off x="4191000" y="5700713"/>
            <a:ext cx="4800600" cy="1004887"/>
          </a:xfrm>
          <a:prstGeom prst="rect">
            <a:avLst/>
          </a:prstGeom>
          <a:noFill/>
          <a:ln w="9525" algn="ctr">
            <a:noFill/>
            <a:miter lim="800000"/>
            <a:headEnd/>
            <a:tailEnd/>
          </a:ln>
          <a:effectLst/>
        </p:spPr>
        <p:txBody>
          <a:bodyPr>
            <a:spAutoFit/>
          </a:bodyPr>
          <a:lstStyle/>
          <a:p>
            <a:pPr>
              <a:spcBef>
                <a:spcPct val="50000"/>
              </a:spcBef>
            </a:pPr>
            <a:r>
              <a:rPr lang="en-US" sz="2400">
                <a:solidFill>
                  <a:srgbClr val="008000"/>
                </a:solidFill>
                <a:latin typeface="Arial Black" pitchFamily="34" charset="0"/>
              </a:rPr>
              <a:t>NO ERROR IN CODE.</a:t>
            </a:r>
          </a:p>
          <a:p>
            <a:pPr>
              <a:spcBef>
                <a:spcPct val="50000"/>
              </a:spcBef>
            </a:pPr>
            <a:r>
              <a:rPr lang="en-US" sz="2400">
                <a:solidFill>
                  <a:srgbClr val="008000"/>
                </a:solidFill>
                <a:latin typeface="Arial Black" pitchFamily="34" charset="0"/>
              </a:rPr>
              <a:t>COMPILES SUCESSFULLY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animEffect transition="in" filter="box(in)">
                                      <p:cBhvr>
                                        <p:cTn id="7" dur="500"/>
                                        <p:tgtEl>
                                          <p:spTgt spid="7475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4756">
                                            <p:txEl>
                                              <p:pRg st="1" end="1"/>
                                            </p:txEl>
                                          </p:spTgt>
                                        </p:tgtEl>
                                        <p:attrNameLst>
                                          <p:attrName>style.visibility</p:attrName>
                                        </p:attrNameLst>
                                      </p:cBhvr>
                                      <p:to>
                                        <p:strVal val="visible"/>
                                      </p:to>
                                    </p:set>
                                    <p:animEffect transition="in" filter="box(in)">
                                      <p:cBhvr>
                                        <p:cTn id="10" dur="500"/>
                                        <p:tgtEl>
                                          <p:spTgt spid="747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4756">
                                            <p:txEl>
                                              <p:pRg st="2" end="2"/>
                                            </p:txEl>
                                          </p:spTgt>
                                        </p:tgtEl>
                                        <p:attrNameLst>
                                          <p:attrName>style.visibility</p:attrName>
                                        </p:attrNameLst>
                                      </p:cBhvr>
                                      <p:to>
                                        <p:strVal val="visible"/>
                                      </p:to>
                                    </p:set>
                                    <p:animEffect transition="in" filter="box(in)">
                                      <p:cBhvr>
                                        <p:cTn id="15" dur="500"/>
                                        <p:tgtEl>
                                          <p:spTgt spid="7475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4756">
                                            <p:txEl>
                                              <p:pRg st="3" end="3"/>
                                            </p:txEl>
                                          </p:spTgt>
                                        </p:tgtEl>
                                        <p:attrNameLst>
                                          <p:attrName>style.visibility</p:attrName>
                                        </p:attrNameLst>
                                      </p:cBhvr>
                                      <p:to>
                                        <p:strVal val="visible"/>
                                      </p:to>
                                    </p:set>
                                    <p:anim calcmode="lin" valueType="num">
                                      <p:cBhvr additive="base">
                                        <p:cTn id="20" dur="500" fill="hold"/>
                                        <p:tgtEl>
                                          <p:spTgt spid="74756">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4756">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4756">
                                            <p:txEl>
                                              <p:pRg st="4" end="4"/>
                                            </p:txEl>
                                          </p:spTgt>
                                        </p:tgtEl>
                                        <p:attrNameLst>
                                          <p:attrName>style.visibility</p:attrName>
                                        </p:attrNameLst>
                                      </p:cBhvr>
                                      <p:to>
                                        <p:strVal val="visible"/>
                                      </p:to>
                                    </p:set>
                                    <p:anim calcmode="lin" valueType="num">
                                      <p:cBhvr additive="base">
                                        <p:cTn id="24" dur="500" fill="hold"/>
                                        <p:tgtEl>
                                          <p:spTgt spid="74756">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4756">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4756">
                                            <p:txEl>
                                              <p:pRg st="5" end="5"/>
                                            </p:txEl>
                                          </p:spTgt>
                                        </p:tgtEl>
                                        <p:attrNameLst>
                                          <p:attrName>style.visibility</p:attrName>
                                        </p:attrNameLst>
                                      </p:cBhvr>
                                      <p:to>
                                        <p:strVal val="visible"/>
                                      </p:to>
                                    </p:set>
                                    <p:anim calcmode="lin" valueType="num">
                                      <p:cBhvr additive="base">
                                        <p:cTn id="28" dur="500" fill="hold"/>
                                        <p:tgtEl>
                                          <p:spTgt spid="74756">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475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74756">
                                            <p:txEl>
                                              <p:pRg st="6" end="6"/>
                                            </p:txEl>
                                          </p:spTgt>
                                        </p:tgtEl>
                                        <p:attrNameLst>
                                          <p:attrName>style.visibility</p:attrName>
                                        </p:attrNameLst>
                                      </p:cBhvr>
                                      <p:to>
                                        <p:strVal val="visible"/>
                                      </p:to>
                                    </p:set>
                                    <p:animEffect transition="in" filter="box(in)">
                                      <p:cBhvr>
                                        <p:cTn id="34" dur="500"/>
                                        <p:tgtEl>
                                          <p:spTgt spid="7475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74756">
                                            <p:txEl>
                                              <p:pRg st="8" end="8"/>
                                            </p:txEl>
                                          </p:spTgt>
                                        </p:tgtEl>
                                        <p:attrNameLst>
                                          <p:attrName>style.visibility</p:attrName>
                                        </p:attrNameLst>
                                      </p:cBhvr>
                                      <p:to>
                                        <p:strVal val="visible"/>
                                      </p:to>
                                    </p:set>
                                    <p:animEffect transition="in" filter="box(in)">
                                      <p:cBhvr>
                                        <p:cTn id="39" dur="500"/>
                                        <p:tgtEl>
                                          <p:spTgt spid="74756">
                                            <p:txEl>
                                              <p:pRg st="8" end="8"/>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74756">
                                            <p:txEl>
                                              <p:pRg st="9" end="9"/>
                                            </p:txEl>
                                          </p:spTgt>
                                        </p:tgtEl>
                                        <p:attrNameLst>
                                          <p:attrName>style.visibility</p:attrName>
                                        </p:attrNameLst>
                                      </p:cBhvr>
                                      <p:to>
                                        <p:strVal val="visible"/>
                                      </p:to>
                                    </p:set>
                                    <p:animEffect transition="in" filter="box(in)">
                                      <p:cBhvr>
                                        <p:cTn id="42" dur="500"/>
                                        <p:tgtEl>
                                          <p:spTgt spid="7475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4756">
                                            <p:txEl>
                                              <p:pRg st="10" end="10"/>
                                            </p:txEl>
                                          </p:spTgt>
                                        </p:tgtEl>
                                        <p:attrNameLst>
                                          <p:attrName>style.visibility</p:attrName>
                                        </p:attrNameLst>
                                      </p:cBhvr>
                                      <p:to>
                                        <p:strVal val="visible"/>
                                      </p:to>
                                    </p:set>
                                    <p:animEffect transition="in" filter="box(in)">
                                      <p:cBhvr>
                                        <p:cTn id="47" dur="500"/>
                                        <p:tgtEl>
                                          <p:spTgt spid="74756">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4756">
                                            <p:txEl>
                                              <p:pRg st="11" end="11"/>
                                            </p:txEl>
                                          </p:spTgt>
                                        </p:tgtEl>
                                        <p:attrNameLst>
                                          <p:attrName>style.visibility</p:attrName>
                                        </p:attrNameLst>
                                      </p:cBhvr>
                                      <p:to>
                                        <p:strVal val="visible"/>
                                      </p:to>
                                    </p:set>
                                    <p:animEffect transition="in" filter="box(in)">
                                      <p:cBhvr>
                                        <p:cTn id="52" dur="500"/>
                                        <p:tgtEl>
                                          <p:spTgt spid="74756">
                                            <p:txEl>
                                              <p:pRg st="11" end="11"/>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74756">
                                            <p:txEl>
                                              <p:pRg st="12" end="12"/>
                                            </p:txEl>
                                          </p:spTgt>
                                        </p:tgtEl>
                                        <p:attrNameLst>
                                          <p:attrName>style.visibility</p:attrName>
                                        </p:attrNameLst>
                                      </p:cBhvr>
                                      <p:to>
                                        <p:strVal val="visible"/>
                                      </p:to>
                                    </p:set>
                                    <p:animEffect transition="in" filter="box(in)">
                                      <p:cBhvr>
                                        <p:cTn id="55" dur="500"/>
                                        <p:tgtEl>
                                          <p:spTgt spid="74756">
                                            <p:txEl>
                                              <p:pRg st="12" end="12"/>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74756">
                                            <p:txEl>
                                              <p:pRg st="13" end="13"/>
                                            </p:txEl>
                                          </p:spTgt>
                                        </p:tgtEl>
                                        <p:attrNameLst>
                                          <p:attrName>style.visibility</p:attrName>
                                        </p:attrNameLst>
                                      </p:cBhvr>
                                      <p:to>
                                        <p:strVal val="visible"/>
                                      </p:to>
                                    </p:set>
                                    <p:animEffect transition="in" filter="box(in)">
                                      <p:cBhvr>
                                        <p:cTn id="58" dur="500"/>
                                        <p:tgtEl>
                                          <p:spTgt spid="74756">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74756">
                                            <p:txEl>
                                              <p:pRg st="14" end="14"/>
                                            </p:txEl>
                                          </p:spTgt>
                                        </p:tgtEl>
                                        <p:attrNameLst>
                                          <p:attrName>style.visibility</p:attrName>
                                        </p:attrNameLst>
                                      </p:cBhvr>
                                      <p:to>
                                        <p:strVal val="visible"/>
                                      </p:to>
                                    </p:set>
                                    <p:animEffect transition="in" filter="box(in)">
                                      <p:cBhvr>
                                        <p:cTn id="63" dur="500"/>
                                        <p:tgtEl>
                                          <p:spTgt spid="74756">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74757"/>
                                        </p:tgtEl>
                                        <p:attrNameLst>
                                          <p:attrName>style.visibility</p:attrName>
                                        </p:attrNameLst>
                                      </p:cBhvr>
                                      <p:to>
                                        <p:strVal val="visible"/>
                                      </p:to>
                                    </p:set>
                                    <p:anim calcmode="lin" valueType="num">
                                      <p:cBhvr additive="base">
                                        <p:cTn id="68" dur="500" fill="hold"/>
                                        <p:tgtEl>
                                          <p:spTgt spid="74757"/>
                                        </p:tgtEl>
                                        <p:attrNameLst>
                                          <p:attrName>ppt_x</p:attrName>
                                        </p:attrNameLst>
                                      </p:cBhvr>
                                      <p:tavLst>
                                        <p:tav tm="0">
                                          <p:val>
                                            <p:strVal val="#ppt_x"/>
                                          </p:val>
                                        </p:tav>
                                        <p:tav tm="100000">
                                          <p:val>
                                            <p:strVal val="#ppt_x"/>
                                          </p:val>
                                        </p:tav>
                                      </p:tavLst>
                                    </p:anim>
                                    <p:anim calcmode="lin" valueType="num">
                                      <p:cBhvr additive="base">
                                        <p:cTn id="69"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74758"/>
                                        </p:tgtEl>
                                        <p:attrNameLst>
                                          <p:attrName>style.visibility</p:attrName>
                                        </p:attrNameLst>
                                      </p:cBhvr>
                                      <p:to>
                                        <p:strVal val="visible"/>
                                      </p:to>
                                    </p:set>
                                    <p:anim calcmode="lin" valueType="num">
                                      <p:cBhvr additive="base">
                                        <p:cTn id="74" dur="500" fill="hold"/>
                                        <p:tgtEl>
                                          <p:spTgt spid="74758"/>
                                        </p:tgtEl>
                                        <p:attrNameLst>
                                          <p:attrName>ppt_x</p:attrName>
                                        </p:attrNameLst>
                                      </p:cBhvr>
                                      <p:tavLst>
                                        <p:tav tm="0">
                                          <p:val>
                                            <p:strVal val="#ppt_x"/>
                                          </p:val>
                                        </p:tav>
                                        <p:tav tm="100000">
                                          <p:val>
                                            <p:strVal val="#ppt_x"/>
                                          </p:val>
                                        </p:tav>
                                      </p:tavLst>
                                    </p:anim>
                                    <p:anim calcmode="lin" valueType="num">
                                      <p:cBhvr additive="base">
                                        <p:cTn id="75"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Example 8</a:t>
            </a:r>
          </a:p>
        </p:txBody>
      </p:sp>
      <p:sp>
        <p:nvSpPr>
          <p:cNvPr id="76803" name="Rectangle 3"/>
          <p:cNvSpPr>
            <a:spLocks noChangeArrowheads="1"/>
          </p:cNvSpPr>
          <p:nvPr/>
        </p:nvSpPr>
        <p:spPr bwMode="auto">
          <a:xfrm>
            <a:off x="0" y="1625600"/>
            <a:ext cx="9144000" cy="4664075"/>
          </a:xfrm>
          <a:prstGeom prst="rect">
            <a:avLst/>
          </a:prstGeom>
          <a:noFill/>
          <a:ln w="9525" algn="ctr">
            <a:noFill/>
            <a:miter lim="800000"/>
            <a:headEnd/>
            <a:tailEnd/>
          </a:ln>
          <a:effectLst/>
        </p:spPr>
        <p:txBody>
          <a:bodyPr>
            <a:spAutoFit/>
          </a:bodyPr>
          <a:lstStyle/>
          <a:p>
            <a:r>
              <a:rPr lang="en-US" sz="2000">
                <a:latin typeface="Arial" charset="0"/>
              </a:rPr>
              <a:t>class A</a:t>
            </a:r>
          </a:p>
          <a:p>
            <a:r>
              <a:rPr lang="en-US" sz="2000">
                <a:latin typeface="Arial" charset="0"/>
              </a:rPr>
              <a:t>{</a:t>
            </a:r>
          </a:p>
          <a:p>
            <a:r>
              <a:rPr lang="en-US" sz="2000">
                <a:latin typeface="Arial" charset="0"/>
              </a:rPr>
              <a:t>public void display() </a:t>
            </a:r>
            <a:r>
              <a:rPr lang="en-US" sz="2000">
                <a:solidFill>
                  <a:srgbClr val="FF0000"/>
                </a:solidFill>
                <a:latin typeface="Arial" charset="0"/>
              </a:rPr>
              <a:t>throws RuntimeException</a:t>
            </a:r>
          </a:p>
          <a:p>
            <a:r>
              <a:rPr lang="en-US" sz="2000">
                <a:latin typeface="Arial" charset="0"/>
              </a:rPr>
              <a:t>{</a:t>
            </a:r>
          </a:p>
          <a:p>
            <a:r>
              <a:rPr lang="en-US" sz="2000">
                <a:latin typeface="Arial" charset="0"/>
              </a:rPr>
              <a:t>System.out.println("Hello");</a:t>
            </a:r>
          </a:p>
          <a:p>
            <a:r>
              <a:rPr lang="en-US" sz="2000">
                <a:latin typeface="Arial" charset="0"/>
              </a:rPr>
              <a:t>}// End of display()</a:t>
            </a:r>
          </a:p>
          <a:p>
            <a:r>
              <a:rPr lang="en-US" sz="2000">
                <a:latin typeface="Arial" charset="0"/>
              </a:rPr>
              <a:t>}// End of class A</a:t>
            </a:r>
          </a:p>
          <a:p>
            <a:endParaRPr lang="en-US" sz="2000">
              <a:latin typeface="Arial" charset="0"/>
            </a:endParaRPr>
          </a:p>
          <a:p>
            <a:r>
              <a:rPr lang="en-US" sz="2000">
                <a:latin typeface="Arial" charset="0"/>
              </a:rPr>
              <a:t>class B extends A</a:t>
            </a:r>
          </a:p>
          <a:p>
            <a:r>
              <a:rPr lang="en-US" sz="2000">
                <a:latin typeface="Arial" charset="0"/>
              </a:rPr>
              <a:t>{</a:t>
            </a:r>
          </a:p>
          <a:p>
            <a:r>
              <a:rPr lang="en-US" sz="2000">
                <a:latin typeface="Arial" charset="0"/>
              </a:rPr>
              <a:t>public void display() </a:t>
            </a:r>
            <a:r>
              <a:rPr lang="en-US" sz="2000">
                <a:solidFill>
                  <a:srgbClr val="FF0000"/>
                </a:solidFill>
                <a:latin typeface="Arial" charset="0"/>
              </a:rPr>
              <a:t>throws Exception</a:t>
            </a:r>
          </a:p>
          <a:p>
            <a:r>
              <a:rPr lang="en-US" sz="2000">
                <a:latin typeface="Arial" charset="0"/>
              </a:rPr>
              <a:t>{</a:t>
            </a:r>
          </a:p>
          <a:p>
            <a:r>
              <a:rPr lang="en-US" sz="2000">
                <a:latin typeface="Arial" charset="0"/>
              </a:rPr>
              <a:t>System.out.println("Hi");</a:t>
            </a:r>
          </a:p>
          <a:p>
            <a:r>
              <a:rPr lang="en-US" sz="2000">
                <a:latin typeface="Arial" charset="0"/>
              </a:rPr>
              <a:t>}// End of display()</a:t>
            </a:r>
          </a:p>
          <a:p>
            <a:r>
              <a:rPr lang="en-US" sz="2000">
                <a:latin typeface="Arial" charset="0"/>
              </a:rPr>
              <a:t>}// End of class B</a:t>
            </a:r>
          </a:p>
        </p:txBody>
      </p:sp>
      <p:sp>
        <p:nvSpPr>
          <p:cNvPr id="76804" name="Text Box 4"/>
          <p:cNvSpPr txBox="1">
            <a:spLocks noChangeArrowheads="1"/>
          </p:cNvSpPr>
          <p:nvPr/>
        </p:nvSpPr>
        <p:spPr bwMode="auto">
          <a:xfrm>
            <a:off x="5638800" y="1905000"/>
            <a:ext cx="3276600" cy="457200"/>
          </a:xfrm>
          <a:prstGeom prst="rect">
            <a:avLst/>
          </a:prstGeom>
          <a:noFill/>
          <a:ln w="9525" algn="ctr">
            <a:noFill/>
            <a:miter lim="800000"/>
            <a:headEnd/>
            <a:tailEnd/>
          </a:ln>
          <a:effectLst/>
        </p:spPr>
        <p:txBody>
          <a:bodyPr>
            <a:spAutoFit/>
          </a:bodyPr>
          <a:lstStyle/>
          <a:p>
            <a:pPr>
              <a:spcBef>
                <a:spcPct val="50000"/>
              </a:spcBef>
            </a:pPr>
            <a:endParaRPr lang="en-US" sz="2400">
              <a:solidFill>
                <a:srgbClr val="A50021"/>
              </a:solidFill>
              <a:latin typeface="Arial Black" pitchFamily="34" charset="0"/>
            </a:endParaRPr>
          </a:p>
        </p:txBody>
      </p:sp>
      <p:sp>
        <p:nvSpPr>
          <p:cNvPr id="76806" name="Rectangle 6"/>
          <p:cNvSpPr>
            <a:spLocks noChangeArrowheads="1"/>
          </p:cNvSpPr>
          <p:nvPr/>
        </p:nvSpPr>
        <p:spPr bwMode="auto">
          <a:xfrm>
            <a:off x="4800600" y="4217988"/>
            <a:ext cx="4495800" cy="2563812"/>
          </a:xfrm>
          <a:prstGeom prst="rect">
            <a:avLst/>
          </a:prstGeom>
          <a:noFill/>
          <a:ln w="9525" algn="ctr">
            <a:noFill/>
            <a:miter lim="800000"/>
            <a:headEnd/>
            <a:tailEnd/>
          </a:ln>
          <a:effectLst/>
        </p:spPr>
        <p:txBody>
          <a:bodyPr>
            <a:spAutoFit/>
          </a:bodyPr>
          <a:lstStyle/>
          <a:p>
            <a:r>
              <a:rPr lang="en-US">
                <a:solidFill>
                  <a:srgbClr val="A50021"/>
                </a:solidFill>
                <a:latin typeface="Arial Black" pitchFamily="34" charset="0"/>
              </a:rPr>
              <a:t>E:\Java Programs&gt;javac AB.java</a:t>
            </a:r>
          </a:p>
          <a:p>
            <a:r>
              <a:rPr lang="en-US">
                <a:solidFill>
                  <a:srgbClr val="A50021"/>
                </a:solidFill>
                <a:latin typeface="Arial Black" pitchFamily="34" charset="0"/>
              </a:rPr>
              <a:t>AB.java:10: display() in B cannot override display() in A; overridden method does not throw java.lang.Exception</a:t>
            </a:r>
          </a:p>
          <a:p>
            <a:r>
              <a:rPr lang="en-US">
                <a:solidFill>
                  <a:srgbClr val="A50021"/>
                </a:solidFill>
                <a:latin typeface="Arial Black" pitchFamily="34" charset="0"/>
              </a:rPr>
              <a:t>public void display() throws Exception</a:t>
            </a:r>
          </a:p>
          <a:p>
            <a:r>
              <a:rPr lang="en-US">
                <a:solidFill>
                  <a:srgbClr val="A50021"/>
                </a:solidFill>
                <a:latin typeface="Arial Black" pitchFamily="34" charset="0"/>
              </a:rPr>
              <a:t>            ^</a:t>
            </a:r>
          </a:p>
          <a:p>
            <a:r>
              <a:rPr lang="en-US">
                <a:solidFill>
                  <a:srgbClr val="A50021"/>
                </a:solidFill>
                <a:latin typeface="Arial Black" pitchFamily="34" charset="0"/>
              </a:rPr>
              <a:t>1 error</a:t>
            </a:r>
          </a:p>
        </p:txBody>
      </p:sp>
      <p:sp>
        <p:nvSpPr>
          <p:cNvPr id="76807" name="Text Box 7"/>
          <p:cNvSpPr txBox="1">
            <a:spLocks noChangeArrowheads="1"/>
          </p:cNvSpPr>
          <p:nvPr/>
        </p:nvSpPr>
        <p:spPr bwMode="auto">
          <a:xfrm>
            <a:off x="3352800" y="2895600"/>
            <a:ext cx="5943600" cy="1192213"/>
          </a:xfrm>
          <a:prstGeom prst="rect">
            <a:avLst/>
          </a:prstGeom>
          <a:noFill/>
          <a:ln w="9525" algn="ctr">
            <a:noFill/>
            <a:miter lim="800000"/>
            <a:headEnd/>
            <a:tailEnd/>
          </a:ln>
          <a:effectLst/>
        </p:spPr>
        <p:txBody>
          <a:bodyPr>
            <a:spAutoFit/>
          </a:bodyPr>
          <a:lstStyle/>
          <a:p>
            <a:pPr>
              <a:spcBef>
                <a:spcPct val="50000"/>
              </a:spcBef>
            </a:pPr>
            <a:r>
              <a:rPr lang="en-US">
                <a:solidFill>
                  <a:srgbClr val="A50021"/>
                </a:solidFill>
                <a:latin typeface="Arial Black" pitchFamily="34" charset="0"/>
              </a:rPr>
              <a:t>display() method is overridden in sub class B. </a:t>
            </a:r>
          </a:p>
          <a:p>
            <a:pPr>
              <a:spcBef>
                <a:spcPct val="50000"/>
              </a:spcBef>
            </a:pPr>
            <a:r>
              <a:rPr lang="en-US">
                <a:solidFill>
                  <a:srgbClr val="A50021"/>
                </a:solidFill>
                <a:latin typeface="Arial Black" pitchFamily="34" charset="0"/>
              </a:rPr>
              <a:t>A’s display throws RuntimeException</a:t>
            </a:r>
          </a:p>
          <a:p>
            <a:pPr>
              <a:spcBef>
                <a:spcPct val="50000"/>
              </a:spcBef>
            </a:pPr>
            <a:r>
              <a:rPr lang="en-US">
                <a:solidFill>
                  <a:srgbClr val="A50021"/>
                </a:solidFill>
                <a:latin typeface="Arial Black" pitchFamily="34" charset="0"/>
              </a:rPr>
              <a:t>B’s display throws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ox(in)">
                                      <p:cBhvr>
                                        <p:cTn id="7" dur="500"/>
                                        <p:tgtEl>
                                          <p:spTgt spid="7680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ox(in)">
                                      <p:cBhvr>
                                        <p:cTn id="10" dur="500"/>
                                        <p:tgtEl>
                                          <p:spTgt spid="768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animEffect transition="in" filter="box(in)">
                                      <p:cBhvr>
                                        <p:cTn id="15" dur="500"/>
                                        <p:tgtEl>
                                          <p:spTgt spid="768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6803">
                                            <p:txEl>
                                              <p:pRg st="3" end="3"/>
                                            </p:txEl>
                                          </p:spTgt>
                                        </p:tgtEl>
                                        <p:attrNameLst>
                                          <p:attrName>style.visibility</p:attrName>
                                        </p:attrNameLst>
                                      </p:cBhvr>
                                      <p:to>
                                        <p:strVal val="visible"/>
                                      </p:to>
                                    </p:set>
                                    <p:anim calcmode="lin" valueType="num">
                                      <p:cBhvr additive="base">
                                        <p:cTn id="20"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680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6803">
                                            <p:txEl>
                                              <p:pRg st="4" end="4"/>
                                            </p:txEl>
                                          </p:spTgt>
                                        </p:tgtEl>
                                        <p:attrNameLst>
                                          <p:attrName>style.visibility</p:attrName>
                                        </p:attrNameLst>
                                      </p:cBhvr>
                                      <p:to>
                                        <p:strVal val="visible"/>
                                      </p:to>
                                    </p:set>
                                    <p:anim calcmode="lin" valueType="num">
                                      <p:cBhvr additive="base">
                                        <p:cTn id="24"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680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6803">
                                            <p:txEl>
                                              <p:pRg st="5" end="5"/>
                                            </p:txEl>
                                          </p:spTgt>
                                        </p:tgtEl>
                                        <p:attrNameLst>
                                          <p:attrName>style.visibility</p:attrName>
                                        </p:attrNameLst>
                                      </p:cBhvr>
                                      <p:to>
                                        <p:strVal val="visible"/>
                                      </p:to>
                                    </p:set>
                                    <p:anim calcmode="lin" valueType="num">
                                      <p:cBhvr additive="base">
                                        <p:cTn id="28"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6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76803">
                                            <p:txEl>
                                              <p:pRg st="6" end="6"/>
                                            </p:txEl>
                                          </p:spTgt>
                                        </p:tgtEl>
                                        <p:attrNameLst>
                                          <p:attrName>style.visibility</p:attrName>
                                        </p:attrNameLst>
                                      </p:cBhvr>
                                      <p:to>
                                        <p:strVal val="visible"/>
                                      </p:to>
                                    </p:set>
                                    <p:animEffect transition="in" filter="box(in)">
                                      <p:cBhvr>
                                        <p:cTn id="34" dur="500"/>
                                        <p:tgtEl>
                                          <p:spTgt spid="7680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76803">
                                            <p:txEl>
                                              <p:pRg st="8" end="8"/>
                                            </p:txEl>
                                          </p:spTgt>
                                        </p:tgtEl>
                                        <p:attrNameLst>
                                          <p:attrName>style.visibility</p:attrName>
                                        </p:attrNameLst>
                                      </p:cBhvr>
                                      <p:to>
                                        <p:strVal val="visible"/>
                                      </p:to>
                                    </p:set>
                                    <p:animEffect transition="in" filter="box(in)">
                                      <p:cBhvr>
                                        <p:cTn id="39" dur="500"/>
                                        <p:tgtEl>
                                          <p:spTgt spid="76803">
                                            <p:txEl>
                                              <p:pRg st="8" end="8"/>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76803">
                                            <p:txEl>
                                              <p:pRg st="9" end="9"/>
                                            </p:txEl>
                                          </p:spTgt>
                                        </p:tgtEl>
                                        <p:attrNameLst>
                                          <p:attrName>style.visibility</p:attrName>
                                        </p:attrNameLst>
                                      </p:cBhvr>
                                      <p:to>
                                        <p:strVal val="visible"/>
                                      </p:to>
                                    </p:set>
                                    <p:animEffect transition="in" filter="box(in)">
                                      <p:cBhvr>
                                        <p:cTn id="42" dur="500"/>
                                        <p:tgtEl>
                                          <p:spTgt spid="7680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6803">
                                            <p:txEl>
                                              <p:pRg st="10" end="10"/>
                                            </p:txEl>
                                          </p:spTgt>
                                        </p:tgtEl>
                                        <p:attrNameLst>
                                          <p:attrName>style.visibility</p:attrName>
                                        </p:attrNameLst>
                                      </p:cBhvr>
                                      <p:to>
                                        <p:strVal val="visible"/>
                                      </p:to>
                                    </p:set>
                                    <p:animEffect transition="in" filter="box(in)">
                                      <p:cBhvr>
                                        <p:cTn id="47" dur="500"/>
                                        <p:tgtEl>
                                          <p:spTgt spid="7680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6803">
                                            <p:txEl>
                                              <p:pRg st="11" end="11"/>
                                            </p:txEl>
                                          </p:spTgt>
                                        </p:tgtEl>
                                        <p:attrNameLst>
                                          <p:attrName>style.visibility</p:attrName>
                                        </p:attrNameLst>
                                      </p:cBhvr>
                                      <p:to>
                                        <p:strVal val="visible"/>
                                      </p:to>
                                    </p:set>
                                    <p:animEffect transition="in" filter="box(in)">
                                      <p:cBhvr>
                                        <p:cTn id="52" dur="500"/>
                                        <p:tgtEl>
                                          <p:spTgt spid="76803">
                                            <p:txEl>
                                              <p:pRg st="11" end="11"/>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76803">
                                            <p:txEl>
                                              <p:pRg st="12" end="12"/>
                                            </p:txEl>
                                          </p:spTgt>
                                        </p:tgtEl>
                                        <p:attrNameLst>
                                          <p:attrName>style.visibility</p:attrName>
                                        </p:attrNameLst>
                                      </p:cBhvr>
                                      <p:to>
                                        <p:strVal val="visible"/>
                                      </p:to>
                                    </p:set>
                                    <p:animEffect transition="in" filter="box(in)">
                                      <p:cBhvr>
                                        <p:cTn id="55" dur="500"/>
                                        <p:tgtEl>
                                          <p:spTgt spid="76803">
                                            <p:txEl>
                                              <p:pRg st="12" end="12"/>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76803">
                                            <p:txEl>
                                              <p:pRg st="13" end="13"/>
                                            </p:txEl>
                                          </p:spTgt>
                                        </p:tgtEl>
                                        <p:attrNameLst>
                                          <p:attrName>style.visibility</p:attrName>
                                        </p:attrNameLst>
                                      </p:cBhvr>
                                      <p:to>
                                        <p:strVal val="visible"/>
                                      </p:to>
                                    </p:set>
                                    <p:animEffect transition="in" filter="box(in)">
                                      <p:cBhvr>
                                        <p:cTn id="58" dur="500"/>
                                        <p:tgtEl>
                                          <p:spTgt spid="76803">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76803">
                                            <p:txEl>
                                              <p:pRg st="14" end="14"/>
                                            </p:txEl>
                                          </p:spTgt>
                                        </p:tgtEl>
                                        <p:attrNameLst>
                                          <p:attrName>style.visibility</p:attrName>
                                        </p:attrNameLst>
                                      </p:cBhvr>
                                      <p:to>
                                        <p:strVal val="visible"/>
                                      </p:to>
                                    </p:set>
                                    <p:animEffect transition="in" filter="box(in)">
                                      <p:cBhvr>
                                        <p:cTn id="63" dur="500"/>
                                        <p:tgtEl>
                                          <p:spTgt spid="76803">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nodePh="1">
                                  <p:stCondLst>
                                    <p:cond delay="0"/>
                                  </p:stCondLst>
                                  <p:endCondLst>
                                    <p:cond evt="begin" delay="0">
                                      <p:tn val="66"/>
                                    </p:cond>
                                  </p:endCondLst>
                                  <p:childTnLst>
                                    <p:set>
                                      <p:cBhvr>
                                        <p:cTn id="67" dur="1" fill="hold">
                                          <p:stCondLst>
                                            <p:cond delay="0"/>
                                          </p:stCondLst>
                                        </p:cTn>
                                        <p:tgtEl>
                                          <p:spTgt spid="76804"/>
                                        </p:tgtEl>
                                        <p:attrNameLst>
                                          <p:attrName>style.visibility</p:attrName>
                                        </p:attrNameLst>
                                      </p:cBhvr>
                                      <p:to>
                                        <p:strVal val="visible"/>
                                      </p:to>
                                    </p:set>
                                    <p:anim calcmode="lin" valueType="num">
                                      <p:cBhvr additive="base">
                                        <p:cTn id="68" dur="500" fill="hold"/>
                                        <p:tgtEl>
                                          <p:spTgt spid="76804"/>
                                        </p:tgtEl>
                                        <p:attrNameLst>
                                          <p:attrName>ppt_x</p:attrName>
                                        </p:attrNameLst>
                                      </p:cBhvr>
                                      <p:tavLst>
                                        <p:tav tm="0">
                                          <p:val>
                                            <p:strVal val="#ppt_x"/>
                                          </p:val>
                                        </p:tav>
                                        <p:tav tm="100000">
                                          <p:val>
                                            <p:strVal val="#ppt_x"/>
                                          </p:val>
                                        </p:tav>
                                      </p:tavLst>
                                    </p:anim>
                                    <p:anim calcmode="lin" valueType="num">
                                      <p:cBhvr additive="base">
                                        <p:cTn id="69"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76807"/>
                                        </p:tgtEl>
                                        <p:attrNameLst>
                                          <p:attrName>style.visibility</p:attrName>
                                        </p:attrNameLst>
                                      </p:cBhvr>
                                      <p:to>
                                        <p:strVal val="visible"/>
                                      </p:to>
                                    </p:set>
                                    <p:anim calcmode="lin" valueType="num">
                                      <p:cBhvr additive="base">
                                        <p:cTn id="74" dur="500" fill="hold"/>
                                        <p:tgtEl>
                                          <p:spTgt spid="76807"/>
                                        </p:tgtEl>
                                        <p:attrNameLst>
                                          <p:attrName>ppt_x</p:attrName>
                                        </p:attrNameLst>
                                      </p:cBhvr>
                                      <p:tavLst>
                                        <p:tav tm="0">
                                          <p:val>
                                            <p:strVal val="#ppt_x"/>
                                          </p:val>
                                        </p:tav>
                                        <p:tav tm="100000">
                                          <p:val>
                                            <p:strVal val="#ppt_x"/>
                                          </p:val>
                                        </p:tav>
                                      </p:tavLst>
                                    </p:anim>
                                    <p:anim calcmode="lin" valueType="num">
                                      <p:cBhvr additive="base">
                                        <p:cTn id="75" dur="500" fill="hold"/>
                                        <p:tgtEl>
                                          <p:spTgt spid="76807"/>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76806"/>
                                        </p:tgtEl>
                                        <p:attrNameLst>
                                          <p:attrName>style.visibility</p:attrName>
                                        </p:attrNameLst>
                                      </p:cBhvr>
                                      <p:to>
                                        <p:strVal val="visible"/>
                                      </p:to>
                                    </p:set>
                                    <p:animEffect transition="in" filter="box(in)">
                                      <p:cBhvr>
                                        <p:cTn id="80"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6" grpId="0"/>
      <p:bldP spid="7680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Example 9</a:t>
            </a:r>
          </a:p>
        </p:txBody>
      </p:sp>
      <p:sp>
        <p:nvSpPr>
          <p:cNvPr id="78851" name="Rectangle 3"/>
          <p:cNvSpPr>
            <a:spLocks noChangeArrowheads="1"/>
          </p:cNvSpPr>
          <p:nvPr/>
        </p:nvSpPr>
        <p:spPr bwMode="auto">
          <a:xfrm>
            <a:off x="0" y="1219200"/>
            <a:ext cx="9144000" cy="4968875"/>
          </a:xfrm>
          <a:prstGeom prst="rect">
            <a:avLst/>
          </a:prstGeom>
          <a:noFill/>
          <a:ln w="9525" algn="ctr">
            <a:noFill/>
            <a:miter lim="800000"/>
            <a:headEnd/>
            <a:tailEnd/>
          </a:ln>
          <a:effectLst/>
        </p:spPr>
        <p:txBody>
          <a:bodyPr>
            <a:spAutoFit/>
          </a:bodyPr>
          <a:lstStyle/>
          <a:p>
            <a:r>
              <a:rPr lang="en-US" sz="2000">
                <a:latin typeface="Arial" charset="0"/>
              </a:rPr>
              <a:t>import java.io.*;</a:t>
            </a:r>
          </a:p>
          <a:p>
            <a:r>
              <a:rPr lang="en-US" sz="2000">
                <a:latin typeface="Arial" charset="0"/>
              </a:rPr>
              <a:t>class A</a:t>
            </a:r>
          </a:p>
          <a:p>
            <a:r>
              <a:rPr lang="en-US" sz="2000">
                <a:latin typeface="Arial" charset="0"/>
              </a:rPr>
              <a:t>{</a:t>
            </a:r>
          </a:p>
          <a:p>
            <a:r>
              <a:rPr lang="en-US" sz="2000">
                <a:latin typeface="Arial" charset="0"/>
              </a:rPr>
              <a:t>public void display() </a:t>
            </a:r>
            <a:r>
              <a:rPr lang="en-US" sz="2000">
                <a:solidFill>
                  <a:srgbClr val="FF0000"/>
                </a:solidFill>
                <a:latin typeface="Arial" charset="0"/>
              </a:rPr>
              <a:t>throws RuntimeException</a:t>
            </a:r>
          </a:p>
          <a:p>
            <a:r>
              <a:rPr lang="en-US" sz="2000">
                <a:latin typeface="Arial" charset="0"/>
              </a:rPr>
              <a:t>{</a:t>
            </a:r>
          </a:p>
          <a:p>
            <a:r>
              <a:rPr lang="en-US" sz="2000">
                <a:latin typeface="Arial" charset="0"/>
              </a:rPr>
              <a:t>System.out.println("Hello");</a:t>
            </a:r>
          </a:p>
          <a:p>
            <a:r>
              <a:rPr lang="en-US" sz="2000">
                <a:latin typeface="Arial" charset="0"/>
              </a:rPr>
              <a:t>}// End of display()</a:t>
            </a:r>
          </a:p>
          <a:p>
            <a:r>
              <a:rPr lang="en-US" sz="2000">
                <a:latin typeface="Arial" charset="0"/>
              </a:rPr>
              <a:t>}// End of class A</a:t>
            </a:r>
          </a:p>
          <a:p>
            <a:endParaRPr lang="en-US" sz="2000">
              <a:latin typeface="Arial" charset="0"/>
            </a:endParaRPr>
          </a:p>
          <a:p>
            <a:r>
              <a:rPr lang="en-US" sz="2000">
                <a:latin typeface="Arial" charset="0"/>
              </a:rPr>
              <a:t>class B extends A</a:t>
            </a:r>
          </a:p>
          <a:p>
            <a:r>
              <a:rPr lang="en-US" sz="2000">
                <a:latin typeface="Arial" charset="0"/>
              </a:rPr>
              <a:t>{</a:t>
            </a:r>
          </a:p>
          <a:p>
            <a:r>
              <a:rPr lang="en-US" sz="2000">
                <a:latin typeface="Arial" charset="0"/>
              </a:rPr>
              <a:t>public void display() </a:t>
            </a:r>
            <a:r>
              <a:rPr lang="en-US" sz="2000">
                <a:solidFill>
                  <a:srgbClr val="FF0000"/>
                </a:solidFill>
                <a:latin typeface="Arial" charset="0"/>
              </a:rPr>
              <a:t>throws IOException</a:t>
            </a:r>
          </a:p>
          <a:p>
            <a:r>
              <a:rPr lang="en-US" sz="2000">
                <a:latin typeface="Arial" charset="0"/>
              </a:rPr>
              <a:t>{</a:t>
            </a:r>
          </a:p>
          <a:p>
            <a:r>
              <a:rPr lang="en-US" sz="2000">
                <a:latin typeface="Arial" charset="0"/>
              </a:rPr>
              <a:t>System.out.println("Hi");</a:t>
            </a:r>
          </a:p>
          <a:p>
            <a:r>
              <a:rPr lang="en-US" sz="2000">
                <a:latin typeface="Arial" charset="0"/>
              </a:rPr>
              <a:t>}// End of display()</a:t>
            </a:r>
          </a:p>
          <a:p>
            <a:r>
              <a:rPr lang="en-US" sz="2000">
                <a:latin typeface="Arial" charset="0"/>
              </a:rPr>
              <a:t>}// End of class B</a:t>
            </a:r>
          </a:p>
        </p:txBody>
      </p:sp>
      <p:sp>
        <p:nvSpPr>
          <p:cNvPr id="78852" name="Text Box 4"/>
          <p:cNvSpPr txBox="1">
            <a:spLocks noChangeArrowheads="1"/>
          </p:cNvSpPr>
          <p:nvPr/>
        </p:nvSpPr>
        <p:spPr bwMode="auto">
          <a:xfrm>
            <a:off x="5638800" y="2470150"/>
            <a:ext cx="3276600" cy="1187450"/>
          </a:xfrm>
          <a:prstGeom prst="rect">
            <a:avLst/>
          </a:prstGeom>
          <a:noFill/>
          <a:ln w="9525" algn="ctr">
            <a:noFill/>
            <a:miter lim="800000"/>
            <a:headEnd/>
            <a:tailEnd/>
          </a:ln>
          <a:effectLst/>
        </p:spPr>
        <p:txBody>
          <a:bodyPr>
            <a:spAutoFit/>
          </a:bodyPr>
          <a:lstStyle/>
          <a:p>
            <a:pPr>
              <a:spcBef>
                <a:spcPct val="50000"/>
              </a:spcBef>
            </a:pPr>
            <a:r>
              <a:rPr lang="en-US" sz="2400">
                <a:solidFill>
                  <a:srgbClr val="A50021"/>
                </a:solidFill>
                <a:latin typeface="Arial Black" pitchFamily="34" charset="0"/>
              </a:rPr>
              <a:t>display() method is overridden in sub class B</a:t>
            </a:r>
          </a:p>
        </p:txBody>
      </p:sp>
      <p:sp>
        <p:nvSpPr>
          <p:cNvPr id="78853" name="Rectangle 5"/>
          <p:cNvSpPr>
            <a:spLocks noChangeArrowheads="1"/>
          </p:cNvSpPr>
          <p:nvPr/>
        </p:nvSpPr>
        <p:spPr bwMode="auto">
          <a:xfrm>
            <a:off x="3429000" y="5118100"/>
            <a:ext cx="5638800" cy="1739900"/>
          </a:xfrm>
          <a:prstGeom prst="rect">
            <a:avLst/>
          </a:prstGeom>
          <a:noFill/>
          <a:ln w="9525" algn="ctr">
            <a:noFill/>
            <a:miter lim="800000"/>
            <a:headEnd/>
            <a:tailEnd/>
          </a:ln>
          <a:effectLst/>
        </p:spPr>
        <p:txBody>
          <a:bodyPr>
            <a:spAutoFit/>
          </a:bodyPr>
          <a:lstStyle/>
          <a:p>
            <a:r>
              <a:rPr lang="en-US">
                <a:solidFill>
                  <a:srgbClr val="A50021"/>
                </a:solidFill>
                <a:latin typeface="Arial Black" pitchFamily="34" charset="0"/>
              </a:rPr>
              <a:t>E:\Java Programs&gt;javac AB.java</a:t>
            </a:r>
          </a:p>
          <a:p>
            <a:r>
              <a:rPr lang="en-US">
                <a:solidFill>
                  <a:srgbClr val="A50021"/>
                </a:solidFill>
                <a:latin typeface="Arial Black" pitchFamily="34" charset="0"/>
              </a:rPr>
              <a:t>AB.java:10: display() in B cannot override display() in A; overridden method does not throw java.io.IOException</a:t>
            </a:r>
          </a:p>
          <a:p>
            <a:r>
              <a:rPr lang="en-US">
                <a:solidFill>
                  <a:srgbClr val="A50021"/>
                </a:solidFill>
                <a:latin typeface="Arial Black" pitchFamily="34" charset="0"/>
              </a:rPr>
              <a:t>public void display() throws IOException</a:t>
            </a:r>
          </a:p>
          <a:p>
            <a:endParaRPr lang="en-US">
              <a:solidFill>
                <a:srgbClr val="A50021"/>
              </a:solidFill>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Effect transition="in" filter="box(in)">
                                      <p:cBhvr>
                                        <p:cTn id="7" dur="500"/>
                                        <p:tgtEl>
                                          <p:spTgt spid="788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8851">
                                            <p:txEl>
                                              <p:pRg st="0" end="0"/>
                                            </p:txEl>
                                          </p:spTgt>
                                        </p:tgtEl>
                                        <p:attrNameLst>
                                          <p:attrName>style.visibility</p:attrName>
                                        </p:attrNameLst>
                                      </p:cBhvr>
                                      <p:to>
                                        <p:strVal val="visible"/>
                                      </p:to>
                                    </p:set>
                                    <p:animEffect transition="in" filter="box(in)">
                                      <p:cBhvr>
                                        <p:cTn id="12" dur="500"/>
                                        <p:tgtEl>
                                          <p:spTgt spid="78851">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Effect transition="in" filter="box(in)">
                                      <p:cBhvr>
                                        <p:cTn id="15" dur="500"/>
                                        <p:tgtEl>
                                          <p:spTgt spid="7885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8851">
                                            <p:txEl>
                                              <p:pRg st="3" end="3"/>
                                            </p:txEl>
                                          </p:spTgt>
                                        </p:tgtEl>
                                        <p:attrNameLst>
                                          <p:attrName>style.visibility</p:attrName>
                                        </p:attrNameLst>
                                      </p:cBhvr>
                                      <p:to>
                                        <p:strVal val="visible"/>
                                      </p:to>
                                    </p:set>
                                    <p:animEffect transition="in" filter="box(in)">
                                      <p:cBhvr>
                                        <p:cTn id="20" dur="500"/>
                                        <p:tgtEl>
                                          <p:spTgt spid="7885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8851">
                                            <p:txEl>
                                              <p:pRg st="4" end="4"/>
                                            </p:txEl>
                                          </p:spTgt>
                                        </p:tgtEl>
                                        <p:attrNameLst>
                                          <p:attrName>style.visibility</p:attrName>
                                        </p:attrNameLst>
                                      </p:cBhvr>
                                      <p:to>
                                        <p:strVal val="visible"/>
                                      </p:to>
                                    </p:set>
                                    <p:anim calcmode="lin" valueType="num">
                                      <p:cBhvr additive="base">
                                        <p:cTn id="25"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8851">
                                            <p:txEl>
                                              <p:pRg st="5" end="5"/>
                                            </p:txEl>
                                          </p:spTgt>
                                        </p:tgtEl>
                                        <p:attrNameLst>
                                          <p:attrName>style.visibility</p:attrName>
                                        </p:attrNameLst>
                                      </p:cBhvr>
                                      <p:to>
                                        <p:strVal val="visible"/>
                                      </p:to>
                                    </p:set>
                                    <p:anim calcmode="lin" valueType="num">
                                      <p:cBhvr additive="base">
                                        <p:cTn id="29"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88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8851">
                                            <p:txEl>
                                              <p:pRg st="6" end="6"/>
                                            </p:txEl>
                                          </p:spTgt>
                                        </p:tgtEl>
                                        <p:attrNameLst>
                                          <p:attrName>style.visibility</p:attrName>
                                        </p:attrNameLst>
                                      </p:cBhvr>
                                      <p:to>
                                        <p:strVal val="visible"/>
                                      </p:to>
                                    </p:set>
                                    <p:anim calcmode="lin" valueType="num">
                                      <p:cBhvr additive="base">
                                        <p:cTn id="33"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88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78851">
                                            <p:txEl>
                                              <p:pRg st="7" end="7"/>
                                            </p:txEl>
                                          </p:spTgt>
                                        </p:tgtEl>
                                        <p:attrNameLst>
                                          <p:attrName>style.visibility</p:attrName>
                                        </p:attrNameLst>
                                      </p:cBhvr>
                                      <p:to>
                                        <p:strVal val="visible"/>
                                      </p:to>
                                    </p:set>
                                    <p:animEffect transition="in" filter="box(in)">
                                      <p:cBhvr>
                                        <p:cTn id="39" dur="500"/>
                                        <p:tgtEl>
                                          <p:spTgt spid="7885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78851">
                                            <p:txEl>
                                              <p:pRg st="9" end="9"/>
                                            </p:txEl>
                                          </p:spTgt>
                                        </p:tgtEl>
                                        <p:attrNameLst>
                                          <p:attrName>style.visibility</p:attrName>
                                        </p:attrNameLst>
                                      </p:cBhvr>
                                      <p:to>
                                        <p:strVal val="visible"/>
                                      </p:to>
                                    </p:set>
                                    <p:animEffect transition="in" filter="box(in)">
                                      <p:cBhvr>
                                        <p:cTn id="44" dur="500"/>
                                        <p:tgtEl>
                                          <p:spTgt spid="78851">
                                            <p:txEl>
                                              <p:pRg st="9" end="9"/>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78851">
                                            <p:txEl>
                                              <p:pRg st="10" end="10"/>
                                            </p:txEl>
                                          </p:spTgt>
                                        </p:tgtEl>
                                        <p:attrNameLst>
                                          <p:attrName>style.visibility</p:attrName>
                                        </p:attrNameLst>
                                      </p:cBhvr>
                                      <p:to>
                                        <p:strVal val="visible"/>
                                      </p:to>
                                    </p:set>
                                    <p:animEffect transition="in" filter="box(in)">
                                      <p:cBhvr>
                                        <p:cTn id="47" dur="500"/>
                                        <p:tgtEl>
                                          <p:spTgt spid="7885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8851">
                                            <p:txEl>
                                              <p:pRg st="11" end="11"/>
                                            </p:txEl>
                                          </p:spTgt>
                                        </p:tgtEl>
                                        <p:attrNameLst>
                                          <p:attrName>style.visibility</p:attrName>
                                        </p:attrNameLst>
                                      </p:cBhvr>
                                      <p:to>
                                        <p:strVal val="visible"/>
                                      </p:to>
                                    </p:set>
                                    <p:animEffect transition="in" filter="box(in)">
                                      <p:cBhvr>
                                        <p:cTn id="52" dur="500"/>
                                        <p:tgtEl>
                                          <p:spTgt spid="78851">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78851">
                                            <p:txEl>
                                              <p:pRg st="12" end="12"/>
                                            </p:txEl>
                                          </p:spTgt>
                                        </p:tgtEl>
                                        <p:attrNameLst>
                                          <p:attrName>style.visibility</p:attrName>
                                        </p:attrNameLst>
                                      </p:cBhvr>
                                      <p:to>
                                        <p:strVal val="visible"/>
                                      </p:to>
                                    </p:set>
                                    <p:animEffect transition="in" filter="box(in)">
                                      <p:cBhvr>
                                        <p:cTn id="57" dur="500"/>
                                        <p:tgtEl>
                                          <p:spTgt spid="78851">
                                            <p:txEl>
                                              <p:pRg st="12" end="12"/>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78851">
                                            <p:txEl>
                                              <p:pRg st="13" end="13"/>
                                            </p:txEl>
                                          </p:spTgt>
                                        </p:tgtEl>
                                        <p:attrNameLst>
                                          <p:attrName>style.visibility</p:attrName>
                                        </p:attrNameLst>
                                      </p:cBhvr>
                                      <p:to>
                                        <p:strVal val="visible"/>
                                      </p:to>
                                    </p:set>
                                    <p:animEffect transition="in" filter="box(in)">
                                      <p:cBhvr>
                                        <p:cTn id="60" dur="500"/>
                                        <p:tgtEl>
                                          <p:spTgt spid="78851">
                                            <p:txEl>
                                              <p:pRg st="13" end="13"/>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78851">
                                            <p:txEl>
                                              <p:pRg st="14" end="14"/>
                                            </p:txEl>
                                          </p:spTgt>
                                        </p:tgtEl>
                                        <p:attrNameLst>
                                          <p:attrName>style.visibility</p:attrName>
                                        </p:attrNameLst>
                                      </p:cBhvr>
                                      <p:to>
                                        <p:strVal val="visible"/>
                                      </p:to>
                                    </p:set>
                                    <p:animEffect transition="in" filter="box(in)">
                                      <p:cBhvr>
                                        <p:cTn id="63" dur="500"/>
                                        <p:tgtEl>
                                          <p:spTgt spid="78851">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78851">
                                            <p:txEl>
                                              <p:pRg st="15" end="15"/>
                                            </p:txEl>
                                          </p:spTgt>
                                        </p:tgtEl>
                                        <p:attrNameLst>
                                          <p:attrName>style.visibility</p:attrName>
                                        </p:attrNameLst>
                                      </p:cBhvr>
                                      <p:to>
                                        <p:strVal val="visible"/>
                                      </p:to>
                                    </p:set>
                                    <p:animEffect transition="in" filter="box(in)">
                                      <p:cBhvr>
                                        <p:cTn id="68" dur="500"/>
                                        <p:tgtEl>
                                          <p:spTgt spid="78851">
                                            <p:txEl>
                                              <p:pRg st="15" end="1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8852"/>
                                        </p:tgtEl>
                                        <p:attrNameLst>
                                          <p:attrName>style.visibility</p:attrName>
                                        </p:attrNameLst>
                                      </p:cBhvr>
                                      <p:to>
                                        <p:strVal val="visible"/>
                                      </p:to>
                                    </p:set>
                                    <p:anim calcmode="lin" valueType="num">
                                      <p:cBhvr additive="base">
                                        <p:cTn id="73" dur="500" fill="hold"/>
                                        <p:tgtEl>
                                          <p:spTgt spid="78852"/>
                                        </p:tgtEl>
                                        <p:attrNameLst>
                                          <p:attrName>ppt_x</p:attrName>
                                        </p:attrNameLst>
                                      </p:cBhvr>
                                      <p:tavLst>
                                        <p:tav tm="0">
                                          <p:val>
                                            <p:strVal val="#ppt_x"/>
                                          </p:val>
                                        </p:tav>
                                        <p:tav tm="100000">
                                          <p:val>
                                            <p:strVal val="#ppt_x"/>
                                          </p:val>
                                        </p:tav>
                                      </p:tavLst>
                                    </p:anim>
                                    <p:anim calcmode="lin" valueType="num">
                                      <p:cBhvr additive="base">
                                        <p:cTn id="7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8853"/>
                                        </p:tgtEl>
                                        <p:attrNameLst>
                                          <p:attrName>style.visibility</p:attrName>
                                        </p:attrNameLst>
                                      </p:cBhvr>
                                      <p:to>
                                        <p:strVal val="visible"/>
                                      </p:to>
                                    </p:set>
                                    <p:anim calcmode="lin" valueType="num">
                                      <p:cBhvr additive="base">
                                        <p:cTn id="79" dur="500" fill="hold"/>
                                        <p:tgtEl>
                                          <p:spTgt spid="78853"/>
                                        </p:tgtEl>
                                        <p:attrNameLst>
                                          <p:attrName>ppt_x</p:attrName>
                                        </p:attrNameLst>
                                      </p:cBhvr>
                                      <p:tavLst>
                                        <p:tav tm="0">
                                          <p:val>
                                            <p:strVal val="#ppt_x"/>
                                          </p:val>
                                        </p:tav>
                                        <p:tav tm="100000">
                                          <p:val>
                                            <p:strVal val="#ppt_x"/>
                                          </p:val>
                                        </p:tav>
                                      </p:tavLst>
                                    </p:anim>
                                    <p:anim calcmode="lin" valueType="num">
                                      <p:cBhvr additive="base">
                                        <p:cTn id="80"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Example 10</a:t>
            </a:r>
          </a:p>
        </p:txBody>
      </p:sp>
      <p:sp>
        <p:nvSpPr>
          <p:cNvPr id="80899" name="Rectangle 3"/>
          <p:cNvSpPr>
            <a:spLocks noChangeArrowheads="1"/>
          </p:cNvSpPr>
          <p:nvPr/>
        </p:nvSpPr>
        <p:spPr bwMode="auto">
          <a:xfrm>
            <a:off x="0" y="1219200"/>
            <a:ext cx="9144000" cy="4968875"/>
          </a:xfrm>
          <a:prstGeom prst="rect">
            <a:avLst/>
          </a:prstGeom>
          <a:noFill/>
          <a:ln w="9525" algn="ctr">
            <a:noFill/>
            <a:miter lim="800000"/>
            <a:headEnd/>
            <a:tailEnd/>
          </a:ln>
          <a:effectLst/>
        </p:spPr>
        <p:txBody>
          <a:bodyPr>
            <a:spAutoFit/>
          </a:bodyPr>
          <a:lstStyle/>
          <a:p>
            <a:r>
              <a:rPr lang="en-US" sz="2000">
                <a:latin typeface="Arial" charset="0"/>
              </a:rPr>
              <a:t>import java.io.*;</a:t>
            </a:r>
          </a:p>
          <a:p>
            <a:r>
              <a:rPr lang="en-US" sz="2000">
                <a:latin typeface="Arial" charset="0"/>
              </a:rPr>
              <a:t>class A</a:t>
            </a:r>
          </a:p>
          <a:p>
            <a:r>
              <a:rPr lang="en-US" sz="2000">
                <a:latin typeface="Arial" charset="0"/>
              </a:rPr>
              <a:t>{</a:t>
            </a:r>
          </a:p>
          <a:p>
            <a:r>
              <a:rPr lang="en-US" sz="2000">
                <a:latin typeface="Arial" charset="0"/>
              </a:rPr>
              <a:t>public void display() </a:t>
            </a:r>
            <a:r>
              <a:rPr lang="en-US" sz="2000">
                <a:solidFill>
                  <a:srgbClr val="FF0000"/>
                </a:solidFill>
                <a:latin typeface="Arial" charset="0"/>
              </a:rPr>
              <a:t>throws IOException</a:t>
            </a:r>
          </a:p>
          <a:p>
            <a:r>
              <a:rPr lang="en-US" sz="2000">
                <a:latin typeface="Arial" charset="0"/>
              </a:rPr>
              <a:t>{</a:t>
            </a:r>
          </a:p>
          <a:p>
            <a:r>
              <a:rPr lang="en-US" sz="2000">
                <a:latin typeface="Arial" charset="0"/>
              </a:rPr>
              <a:t>System.out.println("Hello");</a:t>
            </a:r>
          </a:p>
          <a:p>
            <a:r>
              <a:rPr lang="en-US" sz="2000">
                <a:latin typeface="Arial" charset="0"/>
              </a:rPr>
              <a:t>}// End of display()</a:t>
            </a:r>
          </a:p>
          <a:p>
            <a:r>
              <a:rPr lang="en-US" sz="2000">
                <a:latin typeface="Arial" charset="0"/>
              </a:rPr>
              <a:t>}// End of class A</a:t>
            </a:r>
          </a:p>
          <a:p>
            <a:endParaRPr lang="en-US" sz="2000">
              <a:latin typeface="Arial" charset="0"/>
            </a:endParaRPr>
          </a:p>
          <a:p>
            <a:r>
              <a:rPr lang="en-US" sz="2000">
                <a:latin typeface="Arial" charset="0"/>
              </a:rPr>
              <a:t>class B extends A</a:t>
            </a:r>
          </a:p>
          <a:p>
            <a:r>
              <a:rPr lang="en-US" sz="2000">
                <a:latin typeface="Arial" charset="0"/>
              </a:rPr>
              <a:t>{</a:t>
            </a:r>
          </a:p>
          <a:p>
            <a:r>
              <a:rPr lang="en-US" sz="2000">
                <a:latin typeface="Arial" charset="0"/>
              </a:rPr>
              <a:t>public void display() </a:t>
            </a:r>
            <a:r>
              <a:rPr lang="en-US" sz="2000">
                <a:solidFill>
                  <a:srgbClr val="FF0000"/>
                </a:solidFill>
                <a:latin typeface="Arial" charset="0"/>
              </a:rPr>
              <a:t>throws RuntimeException</a:t>
            </a:r>
          </a:p>
          <a:p>
            <a:r>
              <a:rPr lang="en-US" sz="2000">
                <a:latin typeface="Arial" charset="0"/>
              </a:rPr>
              <a:t>{</a:t>
            </a:r>
          </a:p>
          <a:p>
            <a:r>
              <a:rPr lang="en-US" sz="2000">
                <a:latin typeface="Arial" charset="0"/>
              </a:rPr>
              <a:t>System.out.println("Hi");</a:t>
            </a:r>
          </a:p>
          <a:p>
            <a:r>
              <a:rPr lang="en-US" sz="2000">
                <a:latin typeface="Arial" charset="0"/>
              </a:rPr>
              <a:t>}// End of display()</a:t>
            </a:r>
          </a:p>
          <a:p>
            <a:r>
              <a:rPr lang="en-US" sz="2000">
                <a:latin typeface="Arial" charset="0"/>
              </a:rPr>
              <a:t>}// End of class B</a:t>
            </a:r>
          </a:p>
        </p:txBody>
      </p:sp>
      <p:sp>
        <p:nvSpPr>
          <p:cNvPr id="80900" name="Text Box 4"/>
          <p:cNvSpPr txBox="1">
            <a:spLocks noChangeArrowheads="1"/>
          </p:cNvSpPr>
          <p:nvPr/>
        </p:nvSpPr>
        <p:spPr bwMode="auto">
          <a:xfrm>
            <a:off x="5638800" y="2470150"/>
            <a:ext cx="3276600" cy="1187450"/>
          </a:xfrm>
          <a:prstGeom prst="rect">
            <a:avLst/>
          </a:prstGeom>
          <a:noFill/>
          <a:ln w="9525" algn="ctr">
            <a:noFill/>
            <a:miter lim="800000"/>
            <a:headEnd/>
            <a:tailEnd/>
          </a:ln>
          <a:effectLst/>
        </p:spPr>
        <p:txBody>
          <a:bodyPr>
            <a:spAutoFit/>
          </a:bodyPr>
          <a:lstStyle/>
          <a:p>
            <a:pPr>
              <a:spcBef>
                <a:spcPct val="50000"/>
              </a:spcBef>
            </a:pPr>
            <a:r>
              <a:rPr lang="en-US" sz="2400">
                <a:solidFill>
                  <a:srgbClr val="A50021"/>
                </a:solidFill>
                <a:latin typeface="Arial Black" pitchFamily="34" charset="0"/>
              </a:rPr>
              <a:t>display() method is overridden in sub class B</a:t>
            </a:r>
          </a:p>
        </p:txBody>
      </p:sp>
      <p:sp>
        <p:nvSpPr>
          <p:cNvPr id="80901" name="Rectangle 5"/>
          <p:cNvSpPr>
            <a:spLocks noChangeArrowheads="1"/>
          </p:cNvSpPr>
          <p:nvPr/>
        </p:nvSpPr>
        <p:spPr bwMode="auto">
          <a:xfrm>
            <a:off x="3886200" y="5594350"/>
            <a:ext cx="5181600" cy="1187450"/>
          </a:xfrm>
          <a:prstGeom prst="rect">
            <a:avLst/>
          </a:prstGeom>
          <a:noFill/>
          <a:ln w="9525" algn="ctr">
            <a:noFill/>
            <a:miter lim="800000"/>
            <a:headEnd/>
            <a:tailEnd/>
          </a:ln>
          <a:effectLst/>
        </p:spPr>
        <p:txBody>
          <a:bodyPr>
            <a:spAutoFit/>
          </a:bodyPr>
          <a:lstStyle/>
          <a:p>
            <a:r>
              <a:rPr lang="en-US" sz="2400">
                <a:solidFill>
                  <a:srgbClr val="A50021"/>
                </a:solidFill>
                <a:latin typeface="Arial Black" pitchFamily="34" charset="0"/>
              </a:rPr>
              <a:t>NO ERROR IN CODE.</a:t>
            </a:r>
          </a:p>
          <a:p>
            <a:r>
              <a:rPr lang="en-US" sz="2400">
                <a:solidFill>
                  <a:srgbClr val="A50021"/>
                </a:solidFill>
                <a:latin typeface="Arial Black" pitchFamily="34" charset="0"/>
              </a:rPr>
              <a:t>COMPILES SUCESSFULLY</a:t>
            </a:r>
          </a:p>
          <a:p>
            <a:endParaRPr lang="en-US" sz="2400">
              <a:solidFill>
                <a:srgbClr val="A50021"/>
              </a:solidFill>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Effect transition="in" filter="box(in)">
                                      <p:cBhvr>
                                        <p:cTn id="7" dur="500"/>
                                        <p:tgtEl>
                                          <p:spTgt spid="808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0899">
                                            <p:txEl>
                                              <p:pRg st="0" end="0"/>
                                            </p:txEl>
                                          </p:spTgt>
                                        </p:tgtEl>
                                        <p:attrNameLst>
                                          <p:attrName>style.visibility</p:attrName>
                                        </p:attrNameLst>
                                      </p:cBhvr>
                                      <p:to>
                                        <p:strVal val="visible"/>
                                      </p:to>
                                    </p:set>
                                    <p:animEffect transition="in" filter="box(in)">
                                      <p:cBhvr>
                                        <p:cTn id="12" dur="500"/>
                                        <p:tgtEl>
                                          <p:spTgt spid="80899">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animEffect transition="in" filter="box(in)">
                                      <p:cBhvr>
                                        <p:cTn id="15" dur="500"/>
                                        <p:tgtEl>
                                          <p:spTgt spid="808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0899">
                                            <p:txEl>
                                              <p:pRg st="3" end="3"/>
                                            </p:txEl>
                                          </p:spTgt>
                                        </p:tgtEl>
                                        <p:attrNameLst>
                                          <p:attrName>style.visibility</p:attrName>
                                        </p:attrNameLst>
                                      </p:cBhvr>
                                      <p:to>
                                        <p:strVal val="visible"/>
                                      </p:to>
                                    </p:set>
                                    <p:animEffect transition="in" filter="box(in)">
                                      <p:cBhvr>
                                        <p:cTn id="20" dur="500"/>
                                        <p:tgtEl>
                                          <p:spTgt spid="8089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899">
                                            <p:txEl>
                                              <p:pRg st="4" end="4"/>
                                            </p:txEl>
                                          </p:spTgt>
                                        </p:tgtEl>
                                        <p:attrNameLst>
                                          <p:attrName>style.visibility</p:attrName>
                                        </p:attrNameLst>
                                      </p:cBhvr>
                                      <p:to>
                                        <p:strVal val="visible"/>
                                      </p:to>
                                    </p:set>
                                    <p:anim calcmode="lin" valueType="num">
                                      <p:cBhvr additive="base">
                                        <p:cTn id="25"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0899">
                                            <p:txEl>
                                              <p:pRg st="5" end="5"/>
                                            </p:txEl>
                                          </p:spTgt>
                                        </p:tgtEl>
                                        <p:attrNameLst>
                                          <p:attrName>style.visibility</p:attrName>
                                        </p:attrNameLst>
                                      </p:cBhvr>
                                      <p:to>
                                        <p:strVal val="visible"/>
                                      </p:to>
                                    </p:set>
                                    <p:anim calcmode="lin" valueType="num">
                                      <p:cBhvr additive="base">
                                        <p:cTn id="29"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08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0899">
                                            <p:txEl>
                                              <p:pRg st="6" end="6"/>
                                            </p:txEl>
                                          </p:spTgt>
                                        </p:tgtEl>
                                        <p:attrNameLst>
                                          <p:attrName>style.visibility</p:attrName>
                                        </p:attrNameLst>
                                      </p:cBhvr>
                                      <p:to>
                                        <p:strVal val="visible"/>
                                      </p:to>
                                    </p:set>
                                    <p:anim calcmode="lin" valueType="num">
                                      <p:cBhvr additive="base">
                                        <p:cTn id="33"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08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80899">
                                            <p:txEl>
                                              <p:pRg st="7" end="7"/>
                                            </p:txEl>
                                          </p:spTgt>
                                        </p:tgtEl>
                                        <p:attrNameLst>
                                          <p:attrName>style.visibility</p:attrName>
                                        </p:attrNameLst>
                                      </p:cBhvr>
                                      <p:to>
                                        <p:strVal val="visible"/>
                                      </p:to>
                                    </p:set>
                                    <p:animEffect transition="in" filter="box(in)">
                                      <p:cBhvr>
                                        <p:cTn id="39" dur="500"/>
                                        <p:tgtEl>
                                          <p:spTgt spid="80899">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80899">
                                            <p:txEl>
                                              <p:pRg st="9" end="9"/>
                                            </p:txEl>
                                          </p:spTgt>
                                        </p:tgtEl>
                                        <p:attrNameLst>
                                          <p:attrName>style.visibility</p:attrName>
                                        </p:attrNameLst>
                                      </p:cBhvr>
                                      <p:to>
                                        <p:strVal val="visible"/>
                                      </p:to>
                                    </p:set>
                                    <p:animEffect transition="in" filter="box(in)">
                                      <p:cBhvr>
                                        <p:cTn id="44" dur="500"/>
                                        <p:tgtEl>
                                          <p:spTgt spid="80899">
                                            <p:txEl>
                                              <p:pRg st="9" end="9"/>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animEffect transition="in" filter="box(in)">
                                      <p:cBhvr>
                                        <p:cTn id="47" dur="500"/>
                                        <p:tgtEl>
                                          <p:spTgt spid="8089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80899">
                                            <p:txEl>
                                              <p:pRg st="11" end="11"/>
                                            </p:txEl>
                                          </p:spTgt>
                                        </p:tgtEl>
                                        <p:attrNameLst>
                                          <p:attrName>style.visibility</p:attrName>
                                        </p:attrNameLst>
                                      </p:cBhvr>
                                      <p:to>
                                        <p:strVal val="visible"/>
                                      </p:to>
                                    </p:set>
                                    <p:animEffect transition="in" filter="box(in)">
                                      <p:cBhvr>
                                        <p:cTn id="52" dur="500"/>
                                        <p:tgtEl>
                                          <p:spTgt spid="80899">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80899">
                                            <p:txEl>
                                              <p:pRg st="12" end="12"/>
                                            </p:txEl>
                                          </p:spTgt>
                                        </p:tgtEl>
                                        <p:attrNameLst>
                                          <p:attrName>style.visibility</p:attrName>
                                        </p:attrNameLst>
                                      </p:cBhvr>
                                      <p:to>
                                        <p:strVal val="visible"/>
                                      </p:to>
                                    </p:set>
                                    <p:animEffect transition="in" filter="box(in)">
                                      <p:cBhvr>
                                        <p:cTn id="57" dur="500"/>
                                        <p:tgtEl>
                                          <p:spTgt spid="80899">
                                            <p:txEl>
                                              <p:pRg st="12" end="12"/>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80899">
                                            <p:txEl>
                                              <p:pRg st="13" end="13"/>
                                            </p:txEl>
                                          </p:spTgt>
                                        </p:tgtEl>
                                        <p:attrNameLst>
                                          <p:attrName>style.visibility</p:attrName>
                                        </p:attrNameLst>
                                      </p:cBhvr>
                                      <p:to>
                                        <p:strVal val="visible"/>
                                      </p:to>
                                    </p:set>
                                    <p:animEffect transition="in" filter="box(in)">
                                      <p:cBhvr>
                                        <p:cTn id="60" dur="500"/>
                                        <p:tgtEl>
                                          <p:spTgt spid="80899">
                                            <p:txEl>
                                              <p:pRg st="13" end="13"/>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animEffect transition="in" filter="box(in)">
                                      <p:cBhvr>
                                        <p:cTn id="63" dur="500"/>
                                        <p:tgtEl>
                                          <p:spTgt spid="80899">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80899">
                                            <p:txEl>
                                              <p:pRg st="15" end="15"/>
                                            </p:txEl>
                                          </p:spTgt>
                                        </p:tgtEl>
                                        <p:attrNameLst>
                                          <p:attrName>style.visibility</p:attrName>
                                        </p:attrNameLst>
                                      </p:cBhvr>
                                      <p:to>
                                        <p:strVal val="visible"/>
                                      </p:to>
                                    </p:set>
                                    <p:animEffect transition="in" filter="box(in)">
                                      <p:cBhvr>
                                        <p:cTn id="68" dur="500"/>
                                        <p:tgtEl>
                                          <p:spTgt spid="80899">
                                            <p:txEl>
                                              <p:pRg st="15" end="1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0900"/>
                                        </p:tgtEl>
                                        <p:attrNameLst>
                                          <p:attrName>style.visibility</p:attrName>
                                        </p:attrNameLst>
                                      </p:cBhvr>
                                      <p:to>
                                        <p:strVal val="visible"/>
                                      </p:to>
                                    </p:set>
                                    <p:anim calcmode="lin" valueType="num">
                                      <p:cBhvr additive="base">
                                        <p:cTn id="73" dur="500" fill="hold"/>
                                        <p:tgtEl>
                                          <p:spTgt spid="80900"/>
                                        </p:tgtEl>
                                        <p:attrNameLst>
                                          <p:attrName>ppt_x</p:attrName>
                                        </p:attrNameLst>
                                      </p:cBhvr>
                                      <p:tavLst>
                                        <p:tav tm="0">
                                          <p:val>
                                            <p:strVal val="#ppt_x"/>
                                          </p:val>
                                        </p:tav>
                                        <p:tav tm="100000">
                                          <p:val>
                                            <p:strVal val="#ppt_x"/>
                                          </p:val>
                                        </p:tav>
                                      </p:tavLst>
                                    </p:anim>
                                    <p:anim calcmode="lin" valueType="num">
                                      <p:cBhvr additive="base">
                                        <p:cTn id="74"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0901"/>
                                        </p:tgtEl>
                                        <p:attrNameLst>
                                          <p:attrName>style.visibility</p:attrName>
                                        </p:attrNameLst>
                                      </p:cBhvr>
                                      <p:to>
                                        <p:strVal val="visible"/>
                                      </p:to>
                                    </p:set>
                                    <p:anim calcmode="lin" valueType="num">
                                      <p:cBhvr additive="base">
                                        <p:cTn id="79" dur="500" fill="hold"/>
                                        <p:tgtEl>
                                          <p:spTgt spid="80901"/>
                                        </p:tgtEl>
                                        <p:attrNameLst>
                                          <p:attrName>ppt_x</p:attrName>
                                        </p:attrNameLst>
                                      </p:cBhvr>
                                      <p:tavLst>
                                        <p:tav tm="0">
                                          <p:val>
                                            <p:strVal val="#ppt_x"/>
                                          </p:val>
                                        </p:tav>
                                        <p:tav tm="100000">
                                          <p:val>
                                            <p:strVal val="#ppt_x"/>
                                          </p:val>
                                        </p:tav>
                                      </p:tavLst>
                                    </p:anim>
                                    <p:anim calcmode="lin" valueType="num">
                                      <p:cBhvr additive="base">
                                        <p:cTn id="80"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563562"/>
          </a:xfrm>
        </p:spPr>
        <p:txBody>
          <a:bodyPr>
            <a:normAutofit fontScale="90000"/>
          </a:bodyPr>
          <a:lstStyle/>
          <a:p>
            <a:r>
              <a:rPr lang="en-US" sz="3200" b="1"/>
              <a:t>Example 2 (Unchecked Exceptions)</a:t>
            </a:r>
          </a:p>
        </p:txBody>
      </p:sp>
      <p:sp>
        <p:nvSpPr>
          <p:cNvPr id="8196" name="Rectangle 4"/>
          <p:cNvSpPr>
            <a:spLocks noChangeArrowheads="1"/>
          </p:cNvSpPr>
          <p:nvPr/>
        </p:nvSpPr>
        <p:spPr bwMode="auto">
          <a:xfrm>
            <a:off x="0" y="3119438"/>
            <a:ext cx="8915400" cy="1190625"/>
          </a:xfrm>
          <a:prstGeom prst="rect">
            <a:avLst/>
          </a:prstGeom>
          <a:noFill/>
          <a:ln w="9525">
            <a:noFill/>
            <a:miter lim="800000"/>
            <a:headEnd/>
            <a:tailEnd/>
          </a:ln>
          <a:effectLst/>
        </p:spPr>
        <p:txBody>
          <a:bodyPr>
            <a:spAutoFit/>
          </a:bodyPr>
          <a:lstStyle/>
          <a:p>
            <a:r>
              <a:rPr lang="en-US">
                <a:solidFill>
                  <a:srgbClr val="FF0000"/>
                </a:solidFill>
                <a:latin typeface="Arial" charset="0"/>
              </a:rPr>
              <a:t>D:\java\bin&gt;javac Exceptiondemo2.java</a:t>
            </a:r>
          </a:p>
          <a:p>
            <a:r>
              <a:rPr lang="en-US">
                <a:solidFill>
                  <a:srgbClr val="FF0000"/>
                </a:solidFill>
                <a:latin typeface="Arial" charset="0"/>
              </a:rPr>
              <a:t>D:\java\bin&gt;java Exceptiondemo2</a:t>
            </a:r>
          </a:p>
          <a:p>
            <a:r>
              <a:rPr lang="en-US">
                <a:solidFill>
                  <a:schemeClr val="accent2"/>
                </a:solidFill>
                <a:latin typeface="Arial" charset="0"/>
              </a:rPr>
              <a:t>Exception in thread "main"  java.lang.ArrayIndexOutOfBoundsException: 0</a:t>
            </a:r>
          </a:p>
          <a:p>
            <a:r>
              <a:rPr lang="en-US">
                <a:solidFill>
                  <a:schemeClr val="accent2"/>
                </a:solidFill>
                <a:latin typeface="Arial" charset="0"/>
              </a:rPr>
              <a:t>        at Exceptiondemo2.main(Exceptiondemo2.java:5)</a:t>
            </a:r>
          </a:p>
        </p:txBody>
      </p:sp>
      <p:sp>
        <p:nvSpPr>
          <p:cNvPr id="8197" name="Rectangle 5"/>
          <p:cNvSpPr>
            <a:spLocks noChangeArrowheads="1"/>
          </p:cNvSpPr>
          <p:nvPr/>
        </p:nvSpPr>
        <p:spPr bwMode="auto">
          <a:xfrm>
            <a:off x="76200" y="852488"/>
            <a:ext cx="5486400" cy="2225675"/>
          </a:xfrm>
          <a:prstGeom prst="rect">
            <a:avLst/>
          </a:prstGeom>
          <a:noFill/>
          <a:ln w="9525">
            <a:noFill/>
            <a:miter lim="800000"/>
            <a:headEnd/>
            <a:tailEnd/>
          </a:ln>
          <a:effectLst/>
        </p:spPr>
        <p:txBody>
          <a:bodyPr>
            <a:spAutoFit/>
          </a:bodyPr>
          <a:lstStyle/>
          <a:p>
            <a:r>
              <a:rPr lang="en-US" sz="2000">
                <a:latin typeface="Arial" charset="0"/>
              </a:rPr>
              <a:t>class Exceptiondemo2</a:t>
            </a:r>
          </a:p>
          <a:p>
            <a:r>
              <a:rPr lang="en-US" sz="2000">
                <a:latin typeface="Arial" charset="0"/>
              </a:rPr>
              <a:t>{</a:t>
            </a:r>
          </a:p>
          <a:p>
            <a:r>
              <a:rPr lang="en-US" sz="2000">
                <a:latin typeface="Arial" charset="0"/>
              </a:rPr>
              <a:t>public static void main(String args[])</a:t>
            </a:r>
          </a:p>
          <a:p>
            <a:r>
              <a:rPr lang="en-US" sz="2000">
                <a:latin typeface="Arial" charset="0"/>
              </a:rPr>
              <a:t>{</a:t>
            </a:r>
          </a:p>
          <a:p>
            <a:r>
              <a:rPr lang="en-US" sz="2000">
                <a:latin typeface="Arial" charset="0"/>
              </a:rPr>
              <a:t>double a= Double.parseDouble(args[0]);</a:t>
            </a:r>
          </a:p>
          <a:p>
            <a:r>
              <a:rPr lang="en-US" sz="2000">
                <a:latin typeface="Arial" charset="0"/>
              </a:rPr>
              <a:t>}</a:t>
            </a:r>
          </a:p>
          <a:p>
            <a:r>
              <a:rPr lang="en-US" sz="2000">
                <a:latin typeface="Arial" charset="0"/>
              </a:rPr>
              <a:t>}</a:t>
            </a:r>
          </a:p>
        </p:txBody>
      </p:sp>
      <p:sp>
        <p:nvSpPr>
          <p:cNvPr id="8198" name="Rectangle 6"/>
          <p:cNvSpPr>
            <a:spLocks noChangeArrowheads="1"/>
          </p:cNvSpPr>
          <p:nvPr/>
        </p:nvSpPr>
        <p:spPr bwMode="auto">
          <a:xfrm>
            <a:off x="76200" y="4562475"/>
            <a:ext cx="8153400" cy="1739900"/>
          </a:xfrm>
          <a:prstGeom prst="rect">
            <a:avLst/>
          </a:prstGeom>
          <a:noFill/>
          <a:ln w="9525">
            <a:noFill/>
            <a:miter lim="800000"/>
            <a:headEnd/>
            <a:tailEnd/>
          </a:ln>
          <a:effectLst/>
        </p:spPr>
        <p:txBody>
          <a:bodyPr>
            <a:spAutoFit/>
          </a:bodyPr>
          <a:lstStyle/>
          <a:p>
            <a:r>
              <a:rPr lang="en-US">
                <a:solidFill>
                  <a:srgbClr val="FF0000"/>
                </a:solidFill>
                <a:latin typeface="Arial" charset="0"/>
              </a:rPr>
              <a:t>D:\java\bin&gt;java Exceptiondemo2 pankaj</a:t>
            </a:r>
          </a:p>
          <a:p>
            <a:r>
              <a:rPr lang="en-US">
                <a:solidFill>
                  <a:schemeClr val="accent2"/>
                </a:solidFill>
                <a:latin typeface="Arial" charset="0"/>
              </a:rPr>
              <a:t>Exception in thread "main" java.lang.NumberFormatException: For input string: "pankaj“     at sun.misc.FloatingDecimal.readJavaFormatString(FloatingDecimal.java:12 24)   at java.lang.Double.parseDouble(Double.java:482)</a:t>
            </a:r>
          </a:p>
          <a:p>
            <a:r>
              <a:rPr lang="en-US">
                <a:solidFill>
                  <a:schemeClr val="accent2"/>
                </a:solidFill>
                <a:latin typeface="Arial" charset="0"/>
              </a:rPr>
              <a:t>        at Exceptiondemo2.main(Exceptiondemo2.java:5)</a:t>
            </a:r>
          </a:p>
        </p:txBody>
      </p:sp>
      <p:sp>
        <p:nvSpPr>
          <p:cNvPr id="8199" name="Rectangle 7"/>
          <p:cNvSpPr>
            <a:spLocks noChangeArrowheads="1"/>
          </p:cNvSpPr>
          <p:nvPr/>
        </p:nvSpPr>
        <p:spPr bwMode="auto">
          <a:xfrm>
            <a:off x="100013" y="2057400"/>
            <a:ext cx="5257800" cy="457200"/>
          </a:xfrm>
          <a:prstGeom prst="rect">
            <a:avLst/>
          </a:prstGeom>
          <a:noFill/>
          <a:ln w="57150" algn="ctr">
            <a:solidFill>
              <a:srgbClr val="FF0000"/>
            </a:solidFill>
            <a:miter lim="800000"/>
            <a:headEnd/>
            <a:tailEnd/>
          </a:ln>
          <a:effectLst/>
        </p:spPr>
        <p:txBody>
          <a:bodyPr wrap="none" anchor="ctr">
            <a:spAutoFit/>
          </a:bodyPr>
          <a:lstStyle/>
          <a:p>
            <a:endParaRPr lang="en-US"/>
          </a:p>
        </p:txBody>
      </p:sp>
      <p:sp>
        <p:nvSpPr>
          <p:cNvPr id="8200" name="Line 8"/>
          <p:cNvSpPr>
            <a:spLocks noChangeShapeType="1"/>
          </p:cNvSpPr>
          <p:nvPr/>
        </p:nvSpPr>
        <p:spPr bwMode="auto">
          <a:xfrm flipV="1">
            <a:off x="4648200" y="1828800"/>
            <a:ext cx="304800" cy="152400"/>
          </a:xfrm>
          <a:prstGeom prst="line">
            <a:avLst/>
          </a:prstGeom>
          <a:noFill/>
          <a:ln w="9525">
            <a:solidFill>
              <a:srgbClr val="FF0000"/>
            </a:solidFill>
            <a:round/>
            <a:headEnd/>
            <a:tailEnd type="triangle" w="med" len="med"/>
          </a:ln>
          <a:effectLst/>
        </p:spPr>
        <p:txBody>
          <a:bodyPr>
            <a:spAutoFit/>
          </a:bodyPr>
          <a:lstStyle/>
          <a:p>
            <a:endParaRPr lang="en-US"/>
          </a:p>
        </p:txBody>
      </p:sp>
      <p:sp>
        <p:nvSpPr>
          <p:cNvPr id="8201" name="Text Box 9"/>
          <p:cNvSpPr txBox="1">
            <a:spLocks noChangeArrowheads="1"/>
          </p:cNvSpPr>
          <p:nvPr/>
        </p:nvSpPr>
        <p:spPr bwMode="auto">
          <a:xfrm>
            <a:off x="4953000" y="990600"/>
            <a:ext cx="4038600" cy="1079500"/>
          </a:xfrm>
          <a:prstGeom prst="rect">
            <a:avLst/>
          </a:prstGeom>
          <a:noFill/>
          <a:ln w="9525" algn="ctr">
            <a:solidFill>
              <a:srgbClr val="FF0000"/>
            </a:solidFill>
            <a:miter lim="800000"/>
            <a:headEnd/>
            <a:tailEnd/>
          </a:ln>
          <a:effectLst/>
        </p:spPr>
        <p:txBody>
          <a:bodyPr>
            <a:spAutoFit/>
          </a:bodyPr>
          <a:lstStyle/>
          <a:p>
            <a:r>
              <a:rPr lang="en-US" sz="1600">
                <a:solidFill>
                  <a:srgbClr val="FF0000"/>
                </a:solidFill>
                <a:latin typeface="Arial Black" pitchFamily="34" charset="0"/>
              </a:rPr>
              <a:t>Can throw either ArrayIndexOutOfBoundsException</a:t>
            </a:r>
          </a:p>
          <a:p>
            <a:r>
              <a:rPr lang="en-US" sz="1600">
                <a:solidFill>
                  <a:srgbClr val="FF0000"/>
                </a:solidFill>
                <a:latin typeface="Arial Black" pitchFamily="34" charset="0"/>
              </a:rPr>
              <a:t>		OR</a:t>
            </a:r>
          </a:p>
          <a:p>
            <a:r>
              <a:rPr lang="en-US" sz="1600">
                <a:solidFill>
                  <a:srgbClr val="FF0000"/>
                </a:solidFill>
                <a:latin typeface="Arial Black" pitchFamily="34" charset="0"/>
              </a:rPr>
              <a:t>NumberFormatException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box(in)">
                                      <p:cBhvr>
                                        <p:cTn id="7" dur="5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9"/>
                                        </p:tgtEl>
                                        <p:attrNameLst>
                                          <p:attrName>style.visibility</p:attrName>
                                        </p:attrNameLst>
                                      </p:cBhvr>
                                      <p:to>
                                        <p:strVal val="visible"/>
                                      </p:to>
                                    </p:set>
                                    <p:animEffect transition="in" filter="box(in)">
                                      <p:cBhvr>
                                        <p:cTn id="12" dur="500"/>
                                        <p:tgtEl>
                                          <p:spTgt spid="819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201"/>
                                        </p:tgtEl>
                                        <p:attrNameLst>
                                          <p:attrName>style.visibility</p:attrName>
                                        </p:attrNameLst>
                                      </p:cBhvr>
                                      <p:to>
                                        <p:strVal val="visible"/>
                                      </p:to>
                                    </p:set>
                                    <p:animEffect transition="in" filter="box(in)">
                                      <p:cBhvr>
                                        <p:cTn id="15" dur="500"/>
                                        <p:tgtEl>
                                          <p:spTgt spid="820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8200"/>
                                        </p:tgtEl>
                                        <p:attrNameLst>
                                          <p:attrName>style.visibility</p:attrName>
                                        </p:attrNameLst>
                                      </p:cBhvr>
                                      <p:to>
                                        <p:strVal val="visible"/>
                                      </p:to>
                                    </p:set>
                                    <p:animEffect transition="in" filter="box(in)">
                                      <p:cBhvr>
                                        <p:cTn id="18" dur="500"/>
                                        <p:tgtEl>
                                          <p:spTgt spid="820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196"/>
                                        </p:tgtEl>
                                        <p:attrNameLst>
                                          <p:attrName>style.visibility</p:attrName>
                                        </p:attrNameLst>
                                      </p:cBhvr>
                                      <p:to>
                                        <p:strVal val="visible"/>
                                      </p:to>
                                    </p:set>
                                    <p:animEffect transition="in" filter="box(in)">
                                      <p:cBhvr>
                                        <p:cTn id="23" dur="500"/>
                                        <p:tgtEl>
                                          <p:spTgt spid="819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8198"/>
                                        </p:tgtEl>
                                        <p:attrNameLst>
                                          <p:attrName>style.visibility</p:attrName>
                                        </p:attrNameLst>
                                      </p:cBhvr>
                                      <p:to>
                                        <p:strVal val="visible"/>
                                      </p:to>
                                    </p:set>
                                    <p:animEffect transition="in" filter="box(in)">
                                      <p:cBhvr>
                                        <p:cTn id="28"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P spid="8199" grpId="0" animBg="1"/>
      <p:bldP spid="8200" grpId="0" animBg="1"/>
      <p:bldP spid="820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2400" b="1" i="1" u="sng">
                <a:solidFill>
                  <a:srgbClr val="FF0000"/>
                </a:solidFill>
                <a:latin typeface="Courier New" pitchFamily="49" charset="0"/>
              </a:rPr>
              <a:t>Put the Related/Dependent Statements in try block</a:t>
            </a:r>
          </a:p>
        </p:txBody>
      </p:sp>
      <p:sp>
        <p:nvSpPr>
          <p:cNvPr id="56324" name="Rectangle 4"/>
          <p:cNvSpPr>
            <a:spLocks noChangeArrowheads="1"/>
          </p:cNvSpPr>
          <p:nvPr/>
        </p:nvSpPr>
        <p:spPr bwMode="auto">
          <a:xfrm>
            <a:off x="152400" y="1447800"/>
            <a:ext cx="6172200" cy="4054475"/>
          </a:xfrm>
          <a:prstGeom prst="rect">
            <a:avLst/>
          </a:prstGeom>
          <a:noFill/>
          <a:ln w="9525" algn="ctr">
            <a:noFill/>
            <a:miter lim="800000"/>
            <a:headEnd/>
            <a:tailEnd/>
          </a:ln>
          <a:effectLst/>
        </p:spPr>
        <p:txBody>
          <a:bodyPr>
            <a:spAutoFit/>
          </a:bodyPr>
          <a:lstStyle/>
          <a:p>
            <a:r>
              <a:rPr lang="en-US" sz="2000" i="1">
                <a:solidFill>
                  <a:schemeClr val="accent2"/>
                </a:solidFill>
                <a:latin typeface="Courier New" pitchFamily="49" charset="0"/>
              </a:rPr>
              <a:t>class extest</a:t>
            </a:r>
          </a:p>
          <a:p>
            <a:r>
              <a:rPr lang="en-US" sz="2000" i="1">
                <a:solidFill>
                  <a:schemeClr val="accent2"/>
                </a:solidFill>
                <a:latin typeface="Courier New" pitchFamily="49" charset="0"/>
              </a:rPr>
              <a:t>{</a:t>
            </a:r>
          </a:p>
          <a:p>
            <a:r>
              <a:rPr lang="en-US" sz="2000" i="1">
                <a:solidFill>
                  <a:schemeClr val="accent2"/>
                </a:solidFill>
                <a:latin typeface="Courier New" pitchFamily="49" charset="0"/>
              </a:rPr>
              <a:t>public static void main(String args[])</a:t>
            </a:r>
          </a:p>
          <a:p>
            <a:r>
              <a:rPr lang="en-US" sz="2000" i="1">
                <a:solidFill>
                  <a:schemeClr val="accent2"/>
                </a:solidFill>
                <a:latin typeface="Courier New" pitchFamily="49" charset="0"/>
              </a:rPr>
              <a:t>{</a:t>
            </a:r>
          </a:p>
          <a:p>
            <a:r>
              <a:rPr lang="en-US" sz="2000" i="1">
                <a:solidFill>
                  <a:srgbClr val="800000"/>
                </a:solidFill>
                <a:latin typeface="Courier New" pitchFamily="49" charset="0"/>
              </a:rPr>
              <a:t>try</a:t>
            </a:r>
          </a:p>
          <a:p>
            <a:r>
              <a:rPr lang="en-US" sz="2000" i="1">
                <a:solidFill>
                  <a:srgbClr val="800000"/>
                </a:solidFill>
                <a:latin typeface="Courier New" pitchFamily="49" charset="0"/>
              </a:rPr>
              <a:t>{</a:t>
            </a:r>
          </a:p>
          <a:p>
            <a:r>
              <a:rPr lang="en-US" sz="2000" i="1">
                <a:solidFill>
                  <a:srgbClr val="800000"/>
                </a:solidFill>
                <a:latin typeface="Courier New" pitchFamily="49" charset="0"/>
              </a:rPr>
              <a:t>int a = Integer.parseInt(args[0]);</a:t>
            </a:r>
          </a:p>
          <a:p>
            <a:r>
              <a:rPr lang="en-US" sz="2000" i="1">
                <a:solidFill>
                  <a:srgbClr val="800000"/>
                </a:solidFill>
                <a:latin typeface="Courier New" pitchFamily="49" charset="0"/>
              </a:rPr>
              <a:t>}</a:t>
            </a:r>
          </a:p>
          <a:p>
            <a:r>
              <a:rPr lang="en-US" sz="2000" i="1">
                <a:solidFill>
                  <a:schemeClr val="accent2"/>
                </a:solidFill>
                <a:latin typeface="Courier New" pitchFamily="49" charset="0"/>
              </a:rPr>
              <a:t>catch(Exception e) {}</a:t>
            </a:r>
          </a:p>
          <a:p>
            <a:r>
              <a:rPr lang="en-US" sz="2000" i="1">
                <a:solidFill>
                  <a:schemeClr val="accent2"/>
                </a:solidFill>
                <a:latin typeface="Courier New" pitchFamily="49" charset="0"/>
              </a:rPr>
              <a:t>int b = a+10;</a:t>
            </a:r>
          </a:p>
          <a:p>
            <a:r>
              <a:rPr lang="en-US" sz="2000" i="1">
                <a:solidFill>
                  <a:schemeClr val="accent2"/>
                </a:solidFill>
                <a:latin typeface="Courier New" pitchFamily="49" charset="0"/>
              </a:rPr>
              <a:t>System.out.println("b="+b);</a:t>
            </a:r>
          </a:p>
          <a:p>
            <a:r>
              <a:rPr lang="en-US" sz="2000" i="1">
                <a:solidFill>
                  <a:schemeClr val="accent2"/>
                </a:solidFill>
                <a:latin typeface="Courier New" pitchFamily="49" charset="0"/>
              </a:rPr>
              <a:t>}</a:t>
            </a:r>
          </a:p>
          <a:p>
            <a:r>
              <a:rPr lang="en-US" sz="2000" i="1">
                <a:solidFill>
                  <a:schemeClr val="accent2"/>
                </a:solidFill>
                <a:latin typeface="Courier New" pitchFamily="49" charset="0"/>
              </a:rPr>
              <a:t>}</a:t>
            </a:r>
          </a:p>
        </p:txBody>
      </p:sp>
      <p:sp>
        <p:nvSpPr>
          <p:cNvPr id="56325" name="Rectangle 5"/>
          <p:cNvSpPr>
            <a:spLocks noChangeArrowheads="1"/>
          </p:cNvSpPr>
          <p:nvPr/>
        </p:nvSpPr>
        <p:spPr bwMode="auto">
          <a:xfrm>
            <a:off x="5791200" y="3165475"/>
            <a:ext cx="3352800" cy="3662363"/>
          </a:xfrm>
          <a:prstGeom prst="rect">
            <a:avLst/>
          </a:prstGeom>
          <a:noFill/>
          <a:ln w="9525" algn="ctr">
            <a:noFill/>
            <a:miter lim="800000"/>
            <a:headEnd/>
            <a:tailEnd/>
          </a:ln>
          <a:effectLst/>
        </p:spPr>
        <p:txBody>
          <a:bodyPr>
            <a:spAutoFit/>
          </a:bodyPr>
          <a:lstStyle/>
          <a:p>
            <a:r>
              <a:rPr lang="en-US" i="1">
                <a:solidFill>
                  <a:srgbClr val="FF0000"/>
                </a:solidFill>
              </a:rPr>
              <a:t>E:\oop&gt;javac extest.java</a:t>
            </a:r>
          </a:p>
          <a:p>
            <a:r>
              <a:rPr lang="en-US" i="1">
                <a:solidFill>
                  <a:srgbClr val="FF0000"/>
                </a:solidFill>
              </a:rPr>
              <a:t>extest.java:10: cannot find symbol</a:t>
            </a:r>
          </a:p>
          <a:p>
            <a:r>
              <a:rPr lang="en-US" i="1">
                <a:solidFill>
                  <a:srgbClr val="FF0000"/>
                </a:solidFill>
              </a:rPr>
              <a:t>symbol  : variable a</a:t>
            </a:r>
          </a:p>
          <a:p>
            <a:r>
              <a:rPr lang="en-US" i="1">
                <a:solidFill>
                  <a:srgbClr val="FF0000"/>
                </a:solidFill>
              </a:rPr>
              <a:t>location: class extest</a:t>
            </a:r>
          </a:p>
          <a:p>
            <a:r>
              <a:rPr lang="en-US" i="1">
                <a:solidFill>
                  <a:srgbClr val="FF0000"/>
                </a:solidFill>
              </a:rPr>
              <a:t>int b = a+10;</a:t>
            </a:r>
          </a:p>
          <a:p>
            <a:r>
              <a:rPr lang="en-US" i="1">
                <a:solidFill>
                  <a:srgbClr val="FF0000"/>
                </a:solidFill>
              </a:rPr>
              <a:t>        ^</a:t>
            </a:r>
          </a:p>
          <a:p>
            <a:r>
              <a:rPr lang="en-US" i="1">
                <a:solidFill>
                  <a:srgbClr val="FF0000"/>
                </a:solidFill>
              </a:rPr>
              <a:t>extest.java:10: incompatible types</a:t>
            </a:r>
          </a:p>
          <a:p>
            <a:r>
              <a:rPr lang="en-US" i="1">
                <a:solidFill>
                  <a:srgbClr val="FF0000"/>
                </a:solidFill>
              </a:rPr>
              <a:t>found   : &lt;nulltype&gt;</a:t>
            </a:r>
          </a:p>
          <a:p>
            <a:r>
              <a:rPr lang="en-US" i="1">
                <a:solidFill>
                  <a:srgbClr val="FF0000"/>
                </a:solidFill>
              </a:rPr>
              <a:t>required: int</a:t>
            </a:r>
          </a:p>
          <a:p>
            <a:r>
              <a:rPr lang="en-US" i="1">
                <a:solidFill>
                  <a:srgbClr val="FF0000"/>
                </a:solidFill>
              </a:rPr>
              <a:t>int b = a+10;</a:t>
            </a:r>
          </a:p>
          <a:p>
            <a:r>
              <a:rPr lang="en-US" i="1">
                <a:solidFill>
                  <a:srgbClr val="FF0000"/>
                </a:solidFill>
              </a:rPr>
              <a:t>         ^</a:t>
            </a:r>
          </a:p>
          <a:p>
            <a:r>
              <a:rPr lang="en-US" i="1">
                <a:solidFill>
                  <a:srgbClr val="FF0000"/>
                </a:solidFill>
              </a:rPr>
              <a:t>2 errors</a:t>
            </a:r>
          </a:p>
        </p:txBody>
      </p:sp>
      <p:sp>
        <p:nvSpPr>
          <p:cNvPr id="56327" name="Rectangle 7"/>
          <p:cNvSpPr>
            <a:spLocks noChangeArrowheads="1"/>
          </p:cNvSpPr>
          <p:nvPr/>
        </p:nvSpPr>
        <p:spPr bwMode="auto">
          <a:xfrm>
            <a:off x="152400" y="3233738"/>
            <a:ext cx="5334000" cy="442912"/>
          </a:xfrm>
          <a:prstGeom prst="rect">
            <a:avLst/>
          </a:prstGeom>
          <a:noFill/>
          <a:ln w="76200" algn="ctr">
            <a:solidFill>
              <a:srgbClr val="FF0000"/>
            </a:solidFill>
            <a:miter lim="800000"/>
            <a:headEnd/>
            <a:tailEnd/>
          </a:ln>
          <a:effectLst/>
        </p:spPr>
        <p:txBody>
          <a:bodyPr anchor="ctr">
            <a:spAutoFit/>
          </a:bodyPr>
          <a:lstStyle/>
          <a:p>
            <a:pPr algn="ctr"/>
            <a:endParaRPr lang="en-US"/>
          </a:p>
        </p:txBody>
      </p:sp>
      <p:sp>
        <p:nvSpPr>
          <p:cNvPr id="56329" name="Rectangle 9"/>
          <p:cNvSpPr>
            <a:spLocks noChangeArrowheads="1"/>
          </p:cNvSpPr>
          <p:nvPr/>
        </p:nvSpPr>
        <p:spPr bwMode="auto">
          <a:xfrm>
            <a:off x="0" y="4241800"/>
            <a:ext cx="5715000" cy="685800"/>
          </a:xfrm>
          <a:prstGeom prst="rect">
            <a:avLst/>
          </a:prstGeom>
          <a:noFill/>
          <a:ln w="38100" algn="ctr">
            <a:solidFill>
              <a:srgbClr val="FF0000"/>
            </a:solidFill>
            <a:miter lim="800000"/>
            <a:headEnd/>
            <a:tailEnd/>
          </a:ln>
          <a:effec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ox(in)">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box(in)">
                                      <p:cBhvr>
                                        <p:cTn id="12" dur="500"/>
                                        <p:tgtEl>
                                          <p:spTgt spid="5632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327"/>
                                        </p:tgtEl>
                                        <p:attrNameLst>
                                          <p:attrName>style.visibility</p:attrName>
                                        </p:attrNameLst>
                                      </p:cBhvr>
                                      <p:to>
                                        <p:strVal val="visible"/>
                                      </p:to>
                                    </p:set>
                                    <p:animEffect transition="in" filter="box(in)">
                                      <p:cBhvr>
                                        <p:cTn id="17" dur="500"/>
                                        <p:tgtEl>
                                          <p:spTgt spid="56327"/>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56329"/>
                                        </p:tgtEl>
                                        <p:attrNameLst>
                                          <p:attrName>style.visibility</p:attrName>
                                        </p:attrNameLst>
                                      </p:cBhvr>
                                      <p:to>
                                        <p:strVal val="visible"/>
                                      </p:to>
                                    </p:set>
                                    <p:animEffect transition="in" filter="box(in)">
                                      <p:cBhvr>
                                        <p:cTn id="20" dur="500"/>
                                        <p:tgtEl>
                                          <p:spTgt spid="5632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325"/>
                                        </p:tgtEl>
                                        <p:attrNameLst>
                                          <p:attrName>style.visibility</p:attrName>
                                        </p:attrNameLst>
                                      </p:cBhvr>
                                      <p:to>
                                        <p:strVal val="visible"/>
                                      </p:to>
                                    </p:set>
                                    <p:anim calcmode="lin" valueType="num">
                                      <p:cBhvr additive="base">
                                        <p:cTn id="25" dur="500" fill="hold"/>
                                        <p:tgtEl>
                                          <p:spTgt spid="56325"/>
                                        </p:tgtEl>
                                        <p:attrNameLst>
                                          <p:attrName>ppt_x</p:attrName>
                                        </p:attrNameLst>
                                      </p:cBhvr>
                                      <p:tavLst>
                                        <p:tav tm="0">
                                          <p:val>
                                            <p:strVal val="#ppt_x"/>
                                          </p:val>
                                        </p:tav>
                                        <p:tav tm="100000">
                                          <p:val>
                                            <p:strVal val="#ppt_x"/>
                                          </p:val>
                                        </p:tav>
                                      </p:tavLst>
                                    </p:anim>
                                    <p:anim calcmode="lin" valueType="num">
                                      <p:cBhvr additive="base">
                                        <p:cTn id="26"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4" grpId="0"/>
      <p:bldP spid="56325" grpId="0"/>
      <p:bldP spid="56327" grpId="0" animBg="1"/>
      <p:bldP spid="563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5" name="Rectangle 7"/>
          <p:cNvSpPr>
            <a:spLocks noChangeArrowheads="1"/>
          </p:cNvSpPr>
          <p:nvPr/>
        </p:nvSpPr>
        <p:spPr bwMode="auto">
          <a:xfrm>
            <a:off x="152400" y="2743200"/>
            <a:ext cx="8763000" cy="2514600"/>
          </a:xfrm>
          <a:prstGeom prst="rect">
            <a:avLst/>
          </a:prstGeom>
          <a:noFill/>
          <a:ln w="57150" algn="ctr">
            <a:solidFill>
              <a:srgbClr val="FF0000"/>
            </a:solidFill>
            <a:miter lim="800000"/>
            <a:headEnd/>
            <a:tailEnd/>
          </a:ln>
          <a:effectLst/>
        </p:spPr>
        <p:txBody>
          <a:bodyPr anchor="ctr">
            <a:spAutoFit/>
          </a:bodyPr>
          <a:lstStyle/>
          <a:p>
            <a:endParaRPr lang="en-US"/>
          </a:p>
        </p:txBody>
      </p:sp>
      <p:sp>
        <p:nvSpPr>
          <p:cNvPr id="58370" name="Rectangle 2"/>
          <p:cNvSpPr>
            <a:spLocks noGrp="1" noChangeArrowheads="1"/>
          </p:cNvSpPr>
          <p:nvPr>
            <p:ph type="title"/>
          </p:nvPr>
        </p:nvSpPr>
        <p:spPr/>
        <p:txBody>
          <a:bodyPr/>
          <a:lstStyle/>
          <a:p>
            <a:r>
              <a:rPr lang="en-US" sz="2400" b="1" i="1" u="sng">
                <a:solidFill>
                  <a:srgbClr val="FF0000"/>
                </a:solidFill>
                <a:latin typeface="Courier New" pitchFamily="49" charset="0"/>
              </a:rPr>
              <a:t>Cont…</a:t>
            </a:r>
          </a:p>
        </p:txBody>
      </p:sp>
      <p:sp>
        <p:nvSpPr>
          <p:cNvPr id="58371" name="Rectangle 3"/>
          <p:cNvSpPr>
            <a:spLocks noChangeArrowheads="1"/>
          </p:cNvSpPr>
          <p:nvPr/>
        </p:nvSpPr>
        <p:spPr bwMode="auto">
          <a:xfrm>
            <a:off x="152400" y="1447800"/>
            <a:ext cx="6172200" cy="4781550"/>
          </a:xfrm>
          <a:prstGeom prst="rect">
            <a:avLst/>
          </a:prstGeom>
          <a:noFill/>
          <a:ln w="9525" algn="ctr">
            <a:noFill/>
            <a:miter lim="800000"/>
            <a:headEnd/>
            <a:tailEnd/>
          </a:ln>
          <a:effectLst/>
        </p:spPr>
        <p:txBody>
          <a:bodyPr>
            <a:spAutoFit/>
          </a:bodyPr>
          <a:lstStyle/>
          <a:p>
            <a:r>
              <a:rPr lang="en-US" sz="2000" i="1">
                <a:solidFill>
                  <a:schemeClr val="accent2"/>
                </a:solidFill>
                <a:latin typeface="Courier New" pitchFamily="49" charset="0"/>
              </a:rPr>
              <a:t>class extest</a:t>
            </a:r>
          </a:p>
          <a:p>
            <a:r>
              <a:rPr lang="en-US" sz="2000" i="1">
                <a:solidFill>
                  <a:schemeClr val="accent2"/>
                </a:solidFill>
                <a:latin typeface="Courier New" pitchFamily="49" charset="0"/>
              </a:rPr>
              <a:t>{</a:t>
            </a:r>
          </a:p>
          <a:p>
            <a:r>
              <a:rPr lang="en-US" sz="2000" i="1">
                <a:solidFill>
                  <a:schemeClr val="accent2"/>
                </a:solidFill>
                <a:latin typeface="Courier New" pitchFamily="49" charset="0"/>
              </a:rPr>
              <a:t>public static void main(String args[])</a:t>
            </a:r>
          </a:p>
          <a:p>
            <a:r>
              <a:rPr lang="en-US" sz="2000" i="1">
                <a:solidFill>
                  <a:schemeClr val="accent2"/>
                </a:solidFill>
                <a:latin typeface="Courier New" pitchFamily="49" charset="0"/>
              </a:rPr>
              <a:t>{</a:t>
            </a:r>
          </a:p>
          <a:p>
            <a:r>
              <a:rPr lang="en-US" sz="2400" i="1">
                <a:solidFill>
                  <a:srgbClr val="800000"/>
                </a:solidFill>
                <a:latin typeface="Courier New" pitchFamily="49" charset="0"/>
              </a:rPr>
              <a:t>try</a:t>
            </a:r>
          </a:p>
          <a:p>
            <a:r>
              <a:rPr lang="en-US" sz="2400" i="1">
                <a:solidFill>
                  <a:srgbClr val="800000"/>
                </a:solidFill>
                <a:latin typeface="Courier New" pitchFamily="49" charset="0"/>
              </a:rPr>
              <a:t>{</a:t>
            </a:r>
          </a:p>
          <a:p>
            <a:r>
              <a:rPr lang="en-US" sz="2400" i="1">
                <a:solidFill>
                  <a:srgbClr val="800000"/>
                </a:solidFill>
                <a:latin typeface="Courier New" pitchFamily="49" charset="0"/>
              </a:rPr>
              <a:t>int a = Integer.parseInt(args[0]);</a:t>
            </a:r>
          </a:p>
          <a:p>
            <a:r>
              <a:rPr lang="en-US" sz="2400" i="1">
                <a:solidFill>
                  <a:srgbClr val="800000"/>
                </a:solidFill>
                <a:latin typeface="Courier New" pitchFamily="49" charset="0"/>
              </a:rPr>
              <a:t>int b = a+10;</a:t>
            </a:r>
          </a:p>
          <a:p>
            <a:r>
              <a:rPr lang="en-US" sz="2400" i="1">
                <a:solidFill>
                  <a:srgbClr val="800000"/>
                </a:solidFill>
                <a:latin typeface="Courier New" pitchFamily="49" charset="0"/>
              </a:rPr>
              <a:t>System.out.println("b="+b);</a:t>
            </a:r>
          </a:p>
          <a:p>
            <a:r>
              <a:rPr lang="en-US" sz="2400" i="1">
                <a:solidFill>
                  <a:srgbClr val="800000"/>
                </a:solidFill>
                <a:latin typeface="Courier New" pitchFamily="49" charset="0"/>
              </a:rPr>
              <a:t>}</a:t>
            </a:r>
          </a:p>
          <a:p>
            <a:r>
              <a:rPr lang="en-US" sz="2000" i="1">
                <a:solidFill>
                  <a:schemeClr val="accent2"/>
                </a:solidFill>
                <a:latin typeface="Courier New" pitchFamily="49" charset="0"/>
              </a:rPr>
              <a:t>catch(Exception e) {}</a:t>
            </a:r>
          </a:p>
          <a:p>
            <a:r>
              <a:rPr lang="en-US" sz="2000" i="1">
                <a:solidFill>
                  <a:schemeClr val="accent2"/>
                </a:solidFill>
                <a:latin typeface="Courier New" pitchFamily="49" charset="0"/>
              </a:rPr>
              <a:t>}</a:t>
            </a:r>
          </a:p>
          <a:p>
            <a:r>
              <a:rPr lang="en-US" sz="2000" i="1">
                <a:solidFill>
                  <a:schemeClr val="accent2"/>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box(in)">
                                      <p:cBhvr>
                                        <p:cTn id="7" dur="5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box(in)">
                                      <p:cBhvr>
                                        <p:cTn id="12" dur="500"/>
                                        <p:tgtEl>
                                          <p:spTgt spid="5837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375"/>
                                        </p:tgtEl>
                                        <p:attrNameLst>
                                          <p:attrName>style.visibility</p:attrName>
                                        </p:attrNameLst>
                                      </p:cBhvr>
                                      <p:to>
                                        <p:strVal val="visible"/>
                                      </p:to>
                                    </p:set>
                                    <p:anim calcmode="lin" valueType="num">
                                      <p:cBhvr additive="base">
                                        <p:cTn id="17" dur="500" fill="hold"/>
                                        <p:tgtEl>
                                          <p:spTgt spid="58375"/>
                                        </p:tgtEl>
                                        <p:attrNameLst>
                                          <p:attrName>ppt_x</p:attrName>
                                        </p:attrNameLst>
                                      </p:cBhvr>
                                      <p:tavLst>
                                        <p:tav tm="0">
                                          <p:val>
                                            <p:strVal val="#ppt_x"/>
                                          </p:val>
                                        </p:tav>
                                        <p:tav tm="100000">
                                          <p:val>
                                            <p:strVal val="#ppt_x"/>
                                          </p:val>
                                        </p:tav>
                                      </p:tavLst>
                                    </p:anim>
                                    <p:anim calcmode="lin" valueType="num">
                                      <p:cBhvr additive="base">
                                        <p:cTn id="18" dur="500" fill="hold"/>
                                        <p:tgtEl>
                                          <p:spTgt spid="58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P spid="58370" grpId="0"/>
      <p:bldP spid="583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a:t>Types of Exceptions</a:t>
            </a:r>
            <a:r>
              <a:rPr lang="en-US"/>
              <a:t> </a:t>
            </a:r>
          </a:p>
        </p:txBody>
      </p:sp>
      <p:sp>
        <p:nvSpPr>
          <p:cNvPr id="11267" name="Rectangle 3"/>
          <p:cNvSpPr>
            <a:spLocks noGrp="1" noChangeArrowheads="1"/>
          </p:cNvSpPr>
          <p:nvPr>
            <p:ph idx="1"/>
          </p:nvPr>
        </p:nvSpPr>
        <p:spPr>
          <a:xfrm>
            <a:off x="457200" y="1295400"/>
            <a:ext cx="8229600" cy="4830763"/>
          </a:xfrm>
        </p:spPr>
        <p:txBody>
          <a:bodyPr/>
          <a:lstStyle/>
          <a:p>
            <a:pPr marL="609600" indent="-609600" algn="ctr">
              <a:buFontTx/>
              <a:buNone/>
            </a:pPr>
            <a:r>
              <a:rPr lang="en-US" sz="2800" b="1">
                <a:solidFill>
                  <a:srgbClr val="FF0000"/>
                </a:solidFill>
                <a:latin typeface="Verdana" pitchFamily="34" charset="0"/>
              </a:rPr>
              <a:t>B Checked Exceptions</a:t>
            </a:r>
          </a:p>
          <a:p>
            <a:pPr marL="609600" indent="-609600">
              <a:buFontTx/>
              <a:buNone/>
            </a:pPr>
            <a:r>
              <a:rPr lang="en-US" sz="2800">
                <a:latin typeface="Verdana" pitchFamily="34" charset="0"/>
              </a:rPr>
              <a:t>      </a:t>
            </a:r>
            <a:r>
              <a:rPr lang="en-US" sz="2800" b="1" i="1">
                <a:solidFill>
                  <a:srgbClr val="FF6600"/>
                </a:solidFill>
                <a:latin typeface="Verdana" pitchFamily="34" charset="0"/>
              </a:rPr>
              <a:t>All Exceptions that extends the Exception or any one its subclass except RunTimeException class are checked exceptions</a:t>
            </a:r>
            <a:r>
              <a:rPr lang="en-US" sz="2800">
                <a:latin typeface="Verdana" pitchFamily="34" charset="0"/>
              </a:rPr>
              <a:t> </a:t>
            </a:r>
          </a:p>
          <a:p>
            <a:pPr marL="609600" indent="-609600"/>
            <a:r>
              <a:rPr lang="en-US" sz="2800" b="1">
                <a:solidFill>
                  <a:schemeClr val="accent2"/>
                </a:solidFill>
                <a:latin typeface="Verdana" pitchFamily="34" charset="0"/>
              </a:rPr>
              <a:t>Checked Exceptions are checked by the Java compiler.</a:t>
            </a:r>
          </a:p>
          <a:p>
            <a:pPr marL="609600" indent="-609600"/>
            <a:r>
              <a:rPr lang="en-US" sz="2800" b="1">
                <a:latin typeface="Verdana" pitchFamily="34" charset="0"/>
              </a:rPr>
              <a:t>There are two approaches that a user can follow to deal with checked exceptions</a:t>
            </a:r>
          </a:p>
          <a:p>
            <a:pPr marL="609600" indent="-609600">
              <a:buFontTx/>
              <a:buNone/>
            </a:pPr>
            <a:endParaRPr lang="en-US" sz="2800" b="1">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in)">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 calcmode="lin" valueType="num">
                                      <p:cBhvr additive="base">
                                        <p:cTn id="12"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1267">
                                            <p:txEl>
                                              <p:pRg st="1" end="1"/>
                                            </p:txEl>
                                          </p:spTgt>
                                        </p:tgtEl>
                                        <p:attrNameLst>
                                          <p:attrName>style.visibility</p:attrName>
                                        </p:attrNameLst>
                                      </p:cBhvr>
                                      <p:to>
                                        <p:strVal val="visible"/>
                                      </p:to>
                                    </p:set>
                                    <p:animEffect transition="in" filter="box(in)">
                                      <p:cBhvr>
                                        <p:cTn id="18" dur="500"/>
                                        <p:tgtEl>
                                          <p:spTgt spid="1126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 calcmode="lin" valueType="num">
                                      <p:cBhvr additive="base">
                                        <p:cTn id="2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267">
                                            <p:txEl>
                                              <p:pRg st="3" end="3"/>
                                            </p:txEl>
                                          </p:spTgt>
                                        </p:tgtEl>
                                        <p:attrNameLst>
                                          <p:attrName>style.visibility</p:attrName>
                                        </p:attrNameLst>
                                      </p:cBhvr>
                                      <p:to>
                                        <p:strVal val="visible"/>
                                      </p:to>
                                    </p:set>
                                    <p:anim calcmode="lin" valueType="num">
                                      <p:cBhvr additive="base">
                                        <p:cTn id="2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789</TotalTime>
  <Words>4111</Words>
  <Application>Microsoft Office PowerPoint</Application>
  <PresentationFormat>On-screen Show (4:3)</PresentationFormat>
  <Paragraphs>966</Paragraphs>
  <Slides>57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Arial Black</vt:lpstr>
      <vt:lpstr>Courier New</vt:lpstr>
      <vt:lpstr>Times New Roman</vt:lpstr>
      <vt:lpstr>Trebuchet MS</vt:lpstr>
      <vt:lpstr>Verdana</vt:lpstr>
      <vt:lpstr>Wingdings</vt:lpstr>
      <vt:lpstr>Wingdings 3</vt:lpstr>
      <vt:lpstr>Facet</vt:lpstr>
      <vt:lpstr>EXCEPTIONS IN JAVA</vt:lpstr>
      <vt:lpstr>Exception class Hierarchy</vt:lpstr>
      <vt:lpstr>Types of Exceptions </vt:lpstr>
      <vt:lpstr>Unchecked Exceptions</vt:lpstr>
      <vt:lpstr>UncheckedExceptions Example</vt:lpstr>
      <vt:lpstr>Example 2 (Unchecked Exceptions)</vt:lpstr>
      <vt:lpstr>Put the Related/Dependent Statements in try block</vt:lpstr>
      <vt:lpstr>Cont…</vt:lpstr>
      <vt:lpstr>Types of Exceptions </vt:lpstr>
      <vt:lpstr>Handling Checked Exceptions</vt:lpstr>
      <vt:lpstr>Checked Exceptions Examples</vt:lpstr>
      <vt:lpstr>Checked Exceptions</vt:lpstr>
      <vt:lpstr>Ways To Handle Checked Exceptions</vt:lpstr>
      <vt:lpstr>Ways To Handle Checked Exceptions  cont….</vt:lpstr>
      <vt:lpstr>Exception Handling</vt:lpstr>
      <vt:lpstr>Exception Hadling Syntax</vt:lpstr>
      <vt:lpstr>Catching an Exception</vt:lpstr>
      <vt:lpstr>Catching Multiple Exceptions</vt:lpstr>
      <vt:lpstr>OUTPUT</vt:lpstr>
      <vt:lpstr>Nested Try Statements</vt:lpstr>
      <vt:lpstr>Nested try blocks</vt:lpstr>
      <vt:lpstr>Nested try blocks cont…</vt:lpstr>
      <vt:lpstr>Nested try statements Example</vt:lpstr>
      <vt:lpstr>PowerPoint Presentation</vt:lpstr>
      <vt:lpstr>Writing Your Own Exceptions</vt:lpstr>
      <vt:lpstr>Throwing Unchecked Exception</vt:lpstr>
      <vt:lpstr>PowerPoint Presentation</vt:lpstr>
      <vt:lpstr>PowerPoint Presentation</vt:lpstr>
      <vt:lpstr>Change of main method No 1</vt:lpstr>
      <vt:lpstr>Change of Main Method No 2</vt:lpstr>
      <vt:lpstr>Checked Exceptions</vt:lpstr>
      <vt:lpstr>PowerPoint Presentation</vt:lpstr>
      <vt:lpstr>PowerPoint Presentation</vt:lpstr>
      <vt:lpstr>PowerPoint Presentation</vt:lpstr>
      <vt:lpstr>PowerPoint Presentation</vt:lpstr>
      <vt:lpstr>Use of finally Clause</vt:lpstr>
      <vt:lpstr>finally clause Syntax</vt:lpstr>
      <vt:lpstr>Example(finally clause)</vt:lpstr>
      <vt:lpstr>Output</vt:lpstr>
      <vt:lpstr>Creating Hierarchy of Exceptions</vt:lpstr>
      <vt:lpstr>Example</vt:lpstr>
      <vt:lpstr>Exception Example</vt:lpstr>
      <vt:lpstr>PowerPoint Presentation</vt:lpstr>
      <vt:lpstr>PowerPoint Presentation</vt:lpstr>
      <vt:lpstr>PowerPoint Presentation</vt:lpstr>
      <vt:lpstr>PowerPoint Presentation</vt:lpstr>
      <vt:lpstr>PowerPoint Presentation</vt:lpstr>
      <vt:lpstr>Sample Example 1</vt:lpstr>
      <vt:lpstr>Example 2</vt:lpstr>
      <vt:lpstr>Example 3</vt:lpstr>
      <vt:lpstr>Example 4</vt:lpstr>
      <vt:lpstr>Example 5</vt:lpstr>
      <vt:lpstr>Example 6</vt:lpstr>
      <vt:lpstr>Example 7</vt:lpstr>
      <vt:lpstr>Example 8</vt:lpstr>
      <vt:lpstr>Example 9</vt:lpstr>
      <vt:lpstr>Example 10</vt:lpstr>
    </vt:vector>
  </TitlesOfParts>
  <Company>bits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 IN JAVA</dc:title>
  <dc:creator>a</dc:creator>
  <cp:lastModifiedBy>Owner</cp:lastModifiedBy>
  <cp:revision>40</cp:revision>
  <dcterms:created xsi:type="dcterms:W3CDTF">2006-09-13T05:59:33Z</dcterms:created>
  <dcterms:modified xsi:type="dcterms:W3CDTF">2020-01-11T05:39:44Z</dcterms:modified>
</cp:coreProperties>
</file>