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93" r:id="rId2"/>
    <p:sldId id="323" r:id="rId3"/>
    <p:sldId id="326" r:id="rId4"/>
    <p:sldId id="335" r:id="rId5"/>
    <p:sldId id="329" r:id="rId6"/>
    <p:sldId id="336" r:id="rId7"/>
    <p:sldId id="330" r:id="rId8"/>
    <p:sldId id="337" r:id="rId9"/>
    <p:sldId id="331" r:id="rId10"/>
    <p:sldId id="263" r:id="rId11"/>
    <p:sldId id="332" r:id="rId12"/>
    <p:sldId id="338" r:id="rId13"/>
    <p:sldId id="339" r:id="rId14"/>
    <p:sldId id="28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ter Hossain" userId="903608d1-992e-4191-ae95-bc1fc021be44" providerId="ADAL" clId="{4F225540-6ECA-41E0-A785-F81CDAA6C106}"/>
    <pc:docChg chg="undo delSld modSld">
      <pc:chgData name="Mokter Hossain" userId="903608d1-992e-4191-ae95-bc1fc021be44" providerId="ADAL" clId="{4F225540-6ECA-41E0-A785-F81CDAA6C106}" dt="2018-11-11T14:08:18.682" v="5" actId="1076"/>
      <pc:docMkLst>
        <pc:docMk/>
      </pc:docMkLst>
      <pc:sldChg chg="modSp">
        <pc:chgData name="Mokter Hossain" userId="903608d1-992e-4191-ae95-bc1fc021be44" providerId="ADAL" clId="{4F225540-6ECA-41E0-A785-F81CDAA6C106}" dt="2018-11-11T14:08:18.682" v="5" actId="1076"/>
        <pc:sldMkLst>
          <pc:docMk/>
          <pc:sldMk cId="938473120" sldId="339"/>
        </pc:sldMkLst>
        <pc:spChg chg="mod">
          <ac:chgData name="Mokter Hossain" userId="903608d1-992e-4191-ae95-bc1fc021be44" providerId="ADAL" clId="{4F225540-6ECA-41E0-A785-F81CDAA6C106}" dt="2018-11-11T14:08:09.733" v="3" actId="20577"/>
          <ac:spMkLst>
            <pc:docMk/>
            <pc:sldMk cId="938473120" sldId="339"/>
            <ac:spMk id="2" creationId="{00000000-0000-0000-0000-000000000000}"/>
          </ac:spMkLst>
        </pc:spChg>
        <pc:spChg chg="mod">
          <ac:chgData name="Mokter Hossain" userId="903608d1-992e-4191-ae95-bc1fc021be44" providerId="ADAL" clId="{4F225540-6ECA-41E0-A785-F81CDAA6C106}" dt="2018-11-11T14:08:18.682" v="5" actId="1076"/>
          <ac:spMkLst>
            <pc:docMk/>
            <pc:sldMk cId="938473120" sldId="339"/>
            <ac:spMk id="4" creationId="{00000000-0000-0000-0000-000000000000}"/>
          </ac:spMkLst>
        </pc:spChg>
        <pc:spChg chg="mod">
          <ac:chgData name="Mokter Hossain" userId="903608d1-992e-4191-ae95-bc1fc021be44" providerId="ADAL" clId="{4F225540-6ECA-41E0-A785-F81CDAA6C106}" dt="2018-11-11T14:08:15.805" v="4" actId="1076"/>
          <ac:spMkLst>
            <pc:docMk/>
            <pc:sldMk cId="938473120" sldId="339"/>
            <ac:spMk id="5" creationId="{00000000-0000-0000-0000-000000000000}"/>
          </ac:spMkLst>
        </pc:spChg>
      </pc:sldChg>
    </pc:docChg>
  </pc:docChgLst>
  <pc:docChgLst>
    <pc:chgData name="Mokter Hossain" userId="903608d1-992e-4191-ae95-bc1fc021be44" providerId="ADAL" clId="{4B180A41-C3F2-4C88-9D63-D243DFB74AE2}"/>
    <pc:docChg chg="modSld">
      <pc:chgData name="Mokter Hossain" userId="903608d1-992e-4191-ae95-bc1fc021be44" providerId="ADAL" clId="{4B180A41-C3F2-4C88-9D63-D243DFB74AE2}" dt="2018-11-30T02:49:01.347" v="4" actId="1076"/>
      <pc:docMkLst>
        <pc:docMk/>
      </pc:docMkLst>
      <pc:sldChg chg="modSp">
        <pc:chgData name="Mokter Hossain" userId="903608d1-992e-4191-ae95-bc1fc021be44" providerId="ADAL" clId="{4B180A41-C3F2-4C88-9D63-D243DFB74AE2}" dt="2018-11-30T02:49:01.347" v="4" actId="1076"/>
        <pc:sldMkLst>
          <pc:docMk/>
          <pc:sldMk cId="1443929418" sldId="336"/>
        </pc:sldMkLst>
        <pc:picChg chg="mod">
          <ac:chgData name="Mokter Hossain" userId="903608d1-992e-4191-ae95-bc1fc021be44" providerId="ADAL" clId="{4B180A41-C3F2-4C88-9D63-D243DFB74AE2}" dt="2018-11-30T02:48:54.680" v="1" actId="1076"/>
          <ac:picMkLst>
            <pc:docMk/>
            <pc:sldMk cId="1443929418" sldId="336"/>
            <ac:picMk id="10" creationId="{00000000-0000-0000-0000-000000000000}"/>
          </ac:picMkLst>
        </pc:picChg>
        <pc:picChg chg="mod">
          <ac:chgData name="Mokter Hossain" userId="903608d1-992e-4191-ae95-bc1fc021be44" providerId="ADAL" clId="{4B180A41-C3F2-4C88-9D63-D243DFB74AE2}" dt="2018-11-30T02:49:01.347" v="4" actId="1076"/>
          <ac:picMkLst>
            <pc:docMk/>
            <pc:sldMk cId="1443929418" sldId="336"/>
            <ac:picMk id="1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81F30-2939-C64C-83ED-A390BE5E20F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DB6BC-7817-CD48-B12F-3F6B8EF2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8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4480" indent="-282492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9970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81958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33946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5934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37921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89909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41897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028887-9888-7840-A2AA-1322296B130A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4480" indent="-282492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9970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81958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33946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5934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37921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89909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41897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028887-9888-7840-A2AA-1322296B130A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4480" indent="-282492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9970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81958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33946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5934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37921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89909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41897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028887-9888-7840-A2AA-1322296B130A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4480" indent="-282492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9970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81958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33946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5934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37921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89909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41897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028887-9888-7840-A2AA-1322296B130A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4480" indent="-282492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9970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81958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33946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5934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37921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89909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41897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028887-9888-7840-A2AA-1322296B130A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4480" indent="-282492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9970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81958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33946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5934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37921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89909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41897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028887-9888-7840-A2AA-1322296B130A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4480" indent="-282492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9970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81958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33946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5934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37921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89909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41897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028887-9888-7840-A2AA-1322296B130A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4480" indent="-282492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9970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81958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33946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5934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37921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89909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41897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028887-9888-7840-A2AA-1322296B130A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4480" indent="-282492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9970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81958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33946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5934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37921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89909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41897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028887-9888-7840-A2AA-1322296B130A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4480" indent="-282492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9970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81958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33946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5934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37921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89909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41897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028887-9888-7840-A2AA-1322296B130A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4480" indent="-282492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9970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81958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33946" indent="-225994" defTabSz="911823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5934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37921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89909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41897" indent="-225994" defTabSz="91182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028887-9888-7840-A2AA-1322296B130A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youtube.com/channel/CSITEdExper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hannel/CSITEdExpert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channel/CSITEdExperts" TargetMode="Externa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channel/CSITEdExperts" TargetMode="Externa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s.cs.washington.edu/~djg/teachingMaterials/spac/grossmanSPAC_forkJoinFramework.html" TargetMode="External"/><Relationship Id="rId7" Type="http://schemas.openxmlformats.org/officeDocument/2006/relationships/hyperlink" Target="https://www.youtube.com/channel/CSITEdExpert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https://www.youtube.com/watch?v=5wgZYyvIVJk" TargetMode="External"/><Relationship Id="rId4" Type="http://schemas.openxmlformats.org/officeDocument/2006/relationships/hyperlink" Target="http://tutorials.jenkov.com/java-util-concurrent/java-fork-and-join-forkjoinpool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channel/CSITEdExper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channel/CSITEdExperts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channel/CSITEdExperts" TargetMode="Externa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ava-util-concurrent/executorservic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CSITEdExperts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CSITEdExperts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https://www.youtube.com/channel/CSITEdExperts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channel/CSITEdExperts" TargetMode="Externa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CSITEdExperts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76" y="1794081"/>
            <a:ext cx="8458200" cy="1752600"/>
          </a:xfrm>
        </p:spPr>
        <p:txBody>
          <a:bodyPr/>
          <a:lstStyle/>
          <a:p>
            <a:r>
              <a:rPr lang="en-US" sz="4000" b="1" dirty="0">
                <a:solidFill>
                  <a:srgbClr val="008000"/>
                </a:solidFill>
                <a:latin typeface="Arial"/>
                <a:cs typeface="Arial"/>
              </a:rPr>
              <a:t>Parallel Programming with </a:t>
            </a:r>
            <a:r>
              <a:rPr lang="en-US" sz="4000" b="1" dirty="0" err="1">
                <a:solidFill>
                  <a:srgbClr val="008000"/>
                </a:solidFill>
                <a:latin typeface="Arial"/>
                <a:cs typeface="Arial"/>
              </a:rPr>
              <a:t>ForkJoinPool</a:t>
            </a:r>
            <a:r>
              <a:rPr lang="en-US" sz="4000" b="1" dirty="0">
                <a:solidFill>
                  <a:srgbClr val="008000"/>
                </a:solidFill>
                <a:latin typeface="Arial"/>
                <a:cs typeface="Arial"/>
              </a:rPr>
              <a:t> Tasks in Java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89000" y="4673706"/>
            <a:ext cx="7467600" cy="144863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 err="1">
                <a:solidFill>
                  <a:srgbClr val="000099"/>
                </a:solidFill>
                <a:latin typeface="Arial" charset="0"/>
              </a:rPr>
              <a:t>Mokter</a:t>
            </a:r>
            <a:r>
              <a:rPr lang="en-US" sz="2800" dirty="0">
                <a:solidFill>
                  <a:srgbClr val="000099"/>
                </a:solidFill>
                <a:latin typeface="Arial" charset="0"/>
              </a:rPr>
              <a:t> Hossain, Ph.D.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Founder:  </a:t>
            </a:r>
            <a:r>
              <a:rPr lang="en-US" b="1" dirty="0">
                <a:solidFill>
                  <a:srgbClr val="000099"/>
                </a:solidFill>
                <a:latin typeface="Arial" charset="0"/>
                <a:hlinkClick r:id="rId2"/>
              </a:rPr>
              <a:t>https://www.youtube.com/channel/</a:t>
            </a:r>
            <a:r>
              <a:rPr lang="en-US" b="1" dirty="0">
                <a:latin typeface="Arial" charset="0"/>
                <a:hlinkClick r:id="rId2"/>
              </a:rPr>
              <a:t>CSITEdExperts</a:t>
            </a:r>
            <a:endParaRPr lang="en-US" b="1" dirty="0">
              <a:solidFill>
                <a:srgbClr val="000099"/>
              </a:solidFill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76" y="5769680"/>
            <a:ext cx="705320" cy="70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99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34572" y="1129834"/>
            <a:ext cx="8229600" cy="981316"/>
          </a:xfrm>
        </p:spPr>
        <p:txBody>
          <a:bodyPr/>
          <a:lstStyle/>
          <a:p>
            <a:pPr algn="just" eaLnBrk="1" hangingPunct="1"/>
            <a:r>
              <a:rPr lang="en-US" sz="2400" b="1" dirty="0">
                <a:solidFill>
                  <a:srgbClr val="008000"/>
                </a:solidFill>
                <a:latin typeface="Arial" charset="0"/>
              </a:rPr>
              <a:t>Steps in Implementing a Java Program with the </a:t>
            </a:r>
            <a:r>
              <a:rPr lang="en-US" sz="2400" b="1" dirty="0" err="1">
                <a:solidFill>
                  <a:srgbClr val="008000"/>
                </a:solidFill>
                <a:latin typeface="Arial" charset="0"/>
              </a:rPr>
              <a:t>ForkJoinPool</a:t>
            </a:r>
            <a:endParaRPr lang="en-US" sz="2400" b="1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6322" y="2454516"/>
            <a:ext cx="814397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1) Creating a </a:t>
            </a:r>
            <a:r>
              <a:rPr lang="en-US" sz="2800" b="1" dirty="0" err="1"/>
              <a:t>ForkJoinPool</a:t>
            </a:r>
            <a:r>
              <a:rPr lang="en-US" sz="2800" b="1" dirty="0"/>
              <a:t> Object</a:t>
            </a:r>
          </a:p>
          <a:p>
            <a:r>
              <a:rPr lang="en-US" dirty="0"/>
              <a:t>	</a:t>
            </a:r>
            <a:r>
              <a:rPr lang="en-US" dirty="0" err="1"/>
              <a:t>ForkJoinPool</a:t>
            </a:r>
            <a:r>
              <a:rPr lang="en-US" dirty="0"/>
              <a:t> </a:t>
            </a:r>
            <a:r>
              <a:rPr lang="en-US" dirty="0" err="1"/>
              <a:t>fjpool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ForkJoinPool</a:t>
            </a:r>
            <a:r>
              <a:rPr lang="en-US" b="1" dirty="0"/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800" b="1" dirty="0"/>
              <a:t>2) </a:t>
            </a:r>
            <a:r>
              <a:rPr lang="en-US" sz="2400" b="1" dirty="0"/>
              <a:t>Submitting Tasks to the </a:t>
            </a:r>
            <a:r>
              <a:rPr lang="en-US" sz="2400" b="1" dirty="0" err="1"/>
              <a:t>ForkJoinPool</a:t>
            </a:r>
            <a:r>
              <a:rPr lang="en-US" sz="2400" b="1" dirty="0"/>
              <a:t> Object</a:t>
            </a:r>
          </a:p>
          <a:p>
            <a:r>
              <a:rPr lang="en-US" dirty="0"/>
              <a:t>	</a:t>
            </a:r>
            <a:r>
              <a:rPr lang="en-US" dirty="0" err="1"/>
              <a:t>fjpool.invoke</a:t>
            </a:r>
            <a:r>
              <a:rPr lang="en-US" dirty="0"/>
              <a:t>(task)</a:t>
            </a:r>
            <a:endParaRPr lang="en-US" b="1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 rot="10800000" flipV="1">
            <a:off x="359226" y="4431268"/>
            <a:ext cx="8327573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b="1" dirty="0" err="1"/>
              <a:t>RecursiveAction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: A  task which does not return any value. It just does some work, e.g. writing data to disk, and then exits.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 rot="10800000" flipV="1">
            <a:off x="334572" y="5097671"/>
            <a:ext cx="846215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b="1" dirty="0" err="1"/>
              <a:t>RecursiveTask</a:t>
            </a:r>
            <a:r>
              <a:rPr lang="en-US" dirty="0"/>
              <a:t>: A task that returns a result. It may split its work up into smaller tasks, and merge the result of these smaller tasks into a collective result.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-120650" y="479756"/>
            <a:ext cx="9385299" cy="51673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Arial"/>
                <a:cs typeface="Arial"/>
              </a:rPr>
              <a:t>Parallel Programming with Java </a:t>
            </a:r>
            <a:r>
              <a:rPr lang="en-US" sz="3200" b="1" dirty="0" err="1">
                <a:solidFill>
                  <a:srgbClr val="C00000"/>
                </a:solidFill>
                <a:latin typeface="Arial"/>
                <a:cs typeface="Arial"/>
              </a:rPr>
              <a:t>ForkJoinPool</a:t>
            </a:r>
            <a:endParaRPr lang="en-US" sz="32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160" y="5877349"/>
            <a:ext cx="705320" cy="705320"/>
          </a:xfrm>
          <a:prstGeom prst="rect">
            <a:avLst/>
          </a:prstGeom>
        </p:spPr>
      </p:pic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257175" y="6196767"/>
            <a:ext cx="7467600" cy="458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YouTube Channel:</a:t>
            </a:r>
            <a:r>
              <a:rPr lang="en-US" sz="1400" dirty="0">
                <a:latin typeface="Arial" charset="0"/>
              </a:rPr>
              <a:t> </a:t>
            </a:r>
            <a:r>
              <a:rPr lang="en-US" sz="1600" b="1" dirty="0">
                <a:solidFill>
                  <a:srgbClr val="000099"/>
                </a:solidFill>
                <a:latin typeface="Arial" charset="0"/>
                <a:hlinkClick r:id="rId4"/>
              </a:rPr>
              <a:t>https://www.youtube.com/channel/</a:t>
            </a:r>
            <a:r>
              <a:rPr lang="en-US" sz="1600" b="1" dirty="0">
                <a:latin typeface="Arial" charset="0"/>
                <a:hlinkClick r:id="rId4"/>
              </a:rPr>
              <a:t>CSITEdExperts</a:t>
            </a:r>
            <a:endParaRPr lang="en-US" sz="1600" b="1" dirty="0">
              <a:solidFill>
                <a:srgbClr val="00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48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822084"/>
            <a:ext cx="8229600" cy="511416"/>
          </a:xfrm>
        </p:spPr>
        <p:txBody>
          <a:bodyPr/>
          <a:lstStyle/>
          <a:p>
            <a:pPr algn="just" eaLnBrk="1" hangingPunct="1"/>
            <a:r>
              <a:rPr lang="en-US" sz="2000" b="1" dirty="0">
                <a:solidFill>
                  <a:srgbClr val="008000"/>
                </a:solidFill>
                <a:latin typeface="Arial" charset="0"/>
              </a:rPr>
              <a:t>A Sample Java Program with the </a:t>
            </a:r>
            <a:r>
              <a:rPr lang="en-US" sz="2000" b="1" dirty="0" err="1">
                <a:solidFill>
                  <a:srgbClr val="008000"/>
                </a:solidFill>
                <a:latin typeface="Arial" charset="0"/>
              </a:rPr>
              <a:t>ForkJoinPool</a:t>
            </a:r>
            <a:r>
              <a:rPr lang="en-US" sz="2000" b="1" dirty="0">
                <a:solidFill>
                  <a:srgbClr val="008000"/>
                </a:solidFill>
                <a:latin typeface="Arial" charset="0"/>
              </a:rPr>
              <a:t> Utilization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-127001" y="264848"/>
            <a:ext cx="9385299" cy="51673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Arial"/>
                <a:cs typeface="Arial"/>
              </a:rPr>
              <a:t>Parallel Programming with Java </a:t>
            </a:r>
            <a:r>
              <a:rPr lang="en-US" sz="3200" b="1" dirty="0" err="1">
                <a:solidFill>
                  <a:srgbClr val="C00000"/>
                </a:solidFill>
                <a:latin typeface="Arial"/>
                <a:cs typeface="Arial"/>
              </a:rPr>
              <a:t>ForkJoinPool</a:t>
            </a:r>
            <a:endParaRPr lang="en-US" sz="32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333500"/>
            <a:ext cx="7672531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160" y="5877349"/>
            <a:ext cx="705320" cy="705320"/>
          </a:xfrm>
          <a:prstGeom prst="rect">
            <a:avLst/>
          </a:prstGeom>
        </p:spPr>
      </p:pic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57175" y="6196767"/>
            <a:ext cx="7467600" cy="458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YouTube Channel:</a:t>
            </a:r>
            <a:r>
              <a:rPr lang="en-US" sz="1400" dirty="0">
                <a:latin typeface="Arial" charset="0"/>
              </a:rPr>
              <a:t> </a:t>
            </a:r>
            <a:r>
              <a:rPr lang="en-US" sz="1600" b="1" dirty="0">
                <a:solidFill>
                  <a:srgbClr val="000099"/>
                </a:solidFill>
                <a:latin typeface="Arial" charset="0"/>
                <a:hlinkClick r:id="rId5"/>
              </a:rPr>
              <a:t>https://www.youtube.com/channel/</a:t>
            </a:r>
            <a:r>
              <a:rPr lang="en-US" sz="1600" b="1" dirty="0">
                <a:latin typeface="Arial" charset="0"/>
                <a:hlinkClick r:id="rId5"/>
              </a:rPr>
              <a:t>CSITEdExperts</a:t>
            </a:r>
            <a:endParaRPr lang="en-US" sz="1600" b="1" dirty="0">
              <a:solidFill>
                <a:srgbClr val="00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22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1576508"/>
            <a:ext cx="8229600" cy="511416"/>
          </a:xfrm>
        </p:spPr>
        <p:txBody>
          <a:bodyPr/>
          <a:lstStyle/>
          <a:p>
            <a:pPr algn="just" eaLnBrk="1" hangingPunct="1"/>
            <a:r>
              <a:rPr lang="en-US" sz="2000" b="1" dirty="0">
                <a:solidFill>
                  <a:srgbClr val="008000"/>
                </a:solidFill>
                <a:latin typeface="Arial" charset="0"/>
              </a:rPr>
              <a:t>Sample Output: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219128"/>
            <a:ext cx="6223000" cy="357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-127001" y="160338"/>
            <a:ext cx="9385299" cy="51673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Arial"/>
                <a:cs typeface="Arial"/>
              </a:rPr>
              <a:t>Parallel Programming with Java </a:t>
            </a:r>
            <a:r>
              <a:rPr lang="en-US" sz="3200" b="1" dirty="0" err="1">
                <a:solidFill>
                  <a:srgbClr val="C00000"/>
                </a:solidFill>
                <a:latin typeface="Arial"/>
                <a:cs typeface="Arial"/>
              </a:rPr>
              <a:t>ForkJoinPool</a:t>
            </a:r>
            <a:endParaRPr lang="en-US" sz="32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09575" y="822084"/>
            <a:ext cx="8229600" cy="51141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b="1" dirty="0">
                <a:solidFill>
                  <a:srgbClr val="008000"/>
                </a:solidFill>
                <a:latin typeface="Arial" charset="0"/>
              </a:rPr>
              <a:t>A Sample Java Program with the </a:t>
            </a:r>
            <a:r>
              <a:rPr lang="en-US" sz="2000" b="1" dirty="0" err="1">
                <a:solidFill>
                  <a:srgbClr val="008000"/>
                </a:solidFill>
                <a:latin typeface="Arial" charset="0"/>
              </a:rPr>
              <a:t>ForkJoinPool</a:t>
            </a:r>
            <a:r>
              <a:rPr lang="en-US" sz="2000" b="1" dirty="0">
                <a:solidFill>
                  <a:srgbClr val="008000"/>
                </a:solidFill>
                <a:latin typeface="Arial" charset="0"/>
              </a:rPr>
              <a:t> Utilization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160" y="5877349"/>
            <a:ext cx="705320" cy="705320"/>
          </a:xfrm>
          <a:prstGeom prst="rect">
            <a:avLst/>
          </a:prstGeom>
        </p:spPr>
      </p:pic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57175" y="6196767"/>
            <a:ext cx="7467600" cy="458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YouTube Channel:</a:t>
            </a:r>
            <a:r>
              <a:rPr lang="en-US" sz="1400" dirty="0">
                <a:latin typeface="Arial" charset="0"/>
              </a:rPr>
              <a:t> </a:t>
            </a:r>
            <a:r>
              <a:rPr lang="en-US" sz="1600" b="1" dirty="0">
                <a:solidFill>
                  <a:srgbClr val="000099"/>
                </a:solidFill>
                <a:latin typeface="Arial" charset="0"/>
                <a:hlinkClick r:id="rId5"/>
              </a:rPr>
              <a:t>https://www.youtube.com/channel/</a:t>
            </a:r>
            <a:r>
              <a:rPr lang="en-US" sz="1600" b="1" dirty="0">
                <a:latin typeface="Arial" charset="0"/>
                <a:hlinkClick r:id="rId5"/>
              </a:rPr>
              <a:t>CSITEdExperts</a:t>
            </a:r>
            <a:endParaRPr lang="en-US" sz="1600" b="1" dirty="0">
              <a:solidFill>
                <a:srgbClr val="00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344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1625600"/>
            <a:ext cx="8458200" cy="4089400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https://docs.oracle.com/javase/8/docs/api/java/util/concurrent/ForkJoinPool.html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https://homes.cs.washington.edu/~djg/teachingMaterials/spac/grossmanSPAC_forkJoinFramework.html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http://tutorials.jenkov.com/java-util-concurrent/java-fork-and-join-forkjoinpool.html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https://www.youtube.com/watch?v=5wgZYyvIVJk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https://github.com/headius/forkjoin.rb/blob/master/examples/recursive/Fibonacci.java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-127001" y="416386"/>
            <a:ext cx="9385299" cy="51673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Arial"/>
                <a:cs typeface="Arial"/>
              </a:rPr>
              <a:t>Parallel Programming with Java </a:t>
            </a:r>
            <a:r>
              <a:rPr lang="en-US" sz="3200" b="1" dirty="0" err="1">
                <a:solidFill>
                  <a:srgbClr val="C00000"/>
                </a:solidFill>
                <a:latin typeface="Arial"/>
                <a:cs typeface="Arial"/>
              </a:rPr>
              <a:t>ForkJoinPool</a:t>
            </a:r>
            <a:endParaRPr lang="en-US" sz="32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42900" y="1077792"/>
            <a:ext cx="8229600" cy="51141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b="1" dirty="0">
                <a:solidFill>
                  <a:srgbClr val="008000"/>
                </a:solidFill>
                <a:latin typeface="Arial" charset="0"/>
              </a:rPr>
              <a:t>References: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160" y="6004349"/>
            <a:ext cx="705320" cy="705320"/>
          </a:xfrm>
          <a:prstGeom prst="rect">
            <a:avLst/>
          </a:prstGeom>
        </p:spPr>
      </p:pic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57175" y="6196350"/>
            <a:ext cx="7467600" cy="458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YouTube Channel:</a:t>
            </a:r>
            <a:r>
              <a:rPr lang="en-US" sz="1400" dirty="0">
                <a:latin typeface="Arial" charset="0"/>
              </a:rPr>
              <a:t> </a:t>
            </a:r>
            <a:r>
              <a:rPr lang="en-US" sz="1600" b="1" dirty="0">
                <a:solidFill>
                  <a:srgbClr val="000099"/>
                </a:solidFill>
                <a:latin typeface="Arial" charset="0"/>
                <a:hlinkClick r:id="rId7"/>
              </a:rPr>
              <a:t>https://www.youtube.com/channel/</a:t>
            </a:r>
            <a:r>
              <a:rPr lang="en-US" sz="1600" b="1" dirty="0">
                <a:latin typeface="Arial" charset="0"/>
                <a:hlinkClick r:id="rId7"/>
              </a:rPr>
              <a:t>CSITEdExperts</a:t>
            </a:r>
            <a:endParaRPr lang="en-US" sz="1600" b="1" dirty="0">
              <a:solidFill>
                <a:srgbClr val="00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73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7187" y="0"/>
            <a:ext cx="59599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Arial" charset="0"/>
              </a:rPr>
              <a:t>Thank you!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80" y="1200329"/>
            <a:ext cx="6813005" cy="3389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160" y="5877349"/>
            <a:ext cx="705320" cy="705320"/>
          </a:xfrm>
          <a:prstGeom prst="rect">
            <a:avLst/>
          </a:prstGeom>
        </p:spPr>
      </p:pic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3700" y="5016606"/>
            <a:ext cx="7467600" cy="144863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99"/>
                </a:solidFill>
                <a:latin typeface="Arial" charset="0"/>
              </a:rPr>
              <a:t>Please Subscribe: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99"/>
                </a:solidFill>
                <a:latin typeface="Arial" charset="0"/>
                <a:hlinkClick r:id="rId4"/>
              </a:rPr>
              <a:t>https://www.youtube.com/channel/</a:t>
            </a:r>
            <a:r>
              <a:rPr lang="en-US" b="1" dirty="0">
                <a:latin typeface="Arial" charset="0"/>
                <a:hlinkClick r:id="rId4"/>
              </a:rPr>
              <a:t>CSITEdExperts</a:t>
            </a:r>
            <a:endParaRPr lang="en-US" b="1" dirty="0">
              <a:solidFill>
                <a:srgbClr val="00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47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484" y="1138280"/>
            <a:ext cx="8458200" cy="82707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000" b="1" dirty="0">
                <a:solidFill>
                  <a:srgbClr val="008000"/>
                </a:solidFill>
                <a:latin typeface="Arial"/>
                <a:cs typeface="Arial"/>
              </a:rPr>
              <a:t>An Overview of the Presentation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10291" y="2076729"/>
            <a:ext cx="7710714" cy="3954507"/>
          </a:xfrm>
        </p:spPr>
        <p:txBody>
          <a:bodyPr>
            <a:noAutofit/>
          </a:bodyPr>
          <a:lstStyle/>
          <a:p>
            <a:pPr marL="285750" indent="-285750" algn="just">
              <a:spcAft>
                <a:spcPts val="1200"/>
              </a:spcAft>
              <a:buFont typeface="Wingdings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Arial"/>
                <a:cs typeface="Arial"/>
              </a:rPr>
              <a:t>  What is Parallel Programming?</a:t>
            </a:r>
          </a:p>
          <a:p>
            <a:pPr marL="285750" indent="-285750" algn="just">
              <a:spcAft>
                <a:spcPts val="1200"/>
              </a:spcAft>
              <a:buFont typeface="Wingdings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Arial" charset="0"/>
              </a:rPr>
              <a:t>  How to Implement Parallel Processing?</a:t>
            </a:r>
          </a:p>
          <a:p>
            <a:pPr marL="285750" indent="-285750" algn="just">
              <a:spcAft>
                <a:spcPts val="1200"/>
              </a:spcAft>
              <a:buFont typeface="Wingdings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Arial" charset="0"/>
              </a:rPr>
              <a:t> An Overview of Java </a:t>
            </a:r>
            <a:r>
              <a:rPr lang="en-US" sz="2000" b="1" dirty="0" err="1">
                <a:solidFill>
                  <a:schemeClr val="tx1"/>
                </a:solidFill>
                <a:latin typeface="Arial" charset="0"/>
              </a:rPr>
              <a:t>ForkJoinPool</a:t>
            </a:r>
            <a:endParaRPr lang="en-US" sz="2000" b="1" dirty="0">
              <a:solidFill>
                <a:schemeClr val="tx1"/>
              </a:solidFill>
              <a:latin typeface="Arial" charset="0"/>
            </a:endParaRPr>
          </a:p>
          <a:p>
            <a:pPr marL="285750" indent="-285750" algn="just">
              <a:spcAft>
                <a:spcPts val="1200"/>
              </a:spcAft>
              <a:buFont typeface="Wingdings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Arial" charset="0"/>
              </a:rPr>
              <a:t> The </a:t>
            </a:r>
            <a:r>
              <a:rPr lang="en-US" sz="2000" b="1" dirty="0" err="1">
                <a:solidFill>
                  <a:schemeClr val="tx1"/>
                </a:solidFill>
                <a:latin typeface="Arial" charset="0"/>
              </a:rPr>
              <a:t>ForkJoinPool</a:t>
            </a:r>
            <a:r>
              <a:rPr lang="en-US" sz="2000" b="1" dirty="0">
                <a:solidFill>
                  <a:schemeClr val="tx1"/>
                </a:solidFill>
                <a:latin typeface="Arial" charset="0"/>
              </a:rPr>
              <a:t> Structure &amp; Functionality</a:t>
            </a:r>
          </a:p>
          <a:p>
            <a:pPr marL="285750" indent="-285750" algn="just">
              <a:spcAft>
                <a:spcPts val="1200"/>
              </a:spcAft>
              <a:buFont typeface="Wingdings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Arial" charset="0"/>
              </a:rPr>
              <a:t> Steps in Implementing a Java Program with the </a:t>
            </a:r>
            <a:r>
              <a:rPr lang="en-US" sz="2000" b="1" dirty="0" err="1">
                <a:solidFill>
                  <a:schemeClr val="tx1"/>
                </a:solidFill>
                <a:latin typeface="Arial" charset="0"/>
              </a:rPr>
              <a:t>ForkJoinPool</a:t>
            </a:r>
            <a:endParaRPr lang="en-US" sz="2000" b="1" dirty="0">
              <a:solidFill>
                <a:schemeClr val="tx1"/>
              </a:solidFill>
              <a:latin typeface="Arial" charset="0"/>
            </a:endParaRPr>
          </a:p>
          <a:p>
            <a:pPr marL="285750" indent="-285750" algn="just">
              <a:spcAft>
                <a:spcPts val="1200"/>
              </a:spcAft>
              <a:buFont typeface="Wingdings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Arial" charset="0"/>
              </a:rPr>
              <a:t> A Sample Java Program with the </a:t>
            </a:r>
            <a:r>
              <a:rPr lang="en-US" sz="2000" b="1" dirty="0" err="1">
                <a:solidFill>
                  <a:schemeClr val="tx1"/>
                </a:solidFill>
                <a:latin typeface="Arial" charset="0"/>
              </a:rPr>
              <a:t>ForkJoinPool</a:t>
            </a:r>
            <a:r>
              <a:rPr lang="en-US" sz="2000" b="1" dirty="0">
                <a:solidFill>
                  <a:schemeClr val="tx1"/>
                </a:solidFill>
                <a:latin typeface="Arial" charset="0"/>
              </a:rPr>
              <a:t> Utilization</a:t>
            </a:r>
          </a:p>
          <a:p>
            <a:pPr marL="285750" indent="-285750" algn="just">
              <a:spcAft>
                <a:spcPts val="1200"/>
              </a:spcAft>
              <a:buFont typeface="Wingdings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rial"/>
                <a:cs typeface="Arial"/>
              </a:rPr>
              <a:t>Thank You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-120650" y="565861"/>
            <a:ext cx="9385299" cy="51673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Arial"/>
                <a:cs typeface="Arial"/>
              </a:rPr>
              <a:t>Parallel Programming with Java </a:t>
            </a:r>
            <a:r>
              <a:rPr lang="en-US" sz="3200" b="1" dirty="0" err="1">
                <a:solidFill>
                  <a:srgbClr val="C00000"/>
                </a:solidFill>
                <a:latin typeface="Arial"/>
                <a:cs typeface="Arial"/>
              </a:rPr>
              <a:t>ForkJoinPool</a:t>
            </a:r>
            <a:endParaRPr lang="en-US" sz="32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345" y="6038379"/>
            <a:ext cx="705320" cy="70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8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6275" y="1737805"/>
            <a:ext cx="7048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Parallel</a:t>
            </a:r>
            <a:r>
              <a:rPr lang="en-US" dirty="0"/>
              <a:t> programming is a process of running multiple tasks on multiple processors.</a:t>
            </a:r>
          </a:p>
        </p:txBody>
      </p:sp>
      <p:sp>
        <p:nvSpPr>
          <p:cNvPr id="4" name="AutoShape 4" descr="Image result for What is Parallel Programming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What is Parallel Programming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Image result for What is Parallel Programming?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2795405"/>
            <a:ext cx="6734175" cy="246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-120650" y="600378"/>
            <a:ext cx="9385299" cy="51673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Arial"/>
                <a:cs typeface="Arial"/>
              </a:rPr>
              <a:t>Parallel Programming with Java </a:t>
            </a:r>
            <a:r>
              <a:rPr lang="en-US" sz="3200" b="1" dirty="0" err="1">
                <a:solidFill>
                  <a:srgbClr val="C00000"/>
                </a:solidFill>
                <a:latin typeface="Arial"/>
                <a:cs typeface="Arial"/>
              </a:rPr>
              <a:t>ForkJoinPool</a:t>
            </a:r>
            <a:endParaRPr lang="en-US" sz="32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345" y="6038379"/>
            <a:ext cx="705320" cy="705320"/>
          </a:xfrm>
          <a:prstGeom prst="rect">
            <a:avLst/>
          </a:prstGeom>
        </p:spPr>
      </p:pic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257175" y="6196767"/>
            <a:ext cx="7467600" cy="458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YouTube Channel:</a:t>
            </a:r>
            <a:r>
              <a:rPr lang="en-US" sz="1400" dirty="0">
                <a:latin typeface="Arial" charset="0"/>
              </a:rPr>
              <a:t> </a:t>
            </a:r>
            <a:r>
              <a:rPr lang="en-US" sz="1600" b="1" dirty="0">
                <a:solidFill>
                  <a:srgbClr val="000099"/>
                </a:solidFill>
                <a:latin typeface="Arial" charset="0"/>
                <a:hlinkClick r:id="rId5"/>
              </a:rPr>
              <a:t>https://www.youtube.com/channel/</a:t>
            </a:r>
            <a:r>
              <a:rPr lang="en-US" sz="1600" b="1" dirty="0">
                <a:latin typeface="Arial" charset="0"/>
                <a:hlinkClick r:id="rId5"/>
              </a:rPr>
              <a:t>CSITEdExperts</a:t>
            </a:r>
            <a:endParaRPr lang="en-US" sz="1600" b="1" dirty="0">
              <a:solidFill>
                <a:srgbClr val="00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57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42308"/>
            <a:ext cx="8229600" cy="662558"/>
          </a:xfrm>
        </p:spPr>
        <p:txBody>
          <a:bodyPr/>
          <a:lstStyle/>
          <a:p>
            <a:pPr algn="just"/>
            <a:r>
              <a:rPr lang="en-US" sz="3200" b="1" dirty="0">
                <a:solidFill>
                  <a:srgbClr val="C00000"/>
                </a:solidFill>
                <a:latin typeface="Arial" charset="0"/>
              </a:rPr>
              <a:t>How to Implement Parallel Processing?</a:t>
            </a:r>
            <a:endParaRPr lang="en-US" sz="3200" b="1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264078"/>
            <a:ext cx="3433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2) </a:t>
            </a:r>
            <a:r>
              <a:rPr lang="en-US" b="1" dirty="0" err="1"/>
              <a:t>ExecutorService</a:t>
            </a:r>
            <a:r>
              <a:rPr lang="en-US" b="1" dirty="0"/>
              <a:t> in Java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3600" y="2001653"/>
            <a:ext cx="79498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 </a:t>
            </a:r>
            <a:r>
              <a:rPr lang="en-US" b="1" dirty="0"/>
              <a:t>thread pool</a:t>
            </a:r>
            <a:r>
              <a:rPr lang="en-US" dirty="0"/>
              <a:t> is a collection of worker </a:t>
            </a:r>
            <a:r>
              <a:rPr lang="en-US" b="1" dirty="0"/>
              <a:t>threads</a:t>
            </a:r>
            <a:r>
              <a:rPr lang="en-US" dirty="0"/>
              <a:t> that efficiently execute asynchronous callbacks on behalf of the application.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to reduce the number of application </a:t>
            </a:r>
            <a:r>
              <a:rPr lang="en-US" b="1" dirty="0"/>
              <a:t>threads;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management of the worker </a:t>
            </a:r>
            <a:r>
              <a:rPr lang="en-US" b="1" dirty="0"/>
              <a:t>threads</a:t>
            </a:r>
            <a:r>
              <a:rPr lang="en-US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3600" y="3648758"/>
            <a:ext cx="782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Is </a:t>
            </a:r>
            <a:r>
              <a:rPr lang="en-US" alt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 asynchronous execution mechanism that is capable of executing tasks in the background. It is a thread pool implementation.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0524" y="1649687"/>
            <a:ext cx="3433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1) Thread Pool in Java</a:t>
            </a:r>
          </a:p>
        </p:txBody>
      </p:sp>
      <p:pic>
        <p:nvPicPr>
          <p:cNvPr id="18" name="Picture 5" descr="Image result for thread pool in java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314" y="4295089"/>
            <a:ext cx="3599362" cy="201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-127001" y="394528"/>
            <a:ext cx="9385299" cy="51673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Arial"/>
                <a:cs typeface="Arial"/>
              </a:rPr>
              <a:t>Parallel Programming with Java </a:t>
            </a:r>
            <a:r>
              <a:rPr lang="en-US" sz="3200" b="1" dirty="0" err="1">
                <a:solidFill>
                  <a:srgbClr val="C00000"/>
                </a:solidFill>
                <a:latin typeface="Arial"/>
                <a:cs typeface="Arial"/>
              </a:rPr>
              <a:t>ForkJoinPool</a:t>
            </a:r>
            <a:endParaRPr lang="en-US" sz="32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160" y="5877349"/>
            <a:ext cx="705320" cy="705320"/>
          </a:xfrm>
          <a:prstGeom prst="rect">
            <a:avLst/>
          </a:prstGeom>
        </p:spPr>
      </p:pic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257175" y="6353652"/>
            <a:ext cx="7467600" cy="458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YouTube Channel:</a:t>
            </a:r>
            <a:r>
              <a:rPr lang="en-US" sz="1400" dirty="0">
                <a:latin typeface="Arial" charset="0"/>
              </a:rPr>
              <a:t> </a:t>
            </a:r>
            <a:r>
              <a:rPr lang="en-US" sz="1600" b="1" dirty="0">
                <a:solidFill>
                  <a:srgbClr val="000099"/>
                </a:solidFill>
                <a:latin typeface="Arial" charset="0"/>
                <a:hlinkClick r:id="rId5"/>
              </a:rPr>
              <a:t>https://www.youtube.com/channel/</a:t>
            </a:r>
            <a:r>
              <a:rPr lang="en-US" sz="1600" b="1" dirty="0">
                <a:latin typeface="Arial" charset="0"/>
                <a:hlinkClick r:id="rId5"/>
              </a:rPr>
              <a:t>CSITEdExperts</a:t>
            </a:r>
            <a:endParaRPr lang="en-US" sz="1600" b="1" dirty="0">
              <a:solidFill>
                <a:srgbClr val="00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34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0108"/>
            <a:ext cx="8229600" cy="662558"/>
          </a:xfrm>
        </p:spPr>
        <p:txBody>
          <a:bodyPr/>
          <a:lstStyle/>
          <a:p>
            <a:pPr algn="just" eaLnBrk="1" hangingPunct="1"/>
            <a:r>
              <a:rPr lang="en-US" sz="3200" b="1" dirty="0">
                <a:solidFill>
                  <a:srgbClr val="008000"/>
                </a:solidFill>
                <a:latin typeface="Arial" charset="0"/>
              </a:rPr>
              <a:t>An Overview of Java </a:t>
            </a:r>
            <a:r>
              <a:rPr lang="en-US" sz="3200" b="1" dirty="0" err="1">
                <a:solidFill>
                  <a:srgbClr val="008000"/>
                </a:solidFill>
                <a:latin typeface="Arial" charset="0"/>
              </a:rPr>
              <a:t>ForkJoinPool</a:t>
            </a:r>
            <a:endParaRPr lang="en-US" sz="3200" b="1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1879688"/>
            <a:ext cx="4241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3) </a:t>
            </a:r>
            <a:r>
              <a:rPr lang="en-US" b="1" dirty="0" err="1"/>
              <a:t>ForkJoinPool</a:t>
            </a:r>
            <a:r>
              <a:rPr lang="en-US" b="1" dirty="0"/>
              <a:t> in Java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924" y="2295355"/>
            <a:ext cx="83562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The </a:t>
            </a:r>
            <a:r>
              <a:rPr lang="en-US" altLang="en-US" sz="1000" b="1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ForkJoinPool</a:t>
            </a:r>
            <a:r>
              <a:rPr lang="en-US" altLang="en-US" b="1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</a:rPr>
              <a:t>  </a:t>
            </a:r>
            <a:r>
              <a:rPr lang="en-US" altLang="en-US" dirty="0">
                <a:solidFill>
                  <a:srgbClr val="000000"/>
                </a:solidFill>
              </a:rPr>
              <a:t>is similar to the Java </a:t>
            </a:r>
            <a:r>
              <a:rPr lang="en-US" altLang="en-US" b="1" dirty="0" err="1">
                <a:solidFill>
                  <a:srgbClr val="333399"/>
                </a:solidFill>
                <a:hlinkClick r:id="rId3"/>
              </a:rPr>
              <a:t>ExecutorService</a:t>
            </a:r>
            <a:r>
              <a:rPr lang="en-US" altLang="en-US" b="1" dirty="0">
                <a:solidFill>
                  <a:srgbClr val="333399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but with one difference that it easily </a:t>
            </a:r>
            <a:r>
              <a:rPr lang="en-US" alt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split the working task into smaller tasks which are then submitted to the </a:t>
            </a:r>
            <a:r>
              <a:rPr lang="en-US" altLang="en-US" sz="1000" b="1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600" b="1" dirty="0" err="1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ForkJoinPool</a:t>
            </a:r>
            <a:r>
              <a:rPr lang="en-US" altLang="en-US" sz="1600" b="1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;  </a:t>
            </a:r>
            <a:r>
              <a:rPr lang="en-US" alt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 finally joins the results (if any).  </a:t>
            </a:r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796" y="3269015"/>
            <a:ext cx="4003759" cy="296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160" y="5877349"/>
            <a:ext cx="705320" cy="705320"/>
          </a:xfrm>
          <a:prstGeom prst="rect">
            <a:avLst/>
          </a:prstGeom>
        </p:spPr>
      </p:pic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290682" y="6353652"/>
            <a:ext cx="7467600" cy="458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YouTube Channel:</a:t>
            </a:r>
            <a:r>
              <a:rPr lang="en-US" sz="1400" dirty="0">
                <a:latin typeface="Arial" charset="0"/>
              </a:rPr>
              <a:t> </a:t>
            </a:r>
            <a:r>
              <a:rPr lang="en-US" sz="1600" b="1" dirty="0">
                <a:solidFill>
                  <a:srgbClr val="000099"/>
                </a:solidFill>
                <a:latin typeface="Arial" charset="0"/>
                <a:hlinkClick r:id="rId6"/>
              </a:rPr>
              <a:t>https://www.youtube.com/channel/</a:t>
            </a:r>
            <a:r>
              <a:rPr lang="en-US" sz="1600" b="1" dirty="0">
                <a:latin typeface="Arial" charset="0"/>
                <a:hlinkClick r:id="rId6"/>
              </a:rPr>
              <a:t>CSITEdExperts</a:t>
            </a:r>
            <a:endParaRPr 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5FE6F6-658F-432C-8B9D-8BBD8C7A5BD1}"/>
              </a:ext>
            </a:extLst>
          </p:cNvPr>
          <p:cNvSpPr txBox="1">
            <a:spLocks noChangeArrowheads="1"/>
          </p:cNvSpPr>
          <p:nvPr/>
        </p:nvSpPr>
        <p:spPr>
          <a:xfrm>
            <a:off x="-120650" y="449291"/>
            <a:ext cx="9385299" cy="51673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Arial"/>
                <a:cs typeface="Arial"/>
              </a:rPr>
              <a:t>Parallel Programming with Java </a:t>
            </a:r>
            <a:r>
              <a:rPr lang="en-US" sz="3200" b="1" dirty="0" err="1">
                <a:solidFill>
                  <a:srgbClr val="C00000"/>
                </a:solidFill>
                <a:latin typeface="Arial"/>
                <a:cs typeface="Arial"/>
              </a:rPr>
              <a:t>ForkJoinPool</a:t>
            </a:r>
            <a:endParaRPr lang="en-US" sz="32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050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49636" y="978250"/>
            <a:ext cx="8229600" cy="662558"/>
          </a:xfrm>
        </p:spPr>
        <p:txBody>
          <a:bodyPr/>
          <a:lstStyle/>
          <a:p>
            <a:pPr algn="just"/>
            <a:r>
              <a:rPr lang="en-US" sz="3200" b="1" dirty="0">
                <a:solidFill>
                  <a:srgbClr val="008000"/>
                </a:solidFill>
                <a:latin typeface="Arial" charset="0"/>
              </a:rPr>
              <a:t>An Overview of Java </a:t>
            </a:r>
            <a:r>
              <a:rPr lang="en-US" sz="3200" b="1" dirty="0" err="1">
                <a:solidFill>
                  <a:srgbClr val="008000"/>
                </a:solidFill>
                <a:latin typeface="Arial" charset="0"/>
              </a:rPr>
              <a:t>ForkJoinPool</a:t>
            </a:r>
            <a:endParaRPr lang="en-US" sz="3200" b="1" dirty="0">
              <a:solidFill>
                <a:srgbClr val="008000"/>
              </a:solidFill>
              <a:latin typeface="Arial" charset="0"/>
            </a:endParaRP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64" y="3137946"/>
            <a:ext cx="3506886" cy="255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286522" y="2174208"/>
            <a:ext cx="8229600" cy="66255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b="1" dirty="0">
                <a:solidFill>
                  <a:schemeClr val="tx1"/>
                </a:solidFill>
                <a:latin typeface="Arial" charset="0"/>
              </a:rPr>
              <a:t>Uses Divide &amp; Conquer Fashion: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-127001" y="160338"/>
            <a:ext cx="9385299" cy="51673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Arial"/>
                <a:cs typeface="Arial"/>
              </a:rPr>
              <a:t>Parallel Programming with Java </a:t>
            </a:r>
            <a:r>
              <a:rPr lang="en-US" sz="3200" b="1" dirty="0" err="1">
                <a:solidFill>
                  <a:srgbClr val="C00000"/>
                </a:solidFill>
                <a:latin typeface="Arial"/>
                <a:cs typeface="Arial"/>
              </a:rPr>
              <a:t>ForkJoinPool</a:t>
            </a:r>
            <a:endParaRPr lang="en-US" sz="32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667" y="3029389"/>
            <a:ext cx="4402569" cy="266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160" y="5877349"/>
            <a:ext cx="705320" cy="705320"/>
          </a:xfrm>
          <a:prstGeom prst="rect">
            <a:avLst/>
          </a:prstGeom>
        </p:spPr>
      </p:pic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257175" y="6196767"/>
            <a:ext cx="7467600" cy="458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YouTube Channel:</a:t>
            </a:r>
            <a:r>
              <a:rPr lang="en-US" sz="1400" dirty="0">
                <a:latin typeface="Arial" charset="0"/>
              </a:rPr>
              <a:t> </a:t>
            </a:r>
            <a:r>
              <a:rPr lang="en-US" sz="1600" b="1" dirty="0">
                <a:solidFill>
                  <a:srgbClr val="000099"/>
                </a:solidFill>
                <a:latin typeface="Arial" charset="0"/>
                <a:hlinkClick r:id="rId6"/>
              </a:rPr>
              <a:t>https://www.youtube.com/channel/</a:t>
            </a:r>
            <a:r>
              <a:rPr lang="en-US" sz="1600" b="1" dirty="0">
                <a:latin typeface="Arial" charset="0"/>
                <a:hlinkClick r:id="rId6"/>
              </a:rPr>
              <a:t>CSITEdExperts</a:t>
            </a:r>
            <a:endParaRPr lang="en-US" sz="1600" b="1" dirty="0">
              <a:solidFill>
                <a:srgbClr val="00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92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9576" y="1399508"/>
            <a:ext cx="8229600" cy="662558"/>
          </a:xfrm>
        </p:spPr>
        <p:txBody>
          <a:bodyPr/>
          <a:lstStyle/>
          <a:p>
            <a:pPr algn="just"/>
            <a:r>
              <a:rPr lang="en-US" sz="3200" b="1" dirty="0">
                <a:solidFill>
                  <a:srgbClr val="008000"/>
                </a:solidFill>
                <a:latin typeface="Arial" charset="0"/>
              </a:rPr>
              <a:t>An Overview of Java </a:t>
            </a:r>
            <a:r>
              <a:rPr lang="en-US" sz="3200" b="1" dirty="0" err="1">
                <a:solidFill>
                  <a:srgbClr val="008000"/>
                </a:solidFill>
                <a:latin typeface="Arial" charset="0"/>
              </a:rPr>
              <a:t>ForkJoinPool</a:t>
            </a:r>
            <a:endParaRPr lang="en-US" sz="3200" b="1" dirty="0">
              <a:solidFill>
                <a:srgbClr val="008000"/>
              </a:solidFill>
              <a:latin typeface="Arial" charset="0"/>
            </a:endParaRPr>
          </a:p>
        </p:txBody>
      </p:sp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62117"/>
            <a:ext cx="4787500" cy="254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826" y="3051078"/>
            <a:ext cx="34956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-127001" y="583850"/>
            <a:ext cx="9385299" cy="51673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Arial"/>
                <a:cs typeface="Arial"/>
              </a:rPr>
              <a:t>Parallel Programming with Java </a:t>
            </a:r>
            <a:r>
              <a:rPr lang="en-US" sz="3200" b="1" dirty="0" err="1">
                <a:solidFill>
                  <a:srgbClr val="C00000"/>
                </a:solidFill>
                <a:latin typeface="Arial"/>
                <a:cs typeface="Arial"/>
              </a:rPr>
              <a:t>ForkJoinPool</a:t>
            </a:r>
            <a:endParaRPr lang="en-US" sz="32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57175" y="6196767"/>
            <a:ext cx="7467600" cy="458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YouTube Channel:</a:t>
            </a:r>
            <a:r>
              <a:rPr lang="en-US" sz="1400" dirty="0">
                <a:latin typeface="Arial" charset="0"/>
              </a:rPr>
              <a:t> </a:t>
            </a:r>
            <a:r>
              <a:rPr lang="en-US" sz="1600" b="1" dirty="0">
                <a:solidFill>
                  <a:srgbClr val="000099"/>
                </a:solidFill>
                <a:latin typeface="Arial" charset="0"/>
                <a:hlinkClick r:id="rId5"/>
              </a:rPr>
              <a:t>https://www.youtube.com/channel/</a:t>
            </a:r>
            <a:r>
              <a:rPr lang="en-US" sz="1600" b="1" dirty="0">
                <a:latin typeface="Arial" charset="0"/>
                <a:hlinkClick r:id="rId5"/>
              </a:rPr>
              <a:t>CSITEdExperts</a:t>
            </a:r>
            <a:endParaRPr 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160" y="5877349"/>
            <a:ext cx="705320" cy="70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2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88" y="1328834"/>
            <a:ext cx="8229600" cy="563466"/>
          </a:xfrm>
        </p:spPr>
        <p:txBody>
          <a:bodyPr/>
          <a:lstStyle/>
          <a:p>
            <a:pPr algn="just" eaLnBrk="1" hangingPunct="1"/>
            <a:r>
              <a:rPr lang="en-US" sz="2800" b="1" dirty="0">
                <a:solidFill>
                  <a:srgbClr val="008000"/>
                </a:solidFill>
                <a:latin typeface="Arial" charset="0"/>
              </a:rPr>
              <a:t>The </a:t>
            </a:r>
            <a:r>
              <a:rPr lang="en-US" sz="2800" b="1" dirty="0" err="1">
                <a:solidFill>
                  <a:srgbClr val="008000"/>
                </a:solidFill>
                <a:latin typeface="Arial" charset="0"/>
              </a:rPr>
              <a:t>ForkJoinPool</a:t>
            </a:r>
            <a:r>
              <a:rPr lang="en-US" sz="2800" b="1" dirty="0">
                <a:solidFill>
                  <a:srgbClr val="008000"/>
                </a:solidFill>
                <a:latin typeface="Arial" charset="0"/>
              </a:rPr>
              <a:t> Structure &amp; Functionality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2222604"/>
            <a:ext cx="6542087" cy="340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-127001" y="529150"/>
            <a:ext cx="9385299" cy="51673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Arial"/>
                <a:cs typeface="Arial"/>
              </a:rPr>
              <a:t>Parallel Programming with Java </a:t>
            </a:r>
            <a:r>
              <a:rPr lang="en-US" sz="3200" b="1" dirty="0" err="1">
                <a:solidFill>
                  <a:srgbClr val="C00000"/>
                </a:solidFill>
                <a:latin typeface="Arial"/>
                <a:cs typeface="Arial"/>
              </a:rPr>
              <a:t>ForkJoinPool</a:t>
            </a:r>
            <a:endParaRPr lang="en-US" sz="32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160" y="5877349"/>
            <a:ext cx="705320" cy="705320"/>
          </a:xfrm>
          <a:prstGeom prst="rect">
            <a:avLst/>
          </a:prstGeom>
        </p:spPr>
      </p:pic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57175" y="6196767"/>
            <a:ext cx="7467600" cy="458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YouTube Channel:</a:t>
            </a:r>
            <a:r>
              <a:rPr lang="en-US" sz="1400" dirty="0">
                <a:latin typeface="Arial" charset="0"/>
              </a:rPr>
              <a:t> </a:t>
            </a:r>
            <a:r>
              <a:rPr lang="en-US" sz="1600" b="1" dirty="0">
                <a:solidFill>
                  <a:srgbClr val="000099"/>
                </a:solidFill>
                <a:latin typeface="Arial" charset="0"/>
                <a:hlinkClick r:id="rId5"/>
              </a:rPr>
              <a:t>https://www.youtube.com/channel/</a:t>
            </a:r>
            <a:r>
              <a:rPr lang="en-US" sz="1600" b="1" dirty="0">
                <a:latin typeface="Arial" charset="0"/>
                <a:hlinkClick r:id="rId5"/>
              </a:rPr>
              <a:t>CSITEdExperts</a:t>
            </a:r>
            <a:endParaRPr lang="en-US" sz="1600" b="1" dirty="0">
              <a:solidFill>
                <a:srgbClr val="00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3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89487"/>
            <a:ext cx="8229600" cy="662558"/>
          </a:xfrm>
        </p:spPr>
        <p:txBody>
          <a:bodyPr/>
          <a:lstStyle/>
          <a:p>
            <a:pPr algn="just" eaLnBrk="1" hangingPunct="1"/>
            <a:r>
              <a:rPr lang="en-US" sz="3200" b="1" dirty="0">
                <a:solidFill>
                  <a:srgbClr val="008000"/>
                </a:solidFill>
                <a:latin typeface="Arial" charset="0"/>
              </a:rPr>
              <a:t>A Java program using </a:t>
            </a:r>
            <a:r>
              <a:rPr lang="en-US" sz="3200" b="1" dirty="0" err="1">
                <a:solidFill>
                  <a:srgbClr val="008000"/>
                </a:solidFill>
                <a:latin typeface="Arial" charset="0"/>
              </a:rPr>
              <a:t>ForkJoinPool</a:t>
            </a:r>
            <a:endParaRPr lang="en-US" sz="3200" b="1" dirty="0">
              <a:solidFill>
                <a:srgbClr val="008000"/>
              </a:solidFill>
              <a:latin typeface="Arial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11" y="3206690"/>
            <a:ext cx="47053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010" y="3206690"/>
            <a:ext cx="3464466" cy="1800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355276" y="2304795"/>
            <a:ext cx="8229600" cy="66255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b="1" dirty="0">
                <a:solidFill>
                  <a:srgbClr val="008000"/>
                </a:solidFill>
                <a:latin typeface="Arial" charset="0"/>
              </a:rPr>
              <a:t>Fibonacci(n) Calculation: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-222574" y="636136"/>
            <a:ext cx="9385299" cy="51673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Arial"/>
                <a:cs typeface="Arial"/>
              </a:rPr>
              <a:t>Parallel Programming with Java </a:t>
            </a:r>
            <a:r>
              <a:rPr lang="en-US" sz="3200" b="1" dirty="0" err="1">
                <a:solidFill>
                  <a:srgbClr val="C00000"/>
                </a:solidFill>
                <a:latin typeface="Arial"/>
                <a:cs typeface="Arial"/>
              </a:rPr>
              <a:t>ForkJoinPool</a:t>
            </a:r>
            <a:endParaRPr lang="en-US" sz="32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160" y="5877349"/>
            <a:ext cx="705320" cy="705320"/>
          </a:xfrm>
          <a:prstGeom prst="rect">
            <a:avLst/>
          </a:prstGeom>
        </p:spPr>
      </p:pic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257175" y="6196767"/>
            <a:ext cx="7467600" cy="458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YouTube Channel:</a:t>
            </a:r>
            <a:r>
              <a:rPr lang="en-US" sz="1400" dirty="0">
                <a:latin typeface="Arial" charset="0"/>
              </a:rPr>
              <a:t> </a:t>
            </a:r>
            <a:r>
              <a:rPr lang="en-US" sz="1600" b="1" dirty="0">
                <a:solidFill>
                  <a:srgbClr val="000099"/>
                </a:solidFill>
                <a:latin typeface="Arial" charset="0"/>
                <a:hlinkClick r:id="rId6"/>
              </a:rPr>
              <a:t>https://www.youtube.com/channel/</a:t>
            </a:r>
            <a:r>
              <a:rPr lang="en-US" sz="1600" b="1" dirty="0">
                <a:latin typeface="Arial" charset="0"/>
                <a:hlinkClick r:id="rId6"/>
              </a:rPr>
              <a:t>CSITEdExperts</a:t>
            </a:r>
            <a:endParaRPr lang="en-US" sz="1600" b="1" dirty="0">
              <a:solidFill>
                <a:srgbClr val="00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228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1455</TotalTime>
  <Words>472</Words>
  <Application>Microsoft Office PowerPoint</Application>
  <PresentationFormat>On-screen Show (4:3)</PresentationFormat>
  <Paragraphs>78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 Unicode MS</vt:lpstr>
      <vt:lpstr>ＭＳ Ｐゴシック</vt:lpstr>
      <vt:lpstr>Arial</vt:lpstr>
      <vt:lpstr>Calibri</vt:lpstr>
      <vt:lpstr>News Gothic MT</vt:lpstr>
      <vt:lpstr>Times New Roman</vt:lpstr>
      <vt:lpstr>Wingdings</vt:lpstr>
      <vt:lpstr>Wingdings 2</vt:lpstr>
      <vt:lpstr>Breeze</vt:lpstr>
      <vt:lpstr>Parallel Programming with ForkJoinPool Tasks in Java</vt:lpstr>
      <vt:lpstr>PowerPoint Presentation</vt:lpstr>
      <vt:lpstr>PowerPoint Presentation</vt:lpstr>
      <vt:lpstr>How to Implement Parallel Processing?</vt:lpstr>
      <vt:lpstr>An Overview of Java ForkJoinPool</vt:lpstr>
      <vt:lpstr>An Overview of Java ForkJoinPool</vt:lpstr>
      <vt:lpstr>An Overview of Java ForkJoinPool</vt:lpstr>
      <vt:lpstr>The ForkJoinPool Structure &amp; Functionality</vt:lpstr>
      <vt:lpstr>A Java program using ForkJoinPool</vt:lpstr>
      <vt:lpstr>Steps in Implementing a Java Program with the ForkJoinPool</vt:lpstr>
      <vt:lpstr>A Sample Java Program with the ForkJoinPool Utilization</vt:lpstr>
      <vt:lpstr>Sample Output:</vt:lpstr>
      <vt:lpstr>https://docs.oracle.com/javase/8/docs/api/java/util/concurrent/ForkJoinPool.html  https://homes.cs.washington.edu/~djg/teachingMaterials/spac/grossmanSPAC_forkJoinFramework.html  http://tutorials.jenkov.com/java-util-concurrent/java-fork-and-join-forkjoinpool.html  https://www.youtube.com/watch?v=5wgZYyvIVJk  https://github.com/headius/forkjoin.rb/blob/master/examples/recursive/Fibonacci.java</vt:lpstr>
      <vt:lpstr>PowerPoint Presentation</vt:lpstr>
    </vt:vector>
  </TitlesOfParts>
  <Company>University of Alabama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Hossain</dc:creator>
  <cp:lastModifiedBy>Mokter Hossain</cp:lastModifiedBy>
  <cp:revision>141</cp:revision>
  <dcterms:created xsi:type="dcterms:W3CDTF">2017-02-19T23:12:44Z</dcterms:created>
  <dcterms:modified xsi:type="dcterms:W3CDTF">2018-11-30T02:49:15Z</dcterms:modified>
</cp:coreProperties>
</file>