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6" r:id="rId11"/>
    <p:sldId id="265" r:id="rId12"/>
    <p:sldId id="267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9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yticsvidhya.com/wp-content/uploads/2015/10/SVM_4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990600"/>
            <a:ext cx="4648200" cy="4343400"/>
          </a:xfrm>
        </p:spPr>
        <p:txBody>
          <a:bodyPr>
            <a:normAutofit/>
          </a:bodyPr>
          <a:lstStyle/>
          <a:p>
            <a:r>
              <a:rPr lang="en-IN" sz="8000" dirty="0"/>
              <a:t>SUPPORT</a:t>
            </a:r>
            <a:br>
              <a:rPr lang="en-IN" sz="8000" dirty="0"/>
            </a:br>
            <a:r>
              <a:rPr lang="en-IN" sz="8000" dirty="0"/>
              <a:t>VECTOR MACHINE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/>
          <a:stretch/>
        </p:blipFill>
        <p:spPr bwMode="auto">
          <a:xfrm>
            <a:off x="381000" y="1905000"/>
            <a:ext cx="4048125" cy="33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7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2400" dirty="0"/>
              <a:t>Flexibility in choosing a similarity function</a:t>
            </a:r>
          </a:p>
          <a:p>
            <a:pPr algn="just">
              <a:lnSpc>
                <a:spcPct val="80000"/>
              </a:lnSpc>
            </a:pPr>
            <a:r>
              <a:rPr lang="en-US" altLang="zh-CN" sz="2400" dirty="0"/>
              <a:t>Sparseness of solution when dealing with large data sets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- only support vectors are used to specify the separating hyper plane </a:t>
            </a:r>
          </a:p>
          <a:p>
            <a:pPr algn="just">
              <a:lnSpc>
                <a:spcPct val="80000"/>
              </a:lnSpc>
            </a:pPr>
            <a:r>
              <a:rPr lang="en-US" altLang="zh-CN" sz="2400" dirty="0"/>
              <a:t>Ability to handle large feature spaces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- complexity does not depend on the dimensionality of the feature space</a:t>
            </a:r>
          </a:p>
          <a:p>
            <a:pPr algn="just">
              <a:lnSpc>
                <a:spcPct val="80000"/>
              </a:lnSpc>
            </a:pPr>
            <a:r>
              <a:rPr lang="en-US" altLang="zh-CN" sz="2400" dirty="0"/>
              <a:t>Over fitting can be controlled by soft margin approach</a:t>
            </a:r>
          </a:p>
          <a:p>
            <a:pPr algn="just">
              <a:lnSpc>
                <a:spcPct val="80000"/>
              </a:lnSpc>
            </a:pPr>
            <a:r>
              <a:rPr lang="en-US" altLang="zh-CN" sz="2400" dirty="0"/>
              <a:t>Nice math property: a simple convex optimization problem which is guaranteed to converge to a single global solution</a:t>
            </a:r>
          </a:p>
          <a:p>
            <a:pPr algn="just">
              <a:lnSpc>
                <a:spcPct val="80000"/>
              </a:lnSpc>
            </a:pPr>
            <a:r>
              <a:rPr lang="en-US" altLang="zh-CN" sz="2400" dirty="0"/>
              <a:t>Feature Selection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18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works really well with clear margin of separation.</a:t>
            </a:r>
          </a:p>
          <a:p>
            <a:pPr algn="just"/>
            <a:r>
              <a:rPr lang="en-US" dirty="0"/>
              <a:t>It is effective in high dimensional spaces.</a:t>
            </a:r>
          </a:p>
          <a:p>
            <a:pPr algn="just"/>
            <a:r>
              <a:rPr lang="en-US" dirty="0"/>
              <a:t>It is effective in cases where number of dimensions is greater than the number of samples.</a:t>
            </a:r>
          </a:p>
          <a:p>
            <a:pPr algn="just"/>
            <a:r>
              <a:rPr lang="en-US" dirty="0"/>
              <a:t>It uses a subset of training points in the decision function (called support vectors), so it is also memory efficient.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47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 doesn’t perform well, when we have large data set because the required training time is higher</a:t>
            </a:r>
          </a:p>
          <a:p>
            <a:pPr algn="just"/>
            <a:r>
              <a:rPr lang="en-US" dirty="0"/>
              <a:t>It also doesn’t perform very well, when the data set has more noise i.e. target classes are overlapping.</a:t>
            </a:r>
          </a:p>
          <a:p>
            <a:pPr algn="just">
              <a:lnSpc>
                <a:spcPct val="80000"/>
              </a:lnSpc>
            </a:pPr>
            <a:r>
              <a:rPr lang="en-US" altLang="zh-CN" dirty="0"/>
              <a:t>It only considers two classes</a:t>
            </a:r>
            <a:r>
              <a:rPr lang="en-IN" altLang="zh-CN" dirty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56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SVM has been used successfully in many real-world problems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   - text (and hypertext) categorization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   - image classification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   - bioinformatics (Protein classification,  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      Cancer classification)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/>
              <a:t>   - hand-written character recognition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3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7431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https://www.analyticsvidhya.com/blog/2017/09/understaing-support-vector-machine-example-code/</a:t>
            </a:r>
          </a:p>
          <a:p>
            <a:pPr algn="just"/>
            <a:r>
              <a:rPr lang="en-IN" dirty="0"/>
              <a:t>https://medium.com/machine-learning-101/chapter-2-svm-support-vector-machine-theory-f0812effc72</a:t>
            </a:r>
          </a:p>
          <a:p>
            <a:pPr algn="just"/>
            <a:r>
              <a:rPr lang="en-US" dirty="0"/>
              <a:t>http://www.cristiandima.com/basics-of-support-vector-machines/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8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“Support Vector Machine” (SVM) is a supervised </a:t>
            </a:r>
            <a:r>
              <a:rPr lang="en-US" b="1" u="sng" dirty="0"/>
              <a:t>machine learning algorithm</a:t>
            </a:r>
            <a:r>
              <a:rPr lang="en-US" b="1" dirty="0"/>
              <a:t> </a:t>
            </a:r>
            <a:r>
              <a:rPr lang="en-US" dirty="0"/>
              <a:t>which can be used for classification. </a:t>
            </a:r>
          </a:p>
          <a:p>
            <a:pPr algn="just"/>
            <a:r>
              <a:rPr lang="en-US" dirty="0"/>
              <a:t>In this algorithm, we plot each data item as a point in n-dimensional space (where n is number of features you have) with the value of each feature being the value of a particular coordinate. Then, we perform classification by finding the hyper-plane that differentiate the two classes very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0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>How does it work?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600" b="1" dirty="0"/>
              <a:t>How can we identify the right hyper-plane?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/>
              <a:t>Identify the right hyper-plane (Scenario-1): </a:t>
            </a:r>
          </a:p>
          <a:p>
            <a:pPr marL="0" indent="0" algn="just">
              <a:buNone/>
            </a:pPr>
            <a:r>
              <a:rPr lang="en-US" sz="2400" dirty="0"/>
              <a:t>Here, we have three hyper-planes (A, B and C). Now, identify the right hyper-plane to classify star and circle.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You need to remember a thumb rule to identify the right hyper-plane: “Select the hyper-plane which segregates the two classes better”. In this scenario, hyper-plane “B” has excellently performed this job.</a:t>
            </a:r>
          </a:p>
          <a:p>
            <a:pPr algn="just"/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657725" cy="280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5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6248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Identify the right hyper-plane (Scenario-2): </a:t>
            </a:r>
          </a:p>
          <a:p>
            <a:pPr marL="0" indent="0" algn="just">
              <a:buNone/>
            </a:pPr>
            <a:r>
              <a:rPr lang="en-US" dirty="0"/>
              <a:t>Here, we have three hyper-planes (A, B and C) and all are segregating the classes well. Now, How can we identify the right </a:t>
            </a:r>
            <a:r>
              <a:rPr lang="en-US" dirty="0" err="1"/>
              <a:t>hyperplane</a:t>
            </a:r>
            <a:r>
              <a:rPr lang="en-US" dirty="0"/>
              <a:t>?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Here, maximizing the distances between nearest data point (either class) and hyper-plane will help us to decide the right hyper-plane. This distance is called as </a:t>
            </a:r>
            <a:r>
              <a:rPr lang="en-US" b="1" dirty="0"/>
              <a:t>Margin</a:t>
            </a:r>
            <a:r>
              <a:rPr lang="en-US" dirty="0"/>
              <a:t>. </a:t>
            </a:r>
            <a:r>
              <a:rPr lang="en-US" u="sng" dirty="0">
                <a:hlinkClick r:id="rId2"/>
              </a:rPr>
              <a:t/>
            </a:r>
            <a:br>
              <a:rPr lang="en-US" u="sng" dirty="0">
                <a:hlinkClick r:id="rId2"/>
              </a:rPr>
            </a:br>
            <a:r>
              <a:rPr lang="en-US" dirty="0"/>
              <a:t>Hence, we name the right hyper-plane as C. </a:t>
            </a:r>
          </a:p>
          <a:p>
            <a:pPr marL="0" indent="0" algn="just">
              <a:buNone/>
            </a:pPr>
            <a:r>
              <a:rPr lang="en-US" dirty="0"/>
              <a:t>If we select a hyper-plane having low margin then there is high chance of miss-classification.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4" y="1447800"/>
            <a:ext cx="421053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04" y="1295400"/>
            <a:ext cx="428754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7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Identify the right hyper-plane (Scenario-3):</a:t>
            </a:r>
          </a:p>
          <a:p>
            <a:pPr marL="0" indent="0" algn="just">
              <a:buNone/>
            </a:pPr>
            <a:r>
              <a:rPr lang="en-US" dirty="0"/>
              <a:t>Using the rules as discussed in previous section to identify the right hyper-plane.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Some of you may have selected the hyper-plane </a:t>
            </a:r>
            <a:r>
              <a:rPr lang="en-US" b="1" dirty="0"/>
              <a:t>B </a:t>
            </a:r>
            <a:r>
              <a:rPr lang="en-US" dirty="0"/>
              <a:t>as it has higher margin compared to </a:t>
            </a:r>
            <a:r>
              <a:rPr lang="en-US" b="1" dirty="0"/>
              <a:t>A. </a:t>
            </a:r>
          </a:p>
          <a:p>
            <a:pPr algn="just"/>
            <a:r>
              <a:rPr lang="en-US" dirty="0"/>
              <a:t>But, here is the catch, </a:t>
            </a:r>
            <a:r>
              <a:rPr lang="en-US" b="1" dirty="0"/>
              <a:t>SVM selects the hyper-plane which classifies the classes accurately prior to maximizing margin.</a:t>
            </a:r>
            <a:r>
              <a:rPr lang="en-US" dirty="0"/>
              <a:t> Here, hyper-plane B has a classification error and A has classified all correctly. Therefore, the right hyper-plane is </a:t>
            </a:r>
            <a:r>
              <a:rPr lang="en-US" b="1" dirty="0"/>
              <a:t>A.</a:t>
            </a:r>
          </a:p>
          <a:p>
            <a:pPr algn="just"/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dirty="0"/>
              <a:t>SVM has a feature to ignore outliers.</a:t>
            </a:r>
          </a:p>
          <a:p>
            <a:pPr algn="just"/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529137" cy="325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9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682432"/>
            <a:ext cx="4560189" cy="334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13" y="1447800"/>
            <a:ext cx="4015787" cy="334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76600" y="1295400"/>
            <a:ext cx="2895600" cy="291588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SVM can solve this problem. Easily!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IN" sz="2000" dirty="0"/>
              <a:t>z=x^2+y^2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6689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Find the hyper-plane to segregate to classes (Scenario-5):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US" sz="2400" dirty="0"/>
              <a:t>we don’t need to add this feature manually to have a hyper-plane. SVM has a technique called the </a:t>
            </a:r>
            <a:r>
              <a:rPr lang="en-US" sz="2400" b="1" u="sng" dirty="0"/>
              <a:t>kernel trick</a:t>
            </a:r>
            <a:r>
              <a:rPr lang="en-US" sz="2400" dirty="0"/>
              <a:t>. </a:t>
            </a:r>
          </a:p>
          <a:p>
            <a:pPr algn="just"/>
            <a:endParaRPr lang="en-US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562600" y="3102992"/>
            <a:ext cx="3124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4796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5626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i="1" dirty="0"/>
              <a:t>Thankfully, you don’t have to guess/ derive the transformation every time for your data set. The </a:t>
            </a:r>
            <a:r>
              <a:rPr lang="en-US" sz="2000" b="1" i="1" dirty="0" err="1"/>
              <a:t>sklearn</a:t>
            </a:r>
            <a:r>
              <a:rPr lang="en-US" sz="2000" b="1" i="1" dirty="0"/>
              <a:t> library's SVM </a:t>
            </a:r>
            <a:r>
              <a:rPr lang="en-US" sz="2000" i="1" dirty="0"/>
              <a:t>implementation provides it inbuilt.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5486400" cy="57911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Functions which takes low dimensional input space and transform it to a higher dimensional space i.e. </a:t>
            </a:r>
            <a:r>
              <a:rPr lang="en-US" b="1" dirty="0"/>
              <a:t>it converts not separable problem to separable problem</a:t>
            </a:r>
            <a:r>
              <a:rPr lang="en-US" dirty="0"/>
              <a:t>, these functions are called </a:t>
            </a:r>
            <a:r>
              <a:rPr lang="en-US" b="1" dirty="0"/>
              <a:t>kernels</a:t>
            </a:r>
            <a:r>
              <a:rPr lang="en-US" dirty="0"/>
              <a:t>. It is mostly useful in non-linear separation problem. </a:t>
            </a:r>
          </a:p>
          <a:p>
            <a:pPr marL="0" indent="0" algn="just">
              <a:buNone/>
            </a:pPr>
            <a:r>
              <a:rPr lang="en-US" dirty="0"/>
              <a:t>Simply put, it does some extremely complex data transformations, then find out the process to separate the data based on the labels or outputs you’ve defined.</a:t>
            </a:r>
          </a:p>
          <a:p>
            <a:pPr algn="just"/>
            <a:r>
              <a:rPr lang="en-US" dirty="0"/>
              <a:t>When we look at the hyper-plane in original input space it looks like a circle.</a:t>
            </a:r>
          </a:p>
        </p:txBody>
      </p:sp>
    </p:spTree>
    <p:extLst>
      <p:ext uri="{BB962C8B-B14F-4D97-AF65-F5344CB8AC3E}">
        <p14:creationId xmlns:p14="http://schemas.microsoft.com/office/powerpoint/2010/main" val="276414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2200D-D50C-45A9-B2DF-626DD913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9B38C3-6897-482F-94E4-424226A9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  <a:p>
            <a:r>
              <a:rPr lang="en-US" dirty="0"/>
              <a:t>Radial Basis Function</a:t>
            </a:r>
          </a:p>
          <a:p>
            <a:r>
              <a:rPr lang="en-US" dirty="0"/>
              <a:t>Polynomial</a:t>
            </a:r>
          </a:p>
          <a:p>
            <a:r>
              <a:rPr lang="en-US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300408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7C96C-AAC9-49E7-A21F-FA1A6E4C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79D023-7800-4811-89A8-06F6C1A5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B683F7-D3EE-4830-99A6-DEAE9244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257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SUPPORT VECTOR MACHINE</vt:lpstr>
      <vt:lpstr>PowerPoint Presentation</vt:lpstr>
      <vt:lpstr>  How does it work?  How can we identify the right hyper-plane?  </vt:lpstr>
      <vt:lpstr>PowerPoint Presentation</vt:lpstr>
      <vt:lpstr>PowerPoint Presentation</vt:lpstr>
      <vt:lpstr>SVM can solve this problem. Easily! z=x^2+y^2</vt:lpstr>
      <vt:lpstr>Thankfully, you don’t have to guess/ derive the transformation every time for your data set. The sklearn library's SVM implementation provides it inbuilt. </vt:lpstr>
      <vt:lpstr>Kernel Options</vt:lpstr>
      <vt:lpstr>PowerPoint Presentation</vt:lpstr>
      <vt:lpstr>Properties of SVM</vt:lpstr>
      <vt:lpstr>Pros</vt:lpstr>
      <vt:lpstr>Cons</vt:lpstr>
      <vt:lpstr>SVM Applications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Veena</dc:creator>
  <cp:lastModifiedBy>Veena</cp:lastModifiedBy>
  <cp:revision>14</cp:revision>
  <dcterms:created xsi:type="dcterms:W3CDTF">2006-08-16T00:00:00Z</dcterms:created>
  <dcterms:modified xsi:type="dcterms:W3CDTF">2019-04-08T05:01:26Z</dcterms:modified>
</cp:coreProperties>
</file>