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85" r:id="rId3"/>
    <p:sldId id="286" r:id="rId4"/>
    <p:sldId id="287" r:id="rId5"/>
    <p:sldId id="288" r:id="rId6"/>
    <p:sldId id="289" r:id="rId7"/>
    <p:sldId id="290" r:id="rId8"/>
    <p:sldId id="307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8" r:id="rId18"/>
    <p:sldId id="301" r:id="rId19"/>
    <p:sldId id="302" r:id="rId20"/>
    <p:sldId id="303" r:id="rId21"/>
    <p:sldId id="309" r:id="rId22"/>
    <p:sldId id="305" r:id="rId23"/>
    <p:sldId id="306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236"/>
    <a:srgbClr val="212136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7" autoAdjust="0"/>
    <p:restoredTop sz="94125" autoAdjust="0"/>
  </p:normalViewPr>
  <p:slideViewPr>
    <p:cSldViewPr snapToGrid="0" snapToObjects="1">
      <p:cViewPr varScale="1">
        <p:scale>
          <a:sx n="77" d="100"/>
          <a:sy n="77" d="100"/>
        </p:scale>
        <p:origin x="1088" y="64"/>
      </p:cViewPr>
      <p:guideLst>
        <p:guide orient="horz" pos="1620"/>
        <p:guide pos="2160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10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0BCE51BA-6D86-418C-A45A-0FD03C5923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4CCA1F-BD59-463A-BE45-999C502CB2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9F983-8963-430F-B2FE-D8FDC1974AAB}" type="datetimeFigureOut">
              <a:rPr lang="en-AU" smtClean="0"/>
              <a:t>15/10/2018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F41AC57-05DE-4EA7-B049-827765AF06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B60033D-883F-4CFD-B24C-BAEB75EC98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6B0BA-1498-4B0B-87D1-FA40CDEB00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970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9FB91-72B3-463E-8D44-D1889801833E}" type="datetimeFigureOut">
              <a:rPr lang="en-AU" smtClean="0"/>
              <a:t>15/10/2018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B1A01-F464-4F55-8CB9-02B1D999DB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291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2017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822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5594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9510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9404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8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2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7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3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5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3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7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4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B66B8-E8AC-3A48-BD8B-8CC7F06BD45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5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7737"/>
          <a:stretch/>
        </p:blipFill>
        <p:spPr>
          <a:xfrm>
            <a:off x="-1" y="0"/>
            <a:ext cx="3352801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65349" y="3189542"/>
            <a:ext cx="5134123" cy="282025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GB" sz="4500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An Introduction</a:t>
            </a:r>
            <a:r>
              <a:rPr lang="en-GB" sz="4500" dirty="0">
                <a:solidFill>
                  <a:srgbClr val="212236"/>
                </a:solidFill>
                <a:latin typeface="Open Sans"/>
                <a:cs typeface="Open Sans"/>
              </a:rPr>
              <a:t> </a:t>
            </a:r>
            <a:r>
              <a:rPr lang="en-GB" sz="4500" baseline="30000">
                <a:solidFill>
                  <a:srgbClr val="212236"/>
                </a:solidFill>
                <a:latin typeface="Open Sans"/>
                <a:cs typeface="Open Sans"/>
              </a:rPr>
              <a:t>to </a:t>
            </a:r>
            <a:r>
              <a:rPr lang="en-GB" sz="4500" baseline="30000" smtClean="0">
                <a:solidFill>
                  <a:srgbClr val="212236"/>
                </a:solidFill>
                <a:latin typeface="Open Sans"/>
                <a:cs typeface="Open Sans"/>
              </a:rPr>
              <a:t>Linear </a:t>
            </a:r>
            <a:r>
              <a:rPr lang="en-GB" sz="4500" baseline="30000" dirty="0">
                <a:solidFill>
                  <a:srgbClr val="212236"/>
                </a:solidFill>
                <a:latin typeface="Open Sans"/>
                <a:cs typeface="Open Sans"/>
              </a:rPr>
              <a:t>Regression</a:t>
            </a:r>
          </a:p>
          <a:p>
            <a:pPr algn="r">
              <a:lnSpc>
                <a:spcPct val="120000"/>
              </a:lnSpc>
            </a:pPr>
            <a:endParaRPr lang="en-GB" sz="4800" baseline="30000" dirty="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>
              <a:lnSpc>
                <a:spcPct val="120000"/>
              </a:lnSpc>
            </a:pPr>
            <a:r>
              <a:rPr lang="en-GB" sz="1900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Oscar Rondon</a:t>
            </a:r>
            <a:endParaRPr lang="en-GB" sz="1900" baseline="30000" dirty="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/>
            <a:r>
              <a:rPr lang="en-GB" sz="1900" baseline="30000" dirty="0">
                <a:solidFill>
                  <a:srgbClr val="FF0000"/>
                </a:solidFill>
                <a:latin typeface="Open Sans"/>
                <a:cs typeface="Open Sans"/>
              </a:rPr>
              <a:t/>
            </a:r>
            <a:br>
              <a:rPr lang="en-GB" sz="1900" baseline="30000" dirty="0">
                <a:solidFill>
                  <a:srgbClr val="FF0000"/>
                </a:solidFill>
                <a:latin typeface="Open Sans"/>
                <a:cs typeface="Open Sans"/>
              </a:rPr>
            </a:br>
            <a:r>
              <a:rPr lang="en-GB" sz="1900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October 2018</a:t>
            </a:r>
            <a:endParaRPr lang="en-US" sz="1900" dirty="0">
              <a:solidFill>
                <a:srgbClr val="212236"/>
              </a:solidFill>
              <a:latin typeface="Open Sans"/>
              <a:cs typeface="Open Sans"/>
            </a:endParaRPr>
          </a:p>
        </p:txBody>
      </p:sp>
      <p:pic>
        <p:nvPicPr>
          <p:cNvPr id="2" name="Picture 1" descr="Coverhead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864880"/>
            <a:ext cx="5664200" cy="1229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DEAB251-389B-449A-8A98-DE3CD290697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2" y="864880"/>
            <a:ext cx="2670028" cy="14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 statistical assumptions</a:t>
            </a:r>
            <a:endParaRPr lang="es-V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44824"/>
            <a:ext cx="3753248" cy="244827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88432" y="2918872"/>
            <a:ext cx="3281907" cy="5760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2208" y="4384319"/>
            <a:ext cx="1722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AU"/>
              <a:t>Positive bias</a:t>
            </a:r>
            <a:endParaRPr lang="es-VE"/>
          </a:p>
        </p:txBody>
      </p:sp>
      <p:grpSp>
        <p:nvGrpSpPr>
          <p:cNvPr id="17" name="Group 16"/>
          <p:cNvGrpSpPr/>
          <p:nvPr/>
        </p:nvGrpSpPr>
        <p:grpSpPr>
          <a:xfrm>
            <a:off x="3048316" y="2780929"/>
            <a:ext cx="5348941" cy="2516625"/>
            <a:chOff x="3048315" y="1923678"/>
            <a:chExt cx="5348941" cy="2516625"/>
          </a:xfrm>
        </p:grpSpPr>
        <p:grpSp>
          <p:nvGrpSpPr>
            <p:cNvPr id="16" name="Group 15"/>
            <p:cNvGrpSpPr/>
            <p:nvPr/>
          </p:nvGrpSpPr>
          <p:grpSpPr>
            <a:xfrm>
              <a:off x="3048315" y="1923678"/>
              <a:ext cx="5348941" cy="2516625"/>
              <a:chOff x="3048315" y="1923678"/>
              <a:chExt cx="5348941" cy="2516625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44008" y="1923678"/>
                <a:ext cx="3753248" cy="2448272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3048315" y="3978638"/>
                <a:ext cx="18530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AU"/>
                  <a:t>Negative bias</a:t>
                </a:r>
                <a:endParaRPr lang="es-VE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4932040" y="2715766"/>
              <a:ext cx="3281907" cy="5760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" y="0"/>
            <a:ext cx="9144000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0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 statistical assumptions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80" y="1808562"/>
            <a:ext cx="3637157" cy="3429641"/>
          </a:xfrm>
        </p:spPr>
        <p:txBody>
          <a:bodyPr>
            <a:normAutofit fontScale="92500"/>
          </a:bodyPr>
          <a:lstStyle/>
          <a:p>
            <a:pPr algn="just"/>
            <a:r>
              <a:rPr lang="es-VE" sz="2100"/>
              <a:t>Second assumption is that </a:t>
            </a:r>
            <a:r>
              <a:rPr lang="es-VE" sz="2100" u="sng"/>
              <a:t>the variance </a:t>
            </a:r>
            <a:r>
              <a:rPr lang="es-VE" sz="2100"/>
              <a:t>of the random error term is constant</a:t>
            </a:r>
          </a:p>
          <a:p>
            <a:pPr algn="just"/>
            <a:endParaRPr lang="es-VE" sz="2100"/>
          </a:p>
          <a:p>
            <a:pPr algn="just"/>
            <a:r>
              <a:rPr lang="es-VE" sz="2100"/>
              <a:t>This is know in statistics as homoscedasticity asummption</a:t>
            </a:r>
          </a:p>
          <a:p>
            <a:pPr algn="just"/>
            <a:endParaRPr lang="es-VE" sz="2100"/>
          </a:p>
          <a:p>
            <a:pPr algn="just"/>
            <a:r>
              <a:rPr lang="es-VE" sz="2100"/>
              <a:t>Heteroscedasticity refers to the violation of this assumption</a:t>
            </a:r>
          </a:p>
          <a:p>
            <a:pPr algn="just"/>
            <a:endParaRPr lang="es-VE" sz="2100"/>
          </a:p>
          <a:p>
            <a:pPr algn="just"/>
            <a:endParaRPr lang="es-VE" sz="21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261798"/>
            <a:ext cx="4919186" cy="289539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4572000" y="2708920"/>
            <a:ext cx="4392488" cy="1800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" y="0"/>
            <a:ext cx="9144000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5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 statistical assumptions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80" y="1808562"/>
            <a:ext cx="8317677" cy="342964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VE" smtClean="0"/>
              <a:t>Third assumption is that random error term </a:t>
            </a:r>
            <a:r>
              <a:rPr lang="es-VE" u="sng" smtClean="0"/>
              <a:t>is independent </a:t>
            </a:r>
            <a:r>
              <a:rPr lang="es-VE" smtClean="0"/>
              <a:t>of both the explanatory and dependent variable</a:t>
            </a:r>
          </a:p>
          <a:p>
            <a:pPr algn="just"/>
            <a:endParaRPr lang="es-VE"/>
          </a:p>
          <a:p>
            <a:pPr algn="just"/>
            <a:r>
              <a:rPr lang="es-VE" smtClean="0"/>
              <a:t>Extremely important assumption and provides a way to assess the goodness of the linear model</a:t>
            </a:r>
          </a:p>
          <a:p>
            <a:pPr algn="just"/>
            <a:endParaRPr lang="es-VE"/>
          </a:p>
          <a:p>
            <a:pPr algn="just"/>
            <a:r>
              <a:rPr lang="es-VE" smtClean="0"/>
              <a:t>Scatterplot of the error with either the explanatory or the dependent variable should not show any clear pattern</a:t>
            </a:r>
          </a:p>
          <a:p>
            <a:pPr algn="just"/>
            <a:endParaRPr lang="es-VE"/>
          </a:p>
          <a:p>
            <a:pPr algn="just"/>
            <a:endParaRPr lang="es-VE"/>
          </a:p>
        </p:txBody>
      </p:sp>
      <p:pic>
        <p:nvPicPr>
          <p:cNvPr id="7" name="Picture 6" descr="Internal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" y="0"/>
            <a:ext cx="9144000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8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228312" y="4376516"/>
            <a:ext cx="2376000" cy="1494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0201" y="1009075"/>
            <a:ext cx="8461374" cy="639365"/>
          </a:xfrm>
        </p:spPr>
        <p:txBody>
          <a:bodyPr>
            <a:normAutofit fontScale="90000"/>
          </a:bodyPr>
          <a:lstStyle/>
          <a:p>
            <a:r>
              <a:rPr lang="en-AU"/>
              <a:t>The statistical assumptions</a:t>
            </a:r>
            <a:endParaRPr lang="es-VE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8780" y="1808562"/>
            <a:ext cx="3836733" cy="3429641"/>
          </a:xfrm>
        </p:spPr>
        <p:txBody>
          <a:bodyPr>
            <a:normAutofit/>
          </a:bodyPr>
          <a:lstStyle/>
          <a:p>
            <a:pPr algn="just"/>
            <a:r>
              <a:rPr lang="es-VE" sz="2100"/>
              <a:t>a) Appropriate</a:t>
            </a:r>
          </a:p>
          <a:p>
            <a:pPr algn="just"/>
            <a:endParaRPr lang="es-VE" sz="2100"/>
          </a:p>
          <a:p>
            <a:pPr algn="just"/>
            <a:r>
              <a:rPr lang="es-VE" sz="2100"/>
              <a:t>b) homoscedasticity violated</a:t>
            </a:r>
          </a:p>
          <a:p>
            <a:pPr algn="just"/>
            <a:endParaRPr lang="es-VE" sz="2100"/>
          </a:p>
          <a:p>
            <a:pPr algn="just"/>
            <a:r>
              <a:rPr lang="es-VE" sz="2100"/>
              <a:t>c) and d) are indicative that the linear regression model is not adequate </a:t>
            </a:r>
          </a:p>
          <a:p>
            <a:pPr algn="just"/>
            <a:endParaRPr lang="es-VE" sz="2100"/>
          </a:p>
          <a:p>
            <a:pPr algn="just"/>
            <a:endParaRPr lang="es-VE" sz="2100"/>
          </a:p>
        </p:txBody>
      </p:sp>
      <p:pic>
        <p:nvPicPr>
          <p:cNvPr id="10" name="Picture 9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501226" y="4393408"/>
            <a:ext cx="2376000" cy="1494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760739" y="1989004"/>
            <a:ext cx="2480031" cy="1486382"/>
            <a:chOff x="4616594" y="642670"/>
            <a:chExt cx="2480031" cy="14863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0625" y="642670"/>
              <a:ext cx="2376000" cy="1486382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616594" y="791189"/>
              <a:ext cx="3401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VE" sz="1200"/>
                <a:t>a) 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36819" y="3057881"/>
            <a:ext cx="2376000" cy="1494000"/>
            <a:chOff x="6692675" y="1711547"/>
            <a:chExt cx="2376000" cy="1494000"/>
          </a:xfrm>
        </p:grpSpPr>
        <p:pic>
          <p:nvPicPr>
            <p:cNvPr id="18" name="Picture 17"/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92675" y="1711547"/>
              <a:ext cx="2376000" cy="14940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6847023" y="2093865"/>
              <a:ext cx="3465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VE" sz="1200"/>
                <a:t>b) </a:t>
              </a:r>
              <a:endParaRPr lang="es-VE" sz="120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420000" y="4638165"/>
            <a:ext cx="3321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200"/>
              <a:t>c</a:t>
            </a:r>
            <a:r>
              <a:rPr lang="es-VE" sz="1200"/>
              <a:t>) </a:t>
            </a:r>
            <a:endParaRPr lang="es-VE" sz="1200"/>
          </a:p>
        </p:txBody>
      </p:sp>
      <p:sp>
        <p:nvSpPr>
          <p:cNvPr id="16" name="Rectangle 15"/>
          <p:cNvSpPr/>
          <p:nvPr/>
        </p:nvSpPr>
        <p:spPr>
          <a:xfrm>
            <a:off x="6052769" y="4551882"/>
            <a:ext cx="3465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200"/>
              <a:t>d) </a:t>
            </a:r>
            <a:endParaRPr lang="es-VE" sz="1200"/>
          </a:p>
        </p:txBody>
      </p:sp>
      <p:sp>
        <p:nvSpPr>
          <p:cNvPr id="20" name="Oval 19"/>
          <p:cNvSpPr/>
          <p:nvPr/>
        </p:nvSpPr>
        <p:spPr>
          <a:xfrm>
            <a:off x="5364216" y="2549932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" name="Oval 20"/>
          <p:cNvSpPr/>
          <p:nvPr/>
        </p:nvSpPr>
        <p:spPr>
          <a:xfrm>
            <a:off x="5516616" y="2585940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2" name="Oval 21"/>
          <p:cNvSpPr/>
          <p:nvPr/>
        </p:nvSpPr>
        <p:spPr>
          <a:xfrm>
            <a:off x="5436224" y="280196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3" name="Oval 22"/>
          <p:cNvSpPr/>
          <p:nvPr/>
        </p:nvSpPr>
        <p:spPr>
          <a:xfrm>
            <a:off x="5652248" y="280196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4" name="Oval 23"/>
          <p:cNvSpPr/>
          <p:nvPr/>
        </p:nvSpPr>
        <p:spPr>
          <a:xfrm>
            <a:off x="5832272" y="247792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5" name="Oval 24"/>
          <p:cNvSpPr/>
          <p:nvPr/>
        </p:nvSpPr>
        <p:spPr>
          <a:xfrm>
            <a:off x="5832272" y="280196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6" name="Oval 25"/>
          <p:cNvSpPr/>
          <p:nvPr/>
        </p:nvSpPr>
        <p:spPr>
          <a:xfrm>
            <a:off x="5832272" y="2621940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7" name="Oval 26"/>
          <p:cNvSpPr/>
          <p:nvPr/>
        </p:nvSpPr>
        <p:spPr>
          <a:xfrm>
            <a:off x="5724256" y="2873972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8" name="Oval 27"/>
          <p:cNvSpPr/>
          <p:nvPr/>
        </p:nvSpPr>
        <p:spPr>
          <a:xfrm>
            <a:off x="6048296" y="269394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9" name="Oval 28"/>
          <p:cNvSpPr/>
          <p:nvPr/>
        </p:nvSpPr>
        <p:spPr>
          <a:xfrm>
            <a:off x="6120304" y="2873972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0" name="Oval 29"/>
          <p:cNvSpPr/>
          <p:nvPr/>
        </p:nvSpPr>
        <p:spPr>
          <a:xfrm>
            <a:off x="6120304" y="2549932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" name="Oval 30"/>
          <p:cNvSpPr/>
          <p:nvPr/>
        </p:nvSpPr>
        <p:spPr>
          <a:xfrm>
            <a:off x="6408336" y="2549932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2" name="Oval 31"/>
          <p:cNvSpPr/>
          <p:nvPr/>
        </p:nvSpPr>
        <p:spPr>
          <a:xfrm>
            <a:off x="6192312" y="280196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3" name="Oval 32"/>
          <p:cNvSpPr/>
          <p:nvPr/>
        </p:nvSpPr>
        <p:spPr>
          <a:xfrm>
            <a:off x="5940280" y="2873972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4" name="Oval 33"/>
          <p:cNvSpPr/>
          <p:nvPr/>
        </p:nvSpPr>
        <p:spPr>
          <a:xfrm>
            <a:off x="6264320" y="2621940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5" name="Oval 34"/>
          <p:cNvSpPr/>
          <p:nvPr/>
        </p:nvSpPr>
        <p:spPr>
          <a:xfrm>
            <a:off x="6300320" y="2873972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6" name="Oval 35"/>
          <p:cNvSpPr/>
          <p:nvPr/>
        </p:nvSpPr>
        <p:spPr>
          <a:xfrm>
            <a:off x="6552352" y="283796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7" name="Oval 36"/>
          <p:cNvSpPr/>
          <p:nvPr/>
        </p:nvSpPr>
        <p:spPr>
          <a:xfrm>
            <a:off x="6624360" y="2549932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8" name="Oval 37"/>
          <p:cNvSpPr/>
          <p:nvPr/>
        </p:nvSpPr>
        <p:spPr>
          <a:xfrm>
            <a:off x="6516344" y="265794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9" name="Oval 38"/>
          <p:cNvSpPr/>
          <p:nvPr/>
        </p:nvSpPr>
        <p:spPr>
          <a:xfrm>
            <a:off x="4140080" y="4890196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1" name="Oval 40"/>
          <p:cNvSpPr/>
          <p:nvPr/>
        </p:nvSpPr>
        <p:spPr>
          <a:xfrm>
            <a:off x="4292480" y="4926196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2" name="Oval 41"/>
          <p:cNvSpPr/>
          <p:nvPr/>
        </p:nvSpPr>
        <p:spPr>
          <a:xfrm>
            <a:off x="4176088" y="517822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3" name="Oval 42"/>
          <p:cNvSpPr/>
          <p:nvPr/>
        </p:nvSpPr>
        <p:spPr>
          <a:xfrm>
            <a:off x="4356104" y="5142220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4" name="Oval 43"/>
          <p:cNvSpPr/>
          <p:nvPr/>
        </p:nvSpPr>
        <p:spPr>
          <a:xfrm>
            <a:off x="4444880" y="485418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5" name="Oval 44"/>
          <p:cNvSpPr/>
          <p:nvPr/>
        </p:nvSpPr>
        <p:spPr>
          <a:xfrm>
            <a:off x="4428112" y="499820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6" name="Oval 45"/>
          <p:cNvSpPr/>
          <p:nvPr/>
        </p:nvSpPr>
        <p:spPr>
          <a:xfrm>
            <a:off x="4716144" y="485418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7" name="Oval 46"/>
          <p:cNvSpPr/>
          <p:nvPr/>
        </p:nvSpPr>
        <p:spPr>
          <a:xfrm>
            <a:off x="4608136" y="4782180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8" name="Oval 47"/>
          <p:cNvSpPr/>
          <p:nvPr/>
        </p:nvSpPr>
        <p:spPr>
          <a:xfrm>
            <a:off x="4608136" y="499820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9" name="Oval 48"/>
          <p:cNvSpPr/>
          <p:nvPr/>
        </p:nvSpPr>
        <p:spPr>
          <a:xfrm>
            <a:off x="4824160" y="4710172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0" name="Oval 49"/>
          <p:cNvSpPr/>
          <p:nvPr/>
        </p:nvSpPr>
        <p:spPr>
          <a:xfrm>
            <a:off x="4824160" y="4926196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1" name="Oval 50"/>
          <p:cNvSpPr/>
          <p:nvPr/>
        </p:nvSpPr>
        <p:spPr>
          <a:xfrm>
            <a:off x="4968176" y="4710172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2" name="Oval 51"/>
          <p:cNvSpPr/>
          <p:nvPr/>
        </p:nvSpPr>
        <p:spPr>
          <a:xfrm>
            <a:off x="5184200" y="463816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3" name="Oval 52"/>
          <p:cNvSpPr/>
          <p:nvPr/>
        </p:nvSpPr>
        <p:spPr>
          <a:xfrm>
            <a:off x="5184200" y="4782180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4" name="Oval 53"/>
          <p:cNvSpPr/>
          <p:nvPr/>
        </p:nvSpPr>
        <p:spPr>
          <a:xfrm>
            <a:off x="5040184" y="485418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5" name="Oval 54"/>
          <p:cNvSpPr/>
          <p:nvPr/>
        </p:nvSpPr>
        <p:spPr>
          <a:xfrm>
            <a:off x="4896168" y="481818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6" name="Oval 55"/>
          <p:cNvSpPr/>
          <p:nvPr/>
        </p:nvSpPr>
        <p:spPr>
          <a:xfrm>
            <a:off x="4032072" y="496220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9" name="Oval 58"/>
          <p:cNvSpPr/>
          <p:nvPr/>
        </p:nvSpPr>
        <p:spPr>
          <a:xfrm>
            <a:off x="7524456" y="3846076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0" name="Oval 59"/>
          <p:cNvSpPr/>
          <p:nvPr/>
        </p:nvSpPr>
        <p:spPr>
          <a:xfrm>
            <a:off x="7524456" y="3630052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3" name="Oval 62"/>
          <p:cNvSpPr/>
          <p:nvPr/>
        </p:nvSpPr>
        <p:spPr>
          <a:xfrm>
            <a:off x="8028512" y="3954092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4" name="Oval 63"/>
          <p:cNvSpPr/>
          <p:nvPr/>
        </p:nvSpPr>
        <p:spPr>
          <a:xfrm>
            <a:off x="7920504" y="3630052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5" name="Oval 64"/>
          <p:cNvSpPr/>
          <p:nvPr/>
        </p:nvSpPr>
        <p:spPr>
          <a:xfrm>
            <a:off x="8064520" y="3486036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9" name="Oval 68"/>
          <p:cNvSpPr/>
          <p:nvPr/>
        </p:nvSpPr>
        <p:spPr>
          <a:xfrm>
            <a:off x="8208536" y="3998476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0" name="Oval 69"/>
          <p:cNvSpPr/>
          <p:nvPr/>
        </p:nvSpPr>
        <p:spPr>
          <a:xfrm>
            <a:off x="7704480" y="3594052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1" name="Oval 70"/>
          <p:cNvSpPr/>
          <p:nvPr/>
        </p:nvSpPr>
        <p:spPr>
          <a:xfrm>
            <a:off x="7704480" y="388208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2" name="Oval 71"/>
          <p:cNvSpPr/>
          <p:nvPr/>
        </p:nvSpPr>
        <p:spPr>
          <a:xfrm>
            <a:off x="7884496" y="391808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3" name="Oval 72"/>
          <p:cNvSpPr/>
          <p:nvPr/>
        </p:nvSpPr>
        <p:spPr>
          <a:xfrm>
            <a:off x="8208536" y="3486036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4" name="Oval 73"/>
          <p:cNvSpPr/>
          <p:nvPr/>
        </p:nvSpPr>
        <p:spPr>
          <a:xfrm>
            <a:off x="8424560" y="3486036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5" name="Oval 74"/>
          <p:cNvSpPr/>
          <p:nvPr/>
        </p:nvSpPr>
        <p:spPr>
          <a:xfrm>
            <a:off x="8352552" y="3954092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6" name="Oval 75"/>
          <p:cNvSpPr/>
          <p:nvPr/>
        </p:nvSpPr>
        <p:spPr>
          <a:xfrm>
            <a:off x="8496568" y="40981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7" name="Oval 76"/>
          <p:cNvSpPr/>
          <p:nvPr/>
        </p:nvSpPr>
        <p:spPr>
          <a:xfrm>
            <a:off x="8496568" y="3594052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8" name="Oval 77"/>
          <p:cNvSpPr/>
          <p:nvPr/>
        </p:nvSpPr>
        <p:spPr>
          <a:xfrm>
            <a:off x="7776488" y="391808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9" name="Oval 78"/>
          <p:cNvSpPr/>
          <p:nvPr/>
        </p:nvSpPr>
        <p:spPr>
          <a:xfrm>
            <a:off x="6660360" y="517822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0" name="Oval 79"/>
          <p:cNvSpPr/>
          <p:nvPr/>
        </p:nvSpPr>
        <p:spPr>
          <a:xfrm>
            <a:off x="6732368" y="499820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1" name="Oval 80"/>
          <p:cNvSpPr/>
          <p:nvPr/>
        </p:nvSpPr>
        <p:spPr>
          <a:xfrm>
            <a:off x="6876384" y="485418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2" name="Oval 81"/>
          <p:cNvSpPr/>
          <p:nvPr/>
        </p:nvSpPr>
        <p:spPr>
          <a:xfrm>
            <a:off x="6876384" y="496220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3" name="Oval 82"/>
          <p:cNvSpPr/>
          <p:nvPr/>
        </p:nvSpPr>
        <p:spPr>
          <a:xfrm>
            <a:off x="7164416" y="481818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4" name="Oval 83"/>
          <p:cNvSpPr/>
          <p:nvPr/>
        </p:nvSpPr>
        <p:spPr>
          <a:xfrm>
            <a:off x="7928888" y="5106220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5" name="Oval 84"/>
          <p:cNvSpPr/>
          <p:nvPr/>
        </p:nvSpPr>
        <p:spPr>
          <a:xfrm>
            <a:off x="7668472" y="496220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6" name="Oval 85"/>
          <p:cNvSpPr/>
          <p:nvPr/>
        </p:nvSpPr>
        <p:spPr>
          <a:xfrm>
            <a:off x="7452448" y="4890196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7" name="Oval 86"/>
          <p:cNvSpPr/>
          <p:nvPr/>
        </p:nvSpPr>
        <p:spPr>
          <a:xfrm>
            <a:off x="7308432" y="4890196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8" name="Oval 87"/>
          <p:cNvSpPr/>
          <p:nvPr/>
        </p:nvSpPr>
        <p:spPr>
          <a:xfrm>
            <a:off x="7740480" y="5106220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9" name="Oval 88"/>
          <p:cNvSpPr/>
          <p:nvPr/>
        </p:nvSpPr>
        <p:spPr>
          <a:xfrm>
            <a:off x="7956504" y="5250236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0" name="Oval 89"/>
          <p:cNvSpPr/>
          <p:nvPr/>
        </p:nvSpPr>
        <p:spPr>
          <a:xfrm>
            <a:off x="7928888" y="407048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91" name="Picture 90" descr="Internalhead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" y="0"/>
            <a:ext cx="9144000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6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0201" y="832474"/>
            <a:ext cx="8461374" cy="639365"/>
          </a:xfrm>
        </p:spPr>
        <p:txBody>
          <a:bodyPr>
            <a:normAutofit/>
          </a:bodyPr>
          <a:lstStyle/>
          <a:p>
            <a:r>
              <a:rPr lang="en-AU" sz="2800"/>
              <a:t>The statistical assumptions</a:t>
            </a:r>
            <a:endParaRPr lang="es-VE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2070" y="1700809"/>
                <a:ext cx="8245669" cy="3429641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VE" sz="2400" smtClean="0"/>
                  <a:t>Fourth assumption corresponds to the statistical distribution of the error component</a:t>
                </a:r>
              </a:p>
              <a:p>
                <a:pPr algn="just"/>
                <a:endParaRPr lang="es-VE" sz="2400"/>
              </a:p>
              <a:p>
                <a:pPr algn="just"/>
                <a:r>
                  <a:rPr lang="es-VE" sz="2400" smtClean="0"/>
                  <a:t>It is assumed that the distribution of the random error is Gaussian with mean equal to zero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VE" sz="2400" smtClean="0"/>
              </a:p>
              <a:p>
                <a:pPr algn="just"/>
                <a:endParaRPr lang="es-VE" sz="240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V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s-V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V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VE" sz="2400" smtClean="0"/>
              </a:p>
              <a:p>
                <a:pPr marL="0" indent="0" algn="just">
                  <a:buNone/>
                </a:pPr>
                <a:endParaRPr lang="es-VE" sz="2400"/>
              </a:p>
              <a:p>
                <a:pPr algn="just"/>
                <a:r>
                  <a:rPr lang="es-VE" sz="2400" smtClean="0"/>
                  <a:t>The Gaussian assumption allows to derive all the theoretical properties of the linear regression </a:t>
                </a:r>
                <a:r>
                  <a:rPr lang="es-VE" sz="2400" smtClean="0"/>
                  <a:t>model</a:t>
                </a:r>
                <a:endParaRPr lang="es-VE" sz="2400"/>
              </a:p>
              <a:p>
                <a:pPr algn="just"/>
                <a:endParaRPr lang="es-VE" sz="2400"/>
              </a:p>
            </p:txBody>
          </p:sp>
        </mc:Choice>
        <mc:Fallback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070" y="1700809"/>
                <a:ext cx="8245669" cy="3429641"/>
              </a:xfrm>
              <a:blipFill rotWithShape="0">
                <a:blip r:embed="rId2"/>
                <a:stretch>
                  <a:fillRect l="-591" t="-888" r="-813" b="-245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" y="0"/>
            <a:ext cx="9144000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1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0201" y="1009075"/>
            <a:ext cx="8461374" cy="639365"/>
          </a:xfrm>
        </p:spPr>
        <p:txBody>
          <a:bodyPr>
            <a:normAutofit fontScale="90000"/>
          </a:bodyPr>
          <a:lstStyle/>
          <a:p>
            <a:r>
              <a:rPr lang="en-AU"/>
              <a:t>The statistical assumptions</a:t>
            </a:r>
            <a:endParaRPr lang="es-V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0202" y="1648440"/>
                <a:ext cx="8245669" cy="3652769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AU" sz="2200"/>
                  <a:t>Some of the theoretical properties are:</a:t>
                </a:r>
              </a:p>
              <a:p>
                <a:pPr algn="just"/>
                <a:endParaRPr lang="es-VE" sz="2200"/>
              </a:p>
              <a:p>
                <a:pPr algn="just"/>
                <a:r>
                  <a:rPr lang="en-AU" sz="2200"/>
                  <a:t>The dependent variable has Gaussian distribution</a:t>
                </a:r>
              </a:p>
              <a:p>
                <a:pPr marL="216000" lvl="1" indent="0" algn="just">
                  <a:buNone/>
                </a:pPr>
                <a:r>
                  <a:rPr lang="en-AU" sz="2200"/>
                  <a:t> </a:t>
                </a:r>
                <a:r>
                  <a:rPr lang="en-AU" sz="2200"/>
                  <a:t>This allows to construct confidence intervals for the estimated values</a:t>
                </a:r>
                <a:endParaRPr lang="es-VE" sz="2200"/>
              </a:p>
              <a:p>
                <a:pPr algn="just"/>
                <a:endParaRPr lang="es-VE" sz="2200"/>
              </a:p>
              <a:p>
                <a:pPr algn="just"/>
                <a:r>
                  <a:rPr lang="es-VE" sz="2200"/>
                  <a:t>The slope </a:t>
                </a:r>
                <a14:m>
                  <m:oMath xmlns:m="http://schemas.openxmlformats.org/officeDocument/2006/math">
                    <m:r>
                      <a:rPr lang="en-AU" sz="2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VE" sz="2200"/>
                  <a:t> </a:t>
                </a:r>
                <a:r>
                  <a:rPr lang="en-AU" sz="2200"/>
                  <a:t>has </a:t>
                </a:r>
                <a:r>
                  <a:rPr lang="es-VE" sz="2200"/>
                  <a:t>Gaussian distribution</a:t>
                </a:r>
              </a:p>
              <a:p>
                <a:pPr marL="216000" lvl="1" indent="0" algn="just">
                  <a:buNone/>
                </a:pPr>
                <a:r>
                  <a:rPr lang="es-VE" sz="2200"/>
                  <a:t> </a:t>
                </a:r>
                <a:r>
                  <a:rPr lang="es-VE" sz="2200"/>
                  <a:t>This allows to use statistical tests to assess the “importance” of the explanatory variable</a:t>
                </a:r>
              </a:p>
              <a:p>
                <a:pPr marL="216000" lvl="1" indent="0" algn="just">
                  <a:buNone/>
                </a:pPr>
                <a:endParaRPr lang="en-AU" sz="2200"/>
              </a:p>
              <a:p>
                <a:pPr marL="216000" lvl="1" indent="0" algn="just">
                  <a:buNone/>
                </a:pPr>
                <a:r>
                  <a:rPr lang="en-AU" sz="1800" i="1"/>
                  <a:t>Statistical tests on the parameters are more important in multivariate problems</a:t>
                </a:r>
                <a:endParaRPr lang="es-VE" sz="1800" i="1"/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1" y="791189"/>
                <a:ext cx="8245669" cy="3652769"/>
              </a:xfrm>
              <a:blipFill rotWithShape="0">
                <a:blip r:embed="rId2"/>
                <a:stretch>
                  <a:fillRect l="-1922" t="-3339" r="-2069" b="-1669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" y="0"/>
            <a:ext cx="9144000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 statistical assumptions</a:t>
            </a:r>
            <a:endParaRPr lang="es-VE"/>
          </a:p>
        </p:txBody>
      </p:sp>
      <p:grpSp>
        <p:nvGrpSpPr>
          <p:cNvPr id="13" name="Group 12"/>
          <p:cNvGrpSpPr/>
          <p:nvPr/>
        </p:nvGrpSpPr>
        <p:grpSpPr>
          <a:xfrm>
            <a:off x="4572000" y="2060848"/>
            <a:ext cx="4466127" cy="2851504"/>
            <a:chOff x="3347864" y="1203598"/>
            <a:chExt cx="5083780" cy="313953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7864" y="1203598"/>
              <a:ext cx="5083780" cy="2959516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347864" y="2355726"/>
              <a:ext cx="216024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96136" y="3983094"/>
              <a:ext cx="44644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30202" y="1648440"/>
            <a:ext cx="4169790" cy="3652769"/>
          </a:xfrm>
        </p:spPr>
        <p:txBody>
          <a:bodyPr>
            <a:noAutofit/>
          </a:bodyPr>
          <a:lstStyle/>
          <a:p>
            <a:pPr algn="just"/>
            <a:r>
              <a:rPr lang="en-AU" sz="2200"/>
              <a:t>Example of a linear regression model with confidence intervals</a:t>
            </a:r>
          </a:p>
          <a:p>
            <a:pPr algn="just"/>
            <a:endParaRPr lang="en-AU" sz="2200"/>
          </a:p>
          <a:p>
            <a:pPr algn="just"/>
            <a:r>
              <a:rPr lang="en-AU" sz="2200"/>
              <a:t>Can you anticipate the behaviour of the residuals?</a:t>
            </a:r>
          </a:p>
          <a:p>
            <a:pPr algn="just"/>
            <a:endParaRPr lang="en-AU" sz="2200"/>
          </a:p>
          <a:p>
            <a:pPr algn="just"/>
            <a:r>
              <a:rPr lang="en-AU" sz="2200"/>
              <a:t>Would you say the linear model is reasonable?</a:t>
            </a:r>
          </a:p>
          <a:p>
            <a:pPr algn="just"/>
            <a:endParaRPr lang="es-VE" sz="2200"/>
          </a:p>
          <a:p>
            <a:pPr marL="216000" lvl="1" indent="0" algn="just">
              <a:buNone/>
            </a:pPr>
            <a:endParaRPr lang="en-AU" sz="2200"/>
          </a:p>
        </p:txBody>
      </p:sp>
      <p:pic>
        <p:nvPicPr>
          <p:cNvPr id="15" name="Picture 14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" y="0"/>
            <a:ext cx="9144000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7737"/>
          <a:stretch/>
        </p:blipFill>
        <p:spPr>
          <a:xfrm>
            <a:off x="-1" y="0"/>
            <a:ext cx="3352801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665349" y="3189542"/>
                <a:ext cx="5134123" cy="2341727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AU" sz="4800"/>
                  <a:t>A look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4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48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AU" sz="4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GB" sz="4800" baseline="30000" dirty="0" smtClean="0">
                  <a:solidFill>
                    <a:srgbClr val="212236"/>
                  </a:solidFill>
                  <a:latin typeface="Open Sans"/>
                  <a:cs typeface="Open Sans"/>
                </a:endParaRPr>
              </a:p>
              <a:p>
                <a:pPr algn="r">
                  <a:lnSpc>
                    <a:spcPct val="120000"/>
                  </a:lnSpc>
                </a:pPr>
                <a:endParaRPr lang="en-GB" sz="4800" baseline="30000" dirty="0">
                  <a:solidFill>
                    <a:srgbClr val="212236"/>
                  </a:solidFill>
                  <a:latin typeface="Open Sans"/>
                  <a:cs typeface="Open Sans"/>
                </a:endParaRPr>
              </a:p>
              <a:p>
                <a:pPr algn="r">
                  <a:lnSpc>
                    <a:spcPct val="120000"/>
                  </a:lnSpc>
                </a:pPr>
                <a:r>
                  <a:rPr lang="en-GB" sz="1900" baseline="30000" dirty="0" smtClean="0">
                    <a:solidFill>
                      <a:srgbClr val="212236"/>
                    </a:solidFill>
                    <a:latin typeface="Open Sans"/>
                    <a:cs typeface="Open Sans"/>
                  </a:rPr>
                  <a:t>Oscar Rondon</a:t>
                </a:r>
                <a:endParaRPr lang="en-GB" sz="1900" baseline="30000" dirty="0">
                  <a:solidFill>
                    <a:srgbClr val="212236"/>
                  </a:solidFill>
                  <a:latin typeface="Open Sans"/>
                  <a:cs typeface="Open Sans"/>
                </a:endParaRPr>
              </a:p>
              <a:p>
                <a:pPr algn="r"/>
                <a:r>
                  <a:rPr lang="en-GB" sz="1900" baseline="30000" dirty="0">
                    <a:solidFill>
                      <a:srgbClr val="FF0000"/>
                    </a:solidFill>
                    <a:latin typeface="Open Sans"/>
                    <a:cs typeface="Open Sans"/>
                  </a:rPr>
                  <a:t/>
                </a:r>
                <a:br>
                  <a:rPr lang="en-GB" sz="1900" baseline="30000" dirty="0">
                    <a:solidFill>
                      <a:srgbClr val="FF0000"/>
                    </a:solidFill>
                    <a:latin typeface="Open Sans"/>
                    <a:cs typeface="Open Sans"/>
                  </a:rPr>
                </a:br>
                <a:r>
                  <a:rPr lang="en-GB" sz="1900" baseline="30000" dirty="0" smtClean="0">
                    <a:solidFill>
                      <a:srgbClr val="212236"/>
                    </a:solidFill>
                    <a:latin typeface="Open Sans"/>
                    <a:cs typeface="Open Sans"/>
                  </a:rPr>
                  <a:t>October 2018</a:t>
                </a:r>
                <a:endParaRPr lang="en-US" sz="1900" dirty="0">
                  <a:solidFill>
                    <a:srgbClr val="212236"/>
                  </a:solidFill>
                  <a:latin typeface="Open Sans"/>
                  <a:cs typeface="Open Sans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349" y="3189542"/>
                <a:ext cx="5134123" cy="2341727"/>
              </a:xfrm>
              <a:prstGeom prst="rect">
                <a:avLst/>
              </a:prstGeom>
              <a:blipFill rotWithShape="0">
                <a:blip r:embed="rId4"/>
                <a:stretch>
                  <a:fillRect t="-7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Coverhead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864880"/>
            <a:ext cx="5664200" cy="1229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DEAB251-389B-449A-8A98-DE3CD290697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2" y="864880"/>
            <a:ext cx="2670028" cy="14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460452"/>
                <a:ext cx="8229600" cy="1143000"/>
              </a:xfrm>
            </p:spPr>
            <p:txBody>
              <a:bodyPr>
                <a:normAutofit/>
              </a:bodyPr>
              <a:lstStyle/>
              <a:p>
                <a:r>
                  <a:rPr lang="en-AU" sz="3200" smtClean="0"/>
                  <a:t>A look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AU" sz="3200" smtClean="0"/>
                  <a:t> </a:t>
                </a:r>
                <a:endParaRPr lang="es-VE" sz="3200"/>
              </a:p>
            </p:txBody>
          </p:sp>
        </mc:Choice>
        <mc:Fallback>
          <p:sp>
            <p:nvSpPr>
              <p:cNvPr id="10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460452"/>
                <a:ext cx="8229600" cy="11430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722154"/>
                <a:ext cx="8346254" cy="3693717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AU" smtClean="0"/>
                  <a:t> is also known as coefficient of determination</a:t>
                </a:r>
              </a:p>
              <a:p>
                <a:pPr marL="0" indent="0" algn="just">
                  <a:buNone/>
                </a:pPr>
                <a:r>
                  <a:rPr lang="en-AU" smtClean="0"/>
                  <a:t> </a:t>
                </a:r>
                <a:endParaRPr lang="en-AU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AU" smtClean="0"/>
                  <a:t> is used as a goodness of fit measure for linear regression models, i.e. to determine how well the regression model fits the data</a:t>
                </a:r>
                <a:endParaRPr lang="en-AU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AU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A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AU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A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AU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s-VE" smtClean="0"/>
                  <a:t>  </a:t>
                </a:r>
              </a:p>
              <a:p>
                <a:pPr marL="0" indent="0" algn="ctr">
                  <a:buNone/>
                </a:pPr>
                <a:endParaRPr lang="es-VE" smtClean="0"/>
              </a:p>
              <a:p>
                <a:pPr algn="just"/>
                <a:r>
                  <a:rPr lang="es-VE" smtClean="0"/>
                  <a:t>Proportion of the variance in the dependent variable that the explanatory variable explains</a:t>
                </a:r>
              </a:p>
              <a:p>
                <a:pPr marL="216000" lvl="1" indent="0" algn="just">
                  <a:buNone/>
                </a:pPr>
                <a:endParaRPr lang="en-AU" sz="2400"/>
              </a:p>
            </p:txBody>
          </p:sp>
        </mc:Choice>
        <mc:Fallback>
          <p:sp>
            <p:nvSpPr>
              <p:cNvPr id="1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722154"/>
                <a:ext cx="8346254" cy="3693717"/>
              </a:xfrm>
              <a:blipFill rotWithShape="0">
                <a:blip r:embed="rId3"/>
                <a:stretch>
                  <a:fillRect l="-657" t="-2645" r="-8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Internalhead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" y="0"/>
            <a:ext cx="9144000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7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68174" y="563084"/>
                <a:ext cx="8229600" cy="1143000"/>
              </a:xfrm>
            </p:spPr>
            <p:txBody>
              <a:bodyPr/>
              <a:lstStyle/>
              <a:p>
                <a:r>
                  <a:rPr lang="en-AU" smtClean="0"/>
                  <a:t>A </a:t>
                </a:r>
                <a:r>
                  <a:rPr lang="en-AU" sz="3200" smtClean="0"/>
                  <a:t>look</a:t>
                </a:r>
                <a:r>
                  <a:rPr lang="en-AU" smtClean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AU" smtClean="0"/>
                  <a:t> </a:t>
                </a:r>
                <a:endParaRPr lang="es-VE"/>
              </a:p>
            </p:txBody>
          </p:sp>
        </mc:Choice>
        <mc:Fallback>
          <p:sp>
            <p:nvSpPr>
              <p:cNvPr id="10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68174" y="563084"/>
                <a:ext cx="8229600" cy="1143000"/>
              </a:xfrm>
              <a:blipFill rotWithShape="0">
                <a:blip r:embed="rId2"/>
                <a:stretch>
                  <a:fillRect b="-95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841238"/>
                <a:ext cx="8346254" cy="3693717"/>
              </a:xfrm>
            </p:spPr>
            <p:txBody>
              <a:bodyPr>
                <a:noAutofit/>
              </a:bodyPr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AU" sz="2400" smtClean="0"/>
                  <a:t> has limitations and therefore should not be the only criteria used to assess the goodness of the linear regression model</a:t>
                </a:r>
              </a:p>
              <a:p>
                <a:pPr marL="0" indent="0" algn="just">
                  <a:buNone/>
                </a:pPr>
                <a:r>
                  <a:rPr lang="en-AU" sz="2400" smtClean="0"/>
                  <a:t> </a:t>
                </a:r>
                <a:endParaRPr lang="en-AU" sz="2400"/>
              </a:p>
              <a:p>
                <a:pPr algn="just"/>
                <a:r>
                  <a:rPr lang="en-AU" sz="2400"/>
                  <a:t>Some of its limitations are:</a:t>
                </a:r>
              </a:p>
              <a:p>
                <a:pPr lvl="1" algn="just"/>
                <a:r>
                  <a:rPr lang="en-AU" sz="2400"/>
                  <a:t>Does not account for the number of paired data used </a:t>
                </a:r>
              </a:p>
              <a:p>
                <a:pPr lvl="1" algn="just"/>
                <a:r>
                  <a:rPr lang="en-AU" sz="2400" smtClean="0"/>
                  <a:t>Does not indicate if the explanatory variable used is appropriate</a:t>
                </a:r>
              </a:p>
              <a:p>
                <a:pPr lvl="1" algn="just"/>
                <a:r>
                  <a:rPr lang="en-AU" sz="2400" smtClean="0"/>
                  <a:t>Does not indicate if the regression used is appropriate</a:t>
                </a:r>
              </a:p>
              <a:p>
                <a:pPr lvl="1" algn="just"/>
                <a:r>
                  <a:rPr lang="en-AU" sz="2400"/>
                  <a:t>Does not indicate if the model is biased</a:t>
                </a:r>
              </a:p>
            </p:txBody>
          </p:sp>
        </mc:Choice>
        <mc:Fallback>
          <p:sp>
            <p:nvSpPr>
              <p:cNvPr id="1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841238"/>
                <a:ext cx="8346254" cy="3693717"/>
              </a:xfrm>
              <a:blipFill rotWithShape="0">
                <a:blip r:embed="rId3"/>
                <a:stretch>
                  <a:fillRect l="-584" t="-495" r="-804" b="-178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Internalhead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" y="0"/>
            <a:ext cx="9144000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4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8" y="32700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AU" smtClean="0"/>
              <a:t>Content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58779" y="1808561"/>
                <a:ext cx="8461375" cy="3636664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n-AU" smtClean="0"/>
                  <a:t>An introduction to the linear regression model</a:t>
                </a:r>
              </a:p>
              <a:p>
                <a:pPr algn="just"/>
                <a:endParaRPr lang="en-AU"/>
              </a:p>
              <a:p>
                <a:pPr algn="just"/>
                <a:r>
                  <a:rPr lang="en-AU" smtClean="0"/>
                  <a:t>Statistical assumptions and their importance</a:t>
                </a:r>
              </a:p>
              <a:p>
                <a:pPr algn="just"/>
                <a:endParaRPr lang="en-AU"/>
              </a:p>
              <a:p>
                <a:pPr algn="just"/>
                <a:r>
                  <a:rPr lang="en-AU" smtClean="0"/>
                  <a:t>A look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 smtClean="0"/>
                  <a:t> </a:t>
                </a:r>
                <a:r>
                  <a:rPr lang="en-AU" smtClean="0"/>
                  <a:t>and why is less important than you think </a:t>
                </a:r>
              </a:p>
              <a:p>
                <a:pPr algn="just"/>
                <a:endParaRPr lang="en-AU"/>
              </a:p>
              <a:p>
                <a:pPr algn="just"/>
                <a:r>
                  <a:rPr lang="en-AU" smtClean="0"/>
                  <a:t>Refresher on correlation and independence</a:t>
                </a:r>
                <a:endParaRPr lang="en-AU" dirty="0" smtClean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779" y="1808561"/>
                <a:ext cx="8461375" cy="3636664"/>
              </a:xfrm>
              <a:blipFill rotWithShape="0">
                <a:blip r:embed="rId2"/>
                <a:stretch>
                  <a:fillRect l="-1153" t="-4027" r="-1297" b="-40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" y="0"/>
            <a:ext cx="9144000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4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615" y="2416324"/>
            <a:ext cx="5077923" cy="33123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846139"/>
                <a:ext cx="8229600" cy="1143000"/>
              </a:xfrm>
            </p:spPr>
            <p:txBody>
              <a:bodyPr/>
              <a:lstStyle/>
              <a:p>
                <a:r>
                  <a:rPr lang="en-AU" smtClean="0"/>
                  <a:t>A look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AU" smtClean="0"/>
                  <a:t> </a:t>
                </a:r>
                <a:endParaRPr lang="es-VE"/>
              </a:p>
            </p:txBody>
          </p:sp>
        </mc:Choice>
        <mc:Fallback>
          <p:sp>
            <p:nvSpPr>
              <p:cNvPr id="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846139"/>
                <a:ext cx="8229600" cy="1143000"/>
              </a:xfrm>
              <a:blipFill rotWithShape="0">
                <a:blip r:embed="rId3"/>
                <a:stretch>
                  <a:fillRect b="-101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07504" y="2560340"/>
                <a:ext cx="3419872" cy="86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AU"/>
                  <a:t>A </a:t>
                </a:r>
                <a:r>
                  <a:rPr lang="en-AU"/>
                  <a:t>biased model can have a high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/>
                  <a:t> value!</a:t>
                </a:r>
                <a:endParaRPr lang="es-VE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560340"/>
                <a:ext cx="3419872" cy="862608"/>
              </a:xfrm>
              <a:prstGeom prst="rect">
                <a:avLst/>
              </a:prstGeom>
              <a:blipFill rotWithShape="0">
                <a:blip r:embed="rId4"/>
                <a:stretch>
                  <a:fillRect l="-2852" t="-5634" r="-2674" b="-112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" y="0"/>
            <a:ext cx="9144000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7737"/>
          <a:stretch/>
        </p:blipFill>
        <p:spPr>
          <a:xfrm>
            <a:off x="-1" y="0"/>
            <a:ext cx="3352801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65349" y="3189542"/>
            <a:ext cx="5134123" cy="320805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AU" sz="4800" smtClean="0"/>
              <a:t>Correlation and Independence</a:t>
            </a:r>
            <a:endParaRPr lang="en-GB" sz="4800" baseline="30000" dirty="0" smtClean="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>
              <a:lnSpc>
                <a:spcPct val="120000"/>
              </a:lnSpc>
            </a:pPr>
            <a:endParaRPr lang="en-GB" sz="4800" baseline="30000" dirty="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>
              <a:lnSpc>
                <a:spcPct val="120000"/>
              </a:lnSpc>
            </a:pPr>
            <a:r>
              <a:rPr lang="en-GB" sz="1900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Oscar Rondon</a:t>
            </a:r>
            <a:endParaRPr lang="en-GB" sz="1900" baseline="30000" dirty="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/>
            <a:r>
              <a:rPr lang="en-GB" sz="1900" baseline="30000" dirty="0">
                <a:solidFill>
                  <a:srgbClr val="FF0000"/>
                </a:solidFill>
                <a:latin typeface="Open Sans"/>
                <a:cs typeface="Open Sans"/>
              </a:rPr>
              <a:t/>
            </a:r>
            <a:br>
              <a:rPr lang="en-GB" sz="1900" baseline="30000" dirty="0">
                <a:solidFill>
                  <a:srgbClr val="FF0000"/>
                </a:solidFill>
                <a:latin typeface="Open Sans"/>
                <a:cs typeface="Open Sans"/>
              </a:rPr>
            </a:br>
            <a:r>
              <a:rPr lang="en-GB" sz="1900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October 2018</a:t>
            </a:r>
            <a:endParaRPr lang="en-US" sz="1900" dirty="0">
              <a:solidFill>
                <a:srgbClr val="212236"/>
              </a:solidFill>
              <a:latin typeface="Open Sans"/>
              <a:cs typeface="Open Sans"/>
            </a:endParaRPr>
          </a:p>
        </p:txBody>
      </p:sp>
      <p:pic>
        <p:nvPicPr>
          <p:cNvPr id="2" name="Picture 1" descr="Coverhead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864880"/>
            <a:ext cx="5664200" cy="1229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DEAB251-389B-449A-8A98-DE3CD290697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2" y="864880"/>
            <a:ext cx="2670028" cy="14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3566" y="973822"/>
            <a:ext cx="8461374" cy="639365"/>
          </a:xfrm>
        </p:spPr>
        <p:txBody>
          <a:bodyPr>
            <a:normAutofit fontScale="90000"/>
          </a:bodyPr>
          <a:lstStyle/>
          <a:p>
            <a:r>
              <a:rPr lang="en-AU" smtClean="0"/>
              <a:t>Correlation and Independence</a:t>
            </a:r>
            <a:endParaRPr lang="es-VE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15036" y="2017785"/>
            <a:ext cx="4783410" cy="3693717"/>
          </a:xfrm>
        </p:spPr>
        <p:txBody>
          <a:bodyPr>
            <a:noAutofit/>
          </a:bodyPr>
          <a:lstStyle/>
          <a:p>
            <a:pPr algn="just"/>
            <a:r>
              <a:rPr lang="en-AU" sz="2400" smtClean="0"/>
              <a:t>Traditional correlation is a measure of the </a:t>
            </a:r>
            <a:r>
              <a:rPr lang="en-AU" sz="2400" u="sng" smtClean="0"/>
              <a:t>linear relationship </a:t>
            </a:r>
            <a:r>
              <a:rPr lang="en-AU" sz="2400" smtClean="0"/>
              <a:t>between two variables</a:t>
            </a:r>
          </a:p>
          <a:p>
            <a:pPr marL="0" indent="0" algn="just">
              <a:buNone/>
            </a:pPr>
            <a:r>
              <a:rPr lang="en-AU" sz="2400" smtClean="0"/>
              <a:t> </a:t>
            </a:r>
          </a:p>
          <a:p>
            <a:pPr algn="just"/>
            <a:r>
              <a:rPr lang="en-AU" sz="2400" smtClean="0"/>
              <a:t>A correlation value equal to zero does not mean the variables are not related</a:t>
            </a:r>
          </a:p>
          <a:p>
            <a:pPr algn="just"/>
            <a:endParaRPr lang="en-AU" sz="2400"/>
          </a:p>
        </p:txBody>
      </p:sp>
      <p:grpSp>
        <p:nvGrpSpPr>
          <p:cNvPr id="11" name="Group 10"/>
          <p:cNvGrpSpPr/>
          <p:nvPr/>
        </p:nvGrpSpPr>
        <p:grpSpPr>
          <a:xfrm>
            <a:off x="5857283" y="2296610"/>
            <a:ext cx="1939294" cy="1765343"/>
            <a:chOff x="484552" y="2012918"/>
            <a:chExt cx="2218147" cy="2088455"/>
          </a:xfrm>
        </p:grpSpPr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V="1">
              <a:off x="777734" y="2012918"/>
              <a:ext cx="0" cy="189732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 rot="16200000">
              <a:off x="-348436" y="2845907"/>
              <a:ext cx="1898722" cy="232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 defTabSz="914400">
                <a:spcBef>
                  <a:spcPct val="20000"/>
                </a:spcBef>
                <a:defRPr/>
              </a:pPr>
              <a:r>
                <a:rPr lang="en-AU" sz="1500" kern="0">
                  <a:solidFill>
                    <a:prstClr val="black"/>
                  </a:solidFill>
                </a:rPr>
                <a:t>Y</a:t>
              </a:r>
              <a:endParaRPr lang="en-AU" sz="1500" kern="0" dirty="0">
                <a:solidFill>
                  <a:prstClr val="black"/>
                </a:solidFill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718583" y="3886529"/>
              <a:ext cx="1984116" cy="21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 defTabSz="914400">
                <a:spcBef>
                  <a:spcPct val="20000"/>
                </a:spcBef>
                <a:defRPr/>
              </a:pPr>
              <a:r>
                <a:rPr lang="en-AU" sz="1500" kern="0">
                  <a:solidFill>
                    <a:prstClr val="black"/>
                  </a:solidFill>
                </a:rPr>
                <a:t>X</a:t>
              </a:r>
              <a:endParaRPr lang="en-AU" sz="1100" kern="0" dirty="0">
                <a:solidFill>
                  <a:prstClr val="black"/>
                </a:solidFill>
              </a:endParaRP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777734" y="3910246"/>
              <a:ext cx="1864528" cy="0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>
                <a:defRPr/>
              </a:pPr>
              <a:endParaRPr lang="en-US" sz="1800" kern="0">
                <a:solidFill>
                  <a:prstClr val="black"/>
                </a:solidFill>
              </a:endParaRPr>
            </a:p>
          </p:txBody>
        </p:sp>
        <p:grpSp>
          <p:nvGrpSpPr>
            <p:cNvPr id="16" name="Group 9"/>
            <p:cNvGrpSpPr>
              <a:grpSpLocks/>
            </p:cNvGrpSpPr>
            <p:nvPr/>
          </p:nvGrpSpPr>
          <p:grpSpPr bwMode="auto">
            <a:xfrm>
              <a:off x="951328" y="2139871"/>
              <a:ext cx="1458190" cy="1582036"/>
              <a:chOff x="703" y="1752"/>
              <a:chExt cx="1134" cy="1134"/>
            </a:xfrm>
          </p:grpSpPr>
          <p:sp>
            <p:nvSpPr>
              <p:cNvPr id="17" name="AutoShape 10"/>
              <p:cNvSpPr>
                <a:spLocks noChangeArrowheads="1"/>
              </p:cNvSpPr>
              <p:nvPr/>
            </p:nvSpPr>
            <p:spPr bwMode="auto">
              <a:xfrm>
                <a:off x="975" y="2614"/>
                <a:ext cx="46" cy="45"/>
              </a:xfrm>
              <a:prstGeom prst="flowChartConnector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>
                  <a:defRPr/>
                </a:pPr>
                <a:endParaRPr lang="en-US" sz="1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AutoShape 11"/>
              <p:cNvSpPr>
                <a:spLocks noChangeArrowheads="1"/>
              </p:cNvSpPr>
              <p:nvPr/>
            </p:nvSpPr>
            <p:spPr bwMode="auto">
              <a:xfrm>
                <a:off x="1111" y="2659"/>
                <a:ext cx="46" cy="45"/>
              </a:xfrm>
              <a:prstGeom prst="flowChartConnector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>
                  <a:defRPr/>
                </a:pPr>
                <a:endParaRPr lang="en-US" sz="1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AutoShape 12"/>
              <p:cNvSpPr>
                <a:spLocks noChangeArrowheads="1"/>
              </p:cNvSpPr>
              <p:nvPr/>
            </p:nvSpPr>
            <p:spPr bwMode="auto">
              <a:xfrm>
                <a:off x="1111" y="2523"/>
                <a:ext cx="46" cy="45"/>
              </a:xfrm>
              <a:prstGeom prst="flowChartConnector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>
                  <a:defRPr/>
                </a:pPr>
                <a:endParaRPr lang="en-US" sz="1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AutoShape 13"/>
              <p:cNvSpPr>
                <a:spLocks noChangeArrowheads="1"/>
              </p:cNvSpPr>
              <p:nvPr/>
            </p:nvSpPr>
            <p:spPr bwMode="auto">
              <a:xfrm>
                <a:off x="1111" y="2341"/>
                <a:ext cx="46" cy="45"/>
              </a:xfrm>
              <a:prstGeom prst="flowChartConnector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>
                  <a:defRPr/>
                </a:pPr>
                <a:endParaRPr lang="en-US" sz="1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AutoShape 14"/>
              <p:cNvSpPr>
                <a:spLocks noChangeArrowheads="1"/>
              </p:cNvSpPr>
              <p:nvPr/>
            </p:nvSpPr>
            <p:spPr bwMode="auto">
              <a:xfrm>
                <a:off x="1201" y="2478"/>
                <a:ext cx="46" cy="45"/>
              </a:xfrm>
              <a:prstGeom prst="flowChartConnector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>
                  <a:defRPr/>
                </a:pPr>
                <a:endParaRPr lang="en-US" sz="1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AutoShape 15"/>
              <p:cNvSpPr>
                <a:spLocks noChangeArrowheads="1"/>
              </p:cNvSpPr>
              <p:nvPr/>
            </p:nvSpPr>
            <p:spPr bwMode="auto">
              <a:xfrm>
                <a:off x="1292" y="2296"/>
                <a:ext cx="46" cy="45"/>
              </a:xfrm>
              <a:prstGeom prst="flowChartConnector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>
                  <a:defRPr/>
                </a:pPr>
                <a:endParaRPr lang="en-US" sz="1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AutoShape 16"/>
              <p:cNvSpPr>
                <a:spLocks noChangeArrowheads="1"/>
              </p:cNvSpPr>
              <p:nvPr/>
            </p:nvSpPr>
            <p:spPr bwMode="auto">
              <a:xfrm>
                <a:off x="1383" y="2160"/>
                <a:ext cx="46" cy="45"/>
              </a:xfrm>
              <a:prstGeom prst="flowChartConnector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>
                  <a:defRPr/>
                </a:pPr>
                <a:endParaRPr lang="en-US" sz="1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AutoShape 17"/>
              <p:cNvSpPr>
                <a:spLocks noChangeArrowheads="1"/>
              </p:cNvSpPr>
              <p:nvPr/>
            </p:nvSpPr>
            <p:spPr bwMode="auto">
              <a:xfrm>
                <a:off x="1519" y="2024"/>
                <a:ext cx="46" cy="45"/>
              </a:xfrm>
              <a:prstGeom prst="flowChartConnector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>
                  <a:defRPr/>
                </a:pPr>
                <a:endParaRPr lang="en-US" sz="1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AutoShape 18"/>
              <p:cNvSpPr>
                <a:spLocks noChangeArrowheads="1"/>
              </p:cNvSpPr>
              <p:nvPr/>
            </p:nvSpPr>
            <p:spPr bwMode="auto">
              <a:xfrm>
                <a:off x="1383" y="2341"/>
                <a:ext cx="46" cy="45"/>
              </a:xfrm>
              <a:prstGeom prst="flowChartConnector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>
                  <a:defRPr/>
                </a:pPr>
                <a:endParaRPr lang="en-US" sz="1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auto">
              <a:xfrm>
                <a:off x="794" y="2704"/>
                <a:ext cx="46" cy="45"/>
              </a:xfrm>
              <a:prstGeom prst="flowChartConnector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>
                  <a:defRPr/>
                </a:pPr>
                <a:endParaRPr lang="en-US" sz="1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auto">
              <a:xfrm>
                <a:off x="703" y="2841"/>
                <a:ext cx="46" cy="45"/>
              </a:xfrm>
              <a:prstGeom prst="flowChartConnector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>
                  <a:defRPr/>
                </a:pPr>
                <a:endParaRPr lang="en-US" sz="1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AutoShape 21"/>
              <p:cNvSpPr>
                <a:spLocks noChangeArrowheads="1"/>
              </p:cNvSpPr>
              <p:nvPr/>
            </p:nvSpPr>
            <p:spPr bwMode="auto">
              <a:xfrm>
                <a:off x="930" y="2704"/>
                <a:ext cx="46" cy="45"/>
              </a:xfrm>
              <a:prstGeom prst="flowChartConnector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>
                  <a:defRPr/>
                </a:pPr>
                <a:endParaRPr lang="en-US" sz="1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AutoShape 22"/>
              <p:cNvSpPr>
                <a:spLocks noChangeArrowheads="1"/>
              </p:cNvSpPr>
              <p:nvPr/>
            </p:nvSpPr>
            <p:spPr bwMode="auto">
              <a:xfrm>
                <a:off x="1791" y="1752"/>
                <a:ext cx="46" cy="45"/>
              </a:xfrm>
              <a:prstGeom prst="flowChartConnector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>
                  <a:defRPr/>
                </a:pPr>
                <a:endParaRPr lang="en-US" sz="1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AutoShape 23"/>
              <p:cNvSpPr>
                <a:spLocks noChangeArrowheads="1"/>
              </p:cNvSpPr>
              <p:nvPr/>
            </p:nvSpPr>
            <p:spPr bwMode="auto">
              <a:xfrm>
                <a:off x="1338" y="2523"/>
                <a:ext cx="46" cy="45"/>
              </a:xfrm>
              <a:prstGeom prst="flowChartConnector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>
                  <a:defRPr/>
                </a:pPr>
                <a:endParaRPr lang="en-US" sz="1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AutoShape 24"/>
              <p:cNvSpPr>
                <a:spLocks noChangeArrowheads="1"/>
              </p:cNvSpPr>
              <p:nvPr/>
            </p:nvSpPr>
            <p:spPr bwMode="auto">
              <a:xfrm>
                <a:off x="1520" y="1933"/>
                <a:ext cx="46" cy="45"/>
              </a:xfrm>
              <a:prstGeom prst="flowChartConnector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>
                  <a:defRPr/>
                </a:pPr>
                <a:endParaRPr lang="en-US" sz="1800" kern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6958142" y="4289487"/>
            <a:ext cx="1948408" cy="1771012"/>
            <a:chOff x="6548449" y="2067694"/>
            <a:chExt cx="2277298" cy="2088455"/>
          </a:xfrm>
        </p:grpSpPr>
        <p:sp>
          <p:nvSpPr>
            <p:cNvPr id="33" name="Line 47"/>
            <p:cNvSpPr>
              <a:spLocks noChangeShapeType="1"/>
            </p:cNvSpPr>
            <p:nvPr/>
          </p:nvSpPr>
          <p:spPr bwMode="auto">
            <a:xfrm flipV="1">
              <a:off x="6841631" y="2067694"/>
              <a:ext cx="0" cy="189732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sz="1800" kern="0">
                <a:solidFill>
                  <a:prstClr val="black"/>
                </a:solidFill>
              </a:endParaRPr>
            </a:p>
          </p:txBody>
        </p:sp>
        <p:sp>
          <p:nvSpPr>
            <p:cNvPr id="34" name="Rectangle 48"/>
            <p:cNvSpPr>
              <a:spLocks noChangeArrowheads="1"/>
            </p:cNvSpPr>
            <p:nvPr/>
          </p:nvSpPr>
          <p:spPr bwMode="auto">
            <a:xfrm rot="16200000">
              <a:off x="5715461" y="2900683"/>
              <a:ext cx="1898722" cy="232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 defTabSz="914400">
                <a:spcBef>
                  <a:spcPct val="20000"/>
                </a:spcBef>
                <a:defRPr/>
              </a:pPr>
              <a:r>
                <a:rPr lang="en-AU" sz="1500" kern="0">
                  <a:solidFill>
                    <a:prstClr val="black"/>
                  </a:solidFill>
                </a:rPr>
                <a:t>Y</a:t>
              </a:r>
              <a:endParaRPr lang="en-AU" sz="1500" kern="0" dirty="0">
                <a:solidFill>
                  <a:prstClr val="black"/>
                </a:solidFill>
              </a:endParaRPr>
            </a:p>
          </p:txBody>
        </p:sp>
        <p:sp>
          <p:nvSpPr>
            <p:cNvPr id="35" name="Rectangle 49"/>
            <p:cNvSpPr>
              <a:spLocks noChangeArrowheads="1"/>
            </p:cNvSpPr>
            <p:nvPr/>
          </p:nvSpPr>
          <p:spPr bwMode="auto">
            <a:xfrm>
              <a:off x="6841631" y="3941305"/>
              <a:ext cx="1984116" cy="21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 defTabSz="914400">
                <a:spcBef>
                  <a:spcPct val="20000"/>
                </a:spcBef>
                <a:defRPr/>
              </a:pPr>
              <a:r>
                <a:rPr lang="en-AU" sz="1500" kern="0">
                  <a:solidFill>
                    <a:prstClr val="black"/>
                  </a:solidFill>
                </a:rPr>
                <a:t>X</a:t>
              </a:r>
              <a:endParaRPr lang="en-AU" sz="1100" kern="0" dirty="0">
                <a:solidFill>
                  <a:prstClr val="black"/>
                </a:solidFill>
              </a:endParaRPr>
            </a:p>
          </p:txBody>
        </p:sp>
        <p:sp>
          <p:nvSpPr>
            <p:cNvPr id="36" name="Line 50"/>
            <p:cNvSpPr>
              <a:spLocks noChangeShapeType="1"/>
            </p:cNvSpPr>
            <p:nvPr/>
          </p:nvSpPr>
          <p:spPr bwMode="auto">
            <a:xfrm>
              <a:off x="6841631" y="3965022"/>
              <a:ext cx="1864529" cy="0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>
                <a:defRPr/>
              </a:pPr>
              <a:endParaRPr lang="en-US" sz="1800" kern="0">
                <a:solidFill>
                  <a:prstClr val="black"/>
                </a:solidFill>
              </a:endParaRPr>
            </a:p>
          </p:txBody>
        </p:sp>
        <p:grpSp>
          <p:nvGrpSpPr>
            <p:cNvPr id="37" name="Group 51"/>
            <p:cNvGrpSpPr>
              <a:grpSpLocks/>
            </p:cNvGrpSpPr>
            <p:nvPr/>
          </p:nvGrpSpPr>
          <p:grpSpPr bwMode="auto">
            <a:xfrm rot="5400000">
              <a:off x="6953302" y="2256570"/>
              <a:ext cx="1582036" cy="1458190"/>
              <a:chOff x="4059" y="1752"/>
              <a:chExt cx="1134" cy="1134"/>
            </a:xfrm>
          </p:grpSpPr>
          <p:sp>
            <p:nvSpPr>
              <p:cNvPr id="38" name="AutoShape 52"/>
              <p:cNvSpPr>
                <a:spLocks noChangeArrowheads="1"/>
              </p:cNvSpPr>
              <p:nvPr/>
            </p:nvSpPr>
            <p:spPr bwMode="auto">
              <a:xfrm>
                <a:off x="4331" y="2614"/>
                <a:ext cx="46" cy="45"/>
              </a:xfrm>
              <a:prstGeom prst="flowChartConnector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>
                  <a:defRPr/>
                </a:pPr>
                <a:endParaRPr lang="en-US" sz="1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AutoShape 53"/>
              <p:cNvSpPr>
                <a:spLocks noChangeArrowheads="1"/>
              </p:cNvSpPr>
              <p:nvPr/>
            </p:nvSpPr>
            <p:spPr bwMode="auto">
              <a:xfrm>
                <a:off x="4467" y="2659"/>
                <a:ext cx="46" cy="45"/>
              </a:xfrm>
              <a:prstGeom prst="flowChartConnector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>
                  <a:defRPr/>
                </a:pPr>
                <a:endParaRPr lang="en-US" sz="1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AutoShape 54"/>
              <p:cNvSpPr>
                <a:spLocks noChangeArrowheads="1"/>
              </p:cNvSpPr>
              <p:nvPr/>
            </p:nvSpPr>
            <p:spPr bwMode="auto">
              <a:xfrm>
                <a:off x="4467" y="2523"/>
                <a:ext cx="46" cy="45"/>
              </a:xfrm>
              <a:prstGeom prst="flowChartConnector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>
                  <a:defRPr/>
                </a:pPr>
                <a:endParaRPr lang="en-US" sz="1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AutoShape 55"/>
              <p:cNvSpPr>
                <a:spLocks noChangeArrowheads="1"/>
              </p:cNvSpPr>
              <p:nvPr/>
            </p:nvSpPr>
            <p:spPr bwMode="auto">
              <a:xfrm>
                <a:off x="4467" y="2341"/>
                <a:ext cx="46" cy="45"/>
              </a:xfrm>
              <a:prstGeom prst="flowChartConnector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>
                  <a:defRPr/>
                </a:pPr>
                <a:endParaRPr lang="en-US" sz="1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AutoShape 56"/>
              <p:cNvSpPr>
                <a:spLocks noChangeArrowheads="1"/>
              </p:cNvSpPr>
              <p:nvPr/>
            </p:nvSpPr>
            <p:spPr bwMode="auto">
              <a:xfrm>
                <a:off x="4557" y="2478"/>
                <a:ext cx="46" cy="45"/>
              </a:xfrm>
              <a:prstGeom prst="flowChartConnector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>
                  <a:defRPr/>
                </a:pPr>
                <a:endParaRPr lang="en-US" sz="1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AutoShape 57"/>
              <p:cNvSpPr>
                <a:spLocks noChangeArrowheads="1"/>
              </p:cNvSpPr>
              <p:nvPr/>
            </p:nvSpPr>
            <p:spPr bwMode="auto">
              <a:xfrm>
                <a:off x="4648" y="2296"/>
                <a:ext cx="46" cy="45"/>
              </a:xfrm>
              <a:prstGeom prst="flowChartConnector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>
                  <a:defRPr/>
                </a:pPr>
                <a:endParaRPr lang="en-US" sz="1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AutoShape 58"/>
              <p:cNvSpPr>
                <a:spLocks noChangeArrowheads="1"/>
              </p:cNvSpPr>
              <p:nvPr/>
            </p:nvSpPr>
            <p:spPr bwMode="auto">
              <a:xfrm>
                <a:off x="4739" y="2160"/>
                <a:ext cx="46" cy="45"/>
              </a:xfrm>
              <a:prstGeom prst="flowChartConnector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>
                  <a:defRPr/>
                </a:pPr>
                <a:endParaRPr lang="en-US" sz="1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AutoShape 59"/>
              <p:cNvSpPr>
                <a:spLocks noChangeArrowheads="1"/>
              </p:cNvSpPr>
              <p:nvPr/>
            </p:nvSpPr>
            <p:spPr bwMode="auto">
              <a:xfrm>
                <a:off x="4875" y="2024"/>
                <a:ext cx="46" cy="45"/>
              </a:xfrm>
              <a:prstGeom prst="flowChartConnector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>
                  <a:defRPr/>
                </a:pPr>
                <a:endParaRPr lang="en-US" sz="1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AutoShape 60"/>
              <p:cNvSpPr>
                <a:spLocks noChangeArrowheads="1"/>
              </p:cNvSpPr>
              <p:nvPr/>
            </p:nvSpPr>
            <p:spPr bwMode="auto">
              <a:xfrm>
                <a:off x="4739" y="2341"/>
                <a:ext cx="46" cy="45"/>
              </a:xfrm>
              <a:prstGeom prst="flowChartConnector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>
                  <a:defRPr/>
                </a:pPr>
                <a:endParaRPr lang="en-US" sz="1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AutoShape 61"/>
              <p:cNvSpPr>
                <a:spLocks noChangeArrowheads="1"/>
              </p:cNvSpPr>
              <p:nvPr/>
            </p:nvSpPr>
            <p:spPr bwMode="auto">
              <a:xfrm>
                <a:off x="4150" y="2704"/>
                <a:ext cx="46" cy="45"/>
              </a:xfrm>
              <a:prstGeom prst="flowChartConnector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>
                  <a:defRPr/>
                </a:pPr>
                <a:endParaRPr lang="en-US" sz="1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AutoShape 62"/>
              <p:cNvSpPr>
                <a:spLocks noChangeArrowheads="1"/>
              </p:cNvSpPr>
              <p:nvPr/>
            </p:nvSpPr>
            <p:spPr bwMode="auto">
              <a:xfrm>
                <a:off x="4059" y="2841"/>
                <a:ext cx="46" cy="45"/>
              </a:xfrm>
              <a:prstGeom prst="flowChartConnector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>
                  <a:defRPr/>
                </a:pPr>
                <a:endParaRPr lang="en-US" sz="1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AutoShape 63"/>
              <p:cNvSpPr>
                <a:spLocks noChangeArrowheads="1"/>
              </p:cNvSpPr>
              <p:nvPr/>
            </p:nvSpPr>
            <p:spPr bwMode="auto">
              <a:xfrm>
                <a:off x="4286" y="2704"/>
                <a:ext cx="46" cy="45"/>
              </a:xfrm>
              <a:prstGeom prst="flowChartConnector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>
                  <a:defRPr/>
                </a:pPr>
                <a:endParaRPr lang="en-US" sz="1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AutoShape 64"/>
              <p:cNvSpPr>
                <a:spLocks noChangeArrowheads="1"/>
              </p:cNvSpPr>
              <p:nvPr/>
            </p:nvSpPr>
            <p:spPr bwMode="auto">
              <a:xfrm>
                <a:off x="5147" y="1752"/>
                <a:ext cx="46" cy="45"/>
              </a:xfrm>
              <a:prstGeom prst="flowChartConnector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>
                  <a:defRPr/>
                </a:pPr>
                <a:endParaRPr lang="en-US" sz="1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AutoShape 65"/>
              <p:cNvSpPr>
                <a:spLocks noChangeArrowheads="1"/>
              </p:cNvSpPr>
              <p:nvPr/>
            </p:nvSpPr>
            <p:spPr bwMode="auto">
              <a:xfrm>
                <a:off x="4694" y="2523"/>
                <a:ext cx="46" cy="45"/>
              </a:xfrm>
              <a:prstGeom prst="flowChartConnector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>
                  <a:defRPr/>
                </a:pPr>
                <a:endParaRPr lang="en-US" sz="18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AutoShape 66"/>
              <p:cNvSpPr>
                <a:spLocks noChangeArrowheads="1"/>
              </p:cNvSpPr>
              <p:nvPr/>
            </p:nvSpPr>
            <p:spPr bwMode="auto">
              <a:xfrm>
                <a:off x="4876" y="1933"/>
                <a:ext cx="46" cy="45"/>
              </a:xfrm>
              <a:prstGeom prst="flowChartConnector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>
                  <a:defRPr/>
                </a:pPr>
                <a:endParaRPr lang="en-US" sz="1800" kern="0">
                  <a:solidFill>
                    <a:prstClr val="black"/>
                  </a:solidFill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6241659" y="2298987"/>
                <a:ext cx="10524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~0.9</m:t>
                      </m:r>
                    </m:oMath>
                  </m:oMathPara>
                </a14:m>
                <a:endParaRPr lang="es-VE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659" y="2298987"/>
                <a:ext cx="1052468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7656753" y="4182529"/>
                <a:ext cx="14185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~−0.9</m:t>
                      </m:r>
                    </m:oMath>
                  </m:oMathPara>
                </a14:m>
                <a:endParaRPr lang="es-VE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753" y="4182529"/>
                <a:ext cx="141853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/>
          <p:cNvGrpSpPr/>
          <p:nvPr/>
        </p:nvGrpSpPr>
        <p:grpSpPr>
          <a:xfrm>
            <a:off x="4740257" y="4293584"/>
            <a:ext cx="1933200" cy="1764000"/>
            <a:chOff x="2947523" y="2551903"/>
            <a:chExt cx="2738438" cy="2376487"/>
          </a:xfrm>
        </p:grpSpPr>
        <p:sp>
          <p:nvSpPr>
            <p:cNvPr id="56" name="Line 5"/>
            <p:cNvSpPr>
              <a:spLocks noChangeShapeType="1"/>
            </p:cNvSpPr>
            <p:nvPr/>
          </p:nvSpPr>
          <p:spPr bwMode="auto">
            <a:xfrm flipV="1">
              <a:off x="3309473" y="2551903"/>
              <a:ext cx="0" cy="2159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 rot="16200000">
              <a:off x="2010898" y="3488528"/>
              <a:ext cx="2160587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AU" sz="1500"/>
                <a:t>Y</a:t>
              </a:r>
              <a:endParaRPr lang="en-AU" sz="1500" dirty="0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3236448" y="4683915"/>
              <a:ext cx="24495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AU" sz="1500"/>
                <a:t>X</a:t>
              </a:r>
              <a:endParaRPr lang="en-AU" sz="1100" dirty="0"/>
            </a:p>
          </p:txBody>
        </p:sp>
        <p:sp>
          <p:nvSpPr>
            <p:cNvPr id="59" name="Line 8"/>
            <p:cNvSpPr>
              <a:spLocks noChangeShapeType="1"/>
            </p:cNvSpPr>
            <p:nvPr/>
          </p:nvSpPr>
          <p:spPr bwMode="auto">
            <a:xfrm>
              <a:off x="3309473" y="4710903"/>
              <a:ext cx="23018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AutoShape 10"/>
            <p:cNvSpPr>
              <a:spLocks noChangeArrowheads="1"/>
            </p:cNvSpPr>
            <p:nvPr/>
          </p:nvSpPr>
          <p:spPr bwMode="auto">
            <a:xfrm>
              <a:off x="4244510" y="4114231"/>
              <a:ext cx="73025" cy="71438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utoShape 11"/>
            <p:cNvSpPr>
              <a:spLocks noChangeArrowheads="1"/>
            </p:cNvSpPr>
            <p:nvPr/>
          </p:nvSpPr>
          <p:spPr bwMode="auto">
            <a:xfrm>
              <a:off x="4244510" y="4294316"/>
              <a:ext cx="73025" cy="71438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AutoShape 12"/>
            <p:cNvSpPr>
              <a:spLocks noChangeArrowheads="1"/>
            </p:cNvSpPr>
            <p:nvPr/>
          </p:nvSpPr>
          <p:spPr bwMode="auto">
            <a:xfrm>
              <a:off x="4836056" y="3727245"/>
              <a:ext cx="73025" cy="71438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utoShape 13"/>
            <p:cNvSpPr>
              <a:spLocks noChangeArrowheads="1"/>
            </p:cNvSpPr>
            <p:nvPr/>
          </p:nvSpPr>
          <p:spPr bwMode="auto">
            <a:xfrm>
              <a:off x="4459868" y="3987780"/>
              <a:ext cx="73025" cy="71438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AutoShape 14"/>
            <p:cNvSpPr>
              <a:spLocks noChangeArrowheads="1"/>
            </p:cNvSpPr>
            <p:nvPr/>
          </p:nvSpPr>
          <p:spPr bwMode="auto">
            <a:xfrm>
              <a:off x="4604767" y="4059218"/>
              <a:ext cx="73025" cy="71438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utoShape 15"/>
            <p:cNvSpPr>
              <a:spLocks noChangeArrowheads="1"/>
            </p:cNvSpPr>
            <p:nvPr/>
          </p:nvSpPr>
          <p:spPr bwMode="auto">
            <a:xfrm>
              <a:off x="4689198" y="3616164"/>
              <a:ext cx="73025" cy="71438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utoShape 16"/>
            <p:cNvSpPr>
              <a:spLocks noChangeArrowheads="1"/>
            </p:cNvSpPr>
            <p:nvPr/>
          </p:nvSpPr>
          <p:spPr bwMode="auto">
            <a:xfrm>
              <a:off x="4848700" y="3536400"/>
              <a:ext cx="73025" cy="71438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AutoShape 17"/>
            <p:cNvSpPr>
              <a:spLocks noChangeArrowheads="1"/>
            </p:cNvSpPr>
            <p:nvPr/>
          </p:nvSpPr>
          <p:spPr bwMode="auto">
            <a:xfrm>
              <a:off x="4765490" y="3359137"/>
              <a:ext cx="73025" cy="71438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AutoShape 18"/>
            <p:cNvSpPr>
              <a:spLocks noChangeArrowheads="1"/>
            </p:cNvSpPr>
            <p:nvPr/>
          </p:nvSpPr>
          <p:spPr bwMode="auto">
            <a:xfrm>
              <a:off x="4535997" y="3856900"/>
              <a:ext cx="73025" cy="71438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AutoShape 19"/>
            <p:cNvSpPr>
              <a:spLocks noChangeArrowheads="1"/>
            </p:cNvSpPr>
            <p:nvPr/>
          </p:nvSpPr>
          <p:spPr bwMode="auto">
            <a:xfrm>
              <a:off x="3852464" y="4414766"/>
              <a:ext cx="73025" cy="71438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AutoShape 20"/>
            <p:cNvSpPr>
              <a:spLocks noChangeArrowheads="1"/>
            </p:cNvSpPr>
            <p:nvPr/>
          </p:nvSpPr>
          <p:spPr bwMode="auto">
            <a:xfrm>
              <a:off x="3563009" y="4387283"/>
              <a:ext cx="73025" cy="71438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AutoShape 21"/>
            <p:cNvSpPr>
              <a:spLocks noChangeArrowheads="1"/>
            </p:cNvSpPr>
            <p:nvPr/>
          </p:nvSpPr>
          <p:spPr bwMode="auto">
            <a:xfrm>
              <a:off x="3986993" y="4294316"/>
              <a:ext cx="73025" cy="71438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AutoShape 22"/>
            <p:cNvSpPr>
              <a:spLocks noChangeArrowheads="1"/>
            </p:cNvSpPr>
            <p:nvPr/>
          </p:nvSpPr>
          <p:spPr bwMode="auto">
            <a:xfrm>
              <a:off x="4892277" y="3165208"/>
              <a:ext cx="73025" cy="71438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AutoShape 23"/>
            <p:cNvSpPr>
              <a:spLocks noChangeArrowheads="1"/>
            </p:cNvSpPr>
            <p:nvPr/>
          </p:nvSpPr>
          <p:spPr bwMode="auto">
            <a:xfrm>
              <a:off x="4423897" y="4185669"/>
              <a:ext cx="73025" cy="71438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AutoShape 24"/>
            <p:cNvSpPr>
              <a:spLocks noChangeArrowheads="1"/>
            </p:cNvSpPr>
            <p:nvPr/>
          </p:nvSpPr>
          <p:spPr bwMode="auto">
            <a:xfrm>
              <a:off x="4921725" y="2917692"/>
              <a:ext cx="73025" cy="71438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AutoShape 13"/>
            <p:cNvSpPr>
              <a:spLocks noChangeArrowheads="1"/>
            </p:cNvSpPr>
            <p:nvPr/>
          </p:nvSpPr>
          <p:spPr bwMode="auto">
            <a:xfrm>
              <a:off x="4728977" y="3924375"/>
              <a:ext cx="73025" cy="71438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AutoShape 13"/>
            <p:cNvSpPr>
              <a:spLocks noChangeArrowheads="1"/>
            </p:cNvSpPr>
            <p:nvPr/>
          </p:nvSpPr>
          <p:spPr bwMode="auto">
            <a:xfrm>
              <a:off x="4975525" y="3394856"/>
              <a:ext cx="73025" cy="71438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AutoShape 13"/>
            <p:cNvSpPr>
              <a:spLocks noChangeArrowheads="1"/>
            </p:cNvSpPr>
            <p:nvPr/>
          </p:nvSpPr>
          <p:spPr bwMode="auto">
            <a:xfrm>
              <a:off x="3815951" y="4292810"/>
              <a:ext cx="73025" cy="71438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5123540" y="4224810"/>
                <a:ext cx="8200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~0</m:t>
                      </m:r>
                    </m:oMath>
                  </m:oMathPara>
                </a14:m>
                <a:endParaRPr lang="es-VE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540" y="4224810"/>
                <a:ext cx="820033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9" name="Picture 78" descr="Internalhead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" y="0"/>
            <a:ext cx="9144000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3566" y="791428"/>
            <a:ext cx="8461374" cy="639365"/>
          </a:xfrm>
        </p:spPr>
        <p:txBody>
          <a:bodyPr>
            <a:noAutofit/>
          </a:bodyPr>
          <a:lstStyle/>
          <a:p>
            <a:r>
              <a:rPr lang="en-AU" smtClean="0"/>
              <a:t>Correlation and Independence</a:t>
            </a:r>
            <a:endParaRPr lang="es-VE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5497" y="1825500"/>
            <a:ext cx="8946801" cy="369371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AU" smtClean="0"/>
              <a:t>The concept of statistical independence is given by the factorisation of the joint probability distribution as the product of the marginal distributions </a:t>
            </a:r>
          </a:p>
          <a:p>
            <a:pPr marL="0" indent="0" algn="just">
              <a:buNone/>
            </a:pPr>
            <a:r>
              <a:rPr lang="en-AU" smtClean="0"/>
              <a:t> </a:t>
            </a:r>
          </a:p>
          <a:p>
            <a:pPr algn="just"/>
            <a:r>
              <a:rPr lang="en-AU" smtClean="0"/>
              <a:t>This means that knowing the value of one of the variables does not tell anything about the value of the other variable</a:t>
            </a:r>
          </a:p>
          <a:p>
            <a:pPr algn="just"/>
            <a:endParaRPr lang="en-AU"/>
          </a:p>
          <a:p>
            <a:pPr algn="just"/>
            <a:r>
              <a:rPr lang="en-AU" smtClean="0"/>
              <a:t>Independence implies no correlation but the reverse is not true</a:t>
            </a:r>
            <a:endParaRPr lang="en-AU"/>
          </a:p>
        </p:txBody>
      </p:sp>
      <p:pic>
        <p:nvPicPr>
          <p:cNvPr id="6" name="Picture 5" descr="Internal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" y="0"/>
            <a:ext cx="9144000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4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7737"/>
          <a:stretch/>
        </p:blipFill>
        <p:spPr>
          <a:xfrm>
            <a:off x="-1" y="0"/>
            <a:ext cx="3352801" cy="6858000"/>
          </a:xfrm>
          <a:prstGeom prst="rect">
            <a:avLst/>
          </a:prstGeom>
        </p:spPr>
      </p:pic>
      <p:pic>
        <p:nvPicPr>
          <p:cNvPr id="2" name="Picture 1" descr="Coverhead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864880"/>
            <a:ext cx="5664200" cy="1229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DEAB251-389B-449A-8A98-DE3CD290697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2" y="864880"/>
            <a:ext cx="2670028" cy="14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mtClean="0"/>
              <a:t>Linear Regression Model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8779" y="1808561"/>
            <a:ext cx="8461375" cy="363666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AU" smtClean="0"/>
              <a:t>The linear regression model is one of the most basic statistical models used in predictive analysis</a:t>
            </a:r>
          </a:p>
          <a:p>
            <a:pPr algn="just"/>
            <a:endParaRPr lang="en-AU"/>
          </a:p>
          <a:p>
            <a:pPr algn="just"/>
            <a:r>
              <a:rPr lang="en-AU" smtClean="0"/>
              <a:t>The model proceeds by fitting a linear equation to observed paired data to attemp to model the relationship between the two variables</a:t>
            </a:r>
          </a:p>
          <a:p>
            <a:pPr algn="just"/>
            <a:endParaRPr lang="en-AU" smtClean="0"/>
          </a:p>
          <a:p>
            <a:pPr algn="just"/>
            <a:r>
              <a:rPr lang="en-AU" smtClean="0"/>
              <a:t>One variable is commonly referred as to the explanatory variable while the other is considered the dependent variable</a:t>
            </a:r>
            <a:endParaRPr lang="en-AU"/>
          </a:p>
          <a:p>
            <a:pPr algn="just"/>
            <a:endParaRPr lang="en-AU" dirty="0" smtClean="0"/>
          </a:p>
        </p:txBody>
      </p:sp>
      <p:pic>
        <p:nvPicPr>
          <p:cNvPr id="7" name="Picture 6" descr="Internal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" y="0"/>
            <a:ext cx="9144000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mtClean="0"/>
              <a:t>Linear Regression Model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58779" y="1808561"/>
                <a:ext cx="8461375" cy="178978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AU" smtClean="0"/>
                  <a:t>The equation of a line is</a:t>
                </a:r>
              </a:p>
              <a:p>
                <a:pPr marL="0" indent="0" algn="ctr">
                  <a:buNone/>
                </a:pPr>
                <a:r>
                  <a:rPr lang="en-AU" smtClean="0"/>
                  <a:t>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778" y="951311"/>
                <a:ext cx="8461375" cy="1789780"/>
              </a:xfrm>
              <a:blipFill rotWithShape="0">
                <a:blip r:embed="rId2"/>
                <a:stretch>
                  <a:fillRect l="-2089" t="-714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4718716" y="2950269"/>
            <a:ext cx="0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363579" y="2971226"/>
            <a:ext cx="360039" cy="645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39952" y="3608922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600"/>
              <a:t>Explanatory variable</a:t>
            </a:r>
            <a:endParaRPr lang="es-VE" sz="1600"/>
          </a:p>
        </p:txBody>
      </p:sp>
      <p:sp>
        <p:nvSpPr>
          <p:cNvPr id="10" name="TextBox 9"/>
          <p:cNvSpPr txBox="1"/>
          <p:nvPr/>
        </p:nvSpPr>
        <p:spPr>
          <a:xfrm>
            <a:off x="2115992" y="3608922"/>
            <a:ext cx="1843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600"/>
              <a:t>Dependent variable</a:t>
            </a:r>
            <a:endParaRPr lang="es-VE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4"/>
              <p:cNvSpPr txBox="1">
                <a:spLocks/>
              </p:cNvSpPr>
              <p:nvPr/>
            </p:nvSpPr>
            <p:spPr>
              <a:xfrm>
                <a:off x="251521" y="4188889"/>
                <a:ext cx="8461375" cy="1538696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16000" indent="-2160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2000" indent="-2160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Calibri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48000" indent="-2160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Calibri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64000" indent="-2160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Calibri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80000" indent="-2160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Calibri" pitchFamily="34" charset="0"/>
                  <a:buChar char="•"/>
                  <a:tabLst/>
                  <a:defRPr sz="18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r>
                      <a:rPr lang="en-AU" sz="21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sz="2100"/>
                  <a:t> corresponds to the slope of the line and </a:t>
                </a:r>
                <a14:m>
                  <m:oMath xmlns:m="http://schemas.openxmlformats.org/officeDocument/2006/math">
                    <m:r>
                      <a:rPr lang="en-AU" sz="21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AU" sz="2100"/>
                  <a:t> to the intercept</a:t>
                </a:r>
                <a:endParaRPr lang="en-AU" sz="2100"/>
              </a:p>
              <a:p>
                <a:pPr algn="just"/>
                <a:r>
                  <a:rPr lang="en-AU" sz="2100"/>
                  <a:t>Parameters </a:t>
                </a:r>
                <a14:m>
                  <m:oMath xmlns:m="http://schemas.openxmlformats.org/officeDocument/2006/math">
                    <m:r>
                      <a:rPr lang="en-AU" sz="21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sz="2100"/>
                  <a:t> and </a:t>
                </a:r>
                <a14:m>
                  <m:oMath xmlns:m="http://schemas.openxmlformats.org/officeDocument/2006/math">
                    <m:r>
                      <a:rPr lang="en-AU" sz="21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100"/>
                  <a:t>need to be determined</a:t>
                </a:r>
              </a:p>
              <a:p>
                <a:pPr algn="just"/>
                <a:r>
                  <a:rPr lang="en-AU" sz="2100"/>
                  <a:t>Different mathematical approaches can be used to determine the slope and the intercept. This leads to different types of regression</a:t>
                </a:r>
              </a:p>
              <a:p>
                <a:pPr algn="just"/>
                <a:endParaRPr lang="en-AU" sz="2100"/>
              </a:p>
            </p:txBody>
          </p:sp>
        </mc:Choice>
        <mc:Fallback>
          <p:sp>
            <p:nvSpPr>
              <p:cNvPr id="12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1" y="4188889"/>
                <a:ext cx="8461375" cy="1538696"/>
              </a:xfrm>
              <a:prstGeom prst="rect">
                <a:avLst/>
              </a:prstGeom>
              <a:blipFill rotWithShape="0">
                <a:blip r:embed="rId3"/>
                <a:stretch>
                  <a:fillRect l="-1801" t="-7510" r="-19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Internalhead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" y="0"/>
            <a:ext cx="9144000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9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Linear Regression Model</a:t>
            </a:r>
            <a:endParaRPr lang="es-VE"/>
          </a:p>
        </p:txBody>
      </p:sp>
      <p:grpSp>
        <p:nvGrpSpPr>
          <p:cNvPr id="45" name="Group 44"/>
          <p:cNvGrpSpPr/>
          <p:nvPr/>
        </p:nvGrpSpPr>
        <p:grpSpPr>
          <a:xfrm>
            <a:off x="238229" y="1988841"/>
            <a:ext cx="3308680" cy="1730207"/>
            <a:chOff x="238229" y="1131590"/>
            <a:chExt cx="3308680" cy="1730207"/>
          </a:xfrm>
        </p:grpSpPr>
        <p:grpSp>
          <p:nvGrpSpPr>
            <p:cNvPr id="11" name="Group 10"/>
            <p:cNvGrpSpPr/>
            <p:nvPr/>
          </p:nvGrpSpPr>
          <p:grpSpPr>
            <a:xfrm>
              <a:off x="677994" y="1131590"/>
              <a:ext cx="1661758" cy="1453208"/>
              <a:chOff x="1110564" y="1419622"/>
              <a:chExt cx="1334441" cy="1008112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1115616" y="1419622"/>
                <a:ext cx="0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H="1">
                <a:off x="1110564" y="2418652"/>
                <a:ext cx="1334441" cy="85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1938759" y="2584798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s-VE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8229" y="125244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s-VE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474595" y="1235895"/>
              <a:ext cx="1690860" cy="9491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223790" y="1283802"/>
                  <a:ext cx="110466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3790" y="1283802"/>
                  <a:ext cx="1104661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V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/>
            <p:cNvSpPr txBox="1"/>
            <p:nvPr/>
          </p:nvSpPr>
          <p:spPr>
            <a:xfrm>
              <a:off x="2223790" y="1600755"/>
              <a:ext cx="132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sz="1600"/>
                <a:t>positive slope</a:t>
              </a:r>
              <a:endParaRPr lang="es-VE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391441" y="1815392"/>
                  <a:ext cx="32489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441" y="1815392"/>
                  <a:ext cx="324896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V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796137" y="1988840"/>
            <a:ext cx="2654059" cy="1771116"/>
            <a:chOff x="5292080" y="1171796"/>
            <a:chExt cx="2654059" cy="1771116"/>
          </a:xfrm>
        </p:grpSpPr>
        <p:grpSp>
          <p:nvGrpSpPr>
            <p:cNvPr id="21" name="Group 20"/>
            <p:cNvGrpSpPr/>
            <p:nvPr/>
          </p:nvGrpSpPr>
          <p:grpSpPr>
            <a:xfrm>
              <a:off x="5868144" y="1212705"/>
              <a:ext cx="1661758" cy="1453208"/>
              <a:chOff x="1110564" y="1419622"/>
              <a:chExt cx="1334441" cy="1008112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1115616" y="1419622"/>
                <a:ext cx="0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1110564" y="2418652"/>
                <a:ext cx="1334441" cy="85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7128909" y="2665913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s-VE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28379" y="133355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s-VE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5581591" y="1896507"/>
                  <a:ext cx="32489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1591" y="1896507"/>
                  <a:ext cx="324896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V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>
              <a:off x="5292080" y="1674173"/>
              <a:ext cx="1656184" cy="8975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562106" y="1171796"/>
                  <a:ext cx="110466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AU" sz="1400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106" y="1171796"/>
                  <a:ext cx="1104661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V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/>
            <p:cNvSpPr txBox="1"/>
            <p:nvPr/>
          </p:nvSpPr>
          <p:spPr>
            <a:xfrm>
              <a:off x="6562106" y="1488749"/>
              <a:ext cx="13840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sz="1600"/>
                <a:t>negative slope</a:t>
              </a:r>
              <a:endParaRPr lang="es-VE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470552" y="3717033"/>
            <a:ext cx="2237822" cy="1730207"/>
            <a:chOff x="3086362" y="2794551"/>
            <a:chExt cx="2237822" cy="1730207"/>
          </a:xfrm>
        </p:grpSpPr>
        <p:sp>
          <p:nvSpPr>
            <p:cNvPr id="37" name="TextBox 36"/>
            <p:cNvSpPr txBox="1"/>
            <p:nvPr/>
          </p:nvSpPr>
          <p:spPr>
            <a:xfrm>
              <a:off x="4923191" y="4247759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s-VE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086362" y="2794551"/>
              <a:ext cx="2237822" cy="1453208"/>
              <a:chOff x="3086362" y="2794551"/>
              <a:chExt cx="2237822" cy="1453208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662426" y="2794551"/>
                <a:ext cx="1661758" cy="1453208"/>
                <a:chOff x="1110564" y="1419622"/>
                <a:chExt cx="1334441" cy="1008112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1115616" y="1419622"/>
                  <a:ext cx="0" cy="100811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flipH="1">
                  <a:off x="1110564" y="2418652"/>
                  <a:ext cx="1334441" cy="855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/>
              <p:cNvSpPr txBox="1"/>
              <p:nvPr/>
            </p:nvSpPr>
            <p:spPr>
              <a:xfrm>
                <a:off x="3222661" y="2915401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VE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s-VE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/>
                  <p:cNvSpPr/>
                  <p:nvPr/>
                </p:nvSpPr>
                <p:spPr>
                  <a:xfrm>
                    <a:off x="3375873" y="3478353"/>
                    <a:ext cx="32489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AU" sz="1400" dirty="0"/>
                  </a:p>
                </p:txBody>
              </p:sp>
            </mc:Choice>
            <mc:Fallback xmlns="">
              <p:sp>
                <p:nvSpPr>
                  <p:cNvPr id="39" name="Rectangle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5873" y="3478353"/>
                    <a:ext cx="324896" cy="30777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V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Connector 39"/>
              <p:cNvCxnSpPr/>
              <p:nvPr/>
            </p:nvCxnSpPr>
            <p:spPr>
              <a:xfrm flipV="1">
                <a:off x="3086362" y="3777585"/>
                <a:ext cx="2132103" cy="1830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4236549" y="2937523"/>
                    <a:ext cx="671081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AU" sz="1400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6549" y="2937523"/>
                    <a:ext cx="671081" cy="30777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V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TextBox 41"/>
              <p:cNvSpPr txBox="1"/>
              <p:nvPr/>
            </p:nvSpPr>
            <p:spPr>
              <a:xfrm>
                <a:off x="4263434" y="3252769"/>
                <a:ext cx="9444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VE" sz="1600"/>
                  <a:t>Slope = 0</a:t>
                </a:r>
                <a:endParaRPr lang="es-VE" sz="1600"/>
              </a:p>
            </p:txBody>
          </p:sp>
        </p:grpSp>
      </p:grpSp>
      <p:pic>
        <p:nvPicPr>
          <p:cNvPr id="43" name="Picture 42" descr="Internal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" y="0"/>
            <a:ext cx="9144000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3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Linear Regression Model</a:t>
            </a:r>
            <a:endParaRPr lang="es-VE"/>
          </a:p>
        </p:txBody>
      </p:sp>
      <p:sp>
        <p:nvSpPr>
          <p:cNvPr id="43" name="Content Placeholder 4"/>
          <p:cNvSpPr>
            <a:spLocks noGrp="1"/>
          </p:cNvSpPr>
          <p:nvPr>
            <p:ph idx="1"/>
          </p:nvPr>
        </p:nvSpPr>
        <p:spPr>
          <a:xfrm>
            <a:off x="251520" y="1772816"/>
            <a:ext cx="3781174" cy="3256558"/>
          </a:xfrm>
        </p:spPr>
        <p:txBody>
          <a:bodyPr>
            <a:noAutofit/>
          </a:bodyPr>
          <a:lstStyle/>
          <a:p>
            <a:pPr algn="just"/>
            <a:r>
              <a:rPr lang="en-AU" sz="2200"/>
              <a:t>Why do we want to fit a line?</a:t>
            </a:r>
          </a:p>
          <a:p>
            <a:pPr algn="just"/>
            <a:endParaRPr lang="en-AU" sz="2200"/>
          </a:p>
          <a:p>
            <a:pPr algn="just"/>
            <a:r>
              <a:rPr lang="en-AU" sz="2200"/>
              <a:t>The scatterplot shows the paired data is scattered around a trend line</a:t>
            </a:r>
          </a:p>
          <a:p>
            <a:pPr algn="just"/>
            <a:endParaRPr lang="en-AU" sz="2200"/>
          </a:p>
          <a:p>
            <a:pPr algn="just"/>
            <a:r>
              <a:rPr lang="en-AU" sz="2200"/>
              <a:t>The line is indicative of the average value of the dependent variable given the explanatory variable</a:t>
            </a:r>
            <a:endParaRPr lang="en-AU" sz="2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694" y="2060848"/>
            <a:ext cx="4967534" cy="324036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211960" y="3284984"/>
            <a:ext cx="4896544" cy="8640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" y="0"/>
            <a:ext cx="9144000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1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Linear Regression Model</a:t>
            </a:r>
            <a:endParaRPr lang="es-VE"/>
          </a:p>
        </p:txBody>
      </p:sp>
      <p:grpSp>
        <p:nvGrpSpPr>
          <p:cNvPr id="53" name="Group 52"/>
          <p:cNvGrpSpPr/>
          <p:nvPr/>
        </p:nvGrpSpPr>
        <p:grpSpPr>
          <a:xfrm>
            <a:off x="34786" y="2051494"/>
            <a:ext cx="3315644" cy="3212176"/>
            <a:chOff x="34786" y="1194244"/>
            <a:chExt cx="3315644" cy="3212176"/>
          </a:xfrm>
        </p:grpSpPr>
        <p:grpSp>
          <p:nvGrpSpPr>
            <p:cNvPr id="7" name="Group 6"/>
            <p:cNvGrpSpPr/>
            <p:nvPr/>
          </p:nvGrpSpPr>
          <p:grpSpPr>
            <a:xfrm>
              <a:off x="34786" y="1194244"/>
              <a:ext cx="3315644" cy="2635712"/>
              <a:chOff x="34786" y="1203598"/>
              <a:chExt cx="3315644" cy="263571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4786" y="1203598"/>
                <a:ext cx="3315644" cy="2635712"/>
                <a:chOff x="238229" y="1131590"/>
                <a:chExt cx="2337206" cy="1623868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677994" y="1131590"/>
                  <a:ext cx="1661758" cy="1453208"/>
                  <a:chOff x="1110564" y="1419622"/>
                  <a:chExt cx="1334441" cy="1008112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>
                    <a:off x="1115616" y="1419622"/>
                    <a:ext cx="0" cy="100811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 flipH="1">
                    <a:off x="1110564" y="2418652"/>
                    <a:ext cx="1334441" cy="855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TextBox 10"/>
                <p:cNvSpPr txBox="1"/>
                <p:nvPr/>
              </p:nvSpPr>
              <p:spPr>
                <a:xfrm>
                  <a:off x="1938759" y="2584798"/>
                  <a:ext cx="208139" cy="170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2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s-VE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38229" y="1252440"/>
                  <a:ext cx="208139" cy="170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2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s-VE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 flipV="1">
                  <a:off x="474595" y="1235895"/>
                  <a:ext cx="1690860" cy="94915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1796757" y="1720420"/>
                      <a:ext cx="778678" cy="18962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AU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AU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AU" sz="1400" i="1">
                                <a:latin typeface="Cambria Math" panose="02040503050406030204" pitchFamily="18" charset="0"/>
                              </a:rPr>
                              <m:t>𝑎𝑋</m:t>
                            </m:r>
                            <m:r>
                              <a:rPr lang="en-AU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AU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AU" sz="1400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33766" y="1720420"/>
                      <a:ext cx="1104661" cy="307777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V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439379" y="1815392"/>
                      <a:ext cx="229021" cy="18962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AU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AU" sz="1400" dirty="0"/>
                    </a:p>
                  </p:txBody>
                </p:sp>
              </mc:Choice>
              <mc:Fallback xmlns="">
                <p:sp>
                  <p:nvSpPr>
                    <p:cNvPr id="16" name="Rectangle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1441" y="1815392"/>
                      <a:ext cx="324896" cy="307777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V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" name="Oval 5"/>
              <p:cNvSpPr/>
              <p:nvPr/>
            </p:nvSpPr>
            <p:spPr>
              <a:xfrm>
                <a:off x="395536" y="2834382"/>
                <a:ext cx="72008" cy="72008"/>
              </a:xfrm>
              <a:prstGeom prst="ellipse">
                <a:avLst/>
              </a:prstGeom>
              <a:solidFill>
                <a:schemeClr val="tx2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45902" y="2746482"/>
                <a:ext cx="72008" cy="72008"/>
              </a:xfrm>
              <a:prstGeom prst="ellipse">
                <a:avLst/>
              </a:prstGeom>
              <a:solidFill>
                <a:schemeClr val="tx2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83568" y="2647905"/>
                <a:ext cx="72008" cy="72008"/>
              </a:xfrm>
              <a:prstGeom prst="ellipse">
                <a:avLst/>
              </a:prstGeom>
              <a:solidFill>
                <a:schemeClr val="tx2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897176" y="2515690"/>
                <a:ext cx="72008" cy="72008"/>
              </a:xfrm>
              <a:prstGeom prst="ellipse">
                <a:avLst/>
              </a:prstGeom>
              <a:solidFill>
                <a:schemeClr val="tx2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259632" y="2286006"/>
                <a:ext cx="72008" cy="72008"/>
              </a:xfrm>
              <a:prstGeom prst="ellipse">
                <a:avLst/>
              </a:prstGeom>
              <a:solidFill>
                <a:schemeClr val="tx2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494504" y="2136674"/>
                <a:ext cx="72008" cy="72008"/>
              </a:xfrm>
              <a:prstGeom prst="ellipse">
                <a:avLst/>
              </a:prstGeom>
              <a:solidFill>
                <a:schemeClr val="tx2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696996" y="2001002"/>
                <a:ext cx="72008" cy="72008"/>
              </a:xfrm>
              <a:prstGeom prst="ellipse">
                <a:avLst/>
              </a:prstGeom>
              <a:solidFill>
                <a:schemeClr val="tx2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974396" y="1829237"/>
                <a:ext cx="72008" cy="72008"/>
              </a:xfrm>
              <a:prstGeom prst="ellipse">
                <a:avLst/>
              </a:prstGeom>
              <a:solidFill>
                <a:schemeClr val="tx2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267744" y="1635646"/>
                <a:ext cx="72008" cy="72008"/>
              </a:xfrm>
              <a:prstGeom prst="ellipse">
                <a:avLst/>
              </a:prstGeom>
              <a:solidFill>
                <a:schemeClr val="tx2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555776" y="1459734"/>
                <a:ext cx="72008" cy="72008"/>
              </a:xfrm>
              <a:prstGeom prst="ellipse">
                <a:avLst/>
              </a:prstGeom>
              <a:solidFill>
                <a:schemeClr val="tx2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597205" y="3821645"/>
                  <a:ext cx="234359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s-VE" sz="1600"/>
                    <a:t>Values of </a:t>
                  </a:r>
                  <a14:m>
                    <m:oMath xmlns:m="http://schemas.openxmlformats.org/officeDocument/2006/math">
                      <m:r>
                        <a:rPr lang="en-AU" sz="16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es-VE" sz="1600"/>
                    <a:t> and </a:t>
                  </a:r>
                  <a14:m>
                    <m:oMath xmlns:m="http://schemas.openxmlformats.org/officeDocument/2006/math">
                      <m:r>
                        <a:rPr lang="en-AU" sz="16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a14:m>
                  <a:r>
                    <a:rPr lang="es-VE" sz="1600"/>
                    <a:t> are perfectly related</a:t>
                  </a:r>
                  <a:endParaRPr lang="es-VE" sz="160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205" y="3821645"/>
                  <a:ext cx="2343597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563" t="-3125" r="-1302" b="-12500"/>
                  </a:stretch>
                </a:blipFill>
              </p:spPr>
              <p:txBody>
                <a:bodyPr/>
                <a:lstStyle/>
                <a:p>
                  <a:r>
                    <a:rPr lang="es-V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5017504" y="2051495"/>
            <a:ext cx="3586944" cy="3950415"/>
            <a:chOff x="5017504" y="1194244"/>
            <a:chExt cx="3586944" cy="3950415"/>
          </a:xfrm>
        </p:grpSpPr>
        <p:grpSp>
          <p:nvGrpSpPr>
            <p:cNvPr id="29" name="Group 28"/>
            <p:cNvGrpSpPr/>
            <p:nvPr/>
          </p:nvGrpSpPr>
          <p:grpSpPr>
            <a:xfrm>
              <a:off x="5017504" y="1194244"/>
              <a:ext cx="3514269" cy="2635712"/>
              <a:chOff x="34786" y="1203598"/>
              <a:chExt cx="3514269" cy="2635712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34786" y="1203598"/>
                <a:ext cx="3514269" cy="2635712"/>
                <a:chOff x="238229" y="1131590"/>
                <a:chExt cx="2477217" cy="1623868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77994" y="1131590"/>
                  <a:ext cx="1661758" cy="1453208"/>
                  <a:chOff x="1110564" y="1419622"/>
                  <a:chExt cx="1334441" cy="1008112"/>
                </a:xfrm>
              </p:grpSpPr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1115616" y="1419622"/>
                    <a:ext cx="0" cy="100811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 flipH="1">
                    <a:off x="1110564" y="2418652"/>
                    <a:ext cx="1334441" cy="855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TextBox 41"/>
                <p:cNvSpPr txBox="1"/>
                <p:nvPr/>
              </p:nvSpPr>
              <p:spPr>
                <a:xfrm>
                  <a:off x="1938759" y="2584798"/>
                  <a:ext cx="208139" cy="170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2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s-VE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238229" y="1252440"/>
                  <a:ext cx="208139" cy="170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2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s-VE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470119" y="1235895"/>
                  <a:ext cx="1695336" cy="94915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780833" y="1700655"/>
                      <a:ext cx="934613" cy="18962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𝑎𝑋</m:t>
                          </m:r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a14:m>
                      <a:r>
                        <a:rPr lang="en-AU" sz="1400" dirty="0"/>
                        <a:t> </a:t>
                      </a:r>
                      <a:r>
                        <a:rPr lang="en-AU" sz="1400"/>
                        <a:t>+ </a:t>
                      </a:r>
                      <a14:m>
                        <m:oMath xmlns:m="http://schemas.openxmlformats.org/officeDocument/2006/math">
                          <m:r>
                            <a:rPr lang="en-AU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𝜀</m:t>
                          </m:r>
                        </m:oMath>
                      </a14:m>
                      <a:endParaRPr lang="en-AU" sz="1400" dirty="0"/>
                    </a:p>
                  </p:txBody>
                </p:sp>
              </mc:Choice>
              <mc:Fallback xmlns="">
                <p:sp>
                  <p:nvSpPr>
                    <p:cNvPr id="46" name="Rectangle 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80833" y="1700655"/>
                      <a:ext cx="934613" cy="18962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t="-1961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V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439379" y="1815392"/>
                      <a:ext cx="229021" cy="18962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AU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AU" sz="1400" dirty="0"/>
                    </a:p>
                  </p:txBody>
                </p:sp>
              </mc:Choice>
              <mc:Fallback xmlns="">
                <p:sp>
                  <p:nvSpPr>
                    <p:cNvPr id="47" name="Rectangle 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1441" y="1815392"/>
                      <a:ext cx="324896" cy="307777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V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1" name="Oval 30"/>
              <p:cNvSpPr/>
              <p:nvPr/>
            </p:nvSpPr>
            <p:spPr>
              <a:xfrm>
                <a:off x="396520" y="2662465"/>
                <a:ext cx="72008" cy="72008"/>
              </a:xfrm>
              <a:prstGeom prst="ellipse">
                <a:avLst/>
              </a:prstGeom>
              <a:solidFill>
                <a:schemeClr val="tx2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49044" y="2878489"/>
                <a:ext cx="72008" cy="72008"/>
              </a:xfrm>
              <a:prstGeom prst="ellipse">
                <a:avLst/>
              </a:prstGeom>
              <a:solidFill>
                <a:schemeClr val="tx2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83568" y="2518449"/>
                <a:ext cx="72008" cy="72008"/>
              </a:xfrm>
              <a:prstGeom prst="ellipse">
                <a:avLst/>
              </a:prstGeom>
              <a:solidFill>
                <a:schemeClr val="tx2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897176" y="2662465"/>
                <a:ext cx="72008" cy="72008"/>
              </a:xfrm>
              <a:prstGeom prst="ellipse">
                <a:avLst/>
              </a:prstGeom>
              <a:solidFill>
                <a:schemeClr val="tx2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259632" y="2518449"/>
                <a:ext cx="72008" cy="72008"/>
              </a:xfrm>
              <a:prstGeom prst="ellipse">
                <a:avLst/>
              </a:prstGeom>
              <a:solidFill>
                <a:schemeClr val="tx2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494504" y="1942385"/>
                <a:ext cx="72008" cy="72008"/>
              </a:xfrm>
              <a:prstGeom prst="ellipse">
                <a:avLst/>
              </a:prstGeom>
              <a:solidFill>
                <a:schemeClr val="tx2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696996" y="1798369"/>
                <a:ext cx="72008" cy="72008"/>
              </a:xfrm>
              <a:prstGeom prst="ellipse">
                <a:avLst/>
              </a:prstGeom>
              <a:solidFill>
                <a:schemeClr val="tx2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974396" y="2086401"/>
                <a:ext cx="72008" cy="72008"/>
              </a:xfrm>
              <a:prstGeom prst="ellipse">
                <a:avLst/>
              </a:prstGeom>
              <a:solidFill>
                <a:schemeClr val="tx2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267744" y="1438329"/>
                <a:ext cx="72008" cy="72008"/>
              </a:xfrm>
              <a:prstGeom prst="ellipse">
                <a:avLst/>
              </a:prstGeom>
              <a:solidFill>
                <a:schemeClr val="tx2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555776" y="1654353"/>
                <a:ext cx="72008" cy="72008"/>
              </a:xfrm>
              <a:prstGeom prst="ellipse">
                <a:avLst/>
              </a:prstGeom>
              <a:solidFill>
                <a:schemeClr val="tx2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cxnSp>
          <p:nvCxnSpPr>
            <p:cNvPr id="50" name="Straight Connector 49"/>
            <p:cNvCxnSpPr/>
            <p:nvPr/>
          </p:nvCxnSpPr>
          <p:spPr>
            <a:xfrm>
              <a:off x="5417046" y="2705488"/>
              <a:ext cx="0" cy="1411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485090" y="3821220"/>
                  <a:ext cx="3119358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s-VE" sz="1600"/>
                    <a:t>Values of </a:t>
                  </a:r>
                  <a14:m>
                    <m:oMath xmlns:m="http://schemas.openxmlformats.org/officeDocument/2006/math">
                      <m:r>
                        <a:rPr lang="en-AU" sz="16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es-VE" sz="1600"/>
                    <a:t> are known and it is assumed that </a:t>
                  </a:r>
                  <a14:m>
                    <m:oMath xmlns:m="http://schemas.openxmlformats.org/officeDocument/2006/math">
                      <m:r>
                        <a:rPr lang="en-AU" sz="16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i="1">
                          <a:latin typeface="Cambria Math" panose="02040503050406030204" pitchFamily="18" charset="0"/>
                        </a:rPr>
                        <m:t>𝑎𝑋</m:t>
                      </m:r>
                      <m:r>
                        <a:rPr lang="en-AU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16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AU" sz="1600" dirty="0"/>
                    <a:t> </a:t>
                  </a:r>
                  <a:r>
                    <a:rPr lang="en-AU" sz="1600"/>
                    <a:t>plus a random term </a:t>
                  </a:r>
                  <a14:m>
                    <m:oMath xmlns:m="http://schemas.openxmlformats.org/officeDocument/2006/math">
                      <m:r>
                        <a:rPr lang="en-AU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𝜀</m:t>
                      </m:r>
                    </m:oMath>
                  </a14:m>
                  <a:endParaRPr lang="en-AU" sz="1600" dirty="0"/>
                </a:p>
                <a:p>
                  <a:pPr algn="just"/>
                  <a:endParaRPr lang="en-AU" sz="1600" dirty="0"/>
                </a:p>
                <a:p>
                  <a:pPr algn="just"/>
                  <a:endParaRPr lang="es-VE" sz="160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5090" y="3821220"/>
                  <a:ext cx="3119358" cy="132343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174" t="-1382" r="-1174"/>
                  </a:stretch>
                </a:blipFill>
              </p:spPr>
              <p:txBody>
                <a:bodyPr/>
                <a:lstStyle/>
                <a:p>
                  <a:r>
                    <a:rPr lang="es-V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/>
            <p:cNvCxnSpPr/>
            <p:nvPr/>
          </p:nvCxnSpPr>
          <p:spPr>
            <a:xfrm>
              <a:off x="5561062" y="2781661"/>
              <a:ext cx="0" cy="893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701446" y="2570216"/>
              <a:ext cx="0" cy="893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914488" y="2557124"/>
              <a:ext cx="0" cy="111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274430" y="2321899"/>
              <a:ext cx="0" cy="1999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987418" y="1871708"/>
              <a:ext cx="0" cy="2208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513942" y="1965746"/>
              <a:ext cx="0" cy="178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718677" y="1839996"/>
              <a:ext cx="0" cy="178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289056" y="1474158"/>
              <a:ext cx="0" cy="166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571703" y="1491359"/>
              <a:ext cx="0" cy="166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Internalheade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" y="0"/>
            <a:ext cx="9144000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4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7737"/>
          <a:stretch/>
        </p:blipFill>
        <p:spPr>
          <a:xfrm>
            <a:off x="-1" y="0"/>
            <a:ext cx="3352801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65349" y="3189542"/>
            <a:ext cx="5134123" cy="198925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GB" sz="4500" baseline="30000" smtClean="0">
                <a:solidFill>
                  <a:srgbClr val="212236"/>
                </a:solidFill>
                <a:latin typeface="Open Sans"/>
                <a:cs typeface="Open Sans"/>
              </a:rPr>
              <a:t>The Statistical Assumptions</a:t>
            </a:r>
            <a:endParaRPr lang="en-GB" sz="4500" baseline="30000" dirty="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>
              <a:lnSpc>
                <a:spcPct val="120000"/>
              </a:lnSpc>
            </a:pPr>
            <a:endParaRPr lang="en-GB" sz="4800" baseline="30000" dirty="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>
              <a:lnSpc>
                <a:spcPct val="120000"/>
              </a:lnSpc>
            </a:pPr>
            <a:r>
              <a:rPr lang="en-GB" sz="1900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Oscar Rondon</a:t>
            </a:r>
            <a:endParaRPr lang="en-GB" sz="1900" baseline="30000" dirty="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/>
            <a:r>
              <a:rPr lang="en-GB" sz="1900" baseline="30000" dirty="0">
                <a:solidFill>
                  <a:srgbClr val="FF0000"/>
                </a:solidFill>
                <a:latin typeface="Open Sans"/>
                <a:cs typeface="Open Sans"/>
              </a:rPr>
              <a:t/>
            </a:r>
            <a:br>
              <a:rPr lang="en-GB" sz="1900" baseline="30000" dirty="0">
                <a:solidFill>
                  <a:srgbClr val="FF0000"/>
                </a:solidFill>
                <a:latin typeface="Open Sans"/>
                <a:cs typeface="Open Sans"/>
              </a:rPr>
            </a:br>
            <a:r>
              <a:rPr lang="en-GB" sz="1900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October 2018</a:t>
            </a:r>
            <a:endParaRPr lang="en-US" sz="1900" dirty="0">
              <a:solidFill>
                <a:srgbClr val="212236"/>
              </a:solidFill>
              <a:latin typeface="Open Sans"/>
              <a:cs typeface="Open Sans"/>
            </a:endParaRPr>
          </a:p>
        </p:txBody>
      </p:sp>
      <p:pic>
        <p:nvPicPr>
          <p:cNvPr id="2" name="Picture 1" descr="Coverhead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864880"/>
            <a:ext cx="5664200" cy="1229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DEAB251-389B-449A-8A98-DE3CD290697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2" y="864880"/>
            <a:ext cx="2670028" cy="14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8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statistical assumptions</a:t>
            </a:r>
            <a:endParaRPr lang="es-V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772816"/>
                <a:ext cx="3888432" cy="3256558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AU" sz="2200"/>
                  <a:t>A number of assumptions are made on the random error term </a:t>
                </a:r>
                <a14:m>
                  <m:oMath xmlns:m="http://schemas.openxmlformats.org/officeDocument/2006/math">
                    <m:r>
                      <a:rPr lang="en-A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AU" sz="2200"/>
                  <a:t> </a:t>
                </a:r>
              </a:p>
              <a:p>
                <a:pPr algn="just"/>
                <a:endParaRPr lang="en-AU" sz="2200"/>
              </a:p>
              <a:p>
                <a:pPr algn="just"/>
                <a:r>
                  <a:rPr lang="en-AU" sz="2200"/>
                  <a:t>First assumption is that </a:t>
                </a:r>
                <a:r>
                  <a:rPr lang="en-AU" sz="2200" u="sng"/>
                  <a:t>on average </a:t>
                </a:r>
                <a:r>
                  <a:rPr lang="en-AU" sz="2200"/>
                  <a:t>the error is equal to zero</a:t>
                </a:r>
              </a:p>
              <a:p>
                <a:pPr algn="just"/>
                <a:endParaRPr lang="en-AU" sz="2200"/>
              </a:p>
              <a:p>
                <a:pPr algn="just"/>
                <a:r>
                  <a:rPr lang="en-AU" sz="2200"/>
                  <a:t>This ensures the model has no bias</a:t>
                </a:r>
              </a:p>
              <a:p>
                <a:pPr algn="just"/>
                <a:endParaRPr lang="en-AU" sz="2200"/>
              </a:p>
            </p:txBody>
          </p:sp>
        </mc:Choice>
        <mc:Fallback xmlns="">
          <p:sp>
            <p:nvSpPr>
              <p:cNvPr id="64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15566"/>
                <a:ext cx="3888432" cy="3256558"/>
              </a:xfrm>
              <a:blipFill rotWithShape="0">
                <a:blip r:embed="rId2"/>
                <a:stretch>
                  <a:fillRect l="-4075" t="-3745" r="-4389" b="-730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076057" y="2132856"/>
            <a:ext cx="3514269" cy="2635712"/>
            <a:chOff x="5017504" y="1194244"/>
            <a:chExt cx="3514269" cy="2635712"/>
          </a:xfrm>
        </p:grpSpPr>
        <p:grpSp>
          <p:nvGrpSpPr>
            <p:cNvPr id="7" name="Group 6"/>
            <p:cNvGrpSpPr/>
            <p:nvPr/>
          </p:nvGrpSpPr>
          <p:grpSpPr>
            <a:xfrm>
              <a:off x="5017504" y="1194244"/>
              <a:ext cx="3514269" cy="2635712"/>
              <a:chOff x="34786" y="1203598"/>
              <a:chExt cx="3514269" cy="263571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4786" y="1203598"/>
                <a:ext cx="3514269" cy="2635712"/>
                <a:chOff x="238229" y="1131590"/>
                <a:chExt cx="2477217" cy="1623868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677994" y="1131590"/>
                  <a:ext cx="1661758" cy="1453208"/>
                  <a:chOff x="1110564" y="1419622"/>
                  <a:chExt cx="1334441" cy="1008112"/>
                </a:xfrm>
              </p:grpSpPr>
              <p:cxnSp>
                <p:nvCxnSpPr>
                  <p:cNvPr id="36" name="Straight Arrow Connector 35"/>
                  <p:cNvCxnSpPr/>
                  <p:nvPr/>
                </p:nvCxnSpPr>
                <p:spPr>
                  <a:xfrm>
                    <a:off x="1115616" y="1419622"/>
                    <a:ext cx="0" cy="100811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/>
                  <p:cNvCxnSpPr/>
                  <p:nvPr/>
                </p:nvCxnSpPr>
                <p:spPr>
                  <a:xfrm flipH="1">
                    <a:off x="1110564" y="2418652"/>
                    <a:ext cx="1334441" cy="855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1" name="TextBox 30"/>
                <p:cNvSpPr txBox="1"/>
                <p:nvPr/>
              </p:nvSpPr>
              <p:spPr>
                <a:xfrm>
                  <a:off x="1938759" y="2584798"/>
                  <a:ext cx="208139" cy="170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2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s-VE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238229" y="1252440"/>
                  <a:ext cx="208139" cy="170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VE" sz="12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s-VE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470119" y="1235895"/>
                  <a:ext cx="1695336" cy="94915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1780833" y="1700655"/>
                      <a:ext cx="934613" cy="18962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𝑎𝑋</m:t>
                          </m:r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a14:m>
                      <a:r>
                        <a:rPr lang="en-AU" sz="1400" dirty="0"/>
                        <a:t> </a:t>
                      </a:r>
                      <a:r>
                        <a:rPr lang="en-AU" sz="1400"/>
                        <a:t>= </a:t>
                      </a:r>
                      <a14:m>
                        <m:oMath xmlns:m="http://schemas.openxmlformats.org/officeDocument/2006/math">
                          <m:r>
                            <a:rPr lang="en-AU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𝜀</m:t>
                          </m:r>
                        </m:oMath>
                      </a14:m>
                      <a:endParaRPr lang="en-AU" sz="1400" dirty="0"/>
                    </a:p>
                  </p:txBody>
                </p:sp>
              </mc:Choice>
              <mc:Fallback xmlns="">
                <p:sp>
                  <p:nvSpPr>
                    <p:cNvPr id="34" name="Rectangle 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80833" y="1700655"/>
                      <a:ext cx="934613" cy="18962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t="-4000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V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439379" y="1815392"/>
                      <a:ext cx="229021" cy="18962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AU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AU" sz="1400" dirty="0"/>
                    </a:p>
                  </p:txBody>
                </p:sp>
              </mc:Choice>
              <mc:Fallback xmlns="">
                <p:sp>
                  <p:nvSpPr>
                    <p:cNvPr id="47" name="Rectangle 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1441" y="1815392"/>
                      <a:ext cx="324896" cy="307777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V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0" name="Oval 19"/>
              <p:cNvSpPr/>
              <p:nvPr/>
            </p:nvSpPr>
            <p:spPr>
              <a:xfrm>
                <a:off x="396520" y="2662465"/>
                <a:ext cx="72008" cy="72008"/>
              </a:xfrm>
              <a:prstGeom prst="ellipse">
                <a:avLst/>
              </a:prstGeom>
              <a:solidFill>
                <a:schemeClr val="tx2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49044" y="2878489"/>
                <a:ext cx="72008" cy="72008"/>
              </a:xfrm>
              <a:prstGeom prst="ellipse">
                <a:avLst/>
              </a:prstGeom>
              <a:solidFill>
                <a:schemeClr val="tx2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83568" y="2518449"/>
                <a:ext cx="72008" cy="72008"/>
              </a:xfrm>
              <a:prstGeom prst="ellipse">
                <a:avLst/>
              </a:prstGeom>
              <a:solidFill>
                <a:schemeClr val="tx2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897176" y="2662465"/>
                <a:ext cx="72008" cy="72008"/>
              </a:xfrm>
              <a:prstGeom prst="ellipse">
                <a:avLst/>
              </a:prstGeom>
              <a:solidFill>
                <a:schemeClr val="tx2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259632" y="2518449"/>
                <a:ext cx="72008" cy="72008"/>
              </a:xfrm>
              <a:prstGeom prst="ellipse">
                <a:avLst/>
              </a:prstGeom>
              <a:solidFill>
                <a:schemeClr val="tx2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494504" y="1942385"/>
                <a:ext cx="72008" cy="72008"/>
              </a:xfrm>
              <a:prstGeom prst="ellipse">
                <a:avLst/>
              </a:prstGeom>
              <a:solidFill>
                <a:schemeClr val="tx2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696996" y="1798369"/>
                <a:ext cx="72008" cy="72008"/>
              </a:xfrm>
              <a:prstGeom prst="ellipse">
                <a:avLst/>
              </a:prstGeom>
              <a:solidFill>
                <a:schemeClr val="tx2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974396" y="2086401"/>
                <a:ext cx="72008" cy="72008"/>
              </a:xfrm>
              <a:prstGeom prst="ellipse">
                <a:avLst/>
              </a:prstGeom>
              <a:solidFill>
                <a:schemeClr val="tx2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267744" y="1438329"/>
                <a:ext cx="72008" cy="72008"/>
              </a:xfrm>
              <a:prstGeom prst="ellipse">
                <a:avLst/>
              </a:prstGeom>
              <a:solidFill>
                <a:schemeClr val="tx2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555776" y="1654353"/>
                <a:ext cx="72008" cy="72008"/>
              </a:xfrm>
              <a:prstGeom prst="ellipse">
                <a:avLst/>
              </a:prstGeom>
              <a:solidFill>
                <a:schemeClr val="tx2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5417046" y="2705488"/>
              <a:ext cx="0" cy="1411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561062" y="2781661"/>
              <a:ext cx="0" cy="893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701446" y="2570216"/>
              <a:ext cx="0" cy="893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14488" y="2557124"/>
              <a:ext cx="0" cy="111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274430" y="2321899"/>
              <a:ext cx="0" cy="1999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87418" y="1871708"/>
              <a:ext cx="0" cy="2208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13942" y="1965746"/>
              <a:ext cx="0" cy="178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718677" y="1839996"/>
              <a:ext cx="0" cy="178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289056" y="1474158"/>
              <a:ext cx="0" cy="166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571703" y="1491359"/>
              <a:ext cx="0" cy="166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 descr="Internalhead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" y="0"/>
            <a:ext cx="9144000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2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23769</TotalTime>
  <Words>694</Words>
  <Application>Microsoft Office PowerPoint</Application>
  <PresentationFormat>On-screen Show (4:3)</PresentationFormat>
  <Paragraphs>171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Open Sans</vt:lpstr>
      <vt:lpstr>Symbol</vt:lpstr>
      <vt:lpstr>Times New Roman</vt:lpstr>
      <vt:lpstr>Office Theme</vt:lpstr>
      <vt:lpstr>PowerPoint Presentation</vt:lpstr>
      <vt:lpstr>Content</vt:lpstr>
      <vt:lpstr>Linear Regression Model</vt:lpstr>
      <vt:lpstr>Linear Regression Model</vt:lpstr>
      <vt:lpstr>Linear Regression Model</vt:lpstr>
      <vt:lpstr>Linear Regression Model</vt:lpstr>
      <vt:lpstr>Linear Regression Model</vt:lpstr>
      <vt:lpstr>PowerPoint Presentation</vt:lpstr>
      <vt:lpstr>The statistical assumptions</vt:lpstr>
      <vt:lpstr>The statistical assumptions</vt:lpstr>
      <vt:lpstr>The statistical assumptions</vt:lpstr>
      <vt:lpstr>The statistical assumptions</vt:lpstr>
      <vt:lpstr>The statistical assumptions</vt:lpstr>
      <vt:lpstr>The statistical assumptions</vt:lpstr>
      <vt:lpstr>The statistical assumptions</vt:lpstr>
      <vt:lpstr>The statistical assumptions</vt:lpstr>
      <vt:lpstr>PowerPoint Presentation</vt:lpstr>
      <vt:lpstr>A look at R^2 </vt:lpstr>
      <vt:lpstr>A look at R^2 </vt:lpstr>
      <vt:lpstr>A look at R^2 </vt:lpstr>
      <vt:lpstr>PowerPoint Presentation</vt:lpstr>
      <vt:lpstr>Correlation and Independence</vt:lpstr>
      <vt:lpstr>Correlation and Independence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Erwin Ludwig</dc:creator>
  <cp:lastModifiedBy>Rondon Gonzalez, Oscar (Mineral Resources, Kensington)</cp:lastModifiedBy>
  <cp:revision>173</cp:revision>
  <dcterms:created xsi:type="dcterms:W3CDTF">2017-11-17T07:04:42Z</dcterms:created>
  <dcterms:modified xsi:type="dcterms:W3CDTF">2018-10-15T05:54:54Z</dcterms:modified>
</cp:coreProperties>
</file>