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don Gonzalez, Oscar (Mineral Resources, Kensington)" initials="RGO(RK" lastIdx="1" clrIdx="0">
    <p:extLst>
      <p:ext uri="{19B8F6BF-5375-455C-9EA6-DF929625EA0E}">
        <p15:presenceInfo xmlns:p15="http://schemas.microsoft.com/office/powerpoint/2012/main" userId="S-1-5-21-61289985-2027487937-1858953157-5159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12136"/>
    <a:srgbClr val="21223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1" autoAdjust="0"/>
    <p:restoredTop sz="94125" autoAdjust="0"/>
  </p:normalViewPr>
  <p:slideViewPr>
    <p:cSldViewPr snapToGrid="0" snapToObjects="1">
      <p:cViewPr varScale="1">
        <p:scale>
          <a:sx n="70" d="100"/>
          <a:sy n="70" d="100"/>
        </p:scale>
        <p:origin x="1104" y="68"/>
      </p:cViewPr>
      <p:guideLst>
        <p:guide orient="horz" pos="1620"/>
        <p:guide pos="216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1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BCE51BA-6D86-418C-A45A-0FD03C5923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CA1F-BD59-463A-BE45-999C502CB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9F983-8963-430F-B2FE-D8FDC1974AAB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41AC57-05DE-4EA7-B049-827765AF0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60033D-883F-4CFD-B24C-BAEB75EC9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B0BA-1498-4B0B-87D1-FA40CDEB0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7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FB91-72B3-463E-8D44-D1889801833E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1A01-F464-4F55-8CB9-02B1D999DB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1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40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06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21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66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75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0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22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90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1A01-F464-4F55-8CB9-02B1D999DB7B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751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66B8-E8AC-3A48-BD8B-8CC7F06BD45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B563-3EC2-1D4F-B590-65F93E8B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226625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An Introduction</a:t>
            </a:r>
            <a:r>
              <a:rPr lang="en-GB" sz="4500" dirty="0">
                <a:solidFill>
                  <a:srgbClr val="212236"/>
                </a:solidFill>
                <a:latin typeface="Open Sans"/>
                <a:cs typeface="Open Sans"/>
              </a:rPr>
              <a:t> </a:t>
            </a:r>
            <a:r>
              <a:rPr lang="en-GB" sz="4500" baseline="30000">
                <a:solidFill>
                  <a:srgbClr val="212236"/>
                </a:solidFill>
                <a:latin typeface="Open Sans"/>
                <a:cs typeface="Open Sans"/>
              </a:rPr>
              <a:t>to </a:t>
            </a: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Clustering</a:t>
            </a:r>
            <a:endParaRPr lang="en-GB" sz="45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19892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Spectral </a:t>
            </a: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Clustering</a:t>
            </a:r>
            <a:endParaRPr lang="en-GB" sz="45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471" y="603504"/>
                <a:ext cx="8626520" cy="6203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z="2300" smtClean="0"/>
                  <a:t>Spectral clustering is a more advanced technique for clustering</a:t>
                </a:r>
                <a:endParaRPr lang="en-AU" sz="230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z="2300" smtClean="0"/>
                  <a:t>It is called ‘spectral’ because uses a spectral decomposition of a similarity matrix</a:t>
                </a:r>
                <a:endParaRPr lang="es-VE" sz="230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z="2300" smtClean="0"/>
                  <a:t>The similarity between two observations </a:t>
                </a:r>
                <a14:m>
                  <m:oMath xmlns:m="http://schemas.openxmlformats.org/officeDocument/2006/math">
                    <m:r>
                      <a:rPr lang="en-AU" sz="23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VE" sz="2300" smtClean="0"/>
                  <a:t> and </a:t>
                </a:r>
                <a14:m>
                  <m:oMath xmlns:m="http://schemas.openxmlformats.org/officeDocument/2006/math">
                    <m:r>
                      <a:rPr lang="en-AU" sz="23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VE" sz="2300" smtClean="0"/>
                  <a:t> is defined by the exponential function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3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AU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3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A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3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AU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AU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3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AU" sz="23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3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AU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AU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VE" sz="230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VE" sz="2300" smtClean="0"/>
                  <a:t>The scaling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300" smtClean="0"/>
                  <a:t> controls how fast the similarity between the two points falls off with their distance</a:t>
                </a:r>
                <a:endParaRPr lang="es-VE" sz="230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1" y="603504"/>
                <a:ext cx="8626520" cy="6203878"/>
              </a:xfrm>
              <a:prstGeom prst="rect">
                <a:avLst/>
              </a:prstGeom>
              <a:blipFill rotWithShape="0">
                <a:blip r:embed="rId3"/>
                <a:stretch>
                  <a:fillRect l="-848" t="-688" r="-9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82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471" y="603504"/>
                <a:ext cx="862652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z="2300" smtClean="0"/>
                  <a:t>The key idea of spectral clustering is to cluster the raw data  using the eigenvectors of the similarity matrix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z="2300" smtClean="0"/>
                  <a:t>The first </a:t>
                </a:r>
                <a14:m>
                  <m:oMath xmlns:m="http://schemas.openxmlformats.org/officeDocument/2006/math">
                    <m:r>
                      <a:rPr lang="en-AU" sz="2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VE" sz="2300" smtClean="0"/>
                  <a:t> eigenvectors are used with</a:t>
                </a:r>
                <a:r>
                  <a:rPr lang="es-VE" sz="2300"/>
                  <a:t> </a:t>
                </a:r>
                <a14:m>
                  <m:oMath xmlns:m="http://schemas.openxmlformats.org/officeDocument/2006/math">
                    <m:r>
                      <a:rPr lang="en-AU" sz="23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VE" sz="2300" smtClean="0"/>
                  <a:t> the number of clusters</a:t>
                </a:r>
                <a:endParaRPr lang="es-VE" sz="230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VE" sz="230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AU" sz="2300" smtClean="0"/>
                  <a:t>K-means approach is used with the eigenvectors in a slightly different way to the traditional k-means approach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AU" sz="2300"/>
              </a:p>
              <a:p>
                <a:pPr lvl="1" algn="just"/>
                <a:r>
                  <a:rPr lang="en-AU" sz="2300" smtClean="0"/>
                  <a:t>Why not to use K-means on the raw data?</a:t>
                </a:r>
              </a:p>
              <a:p>
                <a:pPr lvl="1" algn="just"/>
                <a:endParaRPr lang="en-AU" sz="2300"/>
              </a:p>
              <a:p>
                <a:pPr lvl="1" algn="just"/>
                <a:r>
                  <a:rPr lang="en-AU" sz="2300" smtClean="0"/>
                  <a:t>The eigenvectors tend to form tight clusters that are not evident in the raw data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71" y="603504"/>
                <a:ext cx="8626520" cy="4339650"/>
              </a:xfrm>
              <a:prstGeom prst="rect">
                <a:avLst/>
              </a:prstGeom>
              <a:blipFill rotWithShape="0">
                <a:blip r:embed="rId3"/>
                <a:stretch>
                  <a:fillRect l="-848" t="-983" r="-989" b="-2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7160" y="466344"/>
            <a:ext cx="3600000" cy="3157666"/>
            <a:chOff x="137160" y="466344"/>
            <a:chExt cx="3600000" cy="3157666"/>
          </a:xfrm>
        </p:grpSpPr>
        <p:pic>
          <p:nvPicPr>
            <p:cNvPr id="4" name="Picture 3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" y="744010"/>
              <a:ext cx="3600000" cy="288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3232" y="466344"/>
              <a:ext cx="105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smtClean="0"/>
                <a:t>Raw data</a:t>
              </a:r>
              <a:endParaRPr lang="en-AU" sz="1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09670" y="463296"/>
            <a:ext cx="3600000" cy="3160714"/>
            <a:chOff x="4509670" y="463296"/>
            <a:chExt cx="3600000" cy="3160714"/>
          </a:xfrm>
        </p:grpSpPr>
        <p:pic>
          <p:nvPicPr>
            <p:cNvPr id="5" name="Picture 4"/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670" y="744010"/>
              <a:ext cx="3600000" cy="288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17008" y="463296"/>
              <a:ext cx="1963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smtClean="0"/>
                <a:t>K-means clustering</a:t>
              </a:r>
              <a:endParaRPr lang="en-AU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0279" y="3608668"/>
            <a:ext cx="3600000" cy="3249332"/>
            <a:chOff x="2970279" y="3608668"/>
            <a:chExt cx="3600000" cy="3249332"/>
          </a:xfrm>
        </p:grpSpPr>
        <p:sp>
          <p:nvSpPr>
            <p:cNvPr id="8" name="TextBox 7"/>
            <p:cNvSpPr txBox="1"/>
            <p:nvPr/>
          </p:nvSpPr>
          <p:spPr>
            <a:xfrm>
              <a:off x="3284569" y="3608668"/>
              <a:ext cx="190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800" smtClean="0"/>
                <a:t>Spectral clustering</a:t>
              </a:r>
              <a:endParaRPr lang="en-AU" sz="1800"/>
            </a:p>
          </p:txBody>
        </p:sp>
        <p:pic>
          <p:nvPicPr>
            <p:cNvPr id="9" name="Picture 8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0279" y="3978000"/>
              <a:ext cx="360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5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471" y="603504"/>
            <a:ext cx="8626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The aim of clustering is to group </a:t>
            </a:r>
            <a:r>
              <a:rPr lang="en-AU" sz="2300" smtClean="0"/>
              <a:t>a </a:t>
            </a:r>
            <a:r>
              <a:rPr lang="en-AU" sz="2300" smtClean="0"/>
              <a:t>set of observations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Observations in </a:t>
            </a:r>
            <a:r>
              <a:rPr lang="en-AU" sz="2300" smtClean="0"/>
              <a:t>the same cluster should be more similar to each other that observations in other clusters</a:t>
            </a:r>
            <a:endParaRPr lang="es-VE" sz="23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Observations usually correspond to high dimensional data and therefore manual definition of groups or clusters is not an easy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There are many applications of clustering in practice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952485" lvl="1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Petroleum</a:t>
            </a:r>
          </a:p>
          <a:p>
            <a:pPr marL="952485" lvl="1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Mining</a:t>
            </a:r>
          </a:p>
          <a:p>
            <a:pPr marL="952485" lvl="1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Medicine</a:t>
            </a:r>
          </a:p>
          <a:p>
            <a:pPr marL="952485" lvl="1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Medical Imaging</a:t>
            </a:r>
          </a:p>
          <a:p>
            <a:pPr marL="952485" lvl="1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Banking</a:t>
            </a:r>
          </a:p>
          <a:p>
            <a:pPr marL="952485" lvl="1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Internet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 smtClean="0"/>
          </a:p>
        </p:txBody>
      </p:sp>
    </p:spTree>
    <p:extLst>
      <p:ext uri="{BB962C8B-B14F-4D97-AF65-F5344CB8AC3E}">
        <p14:creationId xmlns:p14="http://schemas.microsoft.com/office/powerpoint/2010/main" val="3127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471" y="603504"/>
            <a:ext cx="862652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There are a substantial number of techniques developed to group data into clusters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The simplest one is called K-means clustering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K refers to the number of clusters one wants to identify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lvl="1" algn="just"/>
            <a:r>
              <a:rPr lang="en-AU" sz="2300" smtClean="0"/>
              <a:t>It should be specified in advance but there are newer approaches where this is not required</a:t>
            </a:r>
          </a:p>
          <a:p>
            <a:pPr lvl="1" algn="just"/>
            <a:endParaRPr lang="en-AU" sz="23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K points called </a:t>
            </a:r>
            <a:r>
              <a:rPr lang="en-AU" sz="2300" u="sng" smtClean="0"/>
              <a:t>centroids</a:t>
            </a:r>
            <a:r>
              <a:rPr lang="en-AU" sz="2300" smtClean="0"/>
              <a:t> are randomly initialised and iteratively move to the center of each cluster</a:t>
            </a:r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The process is stopped when there are no further changes in the centroid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 smtClean="0"/>
          </a:p>
        </p:txBody>
      </p:sp>
    </p:spTree>
    <p:extLst>
      <p:ext uri="{BB962C8B-B14F-4D97-AF65-F5344CB8AC3E}">
        <p14:creationId xmlns:p14="http://schemas.microsoft.com/office/powerpoint/2010/main" val="32933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471" y="603504"/>
            <a:ext cx="4680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Dataset with two clusters. Centroids </a:t>
            </a:r>
            <a:r>
              <a:rPr lang="en-AU" sz="2300" smtClean="0"/>
              <a:t>are randomly </a:t>
            </a:r>
            <a:r>
              <a:rPr lang="en-AU" sz="2300" smtClean="0"/>
              <a:t>initialised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algn="just"/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498033" y="603504"/>
            <a:ext cx="3270956" cy="3023424"/>
            <a:chOff x="5498033" y="603504"/>
            <a:chExt cx="3270956" cy="3023424"/>
          </a:xfrm>
        </p:grpSpPr>
        <p:grpSp>
          <p:nvGrpSpPr>
            <p:cNvPr id="12" name="Group 11"/>
            <p:cNvGrpSpPr/>
            <p:nvPr/>
          </p:nvGrpSpPr>
          <p:grpSpPr>
            <a:xfrm>
              <a:off x="5498033" y="603504"/>
              <a:ext cx="3270956" cy="3023424"/>
              <a:chOff x="5415844" y="612770"/>
              <a:chExt cx="3270956" cy="302342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5844" y="612770"/>
                <a:ext cx="3270956" cy="302342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720495" y="1208867"/>
                <a:ext cx="9566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1400" b="1" smtClean="0">
                    <a:solidFill>
                      <a:srgbClr val="FF0000"/>
                    </a:solidFill>
                  </a:rPr>
                  <a:t>Centroid 1</a:t>
                </a:r>
                <a:endParaRPr lang="en-AU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8882" y="2812241"/>
                <a:ext cx="9566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1400" b="1" smtClean="0">
                    <a:solidFill>
                      <a:srgbClr val="0000CC"/>
                    </a:solidFill>
                  </a:rPr>
                  <a:t>Centroid 2</a:t>
                </a:r>
                <a:endParaRPr lang="en-AU" sz="1400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238068" y="1627322"/>
              <a:ext cx="193729" cy="1859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/>
            <p:cNvSpPr/>
            <p:nvPr/>
          </p:nvSpPr>
          <p:spPr>
            <a:xfrm>
              <a:off x="7804992" y="2537531"/>
              <a:ext cx="201595" cy="19161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959" y="3780223"/>
            <a:ext cx="8479030" cy="3060000"/>
            <a:chOff x="289959" y="3780223"/>
            <a:chExt cx="8479030" cy="3060000"/>
          </a:xfrm>
        </p:grpSpPr>
        <p:sp>
          <p:nvSpPr>
            <p:cNvPr id="9" name="Rectangle 8"/>
            <p:cNvSpPr/>
            <p:nvPr/>
          </p:nvSpPr>
          <p:spPr>
            <a:xfrm>
              <a:off x="289959" y="3963426"/>
              <a:ext cx="4572000" cy="230832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AU"/>
                <a:t>Cluster 1 is assigned to the closest data points to centroid </a:t>
              </a:r>
              <a:r>
                <a:rPr lang="en-AU" smtClean="0"/>
                <a:t>1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AU" smtClean="0"/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AU"/>
                <a:t>Cluster </a:t>
              </a:r>
              <a:r>
                <a:rPr lang="en-AU" smtClean="0"/>
                <a:t>2 </a:t>
              </a:r>
              <a:r>
                <a:rPr lang="en-AU"/>
                <a:t>is assigned to the closest data points to centroid </a:t>
              </a:r>
              <a:r>
                <a:rPr lang="en-AU" smtClean="0"/>
                <a:t>2</a:t>
              </a:r>
              <a:endParaRPr lang="en-AU"/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AU"/>
            </a:p>
          </p:txBody>
        </p:sp>
        <p:pic>
          <p:nvPicPr>
            <p:cNvPr id="13" name="Picture 1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8989" y="3780223"/>
              <a:ext cx="3240000" cy="3060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885342" y="4378925"/>
              <a:ext cx="95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smtClean="0">
                  <a:solidFill>
                    <a:srgbClr val="FF0000"/>
                  </a:solidFill>
                </a:rPr>
                <a:t>Centroid 1</a:t>
              </a:r>
              <a:endParaRPr lang="en-AU" sz="1400" b="1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01071" y="5946547"/>
              <a:ext cx="95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smtClean="0">
                  <a:solidFill>
                    <a:srgbClr val="0000CC"/>
                  </a:solidFill>
                </a:rPr>
                <a:t>Centroid 2</a:t>
              </a:r>
              <a:endParaRPr lang="en-AU" sz="1400" b="1">
                <a:solidFill>
                  <a:srgbClr val="0000CC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242275" y="4778003"/>
              <a:ext cx="193729" cy="1859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7905789" y="5730591"/>
              <a:ext cx="201595" cy="19161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345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96077" y="540318"/>
            <a:ext cx="3240000" cy="3060000"/>
          </a:xfrm>
          <a:prstGeom prst="rect">
            <a:avLst/>
          </a:prstGeom>
        </p:spPr>
      </p:pic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471" y="603504"/>
            <a:ext cx="4553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Calculate the centroid of points in cluster 1 and cluster 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algn="just"/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 smtClean="0"/>
          </a:p>
        </p:txBody>
      </p:sp>
      <p:sp>
        <p:nvSpPr>
          <p:cNvPr id="9" name="Rectangle 8"/>
          <p:cNvSpPr/>
          <p:nvPr/>
        </p:nvSpPr>
        <p:spPr>
          <a:xfrm>
            <a:off x="181471" y="21893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Move centroid 1 and centroid 2 to these locations</a:t>
            </a:r>
          </a:p>
        </p:txBody>
      </p:sp>
      <p:sp>
        <p:nvSpPr>
          <p:cNvPr id="23" name="Oval 22"/>
          <p:cNvSpPr/>
          <p:nvPr/>
        </p:nvSpPr>
        <p:spPr>
          <a:xfrm>
            <a:off x="6199824" y="1339543"/>
            <a:ext cx="193729" cy="185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38806" y="1556526"/>
            <a:ext cx="451783" cy="597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9691" y="2540058"/>
            <a:ext cx="201595" cy="191615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611321" y="1828924"/>
            <a:ext cx="108370" cy="64974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93724" y="2184797"/>
            <a:ext cx="193729" cy="185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7510523" y="1632928"/>
            <a:ext cx="201595" cy="191615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181471" y="355213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/>
              <a:t>Cluster 1 is assigned to the closest data points to centroid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/>
              <a:t>Cluster 2 is assigned to the closest data points to centroid 2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52852" y="3798000"/>
            <a:ext cx="3240000" cy="3060000"/>
            <a:chOff x="5552852" y="3798000"/>
            <a:chExt cx="3240000" cy="3060000"/>
          </a:xfrm>
        </p:grpSpPr>
        <p:pic>
          <p:nvPicPr>
            <p:cNvPr id="41" name="Picture 40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2852" y="3798000"/>
              <a:ext cx="3240000" cy="30600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6723236" y="5456785"/>
              <a:ext cx="193729" cy="1859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/>
            <p:cNvSpPr/>
            <p:nvPr/>
          </p:nvSpPr>
          <p:spPr>
            <a:xfrm>
              <a:off x="7574227" y="4976516"/>
              <a:ext cx="201595" cy="19161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598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6" grpId="0" animBg="1"/>
      <p:bldP spid="37" grpId="0" animBg="1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445" y="4799538"/>
            <a:ext cx="82402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The centroids obtained are representative of the cluster of points and are used for further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algn="just"/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110663" y="1089970"/>
            <a:ext cx="3240000" cy="3060000"/>
            <a:chOff x="2762669" y="1754536"/>
            <a:chExt cx="3240000" cy="3060000"/>
          </a:xfrm>
        </p:grpSpPr>
        <p:pic>
          <p:nvPicPr>
            <p:cNvPr id="2" name="Picture 1"/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2669" y="1754536"/>
              <a:ext cx="3240000" cy="3060000"/>
            </a:xfrm>
            <a:prstGeom prst="rect">
              <a:avLst/>
            </a:prstGeom>
            <a:solidFill>
              <a:srgbClr val="0000CC"/>
            </a:solidFill>
          </p:spPr>
        </p:pic>
        <p:grpSp>
          <p:nvGrpSpPr>
            <p:cNvPr id="4" name="Group 3"/>
            <p:cNvGrpSpPr/>
            <p:nvPr/>
          </p:nvGrpSpPr>
          <p:grpSpPr>
            <a:xfrm>
              <a:off x="3816959" y="2622123"/>
              <a:ext cx="1111503" cy="1241062"/>
              <a:chOff x="3816959" y="2622123"/>
              <a:chExt cx="1111503" cy="12410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734733" y="2622123"/>
                <a:ext cx="193729" cy="185980"/>
              </a:xfrm>
              <a:prstGeom prst="ellipse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816959" y="3677205"/>
                <a:ext cx="193729" cy="1859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6358682" y="3044730"/>
            <a:ext cx="9566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400" b="1" smtClean="0">
                <a:solidFill>
                  <a:srgbClr val="FF0000"/>
                </a:solidFill>
              </a:rPr>
              <a:t>Centroid 1</a:t>
            </a:r>
            <a:endParaRPr lang="en-AU" sz="1400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19784" y="2187878"/>
            <a:ext cx="9566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400" b="1" smtClean="0">
                <a:solidFill>
                  <a:srgbClr val="0000CC"/>
                </a:solidFill>
              </a:rPr>
              <a:t>Centroid 2</a:t>
            </a:r>
            <a:endParaRPr lang="en-AU" sz="1400" b="1">
              <a:solidFill>
                <a:srgbClr val="0000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3871" y="909036"/>
            <a:ext cx="49117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Repeat until there are no more changes in the centroid locations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</p:txBody>
      </p:sp>
    </p:spTree>
    <p:extLst>
      <p:ext uri="{BB962C8B-B14F-4D97-AF65-F5344CB8AC3E}">
        <p14:creationId xmlns:p14="http://schemas.microsoft.com/office/powerpoint/2010/main" val="14131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7737"/>
          <a:stretch/>
        </p:blipFill>
        <p:spPr>
          <a:xfrm>
            <a:off x="-1" y="0"/>
            <a:ext cx="335280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349" y="3189542"/>
            <a:ext cx="5134123" cy="19892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4500" baseline="30000" smtClean="0">
                <a:solidFill>
                  <a:srgbClr val="212236"/>
                </a:solidFill>
                <a:latin typeface="Open Sans"/>
                <a:cs typeface="Open Sans"/>
              </a:rPr>
              <a:t>Hierarchical clustering</a:t>
            </a:r>
            <a:endParaRPr lang="en-GB" sz="45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endParaRPr lang="en-GB" sz="48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>
              <a:lnSpc>
                <a:spcPct val="120000"/>
              </a:lnSpc>
            </a:pP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Oscar Rondon</a:t>
            </a:r>
            <a:endParaRPr lang="en-GB" sz="1900" baseline="30000" dirty="0">
              <a:solidFill>
                <a:srgbClr val="212236"/>
              </a:solidFill>
              <a:latin typeface="Open Sans"/>
              <a:cs typeface="Open Sans"/>
            </a:endParaRPr>
          </a:p>
          <a:p>
            <a:pPr algn="r"/>
            <a: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  <a:t/>
            </a:r>
            <a:br>
              <a:rPr lang="en-GB" sz="1900" baseline="30000" dirty="0">
                <a:solidFill>
                  <a:srgbClr val="FF0000"/>
                </a:solidFill>
                <a:latin typeface="Open Sans"/>
                <a:cs typeface="Open Sans"/>
              </a:rPr>
            </a:br>
            <a:r>
              <a:rPr lang="en-GB" sz="1900" baseline="30000" dirty="0" smtClean="0">
                <a:solidFill>
                  <a:srgbClr val="212236"/>
                </a:solidFill>
                <a:latin typeface="Open Sans"/>
                <a:cs typeface="Open Sans"/>
              </a:rPr>
              <a:t>October 2018</a:t>
            </a:r>
            <a:endParaRPr lang="en-US" sz="1900" dirty="0">
              <a:solidFill>
                <a:srgbClr val="212236"/>
              </a:solidFill>
              <a:latin typeface="Open Sans"/>
              <a:cs typeface="Open Sans"/>
            </a:endParaRPr>
          </a:p>
        </p:txBody>
      </p:sp>
      <p:pic>
        <p:nvPicPr>
          <p:cNvPr id="2" name="Picture 1" descr="Coverhea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64880"/>
            <a:ext cx="5664200" cy="1229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EAB251-389B-449A-8A98-DE3CD290697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2" y="864880"/>
            <a:ext cx="2670028" cy="14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nal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471" y="603504"/>
            <a:ext cx="862652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Hierarchical clustering works using a measure of similarity between observations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AU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300" smtClean="0"/>
              <a:t>The choice of the similarity measure depends on the problem</a:t>
            </a:r>
            <a:endParaRPr lang="es-VE" sz="230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Data values start all in one cluster and splits are carried out recursively using different linkage criteria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The process is represented using a dendogram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VE" sz="2300" smtClean="0"/>
              <a:t>The clusters are determined visually by analising the dendogram and using expert judment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VE" sz="2300" smtClean="0"/>
          </a:p>
        </p:txBody>
      </p:sp>
    </p:spTree>
    <p:extLst>
      <p:ext uri="{BB962C8B-B14F-4D97-AF65-F5344CB8AC3E}">
        <p14:creationId xmlns:p14="http://schemas.microsoft.com/office/powerpoint/2010/main" val="29227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al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35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79461" y="1680704"/>
            <a:ext cx="5385077" cy="4178515"/>
            <a:chOff x="1879461" y="1401735"/>
            <a:chExt cx="5385077" cy="417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9461" y="1401735"/>
              <a:ext cx="5385077" cy="41785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169763" y="5408909"/>
              <a:ext cx="5063779" cy="86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Rectangle 7"/>
          <p:cNvSpPr/>
          <p:nvPr/>
        </p:nvSpPr>
        <p:spPr>
          <a:xfrm>
            <a:off x="205061" y="805840"/>
            <a:ext cx="7028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mtClean="0"/>
              <a:t>Example of a dendogram showing three clusters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0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24408</TotalTime>
  <Words>462</Words>
  <Application>Microsoft Office PowerPoint</Application>
  <PresentationFormat>On-screen Show (4:3)</PresentationFormat>
  <Paragraphs>101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Ludwig</dc:creator>
  <cp:lastModifiedBy>Rondon Gonzalez, Oscar (Mineral Resources, Kensington)</cp:lastModifiedBy>
  <cp:revision>244</cp:revision>
  <dcterms:created xsi:type="dcterms:W3CDTF">2017-11-17T07:04:42Z</dcterms:created>
  <dcterms:modified xsi:type="dcterms:W3CDTF">2018-10-08T12:53:35Z</dcterms:modified>
</cp:coreProperties>
</file>