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4" r:id="rId3"/>
    <p:sldId id="266" r:id="rId4"/>
    <p:sldId id="267" r:id="rId5"/>
    <p:sldId id="268" r:id="rId6"/>
    <p:sldId id="269" r:id="rId7"/>
    <p:sldId id="273" r:id="rId8"/>
    <p:sldId id="270" r:id="rId9"/>
    <p:sldId id="276" r:id="rId10"/>
    <p:sldId id="271" r:id="rId11"/>
    <p:sldId id="272" r:id="rId12"/>
    <p:sldId id="275" r:id="rId13"/>
    <p:sldId id="277" r:id="rId14"/>
    <p:sldId id="278" r:id="rId15"/>
    <p:sldId id="279" r:id="rId16"/>
    <p:sldId id="280" r:id="rId17"/>
    <p:sldId id="282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236"/>
    <a:srgbClr val="21213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125" autoAdjust="0"/>
  </p:normalViewPr>
  <p:slideViewPr>
    <p:cSldViewPr snapToGrid="0" snapToObjects="1">
      <p:cViewPr varScale="1">
        <p:scale>
          <a:sx n="72" d="100"/>
          <a:sy n="72" d="100"/>
        </p:scale>
        <p:origin x="1212" y="64"/>
      </p:cViewPr>
      <p:guideLst>
        <p:guide orient="horz" pos="1620"/>
        <p:guide pos="216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1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BCE51BA-6D86-418C-A45A-0FD03C5923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CA1F-BD59-463A-BE45-999C502CB2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9F983-8963-430F-B2FE-D8FDC1974AAB}" type="datetimeFigureOut">
              <a:rPr lang="en-AU" smtClean="0"/>
              <a:t>15/10/2018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F41AC57-05DE-4EA7-B049-827765AF0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60033D-883F-4CFD-B24C-BAEB75EC9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B0BA-1498-4B0B-87D1-FA40CDEB0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7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FB91-72B3-463E-8D44-D1889801833E}" type="datetimeFigureOut">
              <a:rPr lang="en-AU" smtClean="0"/>
              <a:t>15/10/2018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1A01-F464-4F55-8CB9-02B1D999DB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1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017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89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06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39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813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70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685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796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279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613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40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06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14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43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15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43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578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25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89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5349" y="3189542"/>
            <a:ext cx="5134123" cy="282025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45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An Introduction</a:t>
            </a:r>
            <a:r>
              <a:rPr lang="en-GB" sz="4500" dirty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r>
              <a:rPr lang="en-GB" sz="4500" baseline="30000" dirty="0">
                <a:solidFill>
                  <a:srgbClr val="212236"/>
                </a:solidFill>
                <a:latin typeface="Open Sans"/>
                <a:cs typeface="Open Sans"/>
              </a:rPr>
              <a:t>to Multivariate Regression</a:t>
            </a:r>
          </a:p>
          <a:p>
            <a:pPr algn="r">
              <a:lnSpc>
                <a:spcPct val="120000"/>
              </a:lnSpc>
            </a:pPr>
            <a:endParaRPr lang="en-GB" sz="48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Oscar Rondon</a:t>
            </a:r>
            <a:endParaRPr lang="en-GB" sz="19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 dirty="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0221" y="527109"/>
                <a:ext cx="8617059" cy="7862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The coefficient of multiple determination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mtClean="0"/>
                  <a:t> is the generalisation of the corresponding coefficient of determination in linear regression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mtClean="0"/>
                  <a:t> is the proportion </a:t>
                </a:r>
                <a:r>
                  <a:rPr lang="es-VE"/>
                  <a:t>of the variance in the dependent variable that </a:t>
                </a:r>
                <a:r>
                  <a:rPr lang="es-VE" smtClean="0"/>
                  <a:t>is explained by the model</a:t>
                </a: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AU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An important concept in multivariate regression is the analysis of variance (ANOVA)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  <a:p>
                <a:pPr algn="just"/>
                <a:r>
                  <a:rPr lang="en-AU" b="0" smtClean="0"/>
                  <a:t>		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𝑆𝑆𝑅</m:t>
                    </m:r>
                  </m:oMath>
                </a14:m>
                <a:r>
                  <a:rPr lang="en-AU" smtClean="0"/>
                  <a:t>   where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𝑆𝑆𝑅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A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AU" smtClean="0"/>
              </a:p>
              <a:p>
                <a:pPr algn="just"/>
                <a:endParaRPr lang="en-AU" i="1" smtClean="0">
                  <a:latin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AU" smtClean="0"/>
                  <a:t>1 and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mtClean="0"/>
                  <a:t> values do not necessarily indicate the multivariate regression is a good model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1" y="527109"/>
                <a:ext cx="8617059" cy="7862986"/>
              </a:xfrm>
              <a:prstGeom prst="rect">
                <a:avLst/>
              </a:prstGeom>
              <a:blipFill rotWithShape="0">
                <a:blip r:embed="rId4"/>
                <a:stretch>
                  <a:fillRect l="-919" t="-620" r="-1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3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0221" y="700845"/>
                <a:ext cx="8617059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mtClean="0"/>
                  <a:t> can be artificially increased by increasing the number of explanatory variables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VE" smtClean="0"/>
                  <a:t>An alternative measure is the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VE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b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VE" smtClean="0"/>
                  <a:t> takes into account the complexity – number of explanatory variables – of the multivariate regression model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VE" smtClean="0"/>
                  <a:t> increases only if </a:t>
                </a:r>
                <a:r>
                  <a:rPr lang="en-AU" smtClean="0"/>
                  <a:t>new explanatory variables improve </a:t>
                </a:r>
                <a:r>
                  <a:rPr lang="en-AU"/>
                  <a:t>the model</a:t>
                </a:r>
                <a:endParaRPr lang="es-VE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A significant difference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AU" smtClean="0"/>
                  <a:t> is indicative that the selection of the number of explanatory variables should be revised </a:t>
                </a:r>
                <a:endParaRPr lang="en-AU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1" y="700845"/>
                <a:ext cx="8617059" cy="6370975"/>
              </a:xfrm>
              <a:prstGeom prst="rect">
                <a:avLst/>
              </a:prstGeom>
              <a:blipFill rotWithShape="0">
                <a:blip r:embed="rId4"/>
                <a:stretch>
                  <a:fillRect l="-919" t="-766" r="-1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00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0221" y="700845"/>
            <a:ext cx="8617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VE" smtClean="0"/>
              <a:t>Statistical tests can be used to assess the importance or impact of one explanatory variable in the model</a:t>
            </a:r>
            <a:endParaRPr lang="en-AU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9158" y="1998515"/>
                <a:ext cx="70517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AU" sz="20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58" y="1998515"/>
                <a:ext cx="705173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8377" y="3092750"/>
                <a:ext cx="861705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Statistical tests are used to determined if one could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/>
                  <a:t>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77" y="3092750"/>
                <a:ext cx="8617059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991" t="-4061" r="-10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16374" y="4402429"/>
                <a:ext cx="44096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74" y="4402429"/>
                <a:ext cx="440960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8377" y="5657671"/>
                <a:ext cx="861705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The test compares two models, one with the explanatory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mtClean="0"/>
                  <a:t> and the other without it. </a:t>
                </a:r>
                <a:endParaRPr lang="en-AU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77" y="5657671"/>
                <a:ext cx="8617059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991" t="-4061" r="-10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0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0221" y="700845"/>
            <a:ext cx="86170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The F-test is used to test the overall significance of the multivariate regression model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The F-test compares the multivariate regression model with a model with no explanatory variables</a:t>
            </a:r>
            <a:endParaRPr lang="en-AU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98659" y="3045532"/>
                <a:ext cx="52435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8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59" y="3045532"/>
                <a:ext cx="524355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38377" y="5682638"/>
            <a:ext cx="8617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A decision can be made by analysing the statistical results</a:t>
            </a:r>
            <a:endParaRPr lang="en-AU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54285" y="3729911"/>
                <a:ext cx="6344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𝑣𝑠</m:t>
                      </m:r>
                    </m:oMath>
                  </m:oMathPara>
                </a14:m>
                <a:endParaRPr lang="en-AU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5" y="3729911"/>
                <a:ext cx="63446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98659" y="4265137"/>
                <a:ext cx="43923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AU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59" y="4265137"/>
                <a:ext cx="439235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4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8678" y="3189542"/>
            <a:ext cx="4362773" cy="282025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Analising</a:t>
            </a:r>
            <a:r>
              <a:rPr lang="en-GB" sz="4500" smtClean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r>
              <a:rPr lang="en-GB" sz="4500" baseline="30000">
                <a:solidFill>
                  <a:srgbClr val="212236"/>
                </a:solidFill>
                <a:latin typeface="Open Sans"/>
                <a:cs typeface="Open Sans"/>
              </a:rPr>
              <a:t>the </a:t>
            </a: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Statistical Results</a:t>
            </a:r>
            <a:endParaRPr lang="en-GB" sz="45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8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smtClean="0">
                <a:solidFill>
                  <a:srgbClr val="212236"/>
                </a:solidFill>
                <a:latin typeface="Open Sans"/>
                <a:cs typeface="Open Sans"/>
              </a:rPr>
              <a:t>Oscar Rondon</a:t>
            </a:r>
            <a:endParaRPr lang="en-GB" sz="19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smtClean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0221" y="700845"/>
            <a:ext cx="8617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Most programs provide a set of statistical results to diagnose the multivariate regression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31" y="1855587"/>
            <a:ext cx="6934348" cy="310387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4246536"/>
            <a:ext cx="2464233" cy="1706245"/>
            <a:chOff x="0" y="4246536"/>
            <a:chExt cx="2464233" cy="1706245"/>
          </a:xfrm>
        </p:grpSpPr>
        <p:sp>
          <p:nvSpPr>
            <p:cNvPr id="9" name="Left Brace 8"/>
            <p:cNvSpPr/>
            <p:nvPr/>
          </p:nvSpPr>
          <p:spPr>
            <a:xfrm>
              <a:off x="913731" y="4246536"/>
              <a:ext cx="140154" cy="433952"/>
            </a:xfrm>
            <a:prstGeom prst="leftBrace">
              <a:avLst/>
            </a:prstGeom>
            <a:ln>
              <a:solidFill>
                <a:srgbClr val="2122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5306450"/>
              <a:ext cx="2464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AU" sz="1800" smtClean="0"/>
                <a:t>Number of explanatory variables</a:t>
              </a:r>
              <a:endParaRPr lang="en-AU" sz="18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7785" y="4680488"/>
              <a:ext cx="495946" cy="681926"/>
            </a:xfrm>
            <a:prstGeom prst="straightConnector1">
              <a:avLst/>
            </a:prstGeom>
            <a:ln>
              <a:solidFill>
                <a:srgbClr val="2122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260839" y="4246536"/>
            <a:ext cx="1379351" cy="1981935"/>
            <a:chOff x="2260839" y="4246536"/>
            <a:chExt cx="1379351" cy="1981935"/>
          </a:xfrm>
        </p:grpSpPr>
        <p:sp>
          <p:nvSpPr>
            <p:cNvPr id="17" name="Right Brace 16"/>
            <p:cNvSpPr/>
            <p:nvPr/>
          </p:nvSpPr>
          <p:spPr>
            <a:xfrm>
              <a:off x="2898183" y="4246536"/>
              <a:ext cx="147234" cy="596684"/>
            </a:xfrm>
            <a:prstGeom prst="rightBrace">
              <a:avLst/>
            </a:prstGeom>
            <a:ln>
              <a:solidFill>
                <a:srgbClr val="2122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950515" y="4896029"/>
              <a:ext cx="9664" cy="908086"/>
            </a:xfrm>
            <a:prstGeom prst="straightConnector1">
              <a:avLst/>
            </a:prstGeom>
            <a:ln>
              <a:solidFill>
                <a:srgbClr val="2122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260839" y="5859139"/>
              <a:ext cx="1379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AU" sz="1800" smtClean="0"/>
                <a:t>coefficients</a:t>
              </a:r>
              <a:endParaRPr lang="en-AU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752700" y="5362414"/>
                <a:ext cx="49535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1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1800" i="1" smtClean="0">
                          <a:latin typeface="Cambria Math" panose="02040503050406030204" pitchFamily="18" charset="0"/>
                        </a:rPr>
                        <m:t>=0.4687</m:t>
                      </m:r>
                      <m:sSub>
                        <m:sSub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180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.4836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0174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18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.2058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700" y="5362414"/>
                <a:ext cx="495352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91215" y="3146156"/>
            <a:ext cx="749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694910" y="2283418"/>
            <a:ext cx="612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694910" y="2474564"/>
            <a:ext cx="612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4800" y="3298556"/>
            <a:ext cx="749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4800" y="3472912"/>
            <a:ext cx="749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16" y="977763"/>
            <a:ext cx="7784730" cy="3484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63470" y="4598764"/>
                <a:ext cx="861705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The model is considered significant if the </a:t>
                </a:r>
                <a:r>
                  <a:rPr lang="en-AU" smtClean="0"/>
                  <a:t>absolute value of the F-statistic </a:t>
                </a:r>
                <a:r>
                  <a:rPr lang="en-AU" smtClean="0"/>
                  <a:t>is greater than </a:t>
                </a:r>
                <a:r>
                  <a:rPr lang="en-AU" smtClean="0"/>
                  <a:t>the corresponding tabulated value at a confidence level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AU" smtClean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0" y="4598764"/>
                <a:ext cx="8617059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919" t="-4061" r="-1061" b="-10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63470" y="5872241"/>
            <a:ext cx="8617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For this example, all explanatory variables seem to contribute to the response variable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47360" y="1714420"/>
            <a:ext cx="1520227" cy="2386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7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14" y="1715332"/>
            <a:ext cx="7784730" cy="348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85750" y="579985"/>
                <a:ext cx="86170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Significance of each explanatory variable is obtained using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AU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m:rPr>
                        <m:sty m:val="p"/>
                      </m:rPr>
                      <a:rPr lang="en-AU" i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mtClean="0"/>
                  <a:t>values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0" y="579985"/>
                <a:ext cx="8617059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919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54910" y="5608048"/>
                <a:ext cx="861705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The null hypothesis is rejected if </a:t>
                </a:r>
                <a:r>
                  <a:rPr lang="en-AU" smtClean="0"/>
                  <a:t>the absolute value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mtClean="0"/>
                  <a:t> is greater </a:t>
                </a:r>
                <a:r>
                  <a:rPr lang="en-AU"/>
                  <a:t>the corresponding tabulated value at confidence level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AU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0" y="5608048"/>
                <a:ext cx="8617059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919" t="-5882" r="-1061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977640" y="4332303"/>
            <a:ext cx="993855" cy="8675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31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14" y="647223"/>
            <a:ext cx="7784730" cy="348450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91486" y="4322017"/>
            <a:ext cx="8617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AIC and BIC stand for Akaike’s and Bayesian information criteria respectively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343400" y="1938528"/>
            <a:ext cx="4043244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91485" y="5343299"/>
            <a:ext cx="8617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The </a:t>
            </a:r>
            <a:r>
              <a:rPr lang="en-AU"/>
              <a:t>smaller the AIC </a:t>
            </a:r>
            <a:r>
              <a:rPr lang="en-AU" smtClean="0"/>
              <a:t>and the BIC values </a:t>
            </a:r>
            <a:r>
              <a:rPr lang="en-AU"/>
              <a:t>the better the model</a:t>
            </a:r>
            <a:endParaRPr lang="en-AU" smtClean="0"/>
          </a:p>
        </p:txBody>
      </p:sp>
      <p:sp>
        <p:nvSpPr>
          <p:cNvPr id="8" name="Rectangle 7"/>
          <p:cNvSpPr/>
          <p:nvPr/>
        </p:nvSpPr>
        <p:spPr>
          <a:xfrm>
            <a:off x="955367" y="5914186"/>
            <a:ext cx="60306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2000" smtClean="0"/>
              <a:t>Useful when </a:t>
            </a:r>
            <a:r>
              <a:rPr lang="en-AU" sz="2100" smtClean="0"/>
              <a:t>comparing</a:t>
            </a:r>
            <a:r>
              <a:rPr lang="en-AU" sz="2000" smtClean="0"/>
              <a:t> two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7907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973" y="855550"/>
            <a:ext cx="8128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dirty="0" smtClean="0"/>
              <a:t>Multivariate</a:t>
            </a:r>
            <a:r>
              <a:rPr lang="es-VE" dirty="0" smtClean="0"/>
              <a:t> </a:t>
            </a:r>
            <a:r>
              <a:rPr lang="en-AU" smtClean="0"/>
              <a:t>regression</a:t>
            </a:r>
            <a:r>
              <a:rPr lang="es-VE" smtClean="0"/>
              <a:t> is </a:t>
            </a:r>
            <a:r>
              <a:rPr lang="en-AU" dirty="0" smtClean="0"/>
              <a:t>the</a:t>
            </a:r>
            <a:r>
              <a:rPr lang="es-VE" dirty="0" smtClean="0"/>
              <a:t> natural </a:t>
            </a:r>
            <a:r>
              <a:rPr lang="en-AU" dirty="0" smtClean="0"/>
              <a:t>extension</a:t>
            </a:r>
            <a:r>
              <a:rPr lang="es-VE" dirty="0" smtClean="0"/>
              <a:t> of linear </a:t>
            </a:r>
            <a:r>
              <a:rPr lang="es-VE" dirty="0" err="1" smtClean="0"/>
              <a:t>regression</a:t>
            </a:r>
            <a:r>
              <a:rPr lang="es-VE" smtClean="0"/>
              <a:t> to </a:t>
            </a:r>
            <a:r>
              <a:rPr lang="en-AU" smtClean="0"/>
              <a:t>include</a:t>
            </a:r>
            <a:r>
              <a:rPr lang="es-VE" smtClean="0"/>
              <a:t> more </a:t>
            </a:r>
            <a:r>
              <a:rPr lang="es-VE" err="1" smtClean="0"/>
              <a:t>than</a:t>
            </a:r>
            <a:r>
              <a:rPr lang="es-VE" smtClean="0"/>
              <a:t> </a:t>
            </a:r>
            <a:r>
              <a:rPr lang="es-VE" err="1" smtClean="0"/>
              <a:t>one</a:t>
            </a:r>
            <a:r>
              <a:rPr lang="es-VE" smtClean="0"/>
              <a:t> </a:t>
            </a:r>
            <a:r>
              <a:rPr lang="es-VE" err="1" smtClean="0"/>
              <a:t>explanatory</a:t>
            </a:r>
            <a:r>
              <a:rPr lang="es-VE" smtClean="0"/>
              <a:t> variable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VE" err="1" smtClean="0"/>
              <a:t>The</a:t>
            </a:r>
            <a:r>
              <a:rPr lang="es-VE" smtClean="0"/>
              <a:t> linear </a:t>
            </a:r>
            <a:r>
              <a:rPr lang="es-VE" err="1" smtClean="0"/>
              <a:t>regression</a:t>
            </a:r>
            <a:r>
              <a:rPr lang="es-VE" smtClean="0"/>
              <a:t> </a:t>
            </a:r>
            <a:r>
              <a:rPr lang="es-VE" err="1" smtClean="0"/>
              <a:t>model</a:t>
            </a:r>
            <a:r>
              <a:rPr lang="es-VE" smtClean="0"/>
              <a:t> </a:t>
            </a:r>
            <a:r>
              <a:rPr lang="es-VE" err="1" smtClean="0"/>
              <a:t>is</a:t>
            </a:r>
            <a:r>
              <a:rPr lang="es-VE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5415" y="2698400"/>
                <a:ext cx="333213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𝑎𝑋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AU" sz="32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415" y="2698400"/>
                <a:ext cx="333213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973" y="3605699"/>
                <a:ext cx="81288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The multivariate regression model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VE" smtClean="0"/>
                  <a:t> </a:t>
                </a:r>
                <a:r>
                  <a:rPr lang="en-AU" smtClean="0"/>
                  <a:t>explanatory</a:t>
                </a:r>
                <a:r>
                  <a:rPr lang="es-VE" smtClean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s-VE" smtClean="0"/>
                  <a:t> </a:t>
                </a:r>
                <a:r>
                  <a:rPr lang="en-AU" smtClean="0"/>
                  <a:t>is</a:t>
                </a:r>
                <a:r>
                  <a:rPr lang="es-VE" smtClean="0"/>
                  <a:t> </a:t>
                </a:r>
                <a:endParaRPr lang="es-VE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3" y="3605699"/>
                <a:ext cx="8128861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050" t="-5839" r="-1125" b="-153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25104" y="5068346"/>
                <a:ext cx="705173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04" y="5068346"/>
                <a:ext cx="705173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358" y="1012316"/>
            <a:ext cx="4595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The linear regression model fits a line through the points</a:t>
            </a:r>
          </a:p>
          <a:p>
            <a:pPr algn="just"/>
            <a:endParaRPr lang="en-AU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14" y="1455154"/>
            <a:ext cx="3625863" cy="23651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111390" y="2371694"/>
            <a:ext cx="3252910" cy="6457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333" y="4203751"/>
            <a:ext cx="3408967" cy="258985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3358" y="3724755"/>
            <a:ext cx="4645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/>
              <a:t>The multivariate regression model fits a plane through the points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9992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7457" y="765922"/>
            <a:ext cx="84775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The multivariate regression model is usually expressed using matrix notation</a:t>
            </a:r>
            <a:endParaRPr lang="es-V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98900" y="1864758"/>
                <a:ext cx="705173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00" y="1864758"/>
                <a:ext cx="705173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7457" y="2897309"/>
                <a:ext cx="8477573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VE" smtClean="0"/>
                  <a:t> </a:t>
                </a:r>
                <a:r>
                  <a:rPr lang="en-AU" smtClean="0"/>
                  <a:t>is</a:t>
                </a:r>
                <a:r>
                  <a:rPr lang="es-VE" smtClean="0"/>
                  <a:t> </a:t>
                </a:r>
                <a:r>
                  <a:rPr lang="en-AU" smtClean="0"/>
                  <a:t>now</a:t>
                </a:r>
                <a:r>
                  <a:rPr lang="es-VE" smtClean="0"/>
                  <a:t> a vector of </a:t>
                </a:r>
                <a:r>
                  <a:rPr lang="es-VE" err="1" smtClean="0"/>
                  <a:t>dimension</a:t>
                </a:r>
                <a:r>
                  <a:rPr lang="es-VE" smtClean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VE" smtClean="0"/>
                  <a:t> </a:t>
                </a:r>
                <a:r>
                  <a:rPr lang="es-VE" err="1" smtClean="0"/>
                  <a:t>which</a:t>
                </a:r>
                <a:r>
                  <a:rPr lang="es-VE" smtClean="0"/>
                  <a:t> </a:t>
                </a:r>
                <a:r>
                  <a:rPr lang="es-VE" err="1" smtClean="0"/>
                  <a:t>contains</a:t>
                </a:r>
                <a:r>
                  <a:rPr lang="es-VE" smtClean="0"/>
                  <a:t> </a:t>
                </a:r>
                <a:r>
                  <a:rPr lang="es-VE" err="1" smtClean="0"/>
                  <a:t>the</a:t>
                </a:r>
                <a:r>
                  <a:rPr lang="es-VE" smtClean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VE" smtClean="0"/>
                  <a:t> </a:t>
                </a:r>
                <a:r>
                  <a:rPr lang="es-VE" err="1" smtClean="0"/>
                  <a:t>samples</a:t>
                </a:r>
                <a:r>
                  <a:rPr lang="es-VE" smtClean="0"/>
                  <a:t> of </a:t>
                </a:r>
                <a:r>
                  <a:rPr lang="es-VE" err="1" smtClean="0"/>
                  <a:t>the</a:t>
                </a:r>
                <a:r>
                  <a:rPr lang="es-VE" smtClean="0"/>
                  <a:t> </a:t>
                </a:r>
                <a:r>
                  <a:rPr lang="es-VE" err="1" smtClean="0"/>
                  <a:t>dependent</a:t>
                </a:r>
                <a:r>
                  <a:rPr lang="es-VE" smtClean="0"/>
                  <a:t> variable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VE" smtClean="0"/>
                  <a:t> </a:t>
                </a:r>
                <a:r>
                  <a:rPr lang="es-VE" err="1" smtClean="0"/>
                  <a:t>is</a:t>
                </a:r>
                <a:r>
                  <a:rPr lang="es-VE" smtClean="0"/>
                  <a:t> </a:t>
                </a:r>
                <a:r>
                  <a:rPr lang="es-VE" err="1" smtClean="0"/>
                  <a:t>now</a:t>
                </a:r>
                <a:r>
                  <a:rPr lang="es-VE" smtClean="0"/>
                  <a:t> a matriz of </a:t>
                </a:r>
                <a:r>
                  <a:rPr lang="es-VE" err="1" smtClean="0"/>
                  <a:t>dimension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AU" b="0" smtClean="0"/>
                  <a:t> which contains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0" smtClean="0"/>
                  <a:t>samples of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b="0" smtClean="0"/>
                  <a:t> explanatory variables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VE" smtClean="0"/>
                  <a:t> </a:t>
                </a:r>
                <a:r>
                  <a:rPr lang="es-VE" err="1" smtClean="0"/>
                  <a:t>is</a:t>
                </a:r>
                <a:r>
                  <a:rPr lang="es-VE" smtClean="0"/>
                  <a:t> </a:t>
                </a:r>
                <a:r>
                  <a:rPr lang="es-VE" err="1" smtClean="0"/>
                  <a:t>now</a:t>
                </a:r>
                <a:r>
                  <a:rPr lang="es-VE" smtClean="0"/>
                  <a:t> a vector of </a:t>
                </a:r>
                <a:r>
                  <a:rPr lang="es-VE" err="1" smtClean="0"/>
                  <a:t>dimension</a:t>
                </a:r>
                <a:r>
                  <a:rPr lang="es-VE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VE" smtClean="0"/>
                  <a:t> </a:t>
                </a:r>
                <a:r>
                  <a:rPr lang="es-VE" err="1" smtClean="0"/>
                  <a:t>which</a:t>
                </a:r>
                <a:r>
                  <a:rPr lang="es-VE" smtClean="0"/>
                  <a:t> </a:t>
                </a:r>
                <a:r>
                  <a:rPr lang="es-VE" err="1" smtClean="0"/>
                  <a:t>contains</a:t>
                </a:r>
                <a:r>
                  <a:rPr lang="es-VE" smtClean="0"/>
                  <a:t> </a:t>
                </a:r>
                <a:r>
                  <a:rPr lang="es-VE" err="1" smtClean="0"/>
                  <a:t>the</a:t>
                </a:r>
                <a:r>
                  <a:rPr lang="es-VE" smtClean="0"/>
                  <a:t> </a:t>
                </a:r>
                <a:r>
                  <a:rPr lang="es-VE" err="1" smtClean="0"/>
                  <a:t>parameters</a:t>
                </a:r>
                <a:r>
                  <a:rPr lang="es-VE" smtClean="0"/>
                  <a:t> of </a:t>
                </a:r>
                <a:r>
                  <a:rPr lang="es-VE" err="1" smtClean="0"/>
                  <a:t>the</a:t>
                </a:r>
                <a:r>
                  <a:rPr lang="es-VE" smtClean="0"/>
                  <a:t> </a:t>
                </a:r>
                <a:r>
                  <a:rPr lang="es-VE" err="1" smtClean="0"/>
                  <a:t>model</a:t>
                </a:r>
                <a:endParaRPr lang="es-VE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smtClean="0"/>
                  <a:t> is now a vector of dimension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𝑀𝑥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AU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7" y="2897309"/>
                <a:ext cx="8477573" cy="3785652"/>
              </a:xfrm>
              <a:prstGeom prst="rect">
                <a:avLst/>
              </a:prstGeom>
              <a:blipFill rotWithShape="0">
                <a:blip r:embed="rId5"/>
                <a:stretch>
                  <a:fillRect l="-1007" t="-1288" r="-1151" b="-2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68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0220" y="703317"/>
            <a:ext cx="8617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For instance, an Excel table with samples for two explanatory attributes and one dependent variable </a:t>
            </a:r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29" y="2014322"/>
            <a:ext cx="3693814" cy="39447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0220" y="6220340"/>
            <a:ext cx="8617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1600" i="1" smtClean="0"/>
              <a:t>Care should be exercised when entering the data into the program to run the multivariate regression model</a:t>
            </a:r>
            <a:endParaRPr lang="en-AU" sz="1600" i="1"/>
          </a:p>
        </p:txBody>
      </p:sp>
      <p:grpSp>
        <p:nvGrpSpPr>
          <p:cNvPr id="5" name="Group 4"/>
          <p:cNvGrpSpPr/>
          <p:nvPr/>
        </p:nvGrpSpPr>
        <p:grpSpPr>
          <a:xfrm>
            <a:off x="4618494" y="2208335"/>
            <a:ext cx="4350246" cy="3907760"/>
            <a:chOff x="4618494" y="2208335"/>
            <a:chExt cx="4350246" cy="39077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8494" y="2208335"/>
              <a:ext cx="4350246" cy="368635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286006" y="5808318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smtClean="0"/>
                <a:t>15x1</a:t>
              </a:r>
              <a:endParaRPr lang="en-AU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98574" y="5808318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smtClean="0"/>
                <a:t>15x(2+1)</a:t>
              </a:r>
              <a:endParaRPr lang="en-AU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3236" y="5808318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smtClean="0"/>
                <a:t>(2+1)x1</a:t>
              </a:r>
              <a:endParaRPr lang="en-AU" sz="1400"/>
            </a:p>
          </p:txBody>
        </p:sp>
      </p:grpSp>
    </p:spTree>
    <p:extLst>
      <p:ext uri="{BB962C8B-B14F-4D97-AF65-F5344CB8AC3E}">
        <p14:creationId xmlns:p14="http://schemas.microsoft.com/office/powerpoint/2010/main" val="15608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0221" y="828861"/>
            <a:ext cx="86170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Similar to the linear regression model, the assumptions are made on the error component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These assumptions are similar but in a multivariate setting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The error has multivariate Gaussian distribution with mean zero and constant variance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/>
          </a:p>
          <a:p>
            <a:pPr lvl="1" algn="just"/>
            <a:r>
              <a:rPr lang="en-AU" smtClean="0"/>
              <a:t>Homoscedasticity and no bias</a:t>
            </a:r>
            <a:endParaRPr lang="en-AU"/>
          </a:p>
          <a:p>
            <a:pPr algn="just"/>
            <a:endParaRPr lang="en-AU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The error is independent of all explanatory variables and the dependent variable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mtClean="0"/>
          </a:p>
          <a:p>
            <a:pPr lvl="1" algn="just"/>
            <a:r>
              <a:rPr lang="en-AU"/>
              <a:t>Scatterplot of the error with all explanatory variables should not show any clear pattern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1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0221" y="712624"/>
            <a:ext cx="8617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Some patterns are indicative that a transformation in one explanatory variable is needed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77" y="2045776"/>
            <a:ext cx="3879017" cy="3843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0168" y="3065077"/>
            <a:ext cx="46443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2000" smtClean="0"/>
              <a:t>Worth considering a power transformation in the multivariate regression model, e.g.</a:t>
            </a:r>
          </a:p>
          <a:p>
            <a:pPr algn="just"/>
            <a:endParaRPr lang="en-AU" sz="2000"/>
          </a:p>
          <a:p>
            <a:pPr algn="just"/>
            <a:endParaRPr lang="en-AU" sz="20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4245" y="4005194"/>
                <a:ext cx="4812225" cy="40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AU" sz="16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245" y="4005194"/>
                <a:ext cx="4812225" cy="403700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47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5349" y="3189542"/>
            <a:ext cx="5134123" cy="254325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4500" baseline="30000">
                <a:solidFill>
                  <a:srgbClr val="212236"/>
                </a:solidFill>
                <a:latin typeface="Open Sans"/>
                <a:cs typeface="Open Sans"/>
              </a:rPr>
              <a:t>Validating a Multivariate Regression </a:t>
            </a: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Model</a:t>
            </a:r>
            <a:endParaRPr lang="en-GB" sz="45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8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smtClean="0">
                <a:solidFill>
                  <a:srgbClr val="212236"/>
                </a:solidFill>
                <a:latin typeface="Open Sans"/>
                <a:cs typeface="Open Sans"/>
              </a:rPr>
              <a:t>Oscar Rondon</a:t>
            </a:r>
            <a:endParaRPr lang="en-GB" sz="19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smtClean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0221" y="700845"/>
                <a:ext cx="8617059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Validating a multivariate regression model is more involved than validating a regression model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There are a number of measures or approaches that can be used to carry out the validation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 smtClean="0"/>
              </a:p>
              <a:p>
                <a:pPr lvl="1" algn="just"/>
                <a:r>
                  <a:rPr lang="en-AU" smtClean="0"/>
                  <a:t>Residual analysis</a:t>
                </a:r>
              </a:p>
              <a:p>
                <a:pPr lvl="1" algn="just"/>
                <a:r>
                  <a:rPr lang="en-AU" smtClean="0"/>
                  <a:t>Coefficient of multiple determination</a:t>
                </a:r>
              </a:p>
              <a:p>
                <a:pPr lvl="1" algn="just"/>
                <a:r>
                  <a:rPr lang="en-AU" smtClean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mtClean="0"/>
              </a:p>
              <a:p>
                <a:pPr lvl="1" algn="just"/>
                <a:r>
                  <a:rPr lang="en-AU" smtClean="0"/>
                  <a:t>Statistical tests</a:t>
                </a:r>
              </a:p>
              <a:p>
                <a:pPr marL="952485" lvl="1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  <a:p>
                <a:pPr marL="952485" lvl="1" indent="-342900" algn="just">
                  <a:buFont typeface="Arial" panose="020B0604020202020204" pitchFamily="34" charset="0"/>
                  <a:buChar char="•"/>
                </a:pPr>
                <a:endParaRPr lang="en-AU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1" y="700845"/>
                <a:ext cx="8617059" cy="5262979"/>
              </a:xfrm>
              <a:prstGeom prst="rect">
                <a:avLst/>
              </a:prstGeom>
              <a:blipFill rotWithShape="0">
                <a:blip r:embed="rId4"/>
                <a:stretch>
                  <a:fillRect l="-919" t="-927" r="-1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23878</TotalTime>
  <Words>524</Words>
  <Application>Microsoft Office PowerPoint</Application>
  <PresentationFormat>On-screen Show (4:3)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Ludwig</dc:creator>
  <cp:lastModifiedBy>Rondon Gonzalez, Oscar (Mineral Resources, Kensington)</cp:lastModifiedBy>
  <cp:revision>161</cp:revision>
  <dcterms:created xsi:type="dcterms:W3CDTF">2017-11-17T07:04:42Z</dcterms:created>
  <dcterms:modified xsi:type="dcterms:W3CDTF">2018-10-15T05:54:58Z</dcterms:modified>
</cp:coreProperties>
</file>