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4" r:id="rId3"/>
    <p:sldId id="285" r:id="rId4"/>
    <p:sldId id="294" r:id="rId5"/>
    <p:sldId id="286" r:id="rId6"/>
    <p:sldId id="290" r:id="rId7"/>
    <p:sldId id="291" r:id="rId8"/>
    <p:sldId id="288" r:id="rId9"/>
    <p:sldId id="287" r:id="rId10"/>
    <p:sldId id="289" r:id="rId11"/>
    <p:sldId id="292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don Gonzalez, Oscar (Mineral Resources, Kensington)" initials="RGO(RK" lastIdx="1" clrIdx="0">
    <p:extLst>
      <p:ext uri="{19B8F6BF-5375-455C-9EA6-DF929625EA0E}">
        <p15:presenceInfo xmlns:p15="http://schemas.microsoft.com/office/powerpoint/2012/main" userId="S-1-5-21-61289985-2027487937-1858953157-5159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36"/>
    <a:srgbClr val="21223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125" autoAdjust="0"/>
  </p:normalViewPr>
  <p:slideViewPr>
    <p:cSldViewPr snapToGrid="0" snapToObjects="1">
      <p:cViewPr varScale="1">
        <p:scale>
          <a:sx n="66" d="100"/>
          <a:sy n="66" d="100"/>
        </p:scale>
        <p:origin x="1164" y="48"/>
      </p:cViewPr>
      <p:guideLst>
        <p:guide orient="horz" pos="1620"/>
        <p:guide pos="216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1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5T10:39:24.30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BCE51BA-6D86-418C-A45A-0FD03C592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CA1F-BD59-463A-BE45-999C502CB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9F983-8963-430F-B2FE-D8FDC1974AAB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41AC57-05DE-4EA7-B049-827765AF0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60033D-883F-4CFD-B24C-BAEB75EC9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B0BA-1498-4B0B-87D1-FA40CDEB0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7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FB91-72B3-463E-8D44-D1889801833E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1A01-F464-4F55-8CB9-02B1D999DB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1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1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06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54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1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97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95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840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40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282025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An Introduction</a:t>
            </a:r>
            <a:r>
              <a:rPr lang="en-GB" sz="450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r>
              <a:rPr lang="en-GB" sz="4500" baseline="30000">
                <a:solidFill>
                  <a:srgbClr val="212236"/>
                </a:solidFill>
                <a:latin typeface="Open Sans"/>
                <a:cs typeface="Open Sans"/>
              </a:rPr>
              <a:t>to </a:t>
            </a: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Principal Component Analysis</a:t>
            </a:r>
            <a:endParaRPr lang="en-GB" sz="45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7973" y="603504"/>
                <a:ext cx="862652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The principal components correspond to the eigenvectors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The variance of each principal component is the corresponding eigenvalue</a:t>
                </a: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mtClean="0"/>
                  <a:t>Principal components are usually sorted in descending order by their corresponding eigenvalues or variance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u="sng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mtClean="0"/>
                  <a:t>First principal component has the highest variance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mtClean="0"/>
                  <a:t>Total variance is the sum of the variance of each principal component</a:t>
                </a:r>
              </a:p>
              <a:p>
                <a:pPr algn="just"/>
                <a:r>
                  <a:rPr lang="es-VE"/>
                  <a:t> </a:t>
                </a:r>
                <a:r>
                  <a:rPr lang="es-VE" smtClean="0"/>
                  <a:t>        </a:t>
                </a:r>
              </a:p>
              <a:p>
                <a:pPr algn="just"/>
                <a:r>
                  <a:rPr lang="es-VE"/>
                  <a:t> </a:t>
                </a:r>
                <a:r>
                  <a:rPr lang="es-VE" smtClean="0"/>
                  <a:t>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s-VE" smtClean="0"/>
              </a:p>
              <a:p>
                <a:pPr algn="just"/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mtClean="0"/>
                  <a:t>Key property for dimensionality reduction</a:t>
                </a: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u="sng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3" y="603504"/>
                <a:ext cx="8626520" cy="6740307"/>
              </a:xfrm>
              <a:prstGeom prst="rect">
                <a:avLst/>
              </a:prstGeom>
              <a:blipFill rotWithShape="0">
                <a:blip r:embed="rId4"/>
                <a:stretch>
                  <a:fillRect l="-989" t="-723" r="-10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9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al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0571" y="600616"/>
            <a:ext cx="80611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How to choose the number of principal components to retain?</a:t>
            </a:r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The scree plot shows the fraction of the total variance in the data that is explained by each principal component</a:t>
            </a:r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62" y="2649322"/>
            <a:ext cx="6467958" cy="39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7973" y="855550"/>
                <a:ext cx="862652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Principal component analysis (PCA) is a mathematical technique that transforms a set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mtClean="0"/>
                  <a:t>possibly correlated variables into a set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smtClean="0"/>
                  <a:t> uncorrelated variables</a:t>
                </a:r>
                <a:endParaRPr lang="es-VE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err="1" smtClean="0"/>
                  <a:t>The</a:t>
                </a:r>
                <a:r>
                  <a:rPr lang="es-VE" smtClean="0"/>
                  <a:t> uncorrelated variables are called principal </a:t>
                </a:r>
                <a:r>
                  <a:rPr lang="es-VE" smtClean="0"/>
                  <a:t>components</a:t>
                </a:r>
                <a:endParaRPr lang="es-VE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3" y="855550"/>
                <a:ext cx="8626520" cy="2677656"/>
              </a:xfrm>
              <a:prstGeom prst="rect">
                <a:avLst/>
              </a:prstGeom>
              <a:blipFill rotWithShape="0">
                <a:blip r:embed="rId4"/>
                <a:stretch>
                  <a:fillRect l="-989" t="-1818" r="-10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0958" y="3267591"/>
                <a:ext cx="25176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AU" sz="32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8" y="3267591"/>
                <a:ext cx="251761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32734" y="3267591"/>
                <a:ext cx="2342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AU" sz="32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34" y="3267591"/>
                <a:ext cx="2342436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59806" y="4004109"/>
            <a:ext cx="9626" cy="529390"/>
          </a:xfrm>
          <a:prstGeom prst="straightConnector1">
            <a:avLst/>
          </a:prstGeom>
          <a:ln w="28575">
            <a:solidFill>
              <a:srgbClr val="2121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0958" y="4685415"/>
            <a:ext cx="268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mtClean="0"/>
              <a:t>Correlated variables</a:t>
            </a:r>
            <a:endParaRPr lang="en-AU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89978" y="4004109"/>
            <a:ext cx="9626" cy="529390"/>
          </a:xfrm>
          <a:prstGeom prst="straightConnector1">
            <a:avLst/>
          </a:prstGeom>
          <a:ln w="28575">
            <a:solidFill>
              <a:srgbClr val="2121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1130" y="4685415"/>
            <a:ext cx="288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mtClean="0"/>
              <a:t>Principal components</a:t>
            </a:r>
            <a:endParaRPr lang="en-AU"/>
          </a:p>
        </p:txBody>
      </p:sp>
      <p:sp>
        <p:nvSpPr>
          <p:cNvPr id="17" name="Left-Right Arrow 16"/>
          <p:cNvSpPr/>
          <p:nvPr/>
        </p:nvSpPr>
        <p:spPr>
          <a:xfrm>
            <a:off x="3870957" y="3388093"/>
            <a:ext cx="910022" cy="397159"/>
          </a:xfrm>
          <a:prstGeom prst="leftRightArrow">
            <a:avLst/>
          </a:prstGeom>
          <a:solidFill>
            <a:schemeClr val="tx1"/>
          </a:solidFill>
          <a:ln>
            <a:solidFill>
              <a:srgbClr val="2121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254820" y="5650250"/>
            <a:ext cx="8051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VE" smtClean="0"/>
              <a:t>The input variables should be </a:t>
            </a:r>
            <a:r>
              <a:rPr lang="es-VE" u="sng" smtClean="0"/>
              <a:t>linearly correlated</a:t>
            </a:r>
            <a:endParaRPr lang="es-VE" u="sng"/>
          </a:p>
        </p:txBody>
      </p:sp>
    </p:spTree>
    <p:extLst>
      <p:ext uri="{BB962C8B-B14F-4D97-AF65-F5344CB8AC3E}">
        <p14:creationId xmlns:p14="http://schemas.microsoft.com/office/powerpoint/2010/main" val="3127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2000" y="4555242"/>
                <a:ext cx="473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0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55242"/>
                <a:ext cx="47384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85155" y="6457890"/>
                <a:ext cx="4678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00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55" y="6457890"/>
                <a:ext cx="467884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0652" y="878503"/>
            <a:ext cx="4401276" cy="3783471"/>
            <a:chOff x="120652" y="878503"/>
            <a:chExt cx="4401276" cy="37834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6499" y="878503"/>
              <a:ext cx="3885429" cy="34231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0652" y="2327210"/>
                  <a:ext cx="5158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200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2" y="2327210"/>
                  <a:ext cx="51584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324271" y="4261864"/>
                  <a:ext cx="5098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200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271" y="4261864"/>
                  <a:ext cx="509883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91892" y="5178393"/>
            <a:ext cx="4230036" cy="1190192"/>
            <a:chOff x="291892" y="5178393"/>
            <a:chExt cx="4230036" cy="1190192"/>
          </a:xfrm>
        </p:grpSpPr>
        <p:sp>
          <p:nvSpPr>
            <p:cNvPr id="8" name="Rounded Rectangle 7"/>
            <p:cNvSpPr/>
            <p:nvPr/>
          </p:nvSpPr>
          <p:spPr>
            <a:xfrm>
              <a:off x="291892" y="5178393"/>
              <a:ext cx="4230036" cy="11901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081" y="5260589"/>
              <a:ext cx="40482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AU" sz="2200" smtClean="0"/>
                <a:t>Note that PCA variables have different values compared to the input variables</a:t>
              </a:r>
              <a:endParaRPr lang="en-AU" sz="220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9111" y="3054151"/>
            <a:ext cx="3629878" cy="34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6" y="1374077"/>
            <a:ext cx="5323239" cy="3947981"/>
          </a:xfrm>
          <a:prstGeom prst="rect">
            <a:avLst/>
          </a:prstGeom>
        </p:spPr>
      </p:pic>
      <p:pic>
        <p:nvPicPr>
          <p:cNvPr id="5" name="Picture 4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346" y="749672"/>
            <a:ext cx="8626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Excel table with input and PCA variables</a:t>
            </a:r>
            <a:endParaRPr lang="es-VE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69" y="4646630"/>
            <a:ext cx="3371989" cy="20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973" y="855550"/>
            <a:ext cx="862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Interpretation of </a:t>
            </a:r>
            <a:r>
              <a:rPr lang="en-AU" smtClean="0"/>
              <a:t>PCA </a:t>
            </a:r>
            <a:r>
              <a:rPr lang="en-AU" smtClean="0"/>
              <a:t>variables is usually carried out by analysing the correlation with the input variables</a:t>
            </a:r>
            <a:endParaRPr lang="es-VE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807517"/>
                  </p:ext>
                </p:extLst>
              </p:nvPr>
            </p:nvGraphicFramePr>
            <p:xfrm>
              <a:off x="1142197" y="2230469"/>
              <a:ext cx="6500262" cy="159075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166754"/>
                    <a:gridCol w="2166754"/>
                    <a:gridCol w="2166754"/>
                  </a:tblGrid>
                  <a:tr h="53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kern="120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Variables</a:t>
                          </a:r>
                          <a:endParaRPr lang="en-AU"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AU" sz="24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AU" sz="24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302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AU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4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smtClean="0"/>
                            <a:t>0.99</a:t>
                          </a:r>
                          <a:endParaRPr lang="en-AU" sz="24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smtClean="0"/>
                            <a:t>0.14</a:t>
                          </a:r>
                          <a:endParaRPr lang="en-AU" sz="24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</a:tr>
                  <a:tr h="5302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AU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smtClean="0"/>
                            <a:t>0.99</a:t>
                          </a:r>
                          <a:endParaRPr lang="en-AU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smtClean="0"/>
                            <a:t>-0.14</a:t>
                          </a:r>
                          <a:endParaRPr lang="en-AU" sz="240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807517"/>
                  </p:ext>
                </p:extLst>
              </p:nvPr>
            </p:nvGraphicFramePr>
            <p:xfrm>
              <a:off x="1142197" y="2230469"/>
              <a:ext cx="6500262" cy="159075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166754"/>
                    <a:gridCol w="2166754"/>
                    <a:gridCol w="2166754"/>
                  </a:tblGrid>
                  <a:tr h="530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kern="120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Variables</a:t>
                          </a:r>
                          <a:endParaRPr lang="en-AU"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282" t="-1149" r="-100563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99719" t="-1149" r="-281" b="-220690"/>
                          </a:stretch>
                        </a:blipFill>
                      </a:tcPr>
                    </a:tc>
                  </a:tr>
                  <a:tr h="530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00000" r="-200000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smtClean="0"/>
                            <a:t>0.99</a:t>
                          </a:r>
                          <a:endParaRPr lang="en-AU" sz="24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smtClean="0"/>
                            <a:t>0.14</a:t>
                          </a:r>
                          <a:endParaRPr lang="en-AU" sz="24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</a:tr>
                  <a:tr h="5302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202299" r="-200000" b="-19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smtClean="0"/>
                            <a:t>0.99</a:t>
                          </a:r>
                          <a:endParaRPr lang="en-AU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smtClean="0"/>
                            <a:t>-0.14</a:t>
                          </a:r>
                          <a:endParaRPr lang="en-AU" sz="240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7973" y="4136160"/>
                <a:ext cx="862652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The first principal component accounts for most of the information in both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VE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VE" smtClean="0"/>
              </a:p>
              <a:p>
                <a:pPr lvl="1" algn="just"/>
                <a:endParaRPr lang="es-VE" smtClean="0"/>
              </a:p>
              <a:p>
                <a:pPr lvl="1" algn="just"/>
                <a:r>
                  <a:rPr lang="es-VE" smtClean="0"/>
                  <a:t>Instead of working with two variables, one could work with only one, the first principal component </a:t>
                </a:r>
              </a:p>
              <a:p>
                <a:pPr lvl="1" algn="just"/>
                <a:endParaRPr lang="es-VE"/>
              </a:p>
              <a:p>
                <a:pPr lvl="1" algn="just"/>
                <a:r>
                  <a:rPr lang="es-VE" smtClean="0"/>
                  <a:t>Dimension reduction</a:t>
                </a: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3" y="4136160"/>
                <a:ext cx="8626520" cy="3046988"/>
              </a:xfrm>
              <a:prstGeom prst="rect">
                <a:avLst/>
              </a:prstGeom>
              <a:blipFill rotWithShape="0">
                <a:blip r:embed="rId5"/>
                <a:stretch>
                  <a:fillRect l="-989" t="-1603" r="-10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2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nal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973" y="776480"/>
            <a:ext cx="862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In practice, the circle of correlation is commonly used when several variable are </a:t>
            </a:r>
            <a:r>
              <a:rPr lang="en-AU" smtClean="0"/>
              <a:t>being analysed</a:t>
            </a:r>
            <a:endParaRPr lang="es-VE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65" y="1609546"/>
            <a:ext cx="4891920" cy="3886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011347"/>
                  </p:ext>
                </p:extLst>
              </p:nvPr>
            </p:nvGraphicFramePr>
            <p:xfrm>
              <a:off x="2090755" y="5679726"/>
              <a:ext cx="4514247" cy="114059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495792"/>
                    <a:gridCol w="1513706"/>
                    <a:gridCol w="1504749"/>
                  </a:tblGrid>
                  <a:tr h="409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Variables</a:t>
                          </a:r>
                          <a:endParaRPr lang="en-AU"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AU" sz="18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AU" sz="18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40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AU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smtClean="0"/>
                            <a:t>0.99</a:t>
                          </a:r>
                          <a:endParaRPr lang="en-AU" sz="18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smtClean="0"/>
                            <a:t>0.14</a:t>
                          </a:r>
                          <a:endParaRPr lang="en-AU" sz="18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</a:tr>
                  <a:tr h="240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AU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smtClean="0"/>
                            <a:t>0.99</a:t>
                          </a:r>
                          <a:endParaRPr lang="en-AU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smtClean="0"/>
                            <a:t>-0.14</a:t>
                          </a:r>
                          <a:endParaRPr lang="en-AU" sz="180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011347"/>
                  </p:ext>
                </p:extLst>
              </p:nvPr>
            </p:nvGraphicFramePr>
            <p:xfrm>
              <a:off x="2090755" y="5679726"/>
              <a:ext cx="4514247" cy="1140592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495792"/>
                    <a:gridCol w="1513706"/>
                    <a:gridCol w="1504749"/>
                  </a:tblGrid>
                  <a:tr h="409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Variables</a:t>
                          </a:r>
                          <a:endParaRPr lang="en-AU"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8795" t="-1493" r="-99598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405" t="-1493" r="-405" b="-204478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111475" r="-2020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smtClean="0"/>
                            <a:t>0.99</a:t>
                          </a:r>
                          <a:endParaRPr lang="en-AU" sz="18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smtClean="0"/>
                            <a:t>0.14</a:t>
                          </a:r>
                          <a:endParaRPr lang="en-AU" sz="1800"/>
                        </a:p>
                      </a:txBody>
                      <a:tcPr anchor="ctr">
                        <a:solidFill>
                          <a:schemeClr val="bg1">
                            <a:alpha val="20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t="-215000" r="-2020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smtClean="0"/>
                            <a:t>0.99</a:t>
                          </a:r>
                          <a:endParaRPr lang="en-AU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smtClean="0"/>
                            <a:t>-0.14</a:t>
                          </a:r>
                          <a:endParaRPr lang="en-AU" sz="180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7055318" y="6198320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smtClean="0"/>
              <a:t>Factor loadings</a:t>
            </a:r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24152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149" y="3386908"/>
            <a:ext cx="3485809" cy="3403716"/>
          </a:xfrm>
          <a:prstGeom prst="rect">
            <a:avLst/>
          </a:prstGeom>
        </p:spPr>
      </p:pic>
      <p:pic>
        <p:nvPicPr>
          <p:cNvPr id="5" name="Picture 4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7" y="1375470"/>
            <a:ext cx="5511462" cy="2376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740" y="729527"/>
            <a:ext cx="8626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Example: Environmental data with nine input variables</a:t>
            </a:r>
            <a:endParaRPr lang="es-VE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mtClean="0"/>
          </a:p>
        </p:txBody>
      </p:sp>
      <p:sp>
        <p:nvSpPr>
          <p:cNvPr id="8" name="TextBox 7"/>
          <p:cNvSpPr txBox="1"/>
          <p:nvPr/>
        </p:nvSpPr>
        <p:spPr>
          <a:xfrm>
            <a:off x="138567" y="4397751"/>
            <a:ext cx="5164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mtClean="0"/>
              <a:t>What can we conclude from the circle of correlation?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8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254325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PCA Theory – A Gentle Introduction</a:t>
            </a:r>
            <a:endParaRPr lang="en-GB" sz="45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7973" y="631281"/>
                <a:ext cx="862652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mtClean="0"/>
                  <a:t>PCA requires to compute the variance-covariance matrix of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smtClean="0"/>
                  <a:t> input variables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/>
              </a:p>
              <a:p>
                <a:pPr lvl="1" algn="just"/>
                <a:r>
                  <a:rPr lang="en-AU" smtClean="0"/>
                  <a:t>When the variables have different units, for instance, ppm and %, it is better to </a:t>
                </a:r>
                <a:r>
                  <a:rPr lang="en-AU" u="sng" smtClean="0"/>
                  <a:t>standardise</a:t>
                </a:r>
                <a:r>
                  <a:rPr lang="en-AU" smtClean="0"/>
                  <a:t> the variables before computing the variance-covariance matrix</a:t>
                </a:r>
              </a:p>
              <a:p>
                <a:pPr lvl="1" algn="just"/>
                <a:endParaRPr lang="en-AU"/>
              </a:p>
              <a:p>
                <a:pPr lvl="1" algn="just"/>
                <a:r>
                  <a:rPr lang="en-AU" smtClean="0"/>
                  <a:t>This is equivalent to compute the correlation matrix</a:t>
                </a: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mtClean="0"/>
                  <a:t>A mathematical approach called </a:t>
                </a:r>
                <a:r>
                  <a:rPr lang="es-VE" u="sng" smtClean="0"/>
                  <a:t>spectral decomposition </a:t>
                </a:r>
                <a:r>
                  <a:rPr lang="es-VE" smtClean="0"/>
                  <a:t>is applied to the correlation matrix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u="sng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mtClean="0"/>
                  <a:t>On output one has a set of vectors called </a:t>
                </a:r>
                <a:r>
                  <a:rPr lang="es-VE" u="sng" smtClean="0"/>
                  <a:t>eigenvectors</a:t>
                </a:r>
                <a:r>
                  <a:rPr lang="es-VE" smtClean="0"/>
                  <a:t> and values called </a:t>
                </a:r>
                <a:r>
                  <a:rPr lang="es-VE" u="sng" smtClean="0"/>
                  <a:t>eigenvalues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mtClean="0"/>
                  <a:t>Each </a:t>
                </a:r>
                <a:r>
                  <a:rPr lang="es-VE" u="sng" smtClean="0"/>
                  <a:t>eigenvector</a:t>
                </a:r>
                <a:r>
                  <a:rPr lang="es-VE" smtClean="0"/>
                  <a:t> is associated to an </a:t>
                </a:r>
                <a:r>
                  <a:rPr lang="es-VE" u="sng" smtClean="0"/>
                  <a:t>eigenvalue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3" y="631281"/>
                <a:ext cx="8626520" cy="6001643"/>
              </a:xfrm>
              <a:prstGeom prst="rect">
                <a:avLst/>
              </a:prstGeom>
              <a:blipFill rotWithShape="0">
                <a:blip r:embed="rId4"/>
                <a:stretch>
                  <a:fillRect l="-989" t="-813" r="-1060" b="-14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5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24044</TotalTime>
  <Words>325</Words>
  <Application>Microsoft Office PowerPoint</Application>
  <PresentationFormat>On-screen Show (4:3)</PresentationFormat>
  <Paragraphs>85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Ludwig</dc:creator>
  <cp:lastModifiedBy>Rondon Gonzalez, Oscar (Mineral Resources, Kensington)</cp:lastModifiedBy>
  <cp:revision>205</cp:revision>
  <dcterms:created xsi:type="dcterms:W3CDTF">2017-11-17T07:04:42Z</dcterms:created>
  <dcterms:modified xsi:type="dcterms:W3CDTF">2018-10-08T12:59:19Z</dcterms:modified>
</cp:coreProperties>
</file>