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0785587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D3AE-77F0-4500-AC6B-42A33F1F94C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5808-0BD4-4854-986B-E9E03E9C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redentials with outcom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60">
            <a:extLst>
              <a:ext uri="{FF2B5EF4-FFF2-40B4-BE49-F238E27FC236}">
                <a16:creationId xmlns:a16="http://schemas.microsoft.com/office/drawing/2014/main" id="{911643B3-ED55-1D4A-B70D-C2940C5380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0302" y="5103813"/>
            <a:ext cx="258108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Tools: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6CEBFDA3-253E-DA46-BB55-21B0F1388A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75363" y="5103813"/>
            <a:ext cx="280827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Data Engineering: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D336CD-C8DF-2F44-859D-7F7781D2F059}"/>
              </a:ext>
            </a:extLst>
          </p:cNvPr>
          <p:cNvSpPr/>
          <p:nvPr userDrawn="1"/>
        </p:nvSpPr>
        <p:spPr>
          <a:xfrm>
            <a:off x="0" y="0"/>
            <a:ext cx="2960141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46000">
                <a:schemeClr val="accent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5A1471-1C75-434B-9340-2EB2AEDCC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71600" cy="1371600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tIns="182880"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5" name="Straight Connector 25">
            <a:extLst>
              <a:ext uri="{FF2B5EF4-FFF2-40B4-BE49-F238E27FC236}">
                <a16:creationId xmlns:a16="http://schemas.microsoft.com/office/drawing/2014/main" id="{18016128-E21B-F24D-AF55-02B979C3F0C2}"/>
              </a:ext>
            </a:extLst>
          </p:cNvPr>
          <p:cNvSpPr/>
          <p:nvPr userDrawn="1"/>
        </p:nvSpPr>
        <p:spPr>
          <a:xfrm flipV="1">
            <a:off x="5868989" y="333372"/>
            <a:ext cx="0" cy="6048387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>
              <a:latin typeface="Graphik" panose="020B0503030202060203" pitchFamily="34" charset="77"/>
            </a:endParaRPr>
          </a:p>
        </p:txBody>
      </p:sp>
      <p:sp>
        <p:nvSpPr>
          <p:cNvPr id="99" name="Straight Connector 42">
            <a:extLst>
              <a:ext uri="{FF2B5EF4-FFF2-40B4-BE49-F238E27FC236}">
                <a16:creationId xmlns:a16="http://schemas.microsoft.com/office/drawing/2014/main" id="{F67B5C24-CDD3-1F41-9CD0-E89742A13FA8}"/>
              </a:ext>
            </a:extLst>
          </p:cNvPr>
          <p:cNvSpPr/>
          <p:nvPr userDrawn="1"/>
        </p:nvSpPr>
        <p:spPr>
          <a:xfrm rot="16200000" flipV="1">
            <a:off x="8448572" y="5749307"/>
            <a:ext cx="126490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996EAD-EBC9-904C-89F0-5A9E9875E548}"/>
              </a:ext>
            </a:extLst>
          </p:cNvPr>
          <p:cNvSpPr>
            <a:spLocks noChangeAspect="1"/>
          </p:cNvSpPr>
          <p:nvPr userDrawn="1"/>
        </p:nvSpPr>
        <p:spPr>
          <a:xfrm>
            <a:off x="5542818" y="395697"/>
            <a:ext cx="137142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A597CB-BDFE-4A49-859D-359CABC59CDF}"/>
              </a:ext>
            </a:extLst>
          </p:cNvPr>
          <p:cNvCxnSpPr>
            <a:cxnSpLocks/>
            <a:stCxn id="102" idx="3"/>
            <a:endCxn id="100" idx="1"/>
          </p:cNvCxnSpPr>
          <p:nvPr userDrawn="1"/>
        </p:nvCxnSpPr>
        <p:spPr>
          <a:xfrm>
            <a:off x="4463553" y="464277"/>
            <a:ext cx="10792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">
            <a:extLst>
              <a:ext uri="{FF2B5EF4-FFF2-40B4-BE49-F238E27FC236}">
                <a16:creationId xmlns:a16="http://schemas.microsoft.com/office/drawing/2014/main" id="{5309544F-1372-9342-9D02-A75EAEB738F2}"/>
              </a:ext>
            </a:extLst>
          </p:cNvPr>
          <p:cNvSpPr txBox="1"/>
          <p:nvPr userDrawn="1"/>
        </p:nvSpPr>
        <p:spPr>
          <a:xfrm>
            <a:off x="3222118" y="356555"/>
            <a:ext cx="1241435" cy="2154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  <a:latin typeface="Graphik" panose="020B0503030202060203" pitchFamily="34" charset="77"/>
              </a:rPr>
              <a:t>Background</a:t>
            </a:r>
            <a:endParaRPr b="1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AF7EBEE4-5AF5-6A4B-8FC8-FB71B725BF79}"/>
              </a:ext>
            </a:extLst>
          </p:cNvPr>
          <p:cNvSpPr txBox="1"/>
          <p:nvPr userDrawn="1"/>
        </p:nvSpPr>
        <p:spPr>
          <a:xfrm>
            <a:off x="6081532" y="341187"/>
            <a:ext cx="1208944" cy="21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>
                <a:solidFill>
                  <a:schemeClr val="accent1"/>
                </a:solidFill>
                <a:latin typeface="Graphik" panose="020B0503030202060203" pitchFamily="34" charset="77"/>
              </a:rPr>
              <a:t>Experience</a:t>
            </a:r>
            <a:endParaRPr b="1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4" name="Rectangle 13">
            <a:extLst>
              <a:ext uri="{FF2B5EF4-FFF2-40B4-BE49-F238E27FC236}">
                <a16:creationId xmlns:a16="http://schemas.microsoft.com/office/drawing/2014/main" id="{7DE5211A-7683-8244-A95C-C61EE4F7F300}"/>
              </a:ext>
            </a:extLst>
          </p:cNvPr>
          <p:cNvSpPr txBox="1"/>
          <p:nvPr userDrawn="1"/>
        </p:nvSpPr>
        <p:spPr>
          <a:xfrm>
            <a:off x="6081532" y="4851822"/>
            <a:ext cx="10779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>
                <a:solidFill>
                  <a:schemeClr val="accent1"/>
                </a:solidFill>
                <a:latin typeface="Graphik" panose="020B0503030202060203" pitchFamily="34" charset="77"/>
              </a:rPr>
              <a:t>Expertise </a:t>
            </a:r>
            <a:endParaRPr b="1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7E3F08-752C-974A-805E-955EA00778F4}"/>
              </a:ext>
            </a:extLst>
          </p:cNvPr>
          <p:cNvSpPr>
            <a:spLocks noChangeAspect="1"/>
          </p:cNvSpPr>
          <p:nvPr userDrawn="1"/>
        </p:nvSpPr>
        <p:spPr>
          <a:xfrm>
            <a:off x="11735613" y="4906190"/>
            <a:ext cx="137160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9764B4-1262-9D4E-9186-88EF7C3EB1A2}"/>
              </a:ext>
            </a:extLst>
          </p:cNvPr>
          <p:cNvCxnSpPr>
            <a:cxnSpLocks/>
            <a:stCxn id="104" idx="3"/>
            <a:endCxn id="105" idx="1"/>
          </p:cNvCxnSpPr>
          <p:nvPr userDrawn="1"/>
        </p:nvCxnSpPr>
        <p:spPr>
          <a:xfrm>
            <a:off x="7159488" y="4959544"/>
            <a:ext cx="4576125" cy="15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1FD83B-4052-D946-8718-D8CA05D71854}"/>
              </a:ext>
            </a:extLst>
          </p:cNvPr>
          <p:cNvSpPr>
            <a:spLocks noChangeAspect="1"/>
          </p:cNvSpPr>
          <p:nvPr userDrawn="1"/>
        </p:nvSpPr>
        <p:spPr>
          <a:xfrm>
            <a:off x="2666233" y="1706203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228899F-F27A-C04F-A8EF-498A39AB6EBB}"/>
              </a:ext>
            </a:extLst>
          </p:cNvPr>
          <p:cNvCxnSpPr>
            <a:cxnSpLocks/>
          </p:cNvCxnSpPr>
          <p:nvPr userDrawn="1"/>
        </p:nvCxnSpPr>
        <p:spPr>
          <a:xfrm>
            <a:off x="1144064" y="1774293"/>
            <a:ext cx="1511767" cy="490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>
            <a:extLst>
              <a:ext uri="{FF2B5EF4-FFF2-40B4-BE49-F238E27FC236}">
                <a16:creationId xmlns:a16="http://schemas.microsoft.com/office/drawing/2014/main" id="{1C4E3562-5786-2A41-8705-60BCB13089B6}"/>
              </a:ext>
            </a:extLst>
          </p:cNvPr>
          <p:cNvSpPr txBox="1"/>
          <p:nvPr userDrawn="1"/>
        </p:nvSpPr>
        <p:spPr>
          <a:xfrm>
            <a:off x="331050" y="1666571"/>
            <a:ext cx="823416" cy="21544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Graphik" panose="020B0503030202060203" pitchFamily="34" charset="77"/>
              </a:rPr>
              <a:t>Contact</a:t>
            </a:r>
            <a:endParaRPr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11" name="Freeform 37">
            <a:extLst>
              <a:ext uri="{FF2B5EF4-FFF2-40B4-BE49-F238E27FC236}">
                <a16:creationId xmlns:a16="http://schemas.microsoft.com/office/drawing/2014/main" id="{7A544966-EB3C-1E41-B718-EABBD4A3E3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5063" y="2805971"/>
            <a:ext cx="229286" cy="21870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" name="Group 26">
            <a:extLst>
              <a:ext uri="{FF2B5EF4-FFF2-40B4-BE49-F238E27FC236}">
                <a16:creationId xmlns:a16="http://schemas.microsoft.com/office/drawing/2014/main" id="{65356BB0-18D8-C849-BFC0-49AC52F1ED0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8359" y="2075575"/>
            <a:ext cx="202696" cy="134814"/>
            <a:chOff x="4476" y="510"/>
            <a:chExt cx="427" cy="284"/>
          </a:xfrm>
          <a:solidFill>
            <a:schemeClr val="bg1"/>
          </a:solidFill>
        </p:grpSpPr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85F0115-0ED2-8A48-BDD0-17D60E04D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" y="510"/>
              <a:ext cx="427" cy="284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24 w 288"/>
                <a:gd name="T19" fmla="*/ 12 h 192"/>
                <a:gd name="T20" fmla="*/ 12 w 288"/>
                <a:gd name="T21" fmla="*/ 24 h 192"/>
                <a:gd name="T22" fmla="*/ 12 w 288"/>
                <a:gd name="T23" fmla="*/ 168 h 192"/>
                <a:gd name="T24" fmla="*/ 24 w 288"/>
                <a:gd name="T25" fmla="*/ 180 h 192"/>
                <a:gd name="T26" fmla="*/ 264 w 288"/>
                <a:gd name="T27" fmla="*/ 180 h 192"/>
                <a:gd name="T28" fmla="*/ 276 w 288"/>
                <a:gd name="T29" fmla="*/ 168 h 192"/>
                <a:gd name="T30" fmla="*/ 276 w 288"/>
                <a:gd name="T31" fmla="*/ 24 h 192"/>
                <a:gd name="T32" fmla="*/ 264 w 288"/>
                <a:gd name="T33" fmla="*/ 12 h 192"/>
                <a:gd name="T34" fmla="*/ 24 w 288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75"/>
                    <a:pt x="17" y="180"/>
                    <a:pt x="24" y="180"/>
                  </a:cubicBezTo>
                  <a:cubicBezTo>
                    <a:pt x="264" y="180"/>
                    <a:pt x="264" y="180"/>
                    <a:pt x="264" y="180"/>
                  </a:cubicBezTo>
                  <a:cubicBezTo>
                    <a:pt x="271" y="180"/>
                    <a:pt x="276" y="175"/>
                    <a:pt x="276" y="168"/>
                  </a:cubicBezTo>
                  <a:cubicBezTo>
                    <a:pt x="276" y="24"/>
                    <a:pt x="276" y="24"/>
                    <a:pt x="276" y="24"/>
                  </a:cubicBezTo>
                  <a:cubicBezTo>
                    <a:pt x="276" y="18"/>
                    <a:pt x="271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2300E634-8CE9-B149-A5BC-BE419850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579"/>
              <a:ext cx="323" cy="117"/>
            </a:xfrm>
            <a:custGeom>
              <a:avLst/>
              <a:gdLst>
                <a:gd name="T0" fmla="*/ 109 w 218"/>
                <a:gd name="T1" fmla="*/ 79 h 79"/>
                <a:gd name="T2" fmla="*/ 106 w 218"/>
                <a:gd name="T3" fmla="*/ 78 h 79"/>
                <a:gd name="T4" fmla="*/ 4 w 218"/>
                <a:gd name="T5" fmla="*/ 12 h 79"/>
                <a:gd name="T6" fmla="*/ 2 w 218"/>
                <a:gd name="T7" fmla="*/ 4 h 79"/>
                <a:gd name="T8" fmla="*/ 10 w 218"/>
                <a:gd name="T9" fmla="*/ 2 h 79"/>
                <a:gd name="T10" fmla="*/ 109 w 218"/>
                <a:gd name="T11" fmla="*/ 66 h 79"/>
                <a:gd name="T12" fmla="*/ 208 w 218"/>
                <a:gd name="T13" fmla="*/ 2 h 79"/>
                <a:gd name="T14" fmla="*/ 216 w 218"/>
                <a:gd name="T15" fmla="*/ 4 h 79"/>
                <a:gd name="T16" fmla="*/ 214 w 218"/>
                <a:gd name="T17" fmla="*/ 12 h 79"/>
                <a:gd name="T18" fmla="*/ 112 w 218"/>
                <a:gd name="T19" fmla="*/ 78 h 79"/>
                <a:gd name="T20" fmla="*/ 109 w 218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79">
                  <a:moveTo>
                    <a:pt x="109" y="79"/>
                  </a:moveTo>
                  <a:cubicBezTo>
                    <a:pt x="108" y="79"/>
                    <a:pt x="107" y="79"/>
                    <a:pt x="106" y="7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1" y="0"/>
                    <a:pt x="214" y="1"/>
                    <a:pt x="216" y="4"/>
                  </a:cubicBezTo>
                  <a:cubicBezTo>
                    <a:pt x="218" y="7"/>
                    <a:pt x="217" y="10"/>
                    <a:pt x="214" y="12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1" y="79"/>
                    <a:pt x="110" y="79"/>
                    <a:pt x="109" y="79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D6331304-4B20-0C49-866D-13F493B9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677"/>
              <a:ext cx="83" cy="55"/>
            </a:xfrm>
            <a:custGeom>
              <a:avLst/>
              <a:gdLst>
                <a:gd name="T0" fmla="*/ 7 w 56"/>
                <a:gd name="T1" fmla="*/ 37 h 37"/>
                <a:gd name="T2" fmla="*/ 2 w 56"/>
                <a:gd name="T3" fmla="*/ 34 h 37"/>
                <a:gd name="T4" fmla="*/ 4 w 56"/>
                <a:gd name="T5" fmla="*/ 26 h 37"/>
                <a:gd name="T6" fmla="*/ 46 w 56"/>
                <a:gd name="T7" fmla="*/ 2 h 37"/>
                <a:gd name="T8" fmla="*/ 54 w 56"/>
                <a:gd name="T9" fmla="*/ 4 h 37"/>
                <a:gd name="T10" fmla="*/ 52 w 56"/>
                <a:gd name="T11" fmla="*/ 12 h 37"/>
                <a:gd name="T12" fmla="*/ 10 w 56"/>
                <a:gd name="T13" fmla="*/ 36 h 37"/>
                <a:gd name="T14" fmla="*/ 7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7" y="37"/>
                  </a:moveTo>
                  <a:cubicBezTo>
                    <a:pt x="5" y="37"/>
                    <a:pt x="3" y="36"/>
                    <a:pt x="2" y="34"/>
                  </a:cubicBezTo>
                  <a:cubicBezTo>
                    <a:pt x="0" y="31"/>
                    <a:pt x="1" y="28"/>
                    <a:pt x="4" y="2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9" y="0"/>
                    <a:pt x="53" y="1"/>
                    <a:pt x="54" y="4"/>
                  </a:cubicBezTo>
                  <a:cubicBezTo>
                    <a:pt x="56" y="7"/>
                    <a:pt x="55" y="11"/>
                    <a:pt x="52" y="1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7"/>
                    <a:pt x="7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F9218327-714B-944A-BB0B-13B0DC5B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677"/>
              <a:ext cx="83" cy="55"/>
            </a:xfrm>
            <a:custGeom>
              <a:avLst/>
              <a:gdLst>
                <a:gd name="T0" fmla="*/ 49 w 56"/>
                <a:gd name="T1" fmla="*/ 37 h 37"/>
                <a:gd name="T2" fmla="*/ 46 w 56"/>
                <a:gd name="T3" fmla="*/ 36 h 37"/>
                <a:gd name="T4" fmla="*/ 4 w 56"/>
                <a:gd name="T5" fmla="*/ 12 h 37"/>
                <a:gd name="T6" fmla="*/ 2 w 56"/>
                <a:gd name="T7" fmla="*/ 4 h 37"/>
                <a:gd name="T8" fmla="*/ 10 w 56"/>
                <a:gd name="T9" fmla="*/ 2 h 37"/>
                <a:gd name="T10" fmla="*/ 52 w 56"/>
                <a:gd name="T11" fmla="*/ 26 h 37"/>
                <a:gd name="T12" fmla="*/ 54 w 56"/>
                <a:gd name="T13" fmla="*/ 34 h 37"/>
                <a:gd name="T14" fmla="*/ 49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49" y="37"/>
                  </a:moveTo>
                  <a:cubicBezTo>
                    <a:pt x="48" y="37"/>
                    <a:pt x="47" y="37"/>
                    <a:pt x="46" y="3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5" y="28"/>
                    <a:pt x="56" y="31"/>
                    <a:pt x="54" y="34"/>
                  </a:cubicBezTo>
                  <a:cubicBezTo>
                    <a:pt x="53" y="36"/>
                    <a:pt x="51" y="37"/>
                    <a:pt x="49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32">
            <a:extLst>
              <a:ext uri="{FF2B5EF4-FFF2-40B4-BE49-F238E27FC236}">
                <a16:creationId xmlns:a16="http://schemas.microsoft.com/office/drawing/2014/main" id="{DE9B01AB-A1DE-8C41-8792-EABC28D2A8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806" y="2428668"/>
            <a:ext cx="123504" cy="211792"/>
            <a:chOff x="6631" y="1741"/>
            <a:chExt cx="249" cy="427"/>
          </a:xfrm>
          <a:solidFill>
            <a:schemeClr val="bg1"/>
          </a:solidFill>
        </p:grpSpPr>
        <p:sp>
          <p:nvSpPr>
            <p:cNvPr id="118" name="Freeform 133">
              <a:extLst>
                <a:ext uri="{FF2B5EF4-FFF2-40B4-BE49-F238E27FC236}">
                  <a16:creationId xmlns:a16="http://schemas.microsoft.com/office/drawing/2014/main" id="{758BEC37-40B1-8F42-9A57-06FFDA086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1" y="1741"/>
              <a:ext cx="249" cy="427"/>
            </a:xfrm>
            <a:custGeom>
              <a:avLst/>
              <a:gdLst>
                <a:gd name="T0" fmla="*/ 30 w 168"/>
                <a:gd name="T1" fmla="*/ 0 h 288"/>
                <a:gd name="T2" fmla="*/ 138 w 168"/>
                <a:gd name="T3" fmla="*/ 0 h 288"/>
                <a:gd name="T4" fmla="*/ 168 w 168"/>
                <a:gd name="T5" fmla="*/ 30 h 288"/>
                <a:gd name="T6" fmla="*/ 168 w 168"/>
                <a:gd name="T7" fmla="*/ 258 h 288"/>
                <a:gd name="T8" fmla="*/ 138 w 168"/>
                <a:gd name="T9" fmla="*/ 288 h 288"/>
                <a:gd name="T10" fmla="*/ 30 w 168"/>
                <a:gd name="T11" fmla="*/ 288 h 288"/>
                <a:gd name="T12" fmla="*/ 0 w 168"/>
                <a:gd name="T13" fmla="*/ 258 h 288"/>
                <a:gd name="T14" fmla="*/ 0 w 168"/>
                <a:gd name="T15" fmla="*/ 30 h 288"/>
                <a:gd name="T16" fmla="*/ 30 w 168"/>
                <a:gd name="T17" fmla="*/ 0 h 288"/>
                <a:gd name="T18" fmla="*/ 138 w 168"/>
                <a:gd name="T19" fmla="*/ 276 h 288"/>
                <a:gd name="T20" fmla="*/ 156 w 168"/>
                <a:gd name="T21" fmla="*/ 258 h 288"/>
                <a:gd name="T22" fmla="*/ 156 w 168"/>
                <a:gd name="T23" fmla="*/ 30 h 288"/>
                <a:gd name="T24" fmla="*/ 138 w 168"/>
                <a:gd name="T25" fmla="*/ 12 h 288"/>
                <a:gd name="T26" fmla="*/ 30 w 168"/>
                <a:gd name="T27" fmla="*/ 12 h 288"/>
                <a:gd name="T28" fmla="*/ 12 w 168"/>
                <a:gd name="T29" fmla="*/ 30 h 288"/>
                <a:gd name="T30" fmla="*/ 12 w 168"/>
                <a:gd name="T31" fmla="*/ 258 h 288"/>
                <a:gd name="T32" fmla="*/ 30 w 168"/>
                <a:gd name="T33" fmla="*/ 276 h 288"/>
                <a:gd name="T34" fmla="*/ 138 w 168"/>
                <a:gd name="T3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88">
                  <a:moveTo>
                    <a:pt x="3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54" y="0"/>
                    <a:pt x="168" y="13"/>
                    <a:pt x="168" y="30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8" y="274"/>
                    <a:pt x="154" y="288"/>
                    <a:pt x="138" y="288"/>
                  </a:cubicBezTo>
                  <a:cubicBezTo>
                    <a:pt x="30" y="288"/>
                    <a:pt x="30" y="288"/>
                    <a:pt x="30" y="288"/>
                  </a:cubicBezTo>
                  <a:cubicBezTo>
                    <a:pt x="13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  <a:moveTo>
                    <a:pt x="138" y="276"/>
                  </a:moveTo>
                  <a:cubicBezTo>
                    <a:pt x="148" y="276"/>
                    <a:pt x="156" y="268"/>
                    <a:pt x="156" y="258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20"/>
                    <a:pt x="148" y="12"/>
                    <a:pt x="13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lnTo>
                    <a:pt x="138" y="2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BB7613B7-7EFA-2941-A258-E57265B77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2079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DD7DE394-84B3-A241-9DFB-776CE4B0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1812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Oval 136">
              <a:extLst>
                <a:ext uri="{FF2B5EF4-FFF2-40B4-BE49-F238E27FC236}">
                  <a16:creationId xmlns:a16="http://schemas.microsoft.com/office/drawing/2014/main" id="{E35241F8-6131-534C-A1BC-FF257D65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" y="2105"/>
              <a:ext cx="35" cy="36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3D2DEB-938F-BC4B-A985-3BA8B6F6BC75}"/>
              </a:ext>
            </a:extLst>
          </p:cNvPr>
          <p:cNvSpPr/>
          <p:nvPr userDrawn="1"/>
        </p:nvSpPr>
        <p:spPr>
          <a:xfrm>
            <a:off x="5605529" y="4945889"/>
            <a:ext cx="137160" cy="1371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3F652-73F6-E240-A30D-32DD8B50E00A}"/>
              </a:ext>
            </a:extLst>
          </p:cNvPr>
          <p:cNvCxnSpPr>
            <a:cxnSpLocks/>
            <a:stCxn id="127" idx="3"/>
          </p:cNvCxnSpPr>
          <p:nvPr userDrawn="1"/>
        </p:nvCxnSpPr>
        <p:spPr>
          <a:xfrm flipV="1">
            <a:off x="4345963" y="5014469"/>
            <a:ext cx="1249164" cy="2272"/>
          </a:xfrm>
          <a:prstGeom prst="line">
            <a:avLst/>
          </a:prstGeom>
          <a:noFill/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">
            <a:extLst>
              <a:ext uri="{FF2B5EF4-FFF2-40B4-BE49-F238E27FC236}">
                <a16:creationId xmlns:a16="http://schemas.microsoft.com/office/drawing/2014/main" id="{250FBFCA-E196-564D-AA1A-785C9CF392AA}"/>
              </a:ext>
            </a:extLst>
          </p:cNvPr>
          <p:cNvSpPr txBox="1"/>
          <p:nvPr userDrawn="1"/>
        </p:nvSpPr>
        <p:spPr>
          <a:xfrm>
            <a:off x="3270346" y="4930563"/>
            <a:ext cx="10756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>
                <a:solidFill>
                  <a:schemeClr val="accent1"/>
                </a:solidFill>
                <a:latin typeface="Graphik" panose="020B0503030202060203" pitchFamily="34" charset="77"/>
              </a:rPr>
              <a:t>Education</a:t>
            </a:r>
            <a:endParaRPr b="1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22F0B6-D458-0E45-AE76-8703F3E062AD}"/>
              </a:ext>
            </a:extLst>
          </p:cNvPr>
          <p:cNvSpPr/>
          <p:nvPr userDrawn="1"/>
        </p:nvSpPr>
        <p:spPr>
          <a:xfrm>
            <a:off x="2666233" y="4904487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4E1BE7-42E3-4F4C-AD12-76645C5B3B99}"/>
              </a:ext>
            </a:extLst>
          </p:cNvPr>
          <p:cNvCxnSpPr>
            <a:cxnSpLocks/>
            <a:stCxn id="130" idx="3"/>
            <a:endCxn id="128" idx="1"/>
          </p:cNvCxnSpPr>
          <p:nvPr userDrawn="1"/>
        </p:nvCxnSpPr>
        <p:spPr>
          <a:xfrm flipV="1">
            <a:off x="1634067" y="4973067"/>
            <a:ext cx="1032166" cy="3313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">
            <a:extLst>
              <a:ext uri="{FF2B5EF4-FFF2-40B4-BE49-F238E27FC236}">
                <a16:creationId xmlns:a16="http://schemas.microsoft.com/office/drawing/2014/main" id="{13D426DA-1B91-BC4F-A937-C4BE7525D6DD}"/>
              </a:ext>
            </a:extLst>
          </p:cNvPr>
          <p:cNvSpPr txBox="1"/>
          <p:nvPr userDrawn="1"/>
        </p:nvSpPr>
        <p:spPr>
          <a:xfrm>
            <a:off x="331050" y="4890202"/>
            <a:ext cx="13030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Graphik" panose="020B0503030202060203" pitchFamily="34" charset="77"/>
              </a:rPr>
              <a:t>Certifications</a:t>
            </a:r>
            <a:endParaRPr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230C6BD-8ACF-A24F-98FE-731E1EC8FEA0}"/>
              </a:ext>
            </a:extLst>
          </p:cNvPr>
          <p:cNvSpPr/>
          <p:nvPr userDrawn="1"/>
        </p:nvSpPr>
        <p:spPr>
          <a:xfrm flipV="1">
            <a:off x="2641840" y="3322699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5C819B-18A5-5749-80F6-10FC42F0E775}"/>
              </a:ext>
            </a:extLst>
          </p:cNvPr>
          <p:cNvCxnSpPr>
            <a:cxnSpLocks/>
            <a:stCxn id="133" idx="3"/>
            <a:endCxn id="131" idx="1"/>
          </p:cNvCxnSpPr>
          <p:nvPr userDrawn="1"/>
        </p:nvCxnSpPr>
        <p:spPr>
          <a:xfrm>
            <a:off x="1791742" y="3390985"/>
            <a:ext cx="850098" cy="294"/>
          </a:xfrm>
          <a:prstGeom prst="line">
            <a:avLst/>
          </a:prstGeom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">
            <a:extLst>
              <a:ext uri="{FF2B5EF4-FFF2-40B4-BE49-F238E27FC236}">
                <a16:creationId xmlns:a16="http://schemas.microsoft.com/office/drawing/2014/main" id="{9F251C75-EBD8-0E47-BD9D-DEFD3E55FCB8}"/>
              </a:ext>
            </a:extLst>
          </p:cNvPr>
          <p:cNvSpPr txBox="1"/>
          <p:nvPr userDrawn="1"/>
        </p:nvSpPr>
        <p:spPr>
          <a:xfrm>
            <a:off x="313274" y="3283263"/>
            <a:ext cx="1478468" cy="21544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l"/>
            <a:r>
              <a:rPr lang="en-US" b="1">
                <a:solidFill>
                  <a:schemeClr val="bg1"/>
                </a:solidFill>
                <a:latin typeface="Graphik" panose="020B0503030202060203" pitchFamily="34" charset="77"/>
              </a:rPr>
              <a:t>Specializations</a:t>
            </a:r>
            <a:endParaRPr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C54005-99F9-244D-B560-C92257E3158F}"/>
              </a:ext>
            </a:extLst>
          </p:cNvPr>
          <p:cNvGrpSpPr/>
          <p:nvPr userDrawn="1"/>
        </p:nvGrpSpPr>
        <p:grpSpPr>
          <a:xfrm>
            <a:off x="7290476" y="364177"/>
            <a:ext cx="4563387" cy="137160"/>
            <a:chOff x="3825726" y="424862"/>
            <a:chExt cx="4563387" cy="1371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FDEE2C4-52F4-C44A-9084-714161251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1971" y="424862"/>
              <a:ext cx="137142" cy="13716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37467B-A5F5-2945-BCC0-EA6E39A0D5F5}"/>
                </a:ext>
              </a:extLst>
            </p:cNvPr>
            <p:cNvCxnSpPr>
              <a:cxnSpLocks/>
              <a:stCxn id="103" idx="3"/>
              <a:endCxn id="135" idx="1"/>
            </p:cNvCxnSpPr>
            <p:nvPr/>
          </p:nvCxnSpPr>
          <p:spPr>
            <a:xfrm flipV="1">
              <a:off x="3825726" y="493442"/>
              <a:ext cx="4426245" cy="1693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BEBC50-CFDE-3048-A63D-D42B51C52F3C}"/>
              </a:ext>
            </a:extLst>
          </p:cNvPr>
          <p:cNvSpPr/>
          <p:nvPr userDrawn="1"/>
        </p:nvSpPr>
        <p:spPr>
          <a:xfrm>
            <a:off x="343255" y="1989799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51D602E-9FCA-1245-AA6F-533777A55075}"/>
              </a:ext>
            </a:extLst>
          </p:cNvPr>
          <p:cNvSpPr/>
          <p:nvPr userDrawn="1"/>
        </p:nvSpPr>
        <p:spPr>
          <a:xfrm>
            <a:off x="343255" y="2377887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D44478-C577-CA4C-8FF1-28C3628EBA5C}"/>
              </a:ext>
            </a:extLst>
          </p:cNvPr>
          <p:cNvSpPr/>
          <p:nvPr userDrawn="1"/>
        </p:nvSpPr>
        <p:spPr>
          <a:xfrm>
            <a:off x="343255" y="2776608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Straight Connector 42">
            <a:extLst>
              <a:ext uri="{FF2B5EF4-FFF2-40B4-BE49-F238E27FC236}">
                <a16:creationId xmlns:a16="http://schemas.microsoft.com/office/drawing/2014/main" id="{905EC328-63CC-5B4D-AE14-0601E16E8C37}"/>
              </a:ext>
            </a:extLst>
          </p:cNvPr>
          <p:cNvSpPr/>
          <p:nvPr userDrawn="1"/>
        </p:nvSpPr>
        <p:spPr>
          <a:xfrm rot="10800000" flipV="1">
            <a:off x="785188" y="2335883"/>
            <a:ext cx="2049417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41" name="Straight Connector 42">
            <a:extLst>
              <a:ext uri="{FF2B5EF4-FFF2-40B4-BE49-F238E27FC236}">
                <a16:creationId xmlns:a16="http://schemas.microsoft.com/office/drawing/2014/main" id="{71D0C2BE-F390-914B-8900-7C64C033699A}"/>
              </a:ext>
            </a:extLst>
          </p:cNvPr>
          <p:cNvSpPr/>
          <p:nvPr userDrawn="1"/>
        </p:nvSpPr>
        <p:spPr>
          <a:xfrm rot="10800000" flipV="1">
            <a:off x="790309" y="2738985"/>
            <a:ext cx="2013084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42" name="Picture 2">
            <a:extLst>
              <a:ext uri="{FF2B5EF4-FFF2-40B4-BE49-F238E27FC236}">
                <a16:creationId xmlns:a16="http://schemas.microsoft.com/office/drawing/2014/main" id="{CFC8BBEA-51D0-0D44-88EC-73CB907F080B}"/>
              </a:ext>
            </a:extLst>
          </p:cNvPr>
          <p:cNvGrpSpPr/>
          <p:nvPr userDrawn="1"/>
        </p:nvGrpSpPr>
        <p:grpSpPr>
          <a:xfrm>
            <a:off x="339725" y="6198407"/>
            <a:ext cx="1205547" cy="315435"/>
            <a:chOff x="369739" y="6331399"/>
            <a:chExt cx="1083248" cy="283435"/>
          </a:xfrm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7CCB77B-B6A8-A14F-9A5C-ADD358B28046}"/>
                </a:ext>
              </a:extLst>
            </p:cNvPr>
            <p:cNvSpPr/>
            <p:nvPr/>
          </p:nvSpPr>
          <p:spPr>
            <a:xfrm>
              <a:off x="1000197" y="6331399"/>
              <a:ext cx="106733" cy="112055"/>
            </a:xfrm>
            <a:custGeom>
              <a:avLst/>
              <a:gdLst>
                <a:gd name="connsiteX0" fmla="*/ 0 w 106733"/>
                <a:gd name="connsiteY0" fmla="*/ 79098 h 112055"/>
                <a:gd name="connsiteX1" fmla="*/ 62317 w 106733"/>
                <a:gd name="connsiteY1" fmla="*/ 56028 h 112055"/>
                <a:gd name="connsiteX2" fmla="*/ 0 w 106733"/>
                <a:gd name="connsiteY2" fmla="*/ 32298 h 112055"/>
                <a:gd name="connsiteX3" fmla="*/ 0 w 106733"/>
                <a:gd name="connsiteY3" fmla="*/ 0 h 112055"/>
                <a:gd name="connsiteX4" fmla="*/ 106734 w 106733"/>
                <a:gd name="connsiteY4" fmla="*/ 42845 h 112055"/>
                <a:gd name="connsiteX5" fmla="*/ 106734 w 106733"/>
                <a:gd name="connsiteY5" fmla="*/ 69211 h 112055"/>
                <a:gd name="connsiteX6" fmla="*/ 0 w 106733"/>
                <a:gd name="connsiteY6" fmla="*/ 112056 h 11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33" h="112055">
                  <a:moveTo>
                    <a:pt x="0" y="79098"/>
                  </a:moveTo>
                  <a:lnTo>
                    <a:pt x="62317" y="56028"/>
                  </a:lnTo>
                  <a:lnTo>
                    <a:pt x="0" y="32298"/>
                  </a:lnTo>
                  <a:lnTo>
                    <a:pt x="0" y="0"/>
                  </a:lnTo>
                  <a:lnTo>
                    <a:pt x="106734" y="42845"/>
                  </a:lnTo>
                  <a:lnTo>
                    <a:pt x="106734" y="69211"/>
                  </a:lnTo>
                  <a:lnTo>
                    <a:pt x="0" y="112056"/>
                  </a:lnTo>
                  <a:close/>
                </a:path>
              </a:pathLst>
            </a:custGeom>
            <a:solidFill>
              <a:schemeClr val="accent1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83C02BA-88F1-5D45-88A6-4C7046829D22}"/>
                </a:ext>
              </a:extLst>
            </p:cNvPr>
            <p:cNvSpPr/>
            <p:nvPr/>
          </p:nvSpPr>
          <p:spPr>
            <a:xfrm>
              <a:off x="369739" y="6450705"/>
              <a:ext cx="1083248" cy="164128"/>
            </a:xfrm>
            <a:custGeom>
              <a:avLst/>
              <a:gdLst>
                <a:gd name="connsiteX0" fmla="*/ 41102 w 1083248"/>
                <a:gd name="connsiteY0" fmla="*/ 164129 h 164128"/>
                <a:gd name="connsiteX1" fmla="*/ 0 w 1083248"/>
                <a:gd name="connsiteY1" fmla="*/ 127875 h 164128"/>
                <a:gd name="connsiteX2" fmla="*/ 0 w 1083248"/>
                <a:gd name="connsiteY2" fmla="*/ 126557 h 164128"/>
                <a:gd name="connsiteX3" fmla="*/ 59002 w 1083248"/>
                <a:gd name="connsiteY3" fmla="*/ 85690 h 164128"/>
                <a:gd name="connsiteX4" fmla="*/ 74250 w 1083248"/>
                <a:gd name="connsiteY4" fmla="*/ 85690 h 164128"/>
                <a:gd name="connsiteX5" fmla="*/ 74250 w 1083248"/>
                <a:gd name="connsiteY5" fmla="*/ 79757 h 164128"/>
                <a:gd name="connsiteX6" fmla="*/ 55687 w 1083248"/>
                <a:gd name="connsiteY6" fmla="*/ 59983 h 164128"/>
                <a:gd name="connsiteX7" fmla="*/ 37125 w 1083248"/>
                <a:gd name="connsiteY7" fmla="*/ 75802 h 164128"/>
                <a:gd name="connsiteX8" fmla="*/ 3978 w 1083248"/>
                <a:gd name="connsiteY8" fmla="*/ 75802 h 164128"/>
                <a:gd name="connsiteX9" fmla="*/ 57676 w 1083248"/>
                <a:gd name="connsiteY9" fmla="*/ 34935 h 164128"/>
                <a:gd name="connsiteX10" fmla="*/ 109386 w 1083248"/>
                <a:gd name="connsiteY10" fmla="*/ 78439 h 164128"/>
                <a:gd name="connsiteX11" fmla="*/ 109386 w 1083248"/>
                <a:gd name="connsiteY11" fmla="*/ 161492 h 164128"/>
                <a:gd name="connsiteX12" fmla="*/ 75575 w 1083248"/>
                <a:gd name="connsiteY12" fmla="*/ 161492 h 164128"/>
                <a:gd name="connsiteX13" fmla="*/ 75575 w 1083248"/>
                <a:gd name="connsiteY13" fmla="*/ 146991 h 164128"/>
                <a:gd name="connsiteX14" fmla="*/ 41102 w 1083248"/>
                <a:gd name="connsiteY14" fmla="*/ 164129 h 164128"/>
                <a:gd name="connsiteX15" fmla="*/ 74250 w 1083248"/>
                <a:gd name="connsiteY15" fmla="*/ 120625 h 164128"/>
                <a:gd name="connsiteX16" fmla="*/ 74250 w 1083248"/>
                <a:gd name="connsiteY16" fmla="*/ 108760 h 164128"/>
                <a:gd name="connsiteX17" fmla="*/ 60328 w 1083248"/>
                <a:gd name="connsiteY17" fmla="*/ 108760 h 164128"/>
                <a:gd name="connsiteX18" fmla="*/ 34473 w 1083248"/>
                <a:gd name="connsiteY18" fmla="*/ 124580 h 164128"/>
                <a:gd name="connsiteX19" fmla="*/ 34473 w 1083248"/>
                <a:gd name="connsiteY19" fmla="*/ 125898 h 164128"/>
                <a:gd name="connsiteX20" fmla="*/ 51710 w 1083248"/>
                <a:gd name="connsiteY20" fmla="*/ 140399 h 164128"/>
                <a:gd name="connsiteX21" fmla="*/ 74250 w 1083248"/>
                <a:gd name="connsiteY21" fmla="*/ 120625 h 164128"/>
                <a:gd name="connsiteX22" fmla="*/ 188276 w 1083248"/>
                <a:gd name="connsiteY22" fmla="*/ 164129 h 164128"/>
                <a:gd name="connsiteX23" fmla="*/ 128611 w 1083248"/>
                <a:gd name="connsiteY23" fmla="*/ 100850 h 164128"/>
                <a:gd name="connsiteX24" fmla="*/ 128611 w 1083248"/>
                <a:gd name="connsiteY24" fmla="*/ 98873 h 164128"/>
                <a:gd name="connsiteX25" fmla="*/ 188276 w 1083248"/>
                <a:gd name="connsiteY25" fmla="*/ 34276 h 164128"/>
                <a:gd name="connsiteX26" fmla="*/ 242637 w 1083248"/>
                <a:gd name="connsiteY26" fmla="*/ 81076 h 164128"/>
                <a:gd name="connsiteX27" fmla="*/ 209490 w 1083248"/>
                <a:gd name="connsiteY27" fmla="*/ 81076 h 164128"/>
                <a:gd name="connsiteX28" fmla="*/ 188939 w 1083248"/>
                <a:gd name="connsiteY28" fmla="*/ 61301 h 164128"/>
                <a:gd name="connsiteX29" fmla="*/ 163747 w 1083248"/>
                <a:gd name="connsiteY29" fmla="*/ 97554 h 164128"/>
                <a:gd name="connsiteX30" fmla="*/ 163747 w 1083248"/>
                <a:gd name="connsiteY30" fmla="*/ 101509 h 164128"/>
                <a:gd name="connsiteX31" fmla="*/ 188939 w 1083248"/>
                <a:gd name="connsiteY31" fmla="*/ 137763 h 164128"/>
                <a:gd name="connsiteX32" fmla="*/ 211479 w 1083248"/>
                <a:gd name="connsiteY32" fmla="*/ 115351 h 164128"/>
                <a:gd name="connsiteX33" fmla="*/ 243300 w 1083248"/>
                <a:gd name="connsiteY33" fmla="*/ 115351 h 164128"/>
                <a:gd name="connsiteX34" fmla="*/ 188276 w 1083248"/>
                <a:gd name="connsiteY34" fmla="*/ 164129 h 164128"/>
                <a:gd name="connsiteX35" fmla="*/ 318213 w 1083248"/>
                <a:gd name="connsiteY35" fmla="*/ 164129 h 164128"/>
                <a:gd name="connsiteX36" fmla="*/ 258548 w 1083248"/>
                <a:gd name="connsiteY36" fmla="*/ 100850 h 164128"/>
                <a:gd name="connsiteX37" fmla="*/ 258548 w 1083248"/>
                <a:gd name="connsiteY37" fmla="*/ 98873 h 164128"/>
                <a:gd name="connsiteX38" fmla="*/ 318213 w 1083248"/>
                <a:gd name="connsiteY38" fmla="*/ 34276 h 164128"/>
                <a:gd name="connsiteX39" fmla="*/ 372574 w 1083248"/>
                <a:gd name="connsiteY39" fmla="*/ 81076 h 164128"/>
                <a:gd name="connsiteX40" fmla="*/ 339427 w 1083248"/>
                <a:gd name="connsiteY40" fmla="*/ 81076 h 164128"/>
                <a:gd name="connsiteX41" fmla="*/ 318876 w 1083248"/>
                <a:gd name="connsiteY41" fmla="*/ 61301 h 164128"/>
                <a:gd name="connsiteX42" fmla="*/ 293684 w 1083248"/>
                <a:gd name="connsiteY42" fmla="*/ 97554 h 164128"/>
                <a:gd name="connsiteX43" fmla="*/ 293684 w 1083248"/>
                <a:gd name="connsiteY43" fmla="*/ 101509 h 164128"/>
                <a:gd name="connsiteX44" fmla="*/ 318876 w 1083248"/>
                <a:gd name="connsiteY44" fmla="*/ 137763 h 164128"/>
                <a:gd name="connsiteX45" fmla="*/ 341416 w 1083248"/>
                <a:gd name="connsiteY45" fmla="*/ 115351 h 164128"/>
                <a:gd name="connsiteX46" fmla="*/ 373237 w 1083248"/>
                <a:gd name="connsiteY46" fmla="*/ 115351 h 164128"/>
                <a:gd name="connsiteX47" fmla="*/ 318213 w 1083248"/>
                <a:gd name="connsiteY47" fmla="*/ 164129 h 164128"/>
                <a:gd name="connsiteX48" fmla="*/ 448812 w 1083248"/>
                <a:gd name="connsiteY48" fmla="*/ 164129 h 164128"/>
                <a:gd name="connsiteX49" fmla="*/ 388485 w 1083248"/>
                <a:gd name="connsiteY49" fmla="*/ 101509 h 164128"/>
                <a:gd name="connsiteX50" fmla="*/ 388485 w 1083248"/>
                <a:gd name="connsiteY50" fmla="*/ 98873 h 164128"/>
                <a:gd name="connsiteX51" fmla="*/ 448149 w 1083248"/>
                <a:gd name="connsiteY51" fmla="*/ 34276 h 164128"/>
                <a:gd name="connsiteX52" fmla="*/ 505163 w 1083248"/>
                <a:gd name="connsiteY52" fmla="*/ 92940 h 164128"/>
                <a:gd name="connsiteX53" fmla="*/ 505163 w 1083248"/>
                <a:gd name="connsiteY53" fmla="*/ 108101 h 164128"/>
                <a:gd name="connsiteX54" fmla="*/ 423621 w 1083248"/>
                <a:gd name="connsiteY54" fmla="*/ 108101 h 164128"/>
                <a:gd name="connsiteX55" fmla="*/ 449475 w 1083248"/>
                <a:gd name="connsiteY55" fmla="*/ 139081 h 164128"/>
                <a:gd name="connsiteX56" fmla="*/ 472678 w 1083248"/>
                <a:gd name="connsiteY56" fmla="*/ 123261 h 164128"/>
                <a:gd name="connsiteX57" fmla="*/ 505163 w 1083248"/>
                <a:gd name="connsiteY57" fmla="*/ 123261 h 164128"/>
                <a:gd name="connsiteX58" fmla="*/ 448812 w 1083248"/>
                <a:gd name="connsiteY58" fmla="*/ 164129 h 164128"/>
                <a:gd name="connsiteX59" fmla="*/ 424284 w 1083248"/>
                <a:gd name="connsiteY59" fmla="*/ 85031 h 164128"/>
                <a:gd name="connsiteX60" fmla="*/ 470690 w 1083248"/>
                <a:gd name="connsiteY60" fmla="*/ 85031 h 164128"/>
                <a:gd name="connsiteX61" fmla="*/ 447487 w 1083248"/>
                <a:gd name="connsiteY61" fmla="*/ 58664 h 164128"/>
                <a:gd name="connsiteX62" fmla="*/ 424284 w 1083248"/>
                <a:gd name="connsiteY62" fmla="*/ 85031 h 164128"/>
                <a:gd name="connsiteX63" fmla="*/ 526377 w 1083248"/>
                <a:gd name="connsiteY63" fmla="*/ 37572 h 164128"/>
                <a:gd name="connsiteX64" fmla="*/ 561513 w 1083248"/>
                <a:gd name="connsiteY64" fmla="*/ 37572 h 164128"/>
                <a:gd name="connsiteX65" fmla="*/ 561513 w 1083248"/>
                <a:gd name="connsiteY65" fmla="*/ 56028 h 164128"/>
                <a:gd name="connsiteX66" fmla="*/ 599300 w 1083248"/>
                <a:gd name="connsiteY66" fmla="*/ 34935 h 164128"/>
                <a:gd name="connsiteX67" fmla="*/ 637088 w 1083248"/>
                <a:gd name="connsiteY67" fmla="*/ 78439 h 164128"/>
                <a:gd name="connsiteX68" fmla="*/ 637088 w 1083248"/>
                <a:gd name="connsiteY68" fmla="*/ 161492 h 164128"/>
                <a:gd name="connsiteX69" fmla="*/ 601952 w 1083248"/>
                <a:gd name="connsiteY69" fmla="*/ 161492 h 164128"/>
                <a:gd name="connsiteX70" fmla="*/ 601952 w 1083248"/>
                <a:gd name="connsiteY70" fmla="*/ 83712 h 164128"/>
                <a:gd name="connsiteX71" fmla="*/ 583390 w 1083248"/>
                <a:gd name="connsiteY71" fmla="*/ 62619 h 164128"/>
                <a:gd name="connsiteX72" fmla="*/ 561513 w 1083248"/>
                <a:gd name="connsiteY72" fmla="*/ 85690 h 164128"/>
                <a:gd name="connsiteX73" fmla="*/ 561513 w 1083248"/>
                <a:gd name="connsiteY73" fmla="*/ 161492 h 164128"/>
                <a:gd name="connsiteX74" fmla="*/ 526377 w 1083248"/>
                <a:gd name="connsiteY74" fmla="*/ 161492 h 164128"/>
                <a:gd name="connsiteX75" fmla="*/ 526377 w 1083248"/>
                <a:gd name="connsiteY75" fmla="*/ 37572 h 164128"/>
                <a:gd name="connsiteX76" fmla="*/ 701394 w 1083248"/>
                <a:gd name="connsiteY76" fmla="*/ 0 h 164128"/>
                <a:gd name="connsiteX77" fmla="*/ 701394 w 1083248"/>
                <a:gd name="connsiteY77" fmla="*/ 37572 h 164128"/>
                <a:gd name="connsiteX78" fmla="*/ 725260 w 1083248"/>
                <a:gd name="connsiteY78" fmla="*/ 37572 h 164128"/>
                <a:gd name="connsiteX79" fmla="*/ 725260 w 1083248"/>
                <a:gd name="connsiteY79" fmla="*/ 63279 h 164128"/>
                <a:gd name="connsiteX80" fmla="*/ 701394 w 1083248"/>
                <a:gd name="connsiteY80" fmla="*/ 63279 h 164128"/>
                <a:gd name="connsiteX81" fmla="*/ 701394 w 1083248"/>
                <a:gd name="connsiteY81" fmla="*/ 121943 h 164128"/>
                <a:gd name="connsiteX82" fmla="*/ 713990 w 1083248"/>
                <a:gd name="connsiteY82" fmla="*/ 135785 h 164128"/>
                <a:gd name="connsiteX83" fmla="*/ 725923 w 1083248"/>
                <a:gd name="connsiteY83" fmla="*/ 133808 h 164128"/>
                <a:gd name="connsiteX84" fmla="*/ 725923 w 1083248"/>
                <a:gd name="connsiteY84" fmla="*/ 160833 h 164128"/>
                <a:gd name="connsiteX85" fmla="*/ 706034 w 1083248"/>
                <a:gd name="connsiteY85" fmla="*/ 163470 h 164128"/>
                <a:gd name="connsiteX86" fmla="*/ 666258 w 1083248"/>
                <a:gd name="connsiteY86" fmla="*/ 125898 h 164128"/>
                <a:gd name="connsiteX87" fmla="*/ 666258 w 1083248"/>
                <a:gd name="connsiteY87" fmla="*/ 63279 h 164128"/>
                <a:gd name="connsiteX88" fmla="*/ 651673 w 1083248"/>
                <a:gd name="connsiteY88" fmla="*/ 63279 h 164128"/>
                <a:gd name="connsiteX89" fmla="*/ 651673 w 1083248"/>
                <a:gd name="connsiteY89" fmla="*/ 37572 h 164128"/>
                <a:gd name="connsiteX90" fmla="*/ 666258 w 1083248"/>
                <a:gd name="connsiteY90" fmla="*/ 37572 h 164128"/>
                <a:gd name="connsiteX91" fmla="*/ 666258 w 1083248"/>
                <a:gd name="connsiteY91" fmla="*/ 14501 h 164128"/>
                <a:gd name="connsiteX92" fmla="*/ 701394 w 1083248"/>
                <a:gd name="connsiteY92" fmla="*/ 0 h 164128"/>
                <a:gd name="connsiteX93" fmla="*/ 856522 w 1083248"/>
                <a:gd name="connsiteY93" fmla="*/ 161492 h 164128"/>
                <a:gd name="connsiteX94" fmla="*/ 822049 w 1083248"/>
                <a:gd name="connsiteY94" fmla="*/ 161492 h 164128"/>
                <a:gd name="connsiteX95" fmla="*/ 822049 w 1083248"/>
                <a:gd name="connsiteY95" fmla="*/ 143036 h 164128"/>
                <a:gd name="connsiteX96" fmla="*/ 785587 w 1083248"/>
                <a:gd name="connsiteY96" fmla="*/ 164129 h 164128"/>
                <a:gd name="connsiteX97" fmla="*/ 746474 w 1083248"/>
                <a:gd name="connsiteY97" fmla="*/ 121284 h 164128"/>
                <a:gd name="connsiteX98" fmla="*/ 746474 w 1083248"/>
                <a:gd name="connsiteY98" fmla="*/ 37572 h 164128"/>
                <a:gd name="connsiteX99" fmla="*/ 781610 w 1083248"/>
                <a:gd name="connsiteY99" fmla="*/ 37572 h 164128"/>
                <a:gd name="connsiteX100" fmla="*/ 781610 w 1083248"/>
                <a:gd name="connsiteY100" fmla="*/ 116670 h 164128"/>
                <a:gd name="connsiteX101" fmla="*/ 799509 w 1083248"/>
                <a:gd name="connsiteY101" fmla="*/ 137763 h 164128"/>
                <a:gd name="connsiteX102" fmla="*/ 821386 w 1083248"/>
                <a:gd name="connsiteY102" fmla="*/ 114692 h 164128"/>
                <a:gd name="connsiteX103" fmla="*/ 821386 w 1083248"/>
                <a:gd name="connsiteY103" fmla="*/ 37572 h 164128"/>
                <a:gd name="connsiteX104" fmla="*/ 856522 w 1083248"/>
                <a:gd name="connsiteY104" fmla="*/ 37572 h 164128"/>
                <a:gd name="connsiteX105" fmla="*/ 856522 w 1083248"/>
                <a:gd name="connsiteY105" fmla="*/ 161492 h 164128"/>
                <a:gd name="connsiteX106" fmla="*/ 882377 w 1083248"/>
                <a:gd name="connsiteY106" fmla="*/ 37572 h 164128"/>
                <a:gd name="connsiteX107" fmla="*/ 917513 w 1083248"/>
                <a:gd name="connsiteY107" fmla="*/ 37572 h 164128"/>
                <a:gd name="connsiteX108" fmla="*/ 917513 w 1083248"/>
                <a:gd name="connsiteY108" fmla="*/ 60642 h 164128"/>
                <a:gd name="connsiteX109" fmla="*/ 955301 w 1083248"/>
                <a:gd name="connsiteY109" fmla="*/ 36253 h 164128"/>
                <a:gd name="connsiteX110" fmla="*/ 955301 w 1083248"/>
                <a:gd name="connsiteY110" fmla="*/ 70529 h 164128"/>
                <a:gd name="connsiteX111" fmla="*/ 917513 w 1083248"/>
                <a:gd name="connsiteY111" fmla="*/ 98214 h 164128"/>
                <a:gd name="connsiteX112" fmla="*/ 917513 w 1083248"/>
                <a:gd name="connsiteY112" fmla="*/ 162151 h 164128"/>
                <a:gd name="connsiteX113" fmla="*/ 882377 w 1083248"/>
                <a:gd name="connsiteY113" fmla="*/ 162151 h 164128"/>
                <a:gd name="connsiteX114" fmla="*/ 882377 w 1083248"/>
                <a:gd name="connsiteY114" fmla="*/ 37572 h 164128"/>
                <a:gd name="connsiteX115" fmla="*/ 1026236 w 1083248"/>
                <a:gd name="connsiteY115" fmla="*/ 164129 h 164128"/>
                <a:gd name="connsiteX116" fmla="*/ 965908 w 1083248"/>
                <a:gd name="connsiteY116" fmla="*/ 101509 h 164128"/>
                <a:gd name="connsiteX117" fmla="*/ 965908 w 1083248"/>
                <a:gd name="connsiteY117" fmla="*/ 98873 h 164128"/>
                <a:gd name="connsiteX118" fmla="*/ 1025573 w 1083248"/>
                <a:gd name="connsiteY118" fmla="*/ 34276 h 164128"/>
                <a:gd name="connsiteX119" fmla="*/ 1082586 w 1083248"/>
                <a:gd name="connsiteY119" fmla="*/ 92940 h 164128"/>
                <a:gd name="connsiteX120" fmla="*/ 1082586 w 1083248"/>
                <a:gd name="connsiteY120" fmla="*/ 108101 h 164128"/>
                <a:gd name="connsiteX121" fmla="*/ 1001707 w 1083248"/>
                <a:gd name="connsiteY121" fmla="*/ 108101 h 164128"/>
                <a:gd name="connsiteX122" fmla="*/ 1027562 w 1083248"/>
                <a:gd name="connsiteY122" fmla="*/ 139081 h 164128"/>
                <a:gd name="connsiteX123" fmla="*/ 1050765 w 1083248"/>
                <a:gd name="connsiteY123" fmla="*/ 123261 h 164128"/>
                <a:gd name="connsiteX124" fmla="*/ 1083249 w 1083248"/>
                <a:gd name="connsiteY124" fmla="*/ 123261 h 164128"/>
                <a:gd name="connsiteX125" fmla="*/ 1026236 w 1083248"/>
                <a:gd name="connsiteY125" fmla="*/ 164129 h 164128"/>
                <a:gd name="connsiteX126" fmla="*/ 1001044 w 1083248"/>
                <a:gd name="connsiteY126" fmla="*/ 85031 h 164128"/>
                <a:gd name="connsiteX127" fmla="*/ 1048113 w 1083248"/>
                <a:gd name="connsiteY127" fmla="*/ 85031 h 164128"/>
                <a:gd name="connsiteX128" fmla="*/ 1024910 w 1083248"/>
                <a:gd name="connsiteY128" fmla="*/ 58664 h 164128"/>
                <a:gd name="connsiteX129" fmla="*/ 1001044 w 1083248"/>
                <a:gd name="connsiteY129" fmla="*/ 85031 h 1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083248" h="164128">
                  <a:moveTo>
                    <a:pt x="41102" y="164129"/>
                  </a:moveTo>
                  <a:cubicBezTo>
                    <a:pt x="18562" y="164129"/>
                    <a:pt x="0" y="152923"/>
                    <a:pt x="0" y="127875"/>
                  </a:cubicBezTo>
                  <a:lnTo>
                    <a:pt x="0" y="126557"/>
                  </a:lnTo>
                  <a:cubicBezTo>
                    <a:pt x="0" y="96236"/>
                    <a:pt x="26518" y="85690"/>
                    <a:pt x="59002" y="85690"/>
                  </a:cubicBezTo>
                  <a:lnTo>
                    <a:pt x="74250" y="85690"/>
                  </a:lnTo>
                  <a:lnTo>
                    <a:pt x="74250" y="79757"/>
                  </a:lnTo>
                  <a:cubicBezTo>
                    <a:pt x="74250" y="67233"/>
                    <a:pt x="68946" y="59983"/>
                    <a:pt x="55687" y="59983"/>
                  </a:cubicBezTo>
                  <a:cubicBezTo>
                    <a:pt x="43754" y="59983"/>
                    <a:pt x="37788" y="66574"/>
                    <a:pt x="37125" y="75802"/>
                  </a:cubicBezTo>
                  <a:lnTo>
                    <a:pt x="3978" y="75802"/>
                  </a:lnTo>
                  <a:cubicBezTo>
                    <a:pt x="6629" y="48118"/>
                    <a:pt x="28507" y="34935"/>
                    <a:pt x="57676" y="34935"/>
                  </a:cubicBezTo>
                  <a:cubicBezTo>
                    <a:pt x="87508" y="34935"/>
                    <a:pt x="109386" y="47459"/>
                    <a:pt x="109386" y="78439"/>
                  </a:cubicBezTo>
                  <a:lnTo>
                    <a:pt x="109386" y="161492"/>
                  </a:lnTo>
                  <a:lnTo>
                    <a:pt x="75575" y="161492"/>
                  </a:lnTo>
                  <a:lnTo>
                    <a:pt x="75575" y="146991"/>
                  </a:lnTo>
                  <a:cubicBezTo>
                    <a:pt x="68946" y="156219"/>
                    <a:pt x="57676" y="164129"/>
                    <a:pt x="41102" y="164129"/>
                  </a:cubicBezTo>
                  <a:close/>
                  <a:moveTo>
                    <a:pt x="74250" y="120625"/>
                  </a:moveTo>
                  <a:lnTo>
                    <a:pt x="74250" y="108760"/>
                  </a:lnTo>
                  <a:lnTo>
                    <a:pt x="60328" y="108760"/>
                  </a:lnTo>
                  <a:cubicBezTo>
                    <a:pt x="43091" y="108760"/>
                    <a:pt x="34473" y="113374"/>
                    <a:pt x="34473" y="124580"/>
                  </a:cubicBezTo>
                  <a:lnTo>
                    <a:pt x="34473" y="125898"/>
                  </a:lnTo>
                  <a:cubicBezTo>
                    <a:pt x="34473" y="134467"/>
                    <a:pt x="39777" y="140399"/>
                    <a:pt x="51710" y="140399"/>
                  </a:cubicBezTo>
                  <a:cubicBezTo>
                    <a:pt x="63643" y="139740"/>
                    <a:pt x="74250" y="133149"/>
                    <a:pt x="74250" y="120625"/>
                  </a:cubicBezTo>
                  <a:close/>
                  <a:moveTo>
                    <a:pt x="188276" y="164129"/>
                  </a:moveTo>
                  <a:cubicBezTo>
                    <a:pt x="153803" y="164129"/>
                    <a:pt x="128611" y="143036"/>
                    <a:pt x="128611" y="100850"/>
                  </a:cubicBezTo>
                  <a:lnTo>
                    <a:pt x="128611" y="98873"/>
                  </a:lnTo>
                  <a:cubicBezTo>
                    <a:pt x="128611" y="56687"/>
                    <a:pt x="155129" y="34276"/>
                    <a:pt x="188276" y="34276"/>
                  </a:cubicBezTo>
                  <a:cubicBezTo>
                    <a:pt x="216782" y="34276"/>
                    <a:pt x="239985" y="48777"/>
                    <a:pt x="242637" y="81076"/>
                  </a:cubicBezTo>
                  <a:lnTo>
                    <a:pt x="209490" y="81076"/>
                  </a:lnTo>
                  <a:cubicBezTo>
                    <a:pt x="207501" y="69211"/>
                    <a:pt x="200872" y="61301"/>
                    <a:pt x="188939" y="61301"/>
                  </a:cubicBezTo>
                  <a:cubicBezTo>
                    <a:pt x="174354" y="61301"/>
                    <a:pt x="163747" y="73166"/>
                    <a:pt x="163747" y="97554"/>
                  </a:cubicBezTo>
                  <a:lnTo>
                    <a:pt x="163747" y="101509"/>
                  </a:lnTo>
                  <a:cubicBezTo>
                    <a:pt x="163747" y="126557"/>
                    <a:pt x="173028" y="137763"/>
                    <a:pt x="188939" y="137763"/>
                  </a:cubicBezTo>
                  <a:cubicBezTo>
                    <a:pt x="200872" y="137763"/>
                    <a:pt x="209490" y="129194"/>
                    <a:pt x="211479" y="115351"/>
                  </a:cubicBezTo>
                  <a:lnTo>
                    <a:pt x="243300" y="115351"/>
                  </a:lnTo>
                  <a:cubicBezTo>
                    <a:pt x="241311" y="144354"/>
                    <a:pt x="222086" y="164129"/>
                    <a:pt x="188276" y="164129"/>
                  </a:cubicBezTo>
                  <a:close/>
                  <a:moveTo>
                    <a:pt x="318213" y="164129"/>
                  </a:moveTo>
                  <a:cubicBezTo>
                    <a:pt x="283740" y="164129"/>
                    <a:pt x="258548" y="143036"/>
                    <a:pt x="258548" y="100850"/>
                  </a:cubicBezTo>
                  <a:lnTo>
                    <a:pt x="258548" y="98873"/>
                  </a:lnTo>
                  <a:cubicBezTo>
                    <a:pt x="258548" y="56687"/>
                    <a:pt x="285065" y="34276"/>
                    <a:pt x="318213" y="34276"/>
                  </a:cubicBezTo>
                  <a:cubicBezTo>
                    <a:pt x="346719" y="34276"/>
                    <a:pt x="369922" y="48777"/>
                    <a:pt x="372574" y="81076"/>
                  </a:cubicBezTo>
                  <a:lnTo>
                    <a:pt x="339427" y="81076"/>
                  </a:lnTo>
                  <a:cubicBezTo>
                    <a:pt x="337438" y="69211"/>
                    <a:pt x="330809" y="61301"/>
                    <a:pt x="318876" y="61301"/>
                  </a:cubicBezTo>
                  <a:cubicBezTo>
                    <a:pt x="304291" y="61301"/>
                    <a:pt x="293684" y="73166"/>
                    <a:pt x="293684" y="97554"/>
                  </a:cubicBezTo>
                  <a:lnTo>
                    <a:pt x="293684" y="101509"/>
                  </a:lnTo>
                  <a:cubicBezTo>
                    <a:pt x="293684" y="126557"/>
                    <a:pt x="302965" y="137763"/>
                    <a:pt x="318876" y="137763"/>
                  </a:cubicBezTo>
                  <a:cubicBezTo>
                    <a:pt x="330809" y="137763"/>
                    <a:pt x="339427" y="129194"/>
                    <a:pt x="341416" y="115351"/>
                  </a:cubicBezTo>
                  <a:lnTo>
                    <a:pt x="373237" y="115351"/>
                  </a:lnTo>
                  <a:cubicBezTo>
                    <a:pt x="371248" y="144354"/>
                    <a:pt x="352023" y="164129"/>
                    <a:pt x="318213" y="164129"/>
                  </a:cubicBezTo>
                  <a:close/>
                  <a:moveTo>
                    <a:pt x="448812" y="164129"/>
                  </a:moveTo>
                  <a:cubicBezTo>
                    <a:pt x="413013" y="164129"/>
                    <a:pt x="388485" y="143036"/>
                    <a:pt x="388485" y="101509"/>
                  </a:cubicBezTo>
                  <a:lnTo>
                    <a:pt x="388485" y="98873"/>
                  </a:lnTo>
                  <a:cubicBezTo>
                    <a:pt x="388485" y="57346"/>
                    <a:pt x="414339" y="34276"/>
                    <a:pt x="448149" y="34276"/>
                  </a:cubicBezTo>
                  <a:cubicBezTo>
                    <a:pt x="479308" y="34276"/>
                    <a:pt x="505163" y="51414"/>
                    <a:pt x="505163" y="92940"/>
                  </a:cubicBezTo>
                  <a:lnTo>
                    <a:pt x="505163" y="108101"/>
                  </a:lnTo>
                  <a:lnTo>
                    <a:pt x="423621" y="108101"/>
                  </a:lnTo>
                  <a:cubicBezTo>
                    <a:pt x="424946" y="130512"/>
                    <a:pt x="434891" y="139081"/>
                    <a:pt x="449475" y="139081"/>
                  </a:cubicBezTo>
                  <a:cubicBezTo>
                    <a:pt x="462734" y="139081"/>
                    <a:pt x="470027" y="131830"/>
                    <a:pt x="472678" y="123261"/>
                  </a:cubicBezTo>
                  <a:lnTo>
                    <a:pt x="505163" y="123261"/>
                  </a:lnTo>
                  <a:cubicBezTo>
                    <a:pt x="501185" y="146332"/>
                    <a:pt x="481297" y="164129"/>
                    <a:pt x="448812" y="164129"/>
                  </a:cubicBezTo>
                  <a:close/>
                  <a:moveTo>
                    <a:pt x="424284" y="85031"/>
                  </a:moveTo>
                  <a:lnTo>
                    <a:pt x="470690" y="85031"/>
                  </a:lnTo>
                  <a:cubicBezTo>
                    <a:pt x="470027" y="66574"/>
                    <a:pt x="461408" y="58664"/>
                    <a:pt x="447487" y="58664"/>
                  </a:cubicBezTo>
                  <a:cubicBezTo>
                    <a:pt x="436879" y="59324"/>
                    <a:pt x="426935" y="65256"/>
                    <a:pt x="424284" y="85031"/>
                  </a:cubicBezTo>
                  <a:close/>
                  <a:moveTo>
                    <a:pt x="526377" y="37572"/>
                  </a:moveTo>
                  <a:lnTo>
                    <a:pt x="561513" y="37572"/>
                  </a:lnTo>
                  <a:lnTo>
                    <a:pt x="561513" y="56028"/>
                  </a:lnTo>
                  <a:cubicBezTo>
                    <a:pt x="567479" y="44163"/>
                    <a:pt x="580075" y="34935"/>
                    <a:pt x="599300" y="34935"/>
                  </a:cubicBezTo>
                  <a:cubicBezTo>
                    <a:pt x="621841" y="34935"/>
                    <a:pt x="637088" y="48777"/>
                    <a:pt x="637088" y="78439"/>
                  </a:cubicBezTo>
                  <a:lnTo>
                    <a:pt x="637088" y="161492"/>
                  </a:lnTo>
                  <a:lnTo>
                    <a:pt x="601952" y="161492"/>
                  </a:lnTo>
                  <a:lnTo>
                    <a:pt x="601952" y="83712"/>
                  </a:lnTo>
                  <a:cubicBezTo>
                    <a:pt x="601952" y="69211"/>
                    <a:pt x="595986" y="62619"/>
                    <a:pt x="583390" y="62619"/>
                  </a:cubicBezTo>
                  <a:cubicBezTo>
                    <a:pt x="571457" y="62619"/>
                    <a:pt x="561513" y="69870"/>
                    <a:pt x="561513" y="85690"/>
                  </a:cubicBezTo>
                  <a:lnTo>
                    <a:pt x="561513" y="161492"/>
                  </a:lnTo>
                  <a:lnTo>
                    <a:pt x="526377" y="161492"/>
                  </a:lnTo>
                  <a:lnTo>
                    <a:pt x="526377" y="37572"/>
                  </a:lnTo>
                  <a:close/>
                  <a:moveTo>
                    <a:pt x="701394" y="0"/>
                  </a:moveTo>
                  <a:lnTo>
                    <a:pt x="701394" y="37572"/>
                  </a:lnTo>
                  <a:lnTo>
                    <a:pt x="725260" y="37572"/>
                  </a:lnTo>
                  <a:lnTo>
                    <a:pt x="725260" y="63279"/>
                  </a:lnTo>
                  <a:lnTo>
                    <a:pt x="701394" y="63279"/>
                  </a:lnTo>
                  <a:lnTo>
                    <a:pt x="701394" y="121943"/>
                  </a:lnTo>
                  <a:cubicBezTo>
                    <a:pt x="701394" y="131171"/>
                    <a:pt x="705371" y="135785"/>
                    <a:pt x="713990" y="135785"/>
                  </a:cubicBezTo>
                  <a:cubicBezTo>
                    <a:pt x="719293" y="135785"/>
                    <a:pt x="722608" y="135126"/>
                    <a:pt x="725923" y="133808"/>
                  </a:cubicBezTo>
                  <a:lnTo>
                    <a:pt x="725923" y="160833"/>
                  </a:lnTo>
                  <a:cubicBezTo>
                    <a:pt x="721945" y="162151"/>
                    <a:pt x="714653" y="163470"/>
                    <a:pt x="706034" y="163470"/>
                  </a:cubicBezTo>
                  <a:cubicBezTo>
                    <a:pt x="678854" y="163470"/>
                    <a:pt x="666258" y="150946"/>
                    <a:pt x="666258" y="125898"/>
                  </a:cubicBezTo>
                  <a:lnTo>
                    <a:pt x="666258" y="63279"/>
                  </a:lnTo>
                  <a:lnTo>
                    <a:pt x="651673" y="63279"/>
                  </a:lnTo>
                  <a:lnTo>
                    <a:pt x="651673" y="37572"/>
                  </a:lnTo>
                  <a:lnTo>
                    <a:pt x="666258" y="37572"/>
                  </a:lnTo>
                  <a:lnTo>
                    <a:pt x="666258" y="14501"/>
                  </a:lnTo>
                  <a:lnTo>
                    <a:pt x="701394" y="0"/>
                  </a:lnTo>
                  <a:close/>
                  <a:moveTo>
                    <a:pt x="856522" y="161492"/>
                  </a:moveTo>
                  <a:lnTo>
                    <a:pt x="822049" y="161492"/>
                  </a:lnTo>
                  <a:lnTo>
                    <a:pt x="822049" y="143036"/>
                  </a:lnTo>
                  <a:cubicBezTo>
                    <a:pt x="816083" y="154901"/>
                    <a:pt x="804150" y="164129"/>
                    <a:pt x="785587" y="164129"/>
                  </a:cubicBezTo>
                  <a:cubicBezTo>
                    <a:pt x="763047" y="164129"/>
                    <a:pt x="746474" y="150286"/>
                    <a:pt x="746474" y="121284"/>
                  </a:cubicBezTo>
                  <a:lnTo>
                    <a:pt x="746474" y="37572"/>
                  </a:lnTo>
                  <a:lnTo>
                    <a:pt x="781610" y="37572"/>
                  </a:lnTo>
                  <a:lnTo>
                    <a:pt x="781610" y="116670"/>
                  </a:lnTo>
                  <a:cubicBezTo>
                    <a:pt x="781610" y="131171"/>
                    <a:pt x="787576" y="137763"/>
                    <a:pt x="799509" y="137763"/>
                  </a:cubicBezTo>
                  <a:cubicBezTo>
                    <a:pt x="811442" y="137763"/>
                    <a:pt x="821386" y="129853"/>
                    <a:pt x="821386" y="114692"/>
                  </a:cubicBezTo>
                  <a:lnTo>
                    <a:pt x="821386" y="37572"/>
                  </a:lnTo>
                  <a:lnTo>
                    <a:pt x="856522" y="37572"/>
                  </a:lnTo>
                  <a:lnTo>
                    <a:pt x="856522" y="161492"/>
                  </a:lnTo>
                  <a:close/>
                  <a:moveTo>
                    <a:pt x="882377" y="37572"/>
                  </a:moveTo>
                  <a:lnTo>
                    <a:pt x="917513" y="37572"/>
                  </a:lnTo>
                  <a:lnTo>
                    <a:pt x="917513" y="60642"/>
                  </a:lnTo>
                  <a:cubicBezTo>
                    <a:pt x="924805" y="44163"/>
                    <a:pt x="936738" y="36253"/>
                    <a:pt x="955301" y="36253"/>
                  </a:cubicBezTo>
                  <a:lnTo>
                    <a:pt x="955301" y="70529"/>
                  </a:lnTo>
                  <a:cubicBezTo>
                    <a:pt x="931435" y="70529"/>
                    <a:pt x="917513" y="77780"/>
                    <a:pt x="917513" y="98214"/>
                  </a:cubicBezTo>
                  <a:lnTo>
                    <a:pt x="917513" y="162151"/>
                  </a:lnTo>
                  <a:lnTo>
                    <a:pt x="882377" y="162151"/>
                  </a:lnTo>
                  <a:lnTo>
                    <a:pt x="882377" y="37572"/>
                  </a:lnTo>
                  <a:close/>
                  <a:moveTo>
                    <a:pt x="1026236" y="164129"/>
                  </a:moveTo>
                  <a:cubicBezTo>
                    <a:pt x="990437" y="164129"/>
                    <a:pt x="965908" y="143036"/>
                    <a:pt x="965908" y="101509"/>
                  </a:cubicBezTo>
                  <a:lnTo>
                    <a:pt x="965908" y="98873"/>
                  </a:lnTo>
                  <a:cubicBezTo>
                    <a:pt x="965908" y="57346"/>
                    <a:pt x="991763" y="34276"/>
                    <a:pt x="1025573" y="34276"/>
                  </a:cubicBezTo>
                  <a:cubicBezTo>
                    <a:pt x="1056731" y="34276"/>
                    <a:pt x="1082586" y="51414"/>
                    <a:pt x="1082586" y="92940"/>
                  </a:cubicBezTo>
                  <a:lnTo>
                    <a:pt x="1082586" y="108101"/>
                  </a:lnTo>
                  <a:lnTo>
                    <a:pt x="1001707" y="108101"/>
                  </a:lnTo>
                  <a:cubicBezTo>
                    <a:pt x="1003033" y="130512"/>
                    <a:pt x="1012977" y="139081"/>
                    <a:pt x="1027562" y="139081"/>
                  </a:cubicBezTo>
                  <a:cubicBezTo>
                    <a:pt x="1040820" y="139081"/>
                    <a:pt x="1048113" y="131830"/>
                    <a:pt x="1050765" y="123261"/>
                  </a:cubicBezTo>
                  <a:lnTo>
                    <a:pt x="1083249" y="123261"/>
                  </a:lnTo>
                  <a:cubicBezTo>
                    <a:pt x="1077945" y="146332"/>
                    <a:pt x="1058720" y="164129"/>
                    <a:pt x="1026236" y="164129"/>
                  </a:cubicBezTo>
                  <a:close/>
                  <a:moveTo>
                    <a:pt x="1001044" y="85031"/>
                  </a:moveTo>
                  <a:lnTo>
                    <a:pt x="1048113" y="85031"/>
                  </a:lnTo>
                  <a:cubicBezTo>
                    <a:pt x="1047450" y="66574"/>
                    <a:pt x="1038832" y="58664"/>
                    <a:pt x="1024910" y="58664"/>
                  </a:cubicBezTo>
                  <a:cubicBezTo>
                    <a:pt x="1014303" y="59324"/>
                    <a:pt x="1004359" y="65256"/>
                    <a:pt x="1001044" y="85031"/>
                  </a:cubicBezTo>
                  <a:close/>
                </a:path>
              </a:pathLst>
            </a:custGeom>
            <a:solidFill>
              <a:srgbClr val="FFFFFF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ooter Placeholder 9">
            <a:extLst>
              <a:ext uri="{FF2B5EF4-FFF2-40B4-BE49-F238E27FC236}">
                <a16:creationId xmlns:a16="http://schemas.microsoft.com/office/drawing/2014/main" id="{C00AA823-B18E-E445-BA69-DF248BAB3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423200" y="6382054"/>
            <a:ext cx="4114800" cy="163513"/>
          </a:xfrm>
        </p:spPr>
        <p:txBody>
          <a:bodyPr/>
          <a:lstStyle/>
          <a:p>
            <a:r>
              <a:rPr lang="en-AU"/>
              <a:t>Copyright © 2020 Accenture. All rights reserved.</a:t>
            </a:r>
          </a:p>
        </p:txBody>
      </p:sp>
      <p:sp>
        <p:nvSpPr>
          <p:cNvPr id="146" name="Slide Number Placeholder 10">
            <a:extLst>
              <a:ext uri="{FF2B5EF4-FFF2-40B4-BE49-F238E27FC236}">
                <a16:creationId xmlns:a16="http://schemas.microsoft.com/office/drawing/2014/main" id="{DE393BCF-2CF2-2E47-A368-A19F636D4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25945" y="6382054"/>
            <a:ext cx="235945" cy="163513"/>
          </a:xfrm>
        </p:spPr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3F2CDB-8FAD-DE41-B7C3-D24FDE1F9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8694" y="346554"/>
            <a:ext cx="1453793" cy="48600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</a:t>
            </a:r>
          </a:p>
          <a:p>
            <a:pPr lvl="0"/>
            <a:r>
              <a:rPr lang="en-US"/>
              <a:t>Last Name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B12A362B-DA77-0944-82CA-E2FBD9E6C5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8694" y="916760"/>
            <a:ext cx="1454150" cy="454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Level</a:t>
            </a:r>
          </a:p>
          <a:p>
            <a:pPr lvl="0"/>
            <a:r>
              <a:rPr lang="en-US"/>
              <a:t>Location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13A7EB14-03FC-1345-937D-D550EC2F98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8349" y="747276"/>
            <a:ext cx="2379495" cy="40100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b="0" i="0" smtClean="0">
                <a:effectLst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(9pt-12pt) Edit &gt; Paste and Match Formatting</a:t>
            </a:r>
          </a:p>
          <a:p>
            <a:pPr lvl="0"/>
            <a:endParaRPr lang="en-US"/>
          </a:p>
          <a:p>
            <a:pPr lvl="0"/>
            <a:endParaRPr lang="en-US" b="0" i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0"/>
            <a:endParaRPr lang="en-US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01B9D76-1768-EA40-BD64-A65BAC187C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75363" y="725930"/>
            <a:ext cx="5773382" cy="4017389"/>
          </a:xfrm>
        </p:spPr>
        <p:txBody>
          <a:bodyPr/>
          <a:lstStyle>
            <a:lvl1pPr>
              <a:spcBef>
                <a:spcPts val="200"/>
              </a:spcBef>
              <a:defRPr sz="1100"/>
            </a:lvl1pPr>
            <a:lvl2pPr>
              <a:spcBef>
                <a:spcPts val="200"/>
              </a:spcBef>
              <a:defRPr sz="1100"/>
            </a:lvl2pPr>
            <a:lvl3pPr>
              <a:spcBef>
                <a:spcPts val="200"/>
              </a:spcBef>
              <a:defRPr sz="1100"/>
            </a:lvl3pPr>
            <a:lvl4pPr>
              <a:spcBef>
                <a:spcPts val="200"/>
              </a:spcBef>
              <a:defRPr sz="1050"/>
            </a:lvl4pPr>
            <a:lvl5pPr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(9pt. to 12pt.) Edit &gt; Paste and Match formatting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90D76039-DEEB-524C-8350-3810FED87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6616" y="1991447"/>
            <a:ext cx="2006777" cy="311278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D1D0D660-60E4-404A-9DC4-FB677E03A0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031" y="2776608"/>
            <a:ext cx="2011362" cy="306594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Linkedin</a:t>
            </a:r>
            <a:r>
              <a:rPr lang="en-US"/>
              <a:t> URL</a:t>
            </a:r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4EE8E067-F714-0C4E-AF76-508E6C0F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400" y="2386929"/>
            <a:ext cx="2008187" cy="298050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04BC3469-0BB2-7146-AE50-14412A7BD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87248" y="5158206"/>
            <a:ext cx="2451635" cy="269368"/>
          </a:xfrm>
        </p:spPr>
        <p:txBody>
          <a:bodyPr anchor="t" anchorCtr="0">
            <a:normAutofit/>
          </a:bodyPr>
          <a:lstStyle>
            <a:lvl1pPr>
              <a:spcBef>
                <a:spcPts val="0"/>
              </a:spcBef>
              <a:defRPr sz="1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University, Major - year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8D1F196E-6DE2-5C4D-8853-D6F9F6913A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1050" y="5172014"/>
            <a:ext cx="2468537" cy="940216"/>
          </a:xfrm>
        </p:spPr>
        <p:txBody>
          <a:bodyPr>
            <a:normAutofit/>
          </a:bodyPr>
          <a:lstStyle>
            <a:lvl1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/>
            </a:lvl2pPr>
            <a:lvl3pPr>
              <a:spcBef>
                <a:spcPts val="200"/>
              </a:spcBef>
              <a:buClr>
                <a:schemeClr val="bg1"/>
              </a:buClr>
              <a:defRPr sz="1000" b="0"/>
            </a:lvl3pPr>
            <a:lvl4pPr>
              <a:spcBef>
                <a:spcPts val="200"/>
              </a:spcBef>
              <a:buClr>
                <a:schemeClr val="bg1"/>
              </a:buClr>
              <a:defRPr sz="1000" b="0"/>
            </a:lvl4pPr>
            <a:lvl5pPr>
              <a:spcBef>
                <a:spcPts val="200"/>
              </a:spcBef>
              <a:buClr>
                <a:schemeClr val="bg1"/>
              </a:buClr>
              <a:defRPr sz="1000" b="0"/>
            </a:lvl5pPr>
          </a:lstStyle>
          <a:p>
            <a:pPr lvl="0"/>
            <a:r>
              <a:rPr lang="en-US"/>
              <a:t>Example 1</a:t>
            </a:r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F0005ED2-4801-7241-A657-3473DAC8FF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75363" y="5350006"/>
            <a:ext cx="2808273" cy="1001301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>
              <a:lnSpc>
                <a:spcPct val="100000"/>
              </a:lnSpc>
              <a:spcBef>
                <a:spcPts val="0"/>
              </a:spcBef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Example 1 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958A9D87-4A83-654C-8B72-96B8093FAC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78413" y="5350005"/>
            <a:ext cx="2592963" cy="1001302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528B1C09-C8A4-CE47-A853-298CA28659E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13274" y="3543399"/>
            <a:ext cx="2486313" cy="1233658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5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1.xml"/><Relationship Id="rId21" Type="http://schemas.openxmlformats.org/officeDocument/2006/relationships/image" Target="../media/image15.png"/><Relationship Id="rId7" Type="http://schemas.openxmlformats.org/officeDocument/2006/relationships/image" Target="../media/image1.emf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heme" Target="../theme/them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tags" Target="../tags/tag3.xml"/><Relationship Id="rId15" Type="http://schemas.openxmlformats.org/officeDocument/2006/relationships/image" Target="../media/image9.emf"/><Relationship Id="rId23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9471719A-FD8B-4C1B-9F68-FE16EFB35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2235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9471719A-FD8B-4C1B-9F68-FE16EFB35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611CAC1D-4CB9-49ED-A7CC-4772EC95724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97646-A6CE-4E80-BEAB-D465259C3601}"/>
              </a:ext>
            </a:extLst>
          </p:cNvPr>
          <p:cNvSpPr/>
          <p:nvPr/>
        </p:nvSpPr>
        <p:spPr>
          <a:xfrm>
            <a:off x="11614826" y="6549624"/>
            <a:ext cx="311283" cy="312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1115" y="6609913"/>
            <a:ext cx="914400" cy="1922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0" name="Accenture_Strategy" hidden="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18" name="Accenture_Mobility" hidden="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Interactive" hidden="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0" name="Accenture_Analytics" hidden="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16" name="Accenture Black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19065"/>
            <a:ext cx="11510432" cy="437743"/>
          </a:xfrm>
          <a:prstGeom prst="rect">
            <a:avLst/>
          </a:prstGeom>
        </p:spPr>
        <p:txBody>
          <a:bodyPr vert="horz" lIns="0" tIns="0" rIns="130101" bIns="0" rtlCol="0" anchor="b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887132"/>
            <a:ext cx="11491383" cy="4807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569037" y="6618117"/>
            <a:ext cx="3043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Copyright © 2020 Accenture. All rights reserved.</a:t>
            </a:r>
          </a:p>
        </p:txBody>
      </p:sp>
      <p:pic>
        <p:nvPicPr>
          <p:cNvPr id="26" name="Accenture_Strategy" hidden="1">
            <a:extLst>
              <a:ext uri="{FF2B5EF4-FFF2-40B4-BE49-F238E27FC236}">
                <a16:creationId xmlns:a16="http://schemas.microsoft.com/office/drawing/2014/main" id="{D10C594A-B451-441B-ADDF-11705AFBE6A0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7" name="Accenture_Operations" hidden="1">
            <a:extLst>
              <a:ext uri="{FF2B5EF4-FFF2-40B4-BE49-F238E27FC236}">
                <a16:creationId xmlns:a16="http://schemas.microsoft.com/office/drawing/2014/main" id="{A7B81C7F-5942-43DE-943C-4B85494EB66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28" name="Accenture_Mobility" hidden="1">
            <a:extLst>
              <a:ext uri="{FF2B5EF4-FFF2-40B4-BE49-F238E27FC236}">
                <a16:creationId xmlns:a16="http://schemas.microsoft.com/office/drawing/2014/main" id="{073C557F-D8DE-4BD9-8634-F4CA1E6C1249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29" name="Accenture_Interactive" hidden="1">
            <a:extLst>
              <a:ext uri="{FF2B5EF4-FFF2-40B4-BE49-F238E27FC236}">
                <a16:creationId xmlns:a16="http://schemas.microsoft.com/office/drawing/2014/main" id="{D91CC9E8-D2BE-4B3D-94CC-B509E7E1B7A4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0" name="Accenture_Analytics" hidden="1">
            <a:extLst>
              <a:ext uri="{FF2B5EF4-FFF2-40B4-BE49-F238E27FC236}">
                <a16:creationId xmlns:a16="http://schemas.microsoft.com/office/drawing/2014/main" id="{A4509E78-8836-4023-ABDD-2B8F309A81AA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1" name="Accenture_Digital" hidden="1">
            <a:extLst>
              <a:ext uri="{FF2B5EF4-FFF2-40B4-BE49-F238E27FC236}">
                <a16:creationId xmlns:a16="http://schemas.microsoft.com/office/drawing/2014/main" id="{94C6D5A5-0A71-4397-8421-47533C601DB7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32" name="Accenture_Consulting" hidden="1">
            <a:extLst>
              <a:ext uri="{FF2B5EF4-FFF2-40B4-BE49-F238E27FC236}">
                <a16:creationId xmlns:a16="http://schemas.microsoft.com/office/drawing/2014/main" id="{2B668789-748D-4517-808A-13DB238B400E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33" name="Accenture_Master" hidden="1">
            <a:extLst>
              <a:ext uri="{FF2B5EF4-FFF2-40B4-BE49-F238E27FC236}">
                <a16:creationId xmlns:a16="http://schemas.microsoft.com/office/drawing/2014/main" id="{93F58D15-D8AE-40D5-8171-B72198295C45}"/>
              </a:ext>
            </a:extLst>
          </p:cNvPr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C08C8A4-7F9C-4666-9779-177CBD30A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35" name="Accenture Black">
              <a:extLst>
                <a:ext uri="{FF2B5EF4-FFF2-40B4-BE49-F238E27FC236}">
                  <a16:creationId xmlns:a16="http://schemas.microsoft.com/office/drawing/2014/main" id="{8D054E76-8B91-4599-B62D-60C4F4110C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15D17-C7FF-4A9C-92FE-CF12544CBC0F}"/>
              </a:ext>
            </a:extLst>
          </p:cNvPr>
          <p:cNvGrpSpPr/>
          <p:nvPr userDrawn="1"/>
        </p:nvGrpSpPr>
        <p:grpSpPr>
          <a:xfrm>
            <a:off x="354445" y="6577098"/>
            <a:ext cx="1310525" cy="242507"/>
            <a:chOff x="520700" y="6577098"/>
            <a:chExt cx="1310525" cy="2425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F3F97D-DBB8-4BC9-AFC9-0DD1286E5DCD}"/>
                </a:ext>
              </a:extLst>
            </p:cNvPr>
            <p:cNvGrpSpPr/>
            <p:nvPr/>
          </p:nvGrpSpPr>
          <p:grpSpPr>
            <a:xfrm>
              <a:off x="520700" y="6610852"/>
              <a:ext cx="666372" cy="178597"/>
              <a:chOff x="457611" y="225767"/>
              <a:chExt cx="2188654" cy="586592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1E351A7-7FA1-468C-8EE8-8F8B9A062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6" y="225767"/>
                <a:ext cx="214668" cy="232141"/>
              </a:xfrm>
              <a:custGeom>
                <a:avLst/>
                <a:gdLst>
                  <a:gd name="T0" fmla="*/ 0 w 86"/>
                  <a:gd name="T1" fmla="*/ 66 h 93"/>
                  <a:gd name="T2" fmla="*/ 50 w 86"/>
                  <a:gd name="T3" fmla="*/ 47 h 93"/>
                  <a:gd name="T4" fmla="*/ 0 w 86"/>
                  <a:gd name="T5" fmla="*/ 27 h 93"/>
                  <a:gd name="T6" fmla="*/ 0 w 86"/>
                  <a:gd name="T7" fmla="*/ 0 h 93"/>
                  <a:gd name="T8" fmla="*/ 86 w 86"/>
                  <a:gd name="T9" fmla="*/ 35 h 93"/>
                  <a:gd name="T10" fmla="*/ 86 w 86"/>
                  <a:gd name="T11" fmla="*/ 57 h 93"/>
                  <a:gd name="T12" fmla="*/ 0 w 86"/>
                  <a:gd name="T13" fmla="*/ 93 h 93"/>
                  <a:gd name="T14" fmla="*/ 0 w 86"/>
                  <a:gd name="T15" fmla="*/ 6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93">
                    <a:moveTo>
                      <a:pt x="0" y="66"/>
                    </a:moveTo>
                    <a:lnTo>
                      <a:pt x="50" y="4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86" y="35"/>
                    </a:lnTo>
                    <a:lnTo>
                      <a:pt x="86" y="57"/>
                    </a:lnTo>
                    <a:lnTo>
                      <a:pt x="0" y="93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896015D-E834-4F80-AA54-627B32DD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7611" y="464857"/>
                <a:ext cx="2188654" cy="347502"/>
              </a:xfrm>
              <a:prstGeom prst="rect">
                <a:avLst/>
              </a:prstGeom>
            </p:spPr>
          </p:pic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89C7C-ACD0-4FCA-8662-635C24926DD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65" y="6607823"/>
              <a:ext cx="0" cy="1816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Image result for empower retirement logo">
              <a:extLst>
                <a:ext uri="{FF2B5EF4-FFF2-40B4-BE49-F238E27FC236}">
                  <a16:creationId xmlns:a16="http://schemas.microsoft.com/office/drawing/2014/main" id="{E2E5FFB9-45CE-4560-84DF-353D60B41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437" y="6577098"/>
              <a:ext cx="472788" cy="2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1162CED-5959-4317-B8C6-F5994A5616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0" baseline="0">
          <a:solidFill>
            <a:schemeClr val="tx1"/>
          </a:solidFill>
          <a:latin typeface="Graphik Black" panose="020B0A03030202060203" pitchFamily="34" charset="0"/>
          <a:ea typeface="Graphik Black" panose="020B0A03030202060203" pitchFamily="34" charset="0"/>
          <a:cs typeface="Graphik Black" panose="020B0A03030202060203" pitchFamily="34" charset="0"/>
        </a:defRPr>
      </a:lvl1pPr>
    </p:titleStyle>
    <p:bodyStyle>
      <a:lvl1pPr marL="0" indent="0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1pPr>
      <a:lvl2pPr marL="182875" indent="-182875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2pPr>
      <a:lvl3pPr marL="365751" indent="-182875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2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3pPr>
      <a:lvl4pPr marL="625475" indent="-220663" algn="l" defTabSz="173463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4pPr>
      <a:lvl5pPr marL="914400" indent="-228600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5" orient="horz" pos="4106">
          <p15:clr>
            <a:srgbClr val="F26B43"/>
          </p15:clr>
        </p15:guide>
        <p15:guide id="7" orient="horz" pos="197">
          <p15:clr>
            <a:srgbClr val="F26B43"/>
          </p15:clr>
        </p15:guide>
        <p15:guide id="11" pos="7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86C4C3B7-6E7B-1E4D-99D7-F096048E63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37190" y="5103813"/>
            <a:ext cx="2581083" cy="215445"/>
          </a:xfrm>
        </p:spPr>
        <p:txBody>
          <a:bodyPr/>
          <a:lstStyle/>
          <a:p>
            <a:r>
              <a:rPr lang="en-US" sz="1200" dirty="0"/>
              <a:t>Tools</a:t>
            </a:r>
            <a:r>
              <a:rPr lang="en-US" dirty="0"/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6B085-2CBF-D741-B09F-9371DA789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6118" y="137233"/>
            <a:ext cx="1453793" cy="48600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/>
              <a:t>Kiraann</a:t>
            </a:r>
            <a:r>
              <a:rPr lang="en-US" sz="1600" dirty="0"/>
              <a:t> Kumar </a:t>
            </a:r>
            <a:r>
              <a:rPr lang="en-US" sz="1600" dirty="0" err="1"/>
              <a:t>reddy</a:t>
            </a:r>
            <a:r>
              <a:rPr lang="en-US" sz="1600" dirty="0"/>
              <a:t> Pothamsetti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2CA748-9046-EE4F-8A16-5EE2A57087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Application Development Assoc Manager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543FB35-B6A9-5845-AE87-B96945BD21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16281" y="623236"/>
            <a:ext cx="6001991" cy="417585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000" b="1" dirty="0"/>
              <a:t>[</a:t>
            </a:r>
            <a:r>
              <a:rPr lang="en-US" altLang="en-US" b="1" dirty="0">
                <a:latin typeface="Graphik" panose="020B0503030202060203" pitchFamily="34" charset="0"/>
              </a:rPr>
              <a:t>Project 1: </a:t>
            </a:r>
            <a:r>
              <a:rPr lang="en-US" altLang="en-US" dirty="0">
                <a:latin typeface="Graphik" panose="020B0503030202060203" pitchFamily="34" charset="0"/>
              </a:rPr>
              <a:t>JPM Chase Pre Application</a:t>
            </a:r>
            <a:r>
              <a:rPr lang="en-US" altLang="en-US" b="1" dirty="0">
                <a:latin typeface="Graphik" panose="020B0503030202060203" pitchFamily="34" charset="0"/>
              </a:rPr>
              <a:t>]</a:t>
            </a:r>
          </a:p>
          <a:p>
            <a:r>
              <a:rPr lang="en-US" altLang="en-US" b="1" dirty="0">
                <a:latin typeface="Graphik" panose="020B0503030202060203" pitchFamily="34" charset="0"/>
              </a:rPr>
              <a:t>Role: Senior Consultant 	</a:t>
            </a:r>
            <a:endParaRPr lang="en-IN" altLang="en-US" b="1" dirty="0">
              <a:latin typeface="Graphik" panose="020B0503030202060203" pitchFamily="34" charset="0"/>
            </a:endParaRP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developing the code and do the deployment via Jules pipeline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configuring the Splunk alerts and test it.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testing the control M job jobs in GKP environment and create the test evidences.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Monitor and support the control M jobs in Prod and raise tickets to L2 </a:t>
            </a:r>
            <a:r>
              <a:rPr lang="en-IN" altLang="en-US" b="0" dirty="0" err="1">
                <a:latin typeface="Graphik" panose="020B0503030202060203" pitchFamily="34" charset="0"/>
              </a:rPr>
              <a:t>incase</a:t>
            </a:r>
            <a:r>
              <a:rPr lang="en-IN" altLang="en-US" b="0" dirty="0">
                <a:latin typeface="Graphik" panose="020B0503030202060203" pitchFamily="34" charset="0"/>
              </a:rPr>
              <a:t> of issues.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developing the scripts to redirect the logs to </a:t>
            </a:r>
            <a:r>
              <a:rPr lang="en-IN" altLang="en-US" b="0" dirty="0" err="1">
                <a:latin typeface="Graphik" panose="020B0503030202060203" pitchFamily="34" charset="0"/>
              </a:rPr>
              <a:t>splunk</a:t>
            </a:r>
            <a:r>
              <a:rPr lang="en-IN" altLang="en-US" b="0" dirty="0">
                <a:latin typeface="Graphik" panose="020B0503030202060203" pitchFamily="34" charset="0"/>
              </a:rPr>
              <a:t> as per client requirement.</a:t>
            </a:r>
            <a:endParaRPr lang="en-US" dirty="0">
              <a:latin typeface="Graphik" panose="020B0503030202060203" pitchFamily="34" charset="0"/>
            </a:endParaRPr>
          </a:p>
          <a:p>
            <a:r>
              <a:rPr lang="en-US" b="1" dirty="0"/>
              <a:t>[</a:t>
            </a:r>
            <a:r>
              <a:rPr lang="en-US" altLang="en-US" b="1" dirty="0">
                <a:latin typeface="Graphik" panose="020B0503030202060203" pitchFamily="34" charset="0"/>
              </a:rPr>
              <a:t>Project 2:Credit </a:t>
            </a:r>
            <a:r>
              <a:rPr lang="en-US" altLang="en-US" b="1" dirty="0" err="1">
                <a:latin typeface="Graphik" panose="020B0503030202060203" pitchFamily="34" charset="0"/>
              </a:rPr>
              <a:t>suissie</a:t>
            </a:r>
            <a:r>
              <a:rPr lang="en-US" altLang="en-US" b="1" dirty="0">
                <a:latin typeface="Graphik" panose="020B0503030202060203" pitchFamily="34" charset="0"/>
              </a:rPr>
              <a:t>]</a:t>
            </a:r>
          </a:p>
          <a:p>
            <a:r>
              <a:rPr lang="en-US" altLang="en-US" b="1" dirty="0">
                <a:latin typeface="Graphik" panose="020B0503030202060203" pitchFamily="34" charset="0"/>
              </a:rPr>
              <a:t>Role: Associate Consultant   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supporting the UAT and DEV environments for testing.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Performing the deployments via automated tools like </a:t>
            </a:r>
            <a:r>
              <a:rPr lang="en-IN" altLang="en-US" b="0" dirty="0" err="1">
                <a:latin typeface="Graphik" panose="020B0503030202060203" pitchFamily="34" charset="0"/>
              </a:rPr>
              <a:t>Nolio,Teamcity</a:t>
            </a:r>
            <a:r>
              <a:rPr lang="en-IN" altLang="en-US" b="0" dirty="0">
                <a:latin typeface="Graphik" panose="020B0503030202060203" pitchFamily="34" charset="0"/>
              </a:rPr>
              <a:t> etc.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performing the automations via Blue prism, Shell scripts and Automation Anywhere.</a:t>
            </a:r>
          </a:p>
          <a:p>
            <a:pPr lvl="0"/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/>
              <a:t>[</a:t>
            </a:r>
            <a:r>
              <a:rPr lang="en-US" altLang="en-US" b="1" dirty="0">
                <a:latin typeface="Graphik" panose="020B0503030202060203" pitchFamily="34" charset="0"/>
              </a:rPr>
              <a:t>Project 3:British Telecomm]</a:t>
            </a:r>
          </a:p>
          <a:p>
            <a:r>
              <a:rPr lang="en-US" altLang="en-US" b="1" dirty="0">
                <a:latin typeface="Graphik" panose="020B0503030202060203" pitchFamily="34" charset="0"/>
              </a:rPr>
              <a:t>Role: IT Analyst      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handling P1/P2 issues, handling and troubleshooting incidents.</a:t>
            </a:r>
          </a:p>
          <a:p>
            <a:r>
              <a:rPr lang="en-IN" altLang="en-US" b="0" dirty="0">
                <a:latin typeface="Graphik" panose="020B0503030202060203" pitchFamily="34" charset="0"/>
              </a:rPr>
              <a:t>Responsible for enhancements and developments of </a:t>
            </a:r>
            <a:r>
              <a:rPr lang="en-IN" altLang="en-US" b="0" dirty="0" err="1">
                <a:latin typeface="Graphik" panose="020B0503030202060203" pitchFamily="34" charset="0"/>
              </a:rPr>
              <a:t>weblogic</a:t>
            </a:r>
            <a:r>
              <a:rPr lang="en-IN" altLang="en-US" b="0" dirty="0">
                <a:latin typeface="Graphik" panose="020B0503030202060203" pitchFamily="34" charset="0"/>
              </a:rPr>
              <a:t> ear files</a:t>
            </a:r>
          </a:p>
          <a:p>
            <a:r>
              <a:rPr lang="en-US" altLang="en-US" b="0" dirty="0">
                <a:latin typeface="Graphik" panose="020B0503030202060203" pitchFamily="34" charset="0"/>
              </a:rPr>
              <a:t>Responsible for deploying the code into UAT and Test environment and create the Documentation with test evidences.</a:t>
            </a:r>
            <a:endParaRPr lang="en-IN" altLang="en-US" b="0" dirty="0">
              <a:latin typeface="Graphik" panose="020B0503030202060203" pitchFamily="34" charset="0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CB46E08-7021-B440-880F-5C60B3ED84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fontAlgn="base"/>
            <a:br>
              <a:rPr lang="en-IN" sz="800" dirty="0"/>
            </a:b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9725EB8-21F1-9243-ADB5-16D7CBE382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287248" y="5158205"/>
            <a:ext cx="2451635" cy="57551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200" dirty="0" err="1">
                <a:solidFill>
                  <a:srgbClr val="000000"/>
                </a:solidFill>
              </a:rPr>
              <a:t>M.Tech</a:t>
            </a:r>
            <a:r>
              <a:rPr lang="en-US" sz="1200" dirty="0">
                <a:solidFill>
                  <a:srgbClr val="000000"/>
                </a:solidFill>
              </a:rPr>
              <a:t>(CS), </a:t>
            </a:r>
            <a:r>
              <a:rPr lang="en-US" sz="1200" dirty="0" err="1">
                <a:solidFill>
                  <a:srgbClr val="000000"/>
                </a:solidFill>
              </a:rPr>
              <a:t>B.tech</a:t>
            </a:r>
            <a:r>
              <a:rPr lang="en-US" sz="1200" dirty="0">
                <a:solidFill>
                  <a:srgbClr val="000000"/>
                </a:solidFill>
              </a:rPr>
              <a:t>(IT)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C46B08BF-D6B4-544B-956D-3F4DB7AE394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10700" y="5356048"/>
            <a:ext cx="2415459" cy="1001301"/>
          </a:xfrm>
        </p:spPr>
        <p:txBody>
          <a:bodyPr/>
          <a:lstStyle/>
          <a:p>
            <a:r>
              <a:rPr lang="en-US" sz="1200" dirty="0">
                <a:cs typeface="Arial" panose="020B0604020202020204" pitchFamily="34" charset="0"/>
              </a:rPr>
              <a:t>Kubernetes</a:t>
            </a:r>
          </a:p>
          <a:p>
            <a:r>
              <a:rPr lang="en-US" sz="1200" dirty="0">
                <a:cs typeface="Arial" panose="020B0604020202020204" pitchFamily="34" charset="0"/>
              </a:rPr>
              <a:t>Jules</a:t>
            </a:r>
          </a:p>
          <a:p>
            <a:r>
              <a:rPr lang="en-US" sz="1200" dirty="0" err="1">
                <a:cs typeface="Arial" panose="020B0604020202020204" pitchFamily="34" charset="0"/>
              </a:rPr>
              <a:t>Nolio</a:t>
            </a:r>
            <a:endParaRPr lang="en-US" sz="1200" dirty="0">
              <a:cs typeface="Arial" panose="020B0604020202020204" pitchFamily="34" charset="0"/>
            </a:endParaRPr>
          </a:p>
          <a:p>
            <a:r>
              <a:rPr lang="en-US" sz="1200" dirty="0">
                <a:cs typeface="Arial" panose="020B0604020202020204" pitchFamily="34" charset="0"/>
              </a:rPr>
              <a:t>JIRA,</a:t>
            </a:r>
          </a:p>
          <a:p>
            <a:r>
              <a:rPr lang="en-US" sz="1200" dirty="0" err="1">
                <a:cs typeface="Arial" panose="020B0604020202020204" pitchFamily="34" charset="0"/>
              </a:rPr>
              <a:t>Weblogic</a:t>
            </a:r>
            <a:r>
              <a:rPr lang="en-US" sz="12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A054F7-092A-964E-8F4A-D330F0D47E3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46324" y="3565433"/>
            <a:ext cx="2486313" cy="1087590"/>
          </a:xfrm>
        </p:spPr>
        <p:txBody>
          <a:bodyPr vert="horz" lIns="0" tIns="0" rIns="0" bIns="0" rtlCol="0" anchor="t">
            <a:normAutofit/>
          </a:bodyPr>
          <a:lstStyle/>
          <a:p>
            <a:pPr marL="0" lvl="1" indent="0">
              <a:buClr>
                <a:prstClr val="black"/>
              </a:buClr>
              <a:buNone/>
              <a:tabLst>
                <a:tab pos="2400300" algn="l"/>
              </a:tabLst>
              <a:defRPr/>
            </a:pPr>
            <a:r>
              <a:rPr lang="en-US" b="1" dirty="0" err="1"/>
              <a:t>Kubernetes,shell</a:t>
            </a:r>
            <a:r>
              <a:rPr lang="en-US" b="1" dirty="0"/>
              <a:t> </a:t>
            </a:r>
            <a:r>
              <a:rPr lang="en-US" b="1" dirty="0" err="1"/>
              <a:t>script,weblogic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FA060-201C-440D-AFE1-3F7BA65EE9F9}"/>
              </a:ext>
            </a:extLst>
          </p:cNvPr>
          <p:cNvSpPr txBox="1"/>
          <p:nvPr/>
        </p:nvSpPr>
        <p:spPr>
          <a:xfrm>
            <a:off x="10278737" y="0"/>
            <a:ext cx="1913263" cy="215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Graphik"/>
              </a:rPr>
              <a:t>Kubernetes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Graphik"/>
              </a:rPr>
              <a:t>Team Lead</a:t>
            </a:r>
          </a:p>
        </p:txBody>
      </p:sp>
      <p:sp>
        <p:nvSpPr>
          <p:cNvPr id="19" name="Text Placeholder 52">
            <a:extLst>
              <a:ext uri="{FF2B5EF4-FFF2-40B4-BE49-F238E27FC236}">
                <a16:creationId xmlns:a16="http://schemas.microsoft.com/office/drawing/2014/main" id="{371622F6-61EE-4EC0-9244-937B9262555B}"/>
              </a:ext>
            </a:extLst>
          </p:cNvPr>
          <p:cNvSpPr txBox="1">
            <a:spLocks/>
          </p:cNvSpPr>
          <p:nvPr/>
        </p:nvSpPr>
        <p:spPr>
          <a:xfrm>
            <a:off x="324988" y="5217339"/>
            <a:ext cx="2486313" cy="5755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 i="0" kern="1200" cap="none" baseline="0">
                <a:solidFill>
                  <a:schemeClr val="bg1"/>
                </a:solidFill>
                <a:latin typeface="+mn-lt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  <a:lvl2pPr marL="171450" indent="-17145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 i="0" kern="1200" cap="none" baseline="0">
                <a:solidFill>
                  <a:schemeClr val="bg1"/>
                </a:solidFill>
                <a:latin typeface="+mn-lt"/>
                <a:ea typeface="Graphik Black" panose="020B0A03030202060203" pitchFamily="34" charset="0"/>
                <a:cs typeface="Graphik Black" panose="020B0A03030202060203" pitchFamily="34" charset="0"/>
              </a:defRPr>
            </a:lvl2pPr>
            <a:lvl3pPr marL="365751" indent="-182875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Graphik" panose="020B0503030202060203" pitchFamily="34" charset="0"/>
              <a:buChar char="−"/>
              <a:defRPr sz="1000" b="0" i="0" kern="1200" cap="none" baseline="0">
                <a:solidFill>
                  <a:schemeClr val="bg1"/>
                </a:solidFill>
                <a:latin typeface="+mn-lt"/>
                <a:ea typeface="Graphik Black" panose="020B0A03030202060203" pitchFamily="34" charset="0"/>
                <a:cs typeface="Graphik Black" panose="020B0A03030202060203" pitchFamily="34" charset="0"/>
              </a:defRPr>
            </a:lvl3pPr>
            <a:lvl4pPr marL="625475" indent="-220663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 i="0" kern="1200" cap="none" baseline="0">
                <a:solidFill>
                  <a:schemeClr val="bg1"/>
                </a:solidFill>
                <a:latin typeface="+mn-lt"/>
                <a:ea typeface="Graphik Black" panose="020B0A03030202060203" pitchFamily="34" charset="0"/>
                <a:cs typeface="Graphik Black" panose="020B0A03030202060203" pitchFamily="34" charset="0"/>
              </a:defRPr>
            </a:lvl4pPr>
            <a:lvl5pPr marL="914400" indent="-22860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Graphik" panose="020B0503030202060203" pitchFamily="34" charset="0"/>
              <a:buChar char="−"/>
              <a:defRPr sz="1000" b="0" i="0" kern="1200" cap="none" baseline="0">
                <a:solidFill>
                  <a:schemeClr val="bg1"/>
                </a:solidFill>
                <a:latin typeface="+mn-lt"/>
                <a:ea typeface="Graphik Black" panose="020B0A03030202060203" pitchFamily="34" charset="0"/>
                <a:cs typeface="Graphik Black" panose="020B0A03030202060203" pitchFamily="34" charset="0"/>
              </a:defRPr>
            </a:lvl5pPr>
            <a:lvl6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7pPr>
            <a:lvl8pPr marL="182875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8pPr>
            <a:lvl9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lack" charset="0"/>
                <a:cs typeface="Arial Black" charset="0"/>
              </a:defRPr>
            </a:lvl9pPr>
          </a:lstStyle>
          <a:p>
            <a:pPr marL="0" lvl="0" indent="0">
              <a:buNone/>
            </a:pPr>
            <a:r>
              <a:rPr lang="en-US" sz="1100" b="1" dirty="0"/>
              <a:t> </a:t>
            </a:r>
            <a:r>
              <a:rPr lang="en-US" sz="1100" b="1" dirty="0" err="1"/>
              <a:t>Weblogic</a:t>
            </a:r>
            <a:r>
              <a:rPr lang="en-US" sz="1100" b="1" dirty="0"/>
              <a:t> certified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9A68-0151-42EA-B6E4-B19FEA0ED2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2810" y="1991447"/>
            <a:ext cx="2006777" cy="311278"/>
          </a:xfrm>
        </p:spPr>
        <p:txBody>
          <a:bodyPr/>
          <a:lstStyle/>
          <a:p>
            <a:r>
              <a:rPr lang="en-US" dirty="0"/>
              <a:t>k.reddy.Pothamsetti@accenture.com	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B6A844-F442-42CC-9DCD-43718CD090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6361433492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B0190-79D5-417D-BA3A-F16B8FC6E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08349" y="623236"/>
            <a:ext cx="2379495" cy="4134065"/>
          </a:xfrm>
        </p:spPr>
        <p:txBody>
          <a:bodyPr>
            <a:normAutofit fontScale="25000" lnSpcReduction="20000"/>
          </a:bodyPr>
          <a:lstStyle/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Worked in TCS as </a:t>
            </a:r>
            <a:r>
              <a:rPr lang="en-US" sz="4000" dirty="0" err="1">
                <a:latin typeface="Graphik" panose="020B0503030202060203" pitchFamily="34" charset="0"/>
              </a:rPr>
              <a:t>weblogic</a:t>
            </a:r>
            <a:r>
              <a:rPr lang="en-US" sz="4000" dirty="0">
                <a:latin typeface="Graphik" panose="020B0503030202060203" pitchFamily="34" charset="0"/>
              </a:rPr>
              <a:t> Administrator for 3 years.</a:t>
            </a:r>
          </a:p>
          <a:p>
            <a:pPr lvl="1"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An </a:t>
            </a:r>
            <a:r>
              <a:rPr lang="en-US" sz="4000" dirty="0" err="1">
                <a:latin typeface="Graphik" panose="020B0503030202060203" pitchFamily="34" charset="0"/>
              </a:rPr>
              <a:t>weblogic</a:t>
            </a:r>
            <a:r>
              <a:rPr lang="en-US" sz="4000" dirty="0">
                <a:latin typeface="Graphik" panose="020B0503030202060203" pitchFamily="34" charset="0"/>
              </a:rPr>
              <a:t> administrator with over 5 years of relevant work experience in the areas of Implementation and Support projects. (Over all experience of 7 years in </a:t>
            </a:r>
            <a:r>
              <a:rPr lang="en-US" sz="4000" dirty="0" err="1">
                <a:latin typeface="Graphik" panose="020B0503030202060203" pitchFamily="34" charset="0"/>
              </a:rPr>
              <a:t>weblogic</a:t>
            </a:r>
            <a:r>
              <a:rPr lang="en-US" sz="4000" dirty="0">
                <a:latin typeface="Graphik" panose="020B0503030202060203" pitchFamily="34" charset="0"/>
              </a:rPr>
              <a:t> Domain).</a:t>
            </a:r>
          </a:p>
          <a:p>
            <a:pPr lvl="1"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Working on Kubernetes support and development projects  for 2 years.</a:t>
            </a:r>
          </a:p>
          <a:p>
            <a:pPr marL="0" lvl="1" indent="0">
              <a:buNone/>
              <a:defRPr/>
            </a:pPr>
            <a:r>
              <a:rPr lang="en-US" sz="4000" dirty="0">
                <a:latin typeface="Graphik" panose="020B0503030202060203" pitchFamily="34" charset="0"/>
              </a:rPr>
              <a:t> </a:t>
            </a: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Hands on experience on Jules pipeline deployment in UAT, and Dev environments.</a:t>
            </a:r>
          </a:p>
          <a:p>
            <a:pPr lvl="1"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Worked on Tools like </a:t>
            </a:r>
            <a:r>
              <a:rPr lang="en-US" sz="4000" dirty="0" err="1">
                <a:latin typeface="Graphik" panose="020B0503030202060203" pitchFamily="34" charset="0"/>
              </a:rPr>
              <a:t>Nolio,Blue</a:t>
            </a:r>
            <a:r>
              <a:rPr lang="en-US" sz="4000" dirty="0">
                <a:latin typeface="Graphik" panose="020B0503030202060203" pitchFamily="34" charset="0"/>
              </a:rPr>
              <a:t> </a:t>
            </a:r>
            <a:r>
              <a:rPr lang="en-US" sz="4000" dirty="0" err="1">
                <a:latin typeface="Graphik" panose="020B0503030202060203" pitchFamily="34" charset="0"/>
              </a:rPr>
              <a:t>prism,Automation</a:t>
            </a:r>
            <a:r>
              <a:rPr lang="en-US" sz="4000" dirty="0">
                <a:latin typeface="Graphik" panose="020B0503030202060203" pitchFamily="34" charset="0"/>
              </a:rPr>
              <a:t> Anywhere to automate the project daily activities.</a:t>
            </a:r>
          </a:p>
          <a:p>
            <a:pPr marL="0" lvl="1" indent="0">
              <a:buNone/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marL="0" lvl="1" indent="0">
              <a:buNone/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Gathering requirements from clients and functional, prioritize and distribute work among team members.</a:t>
            </a:r>
          </a:p>
          <a:p>
            <a:pPr marL="0" lvl="1" indent="0">
              <a:buNone/>
              <a:defRPr/>
            </a:pPr>
            <a:endParaRPr lang="en-US" sz="4000" dirty="0">
              <a:latin typeface="Graphik" panose="020B0503030202060203" pitchFamily="34" charset="0"/>
            </a:endParaRPr>
          </a:p>
          <a:p>
            <a:pPr lvl="1">
              <a:defRPr/>
            </a:pPr>
            <a:r>
              <a:rPr lang="en-US" sz="4000" dirty="0">
                <a:latin typeface="Graphik" panose="020B0503030202060203" pitchFamily="34" charset="0"/>
              </a:rPr>
              <a:t>Working on Kubernetes migration projects from NAS dev setup to GKP.</a:t>
            </a:r>
          </a:p>
          <a:p>
            <a:pPr marL="0" lvl="1" indent="0">
              <a:buNone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74440A8-9B57-B17E-82CF-307C0F353EE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b="30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3555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iIRyqqb60aDGy9Ql3f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FaB58VRDitBdLt59wf8A"/>
</p:tagLst>
</file>

<file path=ppt/theme/theme1.xml><?xml version="1.0" encoding="utf-8"?>
<a:theme xmlns:a="http://schemas.openxmlformats.org/drawingml/2006/main" name="NYL theme">
  <a:themeElements>
    <a:clrScheme name="EMPOW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A236A"/>
      </a:accent1>
      <a:accent2>
        <a:srgbClr val="BD001D"/>
      </a:accent2>
      <a:accent3>
        <a:srgbClr val="19B6E7"/>
      </a:accent3>
      <a:accent4>
        <a:srgbClr val="114CA3"/>
      </a:accent4>
      <a:accent5>
        <a:srgbClr val="4073D8"/>
      </a:accent5>
      <a:accent6>
        <a:srgbClr val="67CDCF"/>
      </a:accent6>
      <a:hlink>
        <a:srgbClr val="0000FF"/>
      </a:hlink>
      <a:folHlink>
        <a:srgbClr val="800080"/>
      </a:folHlink>
    </a:clrScheme>
    <a:fontScheme name="Graphik Family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NYL theme" id="{7628AA25-7D06-4BAC-BE63-30E2279A09DC}" vid="{5D91E9B8-7A3D-4523-8BBB-4BD0A8C485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FAB098956814F92317B585A1C29EA" ma:contentTypeVersion="4" ma:contentTypeDescription="Create a new document." ma:contentTypeScope="" ma:versionID="49cde6d8e225bf11a82c64c879e6f739">
  <xsd:schema xmlns:xsd="http://www.w3.org/2001/XMLSchema" xmlns:xs="http://www.w3.org/2001/XMLSchema" xmlns:p="http://schemas.microsoft.com/office/2006/metadata/properties" xmlns:ns2="7f23aa45-c8b7-4ae6-a3c7-bfc54e33e5e3" targetNamespace="http://schemas.microsoft.com/office/2006/metadata/properties" ma:root="true" ma:fieldsID="4c38e020fc41340678fb2f40f1b5175f" ns2:_="">
    <xsd:import namespace="7f23aa45-c8b7-4ae6-a3c7-bfc54e3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3aa45-c8b7-4ae6-a3c7-bfc54e33e5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6F621-8099-4AAA-B4C2-2B4586F6B6BD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f23aa45-c8b7-4ae6-a3c7-bfc54e33e5e3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507E7D-8F37-4952-B558-D04ACE0127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7D8FAC-81E0-458F-9222-FA7A4D4AA753}">
  <ds:schemaRefs>
    <ds:schemaRef ds:uri="7f23aa45-c8b7-4ae6-a3c7-bfc54e33e5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351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Bold</vt:lpstr>
      <vt:lpstr>Calibri</vt:lpstr>
      <vt:lpstr>Graphik</vt:lpstr>
      <vt:lpstr>Graphik Black</vt:lpstr>
      <vt:lpstr>Roboto</vt:lpstr>
      <vt:lpstr>Times New Roman</vt:lpstr>
      <vt:lpstr>NYL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Bobbellapaty, Vishnupriya</dc:creator>
  <cp:lastModifiedBy>Reddy Pothamsetti, K Kumar</cp:lastModifiedBy>
  <cp:revision>91</cp:revision>
  <dcterms:created xsi:type="dcterms:W3CDTF">2020-08-28T08:40:58Z</dcterms:created>
  <dcterms:modified xsi:type="dcterms:W3CDTF">2023-03-09T12:16:47Z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0x0101008D4FAB098956814F92317B585A1C29EA</vt:lpwstr>
  </property>
</Properties>
</file>