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0" r:id="rId4"/>
    <p:sldId id="259"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2"/>
    <a:srgbClr val="FFAA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144"/>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t>11/10/2024</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t>11/10/2024</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bdivyansh28@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01214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HOSPITAL MANAGEMENT SYSTEM</a:t>
            </a:r>
            <a:endParaRPr lang="en-US" sz="2400" b="1" dirty="0">
              <a:latin typeface="+mn-lt"/>
            </a:endParaRPr>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1225613" y="3216174"/>
            <a:ext cx="11407514" cy="14757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Team Details:</a:t>
            </a:r>
          </a:p>
          <a:p>
            <a:pPr marL="0" indent="0">
              <a:buNone/>
            </a:pPr>
            <a:r>
              <a:rPr lang="en-US" sz="2400" dirty="0"/>
              <a:t>KUMAR ARUN			23SCSE1010434	arunr5209@gmail.com</a:t>
            </a:r>
          </a:p>
          <a:p>
            <a:pPr marL="0" indent="0">
              <a:buNone/>
            </a:pPr>
            <a:r>
              <a:rPr lang="en-US" sz="2400" dirty="0"/>
              <a:t>VEER TEOTIA 			23SCSE1011113	veerteotia.2709@gmailcom</a:t>
            </a:r>
          </a:p>
          <a:p>
            <a:pPr marL="0" indent="0">
              <a:buNone/>
            </a:pPr>
            <a:r>
              <a:rPr lang="en-US" sz="2400" dirty="0"/>
              <a:t>DIVYANSH BHARDWAJ	23SCSE1010653	</a:t>
            </a:r>
            <a:r>
              <a:rPr lang="en-US" sz="2400" dirty="0">
                <a:hlinkClick r:id="rId2"/>
              </a:rPr>
              <a:t>bdivyansh28@gmail.com</a:t>
            </a:r>
            <a:endParaRPr lang="en-US" sz="2400" dirty="0"/>
          </a:p>
          <a:p>
            <a:pPr marL="0" indent="0">
              <a:buNone/>
            </a:pPr>
            <a:r>
              <a:rPr lang="en-US" sz="2400" dirty="0"/>
              <a:t>SAGAR CHAUDHARY		23SCSE1011398	chaudharysagar1751@gmail.com </a:t>
            </a:r>
          </a:p>
          <a:p>
            <a:pPr marL="0" indent="0">
              <a:buNone/>
            </a:pPr>
            <a:endParaRPr lang="en-US" sz="2400" dirty="0"/>
          </a:p>
          <a:p>
            <a:pPr marL="0" indent="0">
              <a:buNone/>
            </a:pPr>
            <a:r>
              <a:rPr lang="en-US" sz="2400" dirty="0"/>
              <a:t>Section:27</a:t>
            </a:r>
          </a:p>
          <a:p>
            <a:pPr marL="0" indent="0">
              <a:buNone/>
            </a:pPr>
            <a:endParaRPr lang="en-US" sz="24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3"/>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3"/>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0" name="Picture 9">
            <a:extLst>
              <a:ext uri="{FF2B5EF4-FFF2-40B4-BE49-F238E27FC236}">
                <a16:creationId xmlns:a16="http://schemas.microsoft.com/office/drawing/2014/main" id="{4F3E043B-8743-B736-7074-4A1CAAD04AC8}"/>
              </a:ext>
            </a:extLst>
          </p:cNvPr>
          <p:cNvPicPr>
            <a:picLocks noChangeAspect="1"/>
          </p:cNvPicPr>
          <p:nvPr/>
        </p:nvPicPr>
        <p:blipFill>
          <a:blip r:embed="rId3"/>
          <a:stretch>
            <a:fillRect/>
          </a:stretch>
        </p:blipFill>
        <p:spPr>
          <a:xfrm>
            <a:off x="0" y="-78446"/>
            <a:ext cx="1504949" cy="1023587"/>
          </a:xfrm>
          <a:prstGeom prst="rect">
            <a:avLst/>
          </a:prstGeom>
        </p:spPr>
      </p:pic>
      <p:sp>
        <p:nvSpPr>
          <p:cNvPr id="13" name="Title 1">
            <a:extLst>
              <a:ext uri="{FF2B5EF4-FFF2-40B4-BE49-F238E27FC236}">
                <a16:creationId xmlns:a16="http://schemas.microsoft.com/office/drawing/2014/main" id="{913A9EAB-235A-4723-A9E9-DD1AFDCA9DF1}"/>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2ABC15F-0C28-1854-9A8A-C356BF6C717D}"/>
              </a:ext>
            </a:extLst>
          </p:cNvPr>
          <p:cNvSpPr txBox="1"/>
          <p:nvPr/>
        </p:nvSpPr>
        <p:spPr>
          <a:xfrm>
            <a:off x="1225613" y="2526362"/>
            <a:ext cx="5627802" cy="461665"/>
          </a:xfrm>
          <a:prstGeom prst="rect">
            <a:avLst/>
          </a:prstGeom>
          <a:noFill/>
        </p:spPr>
        <p:txBody>
          <a:bodyPr wrap="square" rtlCol="0">
            <a:spAutoFit/>
          </a:bodyPr>
          <a:lstStyle/>
          <a:p>
            <a:r>
              <a:rPr lang="en-US" sz="2400" dirty="0"/>
              <a:t>Team Leader: KUMAR ARUN</a:t>
            </a:r>
            <a:endParaRPr lang="en-IN" sz="2400" dirty="0"/>
          </a:p>
        </p:txBody>
      </p:sp>
    </p:spTree>
    <p:extLst>
      <p:ext uri="{BB962C8B-B14F-4D97-AF65-F5344CB8AC3E}">
        <p14:creationId xmlns:p14="http://schemas.microsoft.com/office/powerpoint/2010/main" val="4556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834182" y="603400"/>
            <a:ext cx="4740474"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Problem Statement</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TextBox 2">
            <a:extLst>
              <a:ext uri="{FF2B5EF4-FFF2-40B4-BE49-F238E27FC236}">
                <a16:creationId xmlns:a16="http://schemas.microsoft.com/office/drawing/2014/main" id="{04BA3260-FE32-B24F-72C1-FE891B0DC739}"/>
              </a:ext>
            </a:extLst>
          </p:cNvPr>
          <p:cNvSpPr txBox="1"/>
          <p:nvPr/>
        </p:nvSpPr>
        <p:spPr>
          <a:xfrm>
            <a:off x="1504949" y="2116667"/>
            <a:ext cx="7069707" cy="2862322"/>
          </a:xfrm>
          <a:prstGeom prst="rect">
            <a:avLst/>
          </a:prstGeom>
          <a:noFill/>
        </p:spPr>
        <p:txBody>
          <a:bodyPr wrap="square" rtlCol="0">
            <a:spAutoFit/>
          </a:bodyPr>
          <a:lstStyle/>
          <a:p>
            <a:r>
              <a:rPr lang="en-US" b="1" dirty="0"/>
              <a:t>The system should have a menu-driven interface that allows users to perform the following operations:</a:t>
            </a:r>
          </a:p>
          <a:p>
            <a:endParaRPr lang="en-US" b="1" dirty="0"/>
          </a:p>
          <a:p>
            <a:endParaRPr lang="en-US" dirty="0"/>
          </a:p>
          <a:p>
            <a:pPr>
              <a:buFont typeface="+mj-lt"/>
              <a:buAutoNum type="arabicPeriod"/>
            </a:pPr>
            <a:r>
              <a:rPr lang="en-US" dirty="0"/>
              <a:t>Create a new patient record</a:t>
            </a:r>
          </a:p>
          <a:p>
            <a:pPr>
              <a:buFont typeface="+mj-lt"/>
              <a:buAutoNum type="arabicPeriod"/>
            </a:pPr>
            <a:r>
              <a:rPr lang="en-US" dirty="0"/>
              <a:t>Schedule an appointment</a:t>
            </a:r>
          </a:p>
          <a:p>
            <a:pPr>
              <a:buFont typeface="+mj-lt"/>
              <a:buAutoNum type="arabicPeriod"/>
            </a:pPr>
            <a:r>
              <a:rPr lang="en-US" dirty="0"/>
              <a:t>Update patient information</a:t>
            </a:r>
          </a:p>
          <a:p>
            <a:pPr>
              <a:buFont typeface="+mj-lt"/>
              <a:buAutoNum type="arabicPeriod"/>
            </a:pPr>
            <a:r>
              <a:rPr lang="en-US" dirty="0"/>
              <a:t>Check patient medical history</a:t>
            </a:r>
          </a:p>
          <a:p>
            <a:pPr>
              <a:buFont typeface="+mj-lt"/>
              <a:buAutoNum type="arabicPeriod"/>
            </a:pPr>
            <a:r>
              <a:rPr lang="en-US" dirty="0"/>
              <a:t>Display all patient records (for administrative purposes)</a:t>
            </a:r>
          </a:p>
          <a:p>
            <a:pPr>
              <a:buFont typeface="+mj-lt"/>
              <a:buAutoNum type="arabicPeriod"/>
            </a:pPr>
            <a:r>
              <a:rPr lang="en-US" dirty="0"/>
              <a:t>Exit the system</a:t>
            </a:r>
          </a:p>
        </p:txBody>
      </p:sp>
      <p:pic>
        <p:nvPicPr>
          <p:cNvPr id="5" name="Picture 4">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6"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60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346714"/>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Flowchart</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637866"/>
            <a:ext cx="12191997" cy="220134"/>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pic>
        <p:nvPicPr>
          <p:cNvPr id="9" name="Picture 8">
            <a:extLst>
              <a:ext uri="{FF2B5EF4-FFF2-40B4-BE49-F238E27FC236}">
                <a16:creationId xmlns:a16="http://schemas.microsoft.com/office/drawing/2014/main" id="{8D0800C3-C5AC-51A7-9973-20F9CB5A1D96}"/>
              </a:ext>
            </a:extLst>
          </p:cNvPr>
          <p:cNvPicPr>
            <a:picLocks noChangeAspect="1"/>
          </p:cNvPicPr>
          <p:nvPr/>
        </p:nvPicPr>
        <p:blipFill>
          <a:blip r:embed="rId2"/>
          <a:stretch>
            <a:fillRect/>
          </a:stretch>
        </p:blipFill>
        <p:spPr>
          <a:xfrm>
            <a:off x="0" y="-78446"/>
            <a:ext cx="1504949" cy="1023587"/>
          </a:xfrm>
          <a:prstGeom prst="rect">
            <a:avLst/>
          </a:prstGeom>
        </p:spPr>
      </p:pic>
      <p:sp>
        <p:nvSpPr>
          <p:cNvPr id="10" name="Title 1">
            <a:extLst>
              <a:ext uri="{FF2B5EF4-FFF2-40B4-BE49-F238E27FC236}">
                <a16:creationId xmlns:a16="http://schemas.microsoft.com/office/drawing/2014/main" id="{0ED77058-E8A7-784B-FBDD-EC0AF9A53B55}"/>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meeraacademy.com">
            <a:extLst>
              <a:ext uri="{FF2B5EF4-FFF2-40B4-BE49-F238E27FC236}">
                <a16:creationId xmlns:a16="http://schemas.microsoft.com/office/drawing/2014/main" id="{ACCD96D2-FA40-BD9A-F612-733346ADF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7" y="1261667"/>
            <a:ext cx="4843464" cy="537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89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Technology Used</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TextBox 2">
            <a:extLst>
              <a:ext uri="{FF2B5EF4-FFF2-40B4-BE49-F238E27FC236}">
                <a16:creationId xmlns:a16="http://schemas.microsoft.com/office/drawing/2014/main" id="{6CC9E008-F0C5-B0BD-D5E3-04A5E0841EFE}"/>
              </a:ext>
            </a:extLst>
          </p:cNvPr>
          <p:cNvSpPr txBox="1"/>
          <p:nvPr/>
        </p:nvSpPr>
        <p:spPr>
          <a:xfrm>
            <a:off x="3005667" y="2760133"/>
            <a:ext cx="3302000" cy="1200329"/>
          </a:xfrm>
          <a:prstGeom prst="rect">
            <a:avLst/>
          </a:prstGeom>
          <a:noFill/>
        </p:spPr>
        <p:txBody>
          <a:bodyPr wrap="square" rtlCol="0">
            <a:spAutoFit/>
          </a:bodyPr>
          <a:lstStyle/>
          <a:p>
            <a:r>
              <a:rPr lang="en-US" dirty="0"/>
              <a:t>1.JAVA</a:t>
            </a:r>
          </a:p>
          <a:p>
            <a:r>
              <a:rPr lang="en-US" dirty="0"/>
              <a:t>2.JAVA SWING</a:t>
            </a:r>
          </a:p>
          <a:p>
            <a:r>
              <a:rPr lang="en-US" dirty="0"/>
              <a:t>3.VS Code</a:t>
            </a:r>
          </a:p>
          <a:p>
            <a:r>
              <a:rPr lang="en-US" dirty="0"/>
              <a:t>4.My SQL Workbench</a:t>
            </a:r>
          </a:p>
        </p:txBody>
      </p:sp>
      <p:pic>
        <p:nvPicPr>
          <p:cNvPr id="7" name="Picture 6">
            <a:extLst>
              <a:ext uri="{FF2B5EF4-FFF2-40B4-BE49-F238E27FC236}">
                <a16:creationId xmlns:a16="http://schemas.microsoft.com/office/drawing/2014/main" id="{BF132A1E-EA57-CFDE-FDCF-6CBDB968F662}"/>
              </a:ext>
            </a:extLst>
          </p:cNvPr>
          <p:cNvPicPr>
            <a:picLocks noChangeAspect="1"/>
          </p:cNvPicPr>
          <p:nvPr/>
        </p:nvPicPr>
        <p:blipFill>
          <a:blip r:embed="rId2"/>
          <a:stretch>
            <a:fillRect/>
          </a:stretch>
        </p:blipFill>
        <p:spPr>
          <a:xfrm>
            <a:off x="0" y="-78446"/>
            <a:ext cx="1504949" cy="1023587"/>
          </a:xfrm>
          <a:prstGeom prst="rect">
            <a:avLst/>
          </a:prstGeom>
        </p:spPr>
      </p:pic>
      <p:sp>
        <p:nvSpPr>
          <p:cNvPr id="9" name="Title 1">
            <a:extLst>
              <a:ext uri="{FF2B5EF4-FFF2-40B4-BE49-F238E27FC236}">
                <a16:creationId xmlns:a16="http://schemas.microsoft.com/office/drawing/2014/main" id="{4E0AC060-7984-D505-7485-30056E1F89B2}"/>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0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81EBC-41CE-0E51-3A6F-6F307419A2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B6DA4FF-4665-1D90-A228-5A5D8884C3A8}"/>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200" b="1" dirty="0">
                <a:latin typeface="+mn-lt"/>
              </a:rPr>
              <a:t>Some Screenshots</a:t>
            </a:r>
          </a:p>
        </p:txBody>
      </p:sp>
      <p:pic>
        <p:nvPicPr>
          <p:cNvPr id="8" name="Picture 7">
            <a:extLst>
              <a:ext uri="{FF2B5EF4-FFF2-40B4-BE49-F238E27FC236}">
                <a16:creationId xmlns:a16="http://schemas.microsoft.com/office/drawing/2014/main" id="{C836A61B-0BCF-757F-A6D9-42E36D6370C8}"/>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2081BAB8-02E4-767C-C594-3A628E955678}"/>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21110FAB-CCFE-23F4-4FAE-017058E8733B}"/>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3BABBAAD-7417-4AE4-5097-A76A1A3A3271}"/>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B843D4BD-CAE4-55D7-7E28-BC0C22C7325A}"/>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513BF0B5-26B0-0416-BB44-660C58DDB1D6}"/>
              </a:ext>
            </a:extLst>
          </p:cNvPr>
          <p:cNvPicPr>
            <a:picLocks noChangeAspect="1"/>
          </p:cNvPicPr>
          <p:nvPr/>
        </p:nvPicPr>
        <p:blipFill>
          <a:blip r:embed="rId2"/>
          <a:stretch>
            <a:fillRect/>
          </a:stretch>
        </p:blipFill>
        <p:spPr>
          <a:xfrm>
            <a:off x="0" y="-78446"/>
            <a:ext cx="1504949" cy="1023587"/>
          </a:xfrm>
          <a:prstGeom prst="rect">
            <a:avLst/>
          </a:prstGeom>
        </p:spPr>
      </p:pic>
      <p:sp>
        <p:nvSpPr>
          <p:cNvPr id="9" name="Title 1">
            <a:extLst>
              <a:ext uri="{FF2B5EF4-FFF2-40B4-BE49-F238E27FC236}">
                <a16:creationId xmlns:a16="http://schemas.microsoft.com/office/drawing/2014/main" id="{F0C72F25-DA1A-B92B-1FF1-CC75DA980DA1}"/>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AB5889-5F04-5090-7A5D-09C205D9290C}"/>
              </a:ext>
            </a:extLst>
          </p:cNvPr>
          <p:cNvPicPr>
            <a:picLocks noChangeAspect="1"/>
          </p:cNvPicPr>
          <p:nvPr/>
        </p:nvPicPr>
        <p:blipFill>
          <a:blip r:embed="rId3"/>
          <a:stretch>
            <a:fillRect/>
          </a:stretch>
        </p:blipFill>
        <p:spPr>
          <a:xfrm>
            <a:off x="140601" y="1727080"/>
            <a:ext cx="5261132" cy="2209920"/>
          </a:xfrm>
          <a:prstGeom prst="rect">
            <a:avLst/>
          </a:prstGeom>
        </p:spPr>
      </p:pic>
      <p:pic>
        <p:nvPicPr>
          <p:cNvPr id="10" name="Picture 9">
            <a:extLst>
              <a:ext uri="{FF2B5EF4-FFF2-40B4-BE49-F238E27FC236}">
                <a16:creationId xmlns:a16="http://schemas.microsoft.com/office/drawing/2014/main" id="{4D016316-D436-6093-3667-27134F53FA7F}"/>
              </a:ext>
            </a:extLst>
          </p:cNvPr>
          <p:cNvPicPr>
            <a:picLocks noChangeAspect="1"/>
          </p:cNvPicPr>
          <p:nvPr/>
        </p:nvPicPr>
        <p:blipFill>
          <a:blip r:embed="rId4"/>
          <a:stretch>
            <a:fillRect/>
          </a:stretch>
        </p:blipFill>
        <p:spPr>
          <a:xfrm>
            <a:off x="5401733" y="2104986"/>
            <a:ext cx="6703514" cy="3269833"/>
          </a:xfrm>
          <a:prstGeom prst="rect">
            <a:avLst/>
          </a:prstGeom>
        </p:spPr>
      </p:pic>
    </p:spTree>
    <p:extLst>
      <p:ext uri="{BB962C8B-B14F-4D97-AF65-F5344CB8AC3E}">
        <p14:creationId xmlns:p14="http://schemas.microsoft.com/office/powerpoint/2010/main" val="139225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Conclusion</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TextBox 2">
            <a:extLst>
              <a:ext uri="{FF2B5EF4-FFF2-40B4-BE49-F238E27FC236}">
                <a16:creationId xmlns:a16="http://schemas.microsoft.com/office/drawing/2014/main" id="{D40906E5-813C-51C7-B99B-1CA1A4FB7548}"/>
              </a:ext>
            </a:extLst>
          </p:cNvPr>
          <p:cNvSpPr txBox="1"/>
          <p:nvPr/>
        </p:nvSpPr>
        <p:spPr>
          <a:xfrm>
            <a:off x="829733" y="2116667"/>
            <a:ext cx="10016067" cy="2585323"/>
          </a:xfrm>
          <a:prstGeom prst="rect">
            <a:avLst/>
          </a:prstGeom>
          <a:noFill/>
        </p:spPr>
        <p:txBody>
          <a:bodyPr wrap="square" rtlCol="0">
            <a:spAutoFit/>
          </a:bodyPr>
          <a:lstStyle/>
          <a:p>
            <a:r>
              <a:rPr lang="en-US" dirty="0"/>
              <a:t>Here's a short conclusion for the Hospital Management System using JAVA:</a:t>
            </a:r>
          </a:p>
          <a:p>
            <a:endParaRPr lang="en-US" dirty="0"/>
          </a:p>
          <a:p>
            <a:r>
              <a:rPr lang="en-US" dirty="0"/>
              <a:t>The Hospital Management System (HMS) developed using Java and MySQL offers an efficient and scalable solution for managing healthcare operations. By leveraging Java's robust programming capabilities and MySQL's reliable database management, the system can effectively handle patient records, appointment scheduling, billing, and inventory management. This integration ensures data consistency, security, and accessibility, ultimately enhancing patient care and operational efficiency. The modular design allows for easy updates and feature enhancements, making it a sustainable choice for hospitals seeking to improve their management processes.</a:t>
            </a:r>
            <a:endParaRPr lang="en-IN" dirty="0"/>
          </a:p>
        </p:txBody>
      </p:sp>
      <p:pic>
        <p:nvPicPr>
          <p:cNvPr id="5" name="Picture 4">
            <a:extLst>
              <a:ext uri="{FF2B5EF4-FFF2-40B4-BE49-F238E27FC236}">
                <a16:creationId xmlns:a16="http://schemas.microsoft.com/office/drawing/2014/main" id="{E7031A7E-CE07-7F2E-8ACF-86A3D3C3A990}"/>
              </a:ext>
            </a:extLst>
          </p:cNvPr>
          <p:cNvPicPr>
            <a:picLocks noChangeAspect="1"/>
          </p:cNvPicPr>
          <p:nvPr/>
        </p:nvPicPr>
        <p:blipFill>
          <a:blip r:embed="rId2"/>
          <a:stretch>
            <a:fillRect/>
          </a:stretch>
        </p:blipFill>
        <p:spPr>
          <a:xfrm>
            <a:off x="0" y="-78446"/>
            <a:ext cx="1504949" cy="1023587"/>
          </a:xfrm>
          <a:prstGeom prst="rect">
            <a:avLst/>
          </a:prstGeom>
        </p:spPr>
      </p:pic>
      <p:sp>
        <p:nvSpPr>
          <p:cNvPr id="6" name="Title 1">
            <a:extLst>
              <a:ext uri="{FF2B5EF4-FFF2-40B4-BE49-F238E27FC236}">
                <a16:creationId xmlns:a16="http://schemas.microsoft.com/office/drawing/2014/main" id="{ED4BF4E8-9396-AE7D-7150-5992C3257EB6}"/>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E1UA307C  			Course </a:t>
            </a:r>
            <a:r>
              <a:rPr lang="en-IN" sz="2000" b="1" dirty="0" err="1">
                <a:solidFill>
                  <a:schemeClr val="bg1"/>
                </a:solidFill>
                <a:latin typeface="Times New Roman" panose="02020603050405020304" pitchFamily="18" charset="0"/>
                <a:cs typeface="Times New Roman" panose="02020603050405020304" pitchFamily="18" charset="0"/>
              </a:rPr>
              <a:t>Name:JAVA</a:t>
            </a:r>
            <a:r>
              <a:rPr lang="en-IN" sz="2000" b="1" dirty="0">
                <a:solidFill>
                  <a:schemeClr val="bg1"/>
                </a:solidFill>
                <a:latin typeface="Times New Roman" panose="02020603050405020304" pitchFamily="18" charset="0"/>
                <a:cs typeface="Times New Roman" panose="02020603050405020304" pitchFamily="18" charset="0"/>
              </a:rPr>
              <a:t> PROGRAMMING</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48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1706</TotalTime>
  <Words>466</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Prabu K</dc:creator>
  <cp:lastModifiedBy>VEER TEOTIA</cp:lastModifiedBy>
  <cp:revision>170</cp:revision>
  <dcterms:created xsi:type="dcterms:W3CDTF">2023-11-05T07:10:02Z</dcterms:created>
  <dcterms:modified xsi:type="dcterms:W3CDTF">2024-11-10T13:35:06Z</dcterms:modified>
</cp:coreProperties>
</file>