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iaAQDx+Cil71WzwDL55CSwo4AZ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39fe34a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539fe34af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c38964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c38964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39fe34af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539fe34af5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39fe34a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539fe34af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f2696c2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f2696c2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c38964d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c38964d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c38964d0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c38964d0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f2696c2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f2696c2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f2696c2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f2696c2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f5b65f4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f5b65f4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927860dbab40cd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927860dbab40cd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grpSp>
        <p:nvGrpSpPr>
          <p:cNvPr id="10" name="Google Shape;10;gfe20172075_0_325"/>
          <p:cNvGrpSpPr/>
          <p:nvPr/>
        </p:nvGrpSpPr>
        <p:grpSpPr>
          <a:xfrm>
            <a:off x="4406400" y="0"/>
            <a:ext cx="4737600" cy="5143065"/>
            <a:chOff x="4406400" y="0"/>
            <a:chExt cx="4737600" cy="5143065"/>
          </a:xfrm>
        </p:grpSpPr>
        <p:sp>
          <p:nvSpPr>
            <p:cNvPr id="11" name="Google Shape;11;gfe20172075_0_32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fe20172075_0_32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fe20172075_0_32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fe20172075_0_32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fe20172075_0_32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fe20172075_0_32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fe20172075_0_32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fe20172075_0_32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fe20172075_0_32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fe20172075_0_32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fe20172075_0_32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fe20172075_0_32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fe20172075_0_32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fe20172075_0_32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fe20172075_0_32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fe20172075_0_32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fe20172075_0_32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fe20172075_0_32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gfe20172075_0_32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gfe20172075_0_3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fe20172075_0_411"/>
          <p:cNvGrpSpPr/>
          <p:nvPr/>
        </p:nvGrpSpPr>
        <p:grpSpPr>
          <a:xfrm>
            <a:off x="4406400" y="0"/>
            <a:ext cx="4737600" cy="5143065"/>
            <a:chOff x="4406400" y="0"/>
            <a:chExt cx="4737600" cy="5143065"/>
          </a:xfrm>
        </p:grpSpPr>
        <p:sp>
          <p:nvSpPr>
            <p:cNvPr id="107" name="Google Shape;107;gfe20172075_0_4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fe20172075_0_4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fe20172075_0_4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fe20172075_0_4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fe20172075_0_4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fe20172075_0_4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fe20172075_0_4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fe20172075_0_4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fe20172075_0_4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fe20172075_0_4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fe20172075_0_4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fe20172075_0_4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fe20172075_0_4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fe20172075_0_4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fe20172075_0_4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fe20172075_0_4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fe20172075_0_4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fe20172075_0_4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gfe20172075_0_4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gfe20172075_0_4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gfe20172075_0_4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fe20172075_0_4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grpSp>
        <p:nvGrpSpPr>
          <p:cNvPr id="32" name="Google Shape;32;gfe20172075_0_347"/>
          <p:cNvGrpSpPr/>
          <p:nvPr/>
        </p:nvGrpSpPr>
        <p:grpSpPr>
          <a:xfrm>
            <a:off x="0" y="381001"/>
            <a:ext cx="1037850" cy="1016288"/>
            <a:chOff x="0" y="381001"/>
            <a:chExt cx="1037850" cy="1016288"/>
          </a:xfrm>
        </p:grpSpPr>
        <p:sp>
          <p:nvSpPr>
            <p:cNvPr id="33" name="Google Shape;33;gfe20172075_0_34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fe20172075_0_34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gfe20172075_0_34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gfe20172075_0_34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7" name="Google Shape;37;gfe20172075_0_3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gfe20172075_0_315"/>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gfe20172075_0_315"/>
          <p:cNvGrpSpPr/>
          <p:nvPr/>
        </p:nvGrpSpPr>
        <p:grpSpPr>
          <a:xfrm>
            <a:off x="0" y="490"/>
            <a:ext cx="5153705" cy="5134399"/>
            <a:chOff x="0" y="75"/>
            <a:chExt cx="5153705" cy="5152950"/>
          </a:xfrm>
        </p:grpSpPr>
        <p:sp>
          <p:nvSpPr>
            <p:cNvPr id="41" name="Google Shape;41;gfe20172075_0_315"/>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fe20172075_0_315"/>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fe20172075_0_315"/>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fe20172075_0_3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fe20172075_0_31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6" name="Google Shape;46;gfe20172075_0_315"/>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47" name="Google Shape;47;gfe20172075_0_3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fe20172075_0_354"/>
          <p:cNvGrpSpPr/>
          <p:nvPr/>
        </p:nvGrpSpPr>
        <p:grpSpPr>
          <a:xfrm>
            <a:off x="0" y="381001"/>
            <a:ext cx="1037850" cy="1016288"/>
            <a:chOff x="0" y="381001"/>
            <a:chExt cx="1037850" cy="1016288"/>
          </a:xfrm>
        </p:grpSpPr>
        <p:sp>
          <p:nvSpPr>
            <p:cNvPr id="50" name="Google Shape;50;gfe20172075_0_35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fe20172075_0_35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gfe20172075_0_35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gfe20172075_0_354"/>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gfe20172075_0_354"/>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gfe20172075_0_3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fe20172075_0_362"/>
          <p:cNvGrpSpPr/>
          <p:nvPr/>
        </p:nvGrpSpPr>
        <p:grpSpPr>
          <a:xfrm>
            <a:off x="0" y="381001"/>
            <a:ext cx="1037850" cy="1016288"/>
            <a:chOff x="0" y="381001"/>
            <a:chExt cx="1037850" cy="1016288"/>
          </a:xfrm>
        </p:grpSpPr>
        <p:sp>
          <p:nvSpPr>
            <p:cNvPr id="58" name="Google Shape;58;gfe20172075_0_36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fe20172075_0_36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gfe20172075_0_36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gfe20172075_0_3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fe20172075_0_368"/>
          <p:cNvGrpSpPr/>
          <p:nvPr/>
        </p:nvGrpSpPr>
        <p:grpSpPr>
          <a:xfrm>
            <a:off x="0" y="381001"/>
            <a:ext cx="1037850" cy="1016288"/>
            <a:chOff x="0" y="381001"/>
            <a:chExt cx="1037850" cy="1016288"/>
          </a:xfrm>
        </p:grpSpPr>
        <p:sp>
          <p:nvSpPr>
            <p:cNvPr id="64" name="Google Shape;64;gfe20172075_0_36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fe20172075_0_36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fe20172075_0_36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gfe20172075_0_36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gfe20172075_0_3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fe20172075_0_375"/>
          <p:cNvGrpSpPr/>
          <p:nvPr/>
        </p:nvGrpSpPr>
        <p:grpSpPr>
          <a:xfrm>
            <a:off x="4406400" y="0"/>
            <a:ext cx="4737600" cy="5143500"/>
            <a:chOff x="4406400" y="0"/>
            <a:chExt cx="4737600" cy="5143500"/>
          </a:xfrm>
        </p:grpSpPr>
        <p:sp>
          <p:nvSpPr>
            <p:cNvPr id="71" name="Google Shape;71;gfe20172075_0_375"/>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fe20172075_0_375"/>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fe20172075_0_375"/>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fe20172075_0_375"/>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fe20172075_0_375"/>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fe20172075_0_375"/>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fe20172075_0_375"/>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fe20172075_0_37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fe20172075_0_375"/>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fe20172075_0_375"/>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fe20172075_0_375"/>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fe20172075_0_375"/>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fe20172075_0_375"/>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fe20172075_0_37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fe20172075_0_37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fe20172075_0_375"/>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fe20172075_0_375"/>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fe20172075_0_375"/>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gfe20172075_0_375"/>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gfe20172075_0_3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fe20172075_0_397"/>
          <p:cNvGrpSpPr/>
          <p:nvPr/>
        </p:nvGrpSpPr>
        <p:grpSpPr>
          <a:xfrm>
            <a:off x="0" y="381001"/>
            <a:ext cx="1037850" cy="1016288"/>
            <a:chOff x="0" y="381001"/>
            <a:chExt cx="1037850" cy="1016288"/>
          </a:xfrm>
        </p:grpSpPr>
        <p:sp>
          <p:nvSpPr>
            <p:cNvPr id="93" name="Google Shape;93;gfe20172075_0_39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fe20172075_0_39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fe20172075_0_397"/>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gfe20172075_0_397"/>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gfe20172075_0_397"/>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gfe20172075_0_3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fe20172075_0_405"/>
          <p:cNvGrpSpPr/>
          <p:nvPr/>
        </p:nvGrpSpPr>
        <p:grpSpPr>
          <a:xfrm>
            <a:off x="0" y="4128572"/>
            <a:ext cx="698925" cy="684657"/>
            <a:chOff x="0" y="3785672"/>
            <a:chExt cx="698925" cy="684657"/>
          </a:xfrm>
        </p:grpSpPr>
        <p:sp>
          <p:nvSpPr>
            <p:cNvPr id="101" name="Google Shape;101;gfe20172075_0_405"/>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fe20172075_0_405"/>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fe20172075_0_40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gfe20172075_0_4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fe20172075_0_3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fe20172075_0_3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fe20172075_0_3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539fe34af5_0_2"/>
          <p:cNvSpPr txBox="1"/>
          <p:nvPr>
            <p:ph type="title"/>
          </p:nvPr>
        </p:nvSpPr>
        <p:spPr>
          <a:xfrm>
            <a:off x="373950" y="386150"/>
            <a:ext cx="8272200" cy="238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Checking Integrity and Maintain Privacy </a:t>
            </a:r>
            <a:r>
              <a:rPr b="1" lang="en" sz="3600"/>
              <a:t>of Cloud Data</a:t>
            </a:r>
            <a:endParaRPr b="1" sz="3600"/>
          </a:p>
        </p:txBody>
      </p:sp>
      <p:sp>
        <p:nvSpPr>
          <p:cNvPr id="135" name="Google Shape;135;g1539fe34af5_0_2"/>
          <p:cNvSpPr txBox="1"/>
          <p:nvPr/>
        </p:nvSpPr>
        <p:spPr>
          <a:xfrm>
            <a:off x="373950" y="2961350"/>
            <a:ext cx="4945500" cy="1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lt1"/>
                </a:solidFill>
                <a:latin typeface="Montserrat"/>
                <a:ea typeface="Montserrat"/>
                <a:cs typeface="Montserrat"/>
                <a:sym typeface="Montserrat"/>
              </a:rPr>
              <a:t>By : Rohit Patidar (B19CS029)</a:t>
            </a:r>
            <a:endParaRPr b="1" i="0" sz="1800" u="none" cap="none" strike="noStrike">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lt1"/>
                </a:solidFill>
                <a:latin typeface="Montserrat"/>
                <a:ea typeface="Montserrat"/>
                <a:cs typeface="Montserrat"/>
                <a:sym typeface="Montserrat"/>
              </a:rPr>
              <a:t>        Viraj Vaishnav (B19CS016)</a:t>
            </a:r>
            <a:endParaRPr b="1" i="0" sz="1800" u="none" cap="none" strike="noStrike">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lt1"/>
                </a:solidFill>
                <a:latin typeface="Montserrat"/>
                <a:ea typeface="Montserrat"/>
                <a:cs typeface="Montserrat"/>
                <a:sym typeface="Montserrat"/>
              </a:rPr>
              <a:t>Supervisor : Dr. Surmila Thokchom</a:t>
            </a:r>
            <a:endParaRPr b="1"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ac38964d02_0_0"/>
          <p:cNvSpPr txBox="1"/>
          <p:nvPr>
            <p:ph type="title"/>
          </p:nvPr>
        </p:nvSpPr>
        <p:spPr>
          <a:xfrm>
            <a:off x="1052550" y="777925"/>
            <a:ext cx="7038900" cy="62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t>Issues we are currently facing  :</a:t>
            </a:r>
            <a:endParaRPr b="1" sz="3000"/>
          </a:p>
        </p:txBody>
      </p:sp>
      <p:sp>
        <p:nvSpPr>
          <p:cNvPr id="188" name="Google Shape;188;g1ac38964d02_0_0"/>
          <p:cNvSpPr txBox="1"/>
          <p:nvPr>
            <p:ph idx="1" type="body"/>
          </p:nvPr>
        </p:nvSpPr>
        <p:spPr>
          <a:xfrm>
            <a:off x="1052550" y="1403425"/>
            <a:ext cx="7038900" cy="25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FFFFFF"/>
                </a:solidFill>
                <a:highlight>
                  <a:schemeClr val="dk1"/>
                </a:highlight>
                <a:latin typeface="Montserrat"/>
                <a:ea typeface="Montserrat"/>
                <a:cs typeface="Montserrat"/>
                <a:sym typeface="Montserrat"/>
              </a:rPr>
              <a:t>We are not able encrypt the whole 2 MB data chunk because we are using RSA to encrypt data but the keysize is only 4096 bits. </a:t>
            </a:r>
            <a:r>
              <a:rPr lang="en" sz="1600">
                <a:solidFill>
                  <a:srgbClr val="FFFFFF"/>
                </a:solidFill>
                <a:highlight>
                  <a:schemeClr val="dk1"/>
                </a:highlight>
                <a:latin typeface="Montserrat"/>
                <a:ea typeface="Montserrat"/>
                <a:cs typeface="Montserrat"/>
                <a:sym typeface="Montserrat"/>
              </a:rPr>
              <a:t>RSA can only encrypt data smaller than (or equal to) the key length.</a:t>
            </a:r>
            <a:endParaRPr sz="1600">
              <a:solidFill>
                <a:srgbClr val="FFFFFF"/>
              </a:solidFill>
              <a:highlight>
                <a:schemeClr val="dk1"/>
              </a:highlight>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highlight>
                <a:schemeClr val="dk1"/>
              </a:highlight>
              <a:latin typeface="Montserrat"/>
              <a:ea typeface="Montserrat"/>
              <a:cs typeface="Montserrat"/>
              <a:sym typeface="Montserrat"/>
            </a:endParaRPr>
          </a:p>
          <a:p>
            <a:pPr indent="0" lvl="0" marL="0" rtl="0" algn="l">
              <a:spcBef>
                <a:spcPts val="0"/>
              </a:spcBef>
              <a:spcAft>
                <a:spcPts val="0"/>
              </a:spcAft>
              <a:buNone/>
            </a:pPr>
            <a:r>
              <a:rPr lang="en" sz="1600">
                <a:highlight>
                  <a:schemeClr val="dk1"/>
                </a:highlight>
                <a:latin typeface="Montserrat"/>
                <a:ea typeface="Montserrat"/>
                <a:cs typeface="Montserrat"/>
                <a:sym typeface="Montserrat"/>
              </a:rPr>
              <a:t>So to encrypt large data with RSA you need to do it indirectly - i.e. we will use a symmetric key algorithm(Most probably AES) to encrypt the large data and encrypt this key using the RSA public key.</a:t>
            </a:r>
            <a:endParaRPr sz="1600">
              <a:highlight>
                <a:schemeClr val="dk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539fe34af5_0_78"/>
          <p:cNvSpPr txBox="1"/>
          <p:nvPr/>
        </p:nvSpPr>
        <p:spPr>
          <a:xfrm>
            <a:off x="1735350" y="2017650"/>
            <a:ext cx="5673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 sz="6000" u="none" cap="none" strike="noStrike">
                <a:solidFill>
                  <a:schemeClr val="lt1"/>
                </a:solidFill>
                <a:latin typeface="Montserrat"/>
                <a:ea typeface="Montserrat"/>
                <a:cs typeface="Montserrat"/>
                <a:sym typeface="Montserrat"/>
              </a:rPr>
              <a:t>Thank You…</a:t>
            </a:r>
            <a:endParaRPr b="1" i="0" sz="60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539fe34af5_0_8"/>
          <p:cNvSpPr txBox="1"/>
          <p:nvPr>
            <p:ph type="title"/>
          </p:nvPr>
        </p:nvSpPr>
        <p:spPr>
          <a:xfrm>
            <a:off x="1052550" y="843700"/>
            <a:ext cx="6762300" cy="58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000"/>
              <a:t>Problem Statement : </a:t>
            </a:r>
            <a:endParaRPr b="1" sz="3000"/>
          </a:p>
        </p:txBody>
      </p:sp>
      <p:sp>
        <p:nvSpPr>
          <p:cNvPr id="141" name="Google Shape;141;g1539fe34af5_0_8"/>
          <p:cNvSpPr txBox="1"/>
          <p:nvPr>
            <p:ph idx="1" type="body"/>
          </p:nvPr>
        </p:nvSpPr>
        <p:spPr>
          <a:xfrm>
            <a:off x="1052550" y="1660075"/>
            <a:ext cx="7038900" cy="1291200"/>
          </a:xfrm>
          <a:prstGeom prst="rect">
            <a:avLst/>
          </a:prstGeom>
          <a:noFill/>
          <a:ln>
            <a:noFill/>
          </a:ln>
        </p:spPr>
        <p:txBody>
          <a:bodyPr anchorCtr="0" anchor="t" bIns="91425" lIns="91425" spcFirstLastPara="1" rIns="91425" wrap="square" tIns="91425">
            <a:normAutofit lnSpcReduction="20000"/>
          </a:bodyPr>
          <a:lstStyle/>
          <a:p>
            <a:pPr indent="-381000" lvl="0" marL="457200" rtl="0" algn="just">
              <a:lnSpc>
                <a:spcPct val="115000"/>
              </a:lnSpc>
              <a:spcBef>
                <a:spcPts val="0"/>
              </a:spcBef>
              <a:spcAft>
                <a:spcPts val="0"/>
              </a:spcAft>
              <a:buSzPts val="2400"/>
              <a:buFont typeface="Montserrat"/>
              <a:buChar char="➢"/>
            </a:pPr>
            <a:r>
              <a:rPr lang="en" sz="2400">
                <a:latin typeface="Montserrat"/>
                <a:ea typeface="Montserrat"/>
                <a:cs typeface="Montserrat"/>
                <a:sym typeface="Montserrat"/>
              </a:rPr>
              <a:t>To develop a scheme to verify the integrity of cloud data and maintain privacy.</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19f2696c252_0_0"/>
          <p:cNvPicPr preferRelativeResize="0"/>
          <p:nvPr/>
        </p:nvPicPr>
        <p:blipFill>
          <a:blip r:embed="rId3">
            <a:alphaModFix/>
          </a:blip>
          <a:stretch>
            <a:fillRect/>
          </a:stretch>
        </p:blipFill>
        <p:spPr>
          <a:xfrm>
            <a:off x="1488600" y="1594500"/>
            <a:ext cx="6166800" cy="3214025"/>
          </a:xfrm>
          <a:prstGeom prst="rect">
            <a:avLst/>
          </a:prstGeom>
          <a:noFill/>
          <a:ln>
            <a:noFill/>
          </a:ln>
        </p:spPr>
      </p:pic>
      <p:sp>
        <p:nvSpPr>
          <p:cNvPr id="147" name="Google Shape;147;g19f2696c252_0_0"/>
          <p:cNvSpPr txBox="1"/>
          <p:nvPr/>
        </p:nvSpPr>
        <p:spPr>
          <a:xfrm>
            <a:off x="1057175" y="538375"/>
            <a:ext cx="679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ontserrat"/>
                <a:ea typeface="Montserrat"/>
                <a:cs typeface="Montserrat"/>
                <a:sym typeface="Montserrat"/>
              </a:rPr>
              <a:t>Following figure shows the working of Integrity Verification Scheme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ac38964d02_0_7"/>
          <p:cNvSpPr txBox="1"/>
          <p:nvPr>
            <p:ph type="title"/>
          </p:nvPr>
        </p:nvSpPr>
        <p:spPr>
          <a:xfrm>
            <a:off x="1052550" y="818475"/>
            <a:ext cx="7396200" cy="7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Working of proposed </a:t>
            </a:r>
            <a:r>
              <a:rPr b="1" lang="en" sz="3000"/>
              <a:t>scheme : </a:t>
            </a:r>
            <a:endParaRPr b="1" sz="3000"/>
          </a:p>
        </p:txBody>
      </p:sp>
      <p:sp>
        <p:nvSpPr>
          <p:cNvPr id="153" name="Google Shape;153;g1ac38964d02_0_7"/>
          <p:cNvSpPr txBox="1"/>
          <p:nvPr>
            <p:ph idx="1" type="body"/>
          </p:nvPr>
        </p:nvSpPr>
        <p:spPr>
          <a:xfrm>
            <a:off x="1052550" y="1874300"/>
            <a:ext cx="7038900" cy="2447100"/>
          </a:xfrm>
          <a:prstGeom prst="rect">
            <a:avLst/>
          </a:prstGeom>
        </p:spPr>
        <p:txBody>
          <a:bodyPr anchorCtr="0" anchor="t" bIns="91425" lIns="91425" spcFirstLastPara="1" rIns="91425" wrap="square" tIns="91425">
            <a:normAutofit lnSpcReduction="20000"/>
          </a:bodyPr>
          <a:lstStyle/>
          <a:p>
            <a:pPr indent="-323850" lvl="0" marL="457200" rtl="0" algn="just">
              <a:lnSpc>
                <a:spcPct val="115000"/>
              </a:lnSpc>
              <a:spcBef>
                <a:spcPts val="0"/>
              </a:spcBef>
              <a:spcAft>
                <a:spcPts val="0"/>
              </a:spcAft>
              <a:buSzPts val="1500"/>
              <a:buFont typeface="Montserrat"/>
              <a:buChar char="➢"/>
            </a:pPr>
            <a:r>
              <a:rPr lang="en" sz="1500">
                <a:latin typeface="Montserrat"/>
                <a:ea typeface="Montserrat"/>
                <a:cs typeface="Montserrat"/>
                <a:sym typeface="Montserrat"/>
              </a:rPr>
              <a:t>KeyGen() : This phase is performed by the user to generate the user’s public key and private key.</a:t>
            </a:r>
            <a:endParaRPr sz="1500">
              <a:latin typeface="Montserrat"/>
              <a:ea typeface="Montserrat"/>
              <a:cs typeface="Montserrat"/>
              <a:sym typeface="Montserrat"/>
            </a:endParaRPr>
          </a:p>
          <a:p>
            <a:pPr indent="-323850" lvl="0" marL="457200" rtl="0" algn="just">
              <a:lnSpc>
                <a:spcPct val="115000"/>
              </a:lnSpc>
              <a:spcBef>
                <a:spcPts val="1000"/>
              </a:spcBef>
              <a:spcAft>
                <a:spcPts val="0"/>
              </a:spcAft>
              <a:buSzPts val="1500"/>
              <a:buFont typeface="Montserrat"/>
              <a:buChar char="➢"/>
            </a:pPr>
            <a:r>
              <a:rPr lang="en" sz="1500">
                <a:latin typeface="Montserrat"/>
                <a:ea typeface="Montserrat"/>
                <a:cs typeface="Montserrat"/>
                <a:sym typeface="Montserrat"/>
              </a:rPr>
              <a:t>Encryption() : In this, The data is sliced into data blocks and then encrypted.</a:t>
            </a:r>
            <a:endParaRPr sz="1500">
              <a:latin typeface="Montserrat"/>
              <a:ea typeface="Montserrat"/>
              <a:cs typeface="Montserrat"/>
              <a:sym typeface="Montserrat"/>
            </a:endParaRPr>
          </a:p>
          <a:p>
            <a:pPr indent="-323850" lvl="0" marL="457200" rtl="0" algn="just">
              <a:lnSpc>
                <a:spcPct val="115000"/>
              </a:lnSpc>
              <a:spcBef>
                <a:spcPts val="1000"/>
              </a:spcBef>
              <a:spcAft>
                <a:spcPts val="0"/>
              </a:spcAft>
              <a:buSzPts val="1500"/>
              <a:buFont typeface="Montserrat"/>
              <a:buChar char="➢"/>
            </a:pPr>
            <a:r>
              <a:rPr lang="en" sz="1500">
                <a:latin typeface="Montserrat"/>
                <a:ea typeface="Montserrat"/>
                <a:cs typeface="Montserrat"/>
                <a:sym typeface="Montserrat"/>
              </a:rPr>
              <a:t>SignGen(): It is performed by the user to construct signature set of files to be uploaded.</a:t>
            </a:r>
            <a:endParaRPr sz="1500">
              <a:latin typeface="Montserrat"/>
              <a:ea typeface="Montserrat"/>
              <a:cs typeface="Montserrat"/>
              <a:sym typeface="Montserrat"/>
            </a:endParaRPr>
          </a:p>
          <a:p>
            <a:pPr indent="-323850" lvl="0" marL="457200" rtl="0" algn="just">
              <a:lnSpc>
                <a:spcPct val="115000"/>
              </a:lnSpc>
              <a:spcBef>
                <a:spcPts val="1000"/>
              </a:spcBef>
              <a:spcAft>
                <a:spcPts val="1000"/>
              </a:spcAft>
              <a:buSzPts val="1500"/>
              <a:buFont typeface="Montserrat"/>
              <a:buChar char="➢"/>
            </a:pPr>
            <a:r>
              <a:rPr lang="en" sz="1500">
                <a:latin typeface="Montserrat"/>
                <a:ea typeface="Montserrat"/>
                <a:cs typeface="Montserrat"/>
                <a:sym typeface="Montserrat"/>
              </a:rPr>
              <a:t>Upload(): It is performed by the user and the CSP. The user slice the data and generate the signature and upload data to the cloud.</a:t>
            </a:r>
            <a:endParaRPr sz="15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ac38964d02_0_137"/>
          <p:cNvSpPr txBox="1"/>
          <p:nvPr>
            <p:ph idx="1" type="body"/>
          </p:nvPr>
        </p:nvSpPr>
        <p:spPr>
          <a:xfrm>
            <a:off x="1062300" y="1383500"/>
            <a:ext cx="7284000" cy="26925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Challenge(): To check the integrity of data the user sends the challenge request to the CSP through the smart contract. </a:t>
            </a:r>
            <a:endParaRPr sz="1500">
              <a:latin typeface="Montserrat"/>
              <a:ea typeface="Montserrat"/>
              <a:cs typeface="Montserrat"/>
              <a:sym typeface="Montserrat"/>
            </a:endParaRPr>
          </a:p>
          <a:p>
            <a:pPr indent="-323850" lvl="0" marL="457200" rtl="0" algn="just">
              <a:lnSpc>
                <a:spcPct val="115000"/>
              </a:lnSpc>
              <a:spcBef>
                <a:spcPts val="1000"/>
              </a:spcBef>
              <a:spcAft>
                <a:spcPts val="0"/>
              </a:spcAft>
              <a:buSzPts val="1500"/>
              <a:buFont typeface="Montserrat"/>
              <a:buChar char="➢"/>
            </a:pPr>
            <a:r>
              <a:rPr lang="en" sz="1500">
                <a:latin typeface="Montserrat"/>
                <a:ea typeface="Montserrat"/>
                <a:cs typeface="Montserrat"/>
                <a:sym typeface="Montserrat"/>
              </a:rPr>
              <a:t>ProofGen(): After the CSP receives the user’s audit request. it constructs the proof and sends to the user through smart contract.</a:t>
            </a:r>
            <a:endParaRPr sz="1500">
              <a:latin typeface="Montserrat"/>
              <a:ea typeface="Montserrat"/>
              <a:cs typeface="Montserrat"/>
              <a:sym typeface="Montserrat"/>
            </a:endParaRPr>
          </a:p>
          <a:p>
            <a:pPr indent="-323850" lvl="0" marL="457200" rtl="0" algn="just">
              <a:lnSpc>
                <a:spcPct val="115000"/>
              </a:lnSpc>
              <a:spcBef>
                <a:spcPts val="1000"/>
              </a:spcBef>
              <a:spcAft>
                <a:spcPts val="1000"/>
              </a:spcAft>
              <a:buSzPts val="1500"/>
              <a:buFont typeface="Montserrat"/>
              <a:buChar char="➢"/>
            </a:pPr>
            <a:r>
              <a:rPr lang="en" sz="1500">
                <a:latin typeface="Montserrat"/>
                <a:ea typeface="Montserrat"/>
                <a:cs typeface="Montserrat"/>
                <a:sym typeface="Montserrat"/>
              </a:rPr>
              <a:t>Verify(): After the user receives the proof returned by the CSP, Then the lookup operation of cuckoo filter is performed. If all signatures exist in the cuckoo filter, the data integrity verification is passed; otherwise, the data are compromised.</a:t>
            </a:r>
            <a:endParaRPr sz="1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9f2696c252_0_8"/>
          <p:cNvSpPr txBox="1"/>
          <p:nvPr>
            <p:ph type="title"/>
          </p:nvPr>
        </p:nvSpPr>
        <p:spPr>
          <a:xfrm>
            <a:off x="1052550" y="890800"/>
            <a:ext cx="7038900" cy="6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Work Done so far :</a:t>
            </a:r>
            <a:endParaRPr b="1"/>
          </a:p>
        </p:txBody>
      </p:sp>
      <p:sp>
        <p:nvSpPr>
          <p:cNvPr id="164" name="Google Shape;164;g19f2696c252_0_8"/>
          <p:cNvSpPr txBox="1"/>
          <p:nvPr>
            <p:ph idx="1" type="body"/>
          </p:nvPr>
        </p:nvSpPr>
        <p:spPr>
          <a:xfrm>
            <a:off x="1297500" y="1567550"/>
            <a:ext cx="7038900" cy="30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arenR"/>
            </a:pPr>
            <a:r>
              <a:rPr lang="en" sz="1800">
                <a:latin typeface="Montserrat"/>
                <a:ea typeface="Montserrat"/>
                <a:cs typeface="Montserrat"/>
                <a:sym typeface="Montserrat"/>
              </a:rPr>
              <a:t>We have completed the RSA key pair generation for encrypting the data blocks.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AutoNum type="arabicParenR"/>
            </a:pPr>
            <a:r>
              <a:rPr lang="en" sz="1800">
                <a:latin typeface="Montserrat"/>
                <a:ea typeface="Montserrat"/>
                <a:cs typeface="Montserrat"/>
                <a:sym typeface="Montserrat"/>
              </a:rPr>
              <a:t>Data slicing or File </a:t>
            </a:r>
            <a:r>
              <a:rPr lang="en" sz="1800">
                <a:latin typeface="Montserrat"/>
                <a:ea typeface="Montserrat"/>
                <a:cs typeface="Montserrat"/>
                <a:sym typeface="Montserrat"/>
              </a:rPr>
              <a:t>Splitting part has been completed. We are slicing data into chunks of 2 MB.</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AutoNum type="arabicParenR"/>
            </a:pPr>
            <a:r>
              <a:rPr lang="en" sz="1800">
                <a:latin typeface="Montserrat"/>
                <a:ea typeface="Montserrat"/>
                <a:cs typeface="Montserrat"/>
                <a:sym typeface="Montserrat"/>
              </a:rPr>
              <a:t>We are also done with merging of data blocks.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AutoNum type="arabicParenR"/>
            </a:pPr>
            <a:r>
              <a:rPr lang="en" sz="1800">
                <a:latin typeface="Montserrat"/>
                <a:ea typeface="Montserrat"/>
                <a:cs typeface="Montserrat"/>
                <a:sym typeface="Montserrat"/>
              </a:rPr>
              <a:t>We have done the data chunks encryption using RSA </a:t>
            </a:r>
            <a:r>
              <a:rPr lang="en" sz="1800">
                <a:latin typeface="Montserrat"/>
                <a:ea typeface="Montserrat"/>
                <a:cs typeface="Montserrat"/>
                <a:sym typeface="Montserrat"/>
              </a:rPr>
              <a:t>Key Pair</a:t>
            </a:r>
            <a:r>
              <a:rPr lang="en" sz="1800">
                <a:latin typeface="Montserrat"/>
                <a:ea typeface="Montserrat"/>
                <a:cs typeface="Montserrat"/>
                <a:sym typeface="Montserrat"/>
              </a:rPr>
              <a:t> that we have generated.</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AutoNum type="arabicParenR"/>
            </a:pPr>
            <a:r>
              <a:rPr lang="en" sz="1800">
                <a:latin typeface="Montserrat"/>
                <a:ea typeface="Montserrat"/>
                <a:cs typeface="Montserrat"/>
                <a:sym typeface="Montserrat"/>
              </a:rPr>
              <a:t>We have implemented the cuckoo filter to store Tags (i.e. signatures) of each data chunk.</a:t>
            </a:r>
            <a:endParaRPr sz="18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9f2696c252_0_13"/>
          <p:cNvSpPr txBox="1"/>
          <p:nvPr>
            <p:ph type="title"/>
          </p:nvPr>
        </p:nvSpPr>
        <p:spPr>
          <a:xfrm>
            <a:off x="1096725" y="5164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Following are the scripts and files we have created so far.. </a:t>
            </a:r>
            <a:endParaRPr b="1"/>
          </a:p>
        </p:txBody>
      </p:sp>
      <p:pic>
        <p:nvPicPr>
          <p:cNvPr id="170" name="Google Shape;170;g19f2696c252_0_13"/>
          <p:cNvPicPr preferRelativeResize="0"/>
          <p:nvPr/>
        </p:nvPicPr>
        <p:blipFill>
          <a:blip r:embed="rId3">
            <a:alphaModFix/>
          </a:blip>
          <a:stretch>
            <a:fillRect/>
          </a:stretch>
        </p:blipFill>
        <p:spPr>
          <a:xfrm>
            <a:off x="1096725" y="1527098"/>
            <a:ext cx="7440454" cy="327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9f5b65f405_0_1"/>
          <p:cNvSpPr txBox="1"/>
          <p:nvPr>
            <p:ph type="title"/>
          </p:nvPr>
        </p:nvSpPr>
        <p:spPr>
          <a:xfrm>
            <a:off x="1052550" y="956175"/>
            <a:ext cx="7038900" cy="6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Ongoing work : </a:t>
            </a:r>
            <a:endParaRPr b="1"/>
          </a:p>
        </p:txBody>
      </p:sp>
      <p:sp>
        <p:nvSpPr>
          <p:cNvPr id="176" name="Google Shape;176;g19f5b65f405_0_1"/>
          <p:cNvSpPr txBox="1"/>
          <p:nvPr>
            <p:ph idx="1" type="body"/>
          </p:nvPr>
        </p:nvSpPr>
        <p:spPr>
          <a:xfrm>
            <a:off x="1052550" y="1634375"/>
            <a:ext cx="7284000" cy="16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Montserrat"/>
                <a:ea typeface="Montserrat"/>
                <a:cs typeface="Montserrat"/>
                <a:sym typeface="Montserrat"/>
              </a:rPr>
              <a:t>We are currently working on uploading data chunks to cloud (AWS S3). And </a:t>
            </a:r>
            <a:r>
              <a:rPr lang="en" sz="1800">
                <a:latin typeface="Montserrat"/>
                <a:ea typeface="Montserrat"/>
                <a:cs typeface="Montserrat"/>
                <a:sym typeface="Montserrat"/>
              </a:rPr>
              <a:t>calculating</a:t>
            </a:r>
            <a:r>
              <a:rPr lang="en" sz="1800">
                <a:latin typeface="Montserrat"/>
                <a:ea typeface="Montserrat"/>
                <a:cs typeface="Montserrat"/>
                <a:sym typeface="Montserrat"/>
              </a:rPr>
              <a:t> </a:t>
            </a:r>
            <a:r>
              <a:rPr lang="en" sz="1800">
                <a:latin typeface="Montserrat"/>
                <a:ea typeface="Montserrat"/>
                <a:cs typeface="Montserrat"/>
                <a:sym typeface="Montserrat"/>
              </a:rPr>
              <a:t>encryption time</a:t>
            </a:r>
            <a:r>
              <a:rPr lang="en" sz="1800">
                <a:latin typeface="Montserrat"/>
                <a:ea typeface="Montserrat"/>
                <a:cs typeface="Montserrat"/>
                <a:sym typeface="Montserrat"/>
              </a:rPr>
              <a:t> to check weather the RSA is efficient for this project or we will use any other encryption algorithm.</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d927860dbab40cd_1"/>
          <p:cNvSpPr txBox="1"/>
          <p:nvPr>
            <p:ph type="title"/>
          </p:nvPr>
        </p:nvSpPr>
        <p:spPr>
          <a:xfrm>
            <a:off x="1052550" y="905050"/>
            <a:ext cx="7038900" cy="5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Encryption time :</a:t>
            </a:r>
            <a:endParaRPr b="1"/>
          </a:p>
        </p:txBody>
      </p:sp>
      <p:pic>
        <p:nvPicPr>
          <p:cNvPr id="182" name="Google Shape;182;g2d927860dbab40cd_1"/>
          <p:cNvPicPr preferRelativeResize="0"/>
          <p:nvPr/>
        </p:nvPicPr>
        <p:blipFill>
          <a:blip r:embed="rId3">
            <a:alphaModFix/>
          </a:blip>
          <a:stretch>
            <a:fillRect/>
          </a:stretch>
        </p:blipFill>
        <p:spPr>
          <a:xfrm>
            <a:off x="1052550" y="1468450"/>
            <a:ext cx="7943549" cy="337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