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432187-4472-40CC-B9F1-308BAEC22360}" v="72" dt="2023-04-25T05:59:51.308"/>
    <p1510:client id="{EF9B9B02-4399-4F3F-BF29-DB29750026D9}" v="375" dt="2023-04-25T05:40:55.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edle and vial">
            <a:extLst>
              <a:ext uri="{FF2B5EF4-FFF2-40B4-BE49-F238E27FC236}">
                <a16:creationId xmlns:a16="http://schemas.microsoft.com/office/drawing/2014/main" id="{33A1DDE1-BF13-6AFE-0351-D7A3EB81BB04}"/>
              </a:ext>
            </a:extLst>
          </p:cNvPr>
          <p:cNvPicPr>
            <a:picLocks noChangeAspect="1"/>
          </p:cNvPicPr>
          <p:nvPr/>
        </p:nvPicPr>
        <p:blipFill rotWithShape="1">
          <a:blip r:embed="rId2"/>
          <a:srcRect r="6021" b="-3"/>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78417" y="-521761"/>
            <a:ext cx="3973385" cy="3692028"/>
          </a:xfrm>
          <a:noFill/>
        </p:spPr>
        <p:txBody>
          <a:bodyPr>
            <a:normAutofit/>
          </a:bodyPr>
          <a:lstStyle/>
          <a:p>
            <a:pPr algn="l"/>
            <a:r>
              <a:rPr lang="en-US" sz="5200">
                <a:cs typeface="Calibri Light"/>
              </a:rPr>
              <a:t>Thyroid Diagnosis with ML</a:t>
            </a:r>
            <a:endParaRPr lang="en-US" sz="5200"/>
          </a:p>
        </p:txBody>
      </p:sp>
      <p:sp>
        <p:nvSpPr>
          <p:cNvPr id="3" name="Subtitle 2"/>
          <p:cNvSpPr>
            <a:spLocks noGrp="1"/>
          </p:cNvSpPr>
          <p:nvPr>
            <p:ph type="subTitle" idx="1"/>
          </p:nvPr>
        </p:nvSpPr>
        <p:spPr>
          <a:xfrm>
            <a:off x="190230" y="3838480"/>
            <a:ext cx="4735385" cy="2276073"/>
          </a:xfrm>
          <a:noFill/>
        </p:spPr>
        <p:txBody>
          <a:bodyPr vert="horz" lIns="91440" tIns="45720" rIns="91440" bIns="45720" rtlCol="0" anchor="t">
            <a:normAutofit fontScale="85000" lnSpcReduction="10000"/>
          </a:bodyPr>
          <a:lstStyle/>
          <a:p>
            <a:pPr algn="l"/>
            <a:r>
              <a:rPr lang="en-US" b="1" dirty="0">
                <a:latin typeface="Bahnschrift"/>
                <a:cs typeface="Calibri"/>
              </a:rPr>
              <a:t>Thyroid disease using machine learning</a:t>
            </a:r>
          </a:p>
          <a:p>
            <a:pPr algn="l"/>
            <a:endParaRPr lang="en-US" b="1" dirty="0">
              <a:latin typeface="Bahnschrift"/>
              <a:cs typeface="Calibri"/>
            </a:endParaRPr>
          </a:p>
          <a:p>
            <a:pPr algn="l"/>
            <a:r>
              <a:rPr lang="en-US" b="1" dirty="0">
                <a:latin typeface="Bahnschrift"/>
                <a:cs typeface="Calibri"/>
              </a:rPr>
              <a:t>Team Members</a:t>
            </a:r>
          </a:p>
          <a:p>
            <a:pPr algn="l"/>
            <a:r>
              <a:rPr lang="en-US" b="1" dirty="0">
                <a:latin typeface="Bahnschrift"/>
                <a:cs typeface="Calibri"/>
              </a:rPr>
              <a:t>P . Veera</a:t>
            </a:r>
          </a:p>
          <a:p>
            <a:pPr algn="l"/>
            <a:r>
              <a:rPr lang="en-US" b="1" dirty="0">
                <a:latin typeface="Bahnschrift"/>
                <a:cs typeface="Calibri"/>
              </a:rPr>
              <a:t>T . maharaja</a:t>
            </a:r>
          </a:p>
          <a:p>
            <a:pPr algn="l"/>
            <a:r>
              <a:rPr lang="en-US" b="1" dirty="0">
                <a:latin typeface="Bahnschrift"/>
                <a:cs typeface="Calibri"/>
              </a:rPr>
              <a:t>S . Kishore</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7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700"/>
                                        <p:tgtEl>
                                          <p:spTgt spid="3">
                                            <p:txEl>
                                              <p:pRg st="5" end="5"/>
                                            </p:txEl>
                                          </p:spTgt>
                                        </p:tgtEl>
                                      </p:cBhvr>
                                    </p:animEffect>
                                  </p:childTnLst>
                                </p:cTn>
                              </p:par>
                              <p:par>
                                <p:cTn id="28" presetID="10" presetClass="entr" presetSubtype="0" fill="hold" grpId="0" nodeType="withEffect">
                                  <p:stCondLst>
                                    <p:cond delay="10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D4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5DADEEA-2EBD-EF39-0B20-F0F8782E3DB6}"/>
              </a:ext>
            </a:extLst>
          </p:cNvPr>
          <p:cNvPicPr>
            <a:picLocks noGrp="1" noChangeAspect="1"/>
          </p:cNvPicPr>
          <p:nvPr>
            <p:ph idx="1"/>
          </p:nvPr>
        </p:nvPicPr>
        <p:blipFill>
          <a:blip r:embed="rId2"/>
          <a:stretch>
            <a:fillRect/>
          </a:stretch>
        </p:blipFill>
        <p:spPr>
          <a:xfrm>
            <a:off x="3009537" y="643467"/>
            <a:ext cx="6172926" cy="5571066"/>
          </a:xfrm>
          <a:prstGeom prst="rect">
            <a:avLst/>
          </a:prstGeom>
        </p:spPr>
      </p:pic>
    </p:spTree>
    <p:extLst>
      <p:ext uri="{BB962C8B-B14F-4D97-AF65-F5344CB8AC3E}">
        <p14:creationId xmlns:p14="http://schemas.microsoft.com/office/powerpoint/2010/main" val="225780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PowerPoint&#10;&#10;Description automatically generated">
            <a:extLst>
              <a:ext uri="{FF2B5EF4-FFF2-40B4-BE49-F238E27FC236}">
                <a16:creationId xmlns:a16="http://schemas.microsoft.com/office/drawing/2014/main" id="{947DA2E1-0EDC-5FD8-4848-6183376E78F7}"/>
              </a:ext>
            </a:extLst>
          </p:cNvPr>
          <p:cNvPicPr>
            <a:picLocks noGrp="1" noChangeAspect="1"/>
          </p:cNvPicPr>
          <p:nvPr>
            <p:ph idx="1"/>
          </p:nvPr>
        </p:nvPicPr>
        <p:blipFill rotWithShape="1">
          <a:blip r:embed="rId2"/>
          <a:srcRect t="1086" r="1" b="1261"/>
          <a:stretch/>
        </p:blipFill>
        <p:spPr>
          <a:xfrm>
            <a:off x="802643" y="385983"/>
            <a:ext cx="10586714" cy="5970368"/>
          </a:xfrm>
          <a:prstGeom prst="rect">
            <a:avLst/>
          </a:prstGeom>
        </p:spPr>
      </p:pic>
      <p:cxnSp>
        <p:nvCxnSpPr>
          <p:cNvPr id="11" name="Straight Connector 10">
            <a:extLst>
              <a:ext uri="{FF2B5EF4-FFF2-40B4-BE49-F238E27FC236}">
                <a16:creationId xmlns:a16="http://schemas.microsoft.com/office/drawing/2014/main" id="{F56AE1B2-3354-430B-9E05-2241C72EE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25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ark floating bulbs with one lit up brightly">
            <a:extLst>
              <a:ext uri="{FF2B5EF4-FFF2-40B4-BE49-F238E27FC236}">
                <a16:creationId xmlns:a16="http://schemas.microsoft.com/office/drawing/2014/main" id="{76BA3B7F-7323-7BD8-6C86-341FA599793D}"/>
              </a:ext>
            </a:extLst>
          </p:cNvPr>
          <p:cNvPicPr>
            <a:picLocks noChangeAspect="1"/>
          </p:cNvPicPr>
          <p:nvPr/>
        </p:nvPicPr>
        <p:blipFill rotWithShape="1">
          <a:blip r:embed="rId2"/>
          <a:srcRect l="9091" t="6499" r="-2" b="21578"/>
          <a:stretch/>
        </p:blipFill>
        <p:spPr>
          <a:xfrm>
            <a:off x="-2" y="10"/>
            <a:ext cx="8668512" cy="6857990"/>
          </a:xfrm>
          <a:prstGeom prst="rect">
            <a:avLst/>
          </a:prstGeom>
        </p:spPr>
      </p:pic>
      <p:sp>
        <p:nvSpPr>
          <p:cNvPr id="17" name="Rectangle 16">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2D3980-AEFA-2D8C-2805-19F552A2303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Thank you For Your Attention</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8194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People at the meeting desk">
            <a:extLst>
              <a:ext uri="{FF2B5EF4-FFF2-40B4-BE49-F238E27FC236}">
                <a16:creationId xmlns:a16="http://schemas.microsoft.com/office/drawing/2014/main" id="{38CE68CB-9313-2732-529F-19718D294404}"/>
              </a:ext>
            </a:extLst>
          </p:cNvPr>
          <p:cNvPicPr>
            <a:picLocks noChangeAspect="1"/>
          </p:cNvPicPr>
          <p:nvPr/>
        </p:nvPicPr>
        <p:blipFill rotWithShape="1">
          <a:blip r:embed="rId2"/>
          <a:srcRect l="23383" t="6484" r="10127" b="-1"/>
          <a:stretch/>
        </p:blipFill>
        <p:spPr>
          <a:xfrm>
            <a:off x="20" y="10"/>
            <a:ext cx="8668492" cy="6857990"/>
          </a:xfrm>
          <a:prstGeom prst="rect">
            <a:avLst/>
          </a:prstGeom>
        </p:spPr>
      </p:pic>
      <p:sp>
        <p:nvSpPr>
          <p:cNvPr id="33" name="Rectangle 32">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912B09-78C5-AC73-B779-786707F624AF}"/>
              </a:ext>
            </a:extLst>
          </p:cNvPr>
          <p:cNvSpPr>
            <a:spLocks noGrp="1"/>
          </p:cNvSpPr>
          <p:nvPr>
            <p:ph type="title"/>
          </p:nvPr>
        </p:nvSpPr>
        <p:spPr>
          <a:xfrm>
            <a:off x="8395868" y="1161288"/>
            <a:ext cx="3438144" cy="1124712"/>
          </a:xfrm>
        </p:spPr>
        <p:txBody>
          <a:bodyPr anchor="b">
            <a:normAutofit/>
          </a:bodyPr>
          <a:lstStyle/>
          <a:p>
            <a:r>
              <a:rPr lang="en-US" sz="2800">
                <a:cs typeface="Calibri Light"/>
              </a:rPr>
              <a:t>Duration</a:t>
            </a:r>
            <a:endParaRPr lang="en-US" sz="2800"/>
          </a:p>
        </p:txBody>
      </p:sp>
      <p:sp>
        <p:nvSpPr>
          <p:cNvPr id="35" name="Rectangle 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058A787-1661-F1FB-761E-E23A7001CA22}"/>
              </a:ext>
            </a:extLst>
          </p:cNvPr>
          <p:cNvSpPr>
            <a:spLocks noGrp="1"/>
          </p:cNvSpPr>
          <p:nvPr>
            <p:ph idx="1"/>
          </p:nvPr>
        </p:nvSpPr>
        <p:spPr>
          <a:xfrm>
            <a:off x="8395868" y="2718054"/>
            <a:ext cx="3438906" cy="3207258"/>
          </a:xfrm>
        </p:spPr>
        <p:txBody>
          <a:bodyPr vert="horz" lIns="91440" tIns="45720" rIns="91440" bIns="45720" rtlCol="0" anchor="t">
            <a:normAutofit/>
          </a:bodyPr>
          <a:lstStyle/>
          <a:p>
            <a:r>
              <a:rPr lang="en-US" sz="1700">
                <a:cs typeface="Calibri"/>
              </a:rPr>
              <a:t>36 Days</a:t>
            </a:r>
          </a:p>
          <a:p>
            <a:r>
              <a:rPr lang="en-US" sz="1700">
                <a:cs typeface="Calibri"/>
              </a:rPr>
              <a:t>Overall Project Progress 0%</a:t>
            </a:r>
          </a:p>
          <a:p>
            <a:r>
              <a:rPr lang="en-US" sz="1700">
                <a:cs typeface="Calibri"/>
              </a:rPr>
              <a:t>Mentor Instructions : Refer the project Description Milestones , activities , and referens tounderstand the project deliverables. Provide your Github Details to collaborate with the project workspace repository. </a:t>
            </a:r>
          </a:p>
        </p:txBody>
      </p:sp>
    </p:spTree>
    <p:extLst>
      <p:ext uri="{BB962C8B-B14F-4D97-AF65-F5344CB8AC3E}">
        <p14:creationId xmlns:p14="http://schemas.microsoft.com/office/powerpoint/2010/main" val="34539224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Diagram&#10;&#10;Description automatically generated">
            <a:extLst>
              <a:ext uri="{FF2B5EF4-FFF2-40B4-BE49-F238E27FC236}">
                <a16:creationId xmlns:a16="http://schemas.microsoft.com/office/drawing/2014/main" id="{319DF070-7806-91E4-5D18-E9A25A830938}"/>
              </a:ext>
            </a:extLst>
          </p:cNvPr>
          <p:cNvPicPr>
            <a:picLocks noChangeAspect="1"/>
          </p:cNvPicPr>
          <p:nvPr/>
        </p:nvPicPr>
        <p:blipFill rotWithShape="1">
          <a:blip r:embed="rId2"/>
          <a:srcRect t="2266" b="19913"/>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57" name="Group 56">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58" name="Freeform: Shape 57">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406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24136-0499-1C77-D0DB-AFC0B714FF67}"/>
              </a:ext>
            </a:extLst>
          </p:cNvPr>
          <p:cNvSpPr>
            <a:spLocks noGrp="1"/>
          </p:cNvSpPr>
          <p:nvPr>
            <p:ph type="title"/>
          </p:nvPr>
        </p:nvSpPr>
        <p:spPr>
          <a:xfrm>
            <a:off x="6981825" y="1641752"/>
            <a:ext cx="4391024" cy="1323439"/>
          </a:xfrm>
        </p:spPr>
        <p:txBody>
          <a:bodyPr anchor="t">
            <a:normAutofit/>
          </a:bodyPr>
          <a:lstStyle/>
          <a:p>
            <a:endParaRPr lang="en-US" sz="2200">
              <a:solidFill>
                <a:schemeClr val="bg1"/>
              </a:solidFill>
            </a:endParaRPr>
          </a:p>
          <a:p>
            <a:r>
              <a:rPr lang="en-US" sz="2200">
                <a:solidFill>
                  <a:schemeClr val="bg1"/>
                </a:solidFill>
                <a:latin typeface="Sitka Text"/>
                <a:ea typeface="+mj-lt"/>
                <a:cs typeface="+mj-lt"/>
              </a:rPr>
              <a:t>Project Structure: Create the Project folder which contains files as shown below</a:t>
            </a:r>
            <a:endParaRPr lang="en-US" sz="2200">
              <a:solidFill>
                <a:schemeClr val="bg1"/>
              </a:solidFill>
              <a:latin typeface="Sitka Text"/>
            </a:endParaRPr>
          </a:p>
        </p:txBody>
      </p:sp>
      <p:pic>
        <p:nvPicPr>
          <p:cNvPr id="5" name="Picture 4" descr="Computer script on a screen">
            <a:extLst>
              <a:ext uri="{FF2B5EF4-FFF2-40B4-BE49-F238E27FC236}">
                <a16:creationId xmlns:a16="http://schemas.microsoft.com/office/drawing/2014/main" id="{705D0475-051A-0543-6DF5-7E8941CB1AF8}"/>
              </a:ext>
            </a:extLst>
          </p:cNvPr>
          <p:cNvPicPr>
            <a:picLocks noChangeAspect="1"/>
          </p:cNvPicPr>
          <p:nvPr/>
        </p:nvPicPr>
        <p:blipFill rotWithShape="1">
          <a:blip r:embed="rId2"/>
          <a:srcRect r="24912"/>
          <a:stretch/>
        </p:blipFill>
        <p:spPr>
          <a:xfrm>
            <a:off x="827088" y="1498600"/>
            <a:ext cx="5260975" cy="467677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18" name="Group 17">
            <a:extLst>
              <a:ext uri="{FF2B5EF4-FFF2-40B4-BE49-F238E27FC236}">
                <a16:creationId xmlns:a16="http://schemas.microsoft.com/office/drawing/2014/main" id="{0EAC7AFE-68C0-41EB-A1C7-108E60D7C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8" y="4795537"/>
            <a:ext cx="5260975" cy="1410656"/>
            <a:chOff x="827088" y="4795537"/>
            <a:chExt cx="5260975" cy="1410656"/>
          </a:xfrm>
        </p:grpSpPr>
        <p:sp>
          <p:nvSpPr>
            <p:cNvPr id="19" name="Freeform: Shape 18">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3C1CC09-180E-2747-9164-82FF005F68B2}"/>
              </a:ext>
            </a:extLst>
          </p:cNvPr>
          <p:cNvSpPr>
            <a:spLocks noGrp="1"/>
          </p:cNvSpPr>
          <p:nvPr>
            <p:ph idx="1"/>
          </p:nvPr>
        </p:nvSpPr>
        <p:spPr>
          <a:xfrm>
            <a:off x="6981826" y="3146400"/>
            <a:ext cx="4391024" cy="2682000"/>
          </a:xfrm>
        </p:spPr>
        <p:txBody>
          <a:bodyPr vert="horz" lIns="91440" tIns="45720" rIns="91440" bIns="45720" rtlCol="0">
            <a:normAutofit/>
          </a:bodyPr>
          <a:lstStyle/>
          <a:p>
            <a:r>
              <a:rPr lang="en-US" sz="1700">
                <a:solidFill>
                  <a:schemeClr val="bg1">
                    <a:alpha val="80000"/>
                  </a:schemeClr>
                </a:solidFill>
                <a:ea typeface="+mn-lt"/>
                <a:cs typeface="+mn-lt"/>
              </a:rPr>
              <a:t>We are building a flask application which needs HTML pages stored in the templates folder and a python script app.py for scripting. • thyroid_1_model.pkl is our saved model. Further, we will use this model for flask integration. • Training folder contains model training files and the training_ibm folder contains IBM deployment files. </a:t>
            </a:r>
            <a:endParaRPr lang="en-US" sz="1700">
              <a:solidFill>
                <a:schemeClr val="bg1">
                  <a:alpha val="80000"/>
                </a:schemeClr>
              </a:solidFill>
              <a:cs typeface="Calibri"/>
            </a:endParaRPr>
          </a:p>
        </p:txBody>
      </p:sp>
    </p:spTree>
    <p:extLst>
      <p:ext uri="{BB962C8B-B14F-4D97-AF65-F5344CB8AC3E}">
        <p14:creationId xmlns:p14="http://schemas.microsoft.com/office/powerpoint/2010/main" val="137637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6" name="Straight Connector 2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3F74E0D-76FB-A1CE-ABAD-1FC40B5BBA0E}"/>
              </a:ext>
            </a:extLst>
          </p:cNvPr>
          <p:cNvSpPr>
            <a:spLocks noGrp="1"/>
          </p:cNvSpPr>
          <p:nvPr>
            <p:ph idx="1"/>
          </p:nvPr>
        </p:nvSpPr>
        <p:spPr>
          <a:xfrm>
            <a:off x="897769" y="1909192"/>
            <a:ext cx="4586513" cy="3647710"/>
          </a:xfrm>
        </p:spPr>
        <p:txBody>
          <a:bodyPr>
            <a:normAutofit/>
          </a:bodyPr>
          <a:lstStyle/>
          <a:p>
            <a:r>
              <a:rPr lang="en-US" sz="1300">
                <a:solidFill>
                  <a:schemeClr val="bg1"/>
                </a:solidFill>
                <a:ea typeface="+mn-lt"/>
                <a:cs typeface="+mn-lt"/>
              </a:rPr>
              <a:t>Project Flow: ● The user interacts with the UI to enter the input. ● Entered input is analysed by the model which is integrated. ● Once the model analyses the input the prediction is showcased on the UI To accomplish this, we have to complete all the activities listed below, ● Define Problem / Problem Understanding ○ Specify the business problem ○ Business requirements ○ Literature Survey ○ Social or Business Impact. ● Data Collection &amp; Preparation ○ Collect the dataset ○ Data Preparation ● Exploratory Data Analysis ○ Descriptive statistical ○ Visual Analysis ● Model Building ○ Training the model in multiple algorithms ○ Testing the model ● Performance Testing &amp; Hyperparameter Tuning ○ Testing model with multiple evaluation metrics ○ Comparing model accuracy before &amp; after applying hyperparameter tuning ● Model Deployment ○ Save the best model ○ Integrate with Web Framework ● Project Demonstration &amp; Documentation ○ Record explanation Video for project end to end solution ○ Project Documentation-Step by step project development procedure</a:t>
            </a:r>
            <a:endParaRPr lang="en-US" sz="1300">
              <a:solidFill>
                <a:schemeClr val="bg1"/>
              </a:solidFill>
            </a:endParaRPr>
          </a:p>
        </p:txBody>
      </p:sp>
      <p:cxnSp>
        <p:nvCxnSpPr>
          <p:cNvPr id="24" name="Straight Connector 2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10;&#10;Description automatically generated">
            <a:extLst>
              <a:ext uri="{FF2B5EF4-FFF2-40B4-BE49-F238E27FC236}">
                <a16:creationId xmlns:a16="http://schemas.microsoft.com/office/drawing/2014/main" id="{614A32E6-BF38-838F-2216-C861016C0D9A}"/>
              </a:ext>
            </a:extLst>
          </p:cNvPr>
          <p:cNvPicPr>
            <a:picLocks noChangeAspect="1"/>
          </p:cNvPicPr>
          <p:nvPr/>
        </p:nvPicPr>
        <p:blipFill rotWithShape="1">
          <a:blip r:embed="rId2"/>
          <a:srcRect t="895" r="1" b="1"/>
          <a:stretch/>
        </p:blipFill>
        <p:spPr>
          <a:xfrm>
            <a:off x="6525453" y="10"/>
            <a:ext cx="5666547" cy="6857990"/>
          </a:xfrm>
          <a:prstGeom prst="rect">
            <a:avLst/>
          </a:prstGeom>
        </p:spPr>
      </p:pic>
    </p:spTree>
    <p:extLst>
      <p:ext uri="{BB962C8B-B14F-4D97-AF65-F5344CB8AC3E}">
        <p14:creationId xmlns:p14="http://schemas.microsoft.com/office/powerpoint/2010/main" val="327251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Graph">
            <a:extLst>
              <a:ext uri="{FF2B5EF4-FFF2-40B4-BE49-F238E27FC236}">
                <a16:creationId xmlns:a16="http://schemas.microsoft.com/office/drawing/2014/main" id="{C24BA9AB-36E6-A2E8-0898-9AD6CFD0B1AB}"/>
              </a:ext>
            </a:extLst>
          </p:cNvPr>
          <p:cNvPicPr>
            <a:picLocks noChangeAspect="1"/>
          </p:cNvPicPr>
          <p:nvPr/>
        </p:nvPicPr>
        <p:blipFill rotWithShape="1">
          <a:blip r:embed="rId2">
            <a:alphaModFix amt="60000"/>
          </a:blip>
          <a:srcRect t="6172" r="-2" b="3826"/>
          <a:stretch/>
        </p:blipFill>
        <p:spPr>
          <a:xfrm>
            <a:off x="-1" y="10"/>
            <a:ext cx="12192001" cy="6857990"/>
          </a:xfrm>
          <a:prstGeom prst="rect">
            <a:avLst/>
          </a:prstGeom>
        </p:spPr>
      </p:pic>
      <p:sp>
        <p:nvSpPr>
          <p:cNvPr id="2" name="Title 1">
            <a:extLst>
              <a:ext uri="{FF2B5EF4-FFF2-40B4-BE49-F238E27FC236}">
                <a16:creationId xmlns:a16="http://schemas.microsoft.com/office/drawing/2014/main" id="{06B10FFF-06EE-CCD2-06F2-F73F060950AB}"/>
              </a:ext>
            </a:extLst>
          </p:cNvPr>
          <p:cNvSpPr>
            <a:spLocks noGrp="1"/>
          </p:cNvSpPr>
          <p:nvPr>
            <p:ph type="title"/>
          </p:nvPr>
        </p:nvSpPr>
        <p:spPr>
          <a:xfrm>
            <a:off x="838199" y="1671570"/>
            <a:ext cx="5155261" cy="4072044"/>
          </a:xfrm>
        </p:spPr>
        <p:txBody>
          <a:bodyPr anchor="t">
            <a:normAutofit/>
          </a:bodyPr>
          <a:lstStyle/>
          <a:p>
            <a:r>
              <a:rPr lang="en-US">
                <a:solidFill>
                  <a:srgbClr val="FFFFFF"/>
                </a:solidFill>
                <a:cs typeface="Calibri Light"/>
              </a:rPr>
              <a:t>Visual Analysis</a:t>
            </a:r>
            <a:endParaRPr lang="en-US">
              <a:solidFill>
                <a:srgbClr val="FFFFFF"/>
              </a:solidFill>
            </a:endParaRPr>
          </a:p>
        </p:txBody>
      </p:sp>
      <p:sp>
        <p:nvSpPr>
          <p:cNvPr id="3" name="Content Placeholder 2">
            <a:extLst>
              <a:ext uri="{FF2B5EF4-FFF2-40B4-BE49-F238E27FC236}">
                <a16:creationId xmlns:a16="http://schemas.microsoft.com/office/drawing/2014/main" id="{BA4FB35C-1CD2-DA6C-80B0-98CEE111A9F9}"/>
              </a:ext>
            </a:extLst>
          </p:cNvPr>
          <p:cNvSpPr>
            <a:spLocks noGrp="1"/>
          </p:cNvSpPr>
          <p:nvPr>
            <p:ph idx="1"/>
          </p:nvPr>
        </p:nvSpPr>
        <p:spPr>
          <a:xfrm>
            <a:off x="6185986" y="1671566"/>
            <a:ext cx="5170861" cy="4072043"/>
          </a:xfrm>
        </p:spPr>
        <p:txBody>
          <a:bodyPr vert="horz" lIns="91440" tIns="45720" rIns="91440" bIns="45720" rtlCol="0">
            <a:normAutofit/>
          </a:bodyPr>
          <a:lstStyle/>
          <a:p>
            <a:r>
              <a:rPr lang="en-US" sz="2000">
                <a:solidFill>
                  <a:srgbClr val="FFFFFF"/>
                </a:solidFill>
                <a:ea typeface="+mn-lt"/>
                <a:cs typeface="+mn-lt"/>
              </a:rPr>
              <a:t>Visual analysis Visual analysis is the process of using visual representations, such as charts, plots, and graphs, to explore and understand data. It is a way to quickly identify patterns, trends, and outliers in the data, which can help to gain insights and make informed decisions. Activity 2.1: Checking Correlation. Here, I'm finding the correlation using HeatMap. It visualizes the data in 2-D coloured maps making use of colour variations. It describes the related variables in the form of colours instead of numbers; it will be plotted on both axes. Here, there is no correlation between columns.</a:t>
            </a:r>
            <a:endParaRPr lang="en-US" sz="2000">
              <a:solidFill>
                <a:srgbClr val="FFFFFF"/>
              </a:solidFill>
            </a:endParaRPr>
          </a:p>
        </p:txBody>
      </p:sp>
    </p:spTree>
    <p:extLst>
      <p:ext uri="{BB962C8B-B14F-4D97-AF65-F5344CB8AC3E}">
        <p14:creationId xmlns:p14="http://schemas.microsoft.com/office/powerpoint/2010/main" val="11205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3"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87580C38-86C8-3AE9-0817-31F498796D56}"/>
              </a:ext>
            </a:extLst>
          </p:cNvPr>
          <p:cNvSpPr>
            <a:spLocks noGrp="1"/>
          </p:cNvSpPr>
          <p:nvPr>
            <p:ph type="title"/>
          </p:nvPr>
        </p:nvSpPr>
        <p:spPr>
          <a:xfrm>
            <a:off x="1268127" y="2023558"/>
            <a:ext cx="3521265" cy="2491292"/>
          </a:xfrm>
        </p:spPr>
        <p:txBody>
          <a:bodyPr anchor="t">
            <a:normAutofit/>
          </a:bodyPr>
          <a:lstStyle/>
          <a:p>
            <a:r>
              <a:rPr lang="en-US" sz="4000">
                <a:cs typeface="Calibri Light"/>
              </a:rPr>
              <a:t>Model Building</a:t>
            </a:r>
            <a:endParaRPr lang="en-US" sz="4000"/>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E5E56D-807E-9C5A-4263-AEEA20CB2835}"/>
              </a:ext>
            </a:extLst>
          </p:cNvPr>
          <p:cNvSpPr>
            <a:spLocks noGrp="1"/>
          </p:cNvSpPr>
          <p:nvPr>
            <p:ph idx="1"/>
          </p:nvPr>
        </p:nvSpPr>
        <p:spPr>
          <a:xfrm>
            <a:off x="6099175" y="1311088"/>
            <a:ext cx="5276850" cy="4327261"/>
          </a:xfrm>
        </p:spPr>
        <p:txBody>
          <a:bodyPr vert="horz" lIns="91440" tIns="45720" rIns="91440" bIns="45720" rtlCol="0">
            <a:normAutofit/>
          </a:bodyPr>
          <a:lstStyle/>
          <a:p>
            <a:r>
              <a:rPr lang="en-US" sz="1900">
                <a:solidFill>
                  <a:schemeClr val="tx1">
                    <a:alpha val="80000"/>
                  </a:schemeClr>
                </a:solidFill>
                <a:ea typeface="+mn-lt"/>
                <a:cs typeface="+mn-lt"/>
              </a:rPr>
              <a:t>Activity 1: Training the model in multiple algorithms Now our data is cleaned and it’s time to build the model. We can train our data on different algorithms. For this project we are applying four classification algorithms. The best model is saved based on its performance. Activity 1.1: Random Forest Classifier Model A function named Random Forest Classifier Model is created and train and test data are passed as the parameters. Inside the function, the Random Forest Classifier algorithm is initialized and training data is passed to the model with the .fit() function. Test data is predicted with the .predict() function and saved in a new variable. For evaluating the model, accuracy_score and classification report is done.</a:t>
            </a:r>
            <a:endParaRPr lang="en-US" sz="1900">
              <a:solidFill>
                <a:schemeClr val="tx1">
                  <a:alpha val="80000"/>
                </a:schemeClr>
              </a:solidFill>
            </a:endParaRPr>
          </a:p>
        </p:txBody>
      </p:sp>
    </p:spTree>
    <p:extLst>
      <p:ext uri="{BB962C8B-B14F-4D97-AF65-F5344CB8AC3E}">
        <p14:creationId xmlns:p14="http://schemas.microsoft.com/office/powerpoint/2010/main" val="23844715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EA552A0-2285-4431-F318-795074877DB6}"/>
              </a:ext>
            </a:extLst>
          </p:cNvPr>
          <p:cNvSpPr>
            <a:spLocks noGrp="1"/>
          </p:cNvSpPr>
          <p:nvPr>
            <p:ph type="title"/>
          </p:nvPr>
        </p:nvSpPr>
        <p:spPr>
          <a:xfrm>
            <a:off x="1014141" y="1450655"/>
            <a:ext cx="3932030" cy="3956690"/>
          </a:xfrm>
        </p:spPr>
        <p:txBody>
          <a:bodyPr anchor="ctr">
            <a:normAutofit/>
          </a:bodyPr>
          <a:lstStyle/>
          <a:p>
            <a:r>
              <a:rPr lang="en-US" sz="5600">
                <a:solidFill>
                  <a:schemeClr val="bg1"/>
                </a:solidFill>
                <a:cs typeface="Calibri Light"/>
              </a:rPr>
              <a:t>Model Deployment</a:t>
            </a:r>
            <a:endParaRPr lang="en-US" sz="5600">
              <a:solidFill>
                <a:schemeClr val="bg1"/>
              </a:solidFill>
            </a:endParaRPr>
          </a:p>
        </p:txBody>
      </p:sp>
      <p:cxnSp>
        <p:nvCxnSpPr>
          <p:cNvPr id="35"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DFD54B-13F6-91AA-4B46-C2E20E209FD1}"/>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US" sz="1600" dirty="0">
                <a:solidFill>
                  <a:schemeClr val="bg1"/>
                </a:solidFill>
                <a:ea typeface="+mn-lt"/>
                <a:cs typeface="+mn-lt"/>
              </a:rPr>
              <a:t>Model Deployment Activity 1:Save the best model Saving the best model after comparing its performance using different evaluation metrics means selecting the model with the highest performance and saving its weights and configuration. This can be useful in avoiding the need to retrain the model every time it is needed and also to be able to use it in the future. </a:t>
            </a:r>
            <a:r>
              <a:rPr lang="en-US" sz="1600" dirty="0">
                <a:solidFill>
                  <a:schemeClr val="bg1"/>
                </a:solidFill>
                <a:latin typeface="Georgia Pro"/>
                <a:ea typeface="+mn-lt"/>
                <a:cs typeface="+mn-lt"/>
              </a:rPr>
              <a:t>Activity </a:t>
            </a:r>
            <a:r>
              <a:rPr lang="en-US" sz="1600" dirty="0">
                <a:solidFill>
                  <a:schemeClr val="bg1"/>
                </a:solidFill>
                <a:ea typeface="+mn-lt"/>
                <a:cs typeface="+mn-lt"/>
              </a:rPr>
              <a:t>2: Integrate with Web Framework In this section, we will be building a web application that is integrated to the model we built. A UI is provided for the uses where he has to enter the values for predictions. The enter values are given to the saved model and prediction is showcased on the UI. This section has the following tasks • Building HTML Pages • Building server side script Activity 2.1: Building Html Pages: For this project create three HTML files namely • home.html • predict.html • submit.html and save them in the templates folder. Let’s see how our home.html page looks like</a:t>
            </a:r>
            <a:endParaRPr lang="en-US" sz="1600" dirty="0">
              <a:solidFill>
                <a:schemeClr val="bg1"/>
              </a:solidFill>
            </a:endParaRPr>
          </a:p>
        </p:txBody>
      </p:sp>
    </p:spTree>
    <p:extLst>
      <p:ext uri="{BB962C8B-B14F-4D97-AF65-F5344CB8AC3E}">
        <p14:creationId xmlns:p14="http://schemas.microsoft.com/office/powerpoint/2010/main" val="394354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3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06740F8E-5280-46A2-50A6-02EECEE07A4C}"/>
              </a:ext>
            </a:extLst>
          </p:cNvPr>
          <p:cNvPicPr>
            <a:picLocks noGrp="1" noChangeAspect="1"/>
          </p:cNvPicPr>
          <p:nvPr>
            <p:ph idx="1"/>
          </p:nvPr>
        </p:nvPicPr>
        <p:blipFill>
          <a:blip r:embed="rId2"/>
          <a:stretch>
            <a:fillRect/>
          </a:stretch>
        </p:blipFill>
        <p:spPr>
          <a:xfrm>
            <a:off x="984930" y="643467"/>
            <a:ext cx="10222139" cy="5571066"/>
          </a:xfrm>
          <a:prstGeom prst="rect">
            <a:avLst/>
          </a:prstGeom>
        </p:spPr>
      </p:pic>
    </p:spTree>
    <p:extLst>
      <p:ext uri="{BB962C8B-B14F-4D97-AF65-F5344CB8AC3E}">
        <p14:creationId xmlns:p14="http://schemas.microsoft.com/office/powerpoint/2010/main" val="2053977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F4450385D43A47A56126D5E9E8955E" ma:contentTypeVersion="2" ma:contentTypeDescription="Create a new document." ma:contentTypeScope="" ma:versionID="3ead36db2aa91b1a18722506dc9b4e43">
  <xsd:schema xmlns:xsd="http://www.w3.org/2001/XMLSchema" xmlns:xs="http://www.w3.org/2001/XMLSchema" xmlns:p="http://schemas.microsoft.com/office/2006/metadata/properties" xmlns:ns2="35a0c8ce-9d2f-4957-8207-a8e277515b27" targetNamespace="http://schemas.microsoft.com/office/2006/metadata/properties" ma:root="true" ma:fieldsID="9c4f6abf4a42bde7d633d37973c956f7" ns2:_="">
    <xsd:import namespace="35a0c8ce-9d2f-4957-8207-a8e277515b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0c8ce-9d2f-4957-8207-a8e277515b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D2C243-E01A-454E-93E4-2FD9C177C313}">
  <ds:schemaRefs>
    <ds:schemaRef ds:uri="http://schemas.microsoft.com/sharepoint/v3/contenttype/forms"/>
  </ds:schemaRefs>
</ds:datastoreItem>
</file>

<file path=customXml/itemProps2.xml><?xml version="1.0" encoding="utf-8"?>
<ds:datastoreItem xmlns:ds="http://schemas.openxmlformats.org/officeDocument/2006/customXml" ds:itemID="{37495989-DF57-440D-96DF-B33D608219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a0c8ce-9d2f-4957-8207-a8e277515b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E34708-90D0-4300-B699-F1B36C79DFB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Thyroid Diagnosis with ML</vt:lpstr>
      <vt:lpstr>Duration</vt:lpstr>
      <vt:lpstr>PowerPoint Presentation</vt:lpstr>
      <vt:lpstr> Project Structure: Create the Project folder which contains files as shown below</vt:lpstr>
      <vt:lpstr>PowerPoint Presentation</vt:lpstr>
      <vt:lpstr>Visual Analysis</vt:lpstr>
      <vt:lpstr>Model Building</vt:lpstr>
      <vt:lpstr>Model Deployment</vt:lpstr>
      <vt:lpstr>PowerPoint Presentation</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Thyroid Diagnosis with ML</dc:title>
  <dc:creator/>
  <cp:lastModifiedBy/>
  <cp:revision>198</cp:revision>
  <dcterms:created xsi:type="dcterms:W3CDTF">2023-04-25T04:32:18Z</dcterms:created>
  <dcterms:modified xsi:type="dcterms:W3CDTF">2023-04-25T06:13:37Z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0x010100F5F4450385D43A47A56126D5E9E8955E</vt:lpwstr>
  </property>
  <property fmtid="{D5CDD505-2E9C-101B-9397-08002B2CF9AE}" pid="3" name="_SourceUrl">
    <vt:lpwstr/>
  </property>
  <property fmtid="{D5CDD505-2E9C-101B-9397-08002B2CF9AE}" pid="4" name="_SharedFileIndex">
    <vt:lpwstr/>
  </property>
  <property fmtid="{D5CDD505-2E9C-101B-9397-08002B2CF9AE}" pid="5" name="_ColorHex">
    <vt:lpwstr/>
  </property>
  <property fmtid="{D5CDD505-2E9C-101B-9397-08002B2CF9AE}" pid="6" name="_Emoji">
    <vt:lpwstr/>
  </property>
  <property fmtid="{D5CDD505-2E9C-101B-9397-08002B2CF9AE}" pid="7" name="ComplianceAssetId">
    <vt:lpwstr/>
  </property>
  <property fmtid="{D5CDD505-2E9C-101B-9397-08002B2CF9AE}" pid="8" name="_ColorTag">
    <vt:lpwstr/>
  </property>
  <property fmtid="{D5CDD505-2E9C-101B-9397-08002B2CF9AE}" pid="9" name="_ExtendedDescription">
    <vt:lpwstr/>
  </property>
  <property fmtid="{D5CDD505-2E9C-101B-9397-08002B2CF9AE}" pid="10" name="TriggerFlowInfo">
    <vt:lpwstr/>
  </property>
</Properties>
</file>