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Lst>
  <p:notesMasterIdLst>
    <p:notesMasterId r:id="rId55"/>
  </p:notesMasterIdLst>
  <p:sldIdLst>
    <p:sldId id="257" r:id="rId3"/>
    <p:sldId id="301" r:id="rId4"/>
    <p:sldId id="302" r:id="rId5"/>
    <p:sldId id="303" r:id="rId6"/>
    <p:sldId id="304" r:id="rId7"/>
    <p:sldId id="305" r:id="rId8"/>
    <p:sldId id="306" r:id="rId9"/>
    <p:sldId id="307" r:id="rId10"/>
    <p:sldId id="258" r:id="rId11"/>
    <p:sldId id="259" r:id="rId12"/>
    <p:sldId id="260" r:id="rId13"/>
    <p:sldId id="291" r:id="rId14"/>
    <p:sldId id="292" r:id="rId15"/>
    <p:sldId id="293" r:id="rId16"/>
    <p:sldId id="294" r:id="rId17"/>
    <p:sldId id="295" r:id="rId18"/>
    <p:sldId id="296" r:id="rId19"/>
    <p:sldId id="262" r:id="rId20"/>
    <p:sldId id="263" r:id="rId21"/>
    <p:sldId id="264" r:id="rId22"/>
    <p:sldId id="267" r:id="rId23"/>
    <p:sldId id="268" r:id="rId24"/>
    <p:sldId id="269" r:id="rId25"/>
    <p:sldId id="322" r:id="rId26"/>
    <p:sldId id="323" r:id="rId27"/>
    <p:sldId id="324" r:id="rId28"/>
    <p:sldId id="325" r:id="rId29"/>
    <p:sldId id="270" r:id="rId30"/>
    <p:sldId id="288" r:id="rId31"/>
    <p:sldId id="272" r:id="rId32"/>
    <p:sldId id="283" r:id="rId33"/>
    <p:sldId id="308" r:id="rId34"/>
    <p:sldId id="309" r:id="rId35"/>
    <p:sldId id="310" r:id="rId36"/>
    <p:sldId id="311" r:id="rId37"/>
    <p:sldId id="312" r:id="rId38"/>
    <p:sldId id="313" r:id="rId39"/>
    <p:sldId id="314" r:id="rId40"/>
    <p:sldId id="315" r:id="rId41"/>
    <p:sldId id="316" r:id="rId42"/>
    <p:sldId id="317" r:id="rId43"/>
    <p:sldId id="318" r:id="rId44"/>
    <p:sldId id="319" r:id="rId45"/>
    <p:sldId id="320" r:id="rId46"/>
    <p:sldId id="321" r:id="rId47"/>
    <p:sldId id="273" r:id="rId48"/>
    <p:sldId id="290" r:id="rId49"/>
    <p:sldId id="274" r:id="rId50"/>
    <p:sldId id="275" r:id="rId51"/>
    <p:sldId id="297" r:id="rId52"/>
    <p:sldId id="298" r:id="rId53"/>
    <p:sldId id="299"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3C5B54-9A6C-5401-1870-14CE82D2B355}" v="1248" dt="2022-01-28T08:20:04.799"/>
    <p1510:client id="{0FD0323D-C9D9-A26D-B09A-C8EB09878824}" v="8" dt="2022-01-29T02:47:42.601"/>
    <p1510:client id="{30FD86C6-A5D2-A0D2-39C0-0D01F5ACC347}" v="1090" dt="2022-01-28T14:21:26.430"/>
    <p1510:client id="{3502B99C-4339-0BCC-7EE5-5890D735DDD4}" v="4" dt="2022-01-29T00:54:13.406"/>
    <p1510:client id="{3B30E5FE-230A-E1B2-F3E2-1861F7FEDFAF}" v="1" dt="2022-01-28T15:21:12.722"/>
    <p1510:client id="{4396C213-517E-FF25-26C0-7EA9F033B7AE}" v="10" dt="2022-01-28T16:05:49.673"/>
    <p1510:client id="{614B1B98-79A3-5CF0-7E39-B56E0D634422}" v="13" dt="2022-01-28T10:26:55.397"/>
    <p1510:client id="{74416229-0FD5-2C4A-B882-DDA45DA58CEA}" v="108" dt="2022-01-28T07:09:54.713"/>
    <p1510:client id="{8CF3F3C5-0F8E-B070-0615-54623254F41D}" v="21" dt="2022-01-28T14:20:28.395"/>
    <p1510:client id="{97A772C5-9DCB-2F05-83AD-CD07270ED803}" v="34" dt="2022-01-28T12:14:40.383"/>
    <p1510:client id="{C4528379-A4C9-BE48-D283-27A95FB1D57D}" v="18" dt="2022-01-28T11:05:29.435"/>
    <p1510:client id="{CE7BFCD1-7B09-66CB-A407-DBAF6844371B}" v="2" dt="2022-01-28T16:39:46.950"/>
    <p1510:client id="{EAA32AC2-C2FB-30AA-46EC-AF73D6F348BD}" v="598" dt="2022-01-28T09:33:24.962"/>
    <p1510:client id="{EBDE2A22-EBD8-6010-8876-4D699BBBE8FD}" v="6" dt="2022-01-28T10:18:50.7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heme" Target="theme/theme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009D3E-CBBD-46D1-8CB3-2F14A9F070A2}" type="datetimeFigureOut">
              <a:t>1/29/2022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90D2FA-B915-49CF-B696-224B20500517}" type="slidenum">
              <a:t>‹#›</a:t>
            </a:fld>
            <a:endParaRPr lang="en-US"/>
          </a:p>
        </p:txBody>
      </p:sp>
    </p:spTree>
    <p:extLst>
      <p:ext uri="{BB962C8B-B14F-4D97-AF65-F5344CB8AC3E}">
        <p14:creationId xmlns:p14="http://schemas.microsoft.com/office/powerpoint/2010/main" val="3232290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F2F2F2"/>
        </a:solidFill>
        <a:effectLst/>
      </p:bgPr>
    </p:bg>
    <p:spTree>
      <p:nvGrpSpPr>
        <p:cNvPr id="1" name=""/>
        <p:cNvGrpSpPr/>
        <p:nvPr/>
      </p:nvGrpSpPr>
      <p:grpSpPr>
        <a:xfrm>
          <a:off x="0" y="0"/>
          <a:ext cx="0" cy="0"/>
          <a:chOff x="0" y="0"/>
          <a:chExt cx="0" cy="0"/>
        </a:xfrm>
      </p:grpSpPr>
      <p:pic>
        <p:nvPicPr>
          <p:cNvPr id="2062" name="Picture 14" descr="C:\Users\10630824\Desktop\Microot template\poly.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630800"/>
            <a:ext cx="12204441" cy="622720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84"/>
          <p:cNvSpPr>
            <a:spLocks noGrp="1" noChangeArrowheads="1"/>
          </p:cNvSpPr>
          <p:nvPr>
            <p:ph type="subTitle" idx="1" hasCustomPrompt="1"/>
          </p:nvPr>
        </p:nvSpPr>
        <p:spPr>
          <a:xfrm>
            <a:off x="1797473" y="4306924"/>
            <a:ext cx="7408984" cy="295275"/>
          </a:xfrm>
          <a:ln>
            <a:noFill/>
          </a:ln>
        </p:spPr>
        <p:txBody>
          <a:bodyPr anchor="ctr" anchorCtr="0"/>
          <a:lstStyle>
            <a:lvl1pPr marL="0" indent="0">
              <a:buFont typeface="Symbol" pitchFamily="18" charset="2"/>
              <a:buNone/>
              <a:defRPr sz="2133" b="0" i="0">
                <a:solidFill>
                  <a:srgbClr val="ED8B00"/>
                </a:solidFill>
                <a:latin typeface="Calibri Light"/>
                <a:cs typeface="Calibri Light"/>
              </a:defRPr>
            </a:lvl1pPr>
          </a:lstStyle>
          <a:p>
            <a:pPr lvl="0"/>
            <a:r>
              <a:rPr lang="en-US" noProof="0"/>
              <a:t>Click to Edit Master Subtitle Style</a:t>
            </a:r>
          </a:p>
        </p:txBody>
      </p:sp>
      <p:sp>
        <p:nvSpPr>
          <p:cNvPr id="11" name="Rectangle 83"/>
          <p:cNvSpPr>
            <a:spLocks noGrp="1" noChangeArrowheads="1"/>
          </p:cNvSpPr>
          <p:nvPr>
            <p:ph type="ctrTitle" hasCustomPrompt="1"/>
          </p:nvPr>
        </p:nvSpPr>
        <p:spPr>
          <a:xfrm>
            <a:off x="1797473" y="3026067"/>
            <a:ext cx="7415499" cy="574516"/>
          </a:xfrm>
          <a:noFill/>
          <a:ln w="9525">
            <a:noFill/>
            <a:miter lim="800000"/>
            <a:headEnd/>
            <a:tailEnd/>
          </a:ln>
        </p:spPr>
        <p:txBody>
          <a:bodyPr anchor="t"/>
          <a:lstStyle>
            <a:lvl1pPr>
              <a:defRPr sz="3600" b="0" i="0">
                <a:solidFill>
                  <a:srgbClr val="2C2D8B"/>
                </a:solidFill>
                <a:latin typeface="Calibri Light"/>
                <a:cs typeface="Calibri Light"/>
              </a:defRPr>
            </a:lvl1pPr>
          </a:lstStyle>
          <a:p>
            <a:pPr lvl="0"/>
            <a:r>
              <a:rPr lang="en-US" noProof="0"/>
              <a:t>Click to Edit Master Title Style</a:t>
            </a:r>
          </a:p>
        </p:txBody>
      </p:sp>
      <p:pic>
        <p:nvPicPr>
          <p:cNvPr id="16"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8706423" y="6103557"/>
            <a:ext cx="1825741" cy="33883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60189" y="278555"/>
            <a:ext cx="1111376" cy="877584"/>
          </a:xfrm>
          <a:prstGeom prst="rect">
            <a:avLst/>
          </a:prstGeom>
        </p:spPr>
      </p:pic>
    </p:spTree>
    <p:extLst>
      <p:ext uri="{BB962C8B-B14F-4D97-AF65-F5344CB8AC3E}">
        <p14:creationId xmlns:p14="http://schemas.microsoft.com/office/powerpoint/2010/main" val="2319705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44253" y="1253630"/>
            <a:ext cx="11486969" cy="4966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hasCustomPrompt="1"/>
          </p:nvPr>
        </p:nvSpPr>
        <p:spPr>
          <a:xfrm>
            <a:off x="359838" y="320570"/>
            <a:ext cx="10699044" cy="512961"/>
          </a:xfrm>
          <a:noFill/>
          <a:ln>
            <a:noFill/>
          </a:ln>
        </p:spPr>
        <p:txBody>
          <a:bodyPr/>
          <a:lstStyle>
            <a:lvl1pPr>
              <a:defRPr b="0"/>
            </a:lvl1pPr>
          </a:lstStyle>
          <a:p>
            <a:r>
              <a:rPr lang="en-US"/>
              <a:t>Click to Edit Master Title Style</a:t>
            </a:r>
          </a:p>
        </p:txBody>
      </p:sp>
      <p:pic>
        <p:nvPicPr>
          <p:cNvPr id="6" name="Picture 3" descr="C:\Users\10630824\Desktop\Microot template\corners (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475170" y="5210329"/>
            <a:ext cx="1906901" cy="219888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userDrawn="1"/>
        </p:nvSpPr>
        <p:spPr>
          <a:xfrm>
            <a:off x="11363158" y="6432155"/>
            <a:ext cx="425116" cy="338554"/>
          </a:xfrm>
          <a:prstGeom prst="rect">
            <a:avLst/>
          </a:prstGeom>
        </p:spPr>
        <p:txBody>
          <a:bodyPr wrap="none">
            <a:spAutoFit/>
          </a:bodyPr>
          <a:lstStyle/>
          <a:p>
            <a:pPr marL="0" marR="0" lvl="0" indent="0" algn="ctr" defTabSz="609585"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6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609585" rtl="0" eaLnBrk="1" fontAlgn="base" latinLnBrk="0" hangingPunct="1">
                <a:lnSpc>
                  <a:spcPct val="100000"/>
                </a:lnSpc>
                <a:spcBef>
                  <a:spcPct val="0"/>
                </a:spcBef>
                <a:spcAft>
                  <a:spcPct val="0"/>
                </a:spcAft>
                <a:buClrTx/>
                <a:buSzTx/>
                <a:buFontTx/>
                <a:buNone/>
                <a:tabLst/>
                <a:defRPr/>
              </a:pPr>
              <a:t>‹#›</a:t>
            </a:fld>
            <a:endParaRPr kumimoji="0" lang="uk-UA" sz="1333" b="0" i="0" u="none" strike="noStrike" kern="1200" cap="none" spc="0" normalizeH="0" baseline="0" noProof="0">
              <a:ln>
                <a:noFill/>
              </a:ln>
              <a:solidFill>
                <a:schemeClr val="bg1"/>
              </a:solidFill>
              <a:effectLst/>
              <a:uLnTx/>
              <a:uFillTx/>
              <a:latin typeface="Calibri Light"/>
              <a:cs typeface="Calibri Light"/>
            </a:endParaRPr>
          </a:p>
        </p:txBody>
      </p:sp>
      <p:pic>
        <p:nvPicPr>
          <p:cNvPr id="8" name="Picture 4" descr="C:\Users\10630824\Desktop\Microot template\corners (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flipH="1">
            <a:off x="-33855" y="-40315"/>
            <a:ext cx="918273" cy="933061"/>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11"/>
          <p:cNvSpPr>
            <a:spLocks noGrp="1"/>
          </p:cNvSpPr>
          <p:nvPr>
            <p:ph sz="quarter" idx="10" hasCustomPrompt="1"/>
          </p:nvPr>
        </p:nvSpPr>
        <p:spPr>
          <a:xfrm>
            <a:off x="457721" y="908007"/>
            <a:ext cx="10619203" cy="251364"/>
          </a:xfrm>
        </p:spPr>
        <p:txBody>
          <a:bodyPr/>
          <a:lstStyle>
            <a:lvl1pPr marL="0" indent="0">
              <a:buNone/>
              <a:defRPr sz="1600" b="0" baseline="0">
                <a:solidFill>
                  <a:srgbClr val="ED8B00"/>
                </a:solidFill>
              </a:defRPr>
            </a:lvl1pPr>
          </a:lstStyle>
          <a:p>
            <a:pPr lvl="0"/>
            <a:r>
              <a:rPr lang="en-US"/>
              <a:t>Secondary title place holder</a:t>
            </a:r>
          </a:p>
        </p:txBody>
      </p:sp>
      <p:sp>
        <p:nvSpPr>
          <p:cNvPr id="11" name="TextBox 10"/>
          <p:cNvSpPr txBox="1"/>
          <p:nvPr userDrawn="1"/>
        </p:nvSpPr>
        <p:spPr>
          <a:xfrm>
            <a:off x="4115004" y="6466165"/>
            <a:ext cx="3945465" cy="256545"/>
          </a:xfrm>
          <a:prstGeom prst="rect">
            <a:avLst/>
          </a:prstGeom>
          <a:noFill/>
        </p:spPr>
        <p:txBody>
          <a:bodyPr wrap="square" rtlCol="0">
            <a:spAutoFit/>
          </a:bodyPr>
          <a:lstStyle/>
          <a:p>
            <a:pPr algn="ctr"/>
            <a:r>
              <a:rPr lang="en-US" sz="1067">
                <a:solidFill>
                  <a:srgbClr val="7C7C7C"/>
                </a:solidFill>
                <a:latin typeface="Calibri Light"/>
                <a:cs typeface="Calibri Light"/>
              </a:rPr>
              <a:t>©Larsen &amp; Toubro Infotech Ltd. Privileged and Confidential</a:t>
            </a:r>
          </a:p>
        </p:txBody>
      </p:sp>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74487" y="6270980"/>
            <a:ext cx="688712" cy="543832"/>
          </a:xfrm>
          <a:prstGeom prst="rect">
            <a:avLst/>
          </a:prstGeom>
        </p:spPr>
      </p:pic>
    </p:spTree>
    <p:extLst>
      <p:ext uri="{BB962C8B-B14F-4D97-AF65-F5344CB8AC3E}">
        <p14:creationId xmlns:p14="http://schemas.microsoft.com/office/powerpoint/2010/main" val="4116109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vl1pPr>
          </a:lstStyle>
          <a:p>
            <a:r>
              <a:rPr lang="en-US"/>
              <a:t>Click to Edit Master Title Style</a:t>
            </a:r>
          </a:p>
        </p:txBody>
      </p:sp>
      <p:sp>
        <p:nvSpPr>
          <p:cNvPr id="3" name="Content Placeholder 2"/>
          <p:cNvSpPr>
            <a:spLocks noGrp="1"/>
          </p:cNvSpPr>
          <p:nvPr>
            <p:ph sz="half" idx="1"/>
          </p:nvPr>
        </p:nvSpPr>
        <p:spPr>
          <a:xfrm>
            <a:off x="187570" y="1295400"/>
            <a:ext cx="5720861" cy="4876800"/>
          </a:xfrm>
        </p:spPr>
        <p:txBody>
          <a:bodyPr/>
          <a:lstStyle>
            <a:lvl1pPr>
              <a:defRPr sz="1867"/>
            </a:lvl1pPr>
            <a:lvl2pPr>
              <a:defRPr sz="1867"/>
            </a:lvl2pPr>
            <a:lvl3pPr>
              <a:defRPr sz="1867"/>
            </a:lvl3pPr>
            <a:lvl4pPr>
              <a:defRPr sz="1867"/>
            </a:lvl4pPr>
            <a:lvl5pPr>
              <a:defRPr sz="1867"/>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83570" y="1295400"/>
            <a:ext cx="5720861" cy="4876800"/>
          </a:xfrm>
        </p:spPr>
        <p:txBody>
          <a:bodyPr/>
          <a:lstStyle>
            <a:lvl1pPr>
              <a:defRPr sz="1867"/>
            </a:lvl1pPr>
            <a:lvl2pPr>
              <a:defRPr sz="1867"/>
            </a:lvl2pPr>
            <a:lvl3pPr>
              <a:defRPr sz="1867"/>
            </a:lvl3pPr>
            <a:lvl4pPr>
              <a:defRPr sz="1867"/>
            </a:lvl4pPr>
            <a:lvl5pPr>
              <a:defRPr sz="1867"/>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3" descr="C:\Users\10630824\Desktop\Microot template\corners (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475170" y="5210329"/>
            <a:ext cx="1906901" cy="2198888"/>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userDrawn="1"/>
        </p:nvSpPr>
        <p:spPr>
          <a:xfrm>
            <a:off x="11363158" y="6432155"/>
            <a:ext cx="425116" cy="338554"/>
          </a:xfrm>
          <a:prstGeom prst="rect">
            <a:avLst/>
          </a:prstGeom>
        </p:spPr>
        <p:txBody>
          <a:bodyPr wrap="none">
            <a:spAutoFit/>
          </a:bodyPr>
          <a:lstStyle/>
          <a:p>
            <a:pPr marL="0" marR="0" lvl="0" indent="0" algn="ctr" defTabSz="609585"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6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609585" rtl="0" eaLnBrk="1" fontAlgn="base" latinLnBrk="0" hangingPunct="1">
                <a:lnSpc>
                  <a:spcPct val="100000"/>
                </a:lnSpc>
                <a:spcBef>
                  <a:spcPct val="0"/>
                </a:spcBef>
                <a:spcAft>
                  <a:spcPct val="0"/>
                </a:spcAft>
                <a:buClrTx/>
                <a:buSzTx/>
                <a:buFontTx/>
                <a:buNone/>
                <a:tabLst/>
                <a:defRPr/>
              </a:pPr>
              <a:t>‹#›</a:t>
            </a:fld>
            <a:endParaRPr kumimoji="0" lang="uk-UA" sz="1333" b="0" i="0" u="none" strike="noStrike" kern="1200" cap="none" spc="0" normalizeH="0" baseline="0" noProof="0">
              <a:ln>
                <a:noFill/>
              </a:ln>
              <a:solidFill>
                <a:schemeClr val="bg1"/>
              </a:solidFill>
              <a:effectLst/>
              <a:uLnTx/>
              <a:uFillTx/>
              <a:latin typeface="Calibri Light"/>
              <a:cs typeface="Calibri Light"/>
            </a:endParaRPr>
          </a:p>
        </p:txBody>
      </p:sp>
      <p:pic>
        <p:nvPicPr>
          <p:cNvPr id="9" name="Picture 4" descr="C:\Users\10630824\Desktop\Microot template\corners (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flipH="1">
            <a:off x="-33855" y="-40315"/>
            <a:ext cx="918273" cy="93306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userDrawn="1"/>
        </p:nvSpPr>
        <p:spPr>
          <a:xfrm>
            <a:off x="4115004" y="6466165"/>
            <a:ext cx="3945465" cy="256545"/>
          </a:xfrm>
          <a:prstGeom prst="rect">
            <a:avLst/>
          </a:prstGeom>
          <a:noFill/>
        </p:spPr>
        <p:txBody>
          <a:bodyPr wrap="square" rtlCol="0">
            <a:spAutoFit/>
          </a:bodyPr>
          <a:lstStyle/>
          <a:p>
            <a:pPr algn="ctr"/>
            <a:r>
              <a:rPr lang="en-US" sz="1067">
                <a:solidFill>
                  <a:srgbClr val="7C7C7C"/>
                </a:solidFill>
                <a:latin typeface="Calibri Light"/>
                <a:cs typeface="Calibri Light"/>
              </a:rPr>
              <a:t>©Larsen &amp; Toubro Infotech Ltd. Privileged and Confidential</a:t>
            </a:r>
          </a:p>
        </p:txBody>
      </p:sp>
      <p:pic>
        <p:nvPicPr>
          <p:cNvPr id="11" name="Picture 1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74487" y="6270980"/>
            <a:ext cx="688712" cy="543832"/>
          </a:xfrm>
          <a:prstGeom prst="rect">
            <a:avLst/>
          </a:prstGeom>
        </p:spPr>
      </p:pic>
    </p:spTree>
    <p:extLst>
      <p:ext uri="{BB962C8B-B14F-4D97-AF65-F5344CB8AC3E}">
        <p14:creationId xmlns:p14="http://schemas.microsoft.com/office/powerpoint/2010/main" val="178163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rgbClr val="F2F2F2"/>
        </a:solidFill>
        <a:effectLst/>
      </p:bgPr>
    </p:bg>
    <p:spTree>
      <p:nvGrpSpPr>
        <p:cNvPr id="1" name=""/>
        <p:cNvGrpSpPr/>
        <p:nvPr/>
      </p:nvGrpSpPr>
      <p:grpSpPr>
        <a:xfrm>
          <a:off x="0" y="0"/>
          <a:ext cx="0" cy="0"/>
          <a:chOff x="0" y="0"/>
          <a:chExt cx="0" cy="0"/>
        </a:xfrm>
      </p:grpSpPr>
      <p:pic>
        <p:nvPicPr>
          <p:cNvPr id="2062" name="Picture 14" descr="C:\Users\10630824\Desktop\Microot template\poly.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442" y="608438"/>
            <a:ext cx="12204441" cy="6227201"/>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83"/>
          <p:cNvSpPr>
            <a:spLocks noGrp="1" noChangeArrowheads="1"/>
          </p:cNvSpPr>
          <p:nvPr>
            <p:ph type="ctrTitle" hasCustomPrompt="1"/>
          </p:nvPr>
        </p:nvSpPr>
        <p:spPr>
          <a:xfrm>
            <a:off x="1797473" y="3026067"/>
            <a:ext cx="7415499" cy="574516"/>
          </a:xfrm>
          <a:noFill/>
          <a:ln w="9525">
            <a:noFill/>
            <a:miter lim="800000"/>
            <a:headEnd/>
            <a:tailEnd/>
          </a:ln>
        </p:spPr>
        <p:txBody>
          <a:bodyPr anchor="t"/>
          <a:lstStyle>
            <a:lvl1pPr>
              <a:defRPr sz="3600" b="0" i="0">
                <a:solidFill>
                  <a:srgbClr val="2C2D8B"/>
                </a:solidFill>
                <a:latin typeface="Calibri Light"/>
                <a:cs typeface="Calibri Light"/>
              </a:defRPr>
            </a:lvl1pPr>
          </a:lstStyle>
          <a:p>
            <a:pPr lvl="0"/>
            <a:r>
              <a:rPr lang="en-US" noProof="0"/>
              <a:t>Click to Edit Master Title Style</a:t>
            </a:r>
          </a:p>
        </p:txBody>
      </p:sp>
    </p:spTree>
    <p:extLst>
      <p:ext uri="{BB962C8B-B14F-4D97-AF65-F5344CB8AC3E}">
        <p14:creationId xmlns:p14="http://schemas.microsoft.com/office/powerpoint/2010/main" val="2071532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vl1pPr>
          </a:lstStyle>
          <a:p>
            <a:r>
              <a:rPr lang="en-US"/>
              <a:t>Click to Edit Master Title Style</a:t>
            </a:r>
          </a:p>
        </p:txBody>
      </p:sp>
      <p:pic>
        <p:nvPicPr>
          <p:cNvPr id="5" name="Picture 3" descr="C:\Users\10630824\Desktop\Microot template\corners (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475170" y="5210329"/>
            <a:ext cx="1906901" cy="219888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userDrawn="1"/>
        </p:nvSpPr>
        <p:spPr>
          <a:xfrm>
            <a:off x="11343922" y="6432155"/>
            <a:ext cx="463588" cy="379656"/>
          </a:xfrm>
          <a:prstGeom prst="rect">
            <a:avLst/>
          </a:prstGeom>
        </p:spPr>
        <p:txBody>
          <a:bodyPr wrap="none">
            <a:spAutoFit/>
          </a:bodyPr>
          <a:lstStyle/>
          <a:p>
            <a:pPr marL="0" marR="0" lvl="0" indent="0" algn="ctr" defTabSz="609585"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867"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609585" rtl="0" eaLnBrk="1" fontAlgn="base" latinLnBrk="0" hangingPunct="1">
                <a:lnSpc>
                  <a:spcPct val="100000"/>
                </a:lnSpc>
                <a:spcBef>
                  <a:spcPct val="0"/>
                </a:spcBef>
                <a:spcAft>
                  <a:spcPct val="0"/>
                </a:spcAft>
                <a:buClrTx/>
                <a:buSzTx/>
                <a:buFontTx/>
                <a:buNone/>
                <a:tabLst/>
                <a:defRPr/>
              </a:pPr>
              <a:t>‹#›</a:t>
            </a:fld>
            <a:endParaRPr kumimoji="0" lang="uk-UA" sz="1400" b="0" i="0" u="none" strike="noStrike" kern="1200" cap="none" spc="0" normalizeH="0" baseline="0" noProof="0">
              <a:ln>
                <a:noFill/>
              </a:ln>
              <a:solidFill>
                <a:schemeClr val="bg1"/>
              </a:solidFill>
              <a:effectLst/>
              <a:uLnTx/>
              <a:uFillTx/>
              <a:latin typeface="Calibri Light"/>
              <a:cs typeface="Calibri Light"/>
            </a:endParaRPr>
          </a:p>
        </p:txBody>
      </p:sp>
      <p:pic>
        <p:nvPicPr>
          <p:cNvPr id="7" name="Picture 4" descr="C:\Users\10630824\Desktop\Microot template\corners (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flipH="1">
            <a:off x="-33855" y="-40315"/>
            <a:ext cx="918273" cy="93306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userDrawn="1"/>
        </p:nvSpPr>
        <p:spPr>
          <a:xfrm>
            <a:off x="4115004" y="6466165"/>
            <a:ext cx="3945465" cy="256545"/>
          </a:xfrm>
          <a:prstGeom prst="rect">
            <a:avLst/>
          </a:prstGeom>
          <a:noFill/>
        </p:spPr>
        <p:txBody>
          <a:bodyPr wrap="square" rtlCol="0">
            <a:spAutoFit/>
          </a:bodyPr>
          <a:lstStyle/>
          <a:p>
            <a:pPr algn="ctr"/>
            <a:r>
              <a:rPr lang="en-US" sz="1067">
                <a:solidFill>
                  <a:srgbClr val="7C7C7C"/>
                </a:solidFill>
                <a:latin typeface="Calibri Light"/>
                <a:cs typeface="Calibri Light"/>
              </a:rPr>
              <a:t>©Larsen &amp; Toubro Infotech Ltd. Privileged and Confidential</a:t>
            </a:r>
          </a:p>
        </p:txBody>
      </p:sp>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74487" y="6270980"/>
            <a:ext cx="688712" cy="543832"/>
          </a:xfrm>
          <a:prstGeom prst="rect">
            <a:avLst/>
          </a:prstGeom>
        </p:spPr>
      </p:pic>
    </p:spTree>
    <p:extLst>
      <p:ext uri="{BB962C8B-B14F-4D97-AF65-F5344CB8AC3E}">
        <p14:creationId xmlns:p14="http://schemas.microsoft.com/office/powerpoint/2010/main" val="1362343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1"/>
            <a:ext cx="2743200" cy="366183"/>
          </a:xfrm>
          <a:prstGeom prst="rect">
            <a:avLst/>
          </a:prstGeom>
        </p:spPr>
        <p:txBody>
          <a:bodyPr/>
          <a:lstStyle/>
          <a:p>
            <a:fld id="{14E39C5E-3938-484F-9F2C-43A53F2F2C23}" type="datetimeFigureOut">
              <a:rPr lang="en-US" smtClean="0"/>
              <a:t>1/29/2022</a:t>
            </a:fld>
            <a:endParaRPr lang="en-US"/>
          </a:p>
        </p:txBody>
      </p:sp>
      <p:sp>
        <p:nvSpPr>
          <p:cNvPr id="3" name="Footer Placeholder 2"/>
          <p:cNvSpPr>
            <a:spLocks noGrp="1"/>
          </p:cNvSpPr>
          <p:nvPr>
            <p:ph type="ftr" sz="quarter" idx="11"/>
          </p:nvPr>
        </p:nvSpPr>
        <p:spPr>
          <a:xfrm>
            <a:off x="4038600" y="6356351"/>
            <a:ext cx="4114800" cy="366183"/>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1"/>
            <a:ext cx="2743200" cy="366183"/>
          </a:xfrm>
          <a:prstGeom prst="rect">
            <a:avLst/>
          </a:prstGeom>
        </p:spPr>
        <p:txBody>
          <a:bodyPr/>
          <a:lstStyle/>
          <a:p>
            <a:fld id="{2F87D1DA-C60F-764E-8590-C8E0B173BBAB}" type="slidenum">
              <a:rPr lang="en-US" smtClean="0"/>
              <a:t>‹#›</a:t>
            </a:fld>
            <a:endParaRPr lang="en-US"/>
          </a:p>
        </p:txBody>
      </p:sp>
    </p:spTree>
    <p:extLst>
      <p:ext uri="{BB962C8B-B14F-4D97-AF65-F5344CB8AC3E}">
        <p14:creationId xmlns:p14="http://schemas.microsoft.com/office/powerpoint/2010/main" val="1033562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026" name="Rectangle 84"/>
          <p:cNvSpPr>
            <a:spLocks noGrp="1" noChangeArrowheads="1"/>
          </p:cNvSpPr>
          <p:nvPr>
            <p:ph type="body" idx="1"/>
          </p:nvPr>
        </p:nvSpPr>
        <p:spPr bwMode="gray">
          <a:xfrm>
            <a:off x="344253" y="974760"/>
            <a:ext cx="11486969" cy="5245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1029" name="Rectangle 83"/>
          <p:cNvSpPr>
            <a:spLocks noGrp="1" noChangeArrowheads="1"/>
          </p:cNvSpPr>
          <p:nvPr>
            <p:ph type="title"/>
          </p:nvPr>
        </p:nvSpPr>
        <p:spPr bwMode="gray">
          <a:xfrm>
            <a:off x="359838" y="320570"/>
            <a:ext cx="11459013" cy="512961"/>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p>
            <a:pPr lvl="0"/>
            <a:r>
              <a:rPr lang="en-US"/>
              <a:t>Click to Edit Master Title</a:t>
            </a:r>
          </a:p>
        </p:txBody>
      </p:sp>
      <p:sp>
        <p:nvSpPr>
          <p:cNvPr id="15" name="TextBox 14"/>
          <p:cNvSpPr txBox="1"/>
          <p:nvPr userDrawn="1"/>
        </p:nvSpPr>
        <p:spPr>
          <a:xfrm>
            <a:off x="4115004" y="6466165"/>
            <a:ext cx="3945465" cy="256545"/>
          </a:xfrm>
          <a:prstGeom prst="rect">
            <a:avLst/>
          </a:prstGeom>
          <a:noFill/>
        </p:spPr>
        <p:txBody>
          <a:bodyPr wrap="square" rtlCol="0">
            <a:spAutoFit/>
          </a:bodyPr>
          <a:lstStyle/>
          <a:p>
            <a:pPr algn="ctr"/>
            <a:r>
              <a:rPr lang="en-US" sz="1067">
                <a:solidFill>
                  <a:srgbClr val="7C7C7C"/>
                </a:solidFill>
                <a:latin typeface="Calibri Light"/>
                <a:cs typeface="Calibri Light"/>
              </a:rPr>
              <a:t>©Larsen &amp; Toubro Infotech Ltd. Privileged and Confidential</a:t>
            </a:r>
          </a:p>
        </p:txBody>
      </p:sp>
      <p:pic>
        <p:nvPicPr>
          <p:cNvPr id="1027" name="Picture 3" descr="C:\Users\10630824\Desktop\Microot template\corners (3).pn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10475170" y="5210329"/>
            <a:ext cx="1906901" cy="219888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userDrawn="1"/>
        </p:nvSpPr>
        <p:spPr>
          <a:xfrm>
            <a:off x="11343922" y="6432155"/>
            <a:ext cx="463588" cy="379656"/>
          </a:xfrm>
          <a:prstGeom prst="rect">
            <a:avLst/>
          </a:prstGeom>
        </p:spPr>
        <p:txBody>
          <a:bodyPr wrap="none">
            <a:spAutoFit/>
          </a:bodyPr>
          <a:lstStyle/>
          <a:p>
            <a:pPr marL="0" marR="0" lvl="0" indent="0" algn="ctr" defTabSz="609585"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867" b="0" i="0" u="none" strike="noStrike" kern="1200" cap="none" spc="0" normalizeH="0" baseline="0" noProof="0" smtClean="0">
                <a:ln>
                  <a:noFill/>
                </a:ln>
                <a:solidFill>
                  <a:schemeClr val="bg1"/>
                </a:solidFill>
                <a:effectLst/>
                <a:uLnTx/>
                <a:uFillTx/>
                <a:latin typeface="Calibri Light" charset="0"/>
                <a:ea typeface="Calibri Light" charset="0"/>
                <a:cs typeface="Calibri Light" charset="0"/>
              </a:rPr>
              <a:pPr marL="0" marR="0" lvl="0" indent="0" algn="ctr" defTabSz="609585" rtl="0" eaLnBrk="1" fontAlgn="base" latinLnBrk="0" hangingPunct="1">
                <a:lnSpc>
                  <a:spcPct val="100000"/>
                </a:lnSpc>
                <a:spcBef>
                  <a:spcPct val="0"/>
                </a:spcBef>
                <a:spcAft>
                  <a:spcPct val="0"/>
                </a:spcAft>
                <a:buClrTx/>
                <a:buSzTx/>
                <a:buFontTx/>
                <a:buNone/>
                <a:tabLst/>
                <a:defRPr/>
              </a:pPr>
              <a:t>‹#›</a:t>
            </a:fld>
            <a:endParaRPr kumimoji="0" lang="uk-UA" sz="1333" b="0" i="0" u="none" strike="noStrike" kern="1200" cap="none" spc="0" normalizeH="0" baseline="0" noProof="0">
              <a:ln>
                <a:noFill/>
              </a:ln>
              <a:solidFill>
                <a:schemeClr val="bg1"/>
              </a:solidFill>
              <a:effectLst/>
              <a:uLnTx/>
              <a:uFillTx/>
              <a:latin typeface="Calibri Light" charset="0"/>
              <a:ea typeface="Calibri Light" charset="0"/>
              <a:cs typeface="Calibri Light" charset="0"/>
            </a:endParaRPr>
          </a:p>
        </p:txBody>
      </p:sp>
      <p:pic>
        <p:nvPicPr>
          <p:cNvPr id="1028" name="Picture 4" descr="C:\Users\10630824\Desktop\Microot template\corners (2).png"/>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flipH="1">
            <a:off x="-24405" y="-49765"/>
            <a:ext cx="918273" cy="93306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274487" y="6270980"/>
            <a:ext cx="688712" cy="543832"/>
          </a:xfrm>
          <a:prstGeom prst="rect">
            <a:avLst/>
          </a:prstGeom>
        </p:spPr>
      </p:pic>
    </p:spTree>
  </p:cSld>
  <p:clrMap bg1="lt1" tx1="dk1" bg2="lt2" tx2="dk2" accent1="accent1" accent2="accent2" accent3="accent3" accent4="accent4" accent5="accent5" accent6="accent6" hlink="hlink" folHlink="folHlink"/>
  <p:sldLayoutIdLst>
    <p:sldLayoutId id="2147483671" r:id="rId1"/>
    <p:sldLayoutId id="2147483661" r:id="rId2"/>
    <p:sldLayoutId id="2147483663" r:id="rId3"/>
    <p:sldLayoutId id="2147483680" r:id="rId4"/>
    <p:sldLayoutId id="2147483665" r:id="rId5"/>
  </p:sldLayoutIdLst>
  <p:hf hdr="0" ftr="0" dt="0"/>
  <p:txStyles>
    <p:titleStyle>
      <a:lvl1pPr algn="l" rtl="0" eaLnBrk="0" fontAlgn="base" hangingPunct="0">
        <a:spcBef>
          <a:spcPct val="0"/>
        </a:spcBef>
        <a:spcAft>
          <a:spcPct val="0"/>
        </a:spcAft>
        <a:defRPr sz="3333" b="0" i="0" baseline="0">
          <a:solidFill>
            <a:srgbClr val="2C2D8B"/>
          </a:solidFill>
          <a:latin typeface="Calibri Light"/>
          <a:ea typeface="+mj-ea"/>
          <a:cs typeface="Calibri Light"/>
        </a:defRPr>
      </a:lvl1pPr>
      <a:lvl2pPr algn="l" rtl="0" eaLnBrk="0" fontAlgn="base" hangingPunct="0">
        <a:spcBef>
          <a:spcPct val="0"/>
        </a:spcBef>
        <a:spcAft>
          <a:spcPct val="0"/>
        </a:spcAft>
        <a:defRPr sz="2667">
          <a:solidFill>
            <a:schemeClr val="accent1"/>
          </a:solidFill>
          <a:latin typeface="Arial" pitchFamily="34" charset="0"/>
          <a:ea typeface="STKaiti" pitchFamily="2" charset="-122"/>
          <a:cs typeface="Geneva" pitchFamily="34" charset="0"/>
        </a:defRPr>
      </a:lvl2pPr>
      <a:lvl3pPr algn="l" rtl="0" eaLnBrk="0" fontAlgn="base" hangingPunct="0">
        <a:spcBef>
          <a:spcPct val="0"/>
        </a:spcBef>
        <a:spcAft>
          <a:spcPct val="0"/>
        </a:spcAft>
        <a:defRPr sz="2667">
          <a:solidFill>
            <a:schemeClr val="accent1"/>
          </a:solidFill>
          <a:latin typeface="Arial" pitchFamily="34" charset="0"/>
          <a:ea typeface="STKaiti" pitchFamily="2" charset="-122"/>
          <a:cs typeface="Geneva" pitchFamily="34" charset="0"/>
        </a:defRPr>
      </a:lvl3pPr>
      <a:lvl4pPr algn="l" rtl="0" eaLnBrk="0" fontAlgn="base" hangingPunct="0">
        <a:spcBef>
          <a:spcPct val="0"/>
        </a:spcBef>
        <a:spcAft>
          <a:spcPct val="0"/>
        </a:spcAft>
        <a:defRPr sz="2667">
          <a:solidFill>
            <a:schemeClr val="accent1"/>
          </a:solidFill>
          <a:latin typeface="Arial" pitchFamily="34" charset="0"/>
          <a:ea typeface="STKaiti" pitchFamily="2" charset="-122"/>
          <a:cs typeface="Geneva" pitchFamily="34" charset="0"/>
        </a:defRPr>
      </a:lvl4pPr>
      <a:lvl5pPr algn="l" rtl="0" eaLnBrk="0" fontAlgn="base" hangingPunct="0">
        <a:spcBef>
          <a:spcPct val="0"/>
        </a:spcBef>
        <a:spcAft>
          <a:spcPct val="0"/>
        </a:spcAft>
        <a:defRPr sz="2667">
          <a:solidFill>
            <a:schemeClr val="accent1"/>
          </a:solidFill>
          <a:latin typeface="Arial" pitchFamily="34" charset="0"/>
          <a:ea typeface="STKaiti" pitchFamily="2" charset="-122"/>
          <a:cs typeface="Geneva" pitchFamily="34" charset="0"/>
        </a:defRPr>
      </a:lvl5pPr>
      <a:lvl6pPr marL="519488" algn="l" rtl="0" eaLnBrk="0" fontAlgn="base" hangingPunct="0">
        <a:spcBef>
          <a:spcPct val="0"/>
        </a:spcBef>
        <a:spcAft>
          <a:spcPct val="0"/>
        </a:spcAft>
        <a:defRPr sz="2667">
          <a:solidFill>
            <a:schemeClr val="accent1"/>
          </a:solidFill>
          <a:latin typeface="Arial" pitchFamily="34" charset="0"/>
          <a:ea typeface="ヒラギノ角ゴ Pro W3" pitchFamily="124" charset="-128"/>
          <a:cs typeface="Geneva" pitchFamily="34" charset="0"/>
        </a:defRPr>
      </a:lvl6pPr>
      <a:lvl7pPr marL="1038977" algn="l" rtl="0" eaLnBrk="0" fontAlgn="base" hangingPunct="0">
        <a:spcBef>
          <a:spcPct val="0"/>
        </a:spcBef>
        <a:spcAft>
          <a:spcPct val="0"/>
        </a:spcAft>
        <a:defRPr sz="2667">
          <a:solidFill>
            <a:schemeClr val="accent1"/>
          </a:solidFill>
          <a:latin typeface="Arial" pitchFamily="34" charset="0"/>
          <a:ea typeface="ヒラギノ角ゴ Pro W3" pitchFamily="124" charset="-128"/>
          <a:cs typeface="Geneva" pitchFamily="34" charset="0"/>
        </a:defRPr>
      </a:lvl7pPr>
      <a:lvl8pPr marL="1558465" algn="l" rtl="0" eaLnBrk="0" fontAlgn="base" hangingPunct="0">
        <a:spcBef>
          <a:spcPct val="0"/>
        </a:spcBef>
        <a:spcAft>
          <a:spcPct val="0"/>
        </a:spcAft>
        <a:defRPr sz="2667">
          <a:solidFill>
            <a:schemeClr val="accent1"/>
          </a:solidFill>
          <a:latin typeface="Arial" pitchFamily="34" charset="0"/>
          <a:ea typeface="ヒラギノ角ゴ Pro W3" pitchFamily="124" charset="-128"/>
          <a:cs typeface="Geneva" pitchFamily="34" charset="0"/>
        </a:defRPr>
      </a:lvl8pPr>
      <a:lvl9pPr marL="2077952" algn="l" rtl="0" eaLnBrk="0" fontAlgn="base" hangingPunct="0">
        <a:spcBef>
          <a:spcPct val="0"/>
        </a:spcBef>
        <a:spcAft>
          <a:spcPct val="0"/>
        </a:spcAft>
        <a:defRPr sz="2667">
          <a:solidFill>
            <a:schemeClr val="accent1"/>
          </a:solidFill>
          <a:latin typeface="Arial" pitchFamily="34" charset="0"/>
          <a:ea typeface="ヒラギノ角ゴ Pro W3" pitchFamily="124" charset="-128"/>
          <a:cs typeface="Geneva" pitchFamily="34" charset="0"/>
        </a:defRPr>
      </a:lvl9pPr>
    </p:titleStyle>
    <p:bodyStyle>
      <a:lvl1pPr marL="194808" indent="-194808" algn="l" defTabSz="2088776" rtl="0" eaLnBrk="0" fontAlgn="base" hangingPunct="0">
        <a:spcBef>
          <a:spcPct val="75000"/>
        </a:spcBef>
        <a:spcAft>
          <a:spcPct val="0"/>
        </a:spcAft>
        <a:buClrTx/>
        <a:buFont typeface="Wingdings" charset="2"/>
        <a:buChar char="§"/>
        <a:defRPr sz="2133" b="0" i="0">
          <a:solidFill>
            <a:srgbClr val="000000"/>
          </a:solidFill>
          <a:latin typeface="Calibri Light"/>
          <a:ea typeface="+mn-ea"/>
          <a:cs typeface="Calibri Light"/>
        </a:defRPr>
      </a:lvl1pPr>
      <a:lvl2pPr marL="391421" indent="-194808" algn="l" defTabSz="2088776" rtl="0" eaLnBrk="0" fontAlgn="base" hangingPunct="0">
        <a:spcBef>
          <a:spcPct val="25000"/>
        </a:spcBef>
        <a:spcAft>
          <a:spcPct val="0"/>
        </a:spcAft>
        <a:buClrTx/>
        <a:buSzPct val="80000"/>
        <a:buFont typeface="Wingdings" charset="2"/>
        <a:buChar char="§"/>
        <a:defRPr sz="2133" b="0" i="0">
          <a:solidFill>
            <a:srgbClr val="000000"/>
          </a:solidFill>
          <a:latin typeface="Calibri Light"/>
          <a:ea typeface="+mn-ea"/>
          <a:cs typeface="Calibri Light"/>
        </a:defRPr>
      </a:lvl2pPr>
      <a:lvl3pPr marL="588032" indent="-194808" algn="l" defTabSz="2088776" rtl="0" eaLnBrk="0" fontAlgn="base" hangingPunct="0">
        <a:spcBef>
          <a:spcPct val="25000"/>
        </a:spcBef>
        <a:spcAft>
          <a:spcPct val="0"/>
        </a:spcAft>
        <a:buClrTx/>
        <a:buSzPct val="70000"/>
        <a:buFont typeface="Wingdings" charset="2"/>
        <a:buChar char="§"/>
        <a:defRPr sz="2133" b="0" i="0">
          <a:solidFill>
            <a:srgbClr val="000000"/>
          </a:solidFill>
          <a:latin typeface="Calibri Light"/>
          <a:ea typeface="+mn-ea"/>
          <a:cs typeface="Calibri Light"/>
        </a:defRPr>
      </a:lvl3pPr>
      <a:lvl4pPr marL="779233" indent="-189398" algn="l" defTabSz="2088776" rtl="0" eaLnBrk="0" fontAlgn="base" hangingPunct="0">
        <a:spcBef>
          <a:spcPct val="25000"/>
        </a:spcBef>
        <a:spcAft>
          <a:spcPct val="0"/>
        </a:spcAft>
        <a:buClrTx/>
        <a:buFont typeface="Arial"/>
        <a:buChar char="•"/>
        <a:defRPr sz="2133" b="0" i="0">
          <a:solidFill>
            <a:srgbClr val="000000"/>
          </a:solidFill>
          <a:latin typeface="Calibri Light"/>
          <a:ea typeface="+mn-ea"/>
          <a:cs typeface="Calibri Light"/>
        </a:defRPr>
      </a:lvl4pPr>
      <a:lvl5pPr marL="968629" indent="-187593" algn="l" defTabSz="2088776" rtl="0" eaLnBrk="0" fontAlgn="base" hangingPunct="0">
        <a:spcBef>
          <a:spcPct val="25000"/>
        </a:spcBef>
        <a:spcAft>
          <a:spcPct val="0"/>
        </a:spcAft>
        <a:buClrTx/>
        <a:buFont typeface="Arial"/>
        <a:buChar char="•"/>
        <a:defRPr sz="2133" b="0" i="0">
          <a:solidFill>
            <a:srgbClr val="000000"/>
          </a:solidFill>
          <a:latin typeface="Calibri Light"/>
          <a:ea typeface="+mn-ea"/>
          <a:cs typeface="Calibri Light"/>
        </a:defRPr>
      </a:lvl5pPr>
      <a:lvl6pPr marL="1488117" indent="-187593" algn="l" defTabSz="2088776" rtl="0" eaLnBrk="0" fontAlgn="base" hangingPunct="0">
        <a:spcBef>
          <a:spcPct val="25000"/>
        </a:spcBef>
        <a:spcAft>
          <a:spcPct val="0"/>
        </a:spcAft>
        <a:buClr>
          <a:schemeClr val="tx2"/>
        </a:buClr>
        <a:buFont typeface="Symbol" pitchFamily="18" charset="2"/>
        <a:buChar char="·"/>
        <a:defRPr sz="1600">
          <a:solidFill>
            <a:srgbClr val="53565A"/>
          </a:solidFill>
          <a:latin typeface="+mn-lt"/>
          <a:ea typeface="+mn-ea"/>
          <a:cs typeface="+mn-cs"/>
        </a:defRPr>
      </a:lvl6pPr>
      <a:lvl7pPr marL="2007606" indent="-187593" algn="l" defTabSz="2088776" rtl="0" eaLnBrk="0" fontAlgn="base" hangingPunct="0">
        <a:spcBef>
          <a:spcPct val="25000"/>
        </a:spcBef>
        <a:spcAft>
          <a:spcPct val="0"/>
        </a:spcAft>
        <a:buClr>
          <a:schemeClr val="tx2"/>
        </a:buClr>
        <a:buFont typeface="Symbol" pitchFamily="18" charset="2"/>
        <a:buChar char="·"/>
        <a:defRPr sz="1600">
          <a:solidFill>
            <a:srgbClr val="53565A"/>
          </a:solidFill>
          <a:latin typeface="+mn-lt"/>
          <a:ea typeface="+mn-ea"/>
          <a:cs typeface="+mn-cs"/>
        </a:defRPr>
      </a:lvl7pPr>
      <a:lvl8pPr marL="2527094" indent="-187593" algn="l" defTabSz="2088776" rtl="0" eaLnBrk="0" fontAlgn="base" hangingPunct="0">
        <a:spcBef>
          <a:spcPct val="25000"/>
        </a:spcBef>
        <a:spcAft>
          <a:spcPct val="0"/>
        </a:spcAft>
        <a:buClr>
          <a:schemeClr val="tx2"/>
        </a:buClr>
        <a:buFont typeface="Symbol" pitchFamily="18" charset="2"/>
        <a:buChar char="·"/>
        <a:defRPr sz="1600">
          <a:solidFill>
            <a:srgbClr val="53565A"/>
          </a:solidFill>
          <a:latin typeface="+mn-lt"/>
          <a:ea typeface="+mn-ea"/>
          <a:cs typeface="+mn-cs"/>
        </a:defRPr>
      </a:lvl8pPr>
      <a:lvl9pPr marL="3046583" indent="-187593" algn="l" defTabSz="2088776" rtl="0" eaLnBrk="0" fontAlgn="base" hangingPunct="0">
        <a:spcBef>
          <a:spcPct val="25000"/>
        </a:spcBef>
        <a:spcAft>
          <a:spcPct val="0"/>
        </a:spcAft>
        <a:buClr>
          <a:schemeClr val="tx2"/>
        </a:buClr>
        <a:buFont typeface="Symbol" pitchFamily="18" charset="2"/>
        <a:buChar char="·"/>
        <a:defRPr sz="1600">
          <a:solidFill>
            <a:srgbClr val="53565A"/>
          </a:solidFill>
          <a:latin typeface="+mn-lt"/>
          <a:ea typeface="+mn-ea"/>
          <a:cs typeface="+mn-cs"/>
        </a:defRPr>
      </a:lvl9pPr>
    </p:bodyStyle>
    <p:otherStyle>
      <a:defPPr>
        <a:defRPr lang="en-US"/>
      </a:defPPr>
      <a:lvl1pPr marL="0" algn="l" defTabSz="1038977" rtl="0" eaLnBrk="1" latinLnBrk="0" hangingPunct="1">
        <a:defRPr sz="2000" kern="1200">
          <a:solidFill>
            <a:schemeClr val="tx1"/>
          </a:solidFill>
          <a:latin typeface="+mn-lt"/>
          <a:ea typeface="+mn-ea"/>
          <a:cs typeface="+mn-cs"/>
        </a:defRPr>
      </a:lvl1pPr>
      <a:lvl2pPr marL="519488" algn="l" defTabSz="1038977" rtl="0" eaLnBrk="1" latinLnBrk="0" hangingPunct="1">
        <a:defRPr sz="2000" kern="1200">
          <a:solidFill>
            <a:schemeClr val="tx1"/>
          </a:solidFill>
          <a:latin typeface="+mn-lt"/>
          <a:ea typeface="+mn-ea"/>
          <a:cs typeface="+mn-cs"/>
        </a:defRPr>
      </a:lvl2pPr>
      <a:lvl3pPr marL="1038977" algn="l" defTabSz="1038977" rtl="0" eaLnBrk="1" latinLnBrk="0" hangingPunct="1">
        <a:defRPr sz="2000" kern="1200">
          <a:solidFill>
            <a:schemeClr val="tx1"/>
          </a:solidFill>
          <a:latin typeface="+mn-lt"/>
          <a:ea typeface="+mn-ea"/>
          <a:cs typeface="+mn-cs"/>
        </a:defRPr>
      </a:lvl3pPr>
      <a:lvl4pPr marL="1558465" algn="l" defTabSz="1038977" rtl="0" eaLnBrk="1" latinLnBrk="0" hangingPunct="1">
        <a:defRPr sz="2000" kern="1200">
          <a:solidFill>
            <a:schemeClr val="tx1"/>
          </a:solidFill>
          <a:latin typeface="+mn-lt"/>
          <a:ea typeface="+mn-ea"/>
          <a:cs typeface="+mn-cs"/>
        </a:defRPr>
      </a:lvl4pPr>
      <a:lvl5pPr marL="2077952" algn="l" defTabSz="1038977" rtl="0" eaLnBrk="1" latinLnBrk="0" hangingPunct="1">
        <a:defRPr sz="2000" kern="1200">
          <a:solidFill>
            <a:schemeClr val="tx1"/>
          </a:solidFill>
          <a:latin typeface="+mn-lt"/>
          <a:ea typeface="+mn-ea"/>
          <a:cs typeface="+mn-cs"/>
        </a:defRPr>
      </a:lvl5pPr>
      <a:lvl6pPr marL="2597440" algn="l" defTabSz="1038977" rtl="0" eaLnBrk="1" latinLnBrk="0" hangingPunct="1">
        <a:defRPr sz="2000" kern="1200">
          <a:solidFill>
            <a:schemeClr val="tx1"/>
          </a:solidFill>
          <a:latin typeface="+mn-lt"/>
          <a:ea typeface="+mn-ea"/>
          <a:cs typeface="+mn-cs"/>
        </a:defRPr>
      </a:lvl6pPr>
      <a:lvl7pPr marL="3116929" algn="l" defTabSz="1038977" rtl="0" eaLnBrk="1" latinLnBrk="0" hangingPunct="1">
        <a:defRPr sz="2000" kern="1200">
          <a:solidFill>
            <a:schemeClr val="tx1"/>
          </a:solidFill>
          <a:latin typeface="+mn-lt"/>
          <a:ea typeface="+mn-ea"/>
          <a:cs typeface="+mn-cs"/>
        </a:defRPr>
      </a:lvl7pPr>
      <a:lvl8pPr marL="3636417" algn="l" defTabSz="1038977" rtl="0" eaLnBrk="1" latinLnBrk="0" hangingPunct="1">
        <a:defRPr sz="2000" kern="1200">
          <a:solidFill>
            <a:schemeClr val="tx1"/>
          </a:solidFill>
          <a:latin typeface="+mn-lt"/>
          <a:ea typeface="+mn-ea"/>
          <a:cs typeface="+mn-cs"/>
        </a:defRPr>
      </a:lvl8pPr>
      <a:lvl9pPr marL="4155905" algn="l" defTabSz="1038977" rtl="0" eaLnBrk="1" latinLnBrk="0" hangingPunct="1">
        <a:defRPr sz="20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770727" y="2186565"/>
            <a:ext cx="2708359" cy="2466239"/>
          </a:xfrm>
          <a:prstGeom prst="rect">
            <a:avLst/>
          </a:prstGeom>
        </p:spPr>
      </p:pic>
    </p:spTree>
    <p:extLst>
      <p:ext uri="{BB962C8B-B14F-4D97-AF65-F5344CB8AC3E}">
        <p14:creationId xmlns:p14="http://schemas.microsoft.com/office/powerpoint/2010/main" val="1443436294"/>
      </p:ext>
    </p:extLst>
  </p:cSld>
  <p:clrMap bg1="lt1" tx1="dk1" bg2="lt2" tx2="dk2" accent1="accent1" accent2="accent2" accent3="accent3" accent4="accent4" accent5="accent5" accent6="accent6" hlink="hlink" folHlink="folHlink"/>
  <p:sldLayoutIdLst>
    <p:sldLayoutId id="2147483679" r:id="rId1"/>
  </p:sldLayoutIdLst>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docs.microsoft.com/en-us/azure/api-management/api-management-features" TargetMode="External"/><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hyperlink" Target="https://docs.microsoft.com/en-us/azure/architecture/guide/technology-choices/compute-decision-tree"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hyperlink" Target="https://azure.microsoft.com/support/legal/sla/virtual-machine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https://docs.microsoft.com/en-us/azure/azure-monitor/overview"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852226" y="1469138"/>
            <a:ext cx="6702816" cy="820674"/>
          </a:xfrm>
        </p:spPr>
        <p:txBody>
          <a:bodyPr/>
          <a:lstStyle/>
          <a:p>
            <a:pPr algn="ctr"/>
            <a:r>
              <a:rPr lang="en-US" sz="5333" b="1"/>
              <a:t>Team 1</a:t>
            </a:r>
          </a:p>
        </p:txBody>
      </p:sp>
      <p:sp>
        <p:nvSpPr>
          <p:cNvPr id="3" name="Rectangle 2">
            <a:extLst>
              <a:ext uri="{FF2B5EF4-FFF2-40B4-BE49-F238E27FC236}">
                <a16:creationId xmlns:a16="http://schemas.microsoft.com/office/drawing/2014/main" id="{3E354238-F836-4C9A-9A9B-8EB15F2421F7}"/>
              </a:ext>
            </a:extLst>
          </p:cNvPr>
          <p:cNvSpPr/>
          <p:nvPr/>
        </p:nvSpPr>
        <p:spPr>
          <a:xfrm>
            <a:off x="3652894" y="2632300"/>
            <a:ext cx="6096000" cy="4093428"/>
          </a:xfrm>
          <a:prstGeom prst="rect">
            <a:avLst/>
          </a:prstGeom>
        </p:spPr>
        <p:txBody>
          <a:bodyPr lIns="121920" tIns="60960" rIns="121920" bIns="6096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700" b="1" u="sng">
                <a:solidFill>
                  <a:srgbClr val="F46E00"/>
                </a:solidFill>
                <a:latin typeface="Calibri Light"/>
                <a:ea typeface="ヒラギノ角ゴ Pro W3"/>
                <a:cs typeface="Calibri Light"/>
              </a:rPr>
              <a:t>Team Members:</a:t>
            </a:r>
          </a:p>
          <a:p>
            <a:r>
              <a:rPr lang="en-IN" sz="2700">
                <a:solidFill>
                  <a:schemeClr val="accent5"/>
                </a:solidFill>
                <a:latin typeface="Arial"/>
                <a:ea typeface="ヒラギノ角ゴ Pro W3"/>
                <a:cs typeface="Arial"/>
              </a:rPr>
              <a:t>Sowmya Boyalagunta</a:t>
            </a:r>
            <a:endParaRPr lang="en-IN" sz="2700">
              <a:solidFill>
                <a:schemeClr val="accent5"/>
              </a:solidFill>
              <a:ea typeface="ヒラギノ角ゴ Pro W3"/>
              <a:cs typeface="Arial"/>
            </a:endParaRPr>
          </a:p>
          <a:p>
            <a:r>
              <a:rPr lang="en-IN" sz="2700">
                <a:solidFill>
                  <a:schemeClr val="accent5"/>
                </a:solidFill>
                <a:latin typeface="Arial"/>
                <a:ea typeface="ヒラギノ角ゴ Pro W3"/>
                <a:cs typeface="Arial"/>
              </a:rPr>
              <a:t>Sri Venkatesh</a:t>
            </a:r>
            <a:endParaRPr lang="en-IN" sz="2700">
              <a:solidFill>
                <a:schemeClr val="accent5"/>
              </a:solidFill>
              <a:ea typeface="ヒラギノ角ゴ Pro W3"/>
              <a:cs typeface="Arial"/>
            </a:endParaRPr>
          </a:p>
          <a:p>
            <a:r>
              <a:rPr lang="en-IN" sz="2700">
                <a:solidFill>
                  <a:schemeClr val="accent5"/>
                </a:solidFill>
                <a:latin typeface="Arial"/>
                <a:ea typeface="ヒラギノ角ゴ Pro W3"/>
                <a:cs typeface="Arial"/>
              </a:rPr>
              <a:t>Savita </a:t>
            </a:r>
            <a:r>
              <a:rPr lang="en-IN" sz="2700" err="1">
                <a:solidFill>
                  <a:schemeClr val="accent5"/>
                </a:solidFill>
                <a:latin typeface="Arial"/>
                <a:ea typeface="ヒラギノ角ゴ Pro W3"/>
                <a:cs typeface="Arial"/>
              </a:rPr>
              <a:t>Mansharamani</a:t>
            </a:r>
            <a:endParaRPr lang="en-IN" sz="2700">
              <a:solidFill>
                <a:schemeClr val="accent5"/>
              </a:solidFill>
              <a:ea typeface="ヒラギノ角ゴ Pro W3"/>
              <a:cs typeface="Arial"/>
            </a:endParaRPr>
          </a:p>
          <a:p>
            <a:r>
              <a:rPr lang="en-IN" sz="2700" err="1">
                <a:solidFill>
                  <a:schemeClr val="accent5"/>
                </a:solidFill>
                <a:ea typeface="+mn-lt"/>
                <a:cs typeface="+mn-lt"/>
              </a:rPr>
              <a:t>Suvojit</a:t>
            </a:r>
            <a:r>
              <a:rPr lang="en-IN" sz="2700">
                <a:solidFill>
                  <a:schemeClr val="accent5"/>
                </a:solidFill>
                <a:ea typeface="+mn-lt"/>
                <a:cs typeface="+mn-lt"/>
              </a:rPr>
              <a:t> Dey</a:t>
            </a:r>
            <a:endParaRPr lang="en-IN">
              <a:solidFill>
                <a:schemeClr val="accent5"/>
              </a:solidFill>
              <a:cs typeface="Arial"/>
            </a:endParaRPr>
          </a:p>
          <a:p>
            <a:r>
              <a:rPr lang="en-IN" sz="2700" err="1">
                <a:solidFill>
                  <a:schemeClr val="accent5"/>
                </a:solidFill>
                <a:ea typeface="+mn-lt"/>
                <a:cs typeface="+mn-lt"/>
              </a:rPr>
              <a:t>Veerabadrarao</a:t>
            </a:r>
            <a:r>
              <a:rPr lang="en-IN" sz="2700">
                <a:solidFill>
                  <a:schemeClr val="accent5"/>
                </a:solidFill>
                <a:ea typeface="+mn-lt"/>
                <a:cs typeface="+mn-lt"/>
              </a:rPr>
              <a:t> </a:t>
            </a:r>
            <a:r>
              <a:rPr lang="en-IN" sz="2700" err="1">
                <a:solidFill>
                  <a:schemeClr val="accent5"/>
                </a:solidFill>
                <a:ea typeface="+mn-lt"/>
                <a:cs typeface="+mn-lt"/>
              </a:rPr>
              <a:t>Chittuluri</a:t>
            </a:r>
            <a:endParaRPr lang="en-IN" sz="2700" err="1">
              <a:solidFill>
                <a:schemeClr val="accent5"/>
              </a:solidFill>
              <a:cs typeface="Arial"/>
            </a:endParaRPr>
          </a:p>
          <a:p>
            <a:r>
              <a:rPr lang="en-IN" sz="2700">
                <a:solidFill>
                  <a:schemeClr val="accent5"/>
                </a:solidFill>
                <a:ea typeface="+mn-lt"/>
                <a:cs typeface="+mn-lt"/>
              </a:rPr>
              <a:t>Segu Mahesh</a:t>
            </a:r>
            <a:endParaRPr lang="en-IN">
              <a:solidFill>
                <a:schemeClr val="accent5"/>
              </a:solidFill>
              <a:cs typeface="Arial"/>
            </a:endParaRPr>
          </a:p>
          <a:p>
            <a:endParaRPr lang="en-IN" sz="2700">
              <a:solidFill>
                <a:srgbClr val="000000"/>
              </a:solidFill>
              <a:latin typeface="Arial"/>
              <a:cs typeface="Arial"/>
            </a:endParaRPr>
          </a:p>
          <a:p>
            <a:endParaRPr lang="en-IN" sz="2700">
              <a:solidFill>
                <a:srgbClr val="000000"/>
              </a:solidFill>
              <a:latin typeface="Arial"/>
              <a:cs typeface="Arial"/>
            </a:endParaRPr>
          </a:p>
          <a:p>
            <a:endParaRPr lang="en-IN" sz="1500" b="1">
              <a:solidFill>
                <a:srgbClr val="F46E00"/>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288132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8B844F1-12D0-448F-BF8F-15E7ABECAED9}"/>
              </a:ext>
            </a:extLst>
          </p:cNvPr>
          <p:cNvSpPr>
            <a:spLocks noGrp="1"/>
          </p:cNvSpPr>
          <p:nvPr>
            <p:ph idx="1"/>
          </p:nvPr>
        </p:nvSpPr>
        <p:spPr/>
        <p:txBody>
          <a:bodyPr/>
          <a:lstStyle/>
          <a:p>
            <a:pPr marL="194310" indent="-194310">
              <a:buChar char="Ø"/>
            </a:pPr>
            <a:r>
              <a:rPr lang="en-US" sz="2100" b="1"/>
              <a:t>IOT Central:</a:t>
            </a:r>
          </a:p>
          <a:p>
            <a:pPr marL="194310" indent="-194310">
              <a:buFont typeface="Arial" charset="2"/>
              <a:buChar char="•"/>
            </a:pPr>
            <a:r>
              <a:rPr lang="en-US" sz="2100"/>
              <a:t> It is builds on top of IoT Hub by adding a dashboard that allows you to connect, monitor, and manage your IoT devices. </a:t>
            </a:r>
            <a:endParaRPr lang="en-US"/>
          </a:p>
          <a:p>
            <a:pPr marL="194310" indent="-194310">
              <a:buFont typeface="Arial" charset="2"/>
              <a:buChar char="•"/>
            </a:pPr>
            <a:r>
              <a:rPr lang="en-US" sz="2100"/>
              <a:t>Software as a service.</a:t>
            </a:r>
          </a:p>
          <a:p>
            <a:pPr marL="194310" indent="-194310">
              <a:buFont typeface="Arial" charset="2"/>
              <a:buChar char="•"/>
            </a:pPr>
            <a:r>
              <a:rPr lang="en-US" sz="2100"/>
              <a:t>Industry specific templates</a:t>
            </a:r>
          </a:p>
          <a:p>
            <a:pPr marL="194310" indent="-194310">
              <a:buFont typeface="Arial" charset="2"/>
              <a:buChar char="•"/>
            </a:pPr>
            <a:r>
              <a:rPr lang="en-US" sz="2100"/>
              <a:t>No deep knowledge required.</a:t>
            </a:r>
          </a:p>
          <a:p>
            <a:pPr marL="194310" indent="-194310">
              <a:buFont typeface="Wingdings"/>
              <a:buChar char="Ø"/>
            </a:pPr>
            <a:r>
              <a:rPr lang="en-US" sz="2100" b="1"/>
              <a:t>IOT Sphere:</a:t>
            </a:r>
          </a:p>
          <a:p>
            <a:pPr marL="194310" indent="-194310">
              <a:buFont typeface="Arial"/>
              <a:buChar char="•"/>
            </a:pPr>
            <a:r>
              <a:rPr lang="en-US" sz="2100"/>
              <a:t>It creates an end-to-end, highly secure IoT solution for customers that encompasses everything from the hardware and operating system on the device to the secure method of sending messages from the device to the message hub.</a:t>
            </a:r>
          </a:p>
          <a:p>
            <a:pPr marL="194310" indent="-194310">
              <a:buFont typeface="Arial"/>
              <a:buChar char="•"/>
            </a:pPr>
            <a:endParaRPr lang="en-US" sz="2100"/>
          </a:p>
          <a:p>
            <a:pPr marL="194310" indent="-194310">
              <a:buChar char="Ø"/>
            </a:pPr>
            <a:endParaRPr lang="en-US" sz="2100"/>
          </a:p>
        </p:txBody>
      </p:sp>
      <p:sp>
        <p:nvSpPr>
          <p:cNvPr id="3" name="Title 2">
            <a:extLst>
              <a:ext uri="{FF2B5EF4-FFF2-40B4-BE49-F238E27FC236}">
                <a16:creationId xmlns:a16="http://schemas.microsoft.com/office/drawing/2014/main" id="{049357FE-98CF-404A-937B-275ADB68AFBD}"/>
              </a:ext>
            </a:extLst>
          </p:cNvPr>
          <p:cNvSpPr>
            <a:spLocks noGrp="1"/>
          </p:cNvSpPr>
          <p:nvPr>
            <p:ph type="title"/>
          </p:nvPr>
        </p:nvSpPr>
        <p:spPr/>
        <p:txBody>
          <a:bodyPr/>
          <a:lstStyle/>
          <a:p>
            <a:r>
              <a:rPr lang="en-US" sz="3300"/>
              <a:t>Contd...</a:t>
            </a:r>
            <a:endParaRPr lang="en-US"/>
          </a:p>
        </p:txBody>
      </p:sp>
      <p:pic>
        <p:nvPicPr>
          <p:cNvPr id="5" name="Picture 5" descr="Shape, polygon&#10;&#10;Description automatically generated">
            <a:extLst>
              <a:ext uri="{FF2B5EF4-FFF2-40B4-BE49-F238E27FC236}">
                <a16:creationId xmlns:a16="http://schemas.microsoft.com/office/drawing/2014/main" id="{A61DE7AA-184F-4C01-9616-E6FC0707F2CA}"/>
              </a:ext>
            </a:extLst>
          </p:cNvPr>
          <p:cNvPicPr>
            <a:picLocks noGrp="1" noChangeAspect="1"/>
          </p:cNvPicPr>
          <p:nvPr>
            <p:ph sz="quarter" idx="10"/>
          </p:nvPr>
        </p:nvPicPr>
        <p:blipFill>
          <a:blip r:embed="rId2"/>
          <a:stretch>
            <a:fillRect/>
          </a:stretch>
        </p:blipFill>
        <p:spPr>
          <a:xfrm>
            <a:off x="6598019" y="2259479"/>
            <a:ext cx="4247697" cy="2522985"/>
          </a:xfrm>
        </p:spPr>
      </p:pic>
    </p:spTree>
    <p:extLst>
      <p:ext uri="{BB962C8B-B14F-4D97-AF65-F5344CB8AC3E}">
        <p14:creationId xmlns:p14="http://schemas.microsoft.com/office/powerpoint/2010/main" val="3527039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447EFF8-93A3-49B4-A1D7-E4521206A4AE}"/>
              </a:ext>
            </a:extLst>
          </p:cNvPr>
          <p:cNvSpPr>
            <a:spLocks noGrp="1"/>
          </p:cNvSpPr>
          <p:nvPr>
            <p:ph idx="1"/>
          </p:nvPr>
        </p:nvSpPr>
        <p:spPr>
          <a:xfrm>
            <a:off x="358630" y="994838"/>
            <a:ext cx="11486969" cy="5398097"/>
          </a:xfrm>
        </p:spPr>
        <p:txBody>
          <a:bodyPr/>
          <a:lstStyle/>
          <a:p>
            <a:pPr marL="194310" indent="-194310"/>
            <a:r>
              <a:rPr lang="en-US" sz="2100" b="1">
                <a:solidFill>
                  <a:schemeClr val="tx1"/>
                </a:solidFill>
              </a:rPr>
              <a:t>Azure Machine learning</a:t>
            </a:r>
            <a:r>
              <a:rPr lang="en-US" sz="2000" b="1">
                <a:solidFill>
                  <a:schemeClr val="tx1"/>
                </a:solidFill>
              </a:rPr>
              <a:t> </a:t>
            </a:r>
            <a:r>
              <a:rPr lang="en-US" sz="2000">
                <a:solidFill>
                  <a:schemeClr val="bg2"/>
                </a:solidFill>
              </a:rPr>
              <a:t>i</a:t>
            </a:r>
            <a:r>
              <a:rPr lang="en-US" sz="2000"/>
              <a:t>s a platform for making predictions. It consists of tools and services that allow you to connect to data to train and test models to find one that will most accurately predict a future result.</a:t>
            </a:r>
            <a:endParaRPr lang="en-US"/>
          </a:p>
          <a:p>
            <a:pPr marL="194310" indent="-194310"/>
            <a:r>
              <a:rPr lang="en-US" sz="2100">
                <a:solidFill>
                  <a:schemeClr val="accent1"/>
                </a:solidFill>
              </a:rPr>
              <a:t>Azure Cognitive Services:</a:t>
            </a:r>
          </a:p>
          <a:p>
            <a:pPr marL="194310" indent="-194310">
              <a:buChar char="Ø"/>
            </a:pPr>
            <a:r>
              <a:rPr lang="en-US" sz="2000"/>
              <a:t>It provides prebuilt machine learning models that enable applications to see, hear, speak, understand, and even begin to reason. </a:t>
            </a:r>
          </a:p>
          <a:p>
            <a:pPr marL="194310" indent="-194310">
              <a:buChar char="Ø"/>
            </a:pPr>
            <a:r>
              <a:rPr lang="en-US" sz="2000"/>
              <a:t>While Azure Machine Learning requires you to bring your own data and train models over that data, Azure Cognitive Services, for the most part, provides pretrained models so that you can bring in your live data to get predictions on.</a:t>
            </a:r>
          </a:p>
          <a:p>
            <a:pPr marL="194310" indent="-194310"/>
            <a:r>
              <a:rPr lang="en-US" sz="2100">
                <a:solidFill>
                  <a:srgbClr val="00B0F0"/>
                </a:solidFill>
              </a:rPr>
              <a:t>Azure Bot Services:</a:t>
            </a:r>
          </a:p>
          <a:p>
            <a:pPr marL="194310" indent="-194310">
              <a:buChar char="Ø"/>
            </a:pPr>
            <a:r>
              <a:rPr lang="en-US" sz="2000"/>
              <a:t>Bot Framework are platforms for creating virtual agents that understand and reply to questions just like a human.</a:t>
            </a:r>
          </a:p>
          <a:p>
            <a:pPr marL="194310" indent="-194310">
              <a:buChar char="Ø"/>
            </a:pPr>
            <a:r>
              <a:rPr lang="en-US" sz="2000"/>
              <a:t>The bot you build uses other Azure services, such as Azure Cognitive Services, to understand what their human counterparts are asking for.</a:t>
            </a:r>
          </a:p>
          <a:p>
            <a:pPr marL="194310" indent="-194310">
              <a:buChar char="Ø"/>
            </a:pPr>
            <a:endParaRPr lang="en-US" sz="2100"/>
          </a:p>
        </p:txBody>
      </p:sp>
      <p:sp>
        <p:nvSpPr>
          <p:cNvPr id="3" name="Title 2">
            <a:extLst>
              <a:ext uri="{FF2B5EF4-FFF2-40B4-BE49-F238E27FC236}">
                <a16:creationId xmlns:a16="http://schemas.microsoft.com/office/drawing/2014/main" id="{396B2F60-54E0-4697-8219-8C915B5DA654}"/>
              </a:ext>
            </a:extLst>
          </p:cNvPr>
          <p:cNvSpPr>
            <a:spLocks noGrp="1"/>
          </p:cNvSpPr>
          <p:nvPr>
            <p:ph type="title"/>
          </p:nvPr>
        </p:nvSpPr>
        <p:spPr/>
        <p:txBody>
          <a:bodyPr/>
          <a:lstStyle/>
          <a:p>
            <a:r>
              <a:rPr lang="en-US" sz="3300"/>
              <a:t>Azure AI</a:t>
            </a:r>
            <a:endParaRPr lang="en-US"/>
          </a:p>
        </p:txBody>
      </p:sp>
    </p:spTree>
    <p:extLst>
      <p:ext uri="{BB962C8B-B14F-4D97-AF65-F5344CB8AC3E}">
        <p14:creationId xmlns:p14="http://schemas.microsoft.com/office/powerpoint/2010/main" val="3234650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7065A4-9286-4035-8090-4FA2CB7E53AE}"/>
              </a:ext>
            </a:extLst>
          </p:cNvPr>
          <p:cNvSpPr>
            <a:spLocks noGrp="1"/>
          </p:cNvSpPr>
          <p:nvPr>
            <p:ph idx="1"/>
          </p:nvPr>
        </p:nvSpPr>
        <p:spPr>
          <a:xfrm>
            <a:off x="358630" y="937328"/>
            <a:ext cx="8913422" cy="4966777"/>
          </a:xfrm>
        </p:spPr>
        <p:txBody>
          <a:bodyPr/>
          <a:lstStyle/>
          <a:p>
            <a:pPr marL="194310" indent="-194310"/>
            <a:r>
              <a:rPr lang="en-US" sz="2100"/>
              <a:t>Azure DevOps :</a:t>
            </a:r>
            <a:endParaRPr lang="en-US"/>
          </a:p>
          <a:p>
            <a:pPr marL="0" indent="0">
              <a:buNone/>
            </a:pPr>
            <a:r>
              <a:rPr lang="en-US" sz="2100"/>
              <a:t>1. Provides developer services for allowing teams to plan work, collaborate on code development, and build and deploy applications. </a:t>
            </a:r>
          </a:p>
          <a:p>
            <a:pPr marL="0" indent="0">
              <a:buNone/>
            </a:pPr>
            <a:r>
              <a:rPr lang="en-US" sz="2100"/>
              <a:t>2. It allows organizations to create and improve products at a faster pace than they can with traditional software development approaches.</a:t>
            </a:r>
          </a:p>
          <a:p>
            <a:pPr marL="0" indent="0">
              <a:buNone/>
            </a:pPr>
            <a:endParaRPr lang="en-US" sz="2100"/>
          </a:p>
          <a:p>
            <a:pPr marL="194310" indent="-194310">
              <a:spcBef>
                <a:spcPts val="0"/>
              </a:spcBef>
            </a:pPr>
            <a:r>
              <a:rPr lang="en-US" sz="2100"/>
              <a:t>Azure DevTest Labs:</a:t>
            </a:r>
          </a:p>
          <a:p>
            <a:pPr marL="0" indent="0">
              <a:spcBef>
                <a:spcPts val="0"/>
              </a:spcBef>
              <a:buNone/>
            </a:pPr>
            <a:endParaRPr lang="en-US" sz="2100"/>
          </a:p>
          <a:p>
            <a:pPr marL="0" indent="0">
              <a:spcBef>
                <a:spcPts val="0"/>
              </a:spcBef>
              <a:buNone/>
            </a:pPr>
            <a:r>
              <a:rPr lang="en-US" sz="2100"/>
              <a:t>1. Cloud based environment for developers &amp; testers with  self  service environment, reusable template,</a:t>
            </a:r>
          </a:p>
          <a:p>
            <a:pPr marL="0" indent="0">
              <a:spcBef>
                <a:spcPts val="0"/>
              </a:spcBef>
              <a:buNone/>
            </a:pPr>
            <a:r>
              <a:rPr lang="en-US" sz="2100"/>
              <a:t>Cost management, and multiple </a:t>
            </a:r>
            <a:r>
              <a:rPr lang="en-US" sz="2100" err="1"/>
              <a:t>intergrations</a:t>
            </a:r>
            <a:r>
              <a:rPr lang="en-US" sz="2100"/>
              <a:t>.</a:t>
            </a:r>
          </a:p>
        </p:txBody>
      </p:sp>
      <p:sp>
        <p:nvSpPr>
          <p:cNvPr id="3" name="Title 2">
            <a:extLst>
              <a:ext uri="{FF2B5EF4-FFF2-40B4-BE49-F238E27FC236}">
                <a16:creationId xmlns:a16="http://schemas.microsoft.com/office/drawing/2014/main" id="{E41DCD5F-05B9-40F3-9CC8-48222DDEA0DB}"/>
              </a:ext>
            </a:extLst>
          </p:cNvPr>
          <p:cNvSpPr>
            <a:spLocks noGrp="1"/>
          </p:cNvSpPr>
          <p:nvPr>
            <p:ph type="title"/>
          </p:nvPr>
        </p:nvSpPr>
        <p:spPr/>
        <p:txBody>
          <a:bodyPr/>
          <a:lstStyle/>
          <a:p>
            <a:r>
              <a:rPr lang="en-US" sz="3300"/>
              <a:t>Azure DevOps</a:t>
            </a:r>
            <a:endParaRPr lang="en-US" err="1"/>
          </a:p>
        </p:txBody>
      </p:sp>
      <p:pic>
        <p:nvPicPr>
          <p:cNvPr id="5" name="Picture 5" descr="A picture containing text&#10;&#10;Description automatically generated">
            <a:extLst>
              <a:ext uri="{FF2B5EF4-FFF2-40B4-BE49-F238E27FC236}">
                <a16:creationId xmlns:a16="http://schemas.microsoft.com/office/drawing/2014/main" id="{46EB8AF7-5469-46E3-8D45-AAE8E52B3B21}"/>
              </a:ext>
            </a:extLst>
          </p:cNvPr>
          <p:cNvPicPr>
            <a:picLocks noChangeAspect="1"/>
          </p:cNvPicPr>
          <p:nvPr/>
        </p:nvPicPr>
        <p:blipFill>
          <a:blip r:embed="rId2"/>
          <a:stretch>
            <a:fillRect/>
          </a:stretch>
        </p:blipFill>
        <p:spPr>
          <a:xfrm>
            <a:off x="7067910" y="3565851"/>
            <a:ext cx="4425350" cy="2026678"/>
          </a:xfrm>
          <a:prstGeom prst="rect">
            <a:avLst/>
          </a:prstGeom>
        </p:spPr>
      </p:pic>
    </p:spTree>
    <p:extLst>
      <p:ext uri="{BB962C8B-B14F-4D97-AF65-F5344CB8AC3E}">
        <p14:creationId xmlns:p14="http://schemas.microsoft.com/office/powerpoint/2010/main" val="4245940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E6ABEB5-11F9-418C-9304-4B1E4663E376}"/>
              </a:ext>
            </a:extLst>
          </p:cNvPr>
          <p:cNvSpPr>
            <a:spLocks noGrp="1"/>
          </p:cNvSpPr>
          <p:nvPr>
            <p:ph idx="1"/>
          </p:nvPr>
        </p:nvSpPr>
        <p:spPr>
          <a:xfrm>
            <a:off x="358630" y="937328"/>
            <a:ext cx="11458215" cy="4966777"/>
          </a:xfrm>
        </p:spPr>
        <p:txBody>
          <a:bodyPr/>
          <a:lstStyle/>
          <a:p>
            <a:pPr marL="0" indent="0">
              <a:spcBef>
                <a:spcPts val="1000"/>
              </a:spcBef>
              <a:buNone/>
            </a:pPr>
            <a:r>
              <a:rPr lang="en-US" sz="2100"/>
              <a:t>1. Azure Boards:</a:t>
            </a:r>
            <a:endParaRPr lang="en-US"/>
          </a:p>
          <a:p>
            <a:pPr marL="0" indent="0">
              <a:spcBef>
                <a:spcPts val="1000"/>
              </a:spcBef>
              <a:buNone/>
            </a:pPr>
            <a:r>
              <a:rPr lang="en-US" sz="2100"/>
              <a:t>Azure Boards is as service , for managing the work of your software projects.</a:t>
            </a:r>
          </a:p>
          <a:p>
            <a:pPr marL="0" indent="0">
              <a:spcBef>
                <a:spcPts val="1000"/>
              </a:spcBef>
              <a:buNone/>
            </a:pPr>
            <a:r>
              <a:rPr lang="en-US" sz="2100"/>
              <a:t>Features:</a:t>
            </a:r>
          </a:p>
          <a:p>
            <a:pPr marL="342900" indent="-342900">
              <a:spcBef>
                <a:spcPts val="1000"/>
              </a:spcBef>
              <a:buFont typeface="Arial,Sans-Serif"/>
              <a:buChar char="•"/>
            </a:pPr>
            <a:r>
              <a:rPr lang="en-US" sz="2100"/>
              <a:t>Work items</a:t>
            </a:r>
          </a:p>
          <a:p>
            <a:pPr marL="342900" indent="-342900">
              <a:spcBef>
                <a:spcPts val="1000"/>
              </a:spcBef>
              <a:buFont typeface="Arial,Sans-Serif"/>
              <a:buChar char="•"/>
            </a:pPr>
            <a:r>
              <a:rPr lang="en-US" sz="2100"/>
              <a:t>Boards</a:t>
            </a:r>
          </a:p>
          <a:p>
            <a:pPr marL="342900" indent="-342900">
              <a:spcBef>
                <a:spcPts val="1000"/>
              </a:spcBef>
              <a:buFont typeface="Arial,Sans-Serif"/>
              <a:buChar char="•"/>
            </a:pPr>
            <a:r>
              <a:rPr lang="en-US" sz="2100"/>
              <a:t>Backlogs</a:t>
            </a:r>
          </a:p>
          <a:p>
            <a:pPr marL="342900" indent="-342900">
              <a:spcBef>
                <a:spcPts val="1000"/>
              </a:spcBef>
              <a:buFont typeface="Arial,Sans-Serif"/>
              <a:buChar char="•"/>
            </a:pPr>
            <a:r>
              <a:rPr lang="en-US" sz="2100"/>
              <a:t>Sprints</a:t>
            </a:r>
          </a:p>
          <a:p>
            <a:pPr marL="342900" indent="-342900">
              <a:spcBef>
                <a:spcPts val="1000"/>
              </a:spcBef>
              <a:buFont typeface="Arial,Sans-Serif"/>
              <a:buChar char="•"/>
            </a:pPr>
            <a:r>
              <a:rPr lang="en-US" sz="2100"/>
              <a:t>Dashboards</a:t>
            </a:r>
          </a:p>
          <a:p>
            <a:pPr marL="0" indent="0">
              <a:buNone/>
            </a:pPr>
            <a:r>
              <a:rPr lang="en-US" sz="2100"/>
              <a:t>2. </a:t>
            </a:r>
            <a:r>
              <a:rPr lang="en-US" sz="2100" b="1"/>
              <a:t>Azure Repos</a:t>
            </a:r>
            <a:r>
              <a:rPr lang="en-US" sz="2100"/>
              <a:t> provides Git repositories or Team Foundation Version Control (TFVC) for source control of your code. </a:t>
            </a:r>
            <a:endParaRPr lang="en-US"/>
          </a:p>
          <a:p>
            <a:pPr marL="0" indent="0">
              <a:buNone/>
            </a:pPr>
            <a:r>
              <a:rPr lang="en-US" sz="2100"/>
              <a:t>3. </a:t>
            </a:r>
            <a:r>
              <a:rPr lang="en-US" sz="2100" b="1"/>
              <a:t>Azure Pipelines</a:t>
            </a:r>
            <a:r>
              <a:rPr lang="en-US" sz="2100"/>
              <a:t> provides build and release services to support continuous integration and delivery of your applications.</a:t>
            </a:r>
          </a:p>
        </p:txBody>
      </p:sp>
      <p:sp>
        <p:nvSpPr>
          <p:cNvPr id="3" name="Title 2">
            <a:extLst>
              <a:ext uri="{FF2B5EF4-FFF2-40B4-BE49-F238E27FC236}">
                <a16:creationId xmlns:a16="http://schemas.microsoft.com/office/drawing/2014/main" id="{E9DF6883-B4ED-44C3-9ED2-F287E507AD06}"/>
              </a:ext>
            </a:extLst>
          </p:cNvPr>
          <p:cNvSpPr>
            <a:spLocks noGrp="1"/>
          </p:cNvSpPr>
          <p:nvPr>
            <p:ph type="title"/>
          </p:nvPr>
        </p:nvSpPr>
        <p:spPr>
          <a:xfrm>
            <a:off x="359838" y="320570"/>
            <a:ext cx="10699044" cy="1015663"/>
          </a:xfrm>
        </p:spPr>
        <p:txBody>
          <a:bodyPr/>
          <a:lstStyle/>
          <a:p>
            <a:pPr>
              <a:spcBef>
                <a:spcPts val="1000"/>
              </a:spcBef>
            </a:pPr>
            <a:r>
              <a:rPr lang="en-US" sz="3300"/>
              <a:t>Components of Azure DevOps:</a:t>
            </a:r>
            <a:endParaRPr lang="en-US"/>
          </a:p>
          <a:p>
            <a:endParaRPr lang="en-US" sz="3300"/>
          </a:p>
        </p:txBody>
      </p:sp>
    </p:spTree>
    <p:extLst>
      <p:ext uri="{BB962C8B-B14F-4D97-AF65-F5344CB8AC3E}">
        <p14:creationId xmlns:p14="http://schemas.microsoft.com/office/powerpoint/2010/main" val="1596404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C33FFC1-E73F-4BEB-A5B2-A17D07C2AFBF}"/>
              </a:ext>
            </a:extLst>
          </p:cNvPr>
          <p:cNvSpPr>
            <a:spLocks noGrp="1"/>
          </p:cNvSpPr>
          <p:nvPr>
            <p:ph idx="1"/>
          </p:nvPr>
        </p:nvSpPr>
        <p:spPr/>
        <p:txBody>
          <a:bodyPr/>
          <a:lstStyle/>
          <a:p>
            <a:pPr marL="194310" indent="-194310"/>
            <a:r>
              <a:rPr lang="en-US" sz="2100" b="1"/>
              <a:t>Azure Artifacts</a:t>
            </a:r>
            <a:r>
              <a:rPr lang="en-US" sz="2100"/>
              <a:t> allows teams to share packages such as Maven, </a:t>
            </a:r>
            <a:r>
              <a:rPr lang="en-US" sz="2100" err="1"/>
              <a:t>npm</a:t>
            </a:r>
            <a:r>
              <a:rPr lang="en-US" sz="2100"/>
              <a:t>, NuGet, and more from public and private sources and integrate package sharing into your pipelines. </a:t>
            </a:r>
          </a:p>
          <a:p>
            <a:pPr marL="194310" indent="-194310"/>
            <a:r>
              <a:rPr lang="en-US" sz="2100" b="1"/>
              <a:t>Azure Test Plans</a:t>
            </a:r>
            <a:r>
              <a:rPr lang="en-US" sz="2100"/>
              <a:t> provides several tools to test your apps, including manual/exploratory testing and continuous testing.</a:t>
            </a:r>
          </a:p>
        </p:txBody>
      </p:sp>
    </p:spTree>
    <p:extLst>
      <p:ext uri="{BB962C8B-B14F-4D97-AF65-F5344CB8AC3E}">
        <p14:creationId xmlns:p14="http://schemas.microsoft.com/office/powerpoint/2010/main" val="10614630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EF13476-09D2-4479-BEB6-5C49DCAE6281}"/>
              </a:ext>
            </a:extLst>
          </p:cNvPr>
          <p:cNvSpPr>
            <a:spLocks noGrp="1"/>
          </p:cNvSpPr>
          <p:nvPr>
            <p:ph idx="1"/>
          </p:nvPr>
        </p:nvSpPr>
        <p:spPr>
          <a:xfrm>
            <a:off x="358630" y="937328"/>
            <a:ext cx="11486969" cy="5455607"/>
          </a:xfrm>
        </p:spPr>
        <p:txBody>
          <a:bodyPr/>
          <a:lstStyle/>
          <a:p>
            <a:pPr marL="194310" indent="-194310">
              <a:spcBef>
                <a:spcPts val="0"/>
              </a:spcBef>
            </a:pPr>
            <a:r>
              <a:rPr lang="en-US" sz="2100"/>
              <a:t>Microsoft offers a variety of tools and services to manage your cloud environment, each aimed at different scenarios and users. </a:t>
            </a:r>
            <a:endParaRPr lang="en-US"/>
          </a:p>
          <a:p>
            <a:pPr marL="0" indent="0">
              <a:spcBef>
                <a:spcPts val="0"/>
              </a:spcBef>
              <a:buNone/>
            </a:pPr>
            <a:endParaRPr lang="en-US" sz="2100"/>
          </a:p>
          <a:p>
            <a:pPr marL="0" indent="0">
              <a:spcBef>
                <a:spcPts val="0"/>
              </a:spcBef>
              <a:buNone/>
            </a:pPr>
            <a:r>
              <a:rPr lang="en-US" sz="2100"/>
              <a:t>1. Azure portal:</a:t>
            </a:r>
          </a:p>
          <a:p>
            <a:pPr marL="0" indent="0">
              <a:spcBef>
                <a:spcPts val="0"/>
              </a:spcBef>
              <a:buNone/>
            </a:pPr>
            <a:r>
              <a:rPr lang="en-US" sz="2100"/>
              <a:t>It is a web-based user interface, you can access virtually every feature of Azure. The Azure portal provides a friendly, graphical UI to view all the services you're using, create new services, configure your services, and view reports. </a:t>
            </a:r>
          </a:p>
          <a:p>
            <a:pPr marL="0" indent="0">
              <a:spcBef>
                <a:spcPts val="0"/>
              </a:spcBef>
              <a:buNone/>
            </a:pPr>
            <a:endParaRPr lang="en-US" sz="2100"/>
          </a:p>
          <a:p>
            <a:pPr marL="0" indent="0">
              <a:spcBef>
                <a:spcPts val="0"/>
              </a:spcBef>
              <a:buNone/>
            </a:pPr>
            <a:r>
              <a:rPr lang="en-US" sz="2100"/>
              <a:t>2. Azure </a:t>
            </a:r>
            <a:r>
              <a:rPr lang="en-US" sz="2100" err="1"/>
              <a:t>Powershell</a:t>
            </a:r>
            <a:r>
              <a:rPr lang="en-US" sz="2100"/>
              <a:t>:</a:t>
            </a:r>
          </a:p>
          <a:p>
            <a:pPr marL="194310" indent="-194310">
              <a:spcBef>
                <a:spcPts val="0"/>
              </a:spcBef>
              <a:buFont typeface="Arial" charset="2"/>
              <a:buChar char="•"/>
            </a:pPr>
            <a:r>
              <a:rPr lang="en-US" sz="2100"/>
              <a:t>It is </a:t>
            </a:r>
            <a:r>
              <a:rPr lang="en-US" sz="2100" b="1"/>
              <a:t>a set of cmdlets for managing Azure resources directly from the PowerShell command line.</a:t>
            </a:r>
          </a:p>
          <a:p>
            <a:pPr marL="194310" indent="-194310">
              <a:spcBef>
                <a:spcPts val="0"/>
              </a:spcBef>
              <a:buFont typeface="Arial" charset="2"/>
              <a:buChar char="•"/>
            </a:pPr>
            <a:r>
              <a:rPr lang="en-US" sz="2100" b="1"/>
              <a:t>Multiplatform and </a:t>
            </a:r>
            <a:r>
              <a:rPr lang="en-US" sz="2100" b="1" err="1"/>
              <a:t>Powershell</a:t>
            </a:r>
            <a:r>
              <a:rPr lang="en-US" sz="2100" b="1"/>
              <a:t> core</a:t>
            </a:r>
          </a:p>
          <a:p>
            <a:pPr marL="0" indent="0">
              <a:spcBef>
                <a:spcPts val="0"/>
              </a:spcBef>
              <a:buNone/>
            </a:pPr>
            <a:r>
              <a:rPr lang="en-US" sz="2100"/>
              <a:t>    </a:t>
            </a:r>
            <a:endParaRPr lang="en-US" sz="2100" b="1"/>
          </a:p>
          <a:p>
            <a:pPr marL="0" indent="0">
              <a:spcBef>
                <a:spcPts val="0"/>
              </a:spcBef>
              <a:buNone/>
            </a:pPr>
            <a:r>
              <a:rPr lang="en-US" sz="2100"/>
              <a:t>    1. Connect-</a:t>
            </a:r>
            <a:r>
              <a:rPr lang="en-US" sz="2100" err="1"/>
              <a:t>AzAccount</a:t>
            </a:r>
            <a:r>
              <a:rPr lang="en-US" sz="2100"/>
              <a:t> – log into Azure</a:t>
            </a:r>
            <a:endParaRPr lang="en-US" sz="2100" b="1"/>
          </a:p>
          <a:p>
            <a:pPr marL="0" indent="0">
              <a:spcBef>
                <a:spcPts val="0"/>
              </a:spcBef>
              <a:buNone/>
            </a:pPr>
            <a:r>
              <a:rPr lang="en-US" sz="2100"/>
              <a:t>    2. Get-</a:t>
            </a:r>
            <a:r>
              <a:rPr lang="en-US" sz="2100" err="1"/>
              <a:t>AzResourceGroup</a:t>
            </a:r>
            <a:r>
              <a:rPr lang="en-US" sz="2100"/>
              <a:t> – list resource groups</a:t>
            </a:r>
            <a:endParaRPr lang="en-US"/>
          </a:p>
          <a:p>
            <a:pPr marL="0" indent="0">
              <a:spcBef>
                <a:spcPts val="0"/>
              </a:spcBef>
              <a:buNone/>
            </a:pPr>
            <a:r>
              <a:rPr lang="en-US" sz="2100"/>
              <a:t>    3.New-AzResourceGroup – create new resource group</a:t>
            </a:r>
            <a:endParaRPr lang="en-US"/>
          </a:p>
          <a:p>
            <a:pPr marL="0" indent="0">
              <a:spcBef>
                <a:spcPts val="0"/>
              </a:spcBef>
              <a:buNone/>
            </a:pPr>
            <a:r>
              <a:rPr lang="en-US" sz="2100"/>
              <a:t>    4.New-AzVm – create virtual machine</a:t>
            </a:r>
            <a:endParaRPr lang="en-US"/>
          </a:p>
          <a:p>
            <a:pPr marL="194310" indent="-194310">
              <a:spcBef>
                <a:spcPts val="0"/>
              </a:spcBef>
              <a:buFont typeface="Arial" charset="2"/>
              <a:buChar char="•"/>
            </a:pPr>
            <a:endParaRPr lang="en-US" sz="2100" b="1"/>
          </a:p>
        </p:txBody>
      </p:sp>
      <p:sp>
        <p:nvSpPr>
          <p:cNvPr id="3" name="Title 2">
            <a:extLst>
              <a:ext uri="{FF2B5EF4-FFF2-40B4-BE49-F238E27FC236}">
                <a16:creationId xmlns:a16="http://schemas.microsoft.com/office/drawing/2014/main" id="{2EB77A0D-705A-481F-A538-A2DFFCF8B738}"/>
              </a:ext>
            </a:extLst>
          </p:cNvPr>
          <p:cNvSpPr>
            <a:spLocks noGrp="1"/>
          </p:cNvSpPr>
          <p:nvPr>
            <p:ph type="title"/>
          </p:nvPr>
        </p:nvSpPr>
        <p:spPr/>
        <p:txBody>
          <a:bodyPr/>
          <a:lstStyle/>
          <a:p>
            <a:r>
              <a:rPr lang="en-US" sz="3300"/>
              <a:t>Tools to manage and configure Azure environment</a:t>
            </a:r>
            <a:endParaRPr lang="en-US"/>
          </a:p>
        </p:txBody>
      </p:sp>
    </p:spTree>
    <p:extLst>
      <p:ext uri="{BB962C8B-B14F-4D97-AF65-F5344CB8AC3E}">
        <p14:creationId xmlns:p14="http://schemas.microsoft.com/office/powerpoint/2010/main" val="24285857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A03FED8-8048-4B36-9335-B70DE043C76E}"/>
              </a:ext>
            </a:extLst>
          </p:cNvPr>
          <p:cNvSpPr>
            <a:spLocks noGrp="1"/>
          </p:cNvSpPr>
          <p:nvPr>
            <p:ph idx="1"/>
          </p:nvPr>
        </p:nvSpPr>
        <p:spPr>
          <a:xfrm>
            <a:off x="358630" y="994838"/>
            <a:ext cx="11486969" cy="4966777"/>
          </a:xfrm>
        </p:spPr>
        <p:txBody>
          <a:bodyPr/>
          <a:lstStyle/>
          <a:p>
            <a:pPr marL="0" indent="0">
              <a:spcBef>
                <a:spcPts val="0"/>
              </a:spcBef>
              <a:buNone/>
            </a:pPr>
            <a:r>
              <a:rPr lang="en-US" sz="2100"/>
              <a:t>2. Azure CLI:</a:t>
            </a:r>
            <a:endParaRPr lang="en-US"/>
          </a:p>
          <a:p>
            <a:pPr marL="194310" indent="-194310">
              <a:spcBef>
                <a:spcPts val="0"/>
              </a:spcBef>
              <a:buFont typeface="Arial" charset="2"/>
              <a:buChar char="•"/>
            </a:pPr>
            <a:r>
              <a:rPr lang="en-US" sz="2100"/>
              <a:t>The Azure command-line interface (Azure CLI) is </a:t>
            </a:r>
            <a:r>
              <a:rPr lang="en-US" sz="2100" b="1"/>
              <a:t>a set of commands used to create and manage Azure resources</a:t>
            </a:r>
            <a:r>
              <a:rPr lang="en-US" sz="2100"/>
              <a:t>. </a:t>
            </a:r>
            <a:endParaRPr lang="en-US"/>
          </a:p>
          <a:p>
            <a:pPr marL="194310" indent="-194310">
              <a:spcBef>
                <a:spcPts val="0"/>
              </a:spcBef>
              <a:buFont typeface="Arial" charset="2"/>
              <a:buChar char="•"/>
            </a:pPr>
            <a:r>
              <a:rPr lang="en-US" sz="2100"/>
              <a:t>Multi-platform </a:t>
            </a:r>
          </a:p>
          <a:p>
            <a:pPr marL="0" indent="0">
              <a:spcBef>
                <a:spcPts val="0"/>
              </a:spcBef>
              <a:buNone/>
            </a:pPr>
            <a:r>
              <a:rPr lang="en-US" sz="2100"/>
              <a:t>1. </a:t>
            </a:r>
            <a:r>
              <a:rPr lang="en-US" sz="2100" err="1"/>
              <a:t>az</a:t>
            </a:r>
            <a:r>
              <a:rPr lang="en-US" sz="2100"/>
              <a:t> login – log into Azure</a:t>
            </a:r>
          </a:p>
          <a:p>
            <a:pPr marL="0" indent="0">
              <a:spcBef>
                <a:spcPts val="0"/>
              </a:spcBef>
              <a:buNone/>
            </a:pPr>
            <a:r>
              <a:rPr lang="en-US" sz="2100"/>
              <a:t>2. </a:t>
            </a:r>
            <a:r>
              <a:rPr lang="en-US" sz="2100" err="1"/>
              <a:t>az</a:t>
            </a:r>
            <a:r>
              <a:rPr lang="en-US" sz="2100"/>
              <a:t> group list – list resource groups</a:t>
            </a:r>
            <a:endParaRPr lang="en-US"/>
          </a:p>
          <a:p>
            <a:pPr marL="0" indent="0">
              <a:spcBef>
                <a:spcPts val="0"/>
              </a:spcBef>
              <a:buNone/>
            </a:pPr>
            <a:r>
              <a:rPr lang="en-US" sz="2100"/>
              <a:t>3. </a:t>
            </a:r>
            <a:r>
              <a:rPr lang="en-US" sz="2100" err="1"/>
              <a:t>az</a:t>
            </a:r>
            <a:r>
              <a:rPr lang="en-US" sz="2100"/>
              <a:t> group create – create new resource group</a:t>
            </a:r>
            <a:endParaRPr lang="en-US"/>
          </a:p>
          <a:p>
            <a:pPr marL="0" indent="0">
              <a:spcBef>
                <a:spcPts val="0"/>
              </a:spcBef>
              <a:buNone/>
            </a:pPr>
            <a:r>
              <a:rPr lang="en-US" sz="2100"/>
              <a:t>4. </a:t>
            </a:r>
            <a:r>
              <a:rPr lang="en-US" sz="2100" err="1"/>
              <a:t>az</a:t>
            </a:r>
            <a:r>
              <a:rPr lang="en-US" sz="2100"/>
              <a:t> </a:t>
            </a:r>
            <a:r>
              <a:rPr lang="en-US" sz="2100" err="1"/>
              <a:t>vm</a:t>
            </a:r>
            <a:r>
              <a:rPr lang="en-US" sz="2100"/>
              <a:t> create – create virtual machine</a:t>
            </a:r>
            <a:endParaRPr lang="en-US"/>
          </a:p>
          <a:p>
            <a:pPr marL="0" indent="0">
              <a:spcBef>
                <a:spcPts val="0"/>
              </a:spcBef>
              <a:buNone/>
            </a:pPr>
            <a:endParaRPr lang="en-US" sz="2100"/>
          </a:p>
          <a:p>
            <a:pPr marL="0" indent="0">
              <a:spcBef>
                <a:spcPts val="0"/>
              </a:spcBef>
              <a:buNone/>
            </a:pPr>
            <a:endParaRPr lang="en-US" sz="2100"/>
          </a:p>
          <a:p>
            <a:pPr marL="0" indent="0">
              <a:spcBef>
                <a:spcPts val="0"/>
              </a:spcBef>
              <a:buNone/>
            </a:pPr>
            <a:r>
              <a:rPr lang="en-US" sz="2100"/>
              <a:t>3. Azure ARM:</a:t>
            </a:r>
          </a:p>
          <a:p>
            <a:pPr marL="194310" indent="-194310">
              <a:spcBef>
                <a:spcPts val="0"/>
              </a:spcBef>
              <a:buFont typeface="Arial" charset="2"/>
              <a:buChar char="•"/>
            </a:pPr>
            <a:r>
              <a:rPr lang="en-US" sz="2100"/>
              <a:t>Azure Resource Manager is the deployment and management service for Azure. It provides a management layer that enables you to create, update, and delete resources in your Azure account. </a:t>
            </a:r>
            <a:endParaRPr lang="en-US"/>
          </a:p>
          <a:p>
            <a:pPr marL="194310" indent="-194310">
              <a:spcBef>
                <a:spcPts val="0"/>
              </a:spcBef>
              <a:buFont typeface="Arial" charset="2"/>
              <a:buChar char="•"/>
            </a:pPr>
            <a:r>
              <a:rPr lang="en-US" sz="2100"/>
              <a:t>Uses ARM Templates (Json Format)</a:t>
            </a:r>
          </a:p>
          <a:p>
            <a:pPr marL="194310" indent="-194310">
              <a:buFont typeface="Arial" charset="2"/>
              <a:buChar char="•"/>
            </a:pPr>
            <a:endParaRPr lang="en-US" sz="2100"/>
          </a:p>
          <a:p>
            <a:pPr marL="0" indent="0">
              <a:buNone/>
            </a:pPr>
            <a:endParaRPr lang="en-US" sz="2100"/>
          </a:p>
        </p:txBody>
      </p:sp>
      <p:pic>
        <p:nvPicPr>
          <p:cNvPr id="5" name="Picture 5" descr="Diagram&#10;&#10;Description automatically generated">
            <a:extLst>
              <a:ext uri="{FF2B5EF4-FFF2-40B4-BE49-F238E27FC236}">
                <a16:creationId xmlns:a16="http://schemas.microsoft.com/office/drawing/2014/main" id="{425653F9-75A1-4CD3-94F2-E04FBCB88197}"/>
              </a:ext>
            </a:extLst>
          </p:cNvPr>
          <p:cNvPicPr>
            <a:picLocks noGrp="1" noChangeAspect="1"/>
          </p:cNvPicPr>
          <p:nvPr>
            <p:ph sz="quarter" idx="10"/>
          </p:nvPr>
        </p:nvPicPr>
        <p:blipFill>
          <a:blip r:embed="rId2"/>
          <a:stretch>
            <a:fillRect/>
          </a:stretch>
        </p:blipFill>
        <p:spPr>
          <a:xfrm>
            <a:off x="6163131" y="1710728"/>
            <a:ext cx="5078344" cy="2609249"/>
          </a:xfrm>
        </p:spPr>
      </p:pic>
    </p:spTree>
    <p:extLst>
      <p:ext uri="{BB962C8B-B14F-4D97-AF65-F5344CB8AC3E}">
        <p14:creationId xmlns:p14="http://schemas.microsoft.com/office/powerpoint/2010/main" val="12191879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9E2F639-A927-4D0D-A956-020CC436D95D}"/>
              </a:ext>
            </a:extLst>
          </p:cNvPr>
          <p:cNvSpPr>
            <a:spLocks noGrp="1"/>
          </p:cNvSpPr>
          <p:nvPr>
            <p:ph idx="1"/>
          </p:nvPr>
        </p:nvSpPr>
        <p:spPr>
          <a:xfrm>
            <a:off x="358630" y="937328"/>
            <a:ext cx="7705725" cy="4966777"/>
          </a:xfrm>
        </p:spPr>
        <p:txBody>
          <a:bodyPr/>
          <a:lstStyle/>
          <a:p>
            <a:pPr marL="0" indent="0">
              <a:buNone/>
            </a:pPr>
            <a:r>
              <a:rPr lang="en-US" sz="2100"/>
              <a:t>1. Azure Advisor:</a:t>
            </a:r>
            <a:endParaRPr lang="en-US"/>
          </a:p>
          <a:p>
            <a:pPr marL="342900" indent="-342900">
              <a:buFont typeface="Arial" charset="2"/>
              <a:buChar char="•"/>
            </a:pPr>
            <a:r>
              <a:rPr lang="en-US" sz="2100"/>
              <a:t>It is a Microsoft Azure service that provides recommendations based on your deployed Azure services configuration.</a:t>
            </a:r>
          </a:p>
          <a:p>
            <a:pPr marL="0" indent="0">
              <a:buNone/>
            </a:pPr>
            <a:r>
              <a:rPr lang="en-US" sz="2100"/>
              <a:t>2. Azure Monitor:</a:t>
            </a:r>
          </a:p>
          <a:p>
            <a:pPr marL="342900" indent="-342900">
              <a:buFont typeface="Arial" charset="2"/>
              <a:buChar char="•"/>
            </a:pPr>
            <a:r>
              <a:rPr lang="en-US" sz="2100"/>
              <a:t>Azure Monitor helps you maximize the availability and performance of your applications and services.</a:t>
            </a:r>
          </a:p>
          <a:p>
            <a:pPr marL="342900" indent="-342900">
              <a:buFont typeface="Arial" charset="2"/>
              <a:buChar char="•"/>
            </a:pPr>
            <a:r>
              <a:rPr lang="en-US" sz="2100"/>
              <a:t>It delivers a comprehensive solution for collecting, analyzing, and acting on telemetry from your cloud and on-premises environments.</a:t>
            </a:r>
          </a:p>
          <a:p>
            <a:pPr marL="0" indent="0">
              <a:buNone/>
            </a:pPr>
            <a:r>
              <a:rPr lang="en-US" sz="2100"/>
              <a:t>3. Azure Service Health:</a:t>
            </a:r>
          </a:p>
          <a:p>
            <a:pPr marL="194310" indent="-194310">
              <a:buFont typeface="Arial" charset="2"/>
              <a:buChar char="•"/>
            </a:pPr>
            <a:r>
              <a:rPr lang="en-US" sz="2100"/>
              <a:t>Azure Service Health notifies you about Azure service incidents and planned maintenance so you can take action to mitigate downtime.</a:t>
            </a:r>
            <a:endParaRPr lang="en-US"/>
          </a:p>
        </p:txBody>
      </p:sp>
      <p:sp>
        <p:nvSpPr>
          <p:cNvPr id="3" name="Title 2">
            <a:extLst>
              <a:ext uri="{FF2B5EF4-FFF2-40B4-BE49-F238E27FC236}">
                <a16:creationId xmlns:a16="http://schemas.microsoft.com/office/drawing/2014/main" id="{6F98E8D9-44E5-4BF4-8AA5-EB66B618A5A1}"/>
              </a:ext>
            </a:extLst>
          </p:cNvPr>
          <p:cNvSpPr>
            <a:spLocks noGrp="1"/>
          </p:cNvSpPr>
          <p:nvPr>
            <p:ph type="title"/>
          </p:nvPr>
        </p:nvSpPr>
        <p:spPr/>
        <p:txBody>
          <a:bodyPr/>
          <a:lstStyle/>
          <a:p>
            <a:r>
              <a:rPr lang="en-US" sz="3300"/>
              <a:t>Monitoring Services</a:t>
            </a:r>
            <a:endParaRPr lang="en-US"/>
          </a:p>
        </p:txBody>
      </p:sp>
      <p:pic>
        <p:nvPicPr>
          <p:cNvPr id="5" name="Picture 5" descr="Diagram&#10;&#10;Description automatically generated">
            <a:extLst>
              <a:ext uri="{FF2B5EF4-FFF2-40B4-BE49-F238E27FC236}">
                <a16:creationId xmlns:a16="http://schemas.microsoft.com/office/drawing/2014/main" id="{4A8F11B1-BDB3-4B79-946E-660D5B3DAC7D}"/>
              </a:ext>
            </a:extLst>
          </p:cNvPr>
          <p:cNvPicPr>
            <a:picLocks noChangeAspect="1"/>
          </p:cNvPicPr>
          <p:nvPr/>
        </p:nvPicPr>
        <p:blipFill>
          <a:blip r:embed="rId2"/>
          <a:stretch>
            <a:fillRect/>
          </a:stretch>
        </p:blipFill>
        <p:spPr>
          <a:xfrm>
            <a:off x="8163824" y="789945"/>
            <a:ext cx="3182427" cy="2877089"/>
          </a:xfrm>
          <a:prstGeom prst="rect">
            <a:avLst/>
          </a:prstGeom>
        </p:spPr>
      </p:pic>
    </p:spTree>
    <p:extLst>
      <p:ext uri="{BB962C8B-B14F-4D97-AF65-F5344CB8AC3E}">
        <p14:creationId xmlns:p14="http://schemas.microsoft.com/office/powerpoint/2010/main" val="40809565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Graphical user interface, application&#10;&#10;Description automatically generated">
            <a:extLst>
              <a:ext uri="{FF2B5EF4-FFF2-40B4-BE49-F238E27FC236}">
                <a16:creationId xmlns:a16="http://schemas.microsoft.com/office/drawing/2014/main" id="{62670598-7223-41F1-9426-6B5DBAF5BD8F}"/>
              </a:ext>
            </a:extLst>
          </p:cNvPr>
          <p:cNvPicPr>
            <a:picLocks noGrp="1" noChangeAspect="1"/>
          </p:cNvPicPr>
          <p:nvPr>
            <p:ph idx="1"/>
          </p:nvPr>
        </p:nvPicPr>
        <p:blipFill>
          <a:blip r:embed="rId2"/>
          <a:stretch>
            <a:fillRect/>
          </a:stretch>
        </p:blipFill>
        <p:spPr>
          <a:xfrm>
            <a:off x="460408" y="1541177"/>
            <a:ext cx="4367905" cy="3198362"/>
          </a:xfrm>
        </p:spPr>
      </p:pic>
      <p:sp>
        <p:nvSpPr>
          <p:cNvPr id="3" name="Title 2">
            <a:extLst>
              <a:ext uri="{FF2B5EF4-FFF2-40B4-BE49-F238E27FC236}">
                <a16:creationId xmlns:a16="http://schemas.microsoft.com/office/drawing/2014/main" id="{6FFF4FB6-D5F1-4166-9EEA-664DA17BD16A}"/>
              </a:ext>
            </a:extLst>
          </p:cNvPr>
          <p:cNvSpPr>
            <a:spLocks noGrp="1"/>
          </p:cNvSpPr>
          <p:nvPr>
            <p:ph type="title"/>
          </p:nvPr>
        </p:nvSpPr>
        <p:spPr/>
        <p:txBody>
          <a:bodyPr/>
          <a:lstStyle/>
          <a:p>
            <a:r>
              <a:rPr lang="en-US" sz="3300"/>
              <a:t>General &amp; Network Security</a:t>
            </a:r>
            <a:endParaRPr lang="en-US"/>
          </a:p>
        </p:txBody>
      </p:sp>
      <p:sp>
        <p:nvSpPr>
          <p:cNvPr id="4" name="Content Placeholder 3">
            <a:extLst>
              <a:ext uri="{FF2B5EF4-FFF2-40B4-BE49-F238E27FC236}">
                <a16:creationId xmlns:a16="http://schemas.microsoft.com/office/drawing/2014/main" id="{88268DF5-A0D5-454D-B411-0BA768328C9D}"/>
              </a:ext>
            </a:extLst>
          </p:cNvPr>
          <p:cNvSpPr>
            <a:spLocks noGrp="1"/>
          </p:cNvSpPr>
          <p:nvPr>
            <p:ph sz="quarter" idx="10"/>
          </p:nvPr>
        </p:nvSpPr>
        <p:spPr/>
        <p:txBody>
          <a:bodyPr/>
          <a:lstStyle/>
          <a:p>
            <a:r>
              <a:rPr lang="en-US"/>
              <a:t>Azure Security Center</a:t>
            </a:r>
          </a:p>
        </p:txBody>
      </p:sp>
      <p:sp>
        <p:nvSpPr>
          <p:cNvPr id="6" name="TextBox 5">
            <a:extLst>
              <a:ext uri="{FF2B5EF4-FFF2-40B4-BE49-F238E27FC236}">
                <a16:creationId xmlns:a16="http://schemas.microsoft.com/office/drawing/2014/main" id="{9EE75E8B-34AF-4D21-AA04-7C0BC39FD60F}"/>
              </a:ext>
            </a:extLst>
          </p:cNvPr>
          <p:cNvSpPr txBox="1"/>
          <p:nvPr/>
        </p:nvSpPr>
        <p:spPr>
          <a:xfrm>
            <a:off x="5500777" y="1848928"/>
            <a:ext cx="6239988"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mn-lt"/>
                <a:cs typeface="+mn-lt"/>
              </a:rPr>
              <a:t>Microsoft Azure Security Center is a set of tools for monitoring and managing the security of virtual machines and other cloud computing resources within the Microsoft Azure public cloud. Administrators access the Azure Security Center through the Azure management portal.</a:t>
            </a:r>
            <a:endParaRPr lang="en-GB" b="1">
              <a:ea typeface="+mn-lt"/>
              <a:cs typeface="+mn-lt"/>
            </a:endParaRPr>
          </a:p>
          <a:p>
            <a:endParaRPr lang="en-GB" b="1">
              <a:cs typeface="Arial"/>
            </a:endParaRPr>
          </a:p>
        </p:txBody>
      </p:sp>
    </p:spTree>
    <p:extLst>
      <p:ext uri="{BB962C8B-B14F-4D97-AF65-F5344CB8AC3E}">
        <p14:creationId xmlns:p14="http://schemas.microsoft.com/office/powerpoint/2010/main" val="23073192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91E2398-6F04-4CE0-A310-A9B97DD9A148}"/>
              </a:ext>
            </a:extLst>
          </p:cNvPr>
          <p:cNvSpPr>
            <a:spLocks noGrp="1"/>
          </p:cNvSpPr>
          <p:nvPr>
            <p:ph type="title"/>
          </p:nvPr>
        </p:nvSpPr>
        <p:spPr>
          <a:xfrm>
            <a:off x="359838" y="320570"/>
            <a:ext cx="11459013" cy="512961"/>
          </a:xfrm>
        </p:spPr>
        <p:txBody>
          <a:bodyPr vert="horz" wrap="square" lIns="0" tIns="0" rIns="0" bIns="0" numCol="1" anchor="t" anchorCtr="0" compatLnSpc="1">
            <a:prstTxWarp prst="textNoShape">
              <a:avLst/>
            </a:prstTxWarp>
            <a:normAutofit/>
          </a:bodyPr>
          <a:lstStyle/>
          <a:p>
            <a:r>
              <a:rPr lang="en-US" b="0" i="0" baseline="0">
                <a:latin typeface="Calibri Light"/>
                <a:ea typeface="+mj-ea"/>
                <a:cs typeface="Calibri Light"/>
              </a:rPr>
              <a:t>Azure Sentinel</a:t>
            </a:r>
          </a:p>
        </p:txBody>
      </p:sp>
      <p:sp>
        <p:nvSpPr>
          <p:cNvPr id="7" name="TextBox 6">
            <a:extLst>
              <a:ext uri="{FF2B5EF4-FFF2-40B4-BE49-F238E27FC236}">
                <a16:creationId xmlns:a16="http://schemas.microsoft.com/office/drawing/2014/main" id="{AADFB241-4575-47ED-A6A5-F55031C100C9}"/>
              </a:ext>
            </a:extLst>
          </p:cNvPr>
          <p:cNvSpPr txBox="1"/>
          <p:nvPr/>
        </p:nvSpPr>
        <p:spPr bwMode="gray">
          <a:xfrm>
            <a:off x="187570" y="1295400"/>
            <a:ext cx="5720861" cy="4876800"/>
          </a:xfrm>
          <a:prstGeom prst="rect">
            <a:avLst/>
          </a:prstGeom>
          <a:noFill/>
          <a:ln>
            <a:noFill/>
          </a:ln>
        </p:spPr>
        <p:txBody>
          <a:bodyPr rot="0" spcFirstLastPara="0" vertOverflow="overflow" horzOverflow="overflow" vert="horz" wrap="square" lIns="0" tIns="0" rIns="0" bIns="0" numCol="1" spcCol="0" rtlCol="0" fromWordArt="0" anchor="t" anchorCtr="0" forceAA="0" compatLnSpc="1">
            <a:prstTxWarp prst="textNoShape">
              <a:avLst/>
            </a:prstTxWarp>
            <a:normAutofit/>
          </a:bodyPr>
          <a:lstStyle/>
          <a:p>
            <a:pPr defTabSz="2088776" eaLnBrk="0" fontAlgn="base" hangingPunct="0">
              <a:spcAft>
                <a:spcPts val="600"/>
              </a:spcAft>
            </a:pPr>
            <a:r>
              <a:rPr lang="en-US" sz="1850">
                <a:solidFill>
                  <a:srgbClr val="000000"/>
                </a:solidFill>
                <a:latin typeface="Calibri Light"/>
                <a:cs typeface="Calibri Light"/>
              </a:rPr>
              <a:t>Microsoft Sentinel aggregates data from all sources, including users, applications, servers, and devices running on-premises or in any cloud, letting you reason over millions of records in a few seconds. It includes built-in connectors for easy onboarding of popular security solutions</a:t>
            </a:r>
            <a:endParaRPr lang="en-US" sz="1850" baseline="0">
              <a:solidFill>
                <a:srgbClr val="000000"/>
              </a:solidFill>
              <a:latin typeface="Calibri Light"/>
              <a:cs typeface="Calibri Light"/>
            </a:endParaRPr>
          </a:p>
        </p:txBody>
      </p:sp>
      <p:pic>
        <p:nvPicPr>
          <p:cNvPr id="5" name="Picture 5" descr="Diagram&#10;&#10;Description automatically generated">
            <a:extLst>
              <a:ext uri="{FF2B5EF4-FFF2-40B4-BE49-F238E27FC236}">
                <a16:creationId xmlns:a16="http://schemas.microsoft.com/office/drawing/2014/main" id="{8BF21E1F-3706-4A96-A214-6406287AD2EC}"/>
              </a:ext>
            </a:extLst>
          </p:cNvPr>
          <p:cNvPicPr>
            <a:picLocks noGrp="1" noChangeAspect="1"/>
          </p:cNvPicPr>
          <p:nvPr>
            <p:ph sz="half" idx="2"/>
          </p:nvPr>
        </p:nvPicPr>
        <p:blipFill>
          <a:blip r:embed="rId2"/>
          <a:stretch>
            <a:fillRect/>
          </a:stretch>
        </p:blipFill>
        <p:spPr>
          <a:xfrm>
            <a:off x="6784849" y="1295400"/>
            <a:ext cx="4718303" cy="4876800"/>
          </a:xfrm>
          <a:noFill/>
        </p:spPr>
      </p:pic>
    </p:spTree>
    <p:extLst>
      <p:ext uri="{BB962C8B-B14F-4D97-AF65-F5344CB8AC3E}">
        <p14:creationId xmlns:p14="http://schemas.microsoft.com/office/powerpoint/2010/main" val="4160911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A4AB5D0-3F4E-4F1B-B481-D21552DFCEC2}"/>
              </a:ext>
            </a:extLst>
          </p:cNvPr>
          <p:cNvSpPr>
            <a:spLocks noGrp="1"/>
          </p:cNvSpPr>
          <p:nvPr>
            <p:ph idx="1"/>
          </p:nvPr>
        </p:nvSpPr>
        <p:spPr>
          <a:xfrm>
            <a:off x="344253" y="1106659"/>
            <a:ext cx="11486969" cy="5113748"/>
          </a:xfrm>
        </p:spPr>
        <p:txBody>
          <a:bodyPr/>
          <a:lstStyle/>
          <a:p>
            <a:pPr marL="0" indent="0">
              <a:buNone/>
            </a:pPr>
            <a:r>
              <a:rPr lang="en-US" b="0" i="0">
                <a:solidFill>
                  <a:srgbClr val="4D5156"/>
                </a:solidFill>
                <a:effectLst/>
                <a:latin typeface="Calibri" panose="020F0502020204030204" pitchFamily="34" charset="0"/>
                <a:cs typeface="Calibri" panose="020F0502020204030204" pitchFamily="34" charset="0"/>
              </a:rPr>
              <a:t>Cloud computing is the on-demand availability of computer system resources, especially data storage and computing power, without direct active management by the user.</a:t>
            </a:r>
          </a:p>
          <a:p>
            <a:pPr marL="0" indent="0">
              <a:buNone/>
            </a:pPr>
            <a:r>
              <a:rPr lang="en-IN" sz="2667">
                <a:solidFill>
                  <a:srgbClr val="00008C"/>
                </a:solidFill>
                <a:latin typeface="Calibri" panose="020F0502020204030204" pitchFamily="34" charset="0"/>
                <a:cs typeface="Calibri" panose="020F0502020204030204" pitchFamily="34" charset="0"/>
              </a:rPr>
              <a:t>Why Cloud Computing:</a:t>
            </a:r>
          </a:p>
          <a:p>
            <a:r>
              <a:rPr lang="en-IN">
                <a:latin typeface="Calibri" panose="020F0502020204030204" pitchFamily="34" charset="0"/>
                <a:cs typeface="Calibri" panose="020F0502020204030204" pitchFamily="34" charset="0"/>
              </a:rPr>
              <a:t>Un limited storage capacity</a:t>
            </a:r>
          </a:p>
          <a:p>
            <a:r>
              <a:rPr lang="en-IN">
                <a:latin typeface="Calibri" panose="020F0502020204030204" pitchFamily="34" charset="0"/>
                <a:cs typeface="Calibri" panose="020F0502020204030204" pitchFamily="34" charset="0"/>
              </a:rPr>
              <a:t>Data security</a:t>
            </a:r>
          </a:p>
          <a:p>
            <a:r>
              <a:rPr lang="en-IN">
                <a:latin typeface="Calibri" panose="020F0502020204030204" pitchFamily="34" charset="0"/>
                <a:cs typeface="Calibri" panose="020F0502020204030204" pitchFamily="34" charset="0"/>
              </a:rPr>
              <a:t>Backup and restore</a:t>
            </a:r>
          </a:p>
          <a:p>
            <a:r>
              <a:rPr lang="en-IN">
                <a:latin typeface="Calibri" panose="020F0502020204030204" pitchFamily="34" charset="0"/>
                <a:cs typeface="Calibri" panose="020F0502020204030204" pitchFamily="34" charset="0"/>
              </a:rPr>
              <a:t>Scalability</a:t>
            </a:r>
          </a:p>
          <a:p>
            <a:r>
              <a:rPr lang="en-IN">
                <a:latin typeface="Calibri" panose="020F0502020204030204" pitchFamily="34" charset="0"/>
                <a:cs typeface="Calibri" panose="020F0502020204030204" pitchFamily="34" charset="0"/>
              </a:rPr>
              <a:t>Cost reduction</a:t>
            </a:r>
          </a:p>
          <a:p>
            <a:endParaRPr lang="en-US" sz="2667">
              <a:solidFill>
                <a:srgbClr val="00008C"/>
              </a:solidFill>
              <a:latin typeface="Calibri" panose="020F0502020204030204" pitchFamily="34" charset="0"/>
              <a:cs typeface="Calibri" panose="020F0502020204030204" pitchFamily="34" charset="0"/>
            </a:endParaRPr>
          </a:p>
        </p:txBody>
      </p:sp>
      <p:sp>
        <p:nvSpPr>
          <p:cNvPr id="3" name="Title 2">
            <a:extLst>
              <a:ext uri="{FF2B5EF4-FFF2-40B4-BE49-F238E27FC236}">
                <a16:creationId xmlns:a16="http://schemas.microsoft.com/office/drawing/2014/main" id="{10B2105B-042F-4334-8A17-413684588F77}"/>
              </a:ext>
            </a:extLst>
          </p:cNvPr>
          <p:cNvSpPr>
            <a:spLocks noGrp="1"/>
          </p:cNvSpPr>
          <p:nvPr>
            <p:ph type="title"/>
          </p:nvPr>
        </p:nvSpPr>
        <p:spPr/>
        <p:txBody>
          <a:bodyPr/>
          <a:lstStyle/>
          <a:p>
            <a:r>
              <a:rPr lang="en-US"/>
              <a:t>                               </a:t>
            </a:r>
            <a:r>
              <a:rPr lang="en-US">
                <a:latin typeface="Calibri" panose="020F0502020204030204" pitchFamily="34" charset="0"/>
                <a:cs typeface="Calibri" panose="020F0502020204030204" pitchFamily="34" charset="0"/>
              </a:rPr>
              <a:t>Cloud Computing</a:t>
            </a:r>
            <a:endParaRPr lang="en-IN">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8391470B-EB80-4240-939A-3A951F0D8287}"/>
              </a:ext>
            </a:extLst>
          </p:cNvPr>
          <p:cNvPicPr>
            <a:picLocks noChangeAspect="1"/>
          </p:cNvPicPr>
          <p:nvPr/>
        </p:nvPicPr>
        <p:blipFill>
          <a:blip r:embed="rId2"/>
          <a:stretch>
            <a:fillRect/>
          </a:stretch>
        </p:blipFill>
        <p:spPr>
          <a:xfrm>
            <a:off x="6321084" y="2288345"/>
            <a:ext cx="3860827" cy="2072640"/>
          </a:xfrm>
          <a:prstGeom prst="rect">
            <a:avLst/>
          </a:prstGeom>
        </p:spPr>
      </p:pic>
    </p:spTree>
    <p:extLst>
      <p:ext uri="{BB962C8B-B14F-4D97-AF65-F5344CB8AC3E}">
        <p14:creationId xmlns:p14="http://schemas.microsoft.com/office/powerpoint/2010/main" val="15055562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B5B4E12-9494-46A7-A0F3-43D22DB91D3B}"/>
              </a:ext>
            </a:extLst>
          </p:cNvPr>
          <p:cNvSpPr>
            <a:spLocks noGrp="1"/>
          </p:cNvSpPr>
          <p:nvPr>
            <p:ph type="title"/>
          </p:nvPr>
        </p:nvSpPr>
        <p:spPr>
          <a:xfrm>
            <a:off x="359838" y="320570"/>
            <a:ext cx="11459013" cy="512961"/>
          </a:xfrm>
        </p:spPr>
        <p:txBody>
          <a:bodyPr vert="horz" wrap="square" lIns="0" tIns="0" rIns="0" bIns="0" numCol="1" anchor="t" anchorCtr="0" compatLnSpc="1">
            <a:prstTxWarp prst="textNoShape">
              <a:avLst/>
            </a:prstTxWarp>
            <a:normAutofit/>
          </a:bodyPr>
          <a:lstStyle/>
          <a:p>
            <a:r>
              <a:rPr lang="en-US" b="0" i="0" baseline="0">
                <a:latin typeface="Calibri Light"/>
                <a:ea typeface="+mj-ea"/>
                <a:cs typeface="Calibri Light"/>
              </a:rPr>
              <a:t>Azure key vault</a:t>
            </a:r>
          </a:p>
        </p:txBody>
      </p:sp>
      <p:sp>
        <p:nvSpPr>
          <p:cNvPr id="6" name="TextBox 5">
            <a:extLst>
              <a:ext uri="{FF2B5EF4-FFF2-40B4-BE49-F238E27FC236}">
                <a16:creationId xmlns:a16="http://schemas.microsoft.com/office/drawing/2014/main" id="{4F7F58A0-E8B4-4DBE-827D-EC34263C8960}"/>
              </a:ext>
            </a:extLst>
          </p:cNvPr>
          <p:cNvSpPr txBox="1"/>
          <p:nvPr/>
        </p:nvSpPr>
        <p:spPr bwMode="gray">
          <a:xfrm>
            <a:off x="187570" y="1295400"/>
            <a:ext cx="5720861" cy="4876800"/>
          </a:xfrm>
          <a:prstGeom prst="rect">
            <a:avLst/>
          </a:prstGeom>
          <a:noFill/>
          <a:ln>
            <a:noFill/>
          </a:ln>
        </p:spPr>
        <p:txBody>
          <a:bodyPr rot="0" spcFirstLastPara="0" vertOverflow="overflow" horzOverflow="overflow" vert="horz" wrap="square" lIns="0" tIns="0" rIns="0" bIns="0" numCol="1" spcCol="0" rtlCol="0" fromWordArt="0" anchor="t" anchorCtr="0" forceAA="0" compatLnSpc="1">
            <a:prstTxWarp prst="textNoShape">
              <a:avLst/>
            </a:prstTxWarp>
            <a:normAutofit/>
          </a:bodyPr>
          <a:lstStyle/>
          <a:p>
            <a:pPr defTabSz="2088776" eaLnBrk="0" fontAlgn="base" hangingPunct="0">
              <a:spcAft>
                <a:spcPts val="600"/>
              </a:spcAft>
            </a:pPr>
            <a:r>
              <a:rPr lang="en-US" sz="1867">
                <a:solidFill>
                  <a:srgbClr val="000000"/>
                </a:solidFill>
                <a:latin typeface="Calibri Light"/>
                <a:cs typeface="Calibri Light"/>
              </a:rPr>
              <a:t>Azure Key Vault is a cloud service for securely storing and accessing secrets. A secret is anything that you want to tightly control access to, such as API keys, passwords, certificates, or cryptographic keys. Key Vault service supports two types of containers: vaults and managed hardware security module(HSM) pools. Vaults support storing software and HSM-backed keys, secrets, and certificates. Managed HSM pools only support HSM-backed keys. </a:t>
            </a:r>
          </a:p>
        </p:txBody>
      </p:sp>
      <p:pic>
        <p:nvPicPr>
          <p:cNvPr id="5" name="Picture 5" descr="Diagram&#10;&#10;Description automatically generated">
            <a:extLst>
              <a:ext uri="{FF2B5EF4-FFF2-40B4-BE49-F238E27FC236}">
                <a16:creationId xmlns:a16="http://schemas.microsoft.com/office/drawing/2014/main" id="{EFBBC49C-B37F-4880-854B-81D7B9C6E403}"/>
              </a:ext>
            </a:extLst>
          </p:cNvPr>
          <p:cNvPicPr>
            <a:picLocks noGrp="1" noChangeAspect="1"/>
          </p:cNvPicPr>
          <p:nvPr>
            <p:ph sz="half" idx="2"/>
          </p:nvPr>
        </p:nvPicPr>
        <p:blipFill>
          <a:blip r:embed="rId2"/>
          <a:stretch>
            <a:fillRect/>
          </a:stretch>
        </p:blipFill>
        <p:spPr>
          <a:xfrm>
            <a:off x="6283570" y="1495513"/>
            <a:ext cx="5720861" cy="4476574"/>
          </a:xfrm>
          <a:noFill/>
        </p:spPr>
      </p:pic>
    </p:spTree>
    <p:extLst>
      <p:ext uri="{BB962C8B-B14F-4D97-AF65-F5344CB8AC3E}">
        <p14:creationId xmlns:p14="http://schemas.microsoft.com/office/powerpoint/2010/main" val="1184218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0ED70B-9E66-486D-A697-57E81104A42A}"/>
              </a:ext>
            </a:extLst>
          </p:cNvPr>
          <p:cNvSpPr>
            <a:spLocks noGrp="1"/>
          </p:cNvSpPr>
          <p:nvPr>
            <p:ph type="title"/>
          </p:nvPr>
        </p:nvSpPr>
        <p:spPr>
          <a:xfrm>
            <a:off x="359838" y="320570"/>
            <a:ext cx="11459013" cy="512961"/>
          </a:xfrm>
        </p:spPr>
        <p:txBody>
          <a:bodyPr wrap="square" anchor="t">
            <a:normAutofit/>
          </a:bodyPr>
          <a:lstStyle/>
          <a:p>
            <a:r>
              <a:rPr lang="en-US"/>
              <a:t>Azure Firewall</a:t>
            </a:r>
          </a:p>
        </p:txBody>
      </p:sp>
      <p:pic>
        <p:nvPicPr>
          <p:cNvPr id="5" name="Picture 5">
            <a:extLst>
              <a:ext uri="{FF2B5EF4-FFF2-40B4-BE49-F238E27FC236}">
                <a16:creationId xmlns:a16="http://schemas.microsoft.com/office/drawing/2014/main" id="{05F624E4-8430-4076-857A-D6FF3D301C4C}"/>
              </a:ext>
            </a:extLst>
          </p:cNvPr>
          <p:cNvPicPr>
            <a:picLocks noGrp="1" noChangeAspect="1"/>
          </p:cNvPicPr>
          <p:nvPr>
            <p:ph sz="half" idx="1"/>
          </p:nvPr>
        </p:nvPicPr>
        <p:blipFill>
          <a:blip r:embed="rId2"/>
          <a:stretch>
            <a:fillRect/>
          </a:stretch>
        </p:blipFill>
        <p:spPr>
          <a:xfrm>
            <a:off x="187570" y="2232074"/>
            <a:ext cx="5720861" cy="3003452"/>
          </a:xfrm>
          <a:noFill/>
        </p:spPr>
      </p:pic>
      <p:sp>
        <p:nvSpPr>
          <p:cNvPr id="10" name="Content Placeholder 3">
            <a:extLst>
              <a:ext uri="{FF2B5EF4-FFF2-40B4-BE49-F238E27FC236}">
                <a16:creationId xmlns:a16="http://schemas.microsoft.com/office/drawing/2014/main" id="{3C5955A5-50E5-47DE-B0D3-BDF6871E248D}"/>
              </a:ext>
            </a:extLst>
          </p:cNvPr>
          <p:cNvSpPr>
            <a:spLocks noGrp="1"/>
          </p:cNvSpPr>
          <p:nvPr>
            <p:ph sz="half" idx="2"/>
          </p:nvPr>
        </p:nvSpPr>
        <p:spPr>
          <a:xfrm>
            <a:off x="6283570" y="1295400"/>
            <a:ext cx="5720861" cy="4876800"/>
          </a:xfrm>
        </p:spPr>
        <p:txBody>
          <a:bodyPr/>
          <a:lstStyle/>
          <a:p>
            <a:pPr marL="194310" indent="-194310"/>
            <a:r>
              <a:rPr lang="en-US" sz="1850"/>
              <a:t>Azure Firewall is a cloud-native and intelligent network firewall security service that provides the best of breed threat protection for your cloud workloads running in Azure. It's a fully stateful, firewall as a service with built-in high availability and unrestricted cloud scalability</a:t>
            </a:r>
            <a:endParaRPr lang="en-US"/>
          </a:p>
        </p:txBody>
      </p:sp>
    </p:spTree>
    <p:extLst>
      <p:ext uri="{BB962C8B-B14F-4D97-AF65-F5344CB8AC3E}">
        <p14:creationId xmlns:p14="http://schemas.microsoft.com/office/powerpoint/2010/main" val="18592720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430E24-1F9B-463A-BB32-B29BE3E0DF50}"/>
              </a:ext>
            </a:extLst>
          </p:cNvPr>
          <p:cNvSpPr>
            <a:spLocks noGrp="1"/>
          </p:cNvSpPr>
          <p:nvPr>
            <p:ph type="title"/>
          </p:nvPr>
        </p:nvSpPr>
        <p:spPr>
          <a:xfrm>
            <a:off x="359838" y="320570"/>
            <a:ext cx="11459013" cy="512961"/>
          </a:xfrm>
        </p:spPr>
        <p:txBody>
          <a:bodyPr wrap="square" anchor="t">
            <a:normAutofit/>
          </a:bodyPr>
          <a:lstStyle/>
          <a:p>
            <a:r>
              <a:rPr lang="en-US"/>
              <a:t>Azure </a:t>
            </a:r>
            <a:r>
              <a:rPr lang="en-US" err="1"/>
              <a:t>DDos</a:t>
            </a:r>
            <a:r>
              <a:rPr lang="en-US"/>
              <a:t> Protection</a:t>
            </a:r>
          </a:p>
        </p:txBody>
      </p:sp>
      <p:sp>
        <p:nvSpPr>
          <p:cNvPr id="10" name="Content Placeholder 3">
            <a:extLst>
              <a:ext uri="{FF2B5EF4-FFF2-40B4-BE49-F238E27FC236}">
                <a16:creationId xmlns:a16="http://schemas.microsoft.com/office/drawing/2014/main" id="{1B155AEC-5DB3-4E0F-8B15-40011C74EF3A}"/>
              </a:ext>
            </a:extLst>
          </p:cNvPr>
          <p:cNvSpPr>
            <a:spLocks noGrp="1"/>
          </p:cNvSpPr>
          <p:nvPr>
            <p:ph sz="half" idx="1"/>
          </p:nvPr>
        </p:nvSpPr>
        <p:spPr>
          <a:xfrm>
            <a:off x="187570" y="1295400"/>
            <a:ext cx="5720861" cy="4876800"/>
          </a:xfrm>
        </p:spPr>
        <p:txBody>
          <a:bodyPr wrap="square" anchor="t">
            <a:normAutofit/>
          </a:bodyPr>
          <a:lstStyle/>
          <a:p>
            <a:pPr marL="194310" indent="-194310"/>
            <a:r>
              <a:rPr lang="en-US"/>
              <a:t>DDoS Protection enables you to protect your Azure resources from denial of service (DoS) attacks with always-on monitoring and automatic network attack mitigation. There is no upfront commitment and your total cost scales with your cloud deployment.</a:t>
            </a:r>
          </a:p>
        </p:txBody>
      </p:sp>
      <p:pic>
        <p:nvPicPr>
          <p:cNvPr id="5" name="Picture 5" descr="Icon&#10;&#10;Description automatically generated">
            <a:extLst>
              <a:ext uri="{FF2B5EF4-FFF2-40B4-BE49-F238E27FC236}">
                <a16:creationId xmlns:a16="http://schemas.microsoft.com/office/drawing/2014/main" id="{F89514EC-FD5F-4AAE-8D1A-82846AA413D9}"/>
              </a:ext>
            </a:extLst>
          </p:cNvPr>
          <p:cNvPicPr>
            <a:picLocks noGrp="1" noChangeAspect="1"/>
          </p:cNvPicPr>
          <p:nvPr>
            <p:ph sz="half" idx="2"/>
          </p:nvPr>
        </p:nvPicPr>
        <p:blipFill>
          <a:blip r:embed="rId2"/>
          <a:stretch>
            <a:fillRect/>
          </a:stretch>
        </p:blipFill>
        <p:spPr>
          <a:xfrm>
            <a:off x="6283570" y="2232074"/>
            <a:ext cx="5720861" cy="3003451"/>
          </a:xfrm>
          <a:noFill/>
        </p:spPr>
      </p:pic>
    </p:spTree>
    <p:extLst>
      <p:ext uri="{BB962C8B-B14F-4D97-AF65-F5344CB8AC3E}">
        <p14:creationId xmlns:p14="http://schemas.microsoft.com/office/powerpoint/2010/main" val="30596825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8832E-74AB-457F-9181-60DDF51D3D84}"/>
              </a:ext>
            </a:extLst>
          </p:cNvPr>
          <p:cNvSpPr>
            <a:spLocks noGrp="1"/>
          </p:cNvSpPr>
          <p:nvPr>
            <p:ph type="title"/>
          </p:nvPr>
        </p:nvSpPr>
        <p:spPr>
          <a:xfrm>
            <a:off x="359838" y="320570"/>
            <a:ext cx="11459013" cy="512961"/>
          </a:xfrm>
        </p:spPr>
        <p:txBody>
          <a:bodyPr wrap="square" anchor="t">
            <a:normAutofit/>
          </a:bodyPr>
          <a:lstStyle/>
          <a:p>
            <a:r>
              <a:rPr lang="en-US"/>
              <a:t>Azure Active Directory</a:t>
            </a:r>
          </a:p>
        </p:txBody>
      </p:sp>
      <p:sp>
        <p:nvSpPr>
          <p:cNvPr id="10" name="Content Placeholder 3">
            <a:extLst>
              <a:ext uri="{FF2B5EF4-FFF2-40B4-BE49-F238E27FC236}">
                <a16:creationId xmlns:a16="http://schemas.microsoft.com/office/drawing/2014/main" id="{55D21441-E8F7-41DE-B2F9-E3B3B59D36C9}"/>
              </a:ext>
            </a:extLst>
          </p:cNvPr>
          <p:cNvSpPr>
            <a:spLocks noGrp="1"/>
          </p:cNvSpPr>
          <p:nvPr>
            <p:ph sz="half" idx="1"/>
          </p:nvPr>
        </p:nvSpPr>
        <p:spPr>
          <a:xfrm>
            <a:off x="187570" y="1295400"/>
            <a:ext cx="5720861" cy="4876800"/>
          </a:xfrm>
        </p:spPr>
        <p:txBody>
          <a:bodyPr wrap="square" anchor="t">
            <a:normAutofit/>
          </a:bodyPr>
          <a:lstStyle/>
          <a:p>
            <a:pPr marL="194310" indent="-194310"/>
            <a:r>
              <a:rPr lang="en-US"/>
              <a:t>Azure Active Directory (Azure AD) is Microsoft’s cloud-based identity and access management service, which helps your employees sign in and access resources in:</a:t>
            </a:r>
          </a:p>
          <a:p>
            <a:pPr marL="194310" indent="-194310"/>
            <a:r>
              <a:rPr lang="en-US"/>
              <a:t>External resources, such as Microsoft 365, the Azure portal, and thousands of other SaaS applications.</a:t>
            </a:r>
          </a:p>
          <a:p>
            <a:pPr marL="194310" indent="-194310"/>
            <a:r>
              <a:rPr lang="en-US"/>
              <a:t>Internal resources, such as apps on your corporate network and intranet, along with any cloud apps developed by your own organization. For more information about creating a tenant for your organization.</a:t>
            </a:r>
          </a:p>
          <a:p>
            <a:pPr marL="194310" indent="-194310"/>
            <a:endParaRPr lang="en-US"/>
          </a:p>
        </p:txBody>
      </p:sp>
      <p:pic>
        <p:nvPicPr>
          <p:cNvPr id="5" name="Picture 5">
            <a:extLst>
              <a:ext uri="{FF2B5EF4-FFF2-40B4-BE49-F238E27FC236}">
                <a16:creationId xmlns:a16="http://schemas.microsoft.com/office/drawing/2014/main" id="{AC615D33-B128-4F0E-BBC7-ECC7065BD5D2}"/>
              </a:ext>
            </a:extLst>
          </p:cNvPr>
          <p:cNvPicPr>
            <a:picLocks noGrp="1" noChangeAspect="1"/>
          </p:cNvPicPr>
          <p:nvPr>
            <p:ph sz="half" idx="2"/>
          </p:nvPr>
        </p:nvPicPr>
        <p:blipFill>
          <a:blip r:embed="rId2"/>
          <a:stretch>
            <a:fillRect/>
          </a:stretch>
        </p:blipFill>
        <p:spPr>
          <a:xfrm>
            <a:off x="6283570" y="2868860"/>
            <a:ext cx="5720861" cy="1729879"/>
          </a:xfrm>
          <a:noFill/>
        </p:spPr>
      </p:pic>
      <p:sp>
        <p:nvSpPr>
          <p:cNvPr id="6" name="TextBox 5">
            <a:extLst>
              <a:ext uri="{FF2B5EF4-FFF2-40B4-BE49-F238E27FC236}">
                <a16:creationId xmlns:a16="http://schemas.microsoft.com/office/drawing/2014/main" id="{8FFEC768-F252-4ABC-A8FE-E64F8FCA30B5}"/>
              </a:ext>
            </a:extLst>
          </p:cNvPr>
          <p:cNvSpPr txBox="1"/>
          <p:nvPr/>
        </p:nvSpPr>
        <p:spPr>
          <a:xfrm>
            <a:off x="4724400" y="3200400"/>
            <a:ext cx="184731" cy="369332"/>
          </a:xfrm>
          <a:prstGeom prst="rect">
            <a:avLst/>
          </a:prstGeom>
          <a:noFill/>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pPr algn="l"/>
            <a:endParaRPr lang="en-GB" baseline="0">
              <a:ea typeface="+mj-ea"/>
            </a:endParaRPr>
          </a:p>
        </p:txBody>
      </p:sp>
    </p:spTree>
    <p:extLst>
      <p:ext uri="{BB962C8B-B14F-4D97-AF65-F5344CB8AC3E}">
        <p14:creationId xmlns:p14="http://schemas.microsoft.com/office/powerpoint/2010/main" val="30342973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43734-6D93-49EE-B13E-063AFCF0FF2C}"/>
              </a:ext>
            </a:extLst>
          </p:cNvPr>
          <p:cNvSpPr>
            <a:spLocks noGrp="1"/>
          </p:cNvSpPr>
          <p:nvPr>
            <p:ph type="title"/>
          </p:nvPr>
        </p:nvSpPr>
        <p:spPr/>
        <p:txBody>
          <a:bodyPr/>
          <a:lstStyle/>
          <a:p>
            <a:r>
              <a:rPr lang="en-GB" sz="3300"/>
              <a:t>Conditional access                                                 </a:t>
            </a:r>
            <a:endParaRPr lang="en-GB"/>
          </a:p>
        </p:txBody>
      </p:sp>
      <p:sp>
        <p:nvSpPr>
          <p:cNvPr id="3" name="Content Placeholder 2">
            <a:extLst>
              <a:ext uri="{FF2B5EF4-FFF2-40B4-BE49-F238E27FC236}">
                <a16:creationId xmlns:a16="http://schemas.microsoft.com/office/drawing/2014/main" id="{2EB04A77-D46F-4C86-9FE8-11562BB83AAF}"/>
              </a:ext>
            </a:extLst>
          </p:cNvPr>
          <p:cNvSpPr>
            <a:spLocks noGrp="1"/>
          </p:cNvSpPr>
          <p:nvPr>
            <p:ph sz="half" idx="1"/>
          </p:nvPr>
        </p:nvSpPr>
        <p:spPr/>
        <p:txBody>
          <a:bodyPr/>
          <a:lstStyle/>
          <a:p>
            <a:pPr marL="194310" indent="-194310"/>
            <a:r>
              <a:rPr lang="en-GB" sz="1850"/>
              <a:t>The modern security perimeter now extends beyond an organization's network to include user and device identity. Organizations can use identity-driven signals as part of their access control decisions.</a:t>
            </a:r>
          </a:p>
          <a:p>
            <a:pPr marL="194310" indent="-194310"/>
            <a:r>
              <a:rPr lang="en-GB" sz="1850"/>
              <a:t>Conditional Access brings signals together, to make decisions, and enforce organizational policies. Azure AD Conditional Access is at the heart of the new identity-driven control plane.</a:t>
            </a:r>
          </a:p>
        </p:txBody>
      </p:sp>
      <p:sp>
        <p:nvSpPr>
          <p:cNvPr id="4" name="Content Placeholder 3">
            <a:extLst>
              <a:ext uri="{FF2B5EF4-FFF2-40B4-BE49-F238E27FC236}">
                <a16:creationId xmlns:a16="http://schemas.microsoft.com/office/drawing/2014/main" id="{2A6060A7-ADCE-46CC-92ED-5E7765C392BD}"/>
              </a:ext>
            </a:extLst>
          </p:cNvPr>
          <p:cNvSpPr>
            <a:spLocks noGrp="1"/>
          </p:cNvSpPr>
          <p:nvPr>
            <p:ph sz="half" idx="2"/>
          </p:nvPr>
        </p:nvSpPr>
        <p:spPr>
          <a:xfrm>
            <a:off x="6283570" y="634042"/>
            <a:ext cx="5720861" cy="5538158"/>
          </a:xfrm>
        </p:spPr>
        <p:txBody>
          <a:bodyPr/>
          <a:lstStyle/>
          <a:p>
            <a:pPr marL="0" indent="0">
              <a:buNone/>
            </a:pPr>
            <a:r>
              <a:rPr lang="en-GB" sz="3200" b="1"/>
              <a:t>RBAC- </a:t>
            </a:r>
            <a:r>
              <a:rPr lang="en-GB" sz="1800"/>
              <a:t>Azure role-based access control (Azure RBAC) is a system that provides fine-grained access management of Azure resources. Using Azure RBAC, you can segregate duties within your team and grant only the amount of access to users that they need to perform their jobs.</a:t>
            </a:r>
          </a:p>
          <a:p>
            <a:pPr marL="0" indent="0">
              <a:buNone/>
            </a:pPr>
            <a:r>
              <a:rPr lang="en-GB" sz="1800"/>
              <a:t>Azure broadly defines three different roles: </a:t>
            </a:r>
            <a:r>
              <a:rPr lang="en-GB" sz="1800" b="1"/>
              <a:t>Reader, Contributor, and Owner</a:t>
            </a:r>
            <a:r>
              <a:rPr lang="en-GB" sz="1800"/>
              <a:t>. These roles apply to Subscriptions, Resource Groups, and most all Resources on Azure</a:t>
            </a:r>
            <a:endParaRPr lang="en-GB" sz="1850"/>
          </a:p>
        </p:txBody>
      </p:sp>
    </p:spTree>
    <p:extLst>
      <p:ext uri="{BB962C8B-B14F-4D97-AF65-F5344CB8AC3E}">
        <p14:creationId xmlns:p14="http://schemas.microsoft.com/office/powerpoint/2010/main" val="16522781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E82DE0-0126-4148-AAEA-2810EC199C29}"/>
              </a:ext>
            </a:extLst>
          </p:cNvPr>
          <p:cNvSpPr>
            <a:spLocks noGrp="1"/>
          </p:cNvSpPr>
          <p:nvPr>
            <p:ph sz="half" idx="1"/>
          </p:nvPr>
        </p:nvSpPr>
        <p:spPr>
          <a:xfrm>
            <a:off x="187570" y="634042"/>
            <a:ext cx="5720861" cy="5538158"/>
          </a:xfrm>
        </p:spPr>
        <p:txBody>
          <a:bodyPr/>
          <a:lstStyle/>
          <a:p>
            <a:pPr marL="194310" indent="-194310"/>
            <a:r>
              <a:rPr lang="en-GB" sz="2800" b="1"/>
              <a:t>Resource lock -</a:t>
            </a:r>
            <a:r>
              <a:rPr lang="en-GB" sz="1800"/>
              <a:t>As an administrator, you can lock a subscription, resource group, or resource to prevent other users in your organization from accidentally deleting or modifying critical resources. The lock overrides any permissions the user might have.</a:t>
            </a:r>
          </a:p>
          <a:p>
            <a:pPr marL="194310" indent="-194310"/>
            <a:r>
              <a:rPr lang="en-GB" sz="1800"/>
              <a:t>You can set the lock level to Can not Delete or </a:t>
            </a:r>
            <a:r>
              <a:rPr lang="en-GB" sz="1800" err="1"/>
              <a:t>ReadOnly</a:t>
            </a:r>
            <a:r>
              <a:rPr lang="en-GB" sz="1800"/>
              <a:t>. In the portal, the locks are</a:t>
            </a:r>
            <a:r>
              <a:rPr lang="en-GB" sz="2800"/>
              <a:t> </a:t>
            </a:r>
            <a:r>
              <a:rPr lang="en-GB" sz="1800"/>
              <a:t>called Delete and Read-only respectively.</a:t>
            </a:r>
          </a:p>
          <a:p>
            <a:pPr marL="194310" indent="-194310"/>
            <a:r>
              <a:rPr lang="en-GB" sz="1800" b="1"/>
              <a:t>Can Not Delete </a:t>
            </a:r>
            <a:r>
              <a:rPr lang="en-GB" sz="1800"/>
              <a:t>means authorized users can still read and modify a resource, but they can't delete the resource.</a:t>
            </a:r>
          </a:p>
          <a:p>
            <a:pPr marL="194310" indent="-194310"/>
            <a:r>
              <a:rPr lang="en-GB" sz="1800" b="1"/>
              <a:t>Read Only </a:t>
            </a:r>
            <a:r>
              <a:rPr lang="en-GB" sz="1800"/>
              <a:t>means authorized users can read a resource, but they can't delete or update the resource. Applying this lock is similar to restricting all authorized users to the permissions granted by the Reader role</a:t>
            </a:r>
          </a:p>
          <a:p>
            <a:pPr marL="194310" indent="-194310"/>
            <a:endParaRPr lang="en-GB" sz="2800" b="1"/>
          </a:p>
        </p:txBody>
      </p:sp>
      <p:sp>
        <p:nvSpPr>
          <p:cNvPr id="4" name="Content Placeholder 3">
            <a:extLst>
              <a:ext uri="{FF2B5EF4-FFF2-40B4-BE49-F238E27FC236}">
                <a16:creationId xmlns:a16="http://schemas.microsoft.com/office/drawing/2014/main" id="{5E54C4EF-CFD1-48A3-B3B5-85B9348DAF6D}"/>
              </a:ext>
            </a:extLst>
          </p:cNvPr>
          <p:cNvSpPr>
            <a:spLocks noGrp="1"/>
          </p:cNvSpPr>
          <p:nvPr>
            <p:ph sz="half" idx="2"/>
          </p:nvPr>
        </p:nvSpPr>
        <p:spPr>
          <a:xfrm>
            <a:off x="6283570" y="634043"/>
            <a:ext cx="5720861" cy="5538157"/>
          </a:xfrm>
        </p:spPr>
        <p:txBody>
          <a:bodyPr/>
          <a:lstStyle/>
          <a:p>
            <a:pPr marL="194310" indent="-194310"/>
            <a:r>
              <a:rPr lang="en-GB" sz="2800" b="1"/>
              <a:t>Azure Policy - </a:t>
            </a:r>
            <a:r>
              <a:rPr lang="en-GB" sz="1800"/>
              <a:t>Azure Policy is a service in Azure which allows you create polices which enforce and control the properties of a resource. When these policies are used they enforce different rules and effects over your resources, so those resources stay compliant with your IT governance standards</a:t>
            </a:r>
          </a:p>
          <a:p>
            <a:pPr marL="194310" indent="-194310"/>
            <a:r>
              <a:rPr lang="en-GB" sz="2800" b="1"/>
              <a:t>Azure Blueprints-</a:t>
            </a:r>
            <a:r>
              <a:rPr lang="en-GB" sz="1800"/>
              <a:t> A blueprint is a package or container for composing focus-specific sets of standards, patterns, and requirements related to the implementation of Azure cloud services, security, and design that can be reused to maintain consistency and compliance</a:t>
            </a:r>
          </a:p>
        </p:txBody>
      </p:sp>
    </p:spTree>
    <p:extLst>
      <p:ext uri="{BB962C8B-B14F-4D97-AF65-F5344CB8AC3E}">
        <p14:creationId xmlns:p14="http://schemas.microsoft.com/office/powerpoint/2010/main" val="15300958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E329C0-E4E4-48AE-B4E4-67A8D62C7F5D}"/>
              </a:ext>
            </a:extLst>
          </p:cNvPr>
          <p:cNvSpPr>
            <a:spLocks noGrp="1"/>
          </p:cNvSpPr>
          <p:nvPr>
            <p:ph sz="half" idx="1"/>
          </p:nvPr>
        </p:nvSpPr>
        <p:spPr>
          <a:xfrm>
            <a:off x="187570" y="490268"/>
            <a:ext cx="5720861" cy="5681932"/>
          </a:xfrm>
        </p:spPr>
        <p:txBody>
          <a:bodyPr/>
          <a:lstStyle/>
          <a:p>
            <a:pPr marL="194310" indent="-194310"/>
            <a:r>
              <a:rPr lang="en-GB" sz="2000" b="1"/>
              <a:t>Microsoft Privacy Statement –</a:t>
            </a:r>
            <a:r>
              <a:rPr lang="en-GB" sz="2000"/>
              <a:t>Microsoft</a:t>
            </a:r>
            <a:r>
              <a:rPr lang="en-GB" sz="2000" b="1"/>
              <a:t> </a:t>
            </a:r>
            <a:r>
              <a:rPr lang="en-GB" sz="2000"/>
              <a:t>privacy statement explains the personal data Microsoft processes, how Microsoft processes it, and for what purposes.</a:t>
            </a:r>
            <a:endParaRPr lang="en-GB" sz="2000" b="1"/>
          </a:p>
          <a:p>
            <a:pPr marL="194310" indent="-194310"/>
            <a:r>
              <a:rPr lang="en-GB" sz="2000"/>
              <a:t>Microsoft offers a wide range of products, including server products used to help operate enterprises worldwide, devices you use in your home, software that students use at school, and services developers use to create and host what’s next. References to Microsoft products in this statement include Microsoft services, websites, apps, software, servers, and devices.</a:t>
            </a:r>
            <a:endParaRPr lang="en-GB"/>
          </a:p>
          <a:p>
            <a:pPr marL="194310" indent="-194310"/>
            <a:endParaRPr lang="en-GB" sz="2000" b="1"/>
          </a:p>
        </p:txBody>
      </p:sp>
      <p:sp>
        <p:nvSpPr>
          <p:cNvPr id="4" name="Content Placeholder 3">
            <a:extLst>
              <a:ext uri="{FF2B5EF4-FFF2-40B4-BE49-F238E27FC236}">
                <a16:creationId xmlns:a16="http://schemas.microsoft.com/office/drawing/2014/main" id="{4D10DE84-CCC4-4C4B-B404-97D034D8E3A0}"/>
              </a:ext>
            </a:extLst>
          </p:cNvPr>
          <p:cNvSpPr>
            <a:spLocks noGrp="1"/>
          </p:cNvSpPr>
          <p:nvPr>
            <p:ph sz="half" idx="2"/>
          </p:nvPr>
        </p:nvSpPr>
        <p:spPr>
          <a:xfrm>
            <a:off x="6283570" y="490268"/>
            <a:ext cx="5720861" cy="5681932"/>
          </a:xfrm>
        </p:spPr>
        <p:txBody>
          <a:bodyPr/>
          <a:lstStyle/>
          <a:p>
            <a:pPr marL="194310" indent="-194310"/>
            <a:r>
              <a:rPr lang="en-GB" sz="1850" b="1"/>
              <a:t>Trust </a:t>
            </a:r>
            <a:r>
              <a:rPr lang="en-GB" sz="1850" b="1" err="1"/>
              <a:t>center</a:t>
            </a:r>
            <a:r>
              <a:rPr lang="en-GB" sz="1850" b="1"/>
              <a:t> - </a:t>
            </a:r>
            <a:r>
              <a:rPr lang="en-GB" sz="1850"/>
              <a:t>The Trust Center is where you can find security and privacy settings for Microsoft Office programs. With the consistent appearance of the ribbon in Office programs, steps to find the Trust Center are the same for each program.</a:t>
            </a:r>
          </a:p>
          <a:p>
            <a:pPr marL="194310" indent="-194310"/>
            <a:r>
              <a:rPr lang="en-GB" sz="1850" b="1"/>
              <a:t>Azure government - </a:t>
            </a:r>
            <a:r>
              <a:rPr lang="en-GB" sz="1850"/>
              <a:t>Azure Government is </a:t>
            </a:r>
            <a:r>
              <a:rPr lang="en-GB" sz="1850" b="1"/>
              <a:t>the mission-critical cloud</a:t>
            </a:r>
            <a:r>
              <a:rPr lang="en-GB" sz="1850"/>
              <a:t>, delivering breakthrough innovation to US government customers and their partners. Only US federal, state, local and tribal governments and their partners have access to this dedicated instance, operated by screened US citizens.</a:t>
            </a:r>
          </a:p>
          <a:p>
            <a:pPr marL="194310" indent="-194310"/>
            <a:endParaRPr lang="en-GB" sz="1850"/>
          </a:p>
        </p:txBody>
      </p:sp>
    </p:spTree>
    <p:extLst>
      <p:ext uri="{BB962C8B-B14F-4D97-AF65-F5344CB8AC3E}">
        <p14:creationId xmlns:p14="http://schemas.microsoft.com/office/powerpoint/2010/main" val="28699293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32622-0628-48B2-AAC5-68B064CB8B3C}"/>
              </a:ext>
            </a:extLst>
          </p:cNvPr>
          <p:cNvSpPr>
            <a:spLocks noGrp="1"/>
          </p:cNvSpPr>
          <p:nvPr>
            <p:ph type="title"/>
          </p:nvPr>
        </p:nvSpPr>
        <p:spPr/>
        <p:txBody>
          <a:bodyPr/>
          <a:lstStyle/>
          <a:p>
            <a:r>
              <a:rPr lang="en-GB" sz="3300"/>
              <a:t>Azure cost , SLA and Lifecycle</a:t>
            </a:r>
            <a:endParaRPr lang="en-GB"/>
          </a:p>
        </p:txBody>
      </p:sp>
      <p:sp>
        <p:nvSpPr>
          <p:cNvPr id="3" name="Content Placeholder 2">
            <a:extLst>
              <a:ext uri="{FF2B5EF4-FFF2-40B4-BE49-F238E27FC236}">
                <a16:creationId xmlns:a16="http://schemas.microsoft.com/office/drawing/2014/main" id="{7BAD05BB-B0D1-4026-8AA0-25F280A1AFA7}"/>
              </a:ext>
            </a:extLst>
          </p:cNvPr>
          <p:cNvSpPr>
            <a:spLocks noGrp="1"/>
          </p:cNvSpPr>
          <p:nvPr>
            <p:ph sz="half" idx="1"/>
          </p:nvPr>
        </p:nvSpPr>
        <p:spPr/>
        <p:txBody>
          <a:bodyPr/>
          <a:lstStyle/>
          <a:p>
            <a:pPr marL="194310" indent="-194310"/>
            <a:r>
              <a:rPr lang="en-GB" sz="2400" b="1"/>
              <a:t>Cost- </a:t>
            </a:r>
            <a:r>
              <a:rPr lang="en-GB" sz="1800"/>
              <a:t>Microsoft Azure prices </a:t>
            </a:r>
            <a:r>
              <a:rPr lang="en-GB" sz="1800" b="1"/>
              <a:t>start at $13 a month</a:t>
            </a:r>
            <a:r>
              <a:rPr lang="en-GB" sz="1800"/>
              <a:t>. But, like all of the services tested, it gets complicated after that. My benchmark, for example, would have run me about $65 per month. That's as pricy as any of these services in this roundup.</a:t>
            </a:r>
          </a:p>
          <a:p>
            <a:pPr marL="194310" indent="-194310"/>
            <a:r>
              <a:rPr lang="en-GB" sz="2400" b="1"/>
              <a:t>SLA - </a:t>
            </a:r>
            <a:r>
              <a:rPr lang="en-GB" sz="1800"/>
              <a:t>The SLA starts at a lowly 95% on Single Instance Virtual Machines using Standard HDD Disks to 99,99% for multi instance Virtual Machines deployed across two or more Availability Zones in the same Azure region. </a:t>
            </a:r>
          </a:p>
          <a:p>
            <a:pPr marL="194310" indent="-194310"/>
            <a:endParaRPr lang="en-GB" sz="2400" b="1"/>
          </a:p>
        </p:txBody>
      </p:sp>
      <p:sp>
        <p:nvSpPr>
          <p:cNvPr id="4" name="Content Placeholder 3">
            <a:extLst>
              <a:ext uri="{FF2B5EF4-FFF2-40B4-BE49-F238E27FC236}">
                <a16:creationId xmlns:a16="http://schemas.microsoft.com/office/drawing/2014/main" id="{58AA8008-ED25-4B9E-A4A3-098D5A808095}"/>
              </a:ext>
            </a:extLst>
          </p:cNvPr>
          <p:cNvSpPr>
            <a:spLocks noGrp="1"/>
          </p:cNvSpPr>
          <p:nvPr>
            <p:ph sz="half" idx="2"/>
          </p:nvPr>
        </p:nvSpPr>
        <p:spPr/>
        <p:txBody>
          <a:bodyPr/>
          <a:lstStyle/>
          <a:p>
            <a:pPr marL="194310" indent="-194310"/>
            <a:r>
              <a:rPr lang="en-GB" sz="1850" b="1"/>
              <a:t>Lifecycle- </a:t>
            </a:r>
            <a:r>
              <a:rPr lang="en-GB" sz="1850"/>
              <a:t>A lifecycle policy enables you to move your backups between storage tiers after a specified number of days. For example, you back up data to a Hot tier, then your backup data is moved automatically to a Cool storage after 30 days, and then this data is moved to Archive tier automatically after 60 days.</a:t>
            </a:r>
          </a:p>
        </p:txBody>
      </p:sp>
    </p:spTree>
    <p:extLst>
      <p:ext uri="{BB962C8B-B14F-4D97-AF65-F5344CB8AC3E}">
        <p14:creationId xmlns:p14="http://schemas.microsoft.com/office/powerpoint/2010/main" val="22313866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14449-FA47-4B60-A8AB-A22F82C9D889}"/>
              </a:ext>
            </a:extLst>
          </p:cNvPr>
          <p:cNvSpPr>
            <a:spLocks noGrp="1"/>
          </p:cNvSpPr>
          <p:nvPr>
            <p:ph type="title"/>
          </p:nvPr>
        </p:nvSpPr>
        <p:spPr>
          <a:xfrm>
            <a:off x="359838" y="320570"/>
            <a:ext cx="11459013" cy="574453"/>
          </a:xfrm>
        </p:spPr>
        <p:txBody>
          <a:bodyPr/>
          <a:lstStyle/>
          <a:p>
            <a:r>
              <a:rPr lang="en-IN" sz="3733" b="1">
                <a:latin typeface="Calibri" panose="020F0502020204030204" pitchFamily="34" charset="0"/>
                <a:cs typeface="Calibri" panose="020F0502020204030204" pitchFamily="34" charset="0"/>
              </a:rPr>
              <a:t>Azure Logic Apps</a:t>
            </a:r>
          </a:p>
        </p:txBody>
      </p:sp>
      <p:pic>
        <p:nvPicPr>
          <p:cNvPr id="1026" name="Picture 2" descr="What Is Azure Logic Apps">
            <a:extLst>
              <a:ext uri="{FF2B5EF4-FFF2-40B4-BE49-F238E27FC236}">
                <a16:creationId xmlns:a16="http://schemas.microsoft.com/office/drawing/2014/main" id="{5F156FAF-6204-4E25-8AC7-0BDB339BAF6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08361" y="624007"/>
            <a:ext cx="4145564" cy="225005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00EA9C9-5B43-4914-BDC7-667C72D9D341}"/>
              </a:ext>
            </a:extLst>
          </p:cNvPr>
          <p:cNvSpPr txBox="1"/>
          <p:nvPr/>
        </p:nvSpPr>
        <p:spPr>
          <a:xfrm>
            <a:off x="596080" y="1884977"/>
            <a:ext cx="7448523" cy="1241622"/>
          </a:xfrm>
          <a:prstGeom prst="rect">
            <a:avLst/>
          </a:prstGeom>
          <a:noFill/>
        </p:spPr>
        <p:txBody>
          <a:bodyPr wrap="square">
            <a:spAutoFit/>
          </a:bodyPr>
          <a:lstStyle/>
          <a:p>
            <a:pPr defTabSz="1219170" fontAlgn="base">
              <a:spcBef>
                <a:spcPct val="0"/>
              </a:spcBef>
              <a:spcAft>
                <a:spcPct val="0"/>
              </a:spcAft>
            </a:pPr>
            <a:r>
              <a:rPr lang="en-US" sz="1867">
                <a:solidFill>
                  <a:srgbClr val="181A1B"/>
                </a:solidFill>
                <a:latin typeface="Calibri" panose="020F0502020204030204" pitchFamily="34" charset="0"/>
                <a:ea typeface="ヒラギノ角ゴ Pro W3" pitchFamily="124" charset="-128"/>
                <a:cs typeface="Calibri" panose="020F0502020204030204" pitchFamily="34" charset="0"/>
              </a:rPr>
              <a:t>Microsoft Azure Logic Apps is a cloud-based service allowing developers to carry out all development tasks through precise actions like scheduling, automation, task orchestration, business process management, and workflow management.</a:t>
            </a:r>
            <a:endParaRPr lang="en-IN" sz="1867">
              <a:solidFill>
                <a:srgbClr val="7C7C7C"/>
              </a:solidFill>
              <a:latin typeface="Calibri" panose="020F0502020204030204" pitchFamily="34" charset="0"/>
              <a:ea typeface="ヒラギノ角ゴ Pro W3" pitchFamily="124" charset="-128"/>
              <a:cs typeface="Calibri" panose="020F0502020204030204" pitchFamily="34" charset="0"/>
            </a:endParaRPr>
          </a:p>
        </p:txBody>
      </p:sp>
      <p:sp>
        <p:nvSpPr>
          <p:cNvPr id="7" name="TextBox 6">
            <a:extLst>
              <a:ext uri="{FF2B5EF4-FFF2-40B4-BE49-F238E27FC236}">
                <a16:creationId xmlns:a16="http://schemas.microsoft.com/office/drawing/2014/main" id="{D61BFE3C-833A-4CE6-BAC1-7922251710FC}"/>
              </a:ext>
            </a:extLst>
          </p:cNvPr>
          <p:cNvSpPr txBox="1"/>
          <p:nvPr/>
        </p:nvSpPr>
        <p:spPr>
          <a:xfrm>
            <a:off x="238076" y="1307969"/>
            <a:ext cx="8164531" cy="461665"/>
          </a:xfrm>
          <a:prstGeom prst="rect">
            <a:avLst/>
          </a:prstGeom>
          <a:noFill/>
        </p:spPr>
        <p:txBody>
          <a:bodyPr wrap="square">
            <a:spAutoFit/>
          </a:bodyPr>
          <a:lstStyle/>
          <a:p>
            <a:pPr marL="380990" indent="-380990" defTabSz="1219170" fontAlgn="base">
              <a:spcBef>
                <a:spcPct val="0"/>
              </a:spcBef>
              <a:spcAft>
                <a:spcPct val="0"/>
              </a:spcAft>
              <a:buFont typeface="Wingdings" panose="05000000000000000000" pitchFamily="2" charset="2"/>
              <a:buChar char="§"/>
            </a:pPr>
            <a:r>
              <a:rPr lang="en-US" sz="2400" b="1">
                <a:solidFill>
                  <a:srgbClr val="124079"/>
                </a:solidFill>
                <a:latin typeface="Calibri" panose="020F0502020204030204" pitchFamily="34" charset="0"/>
                <a:ea typeface="ヒラギノ角ゴ Pro W3" pitchFamily="124" charset="-128"/>
                <a:cs typeface="Calibri" panose="020F0502020204030204" pitchFamily="34" charset="0"/>
              </a:rPr>
              <a:t>What is the Microsoft Azure Logic Apps Platform?</a:t>
            </a:r>
          </a:p>
        </p:txBody>
      </p:sp>
      <p:sp>
        <p:nvSpPr>
          <p:cNvPr id="9" name="TextBox 8">
            <a:extLst>
              <a:ext uri="{FF2B5EF4-FFF2-40B4-BE49-F238E27FC236}">
                <a16:creationId xmlns:a16="http://schemas.microsoft.com/office/drawing/2014/main" id="{D6666D9A-9285-4184-8187-329AAF61847E}"/>
              </a:ext>
            </a:extLst>
          </p:cNvPr>
          <p:cNvSpPr txBox="1"/>
          <p:nvPr/>
        </p:nvSpPr>
        <p:spPr>
          <a:xfrm>
            <a:off x="238076" y="3286949"/>
            <a:ext cx="10611435" cy="830997"/>
          </a:xfrm>
          <a:prstGeom prst="rect">
            <a:avLst/>
          </a:prstGeom>
          <a:noFill/>
        </p:spPr>
        <p:txBody>
          <a:bodyPr wrap="square">
            <a:spAutoFit/>
          </a:bodyPr>
          <a:lstStyle/>
          <a:p>
            <a:pPr marL="380990" indent="-380990" defTabSz="1219170" fontAlgn="base">
              <a:spcBef>
                <a:spcPct val="0"/>
              </a:spcBef>
              <a:spcAft>
                <a:spcPct val="0"/>
              </a:spcAft>
              <a:buFont typeface="Wingdings" panose="05000000000000000000" pitchFamily="2" charset="2"/>
              <a:buChar char="§"/>
            </a:pPr>
            <a:r>
              <a:rPr lang="en-US" sz="2400" b="1">
                <a:solidFill>
                  <a:srgbClr val="124079"/>
                </a:solidFill>
                <a:latin typeface="Calibri" panose="020F0502020204030204" pitchFamily="34" charset="0"/>
                <a:ea typeface="ヒラギノ角ゴ Pro W3" pitchFamily="124" charset="-128"/>
                <a:cs typeface="Calibri" panose="020F0502020204030204" pitchFamily="34" charset="0"/>
              </a:rPr>
              <a:t>How Can You Develop Enterprise Integration Solution to Take Advantage of Azure Logic Apps?</a:t>
            </a:r>
          </a:p>
        </p:txBody>
      </p:sp>
      <p:sp>
        <p:nvSpPr>
          <p:cNvPr id="11" name="TextBox 10">
            <a:extLst>
              <a:ext uri="{FF2B5EF4-FFF2-40B4-BE49-F238E27FC236}">
                <a16:creationId xmlns:a16="http://schemas.microsoft.com/office/drawing/2014/main" id="{89B28E1A-D094-4BE0-BD2D-FE214276A14D}"/>
              </a:ext>
            </a:extLst>
          </p:cNvPr>
          <p:cNvSpPr txBox="1"/>
          <p:nvPr/>
        </p:nvSpPr>
        <p:spPr>
          <a:xfrm>
            <a:off x="238076" y="4278553"/>
            <a:ext cx="6205589" cy="461665"/>
          </a:xfrm>
          <a:prstGeom prst="rect">
            <a:avLst/>
          </a:prstGeom>
          <a:noFill/>
        </p:spPr>
        <p:txBody>
          <a:bodyPr wrap="square">
            <a:spAutoFit/>
          </a:bodyPr>
          <a:lstStyle/>
          <a:p>
            <a:pPr marL="380990" indent="-380990" defTabSz="1219170" fontAlgn="base">
              <a:spcBef>
                <a:spcPct val="0"/>
              </a:spcBef>
              <a:spcAft>
                <a:spcPct val="0"/>
              </a:spcAft>
              <a:buFont typeface="Wingdings" panose="05000000000000000000" pitchFamily="2" charset="2"/>
              <a:buChar char="§"/>
            </a:pPr>
            <a:r>
              <a:rPr lang="en-US" sz="2400" b="1">
                <a:solidFill>
                  <a:srgbClr val="124079"/>
                </a:solidFill>
                <a:latin typeface="Calibri" panose="020F0502020204030204" pitchFamily="34" charset="0"/>
                <a:ea typeface="ヒラギノ角ゴ Pro W3" pitchFamily="124" charset="-128"/>
                <a:cs typeface="Calibri" panose="020F0502020204030204" pitchFamily="34" charset="0"/>
              </a:rPr>
              <a:t>Why Should We Use Azure Logic Apps?</a:t>
            </a:r>
          </a:p>
        </p:txBody>
      </p:sp>
      <p:sp>
        <p:nvSpPr>
          <p:cNvPr id="13" name="TextBox 12">
            <a:extLst>
              <a:ext uri="{FF2B5EF4-FFF2-40B4-BE49-F238E27FC236}">
                <a16:creationId xmlns:a16="http://schemas.microsoft.com/office/drawing/2014/main" id="{19A09E8C-F913-40E7-9D64-C911FB7782D0}"/>
              </a:ext>
            </a:extLst>
          </p:cNvPr>
          <p:cNvSpPr txBox="1"/>
          <p:nvPr/>
        </p:nvSpPr>
        <p:spPr>
          <a:xfrm>
            <a:off x="596080" y="4893163"/>
            <a:ext cx="10811984" cy="666977"/>
          </a:xfrm>
          <a:prstGeom prst="rect">
            <a:avLst/>
          </a:prstGeom>
          <a:noFill/>
        </p:spPr>
        <p:txBody>
          <a:bodyPr wrap="square">
            <a:spAutoFit/>
          </a:bodyPr>
          <a:lstStyle/>
          <a:p>
            <a:pPr defTabSz="1219170" fontAlgn="base">
              <a:spcBef>
                <a:spcPct val="0"/>
              </a:spcBef>
              <a:spcAft>
                <a:spcPct val="0"/>
              </a:spcAft>
            </a:pPr>
            <a:r>
              <a:rPr lang="en-US" sz="1867">
                <a:solidFill>
                  <a:srgbClr val="FEFDFD">
                    <a:lumMod val="10000"/>
                  </a:srgbClr>
                </a:solidFill>
                <a:latin typeface="Calibri" panose="020F0502020204030204" pitchFamily="34" charset="0"/>
                <a:ea typeface="ヒラギノ角ゴ Pro W3" pitchFamily="124" charset="-128"/>
                <a:cs typeface="Calibri" panose="020F0502020204030204" pitchFamily="34" charset="0"/>
              </a:rPr>
              <a:t>The principal motto of Azure Logic Apps service is to connect the traditional and legacy systems with modern systems in an easy and seamless manner. </a:t>
            </a:r>
          </a:p>
        </p:txBody>
      </p:sp>
    </p:spTree>
    <p:extLst>
      <p:ext uri="{BB962C8B-B14F-4D97-AF65-F5344CB8AC3E}">
        <p14:creationId xmlns:p14="http://schemas.microsoft.com/office/powerpoint/2010/main" val="38872517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D6D9564-8DF3-4458-A001-FAB5F9BA93B7}"/>
              </a:ext>
            </a:extLst>
          </p:cNvPr>
          <p:cNvSpPr txBox="1"/>
          <p:nvPr/>
        </p:nvSpPr>
        <p:spPr>
          <a:xfrm>
            <a:off x="363022" y="383927"/>
            <a:ext cx="6205589" cy="461665"/>
          </a:xfrm>
          <a:prstGeom prst="rect">
            <a:avLst/>
          </a:prstGeom>
          <a:noFill/>
        </p:spPr>
        <p:txBody>
          <a:bodyPr wrap="square">
            <a:spAutoFit/>
          </a:bodyPr>
          <a:lstStyle/>
          <a:p>
            <a:pPr marL="380990" indent="-380990" defTabSz="1219170" fontAlgn="base">
              <a:spcBef>
                <a:spcPct val="0"/>
              </a:spcBef>
              <a:spcAft>
                <a:spcPct val="0"/>
              </a:spcAft>
              <a:buFont typeface="Wingdings" panose="05000000000000000000" pitchFamily="2" charset="2"/>
              <a:buChar char="§"/>
            </a:pPr>
            <a:r>
              <a:rPr lang="en-US" sz="2400" b="1">
                <a:solidFill>
                  <a:srgbClr val="124079"/>
                </a:solidFill>
                <a:latin typeface="Calibri" panose="020F0502020204030204" pitchFamily="34" charset="0"/>
                <a:ea typeface="ヒラギノ角ゴ Pro W3" pitchFamily="124" charset="-128"/>
                <a:cs typeface="Calibri" panose="020F0502020204030204" pitchFamily="34" charset="0"/>
              </a:rPr>
              <a:t>How Does Azure Logic Apps Work?</a:t>
            </a:r>
          </a:p>
        </p:txBody>
      </p:sp>
      <p:pic>
        <p:nvPicPr>
          <p:cNvPr id="8" name="Picture 7">
            <a:extLst>
              <a:ext uri="{FF2B5EF4-FFF2-40B4-BE49-F238E27FC236}">
                <a16:creationId xmlns:a16="http://schemas.microsoft.com/office/drawing/2014/main" id="{0437A2E5-52B7-423D-A5CA-117F18E60934}"/>
              </a:ext>
            </a:extLst>
          </p:cNvPr>
          <p:cNvPicPr>
            <a:picLocks noChangeAspect="1"/>
          </p:cNvPicPr>
          <p:nvPr/>
        </p:nvPicPr>
        <p:blipFill>
          <a:blip r:embed="rId2"/>
          <a:stretch>
            <a:fillRect/>
          </a:stretch>
        </p:blipFill>
        <p:spPr>
          <a:xfrm>
            <a:off x="1725701" y="1074809"/>
            <a:ext cx="8434732" cy="5399264"/>
          </a:xfrm>
          <a:prstGeom prst="rect">
            <a:avLst/>
          </a:prstGeom>
        </p:spPr>
      </p:pic>
    </p:spTree>
    <p:extLst>
      <p:ext uri="{BB962C8B-B14F-4D97-AF65-F5344CB8AC3E}">
        <p14:creationId xmlns:p14="http://schemas.microsoft.com/office/powerpoint/2010/main" val="3085577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EE059FA-9E3D-480C-B908-89F14B124E63}"/>
              </a:ext>
            </a:extLst>
          </p:cNvPr>
          <p:cNvSpPr>
            <a:spLocks noGrp="1"/>
          </p:cNvSpPr>
          <p:nvPr>
            <p:ph idx="1"/>
          </p:nvPr>
        </p:nvSpPr>
        <p:spPr>
          <a:xfrm>
            <a:off x="344253" y="1181688"/>
            <a:ext cx="11486969" cy="5038720"/>
          </a:xfrm>
        </p:spPr>
        <p:txBody>
          <a:bodyPr/>
          <a:lstStyle/>
          <a:p>
            <a:pPr marL="0" indent="0">
              <a:buNone/>
            </a:pPr>
            <a:r>
              <a:rPr lang="en-US" b="0" i="0">
                <a:effectLst/>
                <a:latin typeface="Calibri" panose="020F0502020204030204" pitchFamily="34" charset="0"/>
                <a:cs typeface="Calibri" panose="020F0502020204030204" pitchFamily="34" charset="0"/>
              </a:rPr>
              <a:t>Microsoft Azure, formerly known as Windows Azure, is Microsoft's public cloud  platform. It provides a range of cloud services, including compute, analytics, storage and networking. Users can pick and choose from these services to develop and scale new applications, or run existing applications</a:t>
            </a:r>
          </a:p>
          <a:p>
            <a:endParaRPr lang="en-IN">
              <a:latin typeface="Calibri" panose="020F0502020204030204" pitchFamily="34" charset="0"/>
              <a:cs typeface="Calibri" panose="020F0502020204030204" pitchFamily="34" charset="0"/>
            </a:endParaRPr>
          </a:p>
        </p:txBody>
      </p:sp>
      <p:sp>
        <p:nvSpPr>
          <p:cNvPr id="3" name="Title 2">
            <a:extLst>
              <a:ext uri="{FF2B5EF4-FFF2-40B4-BE49-F238E27FC236}">
                <a16:creationId xmlns:a16="http://schemas.microsoft.com/office/drawing/2014/main" id="{3B1634D7-0E99-46BE-A797-EEFB2EAB1964}"/>
              </a:ext>
            </a:extLst>
          </p:cNvPr>
          <p:cNvSpPr>
            <a:spLocks noGrp="1"/>
          </p:cNvSpPr>
          <p:nvPr>
            <p:ph type="title"/>
          </p:nvPr>
        </p:nvSpPr>
        <p:spPr/>
        <p:txBody>
          <a:bodyPr/>
          <a:lstStyle/>
          <a:p>
            <a:r>
              <a:rPr lang="en-US"/>
              <a:t>                                            </a:t>
            </a:r>
            <a:r>
              <a:rPr lang="en-US">
                <a:latin typeface="Calibri" panose="020F0502020204030204" pitchFamily="34" charset="0"/>
                <a:cs typeface="Calibri" panose="020F0502020204030204" pitchFamily="34" charset="0"/>
              </a:rPr>
              <a:t>Azure</a:t>
            </a:r>
            <a:endParaRPr lang="en-IN">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F7DA2945-8506-4F63-9491-67B8C695B268}"/>
              </a:ext>
            </a:extLst>
          </p:cNvPr>
          <p:cNvPicPr>
            <a:picLocks noChangeAspect="1"/>
          </p:cNvPicPr>
          <p:nvPr/>
        </p:nvPicPr>
        <p:blipFill>
          <a:blip r:embed="rId2"/>
          <a:stretch>
            <a:fillRect/>
          </a:stretch>
        </p:blipFill>
        <p:spPr>
          <a:xfrm>
            <a:off x="5939314" y="2466938"/>
            <a:ext cx="5233183" cy="2468220"/>
          </a:xfrm>
          <a:prstGeom prst="rect">
            <a:avLst/>
          </a:prstGeom>
        </p:spPr>
      </p:pic>
      <p:pic>
        <p:nvPicPr>
          <p:cNvPr id="8" name="Picture 7">
            <a:extLst>
              <a:ext uri="{FF2B5EF4-FFF2-40B4-BE49-F238E27FC236}">
                <a16:creationId xmlns:a16="http://schemas.microsoft.com/office/drawing/2014/main" id="{4D71BB8F-7F49-41A8-8509-54762EA7EA35}"/>
              </a:ext>
            </a:extLst>
          </p:cNvPr>
          <p:cNvPicPr>
            <a:picLocks noChangeAspect="1"/>
          </p:cNvPicPr>
          <p:nvPr/>
        </p:nvPicPr>
        <p:blipFill>
          <a:blip r:embed="rId3"/>
          <a:stretch>
            <a:fillRect/>
          </a:stretch>
        </p:blipFill>
        <p:spPr>
          <a:xfrm>
            <a:off x="937844" y="3121269"/>
            <a:ext cx="4539176" cy="3099140"/>
          </a:xfrm>
          <a:prstGeom prst="rect">
            <a:avLst/>
          </a:prstGeom>
        </p:spPr>
      </p:pic>
    </p:spTree>
    <p:extLst>
      <p:ext uri="{BB962C8B-B14F-4D97-AF65-F5344CB8AC3E}">
        <p14:creationId xmlns:p14="http://schemas.microsoft.com/office/powerpoint/2010/main" val="37680835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AB52F-DD9F-4852-A37D-C4C3B35925A0}"/>
              </a:ext>
            </a:extLst>
          </p:cNvPr>
          <p:cNvSpPr>
            <a:spLocks noGrp="1"/>
          </p:cNvSpPr>
          <p:nvPr>
            <p:ph type="title"/>
          </p:nvPr>
        </p:nvSpPr>
        <p:spPr>
          <a:xfrm>
            <a:off x="359838" y="320570"/>
            <a:ext cx="11459013" cy="574453"/>
          </a:xfrm>
        </p:spPr>
        <p:txBody>
          <a:bodyPr/>
          <a:lstStyle/>
          <a:p>
            <a:r>
              <a:rPr lang="en-IN" sz="3733" b="1">
                <a:solidFill>
                  <a:schemeClr val="accent1"/>
                </a:solidFill>
                <a:latin typeface="Calibri" panose="020F0502020204030204" pitchFamily="34" charset="0"/>
                <a:cs typeface="Calibri" panose="020F0502020204030204" pitchFamily="34" charset="0"/>
              </a:rPr>
              <a:t>Microsoft Azure Functions</a:t>
            </a:r>
            <a:endParaRPr lang="en-IN" sz="3733">
              <a:solidFill>
                <a:schemeClr val="accent1"/>
              </a:solidFill>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EE06B6F6-8726-472E-A6E9-C22A543C0573}"/>
              </a:ext>
            </a:extLst>
          </p:cNvPr>
          <p:cNvPicPr>
            <a:picLocks noChangeAspect="1"/>
          </p:cNvPicPr>
          <p:nvPr/>
        </p:nvPicPr>
        <p:blipFill rotWithShape="1">
          <a:blip r:embed="rId2"/>
          <a:srcRect l="23699" r="20465"/>
          <a:stretch/>
        </p:blipFill>
        <p:spPr>
          <a:xfrm>
            <a:off x="9164549" y="915357"/>
            <a:ext cx="3027452" cy="2651868"/>
          </a:xfrm>
          <a:prstGeom prst="rect">
            <a:avLst/>
          </a:prstGeom>
        </p:spPr>
      </p:pic>
      <p:sp>
        <p:nvSpPr>
          <p:cNvPr id="7" name="TextBox 6">
            <a:extLst>
              <a:ext uri="{FF2B5EF4-FFF2-40B4-BE49-F238E27FC236}">
                <a16:creationId xmlns:a16="http://schemas.microsoft.com/office/drawing/2014/main" id="{F29119DB-4A62-45F9-863F-2DCC350F8AA1}"/>
              </a:ext>
            </a:extLst>
          </p:cNvPr>
          <p:cNvSpPr txBox="1"/>
          <p:nvPr/>
        </p:nvSpPr>
        <p:spPr>
          <a:xfrm>
            <a:off x="359838" y="1157825"/>
            <a:ext cx="6205589" cy="461665"/>
          </a:xfrm>
          <a:prstGeom prst="rect">
            <a:avLst/>
          </a:prstGeom>
          <a:noFill/>
        </p:spPr>
        <p:txBody>
          <a:bodyPr wrap="square">
            <a:spAutoFit/>
          </a:bodyPr>
          <a:lstStyle/>
          <a:p>
            <a:pPr marL="380990" indent="-380990" defTabSz="1219170" fontAlgn="base">
              <a:spcBef>
                <a:spcPct val="0"/>
              </a:spcBef>
              <a:spcAft>
                <a:spcPct val="0"/>
              </a:spcAft>
              <a:buFont typeface="Wingdings" panose="05000000000000000000" pitchFamily="2" charset="2"/>
              <a:buChar char="§"/>
            </a:pPr>
            <a:r>
              <a:rPr lang="en-IN" sz="2400" b="1">
                <a:solidFill>
                  <a:srgbClr val="124079"/>
                </a:solidFill>
                <a:latin typeface="Calibri" panose="020F0502020204030204" pitchFamily="34" charset="0"/>
                <a:ea typeface="ヒラギノ角ゴ Pro W3" pitchFamily="124" charset="-128"/>
                <a:cs typeface="Calibri" panose="020F0502020204030204" pitchFamily="34" charset="0"/>
              </a:rPr>
              <a:t>What Is Azure Function?</a:t>
            </a:r>
          </a:p>
        </p:txBody>
      </p:sp>
      <p:sp>
        <p:nvSpPr>
          <p:cNvPr id="9" name="TextBox 8">
            <a:extLst>
              <a:ext uri="{FF2B5EF4-FFF2-40B4-BE49-F238E27FC236}">
                <a16:creationId xmlns:a16="http://schemas.microsoft.com/office/drawing/2014/main" id="{650D87C6-4418-4780-B9FE-DE3DD47A292E}"/>
              </a:ext>
            </a:extLst>
          </p:cNvPr>
          <p:cNvSpPr txBox="1"/>
          <p:nvPr/>
        </p:nvSpPr>
        <p:spPr>
          <a:xfrm>
            <a:off x="636997" y="1748848"/>
            <a:ext cx="8952217" cy="954300"/>
          </a:xfrm>
          <a:prstGeom prst="rect">
            <a:avLst/>
          </a:prstGeom>
          <a:noFill/>
        </p:spPr>
        <p:txBody>
          <a:bodyPr wrap="square">
            <a:spAutoFit/>
          </a:bodyPr>
          <a:lstStyle/>
          <a:p>
            <a:pPr defTabSz="1219170" fontAlgn="base">
              <a:spcBef>
                <a:spcPct val="0"/>
              </a:spcBef>
              <a:spcAft>
                <a:spcPct val="0"/>
              </a:spcAft>
            </a:pPr>
            <a:r>
              <a:rPr lang="en-US" sz="1867">
                <a:solidFill>
                  <a:srgbClr val="FEFDFD">
                    <a:lumMod val="10000"/>
                  </a:srgbClr>
                </a:solidFill>
                <a:latin typeface="Calibri" panose="020F0502020204030204" pitchFamily="34" charset="0"/>
                <a:ea typeface="ヒラギノ角ゴ Pro W3" pitchFamily="124" charset="-128"/>
                <a:cs typeface="Calibri" panose="020F0502020204030204" pitchFamily="34" charset="0"/>
              </a:rPr>
              <a:t>Azure Functions is the serverless computing service hosted on the Microsoft Azure public cloud. Azure Functions, and serverless computing, in general, is designed to accelerate and simplify application development.</a:t>
            </a:r>
            <a:endParaRPr lang="en-IN" sz="1867">
              <a:solidFill>
                <a:srgbClr val="FEFDFD">
                  <a:lumMod val="10000"/>
                </a:srgbClr>
              </a:solidFill>
              <a:latin typeface="Calibri" panose="020F0502020204030204" pitchFamily="34" charset="0"/>
              <a:ea typeface="ヒラギノ角ゴ Pro W3" pitchFamily="124" charset="-128"/>
              <a:cs typeface="Calibri" panose="020F0502020204030204" pitchFamily="34" charset="0"/>
            </a:endParaRPr>
          </a:p>
        </p:txBody>
      </p:sp>
      <p:sp>
        <p:nvSpPr>
          <p:cNvPr id="13" name="TextBox 12">
            <a:extLst>
              <a:ext uri="{FF2B5EF4-FFF2-40B4-BE49-F238E27FC236}">
                <a16:creationId xmlns:a16="http://schemas.microsoft.com/office/drawing/2014/main" id="{2568FD53-ED8D-43A7-AC8B-3A49F410BDBE}"/>
              </a:ext>
            </a:extLst>
          </p:cNvPr>
          <p:cNvSpPr txBox="1"/>
          <p:nvPr/>
        </p:nvSpPr>
        <p:spPr>
          <a:xfrm>
            <a:off x="359838" y="2936558"/>
            <a:ext cx="6205589" cy="461665"/>
          </a:xfrm>
          <a:prstGeom prst="rect">
            <a:avLst/>
          </a:prstGeom>
          <a:noFill/>
        </p:spPr>
        <p:txBody>
          <a:bodyPr wrap="square">
            <a:spAutoFit/>
          </a:bodyPr>
          <a:lstStyle/>
          <a:p>
            <a:pPr marL="380990" indent="-380990" defTabSz="1219170" fontAlgn="base">
              <a:spcBef>
                <a:spcPct val="0"/>
              </a:spcBef>
              <a:spcAft>
                <a:spcPct val="0"/>
              </a:spcAft>
              <a:buFont typeface="Wingdings" panose="05000000000000000000" pitchFamily="2" charset="2"/>
              <a:buChar char="§"/>
            </a:pPr>
            <a:r>
              <a:rPr lang="en-IN" sz="2400" b="1">
                <a:solidFill>
                  <a:srgbClr val="124079"/>
                </a:solidFill>
                <a:latin typeface="Calibri" panose="020F0502020204030204" pitchFamily="34" charset="0"/>
                <a:ea typeface="ヒラギノ角ゴ Pro W3" pitchFamily="124" charset="-128"/>
                <a:cs typeface="Calibri" panose="020F0502020204030204" pitchFamily="34" charset="0"/>
              </a:rPr>
              <a:t>Why use Azure Function?</a:t>
            </a:r>
          </a:p>
        </p:txBody>
      </p:sp>
      <p:sp>
        <p:nvSpPr>
          <p:cNvPr id="15" name="TextBox 14">
            <a:extLst>
              <a:ext uri="{FF2B5EF4-FFF2-40B4-BE49-F238E27FC236}">
                <a16:creationId xmlns:a16="http://schemas.microsoft.com/office/drawing/2014/main" id="{E92C3DF9-53C5-421D-B629-9DECB3FF1493}"/>
              </a:ext>
            </a:extLst>
          </p:cNvPr>
          <p:cNvSpPr txBox="1"/>
          <p:nvPr/>
        </p:nvSpPr>
        <p:spPr>
          <a:xfrm>
            <a:off x="277838" y="4385299"/>
            <a:ext cx="7503317" cy="461665"/>
          </a:xfrm>
          <a:prstGeom prst="rect">
            <a:avLst/>
          </a:prstGeom>
          <a:noFill/>
        </p:spPr>
        <p:txBody>
          <a:bodyPr wrap="square">
            <a:spAutoFit/>
          </a:bodyPr>
          <a:lstStyle/>
          <a:p>
            <a:pPr marL="380990" indent="-380990" defTabSz="1219170" fontAlgn="base">
              <a:spcBef>
                <a:spcPct val="0"/>
              </a:spcBef>
              <a:spcAft>
                <a:spcPct val="0"/>
              </a:spcAft>
              <a:buFont typeface="Wingdings" panose="05000000000000000000" pitchFamily="2" charset="2"/>
              <a:buChar char="§"/>
            </a:pPr>
            <a:r>
              <a:rPr lang="en-US" sz="2400" b="1">
                <a:solidFill>
                  <a:srgbClr val="124079"/>
                </a:solidFill>
                <a:latin typeface="Calibri" panose="020F0502020204030204" pitchFamily="34" charset="0"/>
                <a:ea typeface="ヒラギノ角ゴ Pro W3" pitchFamily="124" charset="-128"/>
                <a:cs typeface="Calibri" panose="020F0502020204030204" pitchFamily="34" charset="0"/>
              </a:rPr>
              <a:t>Azure Functions pricing, limits and requirements</a:t>
            </a:r>
            <a:endParaRPr lang="en-IN" sz="2400" b="1">
              <a:solidFill>
                <a:srgbClr val="124079"/>
              </a:solidFill>
              <a:latin typeface="Calibri" panose="020F0502020204030204" pitchFamily="34" charset="0"/>
              <a:ea typeface="ヒラギノ角ゴ Pro W3" pitchFamily="124" charset="-128"/>
              <a:cs typeface="Calibri" panose="020F0502020204030204" pitchFamily="34" charset="0"/>
            </a:endParaRPr>
          </a:p>
        </p:txBody>
      </p:sp>
      <p:sp>
        <p:nvSpPr>
          <p:cNvPr id="17" name="TextBox 16">
            <a:extLst>
              <a:ext uri="{FF2B5EF4-FFF2-40B4-BE49-F238E27FC236}">
                <a16:creationId xmlns:a16="http://schemas.microsoft.com/office/drawing/2014/main" id="{BA1BDF53-BA9A-4071-83B2-2336B2D28C19}"/>
              </a:ext>
            </a:extLst>
          </p:cNvPr>
          <p:cNvSpPr txBox="1"/>
          <p:nvPr/>
        </p:nvSpPr>
        <p:spPr>
          <a:xfrm>
            <a:off x="-212139" y="3559041"/>
            <a:ext cx="6205589" cy="666977"/>
          </a:xfrm>
          <a:prstGeom prst="rect">
            <a:avLst/>
          </a:prstGeom>
          <a:noFill/>
        </p:spPr>
        <p:txBody>
          <a:bodyPr wrap="square">
            <a:spAutoFit/>
          </a:bodyPr>
          <a:lstStyle/>
          <a:p>
            <a:pPr marL="748083" lvl="1" indent="-228594" algn="ctr" defTabSz="1219170" fontAlgn="base">
              <a:spcBef>
                <a:spcPct val="0"/>
              </a:spcBef>
              <a:spcAft>
                <a:spcPct val="0"/>
              </a:spcAft>
              <a:buFont typeface="Wingdings" panose="05000000000000000000" pitchFamily="2" charset="2"/>
              <a:buChar char="Ø"/>
            </a:pPr>
            <a:r>
              <a:rPr lang="en-US" sz="1867">
                <a:solidFill>
                  <a:srgbClr val="FEFDFD">
                    <a:lumMod val="10000"/>
                  </a:srgbClr>
                </a:solidFill>
                <a:latin typeface="Calibri" panose="020F0502020204030204" pitchFamily="34" charset="0"/>
                <a:ea typeface="ヒラギノ角ゴ Pro W3" pitchFamily="124" charset="-128"/>
                <a:cs typeface="Calibri" panose="020F0502020204030204" pitchFamily="34" charset="0"/>
              </a:rPr>
              <a:t>Azure functions are lightweight and serverless.</a:t>
            </a:r>
          </a:p>
          <a:p>
            <a:pPr marL="748083" lvl="1" indent="-228594" algn="ctr" defTabSz="1219170" fontAlgn="base">
              <a:spcBef>
                <a:spcPct val="0"/>
              </a:spcBef>
              <a:spcAft>
                <a:spcPct val="0"/>
              </a:spcAft>
              <a:buFont typeface="Wingdings" panose="05000000000000000000" pitchFamily="2" charset="2"/>
              <a:buChar char="Ø"/>
            </a:pPr>
            <a:r>
              <a:rPr lang="en-US" sz="1867">
                <a:solidFill>
                  <a:srgbClr val="FEFDFD">
                    <a:lumMod val="10000"/>
                  </a:srgbClr>
                </a:solidFill>
                <a:latin typeface="Calibri" panose="020F0502020204030204" pitchFamily="34" charset="0"/>
                <a:ea typeface="ヒラギノ角ゴ Pro W3" pitchFamily="124" charset="-128"/>
                <a:cs typeface="Calibri" panose="020F0502020204030204" pitchFamily="34" charset="0"/>
              </a:rPr>
              <a:t>Azure functions are easier to write and deploy.</a:t>
            </a:r>
            <a:endParaRPr lang="en-IN" sz="1867">
              <a:solidFill>
                <a:srgbClr val="FEFDFD">
                  <a:lumMod val="10000"/>
                </a:srgbClr>
              </a:solidFill>
              <a:latin typeface="Calibri" panose="020F0502020204030204" pitchFamily="34" charset="0"/>
              <a:ea typeface="ヒラギノ角ゴ Pro W3" pitchFamily="124" charset="-128"/>
              <a:cs typeface="Calibri" panose="020F0502020204030204" pitchFamily="34" charset="0"/>
            </a:endParaRPr>
          </a:p>
        </p:txBody>
      </p:sp>
    </p:spTree>
    <p:extLst>
      <p:ext uri="{BB962C8B-B14F-4D97-AF65-F5344CB8AC3E}">
        <p14:creationId xmlns:p14="http://schemas.microsoft.com/office/powerpoint/2010/main" val="2190163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4143BF9-DC3F-4378-B8A0-454D871D728F}"/>
              </a:ext>
            </a:extLst>
          </p:cNvPr>
          <p:cNvSpPr>
            <a:spLocks noGrp="1"/>
          </p:cNvSpPr>
          <p:nvPr>
            <p:ph idx="1"/>
          </p:nvPr>
        </p:nvSpPr>
        <p:spPr>
          <a:xfrm>
            <a:off x="350212" y="341465"/>
            <a:ext cx="10618273" cy="649287"/>
          </a:xfrm>
        </p:spPr>
        <p:txBody>
          <a:bodyPr/>
          <a:lstStyle/>
          <a:p>
            <a:pPr marL="0" indent="0">
              <a:buNone/>
            </a:pPr>
            <a:r>
              <a:rPr lang="en-US" b="0" i="0">
                <a:solidFill>
                  <a:srgbClr val="212121"/>
                </a:solidFill>
                <a:effectLst/>
                <a:latin typeface="open sans" panose="020B0606030504020204" pitchFamily="34" charset="0"/>
              </a:rPr>
              <a:t> </a:t>
            </a:r>
            <a:r>
              <a:rPr lang="en-US" sz="3333" b="1">
                <a:solidFill>
                  <a:srgbClr val="2C2D8B"/>
                </a:solidFill>
                <a:latin typeface="Calibri" panose="020F0502020204030204" pitchFamily="34" charset="0"/>
                <a:ea typeface="STKaiti"/>
                <a:cs typeface="Calibri" panose="020F0502020204030204" pitchFamily="34" charset="0"/>
              </a:rPr>
              <a:t>Differences between Azure Functions and Azure Logic Apps</a:t>
            </a:r>
          </a:p>
          <a:p>
            <a:pPr marL="0" indent="0">
              <a:buNone/>
            </a:pPr>
            <a:endParaRPr lang="en-IN"/>
          </a:p>
        </p:txBody>
      </p:sp>
      <p:graphicFrame>
        <p:nvGraphicFramePr>
          <p:cNvPr id="5" name="Table 4">
            <a:extLst>
              <a:ext uri="{FF2B5EF4-FFF2-40B4-BE49-F238E27FC236}">
                <a16:creationId xmlns:a16="http://schemas.microsoft.com/office/drawing/2014/main" id="{6864AE42-6A6E-4145-9575-269688D807F4}"/>
              </a:ext>
            </a:extLst>
          </p:cNvPr>
          <p:cNvGraphicFramePr>
            <a:graphicFrameLocks noGrp="1"/>
          </p:cNvGraphicFramePr>
          <p:nvPr/>
        </p:nvGraphicFramePr>
        <p:xfrm>
          <a:off x="539984" y="1103355"/>
          <a:ext cx="11112033" cy="5028008"/>
        </p:xfrm>
        <a:graphic>
          <a:graphicData uri="http://schemas.openxmlformats.org/drawingml/2006/table">
            <a:tbl>
              <a:tblPr/>
              <a:tblGrid>
                <a:gridCol w="3704011">
                  <a:extLst>
                    <a:ext uri="{9D8B030D-6E8A-4147-A177-3AD203B41FA5}">
                      <a16:colId xmlns:a16="http://schemas.microsoft.com/office/drawing/2014/main" val="2684314534"/>
                    </a:ext>
                  </a:extLst>
                </a:gridCol>
                <a:gridCol w="3704011">
                  <a:extLst>
                    <a:ext uri="{9D8B030D-6E8A-4147-A177-3AD203B41FA5}">
                      <a16:colId xmlns:a16="http://schemas.microsoft.com/office/drawing/2014/main" val="1704289519"/>
                    </a:ext>
                  </a:extLst>
                </a:gridCol>
                <a:gridCol w="3704011">
                  <a:extLst>
                    <a:ext uri="{9D8B030D-6E8A-4147-A177-3AD203B41FA5}">
                      <a16:colId xmlns:a16="http://schemas.microsoft.com/office/drawing/2014/main" val="434342583"/>
                    </a:ext>
                  </a:extLst>
                </a:gridCol>
              </a:tblGrid>
              <a:tr h="703147">
                <a:tc>
                  <a:txBody>
                    <a:bodyPr/>
                    <a:lstStyle/>
                    <a:p>
                      <a:pPr algn="l"/>
                      <a:br>
                        <a:rPr lang="en-IN" sz="1400" b="0">
                          <a:solidFill>
                            <a:schemeClr val="bg1">
                              <a:lumMod val="10000"/>
                            </a:schemeClr>
                          </a:solidFill>
                          <a:effectLst/>
                          <a:latin typeface="Calibri" panose="020F0502020204030204" pitchFamily="34" charset="0"/>
                          <a:cs typeface="Calibri" panose="020F0502020204030204" pitchFamily="34" charset="0"/>
                        </a:rPr>
                      </a:br>
                      <a:endParaRPr lang="en-IN" sz="1400" b="0">
                        <a:solidFill>
                          <a:schemeClr val="bg1">
                            <a:lumMod val="10000"/>
                          </a:schemeClr>
                        </a:solidFill>
                        <a:effectLst/>
                        <a:latin typeface="Calibri" panose="020F0502020204030204" pitchFamily="34" charset="0"/>
                        <a:cs typeface="Calibri" panose="020F0502020204030204" pitchFamily="34" charset="0"/>
                      </a:endParaRPr>
                    </a:p>
                  </a:txBody>
                  <a:tcPr marL="42045" marR="42045" marT="42045" marB="42045"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a:r>
                        <a:rPr lang="en-IN" sz="1400" b="1">
                          <a:solidFill>
                            <a:schemeClr val="bg1">
                              <a:lumMod val="10000"/>
                            </a:schemeClr>
                          </a:solidFill>
                          <a:effectLst/>
                          <a:latin typeface="Calibri" panose="020F0502020204030204" pitchFamily="34" charset="0"/>
                          <a:cs typeface="Calibri" panose="020F0502020204030204" pitchFamily="34" charset="0"/>
                        </a:rPr>
                        <a:t>Functions</a:t>
                      </a:r>
                    </a:p>
                  </a:txBody>
                  <a:tcPr marL="42045" marR="42045" marT="42045" marB="42045"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endParaRPr lang="en-IN" sz="1400" b="1">
                        <a:solidFill>
                          <a:schemeClr val="bg1">
                            <a:lumMod val="10000"/>
                          </a:schemeClr>
                        </a:solidFill>
                        <a:latin typeface="Calibri" panose="020F0502020204030204" pitchFamily="34" charset="0"/>
                        <a:cs typeface="Calibri" panose="020F0502020204030204" pitchFamily="34" charset="0"/>
                      </a:endParaRPr>
                    </a:p>
                    <a:p>
                      <a:r>
                        <a:rPr lang="en-IN" sz="1400" b="1">
                          <a:solidFill>
                            <a:schemeClr val="bg1">
                              <a:lumMod val="10000"/>
                            </a:schemeClr>
                          </a:solidFill>
                          <a:latin typeface="Calibri" panose="020F0502020204030204" pitchFamily="34" charset="0"/>
                          <a:cs typeface="Calibri" panose="020F0502020204030204" pitchFamily="34" charset="0"/>
                        </a:rPr>
                        <a:t>Logic Apps</a:t>
                      </a:r>
                    </a:p>
                    <a:p>
                      <a:endParaRPr lang="en-IN" sz="1400" b="1">
                        <a:solidFill>
                          <a:schemeClr val="bg1">
                            <a:lumMod val="10000"/>
                          </a:schemeClr>
                        </a:solidFill>
                        <a:latin typeface="Calibri" panose="020F0502020204030204" pitchFamily="34" charset="0"/>
                        <a:cs typeface="Calibri" panose="020F0502020204030204" pitchFamily="34" charset="0"/>
                      </a:endParaRPr>
                    </a:p>
                  </a:txBody>
                  <a:tcPr marL="63068" marR="63068" marT="31533" marB="31533">
                    <a:lnL w="7620" cap="flat" cmpd="sng" algn="ctr">
                      <a:solidFill>
                        <a:srgbClr val="DDDDDD"/>
                      </a:solidFill>
                      <a:prstDash val="solid"/>
                      <a:round/>
                      <a:headEnd type="none" w="med" len="med"/>
                      <a:tailEnd type="none" w="med" len="med"/>
                    </a:lnL>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652335705"/>
                  </a:ext>
                </a:extLst>
              </a:tr>
              <a:tr h="636587">
                <a:tc>
                  <a:txBody>
                    <a:bodyPr/>
                    <a:lstStyle/>
                    <a:p>
                      <a:pPr algn="l"/>
                      <a:r>
                        <a:rPr lang="en-IN" sz="1400" b="1">
                          <a:solidFill>
                            <a:schemeClr val="bg1">
                              <a:lumMod val="10000"/>
                            </a:schemeClr>
                          </a:solidFill>
                          <a:effectLst/>
                          <a:latin typeface="Calibri" panose="020F0502020204030204" pitchFamily="34" charset="0"/>
                          <a:cs typeface="Calibri" panose="020F0502020204030204" pitchFamily="34" charset="0"/>
                        </a:rPr>
                        <a:t>State</a:t>
                      </a:r>
                    </a:p>
                  </a:txBody>
                  <a:tcPr marL="42045" marR="42045" marT="42045" marB="42045"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a:r>
                        <a:rPr lang="en-US" sz="1400" b="0">
                          <a:solidFill>
                            <a:schemeClr val="bg1">
                              <a:lumMod val="10000"/>
                            </a:schemeClr>
                          </a:solidFill>
                          <a:effectLst/>
                          <a:latin typeface="Calibri" panose="020F0502020204030204" pitchFamily="34" charset="0"/>
                          <a:cs typeface="Calibri" panose="020F0502020204030204" pitchFamily="34" charset="0"/>
                        </a:rPr>
                        <a:t>Normally stateless, but Durable Functions provide state</a:t>
                      </a:r>
                    </a:p>
                  </a:txBody>
                  <a:tcPr marL="42045" marR="42045" marT="42045" marB="42045"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a:r>
                        <a:rPr lang="en-IN" sz="1400" b="0">
                          <a:solidFill>
                            <a:schemeClr val="bg1">
                              <a:lumMod val="10000"/>
                            </a:schemeClr>
                          </a:solidFill>
                          <a:effectLst/>
                          <a:latin typeface="Calibri" panose="020F0502020204030204" pitchFamily="34" charset="0"/>
                          <a:cs typeface="Calibri" panose="020F0502020204030204" pitchFamily="34" charset="0"/>
                        </a:rPr>
                        <a:t>Stateful</a:t>
                      </a:r>
                    </a:p>
                  </a:txBody>
                  <a:tcPr marL="42045" marR="42045" marT="42045" marB="42045"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854352755"/>
                  </a:ext>
                </a:extLst>
              </a:tr>
              <a:tr h="359583">
                <a:tc>
                  <a:txBody>
                    <a:bodyPr/>
                    <a:lstStyle/>
                    <a:p>
                      <a:pPr algn="l"/>
                      <a:r>
                        <a:rPr lang="en-IN" sz="1400" b="1">
                          <a:solidFill>
                            <a:schemeClr val="bg1">
                              <a:lumMod val="10000"/>
                            </a:schemeClr>
                          </a:solidFill>
                          <a:effectLst/>
                          <a:latin typeface="Calibri" panose="020F0502020204030204" pitchFamily="34" charset="0"/>
                          <a:cs typeface="Calibri" panose="020F0502020204030204" pitchFamily="34" charset="0"/>
                        </a:rPr>
                        <a:t>Development</a:t>
                      </a:r>
                    </a:p>
                  </a:txBody>
                  <a:tcPr marL="42045" marR="42045" marT="42045" marB="42045"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DDDDDD"/>
                    </a:solidFill>
                  </a:tcPr>
                </a:tc>
                <a:tc>
                  <a:txBody>
                    <a:bodyPr/>
                    <a:lstStyle/>
                    <a:p>
                      <a:pPr algn="l"/>
                      <a:r>
                        <a:rPr lang="en-IN" sz="1400" b="0">
                          <a:solidFill>
                            <a:schemeClr val="bg1">
                              <a:lumMod val="10000"/>
                            </a:schemeClr>
                          </a:solidFill>
                          <a:effectLst/>
                          <a:latin typeface="Calibri" panose="020F0502020204030204" pitchFamily="34" charset="0"/>
                          <a:cs typeface="Calibri" panose="020F0502020204030204" pitchFamily="34" charset="0"/>
                        </a:rPr>
                        <a:t>Code-first (imperative)</a:t>
                      </a:r>
                    </a:p>
                  </a:txBody>
                  <a:tcPr marL="42045" marR="42045" marT="42045" marB="42045"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DDDDDD"/>
                    </a:solidFill>
                  </a:tcPr>
                </a:tc>
                <a:tc>
                  <a:txBody>
                    <a:bodyPr/>
                    <a:lstStyle/>
                    <a:p>
                      <a:pPr algn="l"/>
                      <a:r>
                        <a:rPr lang="en-IN" sz="1400" b="0">
                          <a:solidFill>
                            <a:schemeClr val="bg1">
                              <a:lumMod val="10000"/>
                            </a:schemeClr>
                          </a:solidFill>
                          <a:effectLst/>
                          <a:latin typeface="Calibri" panose="020F0502020204030204" pitchFamily="34" charset="0"/>
                          <a:cs typeface="Calibri" panose="020F0502020204030204" pitchFamily="34" charset="0"/>
                        </a:rPr>
                        <a:t>Designer-first (declarative)</a:t>
                      </a:r>
                    </a:p>
                  </a:txBody>
                  <a:tcPr marL="42045" marR="42045" marT="42045" marB="42045"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DDDDDD"/>
                    </a:solidFill>
                  </a:tcPr>
                </a:tc>
                <a:extLst>
                  <a:ext uri="{0D108BD9-81ED-4DB2-BD59-A6C34878D82A}">
                    <a16:rowId xmlns:a16="http://schemas.microsoft.com/office/drawing/2014/main" val="3641462127"/>
                  </a:ext>
                </a:extLst>
              </a:tr>
              <a:tr h="1059349">
                <a:tc>
                  <a:txBody>
                    <a:bodyPr/>
                    <a:lstStyle/>
                    <a:p>
                      <a:pPr algn="l"/>
                      <a:r>
                        <a:rPr lang="en-IN" sz="1400" b="1">
                          <a:solidFill>
                            <a:schemeClr val="bg1">
                              <a:lumMod val="10000"/>
                            </a:schemeClr>
                          </a:solidFill>
                          <a:effectLst/>
                          <a:latin typeface="Calibri" panose="020F0502020204030204" pitchFamily="34" charset="0"/>
                          <a:cs typeface="Calibri" panose="020F0502020204030204" pitchFamily="34" charset="0"/>
                        </a:rPr>
                        <a:t>Connectivity</a:t>
                      </a:r>
                    </a:p>
                  </a:txBody>
                  <a:tcPr marL="42045" marR="42045" marT="42045" marB="42045"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a:r>
                        <a:rPr lang="en-US" sz="1400" b="0">
                          <a:solidFill>
                            <a:schemeClr val="bg1">
                              <a:lumMod val="10000"/>
                            </a:schemeClr>
                          </a:solidFill>
                          <a:effectLst/>
                          <a:latin typeface="Calibri" panose="020F0502020204030204" pitchFamily="34" charset="0"/>
                          <a:cs typeface="Calibri" panose="020F0502020204030204" pitchFamily="34" charset="0"/>
                        </a:rPr>
                        <a:t>About a dozen built-in binding types, write code for custom bindings</a:t>
                      </a:r>
                    </a:p>
                  </a:txBody>
                  <a:tcPr marL="42045" marR="42045" marT="42045" marB="42045"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a:r>
                        <a:rPr lang="en-US" sz="1400" b="0">
                          <a:solidFill>
                            <a:schemeClr val="bg1">
                              <a:lumMod val="10000"/>
                            </a:schemeClr>
                          </a:solidFill>
                          <a:effectLst/>
                          <a:latin typeface="Calibri" panose="020F0502020204030204" pitchFamily="34" charset="0"/>
                          <a:cs typeface="Calibri" panose="020F0502020204030204" pitchFamily="34" charset="0"/>
                        </a:rPr>
                        <a:t>Large collection of connectors, Enterprise Integration Pack for B2B scenarios, build custom connectors</a:t>
                      </a:r>
                    </a:p>
                  </a:txBody>
                  <a:tcPr marL="42045" marR="42045" marT="42045" marB="42045"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123243180"/>
                  </a:ext>
                </a:extLst>
              </a:tr>
              <a:tr h="636587">
                <a:tc>
                  <a:txBody>
                    <a:bodyPr/>
                    <a:lstStyle/>
                    <a:p>
                      <a:pPr algn="l"/>
                      <a:r>
                        <a:rPr lang="en-IN" sz="1400" b="1">
                          <a:solidFill>
                            <a:schemeClr val="bg1">
                              <a:lumMod val="10000"/>
                            </a:schemeClr>
                          </a:solidFill>
                          <a:effectLst/>
                          <a:latin typeface="Calibri" panose="020F0502020204030204" pitchFamily="34" charset="0"/>
                          <a:cs typeface="Calibri" panose="020F0502020204030204" pitchFamily="34" charset="0"/>
                        </a:rPr>
                        <a:t>Actions</a:t>
                      </a:r>
                    </a:p>
                  </a:txBody>
                  <a:tcPr marL="42045" marR="42045" marT="42045" marB="42045"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DDDDDD"/>
                    </a:solidFill>
                  </a:tcPr>
                </a:tc>
                <a:tc>
                  <a:txBody>
                    <a:bodyPr/>
                    <a:lstStyle/>
                    <a:p>
                      <a:pPr algn="l"/>
                      <a:r>
                        <a:rPr lang="en-US" sz="1400" b="0">
                          <a:solidFill>
                            <a:schemeClr val="bg1">
                              <a:lumMod val="10000"/>
                            </a:schemeClr>
                          </a:solidFill>
                          <a:effectLst/>
                          <a:latin typeface="Calibri" panose="020F0502020204030204" pitchFamily="34" charset="0"/>
                          <a:cs typeface="Calibri" panose="020F0502020204030204" pitchFamily="34" charset="0"/>
                        </a:rPr>
                        <a:t>Each activity is an Azure function; write code for activity functions</a:t>
                      </a:r>
                    </a:p>
                  </a:txBody>
                  <a:tcPr marL="42045" marR="42045" marT="42045" marB="42045"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DDDDDD"/>
                    </a:solidFill>
                  </a:tcPr>
                </a:tc>
                <a:tc>
                  <a:txBody>
                    <a:bodyPr/>
                    <a:lstStyle/>
                    <a:p>
                      <a:pPr algn="l"/>
                      <a:r>
                        <a:rPr lang="en-US" sz="1400" b="0">
                          <a:solidFill>
                            <a:schemeClr val="bg1">
                              <a:lumMod val="10000"/>
                            </a:schemeClr>
                          </a:solidFill>
                          <a:effectLst/>
                          <a:latin typeface="Calibri" panose="020F0502020204030204" pitchFamily="34" charset="0"/>
                          <a:cs typeface="Calibri" panose="020F0502020204030204" pitchFamily="34" charset="0"/>
                        </a:rPr>
                        <a:t>Large collection of ready-made actions</a:t>
                      </a:r>
                    </a:p>
                  </a:txBody>
                  <a:tcPr marL="42045" marR="42045" marT="42045" marB="42045"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DDDDDD"/>
                    </a:solidFill>
                  </a:tcPr>
                </a:tc>
                <a:extLst>
                  <a:ext uri="{0D108BD9-81ED-4DB2-BD59-A6C34878D82A}">
                    <a16:rowId xmlns:a16="http://schemas.microsoft.com/office/drawing/2014/main" val="3253317546"/>
                  </a:ext>
                </a:extLst>
              </a:tr>
              <a:tr h="777509">
                <a:tc>
                  <a:txBody>
                    <a:bodyPr/>
                    <a:lstStyle/>
                    <a:p>
                      <a:pPr algn="l"/>
                      <a:r>
                        <a:rPr lang="en-IN" sz="1400" b="1">
                          <a:solidFill>
                            <a:schemeClr val="bg1">
                              <a:lumMod val="10000"/>
                            </a:schemeClr>
                          </a:solidFill>
                          <a:effectLst/>
                          <a:latin typeface="Calibri" panose="020F0502020204030204" pitchFamily="34" charset="0"/>
                          <a:cs typeface="Calibri" panose="020F0502020204030204" pitchFamily="34" charset="0"/>
                        </a:rPr>
                        <a:t>Monitoring</a:t>
                      </a:r>
                    </a:p>
                  </a:txBody>
                  <a:tcPr marL="42045" marR="42045" marT="42045" marB="42045"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a:r>
                        <a:rPr lang="en-IN" sz="1400" b="0">
                          <a:solidFill>
                            <a:schemeClr val="bg1">
                              <a:lumMod val="10000"/>
                            </a:schemeClr>
                          </a:solidFill>
                          <a:effectLst/>
                          <a:latin typeface="Calibri" panose="020F0502020204030204" pitchFamily="34" charset="0"/>
                          <a:cs typeface="Calibri" panose="020F0502020204030204" pitchFamily="34" charset="0"/>
                        </a:rPr>
                        <a:t>Azure Application Insights, Log Analytics via Application Insights connector</a:t>
                      </a:r>
                    </a:p>
                  </a:txBody>
                  <a:tcPr marL="42045" marR="42045" marT="42045" marB="42045"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a:r>
                        <a:rPr lang="en-IN" sz="1400" b="0">
                          <a:solidFill>
                            <a:schemeClr val="bg1">
                              <a:lumMod val="10000"/>
                            </a:schemeClr>
                          </a:solidFill>
                          <a:effectLst/>
                          <a:latin typeface="Calibri" panose="020F0502020204030204" pitchFamily="34" charset="0"/>
                          <a:cs typeface="Calibri" panose="020F0502020204030204" pitchFamily="34" charset="0"/>
                        </a:rPr>
                        <a:t>Azure portal, Log Analytics</a:t>
                      </a:r>
                    </a:p>
                  </a:txBody>
                  <a:tcPr marL="42045" marR="42045" marT="42045" marB="42045"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892323118"/>
                  </a:ext>
                </a:extLst>
              </a:tr>
              <a:tr h="495663">
                <a:tc>
                  <a:txBody>
                    <a:bodyPr/>
                    <a:lstStyle/>
                    <a:p>
                      <a:pPr algn="l"/>
                      <a:r>
                        <a:rPr lang="en-IN" sz="1400" b="1">
                          <a:solidFill>
                            <a:schemeClr val="bg1">
                              <a:lumMod val="10000"/>
                            </a:schemeClr>
                          </a:solidFill>
                          <a:effectLst/>
                          <a:latin typeface="Calibri" panose="020F0502020204030204" pitchFamily="34" charset="0"/>
                          <a:cs typeface="Calibri" panose="020F0502020204030204" pitchFamily="34" charset="0"/>
                        </a:rPr>
                        <a:t>Management</a:t>
                      </a:r>
                    </a:p>
                  </a:txBody>
                  <a:tcPr marL="42045" marR="42045" marT="42045" marB="42045"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DDDDDD"/>
                    </a:solidFill>
                  </a:tcPr>
                </a:tc>
                <a:tc>
                  <a:txBody>
                    <a:bodyPr/>
                    <a:lstStyle/>
                    <a:p>
                      <a:pPr algn="l"/>
                      <a:r>
                        <a:rPr lang="en-IN" sz="1400" b="0">
                          <a:solidFill>
                            <a:schemeClr val="bg1">
                              <a:lumMod val="10000"/>
                            </a:schemeClr>
                          </a:solidFill>
                          <a:effectLst/>
                          <a:latin typeface="Calibri" panose="020F0502020204030204" pitchFamily="34" charset="0"/>
                          <a:cs typeface="Calibri" panose="020F0502020204030204" pitchFamily="34" charset="0"/>
                        </a:rPr>
                        <a:t>REST API, Visual Studio</a:t>
                      </a:r>
                    </a:p>
                  </a:txBody>
                  <a:tcPr marL="42045" marR="42045" marT="42045" marB="42045"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DDDDDD"/>
                    </a:solidFill>
                  </a:tcPr>
                </a:tc>
                <a:tc>
                  <a:txBody>
                    <a:bodyPr/>
                    <a:lstStyle/>
                    <a:p>
                      <a:pPr algn="l"/>
                      <a:r>
                        <a:rPr lang="en-US" sz="1400" b="0">
                          <a:solidFill>
                            <a:schemeClr val="bg1">
                              <a:lumMod val="10000"/>
                            </a:schemeClr>
                          </a:solidFill>
                          <a:effectLst/>
                          <a:latin typeface="Calibri" panose="020F0502020204030204" pitchFamily="34" charset="0"/>
                          <a:cs typeface="Calibri" panose="020F0502020204030204" pitchFamily="34" charset="0"/>
                        </a:rPr>
                        <a:t>Azure portal, REST API, PowerShell, Visual Studio</a:t>
                      </a:r>
                    </a:p>
                  </a:txBody>
                  <a:tcPr marL="42045" marR="42045" marT="42045" marB="42045"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DDDDDD"/>
                    </a:solidFill>
                  </a:tcPr>
                </a:tc>
                <a:extLst>
                  <a:ext uri="{0D108BD9-81ED-4DB2-BD59-A6C34878D82A}">
                    <a16:rowId xmlns:a16="http://schemas.microsoft.com/office/drawing/2014/main" val="2312560390"/>
                  </a:ext>
                </a:extLst>
              </a:tr>
              <a:tr h="359583">
                <a:tc>
                  <a:txBody>
                    <a:bodyPr/>
                    <a:lstStyle/>
                    <a:p>
                      <a:pPr algn="l"/>
                      <a:r>
                        <a:rPr lang="en-IN" sz="1400" b="1">
                          <a:solidFill>
                            <a:schemeClr val="bg1">
                              <a:lumMod val="10000"/>
                            </a:schemeClr>
                          </a:solidFill>
                          <a:effectLst/>
                          <a:latin typeface="Calibri" panose="020F0502020204030204" pitchFamily="34" charset="0"/>
                          <a:cs typeface="Calibri" panose="020F0502020204030204" pitchFamily="34" charset="0"/>
                        </a:rPr>
                        <a:t>Execution context</a:t>
                      </a:r>
                    </a:p>
                  </a:txBody>
                  <a:tcPr marL="42045" marR="42045" marT="42045" marB="42045"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a:r>
                        <a:rPr lang="en-US" sz="1400" b="0">
                          <a:solidFill>
                            <a:schemeClr val="bg1">
                              <a:lumMod val="10000"/>
                            </a:schemeClr>
                          </a:solidFill>
                          <a:effectLst/>
                          <a:latin typeface="Calibri" panose="020F0502020204030204" pitchFamily="34" charset="0"/>
                          <a:cs typeface="Calibri" panose="020F0502020204030204" pitchFamily="34" charset="0"/>
                        </a:rPr>
                        <a:t>Can run locally or in the cloud</a:t>
                      </a:r>
                    </a:p>
                  </a:txBody>
                  <a:tcPr marL="42045" marR="42045" marT="42045" marB="42045"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a:r>
                        <a:rPr lang="en-US" sz="1400" b="0">
                          <a:solidFill>
                            <a:schemeClr val="bg1">
                              <a:lumMod val="10000"/>
                            </a:schemeClr>
                          </a:solidFill>
                          <a:effectLst/>
                          <a:latin typeface="Calibri" panose="020F0502020204030204" pitchFamily="34" charset="0"/>
                          <a:cs typeface="Calibri" panose="020F0502020204030204" pitchFamily="34" charset="0"/>
                        </a:rPr>
                        <a:t>Runs only in the cloud.</a:t>
                      </a:r>
                    </a:p>
                  </a:txBody>
                  <a:tcPr marL="42045" marR="42045" marT="42045" marB="42045"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773837857"/>
                  </a:ext>
                </a:extLst>
              </a:tr>
            </a:tbl>
          </a:graphicData>
        </a:graphic>
      </p:graphicFrame>
    </p:spTree>
    <p:extLst>
      <p:ext uri="{BB962C8B-B14F-4D97-AF65-F5344CB8AC3E}">
        <p14:creationId xmlns:p14="http://schemas.microsoft.com/office/powerpoint/2010/main" val="11316571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79A4B8-9B48-4998-966F-93FEB6BF3DC3}"/>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Azure Messaging Services:</a:t>
            </a:r>
            <a:endParaRPr lang="en-IN">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F432776-FD8B-4B07-BE03-0992F6410EAA}"/>
              </a:ext>
            </a:extLst>
          </p:cNvPr>
          <p:cNvSpPr txBox="1"/>
          <p:nvPr/>
        </p:nvSpPr>
        <p:spPr>
          <a:xfrm>
            <a:off x="359837" y="1580444"/>
            <a:ext cx="11534136" cy="1077026"/>
          </a:xfrm>
          <a:prstGeom prst="rect">
            <a:avLst/>
          </a:prstGeom>
          <a:noFill/>
        </p:spPr>
        <p:txBody>
          <a:bodyPr wrap="square" rtlCol="0">
            <a:spAutoFit/>
          </a:bodyPr>
          <a:lstStyle/>
          <a:p>
            <a:pPr algn="just"/>
            <a:r>
              <a:rPr lang="en-US" sz="2133">
                <a:solidFill>
                  <a:srgbClr val="171717"/>
                </a:solidFill>
                <a:latin typeface="Segoe UI" panose="020B0502040204020203" pitchFamily="34" charset="0"/>
              </a:rPr>
              <a:t>An event is a lightweight notification of a condition or a state change. The publisher of the event has no expectation about how the event is handled. The consumer of the event decides what to do with the notification.</a:t>
            </a:r>
            <a:endParaRPr lang="en-IN" sz="2133">
              <a:ea typeface="+mj-ea"/>
            </a:endParaRPr>
          </a:p>
        </p:txBody>
      </p:sp>
      <p:sp>
        <p:nvSpPr>
          <p:cNvPr id="7" name="TextBox 6">
            <a:extLst>
              <a:ext uri="{FF2B5EF4-FFF2-40B4-BE49-F238E27FC236}">
                <a16:creationId xmlns:a16="http://schemas.microsoft.com/office/drawing/2014/main" id="{AD5A0A72-A317-4C92-8897-28AB28825ED4}"/>
              </a:ext>
            </a:extLst>
          </p:cNvPr>
          <p:cNvSpPr txBox="1"/>
          <p:nvPr/>
        </p:nvSpPr>
        <p:spPr>
          <a:xfrm>
            <a:off x="359839" y="3130696"/>
            <a:ext cx="11461885" cy="1077026"/>
          </a:xfrm>
          <a:prstGeom prst="rect">
            <a:avLst/>
          </a:prstGeom>
          <a:noFill/>
        </p:spPr>
        <p:txBody>
          <a:bodyPr wrap="square">
            <a:spAutoFit/>
          </a:bodyPr>
          <a:lstStyle/>
          <a:p>
            <a:pPr algn="just"/>
            <a:r>
              <a:rPr lang="en-US" sz="2133">
                <a:solidFill>
                  <a:srgbClr val="171717"/>
                </a:solidFill>
                <a:latin typeface="Segoe UI" panose="020B0502040204020203" pitchFamily="34" charset="0"/>
              </a:rPr>
              <a:t>A message is raw data produced by a service to be consumed or stored elsewhere. The message contains the data that triggered the message pipeline. The publisher of the message has an expectation about how the consumer handles the message.</a:t>
            </a:r>
            <a:endParaRPr lang="en-IN" sz="2133"/>
          </a:p>
        </p:txBody>
      </p:sp>
      <p:sp>
        <p:nvSpPr>
          <p:cNvPr id="8" name="TextBox 7">
            <a:extLst>
              <a:ext uri="{FF2B5EF4-FFF2-40B4-BE49-F238E27FC236}">
                <a16:creationId xmlns:a16="http://schemas.microsoft.com/office/drawing/2014/main" id="{2A6EF37E-50E2-41C7-9489-A5DD66974C75}"/>
              </a:ext>
            </a:extLst>
          </p:cNvPr>
          <p:cNvSpPr txBox="1"/>
          <p:nvPr/>
        </p:nvSpPr>
        <p:spPr>
          <a:xfrm>
            <a:off x="150992" y="1016879"/>
            <a:ext cx="2041031" cy="502766"/>
          </a:xfrm>
          <a:prstGeom prst="rect">
            <a:avLst/>
          </a:prstGeom>
          <a:noFill/>
        </p:spPr>
        <p:txBody>
          <a:bodyPr wrap="square" rtlCol="0">
            <a:spAutoFit/>
          </a:bodyPr>
          <a:lstStyle/>
          <a:p>
            <a:r>
              <a:rPr lang="en-US" sz="2667">
                <a:solidFill>
                  <a:srgbClr val="00008C"/>
                </a:solidFill>
                <a:latin typeface="Times New Roman" panose="02020603050405020304" pitchFamily="18" charset="0"/>
                <a:ea typeface="+mj-ea"/>
                <a:cs typeface="Times New Roman" panose="02020603050405020304" pitchFamily="18" charset="0"/>
              </a:rPr>
              <a:t>Event:</a:t>
            </a:r>
            <a:endParaRPr lang="en-IN" sz="2667">
              <a:solidFill>
                <a:srgbClr val="00008C"/>
              </a:solidFill>
              <a:latin typeface="Times New Roman" panose="02020603050405020304" pitchFamily="18" charset="0"/>
              <a:ea typeface="+mj-ea"/>
              <a:cs typeface="Times New Roman" panose="02020603050405020304" pitchFamily="18" charset="0"/>
            </a:endParaRPr>
          </a:p>
        </p:txBody>
      </p:sp>
      <p:sp>
        <p:nvSpPr>
          <p:cNvPr id="10" name="TextBox 9">
            <a:extLst>
              <a:ext uri="{FF2B5EF4-FFF2-40B4-BE49-F238E27FC236}">
                <a16:creationId xmlns:a16="http://schemas.microsoft.com/office/drawing/2014/main" id="{81ADE34C-F2BE-45B0-8B66-38968A068E6C}"/>
              </a:ext>
            </a:extLst>
          </p:cNvPr>
          <p:cNvSpPr txBox="1"/>
          <p:nvPr/>
        </p:nvSpPr>
        <p:spPr>
          <a:xfrm>
            <a:off x="155787" y="2587056"/>
            <a:ext cx="3001436" cy="502766"/>
          </a:xfrm>
          <a:prstGeom prst="rect">
            <a:avLst/>
          </a:prstGeom>
          <a:noFill/>
        </p:spPr>
        <p:txBody>
          <a:bodyPr wrap="square">
            <a:spAutoFit/>
          </a:bodyPr>
          <a:lstStyle/>
          <a:p>
            <a:r>
              <a:rPr lang="en-US" sz="2667">
                <a:solidFill>
                  <a:srgbClr val="00008C"/>
                </a:solidFill>
                <a:latin typeface="Times New Roman" panose="02020603050405020304" pitchFamily="18" charset="0"/>
                <a:ea typeface="+mj-ea"/>
                <a:cs typeface="Times New Roman" panose="02020603050405020304" pitchFamily="18" charset="0"/>
              </a:rPr>
              <a:t>Message:</a:t>
            </a:r>
            <a:endParaRPr lang="en-IN" sz="2667">
              <a:solidFill>
                <a:srgbClr val="00008C"/>
              </a:solidFill>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33974327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6DE8E35-6AE4-487B-8166-29A9EC65F04C}"/>
              </a:ext>
            </a:extLst>
          </p:cNvPr>
          <p:cNvSpPr>
            <a:spLocks noGrp="1"/>
          </p:cNvSpPr>
          <p:nvPr>
            <p:ph type="title"/>
          </p:nvPr>
        </p:nvSpPr>
        <p:spPr/>
        <p:txBody>
          <a:bodyPr/>
          <a:lstStyle/>
          <a:p>
            <a:r>
              <a:rPr lang="en-IN">
                <a:latin typeface="Times New Roman" panose="02020603050405020304" pitchFamily="18" charset="0"/>
                <a:cs typeface="Times New Roman" panose="02020603050405020304" pitchFamily="18" charset="0"/>
              </a:rPr>
              <a:t>Azure Service Bus</a:t>
            </a:r>
          </a:p>
        </p:txBody>
      </p:sp>
      <p:sp>
        <p:nvSpPr>
          <p:cNvPr id="5" name="TextBox 4">
            <a:extLst>
              <a:ext uri="{FF2B5EF4-FFF2-40B4-BE49-F238E27FC236}">
                <a16:creationId xmlns:a16="http://schemas.microsoft.com/office/drawing/2014/main" id="{CD13B687-6C83-4503-9936-9595914D967C}"/>
              </a:ext>
            </a:extLst>
          </p:cNvPr>
          <p:cNvSpPr txBox="1"/>
          <p:nvPr/>
        </p:nvSpPr>
        <p:spPr>
          <a:xfrm>
            <a:off x="359838" y="1083733"/>
            <a:ext cx="11326420" cy="954300"/>
          </a:xfrm>
          <a:prstGeom prst="rect">
            <a:avLst/>
          </a:prstGeom>
          <a:noFill/>
        </p:spPr>
        <p:txBody>
          <a:bodyPr wrap="square" rtlCol="0">
            <a:spAutoFit/>
          </a:bodyPr>
          <a:lstStyle/>
          <a:p>
            <a:pPr algn="just"/>
            <a:r>
              <a:rPr lang="en-US" sz="1867">
                <a:solidFill>
                  <a:srgbClr val="171717"/>
                </a:solidFill>
                <a:latin typeface="Times New Roman" panose="02020603050405020304" pitchFamily="18" charset="0"/>
                <a:cs typeface="Times New Roman" panose="02020603050405020304" pitchFamily="18" charset="0"/>
              </a:rPr>
              <a:t>Service Bus is a fully managed enterprise message broker with message queues and publish-subscribe topics. The service is intended for enterprise applications that require transactions, ordering, duplicate detection, and instantaneous consistency.</a:t>
            </a:r>
            <a:endParaRPr lang="en-IN" sz="1867">
              <a:latin typeface="Times New Roman" panose="02020603050405020304" pitchFamily="18" charset="0"/>
              <a:ea typeface="+mj-ea"/>
              <a:cs typeface="Times New Roman" panose="02020603050405020304" pitchFamily="18" charset="0"/>
            </a:endParaRPr>
          </a:p>
        </p:txBody>
      </p:sp>
      <p:pic>
        <p:nvPicPr>
          <p:cNvPr id="1026" name="Picture 2">
            <a:extLst>
              <a:ext uri="{FF2B5EF4-FFF2-40B4-BE49-F238E27FC236}">
                <a16:creationId xmlns:a16="http://schemas.microsoft.com/office/drawing/2014/main" id="{824074CB-03B5-4A99-ABBF-D04823D2E9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0185" y="1920025"/>
            <a:ext cx="5536072" cy="250542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8FD5507-0EA2-49CB-B67E-C2D53A49F7DE}"/>
              </a:ext>
            </a:extLst>
          </p:cNvPr>
          <p:cNvSpPr txBox="1"/>
          <p:nvPr/>
        </p:nvSpPr>
        <p:spPr>
          <a:xfrm>
            <a:off x="514774" y="2279097"/>
            <a:ext cx="5427697" cy="3581109"/>
          </a:xfrm>
          <a:prstGeom prst="rect">
            <a:avLst/>
          </a:prstGeom>
          <a:noFill/>
        </p:spPr>
        <p:txBody>
          <a:bodyPr wrap="square" lIns="91440" tIns="45720" rIns="91440" bIns="45720" rtlCol="0" anchor="t">
            <a:spAutoFit/>
          </a:bodyPr>
          <a:lstStyle/>
          <a:p>
            <a:pPr algn="just"/>
            <a:r>
              <a:rPr lang="en-US" sz="1867">
                <a:solidFill>
                  <a:srgbClr val="292929"/>
                </a:solidFill>
                <a:latin typeface="Times New Roman" panose="02020603050405020304" pitchFamily="18" charset="0"/>
                <a:cs typeface="Times New Roman" panose="02020603050405020304" pitchFamily="18" charset="0"/>
              </a:rPr>
              <a:t>Azure Service Bus supports various advanced queuing operations and some of the key differentiating capabilities are:</a:t>
            </a:r>
          </a:p>
          <a:p>
            <a:pPr algn="just">
              <a:buFont typeface="Arial" panose="020B0604020202020204" pitchFamily="34" charset="0"/>
              <a:buChar char="•"/>
            </a:pPr>
            <a:r>
              <a:rPr lang="en-US" sz="1867">
                <a:solidFill>
                  <a:srgbClr val="292929"/>
                </a:solidFill>
                <a:latin typeface="Times New Roman" panose="02020603050405020304" pitchFamily="18" charset="0"/>
                <a:cs typeface="Times New Roman" panose="02020603050405020304" pitchFamily="18" charset="0"/>
              </a:rPr>
              <a:t>Message sessions</a:t>
            </a:r>
          </a:p>
          <a:p>
            <a:pPr algn="just">
              <a:buFont typeface="Arial" panose="020B0604020202020204" pitchFamily="34" charset="0"/>
              <a:buChar char="•"/>
            </a:pPr>
            <a:r>
              <a:rPr lang="en-US" sz="1867">
                <a:solidFill>
                  <a:srgbClr val="292929"/>
                </a:solidFill>
                <a:latin typeface="Times New Roman" panose="02020603050405020304" pitchFamily="18" charset="0"/>
                <a:cs typeface="Times New Roman" panose="02020603050405020304" pitchFamily="18" charset="0"/>
              </a:rPr>
              <a:t>Auto forwarding</a:t>
            </a:r>
          </a:p>
          <a:p>
            <a:pPr algn="just">
              <a:buFont typeface="Arial" panose="020B0604020202020204" pitchFamily="34" charset="0"/>
              <a:buChar char="•"/>
            </a:pPr>
            <a:r>
              <a:rPr lang="en-US" sz="1867">
                <a:solidFill>
                  <a:srgbClr val="292929"/>
                </a:solidFill>
                <a:latin typeface="Times New Roman" panose="02020603050405020304" pitchFamily="18" charset="0"/>
                <a:cs typeface="Times New Roman" panose="02020603050405020304" pitchFamily="18" charset="0"/>
              </a:rPr>
              <a:t>Scheduled delivery</a:t>
            </a:r>
          </a:p>
          <a:p>
            <a:pPr algn="just">
              <a:buFont typeface="Arial" panose="020B0604020202020204" pitchFamily="34" charset="0"/>
              <a:buChar char="•"/>
            </a:pPr>
            <a:r>
              <a:rPr lang="en-US" sz="1867">
                <a:solidFill>
                  <a:srgbClr val="292929"/>
                </a:solidFill>
                <a:latin typeface="Times New Roman" panose="02020603050405020304" pitchFamily="18" charset="0"/>
                <a:cs typeface="Times New Roman" panose="02020603050405020304" pitchFamily="18" charset="0"/>
              </a:rPr>
              <a:t>Message deferral</a:t>
            </a:r>
          </a:p>
          <a:p>
            <a:pPr algn="just">
              <a:buFont typeface="Arial" panose="020B0604020202020204" pitchFamily="34" charset="0"/>
              <a:buChar char="•"/>
            </a:pPr>
            <a:r>
              <a:rPr lang="en-US" sz="1867">
                <a:solidFill>
                  <a:srgbClr val="292929"/>
                </a:solidFill>
                <a:latin typeface="Times New Roman" panose="02020603050405020304" pitchFamily="18" charset="0"/>
                <a:cs typeface="Times New Roman" panose="02020603050405020304" pitchFamily="18" charset="0"/>
              </a:rPr>
              <a:t>Transactions</a:t>
            </a:r>
          </a:p>
          <a:p>
            <a:pPr algn="just">
              <a:buFont typeface="Arial" panose="020B0604020202020204" pitchFamily="34" charset="0"/>
              <a:buChar char="•"/>
            </a:pPr>
            <a:r>
              <a:rPr lang="en-US" sz="1867">
                <a:solidFill>
                  <a:srgbClr val="292929"/>
                </a:solidFill>
                <a:latin typeface="Times New Roman" panose="02020603050405020304" pitchFamily="18" charset="0"/>
                <a:cs typeface="Times New Roman" panose="02020603050405020304" pitchFamily="18" charset="0"/>
              </a:rPr>
              <a:t>Filtering and actions</a:t>
            </a:r>
          </a:p>
          <a:p>
            <a:pPr algn="just">
              <a:buFont typeface="Arial" panose="020B0604020202020204" pitchFamily="34" charset="0"/>
              <a:buChar char="•"/>
            </a:pPr>
            <a:r>
              <a:rPr lang="en-US" sz="1867">
                <a:solidFill>
                  <a:srgbClr val="292929"/>
                </a:solidFill>
                <a:latin typeface="Times New Roman" panose="02020603050405020304" pitchFamily="18" charset="0"/>
                <a:cs typeface="Times New Roman" panose="02020603050405020304" pitchFamily="18" charset="0"/>
              </a:rPr>
              <a:t>Autodelete on idle</a:t>
            </a:r>
          </a:p>
          <a:p>
            <a:pPr algn="just">
              <a:buFont typeface="Arial" panose="020B0604020202020204" pitchFamily="34" charset="0"/>
              <a:buChar char="•"/>
            </a:pPr>
            <a:r>
              <a:rPr lang="en-US" sz="1867">
                <a:solidFill>
                  <a:srgbClr val="292929"/>
                </a:solidFill>
                <a:latin typeface="Times New Roman" panose="02020603050405020304" pitchFamily="18" charset="0"/>
                <a:cs typeface="Times New Roman" panose="02020603050405020304" pitchFamily="18" charset="0"/>
              </a:rPr>
              <a:t>Duplicate detection</a:t>
            </a:r>
          </a:p>
          <a:p>
            <a:endParaRPr lang="en-IN" sz="2133">
              <a:ea typeface="+mj-ea"/>
            </a:endParaRPr>
          </a:p>
        </p:txBody>
      </p:sp>
    </p:spTree>
    <p:extLst>
      <p:ext uri="{BB962C8B-B14F-4D97-AF65-F5344CB8AC3E}">
        <p14:creationId xmlns:p14="http://schemas.microsoft.com/office/powerpoint/2010/main" val="20408328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DDE4D-02D8-4464-99E0-9706CFCF7705}"/>
              </a:ext>
            </a:extLst>
          </p:cNvPr>
          <p:cNvSpPr>
            <a:spLocks noGrp="1"/>
          </p:cNvSpPr>
          <p:nvPr>
            <p:ph type="title"/>
          </p:nvPr>
        </p:nvSpPr>
        <p:spPr/>
        <p:txBody>
          <a:bodyPr/>
          <a:lstStyle/>
          <a:p>
            <a:r>
              <a:rPr lang="en-IN">
                <a:latin typeface="Times New Roman" panose="02020603050405020304" pitchFamily="18" charset="0"/>
                <a:cs typeface="Times New Roman" panose="02020603050405020304" pitchFamily="18" charset="0"/>
              </a:rPr>
              <a:t>Azure Service Bus Queue</a:t>
            </a:r>
          </a:p>
        </p:txBody>
      </p:sp>
      <p:sp>
        <p:nvSpPr>
          <p:cNvPr id="5" name="TextBox 4">
            <a:extLst>
              <a:ext uri="{FF2B5EF4-FFF2-40B4-BE49-F238E27FC236}">
                <a16:creationId xmlns:a16="http://schemas.microsoft.com/office/drawing/2014/main" id="{2C7364E6-8662-4FF7-9D4C-5B41743FE611}"/>
              </a:ext>
            </a:extLst>
          </p:cNvPr>
          <p:cNvSpPr txBox="1"/>
          <p:nvPr/>
        </p:nvSpPr>
        <p:spPr>
          <a:xfrm>
            <a:off x="288997" y="1002454"/>
            <a:ext cx="11632071" cy="1241622"/>
          </a:xfrm>
          <a:prstGeom prst="rect">
            <a:avLst/>
          </a:prstGeom>
          <a:noFill/>
        </p:spPr>
        <p:txBody>
          <a:bodyPr wrap="square" rtlCol="0">
            <a:spAutoFit/>
          </a:bodyPr>
          <a:lstStyle/>
          <a:p>
            <a:pPr algn="just"/>
            <a:r>
              <a:rPr lang="en-US" sz="1867">
                <a:solidFill>
                  <a:srgbClr val="292929"/>
                </a:solidFill>
                <a:latin typeface="Times New Roman" panose="02020603050405020304" pitchFamily="18" charset="0"/>
                <a:cs typeface="Times New Roman" panose="02020603050405020304" pitchFamily="18" charset="0"/>
              </a:rPr>
              <a:t>Azure Service Bus Queue is an ordered, time-stamped message storage. it can be used for </a:t>
            </a:r>
            <a:r>
              <a:rPr lang="en-US" sz="1867" i="1">
                <a:solidFill>
                  <a:srgbClr val="292929"/>
                </a:solidFill>
                <a:latin typeface="Times New Roman" panose="02020603050405020304" pitchFamily="18" charset="0"/>
                <a:cs typeface="Times New Roman" panose="02020603050405020304" pitchFamily="18" charset="0"/>
              </a:rPr>
              <a:t>point-to-point</a:t>
            </a:r>
            <a:r>
              <a:rPr lang="en-US" sz="1867">
                <a:solidFill>
                  <a:srgbClr val="292929"/>
                </a:solidFill>
                <a:latin typeface="Times New Roman" panose="02020603050405020304" pitchFamily="18" charset="0"/>
                <a:cs typeface="Times New Roman" panose="02020603050405020304" pitchFamily="18" charset="0"/>
              </a:rPr>
              <a:t> communication which means a single producer of the message works with a single receiver that reads from the queue. The messages are delivered in a </a:t>
            </a:r>
            <a:r>
              <a:rPr lang="en-US" sz="1867" i="1">
                <a:solidFill>
                  <a:srgbClr val="292929"/>
                </a:solidFill>
                <a:latin typeface="Times New Roman" panose="02020603050405020304" pitchFamily="18" charset="0"/>
                <a:cs typeface="Times New Roman" panose="02020603050405020304" pitchFamily="18" charset="0"/>
              </a:rPr>
              <a:t>pull mode </a:t>
            </a:r>
            <a:r>
              <a:rPr lang="en-US" sz="1867">
                <a:solidFill>
                  <a:srgbClr val="292929"/>
                </a:solidFill>
                <a:latin typeface="Times New Roman" panose="02020603050405020304" pitchFamily="18" charset="0"/>
                <a:cs typeface="Times New Roman" panose="02020603050405020304" pitchFamily="18" charset="0"/>
              </a:rPr>
              <a:t>and a consumer is responsible to </a:t>
            </a:r>
            <a:r>
              <a:rPr lang="en-US" sz="1867" i="1" err="1">
                <a:solidFill>
                  <a:srgbClr val="292929"/>
                </a:solidFill>
                <a:latin typeface="Times New Roman" panose="02020603050405020304" pitchFamily="18" charset="0"/>
                <a:cs typeface="Times New Roman" panose="02020603050405020304" pitchFamily="18" charset="0"/>
              </a:rPr>
              <a:t>deQueue</a:t>
            </a:r>
            <a:r>
              <a:rPr lang="en-US" sz="1867">
                <a:solidFill>
                  <a:srgbClr val="292929"/>
                </a:solidFill>
                <a:latin typeface="Times New Roman" panose="02020603050405020304" pitchFamily="18" charset="0"/>
                <a:cs typeface="Times New Roman" panose="02020603050405020304" pitchFamily="18" charset="0"/>
              </a:rPr>
              <a:t> the message after it is processed to free up the storage.</a:t>
            </a:r>
            <a:endParaRPr lang="en-IN" sz="1867">
              <a:latin typeface="Times New Roman" panose="02020603050405020304" pitchFamily="18" charset="0"/>
              <a:ea typeface="+mj-ea"/>
              <a:cs typeface="Times New Roman" panose="02020603050405020304" pitchFamily="18" charset="0"/>
            </a:endParaRPr>
          </a:p>
        </p:txBody>
      </p:sp>
      <p:pic>
        <p:nvPicPr>
          <p:cNvPr id="2050" name="Picture 2" descr="Azure Service Bus Message Queue">
            <a:extLst>
              <a:ext uri="{FF2B5EF4-FFF2-40B4-BE49-F238E27FC236}">
                <a16:creationId xmlns:a16="http://schemas.microsoft.com/office/drawing/2014/main" id="{D156DDE5-CB85-4EE6-BCE5-D5472224A0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0409" y="2980267"/>
            <a:ext cx="8337833" cy="24654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98142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80CBCB-124D-4A85-B567-A8AF36848FB1}"/>
              </a:ext>
            </a:extLst>
          </p:cNvPr>
          <p:cNvSpPr>
            <a:spLocks noGrp="1"/>
          </p:cNvSpPr>
          <p:nvPr>
            <p:ph type="title"/>
          </p:nvPr>
        </p:nvSpPr>
        <p:spPr/>
        <p:txBody>
          <a:bodyPr/>
          <a:lstStyle/>
          <a:p>
            <a:r>
              <a:rPr lang="en-IN">
                <a:latin typeface="Times New Roman" panose="02020603050405020304" pitchFamily="18" charset="0"/>
                <a:cs typeface="Times New Roman" panose="02020603050405020304" pitchFamily="18" charset="0"/>
              </a:rPr>
              <a:t>Azure Service Bus Topic</a:t>
            </a:r>
          </a:p>
        </p:txBody>
      </p:sp>
      <p:sp>
        <p:nvSpPr>
          <p:cNvPr id="5" name="TextBox 4">
            <a:extLst>
              <a:ext uri="{FF2B5EF4-FFF2-40B4-BE49-F238E27FC236}">
                <a16:creationId xmlns:a16="http://schemas.microsoft.com/office/drawing/2014/main" id="{905E9A54-17AE-44F5-BF58-C067AD9D5B37}"/>
              </a:ext>
            </a:extLst>
          </p:cNvPr>
          <p:cNvSpPr txBox="1"/>
          <p:nvPr/>
        </p:nvSpPr>
        <p:spPr>
          <a:xfrm>
            <a:off x="359838" y="1074703"/>
            <a:ext cx="11570260" cy="954300"/>
          </a:xfrm>
          <a:prstGeom prst="rect">
            <a:avLst/>
          </a:prstGeom>
          <a:noFill/>
        </p:spPr>
        <p:txBody>
          <a:bodyPr wrap="square" rtlCol="0">
            <a:spAutoFit/>
          </a:bodyPr>
          <a:lstStyle/>
          <a:p>
            <a:pPr algn="just"/>
            <a:r>
              <a:rPr lang="en-US" sz="1867">
                <a:solidFill>
                  <a:srgbClr val="292929"/>
                </a:solidFill>
                <a:latin typeface="Times New Roman" panose="02020603050405020304" pitchFamily="18" charset="0"/>
                <a:cs typeface="Times New Roman" panose="02020603050405020304" pitchFamily="18" charset="0"/>
              </a:rPr>
              <a:t>Azure Service Bus Topic is also a queue internally but it is designed for </a:t>
            </a:r>
            <a:r>
              <a:rPr lang="en-US" sz="1867" i="1">
                <a:solidFill>
                  <a:srgbClr val="292929"/>
                </a:solidFill>
                <a:latin typeface="Times New Roman" panose="02020603050405020304" pitchFamily="18" charset="0"/>
                <a:cs typeface="Times New Roman" panose="02020603050405020304" pitchFamily="18" charset="0"/>
              </a:rPr>
              <a:t>point to multi-point</a:t>
            </a:r>
            <a:r>
              <a:rPr lang="en-US" sz="1867">
                <a:solidFill>
                  <a:srgbClr val="292929"/>
                </a:solidFill>
                <a:latin typeface="Times New Roman" panose="02020603050405020304" pitchFamily="18" charset="0"/>
                <a:cs typeface="Times New Roman" panose="02020603050405020304" pitchFamily="18" charset="0"/>
              </a:rPr>
              <a:t> communication. This means we have a message publisher writing messages to the topic and each topic subscription receives a copy of the message. Messages are received from a subscription identically to the way they are received from a queue.</a:t>
            </a:r>
            <a:endParaRPr lang="en-IN" sz="1867">
              <a:latin typeface="Times New Roman" panose="02020603050405020304" pitchFamily="18" charset="0"/>
              <a:ea typeface="+mj-ea"/>
              <a:cs typeface="Times New Roman" panose="02020603050405020304" pitchFamily="18" charset="0"/>
            </a:endParaRPr>
          </a:p>
        </p:txBody>
      </p:sp>
      <p:pic>
        <p:nvPicPr>
          <p:cNvPr id="3074" name="Picture 2" descr="Azure Service Bus Message Topic">
            <a:extLst>
              <a:ext uri="{FF2B5EF4-FFF2-40B4-BE49-F238E27FC236}">
                <a16:creationId xmlns:a16="http://schemas.microsoft.com/office/drawing/2014/main" id="{0A02B0FA-1CBD-4A0D-A5CB-290712B835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0757" y="2880925"/>
            <a:ext cx="8382988" cy="28376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57355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D652057-FFD0-4710-8AE6-42BD8738DAC1}"/>
              </a:ext>
            </a:extLst>
          </p:cNvPr>
          <p:cNvSpPr>
            <a:spLocks noGrp="1"/>
          </p:cNvSpPr>
          <p:nvPr>
            <p:ph type="title"/>
          </p:nvPr>
        </p:nvSpPr>
        <p:spPr/>
        <p:txBody>
          <a:bodyPr/>
          <a:lstStyle/>
          <a:p>
            <a:r>
              <a:rPr lang="en-IN">
                <a:latin typeface="Times New Roman" panose="02020603050405020304" pitchFamily="18" charset="0"/>
                <a:cs typeface="Times New Roman" panose="02020603050405020304" pitchFamily="18" charset="0"/>
              </a:rPr>
              <a:t>Azure Storage Queues</a:t>
            </a:r>
          </a:p>
        </p:txBody>
      </p:sp>
      <p:sp>
        <p:nvSpPr>
          <p:cNvPr id="5" name="TextBox 4">
            <a:extLst>
              <a:ext uri="{FF2B5EF4-FFF2-40B4-BE49-F238E27FC236}">
                <a16:creationId xmlns:a16="http://schemas.microsoft.com/office/drawing/2014/main" id="{DC434DFA-D84F-449D-86B3-3B8F511EF8D8}"/>
              </a:ext>
            </a:extLst>
          </p:cNvPr>
          <p:cNvSpPr txBox="1"/>
          <p:nvPr/>
        </p:nvSpPr>
        <p:spPr>
          <a:xfrm>
            <a:off x="359838" y="1083733"/>
            <a:ext cx="11479949" cy="954300"/>
          </a:xfrm>
          <a:prstGeom prst="rect">
            <a:avLst/>
          </a:prstGeom>
          <a:noFill/>
        </p:spPr>
        <p:txBody>
          <a:bodyPr wrap="square" lIns="91440" tIns="45720" rIns="91440" bIns="45720" rtlCol="0" anchor="t">
            <a:spAutoFit/>
          </a:bodyPr>
          <a:lstStyle/>
          <a:p>
            <a:pPr algn="just"/>
            <a:r>
              <a:rPr lang="en-US" sz="1850">
                <a:solidFill>
                  <a:srgbClr val="292929"/>
                </a:solidFill>
                <a:latin typeface="Times New Roman"/>
                <a:cs typeface="Times New Roman"/>
              </a:rPr>
              <a:t>Azure Storage Queues is part of the Azure storage account. It is a simple, reliable, scalable, and persistent message queuing service. A queue can store millions of messages up to the total capacity of a storage account where each message can be up to 64 KB and a maximum TTL of 7 days.</a:t>
            </a:r>
            <a:endParaRPr lang="en-IN" sz="1850">
              <a:latin typeface="Times New Roman"/>
              <a:ea typeface="+mj-ea"/>
              <a:cs typeface="Times New Roman"/>
            </a:endParaRPr>
          </a:p>
        </p:txBody>
      </p:sp>
      <p:pic>
        <p:nvPicPr>
          <p:cNvPr id="4098" name="Picture 2">
            <a:extLst>
              <a:ext uri="{FF2B5EF4-FFF2-40B4-BE49-F238E27FC236}">
                <a16:creationId xmlns:a16="http://schemas.microsoft.com/office/drawing/2014/main" id="{200E9AD6-8EE3-4A49-8E70-C59E5B32C9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5325" y="3151858"/>
            <a:ext cx="9907129" cy="2340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38686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F05ACF-0107-4825-83B9-327A6B5291AC}"/>
              </a:ext>
            </a:extLst>
          </p:cNvPr>
          <p:cNvSpPr>
            <a:spLocks noGrp="1"/>
          </p:cNvSpPr>
          <p:nvPr>
            <p:ph type="title"/>
          </p:nvPr>
        </p:nvSpPr>
        <p:spPr>
          <a:xfrm>
            <a:off x="344253" y="300788"/>
            <a:ext cx="10699044" cy="1025921"/>
          </a:xfrm>
        </p:spPr>
        <p:txBody>
          <a:bodyPr/>
          <a:lstStyle/>
          <a:p>
            <a:r>
              <a:rPr lang="en-IN">
                <a:latin typeface="Times New Roman" panose="02020603050405020304" pitchFamily="18" charset="0"/>
                <a:cs typeface="Times New Roman" panose="02020603050405020304" pitchFamily="18" charset="0"/>
              </a:rPr>
              <a:t>Azure Event Hub</a:t>
            </a:r>
            <a:br>
              <a:rPr lang="en-IN">
                <a:latin typeface="Times New Roman" panose="02020603050405020304" pitchFamily="18" charset="0"/>
                <a:cs typeface="Times New Roman" panose="02020603050405020304" pitchFamily="18" charset="0"/>
              </a:rPr>
            </a:br>
            <a:endParaRPr lang="en-IN">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043EC8E-31D7-4C94-8E15-0DFE0DF065AA}"/>
              </a:ext>
            </a:extLst>
          </p:cNvPr>
          <p:cNvSpPr txBox="1"/>
          <p:nvPr/>
        </p:nvSpPr>
        <p:spPr>
          <a:xfrm>
            <a:off x="344252" y="1110828"/>
            <a:ext cx="11342005" cy="1241622"/>
          </a:xfrm>
          <a:prstGeom prst="rect">
            <a:avLst/>
          </a:prstGeom>
          <a:noFill/>
        </p:spPr>
        <p:txBody>
          <a:bodyPr wrap="square" rtlCol="0">
            <a:spAutoFit/>
          </a:bodyPr>
          <a:lstStyle/>
          <a:p>
            <a:pPr algn="just"/>
            <a:r>
              <a:rPr lang="en-US" sz="1867">
                <a:solidFill>
                  <a:srgbClr val="292929"/>
                </a:solidFill>
                <a:latin typeface="Times New Roman" panose="02020603050405020304" pitchFamily="18" charset="0"/>
                <a:cs typeface="Times New Roman" panose="02020603050405020304" pitchFamily="18" charset="0"/>
              </a:rPr>
              <a:t>Azure Event Hub is a fully managed </a:t>
            </a:r>
            <a:r>
              <a:rPr lang="en-US" sz="1867" i="1">
                <a:solidFill>
                  <a:srgbClr val="292929"/>
                </a:solidFill>
                <a:latin typeface="Times New Roman" panose="02020603050405020304" pitchFamily="18" charset="0"/>
                <a:cs typeface="Times New Roman" panose="02020603050405020304" pitchFamily="18" charset="0"/>
              </a:rPr>
              <a:t>PaaS</a:t>
            </a:r>
            <a:r>
              <a:rPr lang="en-US" sz="1867">
                <a:solidFill>
                  <a:srgbClr val="292929"/>
                </a:solidFill>
                <a:latin typeface="Times New Roman" panose="02020603050405020304" pitchFamily="18" charset="0"/>
                <a:cs typeface="Times New Roman" panose="02020603050405020304" pitchFamily="18" charset="0"/>
              </a:rPr>
              <a:t> Big data event streaming platform &amp; event ingestion service capable of receiving and processing millions of messages per second with low latency. It is designed to handle the volume, variety &amp; velocity of events. It also supports Advanced Message queuing protocol</a:t>
            </a:r>
            <a:r>
              <a:rPr lang="en-US" sz="1867" i="1">
                <a:solidFill>
                  <a:srgbClr val="292929"/>
                </a:solidFill>
                <a:latin typeface="Times New Roman" panose="02020603050405020304" pitchFamily="18" charset="0"/>
                <a:cs typeface="Times New Roman" panose="02020603050405020304" pitchFamily="18" charset="0"/>
              </a:rPr>
              <a:t>(AMQP). </a:t>
            </a:r>
            <a:r>
              <a:rPr lang="en-US" sz="1867">
                <a:solidFill>
                  <a:srgbClr val="292929"/>
                </a:solidFill>
                <a:latin typeface="Times New Roman" panose="02020603050405020304" pitchFamily="18" charset="0"/>
                <a:cs typeface="Times New Roman" panose="02020603050405020304" pitchFamily="18" charset="0"/>
              </a:rPr>
              <a:t>Each consuming application gets its own event stream.</a:t>
            </a:r>
            <a:endParaRPr lang="en-IN" sz="1867">
              <a:latin typeface="Times New Roman" panose="02020603050405020304" pitchFamily="18" charset="0"/>
              <a:ea typeface="+mj-ea"/>
              <a:cs typeface="Times New Roman" panose="02020603050405020304" pitchFamily="18" charset="0"/>
            </a:endParaRPr>
          </a:p>
        </p:txBody>
      </p:sp>
      <p:pic>
        <p:nvPicPr>
          <p:cNvPr id="5128" name="Picture 8" descr="Microsoft Azure Event Hubs | element61">
            <a:extLst>
              <a:ext uri="{FF2B5EF4-FFF2-40B4-BE49-F238E27FC236}">
                <a16:creationId xmlns:a16="http://schemas.microsoft.com/office/drawing/2014/main" id="{3333A6B9-35C4-41E5-BC93-672ECB5BBF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5105" y="2982782"/>
            <a:ext cx="7480300" cy="298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49083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9B62DCC-E25E-4923-810E-BC3C2604695F}"/>
              </a:ext>
            </a:extLst>
          </p:cNvPr>
          <p:cNvSpPr>
            <a:spLocks noGrp="1"/>
          </p:cNvSpPr>
          <p:nvPr>
            <p:ph type="title"/>
          </p:nvPr>
        </p:nvSpPr>
        <p:spPr/>
        <p:txBody>
          <a:bodyPr/>
          <a:lstStyle/>
          <a:p>
            <a:r>
              <a:rPr lang="en-IN">
                <a:latin typeface="Times New Roman" panose="02020603050405020304" pitchFamily="18" charset="0"/>
                <a:cs typeface="Times New Roman" panose="02020603050405020304" pitchFamily="18" charset="0"/>
              </a:rPr>
              <a:t>Azure Event Grid</a:t>
            </a:r>
          </a:p>
        </p:txBody>
      </p:sp>
      <p:sp>
        <p:nvSpPr>
          <p:cNvPr id="5" name="TextBox 4">
            <a:extLst>
              <a:ext uri="{FF2B5EF4-FFF2-40B4-BE49-F238E27FC236}">
                <a16:creationId xmlns:a16="http://schemas.microsoft.com/office/drawing/2014/main" id="{52B95C22-AFF0-43D2-B9B3-E04D50BBD79E}"/>
              </a:ext>
            </a:extLst>
          </p:cNvPr>
          <p:cNvSpPr txBox="1"/>
          <p:nvPr/>
        </p:nvSpPr>
        <p:spPr>
          <a:xfrm>
            <a:off x="359838" y="1119857"/>
            <a:ext cx="11190953" cy="954300"/>
          </a:xfrm>
          <a:prstGeom prst="rect">
            <a:avLst/>
          </a:prstGeom>
          <a:noFill/>
        </p:spPr>
        <p:txBody>
          <a:bodyPr wrap="square" rtlCol="0">
            <a:spAutoFit/>
          </a:bodyPr>
          <a:lstStyle/>
          <a:p>
            <a:pPr algn="just"/>
            <a:r>
              <a:rPr lang="en-US" sz="1867">
                <a:solidFill>
                  <a:srgbClr val="171717"/>
                </a:solidFill>
                <a:latin typeface="Times New Roman" panose="02020603050405020304" pitchFamily="18" charset="0"/>
                <a:cs typeface="Times New Roman" panose="02020603050405020304" pitchFamily="18" charset="0"/>
              </a:rPr>
              <a:t>Event Grid is an </a:t>
            </a:r>
            <a:r>
              <a:rPr lang="en-US" sz="1867" err="1">
                <a:solidFill>
                  <a:srgbClr val="171717"/>
                </a:solidFill>
                <a:latin typeface="Times New Roman" panose="02020603050405020304" pitchFamily="18" charset="0"/>
                <a:cs typeface="Times New Roman" panose="02020603050405020304" pitchFamily="18" charset="0"/>
              </a:rPr>
              <a:t>eventing</a:t>
            </a:r>
            <a:r>
              <a:rPr lang="en-US" sz="1867">
                <a:solidFill>
                  <a:srgbClr val="171717"/>
                </a:solidFill>
                <a:latin typeface="Times New Roman" panose="02020603050405020304" pitchFamily="18" charset="0"/>
                <a:cs typeface="Times New Roman" panose="02020603050405020304" pitchFamily="18" charset="0"/>
              </a:rPr>
              <a:t> backplane that enables event-driven, reactive programming. It uses the publish-subscribe model. Publishers emit events, but have no expectation about how the events are handled. Subscribers decide on which events they want to handle.</a:t>
            </a:r>
            <a:endParaRPr lang="en-IN" sz="1867">
              <a:latin typeface="Times New Roman" panose="02020603050405020304" pitchFamily="18" charset="0"/>
              <a:ea typeface="+mj-ea"/>
              <a:cs typeface="Times New Roman" panose="02020603050405020304" pitchFamily="18" charset="0"/>
            </a:endParaRPr>
          </a:p>
        </p:txBody>
      </p:sp>
      <p:pic>
        <p:nvPicPr>
          <p:cNvPr id="6146" name="Picture 2">
            <a:extLst>
              <a:ext uri="{FF2B5EF4-FFF2-40B4-BE49-F238E27FC236}">
                <a16:creationId xmlns:a16="http://schemas.microsoft.com/office/drawing/2014/main" id="{20B8D157-0875-4A87-80BA-2DA2F64016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6500" y="2817707"/>
            <a:ext cx="7239000" cy="30264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92621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C21AC71-9BBB-473F-8F84-8795CD5F6F15}"/>
              </a:ext>
            </a:extLst>
          </p:cNvPr>
          <p:cNvSpPr>
            <a:spLocks noGrp="1"/>
          </p:cNvSpPr>
          <p:nvPr>
            <p:ph type="title"/>
          </p:nvPr>
        </p:nvSpPr>
        <p:spPr/>
        <p:txBody>
          <a:bodyPr/>
          <a:lstStyle/>
          <a:p>
            <a:r>
              <a:rPr lang="en-US" sz="3300">
                <a:latin typeface="Times New Roman"/>
              </a:rPr>
              <a:t>Azure Storage</a:t>
            </a:r>
            <a:endParaRPr lang="en-IN" sz="3300">
              <a:latin typeface="Times New Roman"/>
            </a:endParaRPr>
          </a:p>
        </p:txBody>
      </p:sp>
      <p:sp>
        <p:nvSpPr>
          <p:cNvPr id="5" name="TextBox 4">
            <a:extLst>
              <a:ext uri="{FF2B5EF4-FFF2-40B4-BE49-F238E27FC236}">
                <a16:creationId xmlns:a16="http://schemas.microsoft.com/office/drawing/2014/main" id="{4127CA91-1A18-422F-937F-CBA8D507A3B1}"/>
              </a:ext>
            </a:extLst>
          </p:cNvPr>
          <p:cNvSpPr txBox="1"/>
          <p:nvPr/>
        </p:nvSpPr>
        <p:spPr>
          <a:xfrm>
            <a:off x="359838" y="1011484"/>
            <a:ext cx="11561229" cy="3252878"/>
          </a:xfrm>
          <a:prstGeom prst="rect">
            <a:avLst/>
          </a:prstGeom>
          <a:noFill/>
        </p:spPr>
        <p:txBody>
          <a:bodyPr wrap="square" rtlCol="0">
            <a:spAutoFit/>
          </a:bodyPr>
          <a:lstStyle/>
          <a:p>
            <a:pPr algn="just"/>
            <a:r>
              <a:rPr lang="en-IN" sz="1867">
                <a:solidFill>
                  <a:schemeClr val="bg1">
                    <a:lumMod val="10000"/>
                  </a:schemeClr>
                </a:solidFill>
                <a:latin typeface="Times New Roman" panose="02020603050405020304" pitchFamily="18" charset="0"/>
                <a:cs typeface="Times New Roman" panose="02020603050405020304" pitchFamily="18" charset="0"/>
              </a:rPr>
              <a:t>Azure Storage is Microsoft's cloud storage solution for modern data storage scenarios. Azure Storage offers a massively scalable object store for data objects, a file system service for the cloud, a messaging store for reliable messaging, and a NoSQL store.</a:t>
            </a:r>
            <a:r>
              <a:rPr lang="en-US" sz="1867">
                <a:solidFill>
                  <a:schemeClr val="bg1">
                    <a:lumMod val="10000"/>
                  </a:schemeClr>
                </a:solidFill>
                <a:latin typeface="Times New Roman" panose="02020603050405020304" pitchFamily="18" charset="0"/>
                <a:cs typeface="Times New Roman" panose="02020603050405020304" pitchFamily="18" charset="0"/>
              </a:rPr>
              <a:t> </a:t>
            </a:r>
          </a:p>
          <a:p>
            <a:pPr algn="just"/>
            <a:endParaRPr lang="en-US" sz="1867">
              <a:solidFill>
                <a:schemeClr val="bg1">
                  <a:lumMod val="10000"/>
                </a:schemeClr>
              </a:solidFill>
              <a:latin typeface="Times New Roman" panose="02020603050405020304" pitchFamily="18" charset="0"/>
              <a:cs typeface="Times New Roman" panose="02020603050405020304" pitchFamily="18" charset="0"/>
            </a:endParaRPr>
          </a:p>
          <a:p>
            <a:pPr algn="just"/>
            <a:r>
              <a:rPr lang="en-US" sz="1867">
                <a:solidFill>
                  <a:schemeClr val="bg1">
                    <a:lumMod val="10000"/>
                  </a:schemeClr>
                </a:solidFill>
                <a:latin typeface="Times New Roman" panose="02020603050405020304" pitchFamily="18" charset="0"/>
                <a:cs typeface="Times New Roman" panose="02020603050405020304" pitchFamily="18" charset="0"/>
              </a:rPr>
              <a:t>Azure Storage is </a:t>
            </a:r>
          </a:p>
          <a:p>
            <a:pPr marL="380990" indent="-380990" algn="just">
              <a:buFont typeface="Arial" panose="020B0604020202020204" pitchFamily="34" charset="0"/>
              <a:buChar char="•"/>
            </a:pPr>
            <a:endParaRPr lang="en-US" sz="1867">
              <a:solidFill>
                <a:schemeClr val="bg1">
                  <a:lumMod val="10000"/>
                </a:schemeClr>
              </a:solidFill>
              <a:latin typeface="Times New Roman" panose="02020603050405020304" pitchFamily="18" charset="0"/>
              <a:cs typeface="Times New Roman" panose="02020603050405020304" pitchFamily="18" charset="0"/>
            </a:endParaRPr>
          </a:p>
          <a:p>
            <a:pPr marL="380990" indent="-380990" algn="just">
              <a:buFont typeface="Arial" panose="020B0604020202020204" pitchFamily="34" charset="0"/>
              <a:buChar char="•"/>
            </a:pPr>
            <a:r>
              <a:rPr lang="en-US" sz="1867">
                <a:solidFill>
                  <a:schemeClr val="bg1">
                    <a:lumMod val="10000"/>
                  </a:schemeClr>
                </a:solidFill>
                <a:latin typeface="Times New Roman" panose="02020603050405020304" pitchFamily="18" charset="0"/>
                <a:cs typeface="Times New Roman" panose="02020603050405020304" pitchFamily="18" charset="0"/>
              </a:rPr>
              <a:t>Durable</a:t>
            </a:r>
          </a:p>
          <a:p>
            <a:pPr marL="380990" indent="-380990" algn="just">
              <a:buFont typeface="Arial" panose="020B0604020202020204" pitchFamily="34" charset="0"/>
              <a:buChar char="•"/>
            </a:pPr>
            <a:r>
              <a:rPr lang="en-US" sz="1867">
                <a:solidFill>
                  <a:schemeClr val="bg1">
                    <a:lumMod val="10000"/>
                  </a:schemeClr>
                </a:solidFill>
                <a:latin typeface="Times New Roman" panose="02020603050405020304" pitchFamily="18" charset="0"/>
                <a:cs typeface="Times New Roman" panose="02020603050405020304" pitchFamily="18" charset="0"/>
              </a:rPr>
              <a:t>Secure</a:t>
            </a:r>
          </a:p>
          <a:p>
            <a:pPr marL="380990" indent="-380990" algn="just">
              <a:buFont typeface="Arial" panose="020B0604020202020204" pitchFamily="34" charset="0"/>
              <a:buChar char="•"/>
            </a:pPr>
            <a:r>
              <a:rPr lang="en-US" sz="1867">
                <a:solidFill>
                  <a:schemeClr val="bg1">
                    <a:lumMod val="10000"/>
                  </a:schemeClr>
                </a:solidFill>
                <a:latin typeface="Times New Roman" panose="02020603050405020304" pitchFamily="18" charset="0"/>
                <a:cs typeface="Times New Roman" panose="02020603050405020304" pitchFamily="18" charset="0"/>
              </a:rPr>
              <a:t>Scalable</a:t>
            </a:r>
          </a:p>
          <a:p>
            <a:pPr marL="380990" indent="-380990" algn="just">
              <a:buFont typeface="Arial" panose="020B0604020202020204" pitchFamily="34" charset="0"/>
              <a:buChar char="•"/>
            </a:pPr>
            <a:r>
              <a:rPr lang="en-US" sz="1867">
                <a:solidFill>
                  <a:schemeClr val="bg1">
                    <a:lumMod val="10000"/>
                  </a:schemeClr>
                </a:solidFill>
                <a:latin typeface="Times New Roman" panose="02020603050405020304" pitchFamily="18" charset="0"/>
                <a:cs typeface="Times New Roman" panose="02020603050405020304" pitchFamily="18" charset="0"/>
              </a:rPr>
              <a:t>Managed</a:t>
            </a:r>
          </a:p>
          <a:p>
            <a:pPr marL="380990" indent="-380990" algn="just">
              <a:buFont typeface="Arial" panose="020B0604020202020204" pitchFamily="34" charset="0"/>
              <a:buChar char="•"/>
            </a:pPr>
            <a:r>
              <a:rPr lang="en-US" sz="1867">
                <a:solidFill>
                  <a:schemeClr val="bg1">
                    <a:lumMod val="10000"/>
                  </a:schemeClr>
                </a:solidFill>
                <a:latin typeface="Times New Roman" panose="02020603050405020304" pitchFamily="18" charset="0"/>
                <a:cs typeface="Times New Roman" panose="02020603050405020304" pitchFamily="18" charset="0"/>
              </a:rPr>
              <a:t>Accessible</a:t>
            </a:r>
          </a:p>
        </p:txBody>
      </p:sp>
      <p:pic>
        <p:nvPicPr>
          <p:cNvPr id="1026" name="Picture 2" descr="Azure Storage Security: Attacking &amp;amp; Auditing">
            <a:extLst>
              <a:ext uri="{FF2B5EF4-FFF2-40B4-BE49-F238E27FC236}">
                <a16:creationId xmlns:a16="http://schemas.microsoft.com/office/drawing/2014/main" id="{056A4FFF-ADC0-4BB9-B66D-96962C22A6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1191" y="2156177"/>
            <a:ext cx="542036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0678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A0E88B6-7146-40E6-83DD-420A037AB25C}"/>
              </a:ext>
            </a:extLst>
          </p:cNvPr>
          <p:cNvSpPr>
            <a:spLocks noGrp="1"/>
          </p:cNvSpPr>
          <p:nvPr>
            <p:ph idx="1"/>
          </p:nvPr>
        </p:nvSpPr>
        <p:spPr>
          <a:xfrm>
            <a:off x="344253" y="890955"/>
            <a:ext cx="11486969" cy="5329453"/>
          </a:xfrm>
        </p:spPr>
        <p:txBody>
          <a:bodyPr/>
          <a:lstStyle/>
          <a:p>
            <a:pPr marL="0" indent="0">
              <a:buNone/>
            </a:pPr>
            <a:r>
              <a:rPr lang="en-US" sz="2667">
                <a:solidFill>
                  <a:srgbClr val="00008C"/>
                </a:solidFill>
                <a:latin typeface="Calibri" panose="020F0502020204030204" pitchFamily="34" charset="0"/>
                <a:cs typeface="Calibri" panose="020F0502020204030204" pitchFamily="34" charset="0"/>
              </a:rPr>
              <a:t>     Cloud Service Models:</a:t>
            </a:r>
          </a:p>
          <a:p>
            <a:pPr>
              <a:buFont typeface="Wingdings" panose="05000000000000000000" pitchFamily="2" charset="2"/>
              <a:buChar char="§"/>
            </a:pPr>
            <a:r>
              <a:rPr lang="en-US">
                <a:latin typeface="Calibri" panose="020F0502020204030204" pitchFamily="34" charset="0"/>
                <a:cs typeface="Calibri" panose="020F0502020204030204" pitchFamily="34" charset="0"/>
              </a:rPr>
              <a:t>  Infrastructure as a Service</a:t>
            </a:r>
          </a:p>
          <a:p>
            <a:pPr>
              <a:buFont typeface="Wingdings" panose="05000000000000000000" pitchFamily="2" charset="2"/>
              <a:buChar char="§"/>
            </a:pPr>
            <a:r>
              <a:rPr lang="en-US">
                <a:latin typeface="Calibri" panose="020F0502020204030204" pitchFamily="34" charset="0"/>
                <a:cs typeface="Calibri" panose="020F0502020204030204" pitchFamily="34" charset="0"/>
              </a:rPr>
              <a:t>  Platform as a Service</a:t>
            </a:r>
          </a:p>
          <a:p>
            <a:pPr>
              <a:buFont typeface="Wingdings" panose="05000000000000000000" pitchFamily="2" charset="2"/>
              <a:buChar char="§"/>
            </a:pPr>
            <a:r>
              <a:rPr lang="en-US">
                <a:latin typeface="Calibri" panose="020F0502020204030204" pitchFamily="34" charset="0"/>
                <a:cs typeface="Calibri" panose="020F0502020204030204" pitchFamily="34" charset="0"/>
              </a:rPr>
              <a:t>   Software as a Service</a:t>
            </a:r>
          </a:p>
          <a:p>
            <a:pPr marL="0" indent="0">
              <a:buNone/>
            </a:pPr>
            <a:r>
              <a:rPr lang="en-US">
                <a:latin typeface="Calibri" panose="020F0502020204030204" pitchFamily="34" charset="0"/>
                <a:cs typeface="Calibri" panose="020F0502020204030204" pitchFamily="34" charset="0"/>
              </a:rPr>
              <a:t>   </a:t>
            </a:r>
            <a:r>
              <a:rPr lang="en-US" sz="2667">
                <a:solidFill>
                  <a:srgbClr val="00008C"/>
                </a:solidFill>
                <a:latin typeface="Calibri" panose="020F0502020204030204" pitchFamily="34" charset="0"/>
                <a:cs typeface="Calibri" panose="020F0502020204030204" pitchFamily="34" charset="0"/>
              </a:rPr>
              <a:t>Types of cloud computing:</a:t>
            </a:r>
          </a:p>
          <a:p>
            <a:pPr marL="609585" indent="-609585">
              <a:buFont typeface="+mj-lt"/>
              <a:buAutoNum type="arabicPeriod"/>
            </a:pPr>
            <a:r>
              <a:rPr lang="en-US">
                <a:latin typeface="Calibri" panose="020F0502020204030204" pitchFamily="34" charset="0"/>
                <a:cs typeface="Calibri" panose="020F0502020204030204" pitchFamily="34" charset="0"/>
              </a:rPr>
              <a:t>Public Cloud</a:t>
            </a:r>
          </a:p>
          <a:p>
            <a:pPr marL="609585" indent="-609585">
              <a:buFont typeface="+mj-lt"/>
              <a:buAutoNum type="arabicPeriod"/>
            </a:pPr>
            <a:r>
              <a:rPr lang="en-US">
                <a:latin typeface="Calibri" panose="020F0502020204030204" pitchFamily="34" charset="0"/>
                <a:cs typeface="Calibri" panose="020F0502020204030204" pitchFamily="34" charset="0"/>
              </a:rPr>
              <a:t>Private Cloud</a:t>
            </a:r>
          </a:p>
          <a:p>
            <a:pPr marL="609585" indent="-609585">
              <a:buFont typeface="+mj-lt"/>
              <a:buAutoNum type="arabicPeriod"/>
            </a:pPr>
            <a:r>
              <a:rPr lang="en-US">
                <a:latin typeface="Calibri" panose="020F0502020204030204" pitchFamily="34" charset="0"/>
                <a:cs typeface="Calibri" panose="020F0502020204030204" pitchFamily="34" charset="0"/>
              </a:rPr>
              <a:t>Hybrid Cloud</a:t>
            </a:r>
            <a:br>
              <a:rPr lang="en-US">
                <a:solidFill>
                  <a:srgbClr val="00008C"/>
                </a:solidFill>
                <a:latin typeface="Calibri" panose="020F0502020204030204" pitchFamily="34" charset="0"/>
                <a:cs typeface="Calibri" panose="020F0502020204030204" pitchFamily="34" charset="0"/>
              </a:rPr>
            </a:br>
            <a:endParaRPr lang="en-US">
              <a:solidFill>
                <a:srgbClr val="00008C"/>
              </a:solidFill>
              <a:latin typeface="Calibri" panose="020F0502020204030204" pitchFamily="34" charset="0"/>
              <a:cs typeface="Calibri" panose="020F0502020204030204" pitchFamily="34" charset="0"/>
            </a:endParaRPr>
          </a:p>
          <a:p>
            <a:pPr marL="0" indent="0">
              <a:buNone/>
            </a:pPr>
            <a:endParaRPr lang="en-US" sz="2667">
              <a:solidFill>
                <a:srgbClr val="00008C"/>
              </a:solidFill>
              <a:latin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D39676A9-CE68-44A5-B74D-ADC65B538226}"/>
              </a:ext>
            </a:extLst>
          </p:cNvPr>
          <p:cNvPicPr>
            <a:picLocks noChangeAspect="1"/>
          </p:cNvPicPr>
          <p:nvPr/>
        </p:nvPicPr>
        <p:blipFill>
          <a:blip r:embed="rId2"/>
          <a:stretch>
            <a:fillRect/>
          </a:stretch>
        </p:blipFill>
        <p:spPr>
          <a:xfrm>
            <a:off x="5627077" y="807793"/>
            <a:ext cx="5280073" cy="2549697"/>
          </a:xfrm>
          <a:prstGeom prst="rect">
            <a:avLst/>
          </a:prstGeom>
        </p:spPr>
      </p:pic>
      <p:pic>
        <p:nvPicPr>
          <p:cNvPr id="10" name="Picture 9">
            <a:extLst>
              <a:ext uri="{FF2B5EF4-FFF2-40B4-BE49-F238E27FC236}">
                <a16:creationId xmlns:a16="http://schemas.microsoft.com/office/drawing/2014/main" id="{57DB8AD6-FF15-47DA-B5BA-CC87674075C9}"/>
              </a:ext>
            </a:extLst>
          </p:cNvPr>
          <p:cNvPicPr>
            <a:picLocks noChangeAspect="1"/>
          </p:cNvPicPr>
          <p:nvPr/>
        </p:nvPicPr>
        <p:blipFill>
          <a:blip r:embed="rId3"/>
          <a:stretch>
            <a:fillRect/>
          </a:stretch>
        </p:blipFill>
        <p:spPr>
          <a:xfrm>
            <a:off x="5861538" y="3555682"/>
            <a:ext cx="4356213" cy="2598495"/>
          </a:xfrm>
          <a:prstGeom prst="rect">
            <a:avLst/>
          </a:prstGeom>
        </p:spPr>
      </p:pic>
    </p:spTree>
    <p:extLst>
      <p:ext uri="{BB962C8B-B14F-4D97-AF65-F5344CB8AC3E}">
        <p14:creationId xmlns:p14="http://schemas.microsoft.com/office/powerpoint/2010/main" val="37785132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A5ED940-DF89-4F85-BBE5-B3561B9C70E2}"/>
              </a:ext>
            </a:extLst>
          </p:cNvPr>
          <p:cNvSpPr>
            <a:spLocks noGrp="1"/>
          </p:cNvSpPr>
          <p:nvPr>
            <p:ph type="title"/>
          </p:nvPr>
        </p:nvSpPr>
        <p:spPr/>
        <p:txBody>
          <a:bodyPr/>
          <a:lstStyle/>
          <a:p>
            <a:r>
              <a:rPr lang="en-IN" sz="3300">
                <a:latin typeface="Times New Roman"/>
              </a:rPr>
              <a:t>Blob Storage </a:t>
            </a:r>
          </a:p>
        </p:txBody>
      </p:sp>
      <p:sp>
        <p:nvSpPr>
          <p:cNvPr id="5" name="TextBox 4">
            <a:extLst>
              <a:ext uri="{FF2B5EF4-FFF2-40B4-BE49-F238E27FC236}">
                <a16:creationId xmlns:a16="http://schemas.microsoft.com/office/drawing/2014/main" id="{C9AB713E-8F83-469E-B761-2731E703329E}"/>
              </a:ext>
            </a:extLst>
          </p:cNvPr>
          <p:cNvSpPr txBox="1"/>
          <p:nvPr/>
        </p:nvSpPr>
        <p:spPr>
          <a:xfrm>
            <a:off x="442524" y="1101796"/>
            <a:ext cx="11270827" cy="3006464"/>
          </a:xfrm>
          <a:prstGeom prst="rect">
            <a:avLst/>
          </a:prstGeom>
          <a:noFill/>
        </p:spPr>
        <p:txBody>
          <a:bodyPr wrap="square" rtlCol="0">
            <a:spAutoFit/>
          </a:bodyPr>
          <a:lstStyle/>
          <a:p>
            <a:pPr algn="l"/>
            <a:r>
              <a:rPr lang="en-IN" sz="1867">
                <a:solidFill>
                  <a:schemeClr val="bg1">
                    <a:lumMod val="10000"/>
                  </a:schemeClr>
                </a:solidFill>
                <a:latin typeface="Times New Roman" panose="02020603050405020304" pitchFamily="18" charset="0"/>
                <a:ea typeface="+mj-ea"/>
                <a:cs typeface="Times New Roman" panose="02020603050405020304" pitchFamily="18" charset="0"/>
              </a:rPr>
              <a:t>A Massive Scalable object store for text and binary data</a:t>
            </a:r>
          </a:p>
          <a:p>
            <a:pPr algn="l"/>
            <a:endParaRPr lang="en-IN" sz="1867">
              <a:solidFill>
                <a:schemeClr val="bg1">
                  <a:lumMod val="10000"/>
                </a:schemeClr>
              </a:solidFill>
              <a:latin typeface="Times New Roman" panose="02020603050405020304" pitchFamily="18" charset="0"/>
              <a:ea typeface="+mj-ea"/>
              <a:cs typeface="Times New Roman" panose="02020603050405020304" pitchFamily="18" charset="0"/>
            </a:endParaRPr>
          </a:p>
          <a:p>
            <a:pPr algn="l"/>
            <a:r>
              <a:rPr lang="en-IN" sz="1867">
                <a:solidFill>
                  <a:schemeClr val="bg1">
                    <a:lumMod val="10000"/>
                  </a:schemeClr>
                </a:solidFill>
                <a:latin typeface="Times New Roman" panose="02020603050405020304" pitchFamily="18" charset="0"/>
                <a:ea typeface="+mj-ea"/>
                <a:cs typeface="Times New Roman" panose="02020603050405020304" pitchFamily="18" charset="0"/>
              </a:rPr>
              <a:t>Ideal for</a:t>
            </a:r>
          </a:p>
          <a:p>
            <a:pPr marL="380990" indent="-380990" algn="l">
              <a:buFont typeface="Arial" panose="020B0604020202020204" pitchFamily="34" charset="0"/>
              <a:buChar char="•"/>
            </a:pPr>
            <a:r>
              <a:rPr lang="en-US" sz="1867">
                <a:solidFill>
                  <a:schemeClr val="bg1">
                    <a:lumMod val="10000"/>
                  </a:schemeClr>
                </a:solidFill>
                <a:latin typeface="Times New Roman" panose="02020603050405020304" pitchFamily="18" charset="0"/>
                <a:ea typeface="+mj-ea"/>
                <a:cs typeface="Times New Roman" panose="02020603050405020304" pitchFamily="18" charset="0"/>
              </a:rPr>
              <a:t>Serving images or documents directly to a browser.</a:t>
            </a:r>
          </a:p>
          <a:p>
            <a:pPr marL="380990" indent="-380990" algn="l">
              <a:buFont typeface="Arial" panose="020B0604020202020204" pitchFamily="34" charset="0"/>
              <a:buChar char="•"/>
            </a:pPr>
            <a:r>
              <a:rPr lang="en-US" sz="1867">
                <a:solidFill>
                  <a:schemeClr val="bg1">
                    <a:lumMod val="10000"/>
                  </a:schemeClr>
                </a:solidFill>
                <a:latin typeface="Times New Roman" panose="02020603050405020304" pitchFamily="18" charset="0"/>
                <a:ea typeface="+mj-ea"/>
                <a:cs typeface="Times New Roman" panose="02020603050405020304" pitchFamily="18" charset="0"/>
              </a:rPr>
              <a:t>Storing files for distributed access.</a:t>
            </a:r>
          </a:p>
          <a:p>
            <a:pPr marL="380990" indent="-380990" algn="l">
              <a:buFont typeface="Arial" panose="020B0604020202020204" pitchFamily="34" charset="0"/>
              <a:buChar char="•"/>
            </a:pPr>
            <a:r>
              <a:rPr lang="en-US" sz="1867">
                <a:solidFill>
                  <a:schemeClr val="bg1">
                    <a:lumMod val="10000"/>
                  </a:schemeClr>
                </a:solidFill>
                <a:latin typeface="Times New Roman" panose="02020603050405020304" pitchFamily="18" charset="0"/>
                <a:ea typeface="+mj-ea"/>
                <a:cs typeface="Times New Roman" panose="02020603050405020304" pitchFamily="18" charset="0"/>
              </a:rPr>
              <a:t>Streaming video and audio.</a:t>
            </a:r>
          </a:p>
          <a:p>
            <a:pPr marL="380990" indent="-380990" algn="l">
              <a:buFont typeface="Arial" panose="020B0604020202020204" pitchFamily="34" charset="0"/>
              <a:buChar char="•"/>
            </a:pPr>
            <a:r>
              <a:rPr lang="en-US" sz="1867">
                <a:solidFill>
                  <a:schemeClr val="bg1">
                    <a:lumMod val="10000"/>
                  </a:schemeClr>
                </a:solidFill>
                <a:latin typeface="Times New Roman" panose="02020603050405020304" pitchFamily="18" charset="0"/>
                <a:ea typeface="+mj-ea"/>
                <a:cs typeface="Times New Roman" panose="02020603050405020304" pitchFamily="18" charset="0"/>
              </a:rPr>
              <a:t>Writing to log files.</a:t>
            </a:r>
          </a:p>
          <a:p>
            <a:pPr marL="380990" indent="-380990" algn="l">
              <a:buFont typeface="Arial" panose="020B0604020202020204" pitchFamily="34" charset="0"/>
              <a:buChar char="•"/>
            </a:pPr>
            <a:r>
              <a:rPr lang="en-US" sz="1867">
                <a:solidFill>
                  <a:schemeClr val="bg1">
                    <a:lumMod val="10000"/>
                  </a:schemeClr>
                </a:solidFill>
                <a:latin typeface="Times New Roman" panose="02020603050405020304" pitchFamily="18" charset="0"/>
                <a:ea typeface="+mj-ea"/>
                <a:cs typeface="Times New Roman" panose="02020603050405020304" pitchFamily="18" charset="0"/>
              </a:rPr>
              <a:t>Storing data for backup and restore, disaster recovery, and archiving.</a:t>
            </a:r>
          </a:p>
          <a:p>
            <a:pPr marL="380990" indent="-380990" algn="l">
              <a:buFont typeface="Arial" panose="020B0604020202020204" pitchFamily="34" charset="0"/>
              <a:buChar char="•"/>
            </a:pPr>
            <a:r>
              <a:rPr lang="en-US" sz="1867">
                <a:solidFill>
                  <a:schemeClr val="bg1">
                    <a:lumMod val="10000"/>
                  </a:schemeClr>
                </a:solidFill>
                <a:latin typeface="Times New Roman" panose="02020603050405020304" pitchFamily="18" charset="0"/>
                <a:ea typeface="+mj-ea"/>
                <a:cs typeface="Times New Roman" panose="02020603050405020304" pitchFamily="18" charset="0"/>
              </a:rPr>
              <a:t>Storing data for analysis by an on-premises or Azure-hosted service.</a:t>
            </a:r>
            <a:endParaRPr lang="en-IN" sz="1867">
              <a:solidFill>
                <a:schemeClr val="bg1">
                  <a:lumMod val="10000"/>
                </a:schemeClr>
              </a:solidFill>
              <a:latin typeface="Times New Roman" panose="02020603050405020304" pitchFamily="18" charset="0"/>
              <a:ea typeface="+mj-ea"/>
              <a:cs typeface="Times New Roman" panose="02020603050405020304" pitchFamily="18" charset="0"/>
            </a:endParaRPr>
          </a:p>
          <a:p>
            <a:endParaRPr lang="en-IN" sz="2133">
              <a:ea typeface="+mj-ea"/>
            </a:endParaRPr>
          </a:p>
        </p:txBody>
      </p:sp>
      <p:pic>
        <p:nvPicPr>
          <p:cNvPr id="7" name="Picture 6">
            <a:extLst>
              <a:ext uri="{FF2B5EF4-FFF2-40B4-BE49-F238E27FC236}">
                <a16:creationId xmlns:a16="http://schemas.microsoft.com/office/drawing/2014/main" id="{2EED0027-29D2-4221-AB28-BED12D8C8FF7}"/>
              </a:ext>
            </a:extLst>
          </p:cNvPr>
          <p:cNvPicPr>
            <a:picLocks noChangeAspect="1"/>
          </p:cNvPicPr>
          <p:nvPr/>
        </p:nvPicPr>
        <p:blipFill>
          <a:blip r:embed="rId2"/>
          <a:stretch>
            <a:fillRect/>
          </a:stretch>
        </p:blipFill>
        <p:spPr>
          <a:xfrm>
            <a:off x="3242170" y="3773762"/>
            <a:ext cx="6558601" cy="2651989"/>
          </a:xfrm>
          <a:prstGeom prst="rect">
            <a:avLst/>
          </a:prstGeom>
        </p:spPr>
      </p:pic>
    </p:spTree>
    <p:extLst>
      <p:ext uri="{BB962C8B-B14F-4D97-AF65-F5344CB8AC3E}">
        <p14:creationId xmlns:p14="http://schemas.microsoft.com/office/powerpoint/2010/main" val="2204522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2A3EFC0-484C-4943-9D42-447A1EB6D106}"/>
              </a:ext>
            </a:extLst>
          </p:cNvPr>
          <p:cNvSpPr>
            <a:spLocks noGrp="1"/>
          </p:cNvSpPr>
          <p:nvPr>
            <p:ph type="title"/>
          </p:nvPr>
        </p:nvSpPr>
        <p:spPr/>
        <p:txBody>
          <a:bodyPr/>
          <a:lstStyle/>
          <a:p>
            <a:r>
              <a:rPr lang="en-IN" sz="3300">
                <a:latin typeface="Times New Roman"/>
              </a:rPr>
              <a:t>Blob Access Tier</a:t>
            </a:r>
          </a:p>
        </p:txBody>
      </p:sp>
      <p:sp>
        <p:nvSpPr>
          <p:cNvPr id="5" name="TextBox 4">
            <a:extLst>
              <a:ext uri="{FF2B5EF4-FFF2-40B4-BE49-F238E27FC236}">
                <a16:creationId xmlns:a16="http://schemas.microsoft.com/office/drawing/2014/main" id="{EDE5A88E-B48A-42C8-B133-1E9037157ADA}"/>
              </a:ext>
            </a:extLst>
          </p:cNvPr>
          <p:cNvSpPr txBox="1"/>
          <p:nvPr/>
        </p:nvSpPr>
        <p:spPr>
          <a:xfrm>
            <a:off x="359838" y="1119857"/>
            <a:ext cx="11317389" cy="2678234"/>
          </a:xfrm>
          <a:prstGeom prst="rect">
            <a:avLst/>
          </a:prstGeom>
          <a:noFill/>
        </p:spPr>
        <p:txBody>
          <a:bodyPr wrap="square" rtlCol="0">
            <a:spAutoFit/>
          </a:bodyPr>
          <a:lstStyle/>
          <a:p>
            <a:pPr algn="l"/>
            <a:r>
              <a:rPr lang="en-IN" sz="1867">
                <a:solidFill>
                  <a:schemeClr val="bg1">
                    <a:lumMod val="10000"/>
                  </a:schemeClr>
                </a:solidFill>
                <a:latin typeface="Times New Roman" panose="02020603050405020304" pitchFamily="18" charset="0"/>
                <a:ea typeface="+mj-ea"/>
                <a:cs typeface="Times New Roman" panose="02020603050405020304" pitchFamily="18" charset="0"/>
              </a:rPr>
              <a:t>Azure storage provides different options for accessing block blob data based on usage patterns.</a:t>
            </a:r>
          </a:p>
          <a:p>
            <a:pPr algn="l"/>
            <a:endParaRPr lang="en-IN" sz="1867">
              <a:solidFill>
                <a:schemeClr val="bg1">
                  <a:lumMod val="10000"/>
                </a:schemeClr>
              </a:solidFill>
              <a:latin typeface="Times New Roman" panose="02020603050405020304" pitchFamily="18" charset="0"/>
              <a:ea typeface="+mj-ea"/>
              <a:cs typeface="Times New Roman" panose="02020603050405020304" pitchFamily="18" charset="0"/>
            </a:endParaRPr>
          </a:p>
          <a:p>
            <a:pPr algn="l"/>
            <a:r>
              <a:rPr lang="en-IN" sz="1867">
                <a:solidFill>
                  <a:schemeClr val="bg1">
                    <a:lumMod val="10000"/>
                  </a:schemeClr>
                </a:solidFill>
                <a:latin typeface="Times New Roman" panose="02020603050405020304" pitchFamily="18" charset="0"/>
                <a:ea typeface="+mj-ea"/>
                <a:cs typeface="Times New Roman" panose="02020603050405020304" pitchFamily="18" charset="0"/>
              </a:rPr>
              <a:t>Hot:</a:t>
            </a:r>
            <a:r>
              <a:rPr lang="en-US" sz="1867">
                <a:solidFill>
                  <a:schemeClr val="bg1">
                    <a:lumMod val="10000"/>
                  </a:schemeClr>
                </a:solidFill>
                <a:latin typeface="Times New Roman" panose="02020603050405020304" pitchFamily="18" charset="0"/>
                <a:ea typeface="+mj-ea"/>
                <a:cs typeface="Times New Roman" panose="02020603050405020304" pitchFamily="18" charset="0"/>
              </a:rPr>
              <a:t> optimized for storing data that is accessed or modified frequently. </a:t>
            </a:r>
          </a:p>
          <a:p>
            <a:pPr algn="l"/>
            <a:endParaRPr lang="en-US" sz="1867">
              <a:solidFill>
                <a:schemeClr val="bg1">
                  <a:lumMod val="10000"/>
                </a:schemeClr>
              </a:solidFill>
              <a:latin typeface="Times New Roman" panose="02020603050405020304" pitchFamily="18" charset="0"/>
              <a:ea typeface="+mj-ea"/>
              <a:cs typeface="Times New Roman" panose="02020603050405020304" pitchFamily="18" charset="0"/>
            </a:endParaRPr>
          </a:p>
          <a:p>
            <a:pPr algn="l"/>
            <a:r>
              <a:rPr lang="en-US" sz="1867" err="1">
                <a:solidFill>
                  <a:schemeClr val="bg1">
                    <a:lumMod val="10000"/>
                  </a:schemeClr>
                </a:solidFill>
                <a:latin typeface="Times New Roman" panose="02020603050405020304" pitchFamily="18" charset="0"/>
                <a:ea typeface="+mj-ea"/>
                <a:cs typeface="Times New Roman" panose="02020603050405020304" pitchFamily="18" charset="0"/>
              </a:rPr>
              <a:t>Cool:optimized</a:t>
            </a:r>
            <a:r>
              <a:rPr lang="en-US" sz="1867">
                <a:solidFill>
                  <a:schemeClr val="bg1">
                    <a:lumMod val="10000"/>
                  </a:schemeClr>
                </a:solidFill>
                <a:latin typeface="Times New Roman" panose="02020603050405020304" pitchFamily="18" charset="0"/>
                <a:ea typeface="+mj-ea"/>
                <a:cs typeface="Times New Roman" panose="02020603050405020304" pitchFamily="18" charset="0"/>
              </a:rPr>
              <a:t> for storing data that is infrequently accessed or modified. Data in the Cool tier should be stored for a minimum of 30 days. The Cool tier has lower storage costs and higher access costs compared to the Hot tier.</a:t>
            </a:r>
          </a:p>
          <a:p>
            <a:pPr algn="l"/>
            <a:endParaRPr lang="en-US" sz="1867">
              <a:solidFill>
                <a:schemeClr val="bg1">
                  <a:lumMod val="10000"/>
                </a:schemeClr>
              </a:solidFill>
              <a:latin typeface="Times New Roman" panose="02020603050405020304" pitchFamily="18" charset="0"/>
              <a:ea typeface="+mj-ea"/>
              <a:cs typeface="Times New Roman" panose="02020603050405020304" pitchFamily="18" charset="0"/>
            </a:endParaRPr>
          </a:p>
          <a:p>
            <a:pPr algn="l"/>
            <a:r>
              <a:rPr lang="en-US" sz="1867" err="1">
                <a:solidFill>
                  <a:schemeClr val="bg1">
                    <a:lumMod val="10000"/>
                  </a:schemeClr>
                </a:solidFill>
                <a:latin typeface="Times New Roman" panose="02020603050405020304" pitchFamily="18" charset="0"/>
                <a:ea typeface="+mj-ea"/>
                <a:cs typeface="Times New Roman" panose="02020603050405020304" pitchFamily="18" charset="0"/>
              </a:rPr>
              <a:t>Archive:optimized</a:t>
            </a:r>
            <a:r>
              <a:rPr lang="en-US" sz="1867">
                <a:solidFill>
                  <a:schemeClr val="bg1">
                    <a:lumMod val="10000"/>
                  </a:schemeClr>
                </a:solidFill>
                <a:latin typeface="Times New Roman" panose="02020603050405020304" pitchFamily="18" charset="0"/>
                <a:ea typeface="+mj-ea"/>
                <a:cs typeface="Times New Roman" panose="02020603050405020304" pitchFamily="18" charset="0"/>
              </a:rPr>
              <a:t> for storing data that is rarely accessed, and that has flexible latency requirements, on the order of hours. Data in the Archive tier should be stored for a minimum of 180 days.</a:t>
            </a:r>
            <a:endParaRPr lang="en-IN" sz="1867">
              <a:solidFill>
                <a:schemeClr val="bg1">
                  <a:lumMod val="10000"/>
                </a:schemeClr>
              </a:solidFill>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21158217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C3DED33-BA4B-4F9C-B684-1ACAFA0F8347}"/>
              </a:ext>
            </a:extLst>
          </p:cNvPr>
          <p:cNvSpPr>
            <a:spLocks noGrp="1"/>
          </p:cNvSpPr>
          <p:nvPr>
            <p:ph type="title"/>
          </p:nvPr>
        </p:nvSpPr>
        <p:spPr/>
        <p:txBody>
          <a:bodyPr/>
          <a:lstStyle/>
          <a:p>
            <a:r>
              <a:rPr lang="en-IN" sz="3300">
                <a:latin typeface="Times New Roman"/>
              </a:rPr>
              <a:t>File Storage</a:t>
            </a:r>
          </a:p>
        </p:txBody>
      </p:sp>
      <p:sp>
        <p:nvSpPr>
          <p:cNvPr id="5" name="TextBox 4">
            <a:extLst>
              <a:ext uri="{FF2B5EF4-FFF2-40B4-BE49-F238E27FC236}">
                <a16:creationId xmlns:a16="http://schemas.microsoft.com/office/drawing/2014/main" id="{43FFD9F1-265D-4E80-856E-9218198B37D6}"/>
              </a:ext>
            </a:extLst>
          </p:cNvPr>
          <p:cNvSpPr txBox="1"/>
          <p:nvPr/>
        </p:nvSpPr>
        <p:spPr>
          <a:xfrm>
            <a:off x="424463" y="1219201"/>
            <a:ext cx="11026987" cy="3252878"/>
          </a:xfrm>
          <a:prstGeom prst="rect">
            <a:avLst/>
          </a:prstGeom>
          <a:noFill/>
        </p:spPr>
        <p:txBody>
          <a:bodyPr wrap="square" rtlCol="0">
            <a:spAutoFit/>
          </a:bodyPr>
          <a:lstStyle/>
          <a:p>
            <a:pPr marL="380990" indent="-380990" algn="just">
              <a:buFont typeface="Arial" panose="020B0604020202020204" pitchFamily="34" charset="0"/>
              <a:buChar char="•"/>
            </a:pPr>
            <a:r>
              <a:rPr lang="en-US" sz="1867">
                <a:solidFill>
                  <a:schemeClr val="bg1">
                    <a:lumMod val="10000"/>
                  </a:schemeClr>
                </a:solidFill>
                <a:latin typeface="Times New Roman" panose="02020603050405020304" pitchFamily="18" charset="0"/>
                <a:cs typeface="Times New Roman" panose="02020603050405020304" pitchFamily="18" charset="0"/>
              </a:rPr>
              <a:t>File storage offers cloud-based file shares, so that you can migrate legacy applications to Azure quickly and without costly rewrites. </a:t>
            </a:r>
          </a:p>
          <a:p>
            <a:pPr marL="380990" indent="-380990" algn="just">
              <a:buFont typeface="Arial" panose="020B0604020202020204" pitchFamily="34" charset="0"/>
              <a:buChar char="•"/>
            </a:pPr>
            <a:endParaRPr lang="en-US" sz="1867">
              <a:solidFill>
                <a:schemeClr val="bg1">
                  <a:lumMod val="10000"/>
                </a:schemeClr>
              </a:solidFill>
              <a:latin typeface="Times New Roman" panose="02020603050405020304" pitchFamily="18" charset="0"/>
              <a:cs typeface="Times New Roman" panose="02020603050405020304" pitchFamily="18" charset="0"/>
            </a:endParaRPr>
          </a:p>
          <a:p>
            <a:pPr marL="380990" indent="-380990" algn="just">
              <a:buFont typeface="Arial" panose="020B0604020202020204" pitchFamily="34" charset="0"/>
              <a:buChar char="•"/>
            </a:pPr>
            <a:r>
              <a:rPr lang="en-US" sz="1867">
                <a:solidFill>
                  <a:schemeClr val="bg1">
                    <a:lumMod val="10000"/>
                  </a:schemeClr>
                </a:solidFill>
                <a:latin typeface="Times New Roman" panose="02020603050405020304" pitchFamily="18" charset="0"/>
                <a:cs typeface="Times New Roman" panose="02020603050405020304" pitchFamily="18" charset="0"/>
              </a:rPr>
              <a:t>Applications running in Azure virtual machines or cloud services can mount a File storage share to access file data, just as a desktop application would mount a typical SMB share. Any number of application components can mount and access the File storage share simultaneously. </a:t>
            </a:r>
          </a:p>
          <a:p>
            <a:pPr marL="380990" indent="-380990" algn="just">
              <a:buFont typeface="Arial" panose="020B0604020202020204" pitchFamily="34" charset="0"/>
              <a:buChar char="•"/>
            </a:pPr>
            <a:endParaRPr lang="en-US" sz="1867">
              <a:solidFill>
                <a:schemeClr val="bg1">
                  <a:lumMod val="10000"/>
                </a:schemeClr>
              </a:solidFill>
              <a:latin typeface="Times New Roman" panose="02020603050405020304" pitchFamily="18" charset="0"/>
              <a:cs typeface="Times New Roman" panose="02020603050405020304" pitchFamily="18" charset="0"/>
            </a:endParaRPr>
          </a:p>
          <a:p>
            <a:pPr marL="380990" indent="-380990" algn="just">
              <a:buFont typeface="Arial" panose="020B0604020202020204" pitchFamily="34" charset="0"/>
              <a:buChar char="•"/>
            </a:pPr>
            <a:r>
              <a:rPr lang="en-US" sz="1867">
                <a:solidFill>
                  <a:schemeClr val="bg1">
                    <a:lumMod val="10000"/>
                  </a:schemeClr>
                </a:solidFill>
                <a:latin typeface="Times New Roman" panose="02020603050405020304" pitchFamily="18" charset="0"/>
                <a:cs typeface="Times New Roman" panose="02020603050405020304" pitchFamily="18" charset="0"/>
              </a:rPr>
              <a:t>Since a File storage share is a standard SMB 2.1 file share, applications running in Azure can access data in the share via file </a:t>
            </a:r>
            <a:r>
              <a:rPr lang="en-US" sz="1867" err="1">
                <a:solidFill>
                  <a:schemeClr val="bg1">
                    <a:lumMod val="10000"/>
                  </a:schemeClr>
                </a:solidFill>
                <a:latin typeface="Times New Roman" panose="02020603050405020304" pitchFamily="18" charset="0"/>
                <a:cs typeface="Times New Roman" panose="02020603050405020304" pitchFamily="18" charset="0"/>
              </a:rPr>
              <a:t>sytem</a:t>
            </a:r>
            <a:r>
              <a:rPr lang="en-US" sz="1867">
                <a:solidFill>
                  <a:schemeClr val="bg1">
                    <a:lumMod val="10000"/>
                  </a:schemeClr>
                </a:solidFill>
                <a:latin typeface="Times New Roman" panose="02020603050405020304" pitchFamily="18" charset="0"/>
                <a:cs typeface="Times New Roman" panose="02020603050405020304" pitchFamily="18" charset="0"/>
              </a:rPr>
              <a:t> I/O APIs. Developers can therefore leverage their existing code and skills to migrate existing applications. IT Pros can use PowerShell cmdlets to create, mount, and manage File storage shares as part of the administration of Azure applications</a:t>
            </a:r>
            <a:endParaRPr lang="en-IN" sz="1867">
              <a:solidFill>
                <a:schemeClr val="bg1">
                  <a:lumMod val="10000"/>
                </a:schemeClr>
              </a:solidFill>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10144612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819328E-8F87-479D-ABD7-FEBD1BD6D2D1}"/>
              </a:ext>
            </a:extLst>
          </p:cNvPr>
          <p:cNvSpPr>
            <a:spLocks noGrp="1"/>
          </p:cNvSpPr>
          <p:nvPr>
            <p:ph type="title"/>
          </p:nvPr>
        </p:nvSpPr>
        <p:spPr/>
        <p:txBody>
          <a:bodyPr/>
          <a:lstStyle/>
          <a:p>
            <a:r>
              <a:rPr lang="en-IN" sz="3300">
                <a:latin typeface="Times New Roman"/>
              </a:rPr>
              <a:t>Table Storage</a:t>
            </a:r>
          </a:p>
        </p:txBody>
      </p:sp>
      <p:sp>
        <p:nvSpPr>
          <p:cNvPr id="5" name="TextBox 4">
            <a:extLst>
              <a:ext uri="{FF2B5EF4-FFF2-40B4-BE49-F238E27FC236}">
                <a16:creationId xmlns:a16="http://schemas.microsoft.com/office/drawing/2014/main" id="{2BD0742B-24C9-4073-AD6B-4EC910C0C78A}"/>
              </a:ext>
            </a:extLst>
          </p:cNvPr>
          <p:cNvSpPr txBox="1"/>
          <p:nvPr/>
        </p:nvSpPr>
        <p:spPr>
          <a:xfrm>
            <a:off x="442524" y="1336604"/>
            <a:ext cx="11117299" cy="2390911"/>
          </a:xfrm>
          <a:prstGeom prst="rect">
            <a:avLst/>
          </a:prstGeom>
          <a:noFill/>
        </p:spPr>
        <p:txBody>
          <a:bodyPr wrap="square" rtlCol="0">
            <a:spAutoFit/>
          </a:bodyPr>
          <a:lstStyle/>
          <a:p>
            <a:pPr marL="380990" indent="-380990" algn="just">
              <a:buFont typeface="Arial" panose="020B0604020202020204" pitchFamily="34" charset="0"/>
              <a:buChar char="•"/>
            </a:pPr>
            <a:r>
              <a:rPr lang="en-US" sz="1867">
                <a:solidFill>
                  <a:schemeClr val="bg1">
                    <a:lumMod val="10000"/>
                  </a:schemeClr>
                </a:solidFill>
                <a:latin typeface="Times New Roman" panose="02020603050405020304" pitchFamily="18" charset="0"/>
                <a:cs typeface="Times New Roman" panose="02020603050405020304" pitchFamily="18" charset="0"/>
              </a:rPr>
              <a:t>Table storage offers highly available, massively scalable storage, so that your application can automatically scale to meet user demand. </a:t>
            </a:r>
          </a:p>
          <a:p>
            <a:pPr marL="380990" indent="-380990" algn="just">
              <a:buFont typeface="Arial" panose="020B0604020202020204" pitchFamily="34" charset="0"/>
              <a:buChar char="•"/>
            </a:pPr>
            <a:r>
              <a:rPr lang="en-US" sz="1867">
                <a:solidFill>
                  <a:schemeClr val="bg1">
                    <a:lumMod val="10000"/>
                  </a:schemeClr>
                </a:solidFill>
                <a:latin typeface="Times New Roman" panose="02020603050405020304" pitchFamily="18" charset="0"/>
                <a:cs typeface="Times New Roman" panose="02020603050405020304" pitchFamily="18" charset="0"/>
              </a:rPr>
              <a:t>Table storage is Microsoft's NoSQL key/attribute store it has a </a:t>
            </a:r>
            <a:r>
              <a:rPr lang="en-US" sz="1867" err="1">
                <a:solidFill>
                  <a:schemeClr val="bg1">
                    <a:lumMod val="10000"/>
                  </a:schemeClr>
                </a:solidFill>
                <a:latin typeface="Times New Roman" panose="02020603050405020304" pitchFamily="18" charset="0"/>
                <a:cs typeface="Times New Roman" panose="02020603050405020304" pitchFamily="18" charset="0"/>
              </a:rPr>
              <a:t>schemaless</a:t>
            </a:r>
            <a:r>
              <a:rPr lang="en-US" sz="1867">
                <a:solidFill>
                  <a:schemeClr val="bg1">
                    <a:lumMod val="10000"/>
                  </a:schemeClr>
                </a:solidFill>
                <a:latin typeface="Times New Roman" panose="02020603050405020304" pitchFamily="18" charset="0"/>
                <a:cs typeface="Times New Roman" panose="02020603050405020304" pitchFamily="18" charset="0"/>
              </a:rPr>
              <a:t> design, making it different from traditional relational databases. With a </a:t>
            </a:r>
            <a:r>
              <a:rPr lang="en-US" sz="1867" err="1">
                <a:solidFill>
                  <a:schemeClr val="bg1">
                    <a:lumMod val="10000"/>
                  </a:schemeClr>
                </a:solidFill>
                <a:latin typeface="Times New Roman" panose="02020603050405020304" pitchFamily="18" charset="0"/>
                <a:cs typeface="Times New Roman" panose="02020603050405020304" pitchFamily="18" charset="0"/>
              </a:rPr>
              <a:t>schemaless</a:t>
            </a:r>
            <a:r>
              <a:rPr lang="en-US" sz="1867">
                <a:solidFill>
                  <a:schemeClr val="bg1">
                    <a:lumMod val="10000"/>
                  </a:schemeClr>
                </a:solidFill>
                <a:latin typeface="Times New Roman" panose="02020603050405020304" pitchFamily="18" charset="0"/>
                <a:cs typeface="Times New Roman" panose="02020603050405020304" pitchFamily="18" charset="0"/>
              </a:rPr>
              <a:t> data store, it's easy to adapt your data as the needs of your application evolve.</a:t>
            </a:r>
          </a:p>
          <a:p>
            <a:pPr marL="380990" indent="-380990" algn="just">
              <a:buFont typeface="Arial" panose="020B0604020202020204" pitchFamily="34" charset="0"/>
              <a:buChar char="•"/>
            </a:pPr>
            <a:r>
              <a:rPr lang="en-US" sz="1867">
                <a:solidFill>
                  <a:schemeClr val="bg1">
                    <a:lumMod val="10000"/>
                  </a:schemeClr>
                </a:solidFill>
                <a:latin typeface="Times New Roman" panose="02020603050405020304" pitchFamily="18" charset="0"/>
                <a:cs typeface="Times New Roman" panose="02020603050405020304" pitchFamily="18" charset="0"/>
              </a:rPr>
              <a:t> Table storage is easy to use, so developers can create applications quickly. Access to data is fast and cost-effective for all kinds of applications.</a:t>
            </a:r>
          </a:p>
          <a:p>
            <a:pPr marL="380990" indent="-380990" algn="just">
              <a:buFont typeface="Arial" panose="020B0604020202020204" pitchFamily="34" charset="0"/>
              <a:buChar char="•"/>
            </a:pPr>
            <a:r>
              <a:rPr lang="en-US" sz="1867">
                <a:solidFill>
                  <a:schemeClr val="bg1">
                    <a:lumMod val="10000"/>
                  </a:schemeClr>
                </a:solidFill>
                <a:latin typeface="Times New Roman" panose="02020603050405020304" pitchFamily="18" charset="0"/>
                <a:cs typeface="Times New Roman" panose="02020603050405020304" pitchFamily="18" charset="0"/>
              </a:rPr>
              <a:t> Table storage is typically significantly lower in cost than traditional SQL for similar volumes of data.</a:t>
            </a:r>
            <a:endParaRPr lang="en-IN" sz="1867">
              <a:solidFill>
                <a:schemeClr val="bg1">
                  <a:lumMod val="10000"/>
                </a:schemeClr>
              </a:solidFill>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25701446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7605B15-65CE-44A4-9682-76A38F5FFE9A}"/>
              </a:ext>
            </a:extLst>
          </p:cNvPr>
          <p:cNvSpPr>
            <a:spLocks noGrp="1"/>
          </p:cNvSpPr>
          <p:nvPr>
            <p:ph type="title"/>
          </p:nvPr>
        </p:nvSpPr>
        <p:spPr>
          <a:xfrm>
            <a:off x="344253" y="519254"/>
            <a:ext cx="10699044" cy="512961"/>
          </a:xfrm>
        </p:spPr>
        <p:txBody>
          <a:bodyPr/>
          <a:lstStyle/>
          <a:p>
            <a:r>
              <a:rPr lang="en-IN" sz="3300">
                <a:latin typeface="Times New Roman"/>
              </a:rPr>
              <a:t>Queue Storage</a:t>
            </a:r>
          </a:p>
        </p:txBody>
      </p:sp>
      <p:sp>
        <p:nvSpPr>
          <p:cNvPr id="5" name="TextBox 4">
            <a:extLst>
              <a:ext uri="{FF2B5EF4-FFF2-40B4-BE49-F238E27FC236}">
                <a16:creationId xmlns:a16="http://schemas.microsoft.com/office/drawing/2014/main" id="{475E0A3F-92F3-4709-B448-A920226E60A1}"/>
              </a:ext>
            </a:extLst>
          </p:cNvPr>
          <p:cNvSpPr txBox="1"/>
          <p:nvPr/>
        </p:nvSpPr>
        <p:spPr>
          <a:xfrm>
            <a:off x="344252" y="1435948"/>
            <a:ext cx="11405224" cy="2103589"/>
          </a:xfrm>
          <a:prstGeom prst="rect">
            <a:avLst/>
          </a:prstGeom>
          <a:noFill/>
        </p:spPr>
        <p:txBody>
          <a:bodyPr wrap="square" rtlCol="0">
            <a:spAutoFit/>
          </a:bodyPr>
          <a:lstStyle/>
          <a:p>
            <a:pPr marL="380990" indent="-380990" algn="just">
              <a:buFont typeface="Arial" panose="020B0604020202020204" pitchFamily="34" charset="0"/>
              <a:buChar char="•"/>
            </a:pPr>
            <a:r>
              <a:rPr lang="en-US" sz="1867">
                <a:solidFill>
                  <a:schemeClr val="bg1">
                    <a:lumMod val="10000"/>
                  </a:schemeClr>
                </a:solidFill>
                <a:latin typeface="Times New Roman" panose="02020603050405020304" pitchFamily="18" charset="0"/>
                <a:cs typeface="Times New Roman" panose="02020603050405020304" pitchFamily="18" charset="0"/>
              </a:rPr>
              <a:t>Queue storage provides a reliable messaging solution for asynchronous communication between application components, whether they are running in the cloud, on the desktop, on an on-premises server, or on a mobile device. </a:t>
            </a:r>
          </a:p>
          <a:p>
            <a:pPr marL="380990" indent="-380990" algn="just">
              <a:buFont typeface="Arial" panose="020B0604020202020204" pitchFamily="34" charset="0"/>
              <a:buChar char="•"/>
            </a:pPr>
            <a:r>
              <a:rPr lang="en-US" sz="1867">
                <a:solidFill>
                  <a:schemeClr val="bg1">
                    <a:lumMod val="10000"/>
                  </a:schemeClr>
                </a:solidFill>
                <a:latin typeface="Times New Roman" panose="02020603050405020304" pitchFamily="18" charset="0"/>
                <a:cs typeface="Times New Roman" panose="02020603050405020304" pitchFamily="18" charset="0"/>
              </a:rPr>
              <a:t>Queue storage also supports managing asynchronous tasks and building process workflows. </a:t>
            </a:r>
          </a:p>
          <a:p>
            <a:pPr marL="380990" indent="-380990" algn="just">
              <a:buFont typeface="Arial" panose="020B0604020202020204" pitchFamily="34" charset="0"/>
              <a:buChar char="•"/>
            </a:pPr>
            <a:r>
              <a:rPr lang="en-US" sz="1867">
                <a:solidFill>
                  <a:schemeClr val="bg1">
                    <a:lumMod val="10000"/>
                  </a:schemeClr>
                </a:solidFill>
                <a:latin typeface="Times New Roman" panose="02020603050405020304" pitchFamily="18" charset="0"/>
                <a:cs typeface="Times New Roman" panose="02020603050405020304" pitchFamily="18" charset="0"/>
              </a:rPr>
              <a:t>A storage account can contain any number of queues.</a:t>
            </a:r>
          </a:p>
          <a:p>
            <a:pPr marL="380990" indent="-380990" algn="just">
              <a:buFont typeface="Arial" panose="020B0604020202020204" pitchFamily="34" charset="0"/>
              <a:buChar char="•"/>
            </a:pPr>
            <a:r>
              <a:rPr lang="en-US" sz="1867">
                <a:solidFill>
                  <a:schemeClr val="bg1">
                    <a:lumMod val="10000"/>
                  </a:schemeClr>
                </a:solidFill>
                <a:latin typeface="Times New Roman" panose="02020603050405020304" pitchFamily="18" charset="0"/>
                <a:cs typeface="Times New Roman" panose="02020603050405020304" pitchFamily="18" charset="0"/>
              </a:rPr>
              <a:t> A queue can contain any number of messages, up to the capacity limit of the storage account. Individual messages may be up to 64 KB in size</a:t>
            </a:r>
            <a:endParaRPr lang="en-IN" sz="1867">
              <a:solidFill>
                <a:schemeClr val="bg1">
                  <a:lumMod val="10000"/>
                </a:schemeClr>
              </a:solidFill>
              <a:latin typeface="Times New Roman" panose="02020603050405020304" pitchFamily="18" charset="0"/>
              <a:ea typeface="+mj-ea"/>
              <a:cs typeface="Times New Roman" panose="02020603050405020304" pitchFamily="18" charset="0"/>
            </a:endParaRPr>
          </a:p>
        </p:txBody>
      </p:sp>
      <p:pic>
        <p:nvPicPr>
          <p:cNvPr id="7" name="Picture 6">
            <a:extLst>
              <a:ext uri="{FF2B5EF4-FFF2-40B4-BE49-F238E27FC236}">
                <a16:creationId xmlns:a16="http://schemas.microsoft.com/office/drawing/2014/main" id="{1BAF62ED-DBA9-46B6-AC69-BEE609EB992E}"/>
              </a:ext>
            </a:extLst>
          </p:cNvPr>
          <p:cNvPicPr>
            <a:picLocks noChangeAspect="1"/>
          </p:cNvPicPr>
          <p:nvPr/>
        </p:nvPicPr>
        <p:blipFill>
          <a:blip r:embed="rId2"/>
          <a:stretch>
            <a:fillRect/>
          </a:stretch>
        </p:blipFill>
        <p:spPr>
          <a:xfrm>
            <a:off x="4096560" y="3686758"/>
            <a:ext cx="4125317" cy="2651989"/>
          </a:xfrm>
          <a:prstGeom prst="rect">
            <a:avLst/>
          </a:prstGeom>
        </p:spPr>
      </p:pic>
    </p:spTree>
    <p:extLst>
      <p:ext uri="{BB962C8B-B14F-4D97-AF65-F5344CB8AC3E}">
        <p14:creationId xmlns:p14="http://schemas.microsoft.com/office/powerpoint/2010/main" val="12088602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8A0873-61F3-4656-AB80-41FF659FA05B}"/>
              </a:ext>
            </a:extLst>
          </p:cNvPr>
          <p:cNvSpPr>
            <a:spLocks noGrp="1"/>
          </p:cNvSpPr>
          <p:nvPr>
            <p:ph type="title"/>
          </p:nvPr>
        </p:nvSpPr>
        <p:spPr/>
        <p:txBody>
          <a:bodyPr/>
          <a:lstStyle/>
          <a:p>
            <a:r>
              <a:rPr lang="en-IN" sz="3300">
                <a:latin typeface="Times New Roman"/>
              </a:rPr>
              <a:t>Data Redundancy</a:t>
            </a:r>
          </a:p>
        </p:txBody>
      </p:sp>
      <p:sp>
        <p:nvSpPr>
          <p:cNvPr id="5" name="TextBox 4">
            <a:extLst>
              <a:ext uri="{FF2B5EF4-FFF2-40B4-BE49-F238E27FC236}">
                <a16:creationId xmlns:a16="http://schemas.microsoft.com/office/drawing/2014/main" id="{1A3CFDC3-0742-4422-B3C6-239C74452D03}"/>
              </a:ext>
            </a:extLst>
          </p:cNvPr>
          <p:cNvSpPr txBox="1"/>
          <p:nvPr/>
        </p:nvSpPr>
        <p:spPr>
          <a:xfrm>
            <a:off x="442524" y="1246294"/>
            <a:ext cx="11026987" cy="2965555"/>
          </a:xfrm>
          <a:prstGeom prst="rect">
            <a:avLst/>
          </a:prstGeom>
          <a:noFill/>
        </p:spPr>
        <p:txBody>
          <a:bodyPr wrap="square" rtlCol="0">
            <a:spAutoFit/>
          </a:bodyPr>
          <a:lstStyle/>
          <a:p>
            <a:pPr algn="l"/>
            <a:r>
              <a:rPr lang="en-IN" sz="1867">
                <a:solidFill>
                  <a:schemeClr val="bg1">
                    <a:lumMod val="10000"/>
                  </a:schemeClr>
                </a:solidFill>
                <a:latin typeface="Times New Roman" panose="02020603050405020304" pitchFamily="18" charset="0"/>
                <a:ea typeface="+mj-ea"/>
                <a:cs typeface="Times New Roman" panose="02020603050405020304" pitchFamily="18" charset="0"/>
              </a:rPr>
              <a:t>Azure Storage replicates multiple copies of your data</a:t>
            </a:r>
          </a:p>
          <a:p>
            <a:pPr algn="l"/>
            <a:endParaRPr lang="en-IN" sz="1867">
              <a:solidFill>
                <a:schemeClr val="bg1">
                  <a:lumMod val="10000"/>
                </a:schemeClr>
              </a:solidFill>
              <a:latin typeface="Times New Roman" panose="02020603050405020304" pitchFamily="18" charset="0"/>
              <a:ea typeface="+mj-ea"/>
              <a:cs typeface="Times New Roman" panose="02020603050405020304" pitchFamily="18" charset="0"/>
            </a:endParaRPr>
          </a:p>
          <a:p>
            <a:pPr algn="l"/>
            <a:endParaRPr lang="en-IN" sz="1867">
              <a:solidFill>
                <a:schemeClr val="bg1">
                  <a:lumMod val="10000"/>
                </a:schemeClr>
              </a:solidFill>
              <a:latin typeface="Times New Roman" panose="02020603050405020304" pitchFamily="18" charset="0"/>
              <a:ea typeface="+mj-ea"/>
              <a:cs typeface="Times New Roman" panose="02020603050405020304" pitchFamily="18" charset="0"/>
            </a:endParaRPr>
          </a:p>
          <a:p>
            <a:pPr algn="l"/>
            <a:r>
              <a:rPr lang="en-IN" sz="1867">
                <a:solidFill>
                  <a:schemeClr val="bg1">
                    <a:lumMod val="10000"/>
                  </a:schemeClr>
                </a:solidFill>
                <a:latin typeface="Times New Roman" panose="02020603050405020304" pitchFamily="18" charset="0"/>
                <a:ea typeface="+mj-ea"/>
                <a:cs typeface="Times New Roman" panose="02020603050405020304" pitchFamily="18" charset="0"/>
              </a:rPr>
              <a:t>Replication options for storage account include:</a:t>
            </a:r>
          </a:p>
          <a:p>
            <a:pPr marL="380990" indent="-380990" algn="l">
              <a:buFont typeface="Arial" panose="020B0604020202020204" pitchFamily="34" charset="0"/>
              <a:buChar char="•"/>
            </a:pPr>
            <a:r>
              <a:rPr lang="en-IN" sz="1867">
                <a:solidFill>
                  <a:schemeClr val="bg1">
                    <a:lumMod val="10000"/>
                  </a:schemeClr>
                </a:solidFill>
                <a:latin typeface="Times New Roman" panose="02020603050405020304" pitchFamily="18" charset="0"/>
                <a:ea typeface="+mj-ea"/>
                <a:cs typeface="Times New Roman" panose="02020603050405020304" pitchFamily="18" charset="0"/>
              </a:rPr>
              <a:t>Locally redundant storage (LRS)</a:t>
            </a:r>
          </a:p>
          <a:p>
            <a:pPr marL="380990" indent="-380990" algn="l">
              <a:buFont typeface="Arial" panose="020B0604020202020204" pitchFamily="34" charset="0"/>
              <a:buChar char="•"/>
            </a:pPr>
            <a:r>
              <a:rPr lang="en-IN" sz="1867">
                <a:solidFill>
                  <a:schemeClr val="bg1">
                    <a:lumMod val="10000"/>
                  </a:schemeClr>
                </a:solidFill>
                <a:latin typeface="Times New Roman" panose="02020603050405020304" pitchFamily="18" charset="0"/>
                <a:ea typeface="+mj-ea"/>
                <a:cs typeface="Times New Roman" panose="02020603050405020304" pitchFamily="18" charset="0"/>
              </a:rPr>
              <a:t>Zone-redundant storage (ZRS)</a:t>
            </a:r>
          </a:p>
          <a:p>
            <a:pPr marL="380990" indent="-380990" algn="l">
              <a:buFont typeface="Arial" panose="020B0604020202020204" pitchFamily="34" charset="0"/>
              <a:buChar char="•"/>
            </a:pPr>
            <a:r>
              <a:rPr lang="en-IN" sz="1867">
                <a:solidFill>
                  <a:schemeClr val="bg1">
                    <a:lumMod val="10000"/>
                  </a:schemeClr>
                </a:solidFill>
                <a:latin typeface="Times New Roman" panose="02020603050405020304" pitchFamily="18" charset="0"/>
                <a:ea typeface="+mj-ea"/>
                <a:cs typeface="Times New Roman" panose="02020603050405020304" pitchFamily="18" charset="0"/>
              </a:rPr>
              <a:t>Geo-redundant storage (GRS)</a:t>
            </a:r>
          </a:p>
          <a:p>
            <a:pPr marL="380990" indent="-380990" algn="l">
              <a:buFont typeface="Arial" panose="020B0604020202020204" pitchFamily="34" charset="0"/>
              <a:buChar char="•"/>
            </a:pPr>
            <a:r>
              <a:rPr lang="en-IN" sz="1867">
                <a:solidFill>
                  <a:schemeClr val="bg1">
                    <a:lumMod val="10000"/>
                  </a:schemeClr>
                </a:solidFill>
                <a:latin typeface="Times New Roman" panose="02020603050405020304" pitchFamily="18" charset="0"/>
                <a:ea typeface="+mj-ea"/>
                <a:cs typeface="Times New Roman" panose="02020603050405020304" pitchFamily="18" charset="0"/>
              </a:rPr>
              <a:t>Read-access geo-redundant storage (RA-GRS)</a:t>
            </a:r>
          </a:p>
          <a:p>
            <a:pPr algn="l"/>
            <a:endParaRPr lang="en-IN" sz="1867">
              <a:solidFill>
                <a:schemeClr val="bg1">
                  <a:lumMod val="10000"/>
                </a:schemeClr>
              </a:solidFill>
              <a:latin typeface="Times New Roman" panose="02020603050405020304" pitchFamily="18" charset="0"/>
              <a:ea typeface="+mj-ea"/>
              <a:cs typeface="Times New Roman" panose="02020603050405020304" pitchFamily="18" charset="0"/>
            </a:endParaRPr>
          </a:p>
          <a:p>
            <a:pPr algn="l"/>
            <a:endParaRPr lang="en-IN" sz="1867">
              <a:solidFill>
                <a:schemeClr val="bg1">
                  <a:lumMod val="10000"/>
                </a:schemeClr>
              </a:solidFill>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28736307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3816C95-A4AB-4FC7-9F91-6543631FA97F}"/>
              </a:ext>
            </a:extLst>
          </p:cNvPr>
          <p:cNvSpPr>
            <a:spLocks noGrp="1"/>
          </p:cNvSpPr>
          <p:nvPr>
            <p:ph idx="1"/>
          </p:nvPr>
        </p:nvSpPr>
        <p:spPr>
          <a:xfrm>
            <a:off x="358364" y="759742"/>
            <a:ext cx="11472858" cy="5460665"/>
          </a:xfrm>
        </p:spPr>
        <p:txBody>
          <a:bodyPr/>
          <a:lstStyle/>
          <a:p>
            <a:pPr marL="0" indent="0">
              <a:buNone/>
            </a:pPr>
            <a:r>
              <a:rPr lang="en-US" sz="2000"/>
              <a:t>Azure API Management is a hybrid, </a:t>
            </a:r>
            <a:r>
              <a:rPr lang="en-US" sz="2000" err="1"/>
              <a:t>multicloud</a:t>
            </a:r>
            <a:r>
              <a:rPr lang="en-US" sz="2000"/>
              <a:t> management platform for APIs across all environments.</a:t>
            </a:r>
            <a:r>
              <a:rPr lang="en-US" sz="2100"/>
              <a:t> </a:t>
            </a:r>
            <a:endParaRPr lang="en-US"/>
          </a:p>
          <a:p>
            <a:pPr marL="0" indent="0">
              <a:buNone/>
            </a:pPr>
            <a:r>
              <a:rPr lang="en-US" sz="1800">
                <a:latin typeface="Amasis MT Pro Medium"/>
              </a:rPr>
              <a:t>Azure API Management helps customers meet these challenges:</a:t>
            </a:r>
          </a:p>
          <a:p>
            <a:pPr marL="194310" indent="-194310"/>
            <a:r>
              <a:rPr lang="en-US" sz="2000"/>
              <a:t>Abstract backend architecture diversity and complexity from API consumers</a:t>
            </a:r>
          </a:p>
          <a:p>
            <a:pPr marL="194310" indent="-194310"/>
            <a:r>
              <a:rPr lang="en-US" sz="2000"/>
              <a:t>Securely expose services hosted on and outside of Azure as APIs</a:t>
            </a:r>
          </a:p>
          <a:p>
            <a:pPr marL="194310" indent="-194310"/>
            <a:r>
              <a:rPr lang="en-US" sz="2000"/>
              <a:t>Protect, accelerate, and observe API</a:t>
            </a:r>
          </a:p>
          <a:p>
            <a:pPr marL="194310" indent="-194310"/>
            <a:r>
              <a:rPr lang="en-US" sz="2000"/>
              <a:t>Enable API discovery and consumption by internal and external users</a:t>
            </a:r>
          </a:p>
          <a:p>
            <a:pPr marL="0" indent="0">
              <a:buNone/>
            </a:pPr>
            <a:r>
              <a:rPr lang="en-US" sz="1800">
                <a:latin typeface="Amasis MT Pro Medium"/>
              </a:rPr>
              <a:t>SCENARIOS:</a:t>
            </a:r>
          </a:p>
          <a:p>
            <a:pPr marL="194310" indent="-194310"/>
            <a:r>
              <a:rPr lang="en-US" sz="2000"/>
              <a:t>Unlocking legacy </a:t>
            </a:r>
            <a:r>
              <a:rPr lang="en-US" sz="2000" err="1"/>
              <a:t>assests</a:t>
            </a:r>
            <a:endParaRPr lang="en-US" sz="2000"/>
          </a:p>
          <a:p>
            <a:pPr marL="194310" indent="-194310"/>
            <a:r>
              <a:rPr lang="en-US" sz="2000"/>
              <a:t>API-centric app integration</a:t>
            </a:r>
          </a:p>
          <a:p>
            <a:pPr marL="194310" indent="-194310"/>
            <a:r>
              <a:rPr lang="en-US" sz="2000"/>
              <a:t>Multi channel use experience</a:t>
            </a:r>
          </a:p>
          <a:p>
            <a:pPr marL="194310" indent="-194310"/>
            <a:r>
              <a:rPr lang="en-US" sz="2000"/>
              <a:t>B2B integratio</a:t>
            </a:r>
            <a:r>
              <a:rPr lang="en-US" sz="1800"/>
              <a:t>n</a:t>
            </a:r>
          </a:p>
          <a:p>
            <a:pPr marL="0" indent="0">
              <a:buNone/>
            </a:pPr>
            <a:endParaRPr lang="en-US" sz="1800"/>
          </a:p>
          <a:p>
            <a:pPr marL="0" indent="0">
              <a:buNone/>
            </a:pPr>
            <a:endParaRPr lang="en-US" sz="2000">
              <a:latin typeface="Amasis MT Pro"/>
            </a:endParaRPr>
          </a:p>
          <a:p>
            <a:pPr marL="0" indent="0">
              <a:buNone/>
            </a:pPr>
            <a:endParaRPr lang="en-US" sz="2100"/>
          </a:p>
        </p:txBody>
      </p:sp>
      <p:sp>
        <p:nvSpPr>
          <p:cNvPr id="3" name="Title 2">
            <a:extLst>
              <a:ext uri="{FF2B5EF4-FFF2-40B4-BE49-F238E27FC236}">
                <a16:creationId xmlns:a16="http://schemas.microsoft.com/office/drawing/2014/main" id="{CA2C321F-4E7C-4F9A-B16D-2BABBB984217}"/>
              </a:ext>
            </a:extLst>
          </p:cNvPr>
          <p:cNvSpPr>
            <a:spLocks noGrp="1"/>
          </p:cNvSpPr>
          <p:nvPr>
            <p:ph type="title"/>
          </p:nvPr>
        </p:nvSpPr>
        <p:spPr/>
        <p:txBody>
          <a:bodyPr/>
          <a:lstStyle/>
          <a:p>
            <a:r>
              <a:rPr lang="en-US" sz="3300"/>
              <a:t>AZURE API MANAGEMENT</a:t>
            </a:r>
            <a:endParaRPr lang="en-US"/>
          </a:p>
        </p:txBody>
      </p:sp>
    </p:spTree>
    <p:extLst>
      <p:ext uri="{BB962C8B-B14F-4D97-AF65-F5344CB8AC3E}">
        <p14:creationId xmlns:p14="http://schemas.microsoft.com/office/powerpoint/2010/main" val="13599731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7185B7-7D1C-44D9-A8DC-2077AC8FD5E1}"/>
              </a:ext>
            </a:extLst>
          </p:cNvPr>
          <p:cNvSpPr>
            <a:spLocks noGrp="1"/>
          </p:cNvSpPr>
          <p:nvPr>
            <p:ph type="title"/>
          </p:nvPr>
        </p:nvSpPr>
        <p:spPr>
          <a:xfrm>
            <a:off x="359838" y="320570"/>
            <a:ext cx="11459013" cy="512961"/>
          </a:xfrm>
        </p:spPr>
        <p:txBody>
          <a:bodyPr vert="horz" wrap="square" lIns="0" tIns="0" rIns="0" bIns="0" numCol="1" anchor="t" anchorCtr="0" compatLnSpc="1">
            <a:prstTxWarp prst="textNoShape">
              <a:avLst/>
            </a:prstTxWarp>
            <a:normAutofit/>
          </a:bodyPr>
          <a:lstStyle/>
          <a:p>
            <a:r>
              <a:rPr lang="en-US" b="0" i="0" baseline="0">
                <a:latin typeface="Calibri Light"/>
                <a:ea typeface="+mj-ea"/>
                <a:cs typeface="Calibri Light"/>
              </a:rPr>
              <a:t>COMPONENTS</a:t>
            </a:r>
          </a:p>
        </p:txBody>
      </p:sp>
      <p:pic>
        <p:nvPicPr>
          <p:cNvPr id="5" name="Picture 5" descr="Graphical user interface, application&#10;&#10;Description automatically generated">
            <a:extLst>
              <a:ext uri="{FF2B5EF4-FFF2-40B4-BE49-F238E27FC236}">
                <a16:creationId xmlns:a16="http://schemas.microsoft.com/office/drawing/2014/main" id="{5C126293-C48F-487C-94A6-EA8A712C7DE2}"/>
              </a:ext>
            </a:extLst>
          </p:cNvPr>
          <p:cNvPicPr>
            <a:picLocks noGrp="1" noChangeAspect="1"/>
          </p:cNvPicPr>
          <p:nvPr>
            <p:ph sz="half" idx="2"/>
          </p:nvPr>
        </p:nvPicPr>
        <p:blipFill>
          <a:blip r:embed="rId2"/>
          <a:stretch>
            <a:fillRect/>
          </a:stretch>
        </p:blipFill>
        <p:spPr>
          <a:xfrm>
            <a:off x="2487948" y="1843661"/>
            <a:ext cx="7618672" cy="4225976"/>
          </a:xfrm>
          <a:noFill/>
        </p:spPr>
      </p:pic>
      <p:sp>
        <p:nvSpPr>
          <p:cNvPr id="8" name="TextBox 7">
            <a:extLst>
              <a:ext uri="{FF2B5EF4-FFF2-40B4-BE49-F238E27FC236}">
                <a16:creationId xmlns:a16="http://schemas.microsoft.com/office/drawing/2014/main" id="{19B15D60-5CD6-4F64-802A-A0742D1283F4}"/>
              </a:ext>
            </a:extLst>
          </p:cNvPr>
          <p:cNvSpPr txBox="1"/>
          <p:nvPr/>
        </p:nvSpPr>
        <p:spPr>
          <a:xfrm>
            <a:off x="166778" y="981159"/>
            <a:ext cx="11578358"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171717"/>
                </a:solidFill>
                <a:latin typeface="Segoe UI"/>
                <a:ea typeface="+mj-ea"/>
                <a:cs typeface="Segoe UI"/>
              </a:rPr>
              <a:t>Azure API Management is made up of an API </a:t>
            </a:r>
            <a:r>
              <a:rPr lang="en-US" i="1">
                <a:solidFill>
                  <a:srgbClr val="171717"/>
                </a:solidFill>
                <a:latin typeface="Segoe UI"/>
                <a:ea typeface="+mj-ea"/>
                <a:cs typeface="Segoe UI"/>
              </a:rPr>
              <a:t>gateway</a:t>
            </a:r>
            <a:r>
              <a:rPr lang="en-US">
                <a:solidFill>
                  <a:srgbClr val="171717"/>
                </a:solidFill>
                <a:latin typeface="Segoe UI"/>
                <a:ea typeface="+mj-ea"/>
                <a:cs typeface="Segoe UI"/>
              </a:rPr>
              <a:t>, a </a:t>
            </a:r>
            <a:r>
              <a:rPr lang="en-US" i="1">
                <a:solidFill>
                  <a:srgbClr val="171717"/>
                </a:solidFill>
                <a:latin typeface="Segoe UI"/>
                <a:ea typeface="+mj-ea"/>
                <a:cs typeface="Segoe UI"/>
              </a:rPr>
              <a:t>management plane</a:t>
            </a:r>
            <a:r>
              <a:rPr lang="en-US">
                <a:solidFill>
                  <a:srgbClr val="171717"/>
                </a:solidFill>
                <a:latin typeface="Segoe UI"/>
                <a:ea typeface="+mj-ea"/>
                <a:cs typeface="Segoe UI"/>
              </a:rPr>
              <a:t>, and a </a:t>
            </a:r>
            <a:r>
              <a:rPr lang="en-US" i="1">
                <a:solidFill>
                  <a:srgbClr val="171717"/>
                </a:solidFill>
                <a:latin typeface="Segoe UI"/>
                <a:ea typeface="+mj-ea"/>
                <a:cs typeface="Segoe UI"/>
              </a:rPr>
              <a:t>developer portal</a:t>
            </a:r>
            <a:r>
              <a:rPr lang="en-US">
                <a:solidFill>
                  <a:srgbClr val="171717"/>
                </a:solidFill>
                <a:latin typeface="Segoe UI"/>
                <a:ea typeface="+mj-ea"/>
                <a:cs typeface="Segoe UI"/>
              </a:rPr>
              <a:t>. These components are Azure-hosted and fully managed by default. API Management is available in various </a:t>
            </a:r>
            <a:r>
              <a:rPr lang="en-US">
                <a:latin typeface="Segoe UI"/>
                <a:ea typeface="+mj-ea"/>
                <a:cs typeface="Segoe UI"/>
                <a:hlinkClick r:id="rId3"/>
              </a:rPr>
              <a:t>tiers</a:t>
            </a:r>
            <a:r>
              <a:rPr lang="en-US">
                <a:solidFill>
                  <a:srgbClr val="171717"/>
                </a:solidFill>
                <a:latin typeface="Segoe UI"/>
                <a:ea typeface="+mj-ea"/>
                <a:cs typeface="Segoe UI"/>
              </a:rPr>
              <a:t> differing in capacity and features.</a:t>
            </a:r>
            <a:endParaRPr lang="en-US"/>
          </a:p>
        </p:txBody>
      </p:sp>
    </p:spTree>
    <p:extLst>
      <p:ext uri="{BB962C8B-B14F-4D97-AF65-F5344CB8AC3E}">
        <p14:creationId xmlns:p14="http://schemas.microsoft.com/office/powerpoint/2010/main" val="32699864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6001EDF-EF18-4FFA-A273-FAF2BEE3590F}"/>
              </a:ext>
            </a:extLst>
          </p:cNvPr>
          <p:cNvSpPr>
            <a:spLocks noGrp="1"/>
          </p:cNvSpPr>
          <p:nvPr>
            <p:ph idx="1"/>
          </p:nvPr>
        </p:nvSpPr>
        <p:spPr>
          <a:xfrm>
            <a:off x="358630" y="836687"/>
            <a:ext cx="11472592" cy="5383720"/>
          </a:xfrm>
        </p:spPr>
        <p:txBody>
          <a:bodyPr vert="horz" wrap="square" lIns="0" tIns="0" rIns="0" bIns="0" numCol="1" anchor="t" anchorCtr="0" compatLnSpc="1">
            <a:prstTxWarp prst="textNoShape">
              <a:avLst/>
            </a:prstTxWarp>
          </a:bodyPr>
          <a:lstStyle/>
          <a:p>
            <a:pPr marL="0" indent="0">
              <a:buNone/>
            </a:pPr>
            <a:r>
              <a:rPr lang="en-US" sz="2100"/>
              <a:t>Azure Virtual Machines (VM) is one of several types of </a:t>
            </a:r>
            <a:r>
              <a:rPr lang="en-US" sz="2100">
                <a:hlinkClick r:id="rId2"/>
              </a:rPr>
              <a:t>on-demand, scalable computing resources</a:t>
            </a:r>
            <a:r>
              <a:rPr lang="en-US" sz="2100"/>
              <a:t> that Azure offers. Typically, you choose a VM when you need more control over the computing environment than the other choices offer. </a:t>
            </a:r>
            <a:endParaRPr lang="en-US"/>
          </a:p>
          <a:p>
            <a:pPr marL="0" indent="0">
              <a:buNone/>
            </a:pPr>
            <a:r>
              <a:rPr lang="en-US" sz="2100"/>
              <a:t>Azure virtual machines can be used in various ways. </a:t>
            </a:r>
          </a:p>
          <a:p>
            <a:pPr marL="342900" indent="-342900"/>
            <a:r>
              <a:rPr lang="en-US" sz="2100"/>
              <a:t>Development and test</a:t>
            </a:r>
          </a:p>
          <a:p>
            <a:pPr marL="342900" indent="-342900"/>
            <a:r>
              <a:rPr lang="en-US" sz="2100"/>
              <a:t>Applications in cloud</a:t>
            </a:r>
          </a:p>
          <a:p>
            <a:pPr marL="342900" indent="-342900"/>
            <a:r>
              <a:rPr lang="en-US" sz="2100"/>
              <a:t>Extended datacenter</a:t>
            </a:r>
          </a:p>
        </p:txBody>
      </p:sp>
      <p:sp>
        <p:nvSpPr>
          <p:cNvPr id="3" name="Title 2">
            <a:extLst>
              <a:ext uri="{FF2B5EF4-FFF2-40B4-BE49-F238E27FC236}">
                <a16:creationId xmlns:a16="http://schemas.microsoft.com/office/drawing/2014/main" id="{7FF0F58A-D6A1-4EA5-A3A9-E6EBE5563DB0}"/>
              </a:ext>
            </a:extLst>
          </p:cNvPr>
          <p:cNvSpPr>
            <a:spLocks noGrp="1"/>
          </p:cNvSpPr>
          <p:nvPr>
            <p:ph type="title"/>
          </p:nvPr>
        </p:nvSpPr>
        <p:spPr/>
        <p:txBody>
          <a:bodyPr/>
          <a:lstStyle/>
          <a:p>
            <a:r>
              <a:rPr lang="en-US" sz="3300"/>
              <a:t>AZURE VMS</a:t>
            </a:r>
            <a:endParaRPr lang="en-US"/>
          </a:p>
        </p:txBody>
      </p:sp>
      <p:pic>
        <p:nvPicPr>
          <p:cNvPr id="23" name="Picture 23" descr="Diagram&#10;&#10;Description automatically generated">
            <a:extLst>
              <a:ext uri="{FF2B5EF4-FFF2-40B4-BE49-F238E27FC236}">
                <a16:creationId xmlns:a16="http://schemas.microsoft.com/office/drawing/2014/main" id="{1A7066D1-08E2-45D4-BDF3-C00FC0169223}"/>
              </a:ext>
            </a:extLst>
          </p:cNvPr>
          <p:cNvPicPr>
            <a:picLocks noChangeAspect="1"/>
          </p:cNvPicPr>
          <p:nvPr/>
        </p:nvPicPr>
        <p:blipFill>
          <a:blip r:embed="rId3"/>
          <a:stretch>
            <a:fillRect/>
          </a:stretch>
        </p:blipFill>
        <p:spPr>
          <a:xfrm>
            <a:off x="4724400" y="2531657"/>
            <a:ext cx="6826369" cy="3333064"/>
          </a:xfrm>
          <a:prstGeom prst="rect">
            <a:avLst/>
          </a:prstGeom>
        </p:spPr>
      </p:pic>
    </p:spTree>
    <p:extLst>
      <p:ext uri="{BB962C8B-B14F-4D97-AF65-F5344CB8AC3E}">
        <p14:creationId xmlns:p14="http://schemas.microsoft.com/office/powerpoint/2010/main" val="11503783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F6F3D9B-85C9-401E-9022-C093902AC2B4}"/>
              </a:ext>
            </a:extLst>
          </p:cNvPr>
          <p:cNvSpPr>
            <a:spLocks noGrp="1"/>
          </p:cNvSpPr>
          <p:nvPr>
            <p:ph idx="1"/>
          </p:nvPr>
        </p:nvSpPr>
        <p:spPr>
          <a:xfrm>
            <a:off x="358364" y="830297"/>
            <a:ext cx="11472858" cy="5390110"/>
          </a:xfrm>
        </p:spPr>
        <p:txBody>
          <a:bodyPr/>
          <a:lstStyle/>
          <a:p>
            <a:pPr marL="194310" indent="-194310"/>
            <a:r>
              <a:rPr lang="en-US" sz="2100"/>
              <a:t>An availability set is a logical grouping of VMs that allows Azure to understand how your application is built to provide for redundancy and availability. We recommended that two or more VMs are created within an availability set to provide for a highly available application and to meet the </a:t>
            </a:r>
            <a:r>
              <a:rPr lang="en-US" sz="2100">
                <a:hlinkClick r:id="rId2"/>
              </a:rPr>
              <a:t>99.95% Azure SLA</a:t>
            </a:r>
            <a:r>
              <a:rPr lang="en-US" sz="2100"/>
              <a:t>. There is no cost for the Availability Set itself, you only pay for each VM instance that you create.</a:t>
            </a:r>
            <a:endParaRPr lang="en-US"/>
          </a:p>
        </p:txBody>
      </p:sp>
      <p:sp>
        <p:nvSpPr>
          <p:cNvPr id="3" name="Title 2">
            <a:extLst>
              <a:ext uri="{FF2B5EF4-FFF2-40B4-BE49-F238E27FC236}">
                <a16:creationId xmlns:a16="http://schemas.microsoft.com/office/drawing/2014/main" id="{3CBB63F3-6DA8-4B57-B903-CD7CF72C58E3}"/>
              </a:ext>
            </a:extLst>
          </p:cNvPr>
          <p:cNvSpPr>
            <a:spLocks noGrp="1"/>
          </p:cNvSpPr>
          <p:nvPr>
            <p:ph type="title"/>
          </p:nvPr>
        </p:nvSpPr>
        <p:spPr/>
        <p:txBody>
          <a:bodyPr/>
          <a:lstStyle/>
          <a:p>
            <a:r>
              <a:rPr lang="en-US" sz="3300"/>
              <a:t>AVAILABILITY SET</a:t>
            </a:r>
            <a:endParaRPr lang="en-US"/>
          </a:p>
        </p:txBody>
      </p:sp>
      <p:pic>
        <p:nvPicPr>
          <p:cNvPr id="5" name="Picture 5" descr="Diagram&#10;&#10;Description automatically generated">
            <a:extLst>
              <a:ext uri="{FF2B5EF4-FFF2-40B4-BE49-F238E27FC236}">
                <a16:creationId xmlns:a16="http://schemas.microsoft.com/office/drawing/2014/main" id="{C4EE5FAD-A20D-4D94-9468-A874282A8709}"/>
              </a:ext>
            </a:extLst>
          </p:cNvPr>
          <p:cNvPicPr>
            <a:picLocks noChangeAspect="1"/>
          </p:cNvPicPr>
          <p:nvPr/>
        </p:nvPicPr>
        <p:blipFill>
          <a:blip r:embed="rId3"/>
          <a:stretch>
            <a:fillRect/>
          </a:stretch>
        </p:blipFill>
        <p:spPr>
          <a:xfrm>
            <a:off x="3372929" y="2374145"/>
            <a:ext cx="5978104" cy="3259899"/>
          </a:xfrm>
          <a:prstGeom prst="rect">
            <a:avLst/>
          </a:prstGeom>
        </p:spPr>
      </p:pic>
    </p:spTree>
    <p:extLst>
      <p:ext uri="{BB962C8B-B14F-4D97-AF65-F5344CB8AC3E}">
        <p14:creationId xmlns:p14="http://schemas.microsoft.com/office/powerpoint/2010/main" val="2827517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9E10F51-ACE7-4482-B697-94B829A91EF4}"/>
              </a:ext>
            </a:extLst>
          </p:cNvPr>
          <p:cNvSpPr>
            <a:spLocks noGrp="1"/>
          </p:cNvSpPr>
          <p:nvPr>
            <p:ph idx="1"/>
          </p:nvPr>
        </p:nvSpPr>
        <p:spPr>
          <a:xfrm>
            <a:off x="344253" y="815928"/>
            <a:ext cx="11486969" cy="5404480"/>
          </a:xfrm>
        </p:spPr>
        <p:txBody>
          <a:bodyPr/>
          <a:lstStyle/>
          <a:p>
            <a:pPr marL="0" indent="0">
              <a:buNone/>
            </a:pPr>
            <a:r>
              <a:rPr lang="en-US" sz="2667">
                <a:solidFill>
                  <a:srgbClr val="00008C"/>
                </a:solidFill>
                <a:latin typeface="Calibri" panose="020F0502020204030204" pitchFamily="34" charset="0"/>
                <a:cs typeface="Calibri" panose="020F0502020204030204" pitchFamily="34" charset="0"/>
              </a:rPr>
              <a:t>Azure VM:</a:t>
            </a:r>
          </a:p>
          <a:p>
            <a:pPr marL="0" indent="0">
              <a:buNone/>
            </a:pPr>
            <a:r>
              <a:rPr lang="en-US" b="0" i="0">
                <a:solidFill>
                  <a:srgbClr val="171717"/>
                </a:solidFill>
                <a:effectLst/>
                <a:latin typeface="Calibri" panose="020F0502020204030204" pitchFamily="34" charset="0"/>
                <a:cs typeface="Calibri" panose="020F0502020204030204" pitchFamily="34" charset="0"/>
              </a:rPr>
              <a:t>Azure Virtual Machines (VM) is one of several types of on demand  </a:t>
            </a:r>
            <a:r>
              <a:rPr lang="en-US">
                <a:solidFill>
                  <a:srgbClr val="171717"/>
                </a:solidFill>
                <a:latin typeface="Calibri" panose="020F0502020204030204" pitchFamily="34" charset="0"/>
                <a:cs typeface="Calibri" panose="020F0502020204030204" pitchFamily="34" charset="0"/>
              </a:rPr>
              <a:t>scalable computing </a:t>
            </a:r>
            <a:r>
              <a:rPr lang="en-US" err="1">
                <a:solidFill>
                  <a:srgbClr val="171717"/>
                </a:solidFill>
                <a:latin typeface="Calibri" panose="020F0502020204030204" pitchFamily="34" charset="0"/>
                <a:cs typeface="Calibri" panose="020F0502020204030204" pitchFamily="34" charset="0"/>
              </a:rPr>
              <a:t>resourse</a:t>
            </a:r>
            <a:r>
              <a:rPr lang="en-US" b="0" i="0">
                <a:solidFill>
                  <a:srgbClr val="171717"/>
                </a:solidFill>
                <a:effectLst/>
                <a:latin typeface="Calibri" panose="020F0502020204030204" pitchFamily="34" charset="0"/>
                <a:cs typeface="Calibri" panose="020F0502020204030204" pitchFamily="34" charset="0"/>
              </a:rPr>
              <a:t> that Azure offers. Typically, you choose a VM when you need more control over the computing environment than the other choices offer.</a:t>
            </a:r>
          </a:p>
          <a:p>
            <a:pPr marL="0" indent="0">
              <a:buNone/>
            </a:pPr>
            <a:r>
              <a:rPr lang="en-US" sz="2667">
                <a:solidFill>
                  <a:srgbClr val="00008C"/>
                </a:solidFill>
                <a:latin typeface="Calibri" panose="020F0502020204030204" pitchFamily="34" charset="0"/>
                <a:cs typeface="Calibri" panose="020F0502020204030204" pitchFamily="34" charset="0"/>
              </a:rPr>
              <a:t>Azure Container Instance:</a:t>
            </a:r>
          </a:p>
          <a:p>
            <a:pPr>
              <a:buFont typeface="Arial" panose="020B0604020202020204" pitchFamily="34" charset="0"/>
              <a:buChar char="•"/>
            </a:pPr>
            <a:r>
              <a:rPr lang="en-US">
                <a:latin typeface="Calibri" panose="020F0502020204030204" pitchFamily="34" charset="0"/>
                <a:cs typeface="Calibri" panose="020F0502020204030204" pitchFamily="34" charset="0"/>
              </a:rPr>
              <a:t>Fast startup</a:t>
            </a:r>
          </a:p>
          <a:p>
            <a:pPr>
              <a:buFont typeface="Arial" panose="020B0604020202020204" pitchFamily="34" charset="0"/>
              <a:buChar char="•"/>
            </a:pPr>
            <a:r>
              <a:rPr lang="en-US">
                <a:latin typeface="Calibri" panose="020F0502020204030204" pitchFamily="34" charset="0"/>
                <a:cs typeface="Calibri" panose="020F0502020204030204" pitchFamily="34" charset="0"/>
              </a:rPr>
              <a:t>Public IP , DNS</a:t>
            </a:r>
          </a:p>
          <a:p>
            <a:pPr>
              <a:buFont typeface="Arial" panose="020B0604020202020204" pitchFamily="34" charset="0"/>
              <a:buChar char="•"/>
            </a:pPr>
            <a:r>
              <a:rPr lang="en-US">
                <a:latin typeface="Calibri" panose="020F0502020204030204" pitchFamily="34" charset="0"/>
                <a:cs typeface="Calibri" panose="020F0502020204030204" pitchFamily="34" charset="0"/>
              </a:rPr>
              <a:t>Customized Size</a:t>
            </a:r>
          </a:p>
          <a:p>
            <a:pPr>
              <a:buFont typeface="Arial" panose="020B0604020202020204" pitchFamily="34" charset="0"/>
              <a:buChar char="•"/>
            </a:pPr>
            <a:r>
              <a:rPr lang="en-US">
                <a:latin typeface="Calibri" panose="020F0502020204030204" pitchFamily="34" charset="0"/>
                <a:cs typeface="Calibri" panose="020F0502020204030204" pitchFamily="34" charset="0"/>
              </a:rPr>
              <a:t>Both </a:t>
            </a:r>
            <a:r>
              <a:rPr lang="en-US" err="1">
                <a:latin typeface="Calibri" panose="020F0502020204030204" pitchFamily="34" charset="0"/>
                <a:cs typeface="Calibri" panose="020F0502020204030204" pitchFamily="34" charset="0"/>
              </a:rPr>
              <a:t>linux</a:t>
            </a:r>
            <a:r>
              <a:rPr lang="en-US">
                <a:latin typeface="Calibri" panose="020F0502020204030204" pitchFamily="34" charset="0"/>
                <a:cs typeface="Calibri" panose="020F0502020204030204" pitchFamily="34" charset="0"/>
              </a:rPr>
              <a:t> ,windows  containers</a:t>
            </a:r>
          </a:p>
          <a:p>
            <a:pPr marL="0" indent="0">
              <a:buNone/>
            </a:pPr>
            <a:endParaRPr lang="en-IN" sz="2667">
              <a:solidFill>
                <a:srgbClr val="00008C"/>
              </a:solidFill>
              <a:latin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D152970F-3420-4F79-A427-DFDA57C0D4D0}"/>
              </a:ext>
            </a:extLst>
          </p:cNvPr>
          <p:cNvPicPr>
            <a:picLocks noChangeAspect="1"/>
          </p:cNvPicPr>
          <p:nvPr/>
        </p:nvPicPr>
        <p:blipFill>
          <a:blip r:embed="rId2"/>
          <a:stretch>
            <a:fillRect/>
          </a:stretch>
        </p:blipFill>
        <p:spPr>
          <a:xfrm>
            <a:off x="4886179" y="2832297"/>
            <a:ext cx="6874413" cy="2719753"/>
          </a:xfrm>
          <a:prstGeom prst="rect">
            <a:avLst/>
          </a:prstGeom>
        </p:spPr>
      </p:pic>
    </p:spTree>
    <p:extLst>
      <p:ext uri="{BB962C8B-B14F-4D97-AF65-F5344CB8AC3E}">
        <p14:creationId xmlns:p14="http://schemas.microsoft.com/office/powerpoint/2010/main" val="27266300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A picture containing text, clipart&#10;&#10;Description automatically generated">
            <a:extLst>
              <a:ext uri="{FF2B5EF4-FFF2-40B4-BE49-F238E27FC236}">
                <a16:creationId xmlns:a16="http://schemas.microsoft.com/office/drawing/2014/main" id="{254F07A1-4673-4950-B0A7-D8FF32994F36}"/>
              </a:ext>
            </a:extLst>
          </p:cNvPr>
          <p:cNvPicPr>
            <a:picLocks noGrp="1" noChangeAspect="1"/>
          </p:cNvPicPr>
          <p:nvPr>
            <p:ph idx="1"/>
          </p:nvPr>
        </p:nvPicPr>
        <p:blipFill>
          <a:blip r:embed="rId2"/>
          <a:stretch>
            <a:fillRect/>
          </a:stretch>
        </p:blipFill>
        <p:spPr>
          <a:xfrm>
            <a:off x="3563435" y="2264680"/>
            <a:ext cx="5076825" cy="3469982"/>
          </a:xfrm>
        </p:spPr>
      </p:pic>
      <p:sp>
        <p:nvSpPr>
          <p:cNvPr id="3" name="Title 2">
            <a:extLst>
              <a:ext uri="{FF2B5EF4-FFF2-40B4-BE49-F238E27FC236}">
                <a16:creationId xmlns:a16="http://schemas.microsoft.com/office/drawing/2014/main" id="{F624DA1A-10BE-4A90-8561-869135CE0039}"/>
              </a:ext>
            </a:extLst>
          </p:cNvPr>
          <p:cNvSpPr>
            <a:spLocks noGrp="1"/>
          </p:cNvSpPr>
          <p:nvPr>
            <p:ph type="title"/>
          </p:nvPr>
        </p:nvSpPr>
        <p:spPr>
          <a:xfrm>
            <a:off x="359838" y="320570"/>
            <a:ext cx="10699044" cy="2492990"/>
          </a:xfrm>
        </p:spPr>
        <p:txBody>
          <a:bodyPr/>
          <a:lstStyle/>
          <a:p>
            <a:r>
              <a:rPr lang="en-US" sz="3300"/>
              <a:t>SCALE SET</a:t>
            </a:r>
            <a:br>
              <a:rPr lang="en-US" sz="3300"/>
            </a:br>
            <a:r>
              <a:rPr lang="en-US" sz="2400">
                <a:solidFill>
                  <a:schemeClr val="tx1"/>
                </a:solidFill>
              </a:rPr>
              <a:t>Scale sets provide an ability to deploy and manage multiple identical VMs. Scaling in and out allows Azure administrators to increase or decrease the number of VMs in a set based on various parameters used to monitor the performance of the application</a:t>
            </a:r>
            <a:br>
              <a:rPr lang="en-US" sz="2400"/>
            </a:br>
            <a:endParaRPr lang="en-US" sz="2400"/>
          </a:p>
          <a:p>
            <a:endParaRPr lang="en-US" sz="3300"/>
          </a:p>
        </p:txBody>
      </p:sp>
    </p:spTree>
    <p:extLst>
      <p:ext uri="{BB962C8B-B14F-4D97-AF65-F5344CB8AC3E}">
        <p14:creationId xmlns:p14="http://schemas.microsoft.com/office/powerpoint/2010/main" val="38152653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1D3D12F-3E4C-4F9D-A671-C3E4EB10172B}"/>
              </a:ext>
            </a:extLst>
          </p:cNvPr>
          <p:cNvSpPr>
            <a:spLocks noGrp="1"/>
          </p:cNvSpPr>
          <p:nvPr>
            <p:ph idx="1"/>
          </p:nvPr>
        </p:nvSpPr>
        <p:spPr>
          <a:xfrm>
            <a:off x="358630" y="937329"/>
            <a:ext cx="11472592" cy="5283078"/>
          </a:xfrm>
        </p:spPr>
        <p:txBody>
          <a:bodyPr/>
          <a:lstStyle/>
          <a:p>
            <a:pPr marL="194310" indent="-194310"/>
            <a:r>
              <a:rPr lang="en-US" sz="2100"/>
              <a:t>Azure Monitor helps you maximize the availability and performance of your applications and services. It delivers a comprehensive solution for collecting, analyzing, and acting on telemetry from your cloud and on-premises environments.</a:t>
            </a:r>
            <a:endParaRPr lang="en-US"/>
          </a:p>
          <a:p>
            <a:pPr marL="0" indent="0">
              <a:buNone/>
            </a:pPr>
            <a:r>
              <a:rPr lang="en-US" sz="2100">
                <a:latin typeface="Amasis MT Pro Medium"/>
              </a:rPr>
              <a:t>APPLICATION INSIGHTS:</a:t>
            </a:r>
          </a:p>
          <a:p>
            <a:pPr marL="194310" indent="-194310">
              <a:buNone/>
            </a:pPr>
            <a:r>
              <a:rPr lang="en-US" sz="2100"/>
              <a:t>Application Insights is a feature of </a:t>
            </a:r>
            <a:r>
              <a:rPr lang="en-US" sz="2100">
                <a:hlinkClick r:id="rId2"/>
              </a:rPr>
              <a:t>Azure Monitor</a:t>
            </a:r>
            <a:r>
              <a:rPr lang="en-US" sz="2100"/>
              <a:t> that provides extensible application performance management (APM) and monitoring for live web apps. Developers and DevOps professionals can use Application Insights to:</a:t>
            </a:r>
            <a:endParaRPr lang="en-US"/>
          </a:p>
          <a:p>
            <a:pPr marL="194310" indent="-194310">
              <a:buFont typeface="Wingdings"/>
              <a:buChar char="§"/>
            </a:pPr>
            <a:r>
              <a:rPr lang="en-US" sz="2100"/>
              <a:t>Automatically detect performance anomalies.</a:t>
            </a:r>
            <a:endParaRPr lang="en-US"/>
          </a:p>
          <a:p>
            <a:pPr marL="194310" indent="-194310">
              <a:buFont typeface="Wingdings"/>
              <a:buChar char="§"/>
            </a:pPr>
            <a:r>
              <a:rPr lang="en-US" sz="2100"/>
              <a:t>Help diagnose issues by using powerful analytics tools.</a:t>
            </a:r>
            <a:endParaRPr lang="en-US"/>
          </a:p>
          <a:p>
            <a:pPr marL="194310" indent="-194310">
              <a:buFont typeface="Wingdings"/>
              <a:buChar char="§"/>
            </a:pPr>
            <a:r>
              <a:rPr lang="en-US" sz="2100"/>
              <a:t>See what users actually do with apps.</a:t>
            </a:r>
            <a:endParaRPr lang="en-US"/>
          </a:p>
          <a:p>
            <a:pPr marL="194310" indent="-194310">
              <a:buFont typeface="Wingdings"/>
              <a:buChar char="§"/>
            </a:pPr>
            <a:r>
              <a:rPr lang="en-US" sz="2100"/>
              <a:t>Help continuously improve app performance and usability.</a:t>
            </a:r>
            <a:endParaRPr lang="en-US"/>
          </a:p>
          <a:p>
            <a:pPr marL="0" indent="0">
              <a:buNone/>
            </a:pPr>
            <a:endParaRPr lang="en-US" sz="2100">
              <a:latin typeface="Amasis MT Pro Medium"/>
            </a:endParaRPr>
          </a:p>
        </p:txBody>
      </p:sp>
      <p:sp>
        <p:nvSpPr>
          <p:cNvPr id="3" name="Title 2">
            <a:extLst>
              <a:ext uri="{FF2B5EF4-FFF2-40B4-BE49-F238E27FC236}">
                <a16:creationId xmlns:a16="http://schemas.microsoft.com/office/drawing/2014/main" id="{772EF4BD-252D-41D6-98A7-39CF36B04697}"/>
              </a:ext>
            </a:extLst>
          </p:cNvPr>
          <p:cNvSpPr>
            <a:spLocks noGrp="1"/>
          </p:cNvSpPr>
          <p:nvPr>
            <p:ph type="title"/>
          </p:nvPr>
        </p:nvSpPr>
        <p:spPr/>
        <p:txBody>
          <a:bodyPr/>
          <a:lstStyle/>
          <a:p>
            <a:r>
              <a:rPr lang="en-US" sz="3300"/>
              <a:t>MONITORING</a:t>
            </a:r>
            <a:endParaRPr lang="en-US"/>
          </a:p>
        </p:txBody>
      </p:sp>
    </p:spTree>
    <p:extLst>
      <p:ext uri="{BB962C8B-B14F-4D97-AF65-F5344CB8AC3E}">
        <p14:creationId xmlns:p14="http://schemas.microsoft.com/office/powerpoint/2010/main" val="19881327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4166A92-D705-45C5-8227-5089C286BDD3}"/>
              </a:ext>
            </a:extLst>
          </p:cNvPr>
          <p:cNvSpPr>
            <a:spLocks noGrp="1"/>
          </p:cNvSpPr>
          <p:nvPr>
            <p:ph idx="1"/>
          </p:nvPr>
        </p:nvSpPr>
        <p:spPr>
          <a:xfrm>
            <a:off x="358630" y="879819"/>
            <a:ext cx="11472592" cy="5340588"/>
          </a:xfrm>
        </p:spPr>
        <p:txBody>
          <a:bodyPr/>
          <a:lstStyle/>
          <a:p>
            <a:pPr marL="0" indent="0">
              <a:buNone/>
            </a:pPr>
            <a:r>
              <a:rPr lang="en-US" sz="2100"/>
              <a:t>Log Analytics is a tool in the Azure portal to edit and run log queries from data collected by Azure Monitor Logs and interactively analyze their results. You can use Log Analytics queries to retrieve records that match particular criteria, identify trends, analyze patterns, and provide a variety of insights into your data.</a:t>
            </a:r>
          </a:p>
          <a:p>
            <a:pPr marL="0" indent="0">
              <a:buNone/>
            </a:pPr>
            <a:r>
              <a:rPr lang="en-US" sz="2100">
                <a:solidFill>
                  <a:schemeClr val="accent1"/>
                </a:solidFill>
                <a:latin typeface="Amasis MT Pro"/>
              </a:rPr>
              <a:t>AZURE ALERTS:</a:t>
            </a:r>
          </a:p>
          <a:p>
            <a:pPr marL="0" indent="0">
              <a:buNone/>
            </a:pPr>
            <a:endParaRPr lang="en-US" sz="2100">
              <a:latin typeface="Amasis MT Pro"/>
            </a:endParaRPr>
          </a:p>
          <a:p>
            <a:pPr marL="0" indent="0">
              <a:buNone/>
            </a:pPr>
            <a:endParaRPr lang="en-US" sz="2100">
              <a:latin typeface="Amasis MT Pro"/>
            </a:endParaRPr>
          </a:p>
        </p:txBody>
      </p:sp>
      <p:sp>
        <p:nvSpPr>
          <p:cNvPr id="3" name="Title 2">
            <a:extLst>
              <a:ext uri="{FF2B5EF4-FFF2-40B4-BE49-F238E27FC236}">
                <a16:creationId xmlns:a16="http://schemas.microsoft.com/office/drawing/2014/main" id="{29FC31F6-371B-4759-A844-5D902F62E3F2}"/>
              </a:ext>
            </a:extLst>
          </p:cNvPr>
          <p:cNvSpPr>
            <a:spLocks noGrp="1"/>
          </p:cNvSpPr>
          <p:nvPr>
            <p:ph type="title"/>
          </p:nvPr>
        </p:nvSpPr>
        <p:spPr/>
        <p:txBody>
          <a:bodyPr/>
          <a:lstStyle/>
          <a:p>
            <a:r>
              <a:rPr lang="en-US" sz="3300"/>
              <a:t>LOG ANALYTICS</a:t>
            </a:r>
            <a:endParaRPr lang="en-US"/>
          </a:p>
        </p:txBody>
      </p:sp>
      <p:pic>
        <p:nvPicPr>
          <p:cNvPr id="5" name="Picture 5">
            <a:extLst>
              <a:ext uri="{FF2B5EF4-FFF2-40B4-BE49-F238E27FC236}">
                <a16:creationId xmlns:a16="http://schemas.microsoft.com/office/drawing/2014/main" id="{B6539652-2AC1-4B02-BF9E-7CA31F5026B0}"/>
              </a:ext>
            </a:extLst>
          </p:cNvPr>
          <p:cNvPicPr>
            <a:picLocks noChangeAspect="1"/>
          </p:cNvPicPr>
          <p:nvPr/>
        </p:nvPicPr>
        <p:blipFill>
          <a:blip r:embed="rId2"/>
          <a:stretch>
            <a:fillRect/>
          </a:stretch>
        </p:blipFill>
        <p:spPr>
          <a:xfrm>
            <a:off x="4048665" y="2656950"/>
            <a:ext cx="3418935" cy="3398778"/>
          </a:xfrm>
          <a:prstGeom prst="rect">
            <a:avLst/>
          </a:prstGeom>
        </p:spPr>
      </p:pic>
    </p:spTree>
    <p:extLst>
      <p:ext uri="{BB962C8B-B14F-4D97-AF65-F5344CB8AC3E}">
        <p14:creationId xmlns:p14="http://schemas.microsoft.com/office/powerpoint/2010/main" val="2147461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76C472-962F-4EEB-9679-DE01532304D3}"/>
              </a:ext>
            </a:extLst>
          </p:cNvPr>
          <p:cNvSpPr>
            <a:spLocks noGrp="1"/>
          </p:cNvSpPr>
          <p:nvPr>
            <p:ph idx="1"/>
          </p:nvPr>
        </p:nvSpPr>
        <p:spPr>
          <a:xfrm>
            <a:off x="344253" y="937848"/>
            <a:ext cx="11486969" cy="5282560"/>
          </a:xfrm>
        </p:spPr>
        <p:txBody>
          <a:bodyPr/>
          <a:lstStyle/>
          <a:p>
            <a:pPr marL="0" indent="0">
              <a:buNone/>
            </a:pPr>
            <a:r>
              <a:rPr lang="en-US" sz="2667">
                <a:solidFill>
                  <a:srgbClr val="00008C"/>
                </a:solidFill>
                <a:latin typeface="Calibri" panose="020F0502020204030204" pitchFamily="34" charset="0"/>
                <a:cs typeface="Calibri" panose="020F0502020204030204" pitchFamily="34" charset="0"/>
              </a:rPr>
              <a:t>Virtual Network:</a:t>
            </a:r>
          </a:p>
          <a:p>
            <a:pPr marL="0" indent="0">
              <a:buNone/>
            </a:pPr>
            <a:r>
              <a:rPr lang="en-US">
                <a:latin typeface="Calibri" panose="020F0502020204030204" pitchFamily="34" charset="0"/>
                <a:cs typeface="Calibri" panose="020F0502020204030204" pitchFamily="34" charset="0"/>
              </a:rPr>
              <a:t>An Azure Virtual Network is a network or environment that can be used to run VMs and application in the cloud.</a:t>
            </a:r>
          </a:p>
          <a:p>
            <a:pPr marL="0" indent="0">
              <a:buNone/>
            </a:pPr>
            <a:r>
              <a:rPr lang="en-US" sz="2667">
                <a:solidFill>
                  <a:srgbClr val="00008C"/>
                </a:solidFill>
                <a:latin typeface="Calibri" panose="020F0502020204030204" pitchFamily="34" charset="0"/>
                <a:cs typeface="Calibri" panose="020F0502020204030204" pitchFamily="34" charset="0"/>
              </a:rPr>
              <a:t>VPN Gateway:</a:t>
            </a:r>
            <a:endParaRPr lang="en-US" sz="1867">
              <a:solidFill>
                <a:srgbClr val="00008C"/>
              </a:solidFill>
              <a:latin typeface="Calibri" panose="020F0502020204030204" pitchFamily="34" charset="0"/>
              <a:cs typeface="Calibri" panose="020F0502020204030204" pitchFamily="34" charset="0"/>
            </a:endParaRPr>
          </a:p>
          <a:p>
            <a:pPr marL="0" indent="0">
              <a:buNone/>
            </a:pPr>
            <a:endParaRPr lang="en-US" sz="2667">
              <a:solidFill>
                <a:srgbClr val="00008C"/>
              </a:solidFill>
              <a:latin typeface="Calibri" panose="020F0502020204030204" pitchFamily="34" charset="0"/>
              <a:cs typeface="Calibri" panose="020F0502020204030204" pitchFamily="34" charset="0"/>
            </a:endParaRPr>
          </a:p>
          <a:p>
            <a:pPr marL="0" indent="0">
              <a:buNone/>
            </a:pPr>
            <a:endParaRPr lang="en-US">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1DE2F99A-1E44-49A4-8070-B5CEDC9CD839}"/>
              </a:ext>
            </a:extLst>
          </p:cNvPr>
          <p:cNvPicPr>
            <a:picLocks noChangeAspect="1"/>
          </p:cNvPicPr>
          <p:nvPr/>
        </p:nvPicPr>
        <p:blipFill>
          <a:blip r:embed="rId2"/>
          <a:stretch>
            <a:fillRect/>
          </a:stretch>
        </p:blipFill>
        <p:spPr>
          <a:xfrm>
            <a:off x="5805268" y="2219179"/>
            <a:ext cx="5345723" cy="2563837"/>
          </a:xfrm>
          <a:prstGeom prst="rect">
            <a:avLst/>
          </a:prstGeom>
        </p:spPr>
      </p:pic>
      <p:pic>
        <p:nvPicPr>
          <p:cNvPr id="8" name="Picture 7">
            <a:extLst>
              <a:ext uri="{FF2B5EF4-FFF2-40B4-BE49-F238E27FC236}">
                <a16:creationId xmlns:a16="http://schemas.microsoft.com/office/drawing/2014/main" id="{2E660A8D-7196-4A8D-BD42-2147F7962DB0}"/>
              </a:ext>
            </a:extLst>
          </p:cNvPr>
          <p:cNvPicPr>
            <a:picLocks noChangeAspect="1"/>
          </p:cNvPicPr>
          <p:nvPr/>
        </p:nvPicPr>
        <p:blipFill>
          <a:blip r:embed="rId3"/>
          <a:stretch>
            <a:fillRect/>
          </a:stretch>
        </p:blipFill>
        <p:spPr>
          <a:xfrm>
            <a:off x="1" y="3215712"/>
            <a:ext cx="5805268" cy="2286000"/>
          </a:xfrm>
          <a:prstGeom prst="rect">
            <a:avLst/>
          </a:prstGeom>
        </p:spPr>
      </p:pic>
    </p:spTree>
    <p:extLst>
      <p:ext uri="{BB962C8B-B14F-4D97-AF65-F5344CB8AC3E}">
        <p14:creationId xmlns:p14="http://schemas.microsoft.com/office/powerpoint/2010/main" val="405517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C2465EA-0976-4235-AFE1-0BCA757A2FD3}"/>
              </a:ext>
            </a:extLst>
          </p:cNvPr>
          <p:cNvSpPr>
            <a:spLocks noGrp="1"/>
          </p:cNvSpPr>
          <p:nvPr>
            <p:ph idx="1"/>
          </p:nvPr>
        </p:nvSpPr>
        <p:spPr/>
        <p:txBody>
          <a:bodyPr/>
          <a:lstStyle/>
          <a:p>
            <a:pPr marL="0" indent="0">
              <a:buNone/>
            </a:pPr>
            <a:r>
              <a:rPr lang="en-US" sz="2667">
                <a:solidFill>
                  <a:srgbClr val="00008C"/>
                </a:solidFill>
                <a:latin typeface="Calibri" panose="020F0502020204030204" pitchFamily="34" charset="0"/>
                <a:cs typeface="Calibri" panose="020F0502020204030204" pitchFamily="34" charset="0"/>
              </a:rPr>
              <a:t>Cosmos DB:</a:t>
            </a:r>
          </a:p>
          <a:p>
            <a:pPr marL="0" indent="0">
              <a:buNone/>
            </a:pPr>
            <a:r>
              <a:rPr lang="en-US" b="0" i="0">
                <a:solidFill>
                  <a:srgbClr val="171717"/>
                </a:solidFill>
                <a:effectLst/>
                <a:latin typeface="Calibri" panose="020F0502020204030204" pitchFamily="34" charset="0"/>
                <a:cs typeface="Calibri" panose="020F0502020204030204" pitchFamily="34" charset="0"/>
              </a:rPr>
              <a:t>Azure Cosmos DB is a fully managed NoSQL database for modern app development. Single-digit millisecond response times, and automatic and instant scalability, guarantee speed at any scale.</a:t>
            </a:r>
          </a:p>
          <a:p>
            <a:pPr marL="0" indent="0">
              <a:buNone/>
            </a:pPr>
            <a:r>
              <a:rPr lang="en-US" b="0" i="0">
                <a:solidFill>
                  <a:srgbClr val="202124"/>
                </a:solidFill>
                <a:effectLst/>
                <a:latin typeface="Calibri" panose="020F0502020204030204" pitchFamily="34" charset="0"/>
                <a:cs typeface="Calibri" panose="020F0502020204030204" pitchFamily="34" charset="0"/>
              </a:rPr>
              <a:t>Azure Cosmos DB is suitable for </a:t>
            </a:r>
            <a:r>
              <a:rPr lang="en-US" b="1" i="0">
                <a:solidFill>
                  <a:srgbClr val="202124"/>
                </a:solidFill>
                <a:effectLst/>
                <a:latin typeface="Calibri" panose="020F0502020204030204" pitchFamily="34" charset="0"/>
                <a:cs typeface="Calibri" panose="020F0502020204030204" pitchFamily="34" charset="0"/>
              </a:rPr>
              <a:t>any high-</a:t>
            </a:r>
          </a:p>
          <a:p>
            <a:pPr marL="0" indent="0">
              <a:buNone/>
            </a:pPr>
            <a:r>
              <a:rPr lang="en-US" b="1" i="0">
                <a:solidFill>
                  <a:srgbClr val="202124"/>
                </a:solidFill>
                <a:effectLst/>
                <a:latin typeface="Calibri" panose="020F0502020204030204" pitchFamily="34" charset="0"/>
                <a:cs typeface="Calibri" panose="020F0502020204030204" pitchFamily="34" charset="0"/>
              </a:rPr>
              <a:t>performance application that requires global </a:t>
            </a:r>
          </a:p>
          <a:p>
            <a:pPr marL="0" indent="0">
              <a:buNone/>
            </a:pPr>
            <a:r>
              <a:rPr lang="en-US" b="1" i="0">
                <a:solidFill>
                  <a:srgbClr val="202124"/>
                </a:solidFill>
                <a:effectLst/>
                <a:latin typeface="Calibri" panose="020F0502020204030204" pitchFamily="34" charset="0"/>
                <a:cs typeface="Calibri" panose="020F0502020204030204" pitchFamily="34" charset="0"/>
              </a:rPr>
              <a:t>scale</a:t>
            </a:r>
            <a:r>
              <a:rPr lang="en-US" b="0" i="0">
                <a:solidFill>
                  <a:srgbClr val="202124"/>
                </a:solidFill>
                <a:effectLst/>
                <a:latin typeface="Calibri" panose="020F0502020204030204" pitchFamily="34" charset="0"/>
                <a:cs typeface="Calibri" panose="020F0502020204030204" pitchFamily="34" charset="0"/>
              </a:rPr>
              <a:t>. </a:t>
            </a:r>
            <a:endParaRPr lang="en-US">
              <a:solidFill>
                <a:srgbClr val="00008C"/>
              </a:solidFill>
              <a:latin typeface="Calibri" panose="020F0502020204030204" pitchFamily="34" charset="0"/>
              <a:cs typeface="Calibri" panose="020F0502020204030204" pitchFamily="34" charset="0"/>
            </a:endParaRPr>
          </a:p>
          <a:p>
            <a:pPr marL="0" indent="0">
              <a:buNone/>
            </a:pPr>
            <a:endParaRPr lang="en-IN" sz="2667">
              <a:solidFill>
                <a:srgbClr val="00008C"/>
              </a:solidFill>
              <a:latin typeface="Calibri" panose="020F0502020204030204" pitchFamily="34" charset="0"/>
              <a:cs typeface="Calibri" panose="020F0502020204030204" pitchFamily="34" charset="0"/>
            </a:endParaRPr>
          </a:p>
        </p:txBody>
      </p:sp>
      <p:sp>
        <p:nvSpPr>
          <p:cNvPr id="3" name="Title 2">
            <a:extLst>
              <a:ext uri="{FF2B5EF4-FFF2-40B4-BE49-F238E27FC236}">
                <a16:creationId xmlns:a16="http://schemas.microsoft.com/office/drawing/2014/main" id="{0FDECE48-0B2D-4AE4-AA6A-E19E7C38546A}"/>
              </a:ext>
            </a:extLst>
          </p:cNvPr>
          <p:cNvSpPr>
            <a:spLocks noGrp="1"/>
          </p:cNvSpPr>
          <p:nvPr>
            <p:ph type="title"/>
          </p:nvPr>
        </p:nvSpPr>
        <p:spPr/>
        <p:txBody>
          <a:bodyPr/>
          <a:lstStyle/>
          <a:p>
            <a:r>
              <a:rPr lang="en-US"/>
              <a:t>                    </a:t>
            </a:r>
            <a:r>
              <a:rPr lang="en-US" sz="3200">
                <a:latin typeface="Calibri" panose="020F0502020204030204" pitchFamily="34" charset="0"/>
                <a:cs typeface="Calibri" panose="020F0502020204030204" pitchFamily="34" charset="0"/>
              </a:rPr>
              <a:t>Azure Database &amp; Analytic services</a:t>
            </a:r>
            <a:endParaRPr lang="en-IN" sz="3200">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009E5A0B-6DA6-4149-9233-137A1C8CB516}"/>
              </a:ext>
            </a:extLst>
          </p:cNvPr>
          <p:cNvPicPr>
            <a:picLocks noChangeAspect="1"/>
          </p:cNvPicPr>
          <p:nvPr/>
        </p:nvPicPr>
        <p:blipFill>
          <a:blip r:embed="rId2"/>
          <a:stretch>
            <a:fillRect/>
          </a:stretch>
        </p:blipFill>
        <p:spPr>
          <a:xfrm>
            <a:off x="6224286" y="2879189"/>
            <a:ext cx="4506351" cy="2222695"/>
          </a:xfrm>
          <a:prstGeom prst="rect">
            <a:avLst/>
          </a:prstGeom>
        </p:spPr>
      </p:pic>
    </p:spTree>
    <p:extLst>
      <p:ext uri="{BB962C8B-B14F-4D97-AF65-F5344CB8AC3E}">
        <p14:creationId xmlns:p14="http://schemas.microsoft.com/office/powerpoint/2010/main" val="3476795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4343DF1-C14B-4ED1-AF06-2F6DBB8DCDF9}"/>
              </a:ext>
            </a:extLst>
          </p:cNvPr>
          <p:cNvSpPr>
            <a:spLocks noGrp="1"/>
          </p:cNvSpPr>
          <p:nvPr>
            <p:ph idx="1"/>
          </p:nvPr>
        </p:nvSpPr>
        <p:spPr>
          <a:xfrm>
            <a:off x="352516" y="769035"/>
            <a:ext cx="11486969" cy="5451373"/>
          </a:xfrm>
        </p:spPr>
        <p:txBody>
          <a:bodyPr/>
          <a:lstStyle/>
          <a:p>
            <a:pPr marL="0" indent="0">
              <a:buNone/>
            </a:pPr>
            <a:r>
              <a:rPr lang="en-US" sz="2400">
                <a:solidFill>
                  <a:srgbClr val="00008C"/>
                </a:solidFill>
                <a:latin typeface="Calibri" panose="020F0502020204030204" pitchFamily="34" charset="0"/>
                <a:cs typeface="Calibri" panose="020F0502020204030204" pitchFamily="34" charset="0"/>
              </a:rPr>
              <a:t>                                                      SQL Database:</a:t>
            </a:r>
          </a:p>
          <a:p>
            <a:pPr marL="0" indent="0">
              <a:buNone/>
            </a:pPr>
            <a:endParaRPr lang="en-US" sz="2400">
              <a:solidFill>
                <a:srgbClr val="00008C"/>
              </a:solidFill>
              <a:latin typeface="Calibri" panose="020F0502020204030204" pitchFamily="34" charset="0"/>
              <a:cs typeface="Calibri" panose="020F0502020204030204" pitchFamily="34" charset="0"/>
            </a:endParaRPr>
          </a:p>
          <a:p>
            <a:pPr marL="0" indent="0">
              <a:buNone/>
            </a:pPr>
            <a:endParaRPr lang="en-US" sz="2400">
              <a:solidFill>
                <a:srgbClr val="00008C"/>
              </a:solidFill>
              <a:latin typeface="Calibri" panose="020F0502020204030204" pitchFamily="34" charset="0"/>
              <a:cs typeface="Calibri" panose="020F0502020204030204" pitchFamily="34" charset="0"/>
            </a:endParaRPr>
          </a:p>
          <a:p>
            <a:pPr marL="0" indent="0">
              <a:buNone/>
            </a:pPr>
            <a:endParaRPr lang="en-US" sz="2400">
              <a:solidFill>
                <a:srgbClr val="00008C"/>
              </a:solidFill>
              <a:latin typeface="Calibri" panose="020F0502020204030204" pitchFamily="34" charset="0"/>
              <a:cs typeface="Calibri" panose="020F0502020204030204" pitchFamily="34" charset="0"/>
            </a:endParaRPr>
          </a:p>
          <a:p>
            <a:pPr marL="0" indent="0">
              <a:buNone/>
            </a:pPr>
            <a:endParaRPr lang="en-US" sz="2400">
              <a:solidFill>
                <a:srgbClr val="00008C"/>
              </a:solidFill>
              <a:latin typeface="Calibri" panose="020F0502020204030204" pitchFamily="34" charset="0"/>
              <a:cs typeface="Calibri" panose="020F0502020204030204" pitchFamily="34" charset="0"/>
            </a:endParaRPr>
          </a:p>
          <a:p>
            <a:pPr marL="0" indent="0">
              <a:buNone/>
            </a:pPr>
            <a:r>
              <a:rPr lang="en-US" sz="2400">
                <a:solidFill>
                  <a:srgbClr val="00008C"/>
                </a:solidFill>
                <a:latin typeface="Calibri" panose="020F0502020204030204" pitchFamily="34" charset="0"/>
                <a:cs typeface="Calibri" panose="020F0502020204030204" pitchFamily="34" charset="0"/>
              </a:rPr>
              <a:t>Azure Compute Service</a:t>
            </a:r>
          </a:p>
          <a:p>
            <a:r>
              <a:rPr lang="en-US" sz="2400">
                <a:solidFill>
                  <a:srgbClr val="00008C"/>
                </a:solidFill>
                <a:latin typeface="Calibri" panose="020F0502020204030204" pitchFamily="34" charset="0"/>
                <a:cs typeface="Calibri" panose="020F0502020204030204" pitchFamily="34" charset="0"/>
              </a:rPr>
              <a:t> </a:t>
            </a:r>
            <a:r>
              <a:rPr lang="en-US">
                <a:latin typeface="Calibri" panose="020F0502020204030204" pitchFamily="34" charset="0"/>
                <a:cs typeface="Calibri" panose="020F0502020204030204" pitchFamily="34" charset="0"/>
              </a:rPr>
              <a:t>App Service</a:t>
            </a:r>
          </a:p>
          <a:p>
            <a:r>
              <a:rPr lang="en-US">
                <a:latin typeface="Calibri" panose="020F0502020204030204" pitchFamily="34" charset="0"/>
                <a:cs typeface="Calibri" panose="020F0502020204030204" pitchFamily="34" charset="0"/>
              </a:rPr>
              <a:t>Azure functions</a:t>
            </a:r>
            <a:endParaRPr lang="en-IN">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ECF2873C-390D-4CB7-9089-5F8FE09F4D15}"/>
              </a:ext>
            </a:extLst>
          </p:cNvPr>
          <p:cNvPicPr>
            <a:picLocks noChangeAspect="1"/>
          </p:cNvPicPr>
          <p:nvPr/>
        </p:nvPicPr>
        <p:blipFill>
          <a:blip r:embed="rId2"/>
          <a:stretch>
            <a:fillRect/>
          </a:stretch>
        </p:blipFill>
        <p:spPr>
          <a:xfrm>
            <a:off x="2035128" y="1409255"/>
            <a:ext cx="6865033" cy="2282413"/>
          </a:xfrm>
          <a:prstGeom prst="rect">
            <a:avLst/>
          </a:prstGeom>
        </p:spPr>
      </p:pic>
    </p:spTree>
    <p:extLst>
      <p:ext uri="{BB962C8B-B14F-4D97-AF65-F5344CB8AC3E}">
        <p14:creationId xmlns:p14="http://schemas.microsoft.com/office/powerpoint/2010/main" val="3015041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4D52179-5C99-44FD-B6E7-FC19F5DDBC17}"/>
              </a:ext>
            </a:extLst>
          </p:cNvPr>
          <p:cNvSpPr>
            <a:spLocks noGrp="1"/>
          </p:cNvSpPr>
          <p:nvPr>
            <p:ph idx="1"/>
          </p:nvPr>
        </p:nvSpPr>
        <p:spPr/>
        <p:txBody>
          <a:bodyPr/>
          <a:lstStyle/>
          <a:p>
            <a:pPr marL="194310" indent="-194310"/>
            <a:r>
              <a:rPr lang="en-US" sz="2100"/>
              <a:t>The Azure Internet of Things (IoT) is a collection of Microsoft-managed cloud services that connect, monitor, and control billions of IoT assets.</a:t>
            </a:r>
          </a:p>
          <a:p>
            <a:pPr marL="194310" indent="-194310"/>
            <a:r>
              <a:rPr lang="en-US" sz="2400" b="1"/>
              <a:t>Azure IOT Services:</a:t>
            </a:r>
          </a:p>
          <a:p>
            <a:pPr marL="194310" indent="-194310">
              <a:buChar char="Ø"/>
            </a:pPr>
            <a:r>
              <a:rPr lang="en-US" sz="2100" b="1"/>
              <a:t>IOT HUB:</a:t>
            </a:r>
          </a:p>
          <a:p>
            <a:pPr marL="194310" indent="-194310">
              <a:buFont typeface="Arial" charset="2"/>
              <a:buChar char="•"/>
            </a:pPr>
            <a:r>
              <a:rPr lang="en-US" sz="2100"/>
              <a:t>Managed Service for Bi directional communication between your IoT application and the devices it manages.</a:t>
            </a:r>
          </a:p>
          <a:p>
            <a:pPr marL="194310" indent="-194310">
              <a:buFont typeface="Arial" charset="2"/>
              <a:buChar char="•"/>
            </a:pPr>
            <a:r>
              <a:rPr lang="en-US" sz="2100"/>
              <a:t>Platform as a service</a:t>
            </a:r>
          </a:p>
          <a:p>
            <a:pPr marL="194310" indent="-194310">
              <a:buFont typeface="Arial" charset="2"/>
              <a:buChar char="•"/>
            </a:pPr>
            <a:r>
              <a:rPr lang="en-US" sz="2100"/>
              <a:t>It can be integrated with lots of Azure services.</a:t>
            </a:r>
          </a:p>
          <a:p>
            <a:pPr marL="194310" indent="-194310">
              <a:buFont typeface="Arial" charset="2"/>
              <a:buChar char="•"/>
            </a:pPr>
            <a:r>
              <a:rPr lang="en-US" sz="2100"/>
              <a:t>Highly secure, scalable and reliable.</a:t>
            </a:r>
          </a:p>
          <a:p>
            <a:pPr marL="194310" indent="-194310">
              <a:buFont typeface="Arial" charset="2"/>
              <a:buChar char="•"/>
            </a:pPr>
            <a:endParaRPr lang="en-US" sz="2100"/>
          </a:p>
          <a:p>
            <a:pPr marL="194310" indent="-194310">
              <a:buFont typeface="Arial" charset="2"/>
              <a:buChar char="•"/>
            </a:pPr>
            <a:endParaRPr lang="en-US" sz="2100"/>
          </a:p>
        </p:txBody>
      </p:sp>
      <p:sp>
        <p:nvSpPr>
          <p:cNvPr id="3" name="Title 2">
            <a:extLst>
              <a:ext uri="{FF2B5EF4-FFF2-40B4-BE49-F238E27FC236}">
                <a16:creationId xmlns:a16="http://schemas.microsoft.com/office/drawing/2014/main" id="{90636FC0-C904-49BB-B749-39496B2A9A9A}"/>
              </a:ext>
            </a:extLst>
          </p:cNvPr>
          <p:cNvSpPr>
            <a:spLocks noGrp="1"/>
          </p:cNvSpPr>
          <p:nvPr>
            <p:ph type="title"/>
          </p:nvPr>
        </p:nvSpPr>
        <p:spPr/>
        <p:txBody>
          <a:bodyPr/>
          <a:lstStyle/>
          <a:p>
            <a:r>
              <a:rPr lang="en-US" sz="3300"/>
              <a:t>Azure IOT</a:t>
            </a:r>
            <a:endParaRPr lang="en-US"/>
          </a:p>
        </p:txBody>
      </p:sp>
    </p:spTree>
    <p:extLst>
      <p:ext uri="{BB962C8B-B14F-4D97-AF65-F5344CB8AC3E}">
        <p14:creationId xmlns:p14="http://schemas.microsoft.com/office/powerpoint/2010/main" val="1987151045"/>
      </p:ext>
    </p:extLst>
  </p:cSld>
  <p:clrMapOvr>
    <a:masterClrMapping/>
  </p:clrMapOvr>
</p:sld>
</file>

<file path=ppt/theme/theme1.xml><?xml version="1.0" encoding="utf-8"?>
<a:theme xmlns:a="http://schemas.openxmlformats.org/drawingml/2006/main" name="L&amp;T Infotech">
  <a:themeElements>
    <a:clrScheme name="L&amp;T">
      <a:dk1>
        <a:srgbClr val="7C7C7C"/>
      </a:dk1>
      <a:lt1>
        <a:srgbClr val="FEFDFD"/>
      </a:lt1>
      <a:dk2>
        <a:srgbClr val="B2B2B2"/>
      </a:dk2>
      <a:lt2>
        <a:srgbClr val="FEFDFD"/>
      </a:lt2>
      <a:accent1>
        <a:srgbClr val="124079"/>
      </a:accent1>
      <a:accent2>
        <a:srgbClr val="7C7C7C"/>
      </a:accent2>
      <a:accent3>
        <a:srgbClr val="FCC320"/>
      </a:accent3>
      <a:accent4>
        <a:srgbClr val="20BDBE"/>
      </a:accent4>
      <a:accent5>
        <a:srgbClr val="706952"/>
      </a:accent5>
      <a:accent6>
        <a:srgbClr val="1AB26C"/>
      </a:accent6>
      <a:hlink>
        <a:srgbClr val="939598"/>
      </a:hlink>
      <a:folHlink>
        <a:srgbClr val="BBBDC0"/>
      </a:folHlink>
    </a:clrScheme>
    <a:fontScheme name="ICG Fonts">
      <a:majorFont>
        <a:latin typeface="Arial"/>
        <a:ea typeface="STKaiti"/>
        <a:cs typeface=""/>
      </a:majorFont>
      <a:minorFont>
        <a:latin typeface="Arial"/>
        <a:ea typeface="STKait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txDef>
      <a:spPr>
        <a:noFill/>
      </a:spPr>
      <a:bodyPr wrap="none" rtlCol="0">
        <a:spAutoFit/>
      </a:bodyPr>
      <a:lstStyle>
        <a:defPPr>
          <a:defRPr baseline="0" dirty="0">
            <a:ea typeface="+mj-ea"/>
          </a:defRPr>
        </a:defPPr>
      </a:lstStyle>
    </a:tx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Aqua">
      <a:srgbClr val="00B0B9"/>
    </a:custClr>
    <a:custClr name="Aqua Tint">
      <a:srgbClr val="99DFE3"/>
    </a:custClr>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4090</Words>
  <Application>Microsoft Office PowerPoint</Application>
  <PresentationFormat>Widescreen</PresentationFormat>
  <Paragraphs>319</Paragraphs>
  <Slides>52</Slides>
  <Notes>0</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52</vt:i4>
      </vt:variant>
    </vt:vector>
  </HeadingPairs>
  <TitlesOfParts>
    <vt:vector size="65" baseType="lpstr">
      <vt:lpstr>Amasis MT Pro</vt:lpstr>
      <vt:lpstr>Amasis MT Pro Medium</vt:lpstr>
      <vt:lpstr>Arial</vt:lpstr>
      <vt:lpstr>Arial,Sans-Serif</vt:lpstr>
      <vt:lpstr>Calibri</vt:lpstr>
      <vt:lpstr>Calibri Light</vt:lpstr>
      <vt:lpstr>open sans</vt:lpstr>
      <vt:lpstr>Segoe UI</vt:lpstr>
      <vt:lpstr>Symbol</vt:lpstr>
      <vt:lpstr>Times New Roman</vt:lpstr>
      <vt:lpstr>Wingdings</vt:lpstr>
      <vt:lpstr>L&amp;T Infotech</vt:lpstr>
      <vt:lpstr>Custom Design</vt:lpstr>
      <vt:lpstr>Team 1</vt:lpstr>
      <vt:lpstr>                               Cloud Computing</vt:lpstr>
      <vt:lpstr>                                            Azure</vt:lpstr>
      <vt:lpstr>PowerPoint Presentation</vt:lpstr>
      <vt:lpstr>PowerPoint Presentation</vt:lpstr>
      <vt:lpstr>PowerPoint Presentation</vt:lpstr>
      <vt:lpstr>                    Azure Database &amp; Analytic services</vt:lpstr>
      <vt:lpstr>PowerPoint Presentation</vt:lpstr>
      <vt:lpstr>Azure IOT</vt:lpstr>
      <vt:lpstr>Contd...</vt:lpstr>
      <vt:lpstr>Azure AI</vt:lpstr>
      <vt:lpstr>Azure DevOps</vt:lpstr>
      <vt:lpstr>Components of Azure DevOps: </vt:lpstr>
      <vt:lpstr>PowerPoint Presentation</vt:lpstr>
      <vt:lpstr>Tools to manage and configure Azure environment</vt:lpstr>
      <vt:lpstr>PowerPoint Presentation</vt:lpstr>
      <vt:lpstr>Monitoring Services</vt:lpstr>
      <vt:lpstr>General &amp; Network Security</vt:lpstr>
      <vt:lpstr>Azure Sentinel</vt:lpstr>
      <vt:lpstr>Azure key vault</vt:lpstr>
      <vt:lpstr>Azure Firewall</vt:lpstr>
      <vt:lpstr>Azure DDos Protection</vt:lpstr>
      <vt:lpstr>Azure Active Directory</vt:lpstr>
      <vt:lpstr>Conditional access                                                 </vt:lpstr>
      <vt:lpstr>PowerPoint Presentation</vt:lpstr>
      <vt:lpstr>PowerPoint Presentation</vt:lpstr>
      <vt:lpstr>Azure cost , SLA and Lifecycle</vt:lpstr>
      <vt:lpstr>Azure Logic Apps</vt:lpstr>
      <vt:lpstr>PowerPoint Presentation</vt:lpstr>
      <vt:lpstr>Microsoft Azure Functions</vt:lpstr>
      <vt:lpstr>PowerPoint Presentation</vt:lpstr>
      <vt:lpstr>Azure Messaging Services:</vt:lpstr>
      <vt:lpstr>Azure Service Bus</vt:lpstr>
      <vt:lpstr>Azure Service Bus Queue</vt:lpstr>
      <vt:lpstr>Azure Service Bus Topic</vt:lpstr>
      <vt:lpstr>Azure Storage Queues</vt:lpstr>
      <vt:lpstr>Azure Event Hub </vt:lpstr>
      <vt:lpstr>Azure Event Grid</vt:lpstr>
      <vt:lpstr>Azure Storage</vt:lpstr>
      <vt:lpstr>Blob Storage </vt:lpstr>
      <vt:lpstr>Blob Access Tier</vt:lpstr>
      <vt:lpstr>File Storage</vt:lpstr>
      <vt:lpstr>Table Storage</vt:lpstr>
      <vt:lpstr>Queue Storage</vt:lpstr>
      <vt:lpstr>Data Redundancy</vt:lpstr>
      <vt:lpstr>AZURE API MANAGEMENT</vt:lpstr>
      <vt:lpstr>COMPONENTS</vt:lpstr>
      <vt:lpstr>AZURE VMS</vt:lpstr>
      <vt:lpstr>AVAILABILITY SET</vt:lpstr>
      <vt:lpstr>SCALE SET Scale sets provide an ability to deploy and manage multiple identical VMs. Scaling in and out allows Azure administrators to increase or decrease the number of VMs in a set based on various parameters used to monitor the performance of the application  </vt:lpstr>
      <vt:lpstr>MONITORING</vt:lpstr>
      <vt:lpstr>LOG ANALYTICS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veera chitluri</cp:lastModifiedBy>
  <cp:revision>5</cp:revision>
  <dcterms:created xsi:type="dcterms:W3CDTF">2022-01-27T15:15:04Z</dcterms:created>
  <dcterms:modified xsi:type="dcterms:W3CDTF">2022-01-29T03:12:23Z</dcterms:modified>
</cp:coreProperties>
</file>