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F7B6368-4EA5-4E41-B179-06995D0C34E2}">
  <a:tblStyle styleId="{4F7B6368-4EA5-4E41-B179-06995D0C34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45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3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0" y="1057700"/>
            <a:ext cx="9144000" cy="7164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ctrTitle"/>
          </p:nvPr>
        </p:nvSpPr>
        <p:spPr>
          <a:xfrm>
            <a:off x="345650" y="1057700"/>
            <a:ext cx="7172100" cy="71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45650" y="1925025"/>
            <a:ext cx="7172100" cy="198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4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232878" y="219975"/>
            <a:ext cx="2336400" cy="915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b="1" sz="2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232875" y="1290250"/>
            <a:ext cx="2336400" cy="352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63750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design for online shopping management design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947374" y="554850"/>
            <a:ext cx="3855900" cy="4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By,</a:t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Shengchen Liu</a:t>
            </a:r>
            <a:endParaRPr b="1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Yuhong Qi </a:t>
            </a:r>
            <a:endParaRPr b="1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Umeash Vaithyalingam Gangatharan</a:t>
            </a:r>
            <a:br>
              <a:rPr b="1" lang="en"/>
            </a:br>
            <a:br>
              <a:rPr b="1" lang="en"/>
            </a:b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Professor: Wuping (Simon) Wang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9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Computed Column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663875"/>
            <a:ext cx="8520600" cy="4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Create Function fn_arrivaldate</a:t>
            </a:r>
            <a:br>
              <a:rPr lang="en" sz="700"/>
            </a:br>
            <a:r>
              <a:rPr lang="en" sz="700"/>
              <a:t>(@TR int)</a:t>
            </a:r>
            <a:br>
              <a:rPr lang="en" sz="700"/>
            </a:br>
            <a:r>
              <a:rPr lang="en" sz="700"/>
              <a:t>RETURNS Varchar (10)</a:t>
            </a:r>
            <a:br>
              <a:rPr lang="en" sz="700"/>
            </a:br>
            <a:r>
              <a:rPr lang="en" sz="700"/>
              <a:t>as </a:t>
            </a:r>
            <a:br>
              <a:rPr lang="en" sz="700"/>
            </a:br>
            <a:r>
              <a:rPr lang="en" sz="700"/>
              <a:t>Begin</a:t>
            </a:r>
            <a:br>
              <a:rPr lang="en" sz="700"/>
            </a:br>
            <a:r>
              <a:rPr lang="en" sz="700"/>
              <a:t>declare @ArTime int = (select datepart(mm, ArrrivalTime)</a:t>
            </a:r>
            <a:br>
              <a:rPr lang="en" sz="700"/>
            </a:br>
            <a:r>
              <a:rPr lang="en" sz="700"/>
              <a:t>From dbo.ShippingInfo</a:t>
            </a:r>
            <a:br>
              <a:rPr lang="en" sz="700"/>
            </a:br>
            <a:r>
              <a:rPr lang="en" sz="700"/>
              <a:t>Where @TR= TrackingNumber);</a:t>
            </a:r>
            <a:br>
              <a:rPr lang="en" sz="700"/>
            </a:br>
            <a:r>
              <a:rPr lang="en" sz="700"/>
              <a:t>Return @ArTime;</a:t>
            </a:r>
            <a:br>
              <a:rPr lang="en" sz="700"/>
            </a:br>
            <a:r>
              <a:rPr lang="en" sz="700"/>
              <a:t>End</a:t>
            </a:r>
            <a:br>
              <a:rPr lang="en" sz="700"/>
            </a:br>
            <a:r>
              <a:rPr lang="en" sz="700"/>
              <a:t>alter table shippinginfo</a:t>
            </a:r>
            <a:br>
              <a:rPr lang="en" sz="700"/>
            </a:br>
            <a:r>
              <a:rPr lang="en" sz="700"/>
              <a:t>add montharr as (dbo.fn_arrivaldate(TrackingNumber))</a:t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  <p:pic>
        <p:nvPicPr>
          <p:cNvPr descr="Computedcol.PNG"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45550"/>
            <a:ext cx="8054375" cy="22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311700" y="2367450"/>
            <a:ext cx="1971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Procedures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1.Retrieving Data having Tracking Number as input</a:t>
            </a:r>
            <a:br>
              <a:rPr lang="en"/>
            </a:br>
            <a:r>
              <a:rPr lang="en" sz="700"/>
              <a:t>CREATE PROCEDURE dbo.RetrieveTrackingnumberonly1</a:t>
            </a:r>
            <a:br>
              <a:rPr lang="en" sz="700"/>
            </a:br>
            <a:r>
              <a:rPr lang="en" sz="700"/>
              <a:t>@TrackingNumber INT</a:t>
            </a:r>
            <a:br>
              <a:rPr lang="en" sz="700"/>
            </a:br>
            <a:r>
              <a:rPr lang="en" sz="700"/>
              <a:t>AS</a:t>
            </a:r>
            <a:br>
              <a:rPr lang="en" sz="700"/>
            </a:br>
            <a:r>
              <a:rPr lang="en" sz="700"/>
              <a:t>BEGIN</a:t>
            </a:r>
            <a:br>
              <a:rPr lang="en" sz="700"/>
            </a:br>
            <a:r>
              <a:rPr lang="en" sz="700"/>
              <a:t>  Select</a:t>
            </a:r>
            <a:br>
              <a:rPr lang="en" sz="700"/>
            </a:br>
            <a:r>
              <a:rPr lang="en" sz="700"/>
              <a:t>   ShippingInfo.ShuppingAgenncy,ShippingInfo.ArrrivalTime,</a:t>
            </a:r>
            <a:br>
              <a:rPr lang="en" sz="700"/>
            </a:br>
            <a:r>
              <a:rPr lang="en" sz="700"/>
              <a:t>   ShippingInfo.ShippingStatus,Supplier.SupplierID,Supplier.CompanyName,</a:t>
            </a:r>
            <a:br>
              <a:rPr lang="en" sz="700"/>
            </a:br>
            <a:r>
              <a:rPr lang="en" sz="700"/>
              <a:t>   Warehouse.WarehouseID,Warehouse.WarehouseCity,</a:t>
            </a:r>
            <a:br>
              <a:rPr lang="en" sz="700"/>
            </a:br>
            <a:r>
              <a:rPr lang="en" sz="700"/>
              <a:t>   OrderLine.OrderID,OrderLine.ProductID</a:t>
            </a:r>
            <a:br>
              <a:rPr lang="en" sz="700"/>
            </a:br>
            <a:r>
              <a:rPr lang="en" sz="700"/>
              <a:t>   FROM ShippingInfo</a:t>
            </a:r>
            <a:br>
              <a:rPr lang="en" sz="700"/>
            </a:br>
            <a:r>
              <a:rPr lang="en" sz="700"/>
              <a:t>   INNER JOIN OrderLine</a:t>
            </a:r>
            <a:br>
              <a:rPr lang="en" sz="700"/>
            </a:br>
            <a:r>
              <a:rPr lang="en" sz="700"/>
              <a:t>   ON ShippingInfo.OrderID= OrderLine.OrderID</a:t>
            </a:r>
            <a:br>
              <a:rPr lang="en" sz="700"/>
            </a:br>
            <a:r>
              <a:rPr lang="en" sz="700"/>
              <a:t>   INNER JOIN Supplier</a:t>
            </a:r>
            <a:br>
              <a:rPr lang="en" sz="700"/>
            </a:br>
            <a:r>
              <a:rPr lang="en" sz="700"/>
              <a:t>   ON Supplier.SupplierID=ShippingInfo.SupplierID</a:t>
            </a:r>
            <a:br>
              <a:rPr lang="en" sz="700"/>
            </a:br>
            <a:r>
              <a:rPr lang="en" sz="700"/>
              <a:t>   INNER JOIN Warehouse</a:t>
            </a:r>
            <a:br>
              <a:rPr lang="en" sz="700"/>
            </a:br>
            <a:r>
              <a:rPr lang="en" sz="700"/>
              <a:t>   ON Warehouse.WarehouseID=ShippingInfo.WarehouseID</a:t>
            </a:r>
            <a:br>
              <a:rPr lang="en" sz="700"/>
            </a:br>
            <a:r>
              <a:rPr lang="en" sz="700"/>
              <a:t>   where TrackingNumber=@TrackingNumber</a:t>
            </a:r>
            <a:br>
              <a:rPr lang="en" sz="700"/>
            </a:br>
            <a:r>
              <a:rPr lang="en" sz="700"/>
              <a:t>END</a:t>
            </a:r>
            <a:br>
              <a:rPr lang="en" sz="700"/>
            </a:br>
            <a:r>
              <a:rPr lang="en" sz="700"/>
              <a:t>exec dbo.RetrieveTrackingnumberonly1 2 </a:t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  <p:pic>
        <p:nvPicPr>
          <p:cNvPr descr="proce1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60875"/>
            <a:ext cx="7776349" cy="9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311700" y="3732300"/>
            <a:ext cx="11373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35875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2.Getting Information having OrderID as input</a:t>
            </a:r>
            <a:endParaRPr sz="1800"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711900"/>
            <a:ext cx="8520600" cy="4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CREATE PROCEDURE OrderRetrieve  </a:t>
            </a:r>
            <a:br>
              <a:rPr lang="en" sz="700"/>
            </a:br>
            <a:r>
              <a:rPr lang="en" sz="700"/>
              <a:t>( @orderID INT)</a:t>
            </a:r>
            <a:br>
              <a:rPr lang="en" sz="700"/>
            </a:br>
            <a:r>
              <a:rPr lang="en" sz="700"/>
              <a:t> AS </a:t>
            </a:r>
            <a:br>
              <a:rPr lang="en" sz="700"/>
            </a:br>
            <a:r>
              <a:rPr lang="en" sz="700"/>
              <a:t>BEGIN </a:t>
            </a:r>
            <a:br>
              <a:rPr lang="en" sz="700"/>
            </a:br>
            <a:r>
              <a:rPr lang="en" sz="700"/>
              <a:t>SELECT ShoppingCart.CustomerID,</a:t>
            </a:r>
            <a:br>
              <a:rPr lang="en" sz="700"/>
            </a:br>
            <a:r>
              <a:rPr lang="en" sz="700"/>
              <a:t>Customer.LASTNAME,Customer.Membership,Product.ProductName,</a:t>
            </a:r>
            <a:br>
              <a:rPr lang="en" sz="700"/>
            </a:br>
            <a:r>
              <a:rPr lang="en" sz="700"/>
              <a:t>OrderLine.UnitPrice,OrderLine.OrderQty,shippinginfo.ShuppingAgenncy</a:t>
            </a:r>
            <a:br>
              <a:rPr lang="en" sz="700"/>
            </a:br>
            <a:r>
              <a:rPr lang="en" sz="700"/>
              <a:t>,ShippingInfo.ShippingStatus,ShippingInfo.ArrrivalTime</a:t>
            </a:r>
            <a:br>
              <a:rPr lang="en" sz="700"/>
            </a:br>
            <a:r>
              <a:rPr lang="en" sz="700"/>
              <a:t>from Orders</a:t>
            </a:r>
            <a:br>
              <a:rPr lang="en" sz="700"/>
            </a:br>
            <a:r>
              <a:rPr lang="en" sz="700"/>
              <a:t>inner join ShoppingCart</a:t>
            </a:r>
            <a:br>
              <a:rPr lang="en" sz="700"/>
            </a:br>
            <a:r>
              <a:rPr lang="en" sz="700"/>
              <a:t>on ShoppingCart.CartID=Orders.CartID</a:t>
            </a:r>
            <a:br>
              <a:rPr lang="en" sz="700"/>
            </a:br>
            <a:r>
              <a:rPr lang="en" sz="700"/>
              <a:t>inner join Customer</a:t>
            </a:r>
            <a:br>
              <a:rPr lang="en" sz="700"/>
            </a:br>
            <a:r>
              <a:rPr lang="en" sz="700"/>
              <a:t>on ShoppingCart.CustomerID=Customer.CustomerID</a:t>
            </a:r>
            <a:br>
              <a:rPr lang="en" sz="700"/>
            </a:br>
            <a:r>
              <a:rPr lang="en" sz="700"/>
              <a:t>inner join OrderLine </a:t>
            </a:r>
            <a:br>
              <a:rPr lang="en" sz="700"/>
            </a:br>
            <a:r>
              <a:rPr lang="en" sz="700"/>
              <a:t>on OrderLine.OrderID=Orders.OrderID</a:t>
            </a:r>
            <a:br>
              <a:rPr lang="en" sz="700"/>
            </a:br>
            <a:r>
              <a:rPr lang="en" sz="700"/>
              <a:t>inner join Product</a:t>
            </a:r>
            <a:br>
              <a:rPr lang="en" sz="700"/>
            </a:br>
            <a:r>
              <a:rPr lang="en" sz="700"/>
              <a:t>on OrderLine.ProductID=Product.ProductID</a:t>
            </a:r>
            <a:br>
              <a:rPr lang="en" sz="700"/>
            </a:br>
            <a:r>
              <a:rPr lang="en" sz="700"/>
              <a:t>inner join ShippingInfo</a:t>
            </a:r>
            <a:br>
              <a:rPr lang="en" sz="700"/>
            </a:br>
            <a:r>
              <a:rPr lang="en" sz="700"/>
              <a:t>on ShippingInfo.OrderID=OrderLine.OrderID</a:t>
            </a:r>
            <a:br>
              <a:rPr lang="en" sz="700"/>
            </a:br>
            <a:r>
              <a:rPr lang="en" sz="700"/>
              <a:t> WHERE Orders.orderId= @orderID</a:t>
            </a:r>
            <a:br>
              <a:rPr lang="en" sz="700"/>
            </a:br>
            <a:r>
              <a:rPr lang="en" sz="700"/>
              <a:t> End</a:t>
            </a:r>
            <a:br>
              <a:rPr lang="en" sz="700"/>
            </a:br>
            <a:r>
              <a:rPr lang="en" sz="700"/>
              <a:t> exec OrderRetrieve 1</a:t>
            </a:r>
            <a:br>
              <a:rPr lang="en" sz="700"/>
            </a:br>
            <a:endParaRPr sz="7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  <p:pic>
        <p:nvPicPr>
          <p:cNvPr descr="proce2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85050"/>
            <a:ext cx="7978551" cy="8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404400" y="3681750"/>
            <a:ext cx="10869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29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60050" y="866075"/>
            <a:ext cx="8520600" cy="42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1.Checking Stock</a:t>
            </a:r>
            <a:br>
              <a:rPr lang="en"/>
            </a:br>
            <a:r>
              <a:rPr lang="en" sz="700"/>
              <a:t>CREATE TRIGGER TR_CheckStock</a:t>
            </a:r>
            <a:br>
              <a:rPr lang="en" sz="700"/>
            </a:br>
            <a:r>
              <a:rPr lang="en" sz="700"/>
              <a:t>ON dbo.Warehouse</a:t>
            </a:r>
            <a:br>
              <a:rPr lang="en" sz="700"/>
            </a:br>
            <a:r>
              <a:rPr lang="en" sz="700"/>
              <a:t>AFTER INSERT AS </a:t>
            </a:r>
            <a:br>
              <a:rPr lang="en" sz="700"/>
            </a:br>
            <a:r>
              <a:rPr lang="en" sz="700"/>
              <a:t>BEGIN</a:t>
            </a:r>
            <a:br>
              <a:rPr lang="en" sz="700"/>
            </a:br>
            <a:r>
              <a:rPr lang="en" sz="700"/>
              <a:t>   DECLARE @Count int;</a:t>
            </a:r>
            <a:br>
              <a:rPr lang="en" sz="700"/>
            </a:br>
            <a:r>
              <a:rPr lang="en" sz="700"/>
              <a:t>   SELECT @Count = WarehouseCapacity - OrderQty</a:t>
            </a:r>
            <a:br>
              <a:rPr lang="en" sz="700"/>
            </a:br>
            <a:r>
              <a:rPr lang="en" sz="700"/>
              <a:t>      FROM OrderLine l</a:t>
            </a:r>
            <a:br>
              <a:rPr lang="en" sz="700"/>
            </a:br>
            <a:r>
              <a:rPr lang="en" sz="700"/>
              <a:t>	  JOIN ShippingInfo i</a:t>
            </a:r>
            <a:br>
              <a:rPr lang="en" sz="700"/>
            </a:br>
            <a:r>
              <a:rPr lang="en" sz="700"/>
              <a:t>      ON l.OrderID = i.OrderID</a:t>
            </a:r>
            <a:br>
              <a:rPr lang="en" sz="700"/>
            </a:br>
            <a:r>
              <a:rPr lang="en" sz="700"/>
              <a:t>      JOIN Warehouse h</a:t>
            </a:r>
            <a:br>
              <a:rPr lang="en" sz="700"/>
            </a:br>
            <a:r>
              <a:rPr lang="en" sz="700"/>
              <a:t>      ON i.WarehouseID = h. WarehouseID;</a:t>
            </a:r>
            <a:br>
              <a:rPr lang="en" sz="700"/>
            </a:br>
            <a:r>
              <a:rPr lang="en" sz="700"/>
              <a:t>   IF @Count &lt; 0 </a:t>
            </a:r>
            <a:br>
              <a:rPr lang="en" sz="700"/>
            </a:br>
            <a:r>
              <a:rPr lang="en" sz="700"/>
              <a:t>      BEGIN</a:t>
            </a:r>
            <a:br>
              <a:rPr lang="en" sz="700"/>
            </a:br>
            <a:r>
              <a:rPr lang="en" sz="700"/>
              <a:t>	     Rollback;</a:t>
            </a:r>
            <a:br>
              <a:rPr lang="en" sz="700"/>
            </a:br>
            <a:r>
              <a:rPr lang="en" sz="700"/>
              <a:t>END</a:t>
            </a:r>
            <a:br>
              <a:rPr lang="en" sz="700"/>
            </a:br>
            <a:r>
              <a:rPr lang="en" sz="700"/>
              <a:t>END;</a:t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descr="warehouse tble.PNG" id="172" name="Shape 172"/>
          <p:cNvPicPr preferRelativeResize="0"/>
          <p:nvPr/>
        </p:nvPicPr>
        <p:blipFill rotWithShape="1">
          <a:blip r:embed="rId3">
            <a:alphaModFix/>
          </a:blip>
          <a:srcRect b="36950" l="4196" r="0" t="9590"/>
          <a:stretch/>
        </p:blipFill>
        <p:spPr>
          <a:xfrm>
            <a:off x="191450" y="3488575"/>
            <a:ext cx="8761101" cy="145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re1.PNG" id="173" name="Shape 173"/>
          <p:cNvPicPr preferRelativeResize="0"/>
          <p:nvPr/>
        </p:nvPicPr>
        <p:blipFill rotWithShape="1">
          <a:blip r:embed="rId4">
            <a:alphaModFix/>
          </a:blip>
          <a:srcRect b="34904" l="-4373" r="0" t="0"/>
          <a:stretch/>
        </p:blipFill>
        <p:spPr>
          <a:xfrm>
            <a:off x="2022225" y="1198900"/>
            <a:ext cx="7121774" cy="14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3650225" y="706225"/>
            <a:ext cx="3165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2680225" y="3029100"/>
            <a:ext cx="2424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Warehouse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2.Trigger Instead of Delete</a:t>
            </a:r>
            <a:endParaRPr sz="1800"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901475"/>
            <a:ext cx="8520600" cy="3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00"/>
              <a:t>CREATE TABLE Warehouse_Audit</a:t>
            </a:r>
            <a:br>
              <a:rPr lang="en" sz="700"/>
            </a:br>
            <a:r>
              <a:rPr lang="en" sz="700"/>
              <a:t>(WarehouseID INT ,</a:t>
            </a:r>
            <a:br>
              <a:rPr lang="en" sz="700"/>
            </a:br>
            <a:r>
              <a:rPr lang="en" sz="700"/>
              <a:t>WarehouseStreet  VARCHAR (40) NOT NULL, </a:t>
            </a:r>
            <a:br>
              <a:rPr lang="en" sz="700"/>
            </a:br>
            <a:r>
              <a:rPr lang="en" sz="700"/>
              <a:t>WarehouseCity  VARCHAR (40) NOT NULL,</a:t>
            </a:r>
            <a:br>
              <a:rPr lang="en" sz="700"/>
            </a:br>
            <a:r>
              <a:rPr lang="en" sz="700"/>
              <a:t>WarehouseState VARCHAR (40) NOT NULL,</a:t>
            </a:r>
            <a:br>
              <a:rPr lang="en" sz="700"/>
            </a:br>
            <a:r>
              <a:rPr lang="en" sz="700"/>
              <a:t>WarehouseZipCode  VARCHAR (40) NOT NULL,</a:t>
            </a:r>
            <a:br>
              <a:rPr lang="en" sz="700"/>
            </a:br>
            <a:r>
              <a:rPr lang="en" sz="700"/>
              <a:t>WarehouseCategory VARCHAR (40) NOT NULL,</a:t>
            </a:r>
            <a:br>
              <a:rPr lang="en" sz="700"/>
            </a:br>
            <a:r>
              <a:rPr lang="en" sz="700"/>
              <a:t>WarehouseCapacity int,</a:t>
            </a:r>
            <a:br>
              <a:rPr lang="en" sz="700"/>
            </a:br>
            <a:r>
              <a:rPr lang="en" sz="700"/>
              <a:t>Audit_Action varchar(100),</a:t>
            </a:r>
            <a:br>
              <a:rPr lang="en" sz="700"/>
            </a:br>
            <a:r>
              <a:rPr lang="en" sz="700"/>
              <a:t>Audit_Timestamp datetime)</a:t>
            </a:r>
            <a:br>
              <a:rPr lang="en" sz="700"/>
            </a:br>
            <a:r>
              <a:rPr lang="en" sz="700"/>
              <a:t>CREATE TRIGGER trgInsteadOfDelete ON dbo.warehouse</a:t>
            </a:r>
            <a:br>
              <a:rPr lang="en" sz="700"/>
            </a:br>
            <a:r>
              <a:rPr lang="en" sz="700"/>
              <a:t>INSTEAD OF DELETE</a:t>
            </a:r>
            <a:br>
              <a:rPr lang="en" sz="700"/>
            </a:br>
            <a:r>
              <a:rPr lang="en" sz="700"/>
              <a:t>AS</a:t>
            </a:r>
            <a:br>
              <a:rPr lang="en" sz="700"/>
            </a:br>
            <a:r>
              <a:rPr lang="en" sz="700"/>
              <a:t>declare @WarehouseID int;</a:t>
            </a:r>
            <a:br>
              <a:rPr lang="en" sz="700"/>
            </a:br>
            <a:r>
              <a:rPr lang="en" sz="700"/>
              <a:t>declare @WarehouseStreet  VARCHAR (40)</a:t>
            </a:r>
            <a:br>
              <a:rPr lang="en" sz="700"/>
            </a:br>
            <a:r>
              <a:rPr lang="en" sz="700"/>
              <a:t> declare @WarehouseCity  VARCHAR (40)</a:t>
            </a:r>
            <a:br>
              <a:rPr lang="en" sz="700"/>
            </a:br>
            <a:r>
              <a:rPr lang="en" sz="700"/>
              <a:t>Declare @WarehouseState VARCHAR (40)</a:t>
            </a:r>
            <a:br>
              <a:rPr lang="en" sz="700"/>
            </a:br>
            <a:r>
              <a:rPr lang="en" sz="700"/>
              <a:t>Declare @WarehouseZipCode  VARCHAR (40)</a:t>
            </a:r>
            <a:br>
              <a:rPr lang="en" sz="700"/>
            </a:br>
            <a:r>
              <a:rPr lang="en" sz="700"/>
              <a:t>Declare @WarehouseCategory VARCHAR (40)</a:t>
            </a:r>
            <a:br>
              <a:rPr lang="en" sz="700"/>
            </a:br>
            <a:r>
              <a:rPr lang="en" sz="700"/>
              <a:t>Declare @WarehouseCapacity int</a:t>
            </a:r>
            <a:br>
              <a:rPr lang="en" sz="700"/>
            </a:br>
            <a:r>
              <a:rPr lang="en" sz="700"/>
              <a:t>	select @WarehouseID from deleted </a:t>
            </a:r>
            <a:br>
              <a:rPr lang="en" sz="700"/>
            </a:br>
            <a:r>
              <a:rPr lang="en" sz="700"/>
              <a:t>	select @WarehouseStreet from deleted </a:t>
            </a:r>
            <a:br>
              <a:rPr lang="en" sz="700"/>
            </a:br>
            <a:r>
              <a:rPr lang="en" sz="700"/>
              <a:t>	select @WarehouseCity from deleted </a:t>
            </a:r>
            <a:br>
              <a:rPr lang="en" sz="700"/>
            </a:br>
            <a:r>
              <a:rPr lang="en" sz="700"/>
              <a:t>	select @WarehouseState from deleted</a:t>
            </a:r>
            <a:br>
              <a:rPr lang="en" sz="700"/>
            </a:br>
            <a:r>
              <a:rPr lang="en" sz="700"/>
              <a:t>	select @WarehouseZipCode from deleted</a:t>
            </a:r>
            <a:br>
              <a:rPr lang="en" sz="700"/>
            </a:br>
            <a:r>
              <a:rPr lang="en" sz="700"/>
              <a:t>                  select @WarehouseCategory From deleted</a:t>
            </a:r>
            <a:br>
              <a:rPr lang="en" sz="700"/>
            </a:br>
            <a:r>
              <a:rPr lang="en" sz="700"/>
              <a:t>                  select @WarehouseCapacity from deleted</a:t>
            </a:r>
            <a:br>
              <a:rPr lang="en" sz="700"/>
            </a:br>
            <a:r>
              <a:rPr lang="en" sz="700"/>
              <a:t>BEGIN</a:t>
            </a:r>
            <a:br>
              <a:rPr lang="en" sz="700"/>
            </a:br>
            <a:r>
              <a:rPr lang="en" sz="700"/>
              <a:t>		</a:t>
            </a:r>
            <a:endParaRPr sz="700"/>
          </a:p>
        </p:txBody>
      </p:sp>
      <p:sp>
        <p:nvSpPr>
          <p:cNvPr id="182" name="Shape 182"/>
          <p:cNvSpPr txBox="1"/>
          <p:nvPr/>
        </p:nvSpPr>
        <p:spPr>
          <a:xfrm>
            <a:off x="3108850" y="943600"/>
            <a:ext cx="2552700" cy="3193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2"/>
                </a:solidFill>
              </a:rPr>
              <a:t>if(@WarehouseCapacity&gt;1200)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		begin			RAISERROR('Cannot delete warehouse capacity &gt; 1500',16,1);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	ROLLBACK;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		End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		Else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		begin			delete from dbo.Warehouse where WarehouseID=@WarehouseID;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	COMMIT;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			insert into Warehouse_Audit(WarehouseID,WarehouseStreet,WarehouseCity,WarehouseState,WarehouseZipCode,WarehouseCategory,WarehouseCapacity,Audit_Action,Audit_Timestamp)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values(@WarehouseID,@WarehouseStreet,@WarehouseCity,@WarehouseState,@WarehouseZipCode,@WarehouseCategory,@WarehouseCapacity,'Deleted -- Instead Of Delete Trigger.',getdate());			PRINT 'Record Deleted -- Instead Of Delete Trigger.'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End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	END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GO</a:t>
            </a:r>
            <a:endParaRPr sz="7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descr="warehouse tble.PNG" id="183" name="Shape 183"/>
          <p:cNvPicPr preferRelativeResize="0"/>
          <p:nvPr/>
        </p:nvPicPr>
        <p:blipFill rotWithShape="1">
          <a:blip r:embed="rId3">
            <a:alphaModFix/>
          </a:blip>
          <a:srcRect b="73222" l="4159" r="0" t="11161"/>
          <a:stretch/>
        </p:blipFill>
        <p:spPr>
          <a:xfrm>
            <a:off x="102100" y="4467050"/>
            <a:ext cx="881727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View_Customer Order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CREATE VIEW CustomerOrder</a:t>
            </a:r>
            <a:endParaRPr sz="7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AS</a:t>
            </a:r>
            <a:endParaRPr sz="7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SELECT TOP 100 PERCENT c.CustomerID, o.OrderID, o.ProductID, l.UnitPrice, OrderQty</a:t>
            </a:r>
            <a:endParaRPr sz="7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FROM dbo.ShoppingCart c</a:t>
            </a:r>
            <a:endParaRPr sz="7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JOIN dbo.Orders o</a:t>
            </a:r>
            <a:endParaRPr sz="7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ON c.CartID=o.CartID</a:t>
            </a:r>
            <a:endParaRPr sz="7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JOIN dbo.OrderLine l</a:t>
            </a:r>
            <a:endParaRPr sz="7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ON o.ProductID=l.ProductID</a:t>
            </a:r>
            <a:endParaRPr sz="7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ORDER BY c.CustomerID</a:t>
            </a:r>
            <a:endParaRPr sz="7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SELECT * FROM CustomerOrder</a:t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CREATE VIEW ReviewonProduct</a:t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AS</a:t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SELECT TOP 100 PERCENT r.CustomerID, ProductRating, ProductReview, ProductName</a:t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FROM dbo.Customer r</a:t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JOIN dbo.ProductReview w</a:t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ON r.CustomerID = w.CustomerID</a:t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JOIN dbo.Product t</a:t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ON w.ProductID=t.ProductID</a:t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ORDER BY r.CustomerID</a:t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SELECT * FROM ReviewonProduct</a:t>
            </a:r>
            <a:endParaRPr sz="700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900" y="1291000"/>
            <a:ext cx="2935024" cy="16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5143900" y="995800"/>
            <a:ext cx="16452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</p:txBody>
      </p: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900" y="3134600"/>
            <a:ext cx="2935025" cy="18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141725"/>
            <a:ext cx="85206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Reports on Power BI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714425"/>
            <a:ext cx="8520600" cy="425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Report 1 : Report on Shipping Agency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report2.PNG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38" y="1197563"/>
            <a:ext cx="448627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port23.PNG"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525" y="2345338"/>
            <a:ext cx="2381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0" y="0"/>
            <a:ext cx="2811300" cy="5143500"/>
          </a:xfrm>
          <a:prstGeom prst="rect">
            <a:avLst/>
          </a:prstGeom>
          <a:solidFill>
            <a:srgbClr val="FFFFFF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258150" y="269600"/>
            <a:ext cx="4443000" cy="5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2: Report on Order</a:t>
            </a:r>
            <a:endParaRPr/>
          </a:p>
        </p:txBody>
      </p:sp>
      <p:pic>
        <p:nvPicPr>
          <p:cNvPr descr="report2345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25" y="1085075"/>
            <a:ext cx="6027901" cy="3130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Report 3: On Order Quantity by Product ID</a:t>
            </a:r>
            <a:endParaRPr sz="1800"/>
          </a:p>
        </p:txBody>
      </p:sp>
      <p:pic>
        <p:nvPicPr>
          <p:cNvPr descr="report234.PN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1379525"/>
            <a:ext cx="47053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Collective Report with respect to Report 1,2 and 3</a:t>
            </a:r>
            <a:endParaRPr sz="1800"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11700" y="901475"/>
            <a:ext cx="8520600" cy="4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For USPS Shipping agency under all three reports </a:t>
            </a:r>
            <a:endParaRPr sz="1200"/>
          </a:p>
        </p:txBody>
      </p:sp>
      <p:pic>
        <p:nvPicPr>
          <p:cNvPr descr="report31.PNG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250" y="1304150"/>
            <a:ext cx="6000750" cy="159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port32.PNG"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2501372"/>
            <a:ext cx="3690975" cy="224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port33.PNG"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225" y="2501375"/>
            <a:ext cx="3625601" cy="22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345650" y="1057700"/>
            <a:ext cx="71721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Objective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345650" y="1925025"/>
            <a:ext cx="71721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>
                <a:solidFill>
                  <a:srgbClr val="000000"/>
                </a:solidFill>
              </a:rPr>
              <a:t>The aim of database is to maintain data used to improve and support the transaction and the service provided by the online shopping platform through the order information.</a:t>
            </a:r>
            <a:br>
              <a:rPr lang="en">
                <a:solidFill>
                  <a:srgbClr val="000000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>
                <a:solidFill>
                  <a:srgbClr val="000000"/>
                </a:solidFill>
              </a:rPr>
              <a:t> The database will be used only by administrative staff and will not duplicate the product,customer and seller information.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2997900" y="1906075"/>
            <a:ext cx="31482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345650" y="97250"/>
            <a:ext cx="71721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Business Rules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219275" y="1015100"/>
            <a:ext cx="7172100" cy="3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>
                <a:solidFill>
                  <a:srgbClr val="000000"/>
                </a:solidFill>
              </a:rPr>
              <a:t>Customers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2.    Order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3.     Product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4.    Shipping Info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5.    Supplier Info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6.    Warehouse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870375" y="1204775"/>
            <a:ext cx="682500" cy="7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2562600" y="1078400"/>
            <a:ext cx="40188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Name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Address (Normalized way)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Password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Membership</a:t>
            </a:r>
            <a:endParaRPr sz="1000"/>
          </a:p>
        </p:txBody>
      </p:sp>
      <p:sp>
        <p:nvSpPr>
          <p:cNvPr id="87" name="Shape 87"/>
          <p:cNvSpPr/>
          <p:nvPr/>
        </p:nvSpPr>
        <p:spPr>
          <a:xfrm>
            <a:off x="1719475" y="1972100"/>
            <a:ext cx="833400" cy="7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2552800" y="1861950"/>
            <a:ext cx="40188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Customer information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Product information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Shipping information</a:t>
            </a:r>
            <a:endParaRPr sz="1000"/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Quanttity check</a:t>
            </a:r>
            <a:endParaRPr sz="1000"/>
          </a:p>
        </p:txBody>
      </p:sp>
      <p:sp>
        <p:nvSpPr>
          <p:cNvPr id="89" name="Shape 89"/>
          <p:cNvSpPr/>
          <p:nvPr/>
        </p:nvSpPr>
        <p:spPr>
          <a:xfrm>
            <a:off x="1794925" y="2739425"/>
            <a:ext cx="682500" cy="7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2729725" y="2620200"/>
            <a:ext cx="3538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Product information</a:t>
            </a:r>
            <a:endParaRPr sz="1000"/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Product Review</a:t>
            </a:r>
            <a:endParaRPr sz="1000"/>
          </a:p>
        </p:txBody>
      </p:sp>
      <p:sp>
        <p:nvSpPr>
          <p:cNvPr id="91" name="Shape 91"/>
          <p:cNvSpPr/>
          <p:nvPr/>
        </p:nvSpPr>
        <p:spPr>
          <a:xfrm>
            <a:off x="2047225" y="3206450"/>
            <a:ext cx="505500" cy="7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2729725" y="3150975"/>
            <a:ext cx="32604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Shipping info 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OrderID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ProductID</a:t>
            </a:r>
            <a:endParaRPr sz="1000"/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WarehouseID</a:t>
            </a:r>
            <a:endParaRPr sz="1000"/>
          </a:p>
        </p:txBody>
      </p:sp>
      <p:sp>
        <p:nvSpPr>
          <p:cNvPr id="93" name="Shape 93"/>
          <p:cNvSpPr/>
          <p:nvPr/>
        </p:nvSpPr>
        <p:spPr>
          <a:xfrm>
            <a:off x="2057100" y="3965450"/>
            <a:ext cx="505500" cy="7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2729725" y="3867375"/>
            <a:ext cx="3740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Supplier Address ( Normalized way)</a:t>
            </a:r>
            <a:endParaRPr sz="1000"/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Supplier Name</a:t>
            </a:r>
            <a:endParaRPr sz="1000"/>
          </a:p>
        </p:txBody>
      </p:sp>
      <p:sp>
        <p:nvSpPr>
          <p:cNvPr id="95" name="Shape 95"/>
          <p:cNvSpPr/>
          <p:nvPr/>
        </p:nvSpPr>
        <p:spPr>
          <a:xfrm>
            <a:off x="2057100" y="4440800"/>
            <a:ext cx="505500" cy="7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2957200" y="4389450"/>
            <a:ext cx="31848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Warehouse Address ( Normalized way)</a:t>
            </a:r>
            <a:endParaRPr sz="1000"/>
          </a:p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Warehouse information</a:t>
            </a:r>
            <a:endParaRPr sz="1000"/>
          </a:p>
          <a:p>
            <a: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Capacity not less than 1500cc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77775" y="445025"/>
            <a:ext cx="7188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ENTITIES</a:t>
            </a:r>
            <a:endParaRPr b="1" sz="2400"/>
          </a:p>
        </p:txBody>
      </p:sp>
      <p:graphicFrame>
        <p:nvGraphicFramePr>
          <p:cNvPr id="102" name="Shape 102"/>
          <p:cNvGraphicFramePr/>
          <p:nvPr/>
        </p:nvGraphicFramePr>
        <p:xfrm>
          <a:off x="977850" y="14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{4F7B6368-4EA5-4E41-B179-06995D0C34E2}</a:tableStyleId>
              </a:tblPr>
              <a:tblGrid>
                <a:gridCol w="2362450"/>
                <a:gridCol w="2413000"/>
                <a:gridCol w="2413000"/>
              </a:tblGrid>
              <a:tr h="37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Parent Entities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Child Entities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Associative Entities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57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1.Customer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1.ReviewonCustomer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1.Orderline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2.Shoppingcart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2.Payment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2.SupplierWarehouseline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3.Order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3.Refund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4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4.Product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4.ProductonReview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43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5.Shippinginfo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83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6.Supplier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69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7.Warehouse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17550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ENTITY RELATIONSHIP DIAGRAM</a:t>
            </a:r>
            <a:endParaRPr b="1" sz="2400"/>
          </a:p>
        </p:txBody>
      </p:sp>
      <p:pic>
        <p:nvPicPr>
          <p:cNvPr descr="snippederd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5850"/>
            <a:ext cx="9144001" cy="4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Constraints Usage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75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CREATE FUNCTION CheckRating (@PName varchar(30))</a:t>
            </a:r>
            <a:br>
              <a:rPr lang="en" sz="700"/>
            </a:br>
            <a:r>
              <a:rPr lang="en" sz="700"/>
              <a:t>RETURNS smallint</a:t>
            </a:r>
            <a:br>
              <a:rPr lang="en" sz="700"/>
            </a:br>
            <a:r>
              <a:rPr lang="en" sz="700"/>
              <a:t>AS</a:t>
            </a:r>
            <a:br>
              <a:rPr lang="en" sz="700"/>
            </a:br>
            <a:r>
              <a:rPr lang="en" sz="700"/>
              <a:t>BEGIN</a:t>
            </a:r>
            <a:br>
              <a:rPr lang="en" sz="700"/>
            </a:br>
            <a:r>
              <a:rPr lang="en" sz="700"/>
              <a:t>   DECLARE @Count smallint=0;</a:t>
            </a:r>
            <a:br>
              <a:rPr lang="en" sz="700"/>
            </a:br>
            <a:r>
              <a:rPr lang="en" sz="700"/>
              <a:t>   SELECT @Count = COUNT(ProductID) </a:t>
            </a:r>
            <a:br>
              <a:rPr lang="en" sz="700"/>
            </a:br>
            <a:r>
              <a:rPr lang="en" sz="700"/>
              <a:t>          FROM ProductReview</a:t>
            </a:r>
            <a:br>
              <a:rPr lang="en" sz="700"/>
            </a:br>
            <a:r>
              <a:rPr lang="en" sz="700"/>
              <a:t>          WHERE ProductID = @PName</a:t>
            </a:r>
            <a:br>
              <a:rPr lang="en" sz="700"/>
            </a:br>
            <a:r>
              <a:rPr lang="en" sz="700"/>
              <a:t>          AND ProductRating &lt; 3;</a:t>
            </a:r>
            <a:br>
              <a:rPr lang="en" sz="700"/>
            </a:br>
            <a:r>
              <a:rPr lang="en" sz="700"/>
              <a:t>   RETURN @Count;</a:t>
            </a:r>
            <a:br>
              <a:rPr lang="en" sz="700"/>
            </a:br>
            <a:r>
              <a:rPr lang="en" sz="700"/>
              <a:t>END;</a:t>
            </a:r>
            <a:br>
              <a:rPr lang="en" sz="700"/>
            </a:br>
            <a:r>
              <a:rPr lang="en" sz="700"/>
              <a:t>-- Add table-level CHECK constraint based on the new function for the Orders table</a:t>
            </a:r>
            <a:br>
              <a:rPr lang="en" sz="700"/>
            </a:br>
            <a:r>
              <a:rPr lang="en" sz="700"/>
              <a:t>ALTER TABLE Orders ADD CONSTRAINT BanBadProduct CHECK (dbo.CheckRating(ProductID) = 0);</a:t>
            </a:r>
            <a:br>
              <a:rPr lang="en" sz="700"/>
            </a:br>
            <a:r>
              <a:rPr lang="en" sz="700"/>
              <a:t>-- Put some data in the new tables</a:t>
            </a:r>
            <a:br>
              <a:rPr lang="en" sz="700"/>
            </a:br>
            <a:r>
              <a:rPr lang="en" sz="700"/>
              <a:t>INSERT INTO ProductReview (ProductReviewID, ProductID, CustomerID, OrderID, </a:t>
            </a:r>
            <a:br>
              <a:rPr lang="en" sz="700"/>
            </a:br>
            <a:r>
              <a:rPr lang="en" sz="700"/>
              <a:t>			ProductRating, ProductReview)</a:t>
            </a:r>
            <a:br>
              <a:rPr lang="en" sz="700"/>
            </a:br>
            <a:r>
              <a:rPr lang="en" sz="700"/>
              <a:t>VALUES (11, 3, 5, 11, 2, 'Bad'),</a:t>
            </a:r>
            <a:br>
              <a:rPr lang="en" sz="700"/>
            </a:br>
            <a:r>
              <a:rPr lang="en" sz="700"/>
              <a:t>       (12, 5, 8, 12, 5, 'Good');</a:t>
            </a:r>
            <a:br>
              <a:rPr lang="en" sz="700"/>
            </a:br>
            <a:r>
              <a:rPr lang="en" sz="700"/>
              <a:t>-- Ban bad product</a:t>
            </a:r>
            <a:br>
              <a:rPr lang="en" sz="700"/>
            </a:br>
            <a:r>
              <a:rPr lang="en" sz="700"/>
              <a:t>INSERT INTO Orders (OrderID, TrackingNumber, ShippingAgency, Promotions, ProviderID,</a:t>
            </a:r>
            <a:br>
              <a:rPr lang="en" sz="700"/>
            </a:br>
            <a:r>
              <a:rPr lang="en" sz="700"/>
              <a:t>					ModifiedDate, ProductID, CartID)</a:t>
            </a:r>
            <a:br>
              <a:rPr lang="en" sz="700"/>
            </a:br>
            <a:r>
              <a:rPr lang="en" sz="700"/>
              <a:t>VALUES (20, 200,'USPS',null,5,'20170801',3,9);</a:t>
            </a:r>
            <a:br>
              <a:rPr lang="en" sz="700"/>
            </a:br>
            <a:r>
              <a:rPr lang="en" sz="700"/>
              <a:t>-- Allow good product</a:t>
            </a:r>
            <a:br>
              <a:rPr lang="en" sz="700"/>
            </a:br>
            <a:r>
              <a:rPr lang="en" sz="700"/>
              <a:t>INSERT INTO Orders (OrderID, TrackingNumber, ShippingAgency, Promotions, ProviderID,</a:t>
            </a:r>
            <a:br>
              <a:rPr lang="en" sz="700"/>
            </a:br>
            <a:r>
              <a:rPr lang="en" sz="700"/>
              <a:t>ModifiedDate, ProductID, CartID)</a:t>
            </a:r>
            <a:br>
              <a:rPr lang="en" sz="700"/>
            </a:br>
            <a:r>
              <a:rPr lang="en" sz="700"/>
              <a:t>VALUES (21, 201,'USPS',null,9,'20170801',6,3);</a:t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  <p:pic>
        <p:nvPicPr>
          <p:cNvPr descr="chkcnstrnt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325" y="1457550"/>
            <a:ext cx="4397900" cy="20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5029750" y="1078400"/>
            <a:ext cx="2224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14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Encryption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714425"/>
            <a:ext cx="8520600" cy="4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-- Create a table to hold results</a:t>
            </a:r>
            <a:br>
              <a:rPr lang="en" sz="700"/>
            </a:br>
            <a:r>
              <a:rPr lang="en" sz="700"/>
              <a:t>CREATE TABLE TempNames</a:t>
            </a:r>
            <a:br>
              <a:rPr lang="en" sz="700"/>
            </a:br>
            <a:r>
              <a:rPr lang="en" sz="700"/>
              <a:t>(CustomerID int PRIMARY KEY,</a:t>
            </a:r>
            <a:br>
              <a:rPr lang="en" sz="700"/>
            </a:br>
            <a:r>
              <a:rPr lang="en" sz="700"/>
              <a:t>FirstName nvarchar(40),</a:t>
            </a:r>
            <a:br>
              <a:rPr lang="en" sz="700"/>
            </a:br>
            <a:r>
              <a:rPr lang="en" sz="700"/>
              <a:t>LastName nvarchar(40),</a:t>
            </a:r>
            <a:br>
              <a:rPr lang="en" sz="700"/>
            </a:br>
            <a:r>
              <a:rPr lang="en" sz="700"/>
              <a:t>EncFirstName varbinary(200),</a:t>
            </a:r>
            <a:br>
              <a:rPr lang="en" sz="700"/>
            </a:br>
            <a:r>
              <a:rPr lang="en" sz="700"/>
              <a:t>EncLastName varbinary(200));</a:t>
            </a:r>
            <a:br>
              <a:rPr lang="en" sz="700"/>
            </a:br>
            <a:r>
              <a:rPr lang="en" sz="700"/>
              <a:t>-- Create DMK</a:t>
            </a:r>
            <a:br>
              <a:rPr lang="en" sz="700"/>
            </a:br>
            <a:r>
              <a:rPr lang="en" sz="700"/>
              <a:t>CREATE MASTER KEY</a:t>
            </a:r>
            <a:br>
              <a:rPr lang="en" sz="700"/>
            </a:br>
            <a:r>
              <a:rPr lang="en" sz="700"/>
              <a:t>ENCRYPTION BY PASSWORD = 'Test_P@sswOrd';</a:t>
            </a:r>
            <a:br>
              <a:rPr lang="en" sz="700"/>
            </a:br>
            <a:r>
              <a:rPr lang="en" sz="700"/>
              <a:t>-- Create certificate to protect symmetric key</a:t>
            </a:r>
            <a:br>
              <a:rPr lang="en" sz="700"/>
            </a:br>
            <a:r>
              <a:rPr lang="en" sz="700"/>
              <a:t>CREATE CERTIFICATE TestCertificate</a:t>
            </a:r>
            <a:br>
              <a:rPr lang="en" sz="700"/>
            </a:br>
            <a:r>
              <a:rPr lang="en" sz="700"/>
              <a:t>WITH SUBJECT = 'Team7 Test Certificate',</a:t>
            </a:r>
            <a:br>
              <a:rPr lang="en" sz="700"/>
            </a:br>
            <a:r>
              <a:rPr lang="en" sz="700"/>
              <a:t>EXPIRY_DATE = '2026-10-31';</a:t>
            </a:r>
            <a:br>
              <a:rPr lang="en" sz="700"/>
            </a:br>
            <a:r>
              <a:rPr lang="en" sz="700"/>
              <a:t>-- Create symmetric key to encrypt data</a:t>
            </a:r>
            <a:br>
              <a:rPr lang="en" sz="700"/>
            </a:br>
            <a:r>
              <a:rPr lang="en" sz="700"/>
              <a:t>CREATE SYMMETRIC KEY TestSymmetricKey</a:t>
            </a:r>
            <a:br>
              <a:rPr lang="en" sz="700"/>
            </a:br>
            <a:r>
              <a:rPr lang="en" sz="700"/>
              <a:t>WITH ALGORITHM = AES_128</a:t>
            </a:r>
            <a:br>
              <a:rPr lang="en" sz="700"/>
            </a:br>
            <a:r>
              <a:rPr lang="en" sz="700"/>
              <a:t>ENCRYPTION BY CERTIFICATE TestCertificate;</a:t>
            </a:r>
            <a:br>
              <a:rPr lang="en" sz="700"/>
            </a:br>
            <a:r>
              <a:rPr lang="en" sz="700"/>
              <a:t>-- Open symmetric key</a:t>
            </a:r>
            <a:br>
              <a:rPr lang="en" sz="700"/>
            </a:br>
            <a:r>
              <a:rPr lang="en" sz="700"/>
              <a:t>OPEN SYMMETRIC KEY TestSymmetricKey</a:t>
            </a:r>
            <a:br>
              <a:rPr lang="en" sz="700"/>
            </a:br>
            <a:r>
              <a:rPr lang="en" sz="700"/>
              <a:t>DECRYPTION BY CERTIFICATE TestCertificate;</a:t>
            </a:r>
            <a:br>
              <a:rPr lang="en" sz="700"/>
            </a:br>
            <a:r>
              <a:rPr lang="en" sz="700"/>
              <a:t>/* Populate temp table with 10 encrypted names from the Customer table */</a:t>
            </a:r>
            <a:br>
              <a:rPr lang="en" sz="700"/>
            </a:br>
            <a:r>
              <a:rPr lang="en" sz="700"/>
              <a:t>INSERT INTO TempNames</a:t>
            </a:r>
            <a:br>
              <a:rPr lang="en" sz="700"/>
            </a:br>
            <a:r>
              <a:rPr lang="en" sz="700"/>
              <a:t>(CustomerID,EncFirstName,EncLastName)</a:t>
            </a:r>
            <a:br>
              <a:rPr lang="en" sz="700"/>
            </a:br>
            <a:r>
              <a:rPr lang="en" sz="700"/>
              <a:t>SELECT TOP(10) CustomerID,</a:t>
            </a:r>
            <a:br>
              <a:rPr lang="en" sz="700"/>
            </a:br>
            <a:r>
              <a:rPr lang="en" sz="700"/>
              <a:t>EncryptByKey(Key_GUID(N'TestSymmetricKey'), FirstName),</a:t>
            </a:r>
            <a:br>
              <a:rPr lang="en" sz="700"/>
            </a:br>
            <a:r>
              <a:rPr lang="en" sz="700"/>
              <a:t>EncryptByKey(Key_GUID(N'TestSymmetricKey'), LastName)</a:t>
            </a:r>
            <a:br>
              <a:rPr lang="en" sz="700"/>
            </a:br>
            <a:r>
              <a:rPr lang="en" sz="700"/>
              <a:t>FROM Customer ORDER BY CustomerID;</a:t>
            </a:r>
            <a:br>
              <a:rPr lang="en" sz="700"/>
            </a:br>
            <a:r>
              <a:rPr lang="en" sz="700"/>
              <a:t>-- Update the temp table with decrypted names</a:t>
            </a:r>
            <a:br>
              <a:rPr lang="en" sz="700"/>
            </a:br>
            <a:r>
              <a:rPr lang="en" sz="700"/>
              <a:t>UPDATE TempNames</a:t>
            </a:r>
            <a:br>
              <a:rPr lang="en" sz="700"/>
            </a:br>
            <a:r>
              <a:rPr lang="en" sz="700"/>
              <a:t>SET FirstName = DecryptByKey(EncFirstName),</a:t>
            </a:r>
            <a:br>
              <a:rPr lang="en" sz="700"/>
            </a:br>
            <a:r>
              <a:rPr lang="en" sz="700"/>
              <a:t>LastName = DecryptByKey(EncLastName);</a:t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23" name="Shape 123"/>
          <p:cNvSpPr txBox="1"/>
          <p:nvPr/>
        </p:nvSpPr>
        <p:spPr>
          <a:xfrm>
            <a:off x="3614350" y="714425"/>
            <a:ext cx="49791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2"/>
                </a:solidFill>
              </a:rPr>
              <a:t> Show the results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SELECT CustomerID,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FirstName,LastName,EncFirstName,EncLastName FROM TempNames;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-- Close the symmetric key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CLOSE SYMMETRIC KEY TestSymmetricKey;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-- Drop the symmetric key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DROP SYMMETRIC KEY TestSymmetricKey;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-- Drop the certificate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DROP CERTIFICATE TestCertificate;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--Drop the DMK</a:t>
            </a:r>
            <a:br>
              <a:rPr lang="en" sz="700">
                <a:solidFill>
                  <a:schemeClr val="dk2"/>
                </a:solidFill>
              </a:rPr>
            </a:br>
            <a:r>
              <a:rPr lang="en" sz="700">
                <a:solidFill>
                  <a:schemeClr val="dk2"/>
                </a:solidFill>
              </a:rPr>
              <a:t>DROP MASTER KEY;</a:t>
            </a:r>
            <a:endParaRPr sz="700">
              <a:solidFill>
                <a:schemeClr val="dk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ncrppic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850" y="2253225"/>
            <a:ext cx="5723450" cy="26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6723200" y="1887225"/>
            <a:ext cx="1971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11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636075"/>
            <a:ext cx="8520600" cy="4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1.Getting the TotalPrice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CREATE FUNCTION dbo.CustSale</a:t>
            </a:r>
            <a:br>
              <a:rPr lang="en" sz="700"/>
            </a:br>
            <a:r>
              <a:rPr lang="en" sz="700"/>
              <a:t>(@CustomerID int)</a:t>
            </a:r>
            <a:br>
              <a:rPr lang="en" sz="700"/>
            </a:br>
            <a:r>
              <a:rPr lang="en" sz="700"/>
              <a:t>RETURNS MONEY</a:t>
            </a:r>
            <a:br>
              <a:rPr lang="en" sz="700"/>
            </a:br>
            <a:r>
              <a:rPr lang="en" sz="700"/>
              <a:t>AS BEGIN</a:t>
            </a:r>
            <a:br>
              <a:rPr lang="en" sz="700"/>
            </a:br>
            <a:r>
              <a:rPr lang="en" sz="700"/>
              <a:t>DECLARE @TotalPrice MONEY</a:t>
            </a:r>
            <a:br>
              <a:rPr lang="en" sz="700"/>
            </a:br>
            <a:r>
              <a:rPr lang="en" sz="700"/>
              <a:t>SELECT @TotalPrice= SUM(UnitPrice * ItemQty)</a:t>
            </a:r>
            <a:br>
              <a:rPr lang="en" sz="700"/>
            </a:br>
            <a:r>
              <a:rPr lang="en" sz="700"/>
              <a:t> FROM ShoppingCart</a:t>
            </a:r>
            <a:br>
              <a:rPr lang="en" sz="700"/>
            </a:br>
            <a:r>
              <a:rPr lang="en" sz="700"/>
              <a:t>  WHERE CustomerID=@CustomerID</a:t>
            </a:r>
            <a:br>
              <a:rPr lang="en" sz="700"/>
            </a:br>
            <a:r>
              <a:rPr lang="en" sz="700"/>
              <a:t>RETURN @TotalPrice</a:t>
            </a:r>
            <a:br>
              <a:rPr lang="en" sz="700"/>
            </a:br>
            <a:r>
              <a:rPr lang="en" sz="700"/>
              <a:t>END</a:t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nip.totalprice.PNG"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538" y="1732125"/>
            <a:ext cx="25812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4852825" y="1179500"/>
            <a:ext cx="11880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2.Getting Date Range</a:t>
            </a:r>
            <a:endParaRPr sz="1800"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/>
              <a:t>CREATE FUNCTION dbo.GetDateRange</a:t>
            </a:r>
            <a:br>
              <a:rPr lang="en" sz="700"/>
            </a:br>
            <a:r>
              <a:rPr lang="en" sz="700"/>
              <a:t>(@StartDate date, @NumberOfDays int)</a:t>
            </a:r>
            <a:br>
              <a:rPr lang="en" sz="700"/>
            </a:br>
            <a:r>
              <a:rPr lang="en" sz="700"/>
              <a:t>RETURNS @DateList TABLE (Position int, DateValue date)</a:t>
            </a:r>
            <a:br>
              <a:rPr lang="en" sz="700"/>
            </a:br>
            <a:r>
              <a:rPr lang="en" sz="700"/>
              <a:t>AS BEGIN</a:t>
            </a:r>
            <a:br>
              <a:rPr lang="en" sz="700"/>
            </a:br>
            <a:r>
              <a:rPr lang="en" sz="700"/>
              <a:t>DECLARE @Counter int = 0;</a:t>
            </a:r>
            <a:br>
              <a:rPr lang="en" sz="700"/>
            </a:br>
            <a:r>
              <a:rPr lang="en" sz="700"/>
              <a:t> WHILE (@Counter &lt; @NumberOfDays)</a:t>
            </a:r>
            <a:br>
              <a:rPr lang="en" sz="700"/>
            </a:br>
            <a:r>
              <a:rPr lang="en" sz="700"/>
              <a:t> BEGIN</a:t>
            </a:r>
            <a:br>
              <a:rPr lang="en" sz="700"/>
            </a:br>
            <a:r>
              <a:rPr lang="en" sz="700"/>
              <a:t>INSERT INTO @DateList</a:t>
            </a:r>
            <a:br>
              <a:rPr lang="en" sz="700"/>
            </a:br>
            <a:r>
              <a:rPr lang="en" sz="700"/>
              <a:t> VALUES(@Counter + 1,</a:t>
            </a:r>
            <a:br>
              <a:rPr lang="en" sz="700"/>
            </a:br>
            <a:r>
              <a:rPr lang="en" sz="700"/>
              <a:t> DATEADD(day,@Counter,@StartDate));</a:t>
            </a:r>
            <a:br>
              <a:rPr lang="en" sz="700"/>
            </a:br>
            <a:r>
              <a:rPr lang="en" sz="700"/>
              <a:t> SET @Counter += 1;</a:t>
            </a:r>
            <a:br>
              <a:rPr lang="en" sz="700"/>
            </a:br>
            <a:r>
              <a:rPr lang="en" sz="700"/>
              <a:t>END</a:t>
            </a:r>
            <a:br>
              <a:rPr lang="en" sz="700"/>
            </a:br>
            <a:r>
              <a:rPr lang="en" sz="700"/>
              <a:t> RETURN;</a:t>
            </a:r>
            <a:br>
              <a:rPr lang="en" sz="700"/>
            </a:br>
            <a:r>
              <a:rPr lang="en" sz="700"/>
              <a:t>END</a:t>
            </a:r>
            <a:br>
              <a:rPr lang="en" sz="700"/>
            </a:br>
            <a:r>
              <a:rPr lang="en" sz="700"/>
              <a:t>GO</a:t>
            </a:r>
            <a:br>
              <a:rPr lang="en" sz="700"/>
            </a:br>
            <a:r>
              <a:rPr lang="en" sz="700"/>
              <a:t>SELECT * FROM dbo.GetDateRange('2016-08-15',14);</a:t>
            </a:r>
            <a:endParaRPr sz="7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700"/>
          </a:p>
        </p:txBody>
      </p:sp>
      <p:pic>
        <p:nvPicPr>
          <p:cNvPr descr="daterange.PNG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5900" y="1152475"/>
            <a:ext cx="230505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5661650" y="724550"/>
            <a:ext cx="2047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Results: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