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9"/>
  </p:notesMasterIdLst>
  <p:sldIdLst>
    <p:sldId id="256" r:id="rId5"/>
    <p:sldId id="257"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20" r:id="rId22"/>
    <p:sldId id="321" r:id="rId23"/>
    <p:sldId id="316" r:id="rId24"/>
    <p:sldId id="317" r:id="rId25"/>
    <p:sldId id="319" r:id="rId26"/>
    <p:sldId id="318" r:id="rId27"/>
    <p:sldId id="322" r:id="rId28"/>
    <p:sldId id="323" r:id="rId29"/>
    <p:sldId id="324" r:id="rId30"/>
    <p:sldId id="325" r:id="rId31"/>
    <p:sldId id="326" r:id="rId32"/>
    <p:sldId id="327" r:id="rId33"/>
    <p:sldId id="328" r:id="rId34"/>
    <p:sldId id="329" r:id="rId35"/>
    <p:sldId id="330" r:id="rId36"/>
    <p:sldId id="331" r:id="rId37"/>
    <p:sldId id="30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8" autoAdjust="0"/>
    <p:restoredTop sz="94660"/>
  </p:normalViewPr>
  <p:slideViewPr>
    <p:cSldViewPr>
      <p:cViewPr varScale="1">
        <p:scale>
          <a:sx n="77" d="100"/>
          <a:sy n="77" d="100"/>
        </p:scale>
        <p:origin x="4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6643C-C3F6-4C08-A21C-D4AC71CEF4AB}" type="datetimeFigureOut">
              <a:rPr lang="en-US" smtClean="0"/>
              <a:pPr/>
              <a:t>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2DEBD4-F904-4B9E-B19A-8C6A3F8400DC}" type="slidenum">
              <a:rPr lang="en-US" smtClean="0"/>
              <a:pPr/>
              <a:t>‹#›</a:t>
            </a:fld>
            <a:endParaRPr lang="en-US"/>
          </a:p>
        </p:txBody>
      </p:sp>
    </p:spTree>
    <p:extLst>
      <p:ext uri="{BB962C8B-B14F-4D97-AF65-F5344CB8AC3E}">
        <p14:creationId xmlns:p14="http://schemas.microsoft.com/office/powerpoint/2010/main" val="4221952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2DEBD4-F904-4B9E-B19A-8C6A3F8400DC}" type="slidenum">
              <a:rPr lang="en-US" smtClean="0"/>
              <a:pPr/>
              <a:t>2</a:t>
            </a:fld>
            <a:endParaRPr lang="en-US"/>
          </a:p>
        </p:txBody>
      </p:sp>
    </p:spTree>
    <p:extLst>
      <p:ext uri="{BB962C8B-B14F-4D97-AF65-F5344CB8AC3E}">
        <p14:creationId xmlns:p14="http://schemas.microsoft.com/office/powerpoint/2010/main" val="346330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315630-22C8-4D1F-9BCE-2C27106E1117}"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E9B8E-F7B1-4C58-A08F-F7BB00F90ED0}"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1B31D-48BD-4056-AC66-615C50A1F581}"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DE1DC-932F-46E6-BAA6-6365DDEDC8BA}"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21F4A-26B3-4973-85F2-5BFE41BF7F5B}" type="datetime1">
              <a:rPr lang="en-US" smtClean="0"/>
              <a:pPr/>
              <a:t>1/13/2022</a:t>
            </a:fld>
            <a:endParaRPr lang="en-US"/>
          </a:p>
        </p:txBody>
      </p:sp>
      <p:sp>
        <p:nvSpPr>
          <p:cNvPr id="6" name="Footer Placeholder 5"/>
          <p:cNvSpPr>
            <a:spLocks noGrp="1"/>
          </p:cNvSpPr>
          <p:nvPr>
            <p:ph type="ftr" sz="quarter" idx="11"/>
          </p:nvPr>
        </p:nvSpPr>
        <p:spPr/>
        <p:txBody>
          <a:bodyPr/>
          <a:lstStyle/>
          <a:p>
            <a:r>
              <a:rPr lang="en-US" smtClean="0"/>
              <a:t>Object Oriented Programming using JAVA</a:t>
            </a:r>
            <a:endParaRPr lang="en-US"/>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E2357C-7B67-4590-9BAA-8A21D71BB569}" type="datetime1">
              <a:rPr lang="en-US" smtClean="0"/>
              <a:pPr/>
              <a:t>1/13/2022</a:t>
            </a:fld>
            <a:endParaRPr lang="en-US"/>
          </a:p>
        </p:txBody>
      </p:sp>
      <p:sp>
        <p:nvSpPr>
          <p:cNvPr id="8" name="Footer Placeholder 7"/>
          <p:cNvSpPr>
            <a:spLocks noGrp="1"/>
          </p:cNvSpPr>
          <p:nvPr>
            <p:ph type="ftr" sz="quarter" idx="11"/>
          </p:nvPr>
        </p:nvSpPr>
        <p:spPr/>
        <p:txBody>
          <a:bodyPr/>
          <a:lstStyle/>
          <a:p>
            <a:r>
              <a:rPr lang="en-US" smtClean="0"/>
              <a:t>Object Oriented Programming using JAVA</a:t>
            </a:r>
            <a:endParaRPr lang="en-US"/>
          </a:p>
        </p:txBody>
      </p:sp>
      <p:sp>
        <p:nvSpPr>
          <p:cNvPr id="9" name="Slide Number Placeholder 8"/>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CFF48-0C82-4C0D-A157-75F5C5A76407}" type="datetime1">
              <a:rPr lang="en-US" smtClean="0"/>
              <a:pPr/>
              <a:t>1/13/2022</a:t>
            </a:fld>
            <a:endParaRPr lang="en-US"/>
          </a:p>
        </p:txBody>
      </p:sp>
      <p:sp>
        <p:nvSpPr>
          <p:cNvPr id="4" name="Footer Placeholder 3"/>
          <p:cNvSpPr>
            <a:spLocks noGrp="1"/>
          </p:cNvSpPr>
          <p:nvPr>
            <p:ph type="ftr" sz="quarter" idx="11"/>
          </p:nvPr>
        </p:nvSpPr>
        <p:spPr/>
        <p:txBody>
          <a:bodyPr/>
          <a:lstStyle/>
          <a:p>
            <a:r>
              <a:rPr lang="en-US" smtClean="0"/>
              <a:t>Object Oriented Programming using JAVA</a:t>
            </a:r>
            <a:endParaRPr lang="en-US"/>
          </a:p>
        </p:txBody>
      </p:sp>
      <p:sp>
        <p:nvSpPr>
          <p:cNvPr id="5" name="Slide Number Placeholder 4"/>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70A41-9C4D-4764-84FD-444CA204F58A}" type="datetime1">
              <a:rPr lang="en-US" smtClean="0"/>
              <a:pPr/>
              <a:t>1/13/2022</a:t>
            </a:fld>
            <a:endParaRPr lang="en-US"/>
          </a:p>
        </p:txBody>
      </p:sp>
      <p:sp>
        <p:nvSpPr>
          <p:cNvPr id="3" name="Footer Placeholder 2"/>
          <p:cNvSpPr>
            <a:spLocks noGrp="1"/>
          </p:cNvSpPr>
          <p:nvPr>
            <p:ph type="ftr" sz="quarter" idx="11"/>
          </p:nvPr>
        </p:nvSpPr>
        <p:spPr/>
        <p:txBody>
          <a:bodyPr/>
          <a:lstStyle/>
          <a:p>
            <a:r>
              <a:rPr lang="en-US" smtClean="0"/>
              <a:t>Object Oriented Programming using JAVA</a:t>
            </a:r>
            <a:endParaRPr lang="en-US"/>
          </a:p>
        </p:txBody>
      </p:sp>
      <p:sp>
        <p:nvSpPr>
          <p:cNvPr id="4" name="Slide Number Placeholder 3"/>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354-D450-42F4-BEFC-F59EE2A84482}" type="datetime1">
              <a:rPr lang="en-US" smtClean="0"/>
              <a:pPr/>
              <a:t>1/13/2022</a:t>
            </a:fld>
            <a:endParaRPr lang="en-US"/>
          </a:p>
        </p:txBody>
      </p:sp>
      <p:sp>
        <p:nvSpPr>
          <p:cNvPr id="6" name="Footer Placeholder 5"/>
          <p:cNvSpPr>
            <a:spLocks noGrp="1"/>
          </p:cNvSpPr>
          <p:nvPr>
            <p:ph type="ftr" sz="quarter" idx="11"/>
          </p:nvPr>
        </p:nvSpPr>
        <p:spPr/>
        <p:txBody>
          <a:bodyPr/>
          <a:lstStyle/>
          <a:p>
            <a:r>
              <a:rPr lang="en-US" smtClean="0"/>
              <a:t>Object Oriented Programming using JAVA</a:t>
            </a:r>
            <a:endParaRPr lang="en-US"/>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F88670-86FB-4F58-BB3C-3920EC14737B}" type="datetime1">
              <a:rPr lang="en-US" smtClean="0"/>
              <a:pPr/>
              <a:t>1/13/2022</a:t>
            </a:fld>
            <a:endParaRPr lang="en-US"/>
          </a:p>
        </p:txBody>
      </p:sp>
      <p:sp>
        <p:nvSpPr>
          <p:cNvPr id="6" name="Footer Placeholder 5"/>
          <p:cNvSpPr>
            <a:spLocks noGrp="1"/>
          </p:cNvSpPr>
          <p:nvPr>
            <p:ph type="ftr" sz="quarter" idx="11"/>
          </p:nvPr>
        </p:nvSpPr>
        <p:spPr/>
        <p:txBody>
          <a:bodyPr/>
          <a:lstStyle/>
          <a:p>
            <a:r>
              <a:rPr lang="en-US" smtClean="0"/>
              <a:t>Object Oriented Programming using JAVA</a:t>
            </a:r>
            <a:endParaRPr lang="en-US"/>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403E4-1A7C-4D9A-A2DE-C2BF8B3E8663}" type="datetime1">
              <a:rPr lang="en-US" smtClean="0"/>
              <a:pPr/>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Object Oriented Programming using JAVA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AFAA7-FEED-4301-B813-A3876799CA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techstratinc.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28600" y="4495800"/>
            <a:ext cx="6324600" cy="990600"/>
          </a:xfrm>
        </p:spPr>
        <p:txBody>
          <a:bodyPr/>
          <a:lstStyle/>
          <a:p>
            <a:r>
              <a:rPr lang="en-US" dirty="0" smtClean="0"/>
              <a:t>OOPS</a:t>
            </a:r>
            <a:endParaRPr lang="en-US" dirty="0"/>
          </a:p>
        </p:txBody>
      </p:sp>
      <p:sp>
        <p:nvSpPr>
          <p:cNvPr id="4" name="TextBox 5"/>
          <p:cNvSpPr txBox="1">
            <a:spLocks noChangeArrowheads="1"/>
          </p:cNvSpPr>
          <p:nvPr/>
        </p:nvSpPr>
        <p:spPr bwMode="auto">
          <a:xfrm>
            <a:off x="4114800" y="2438400"/>
            <a:ext cx="2057400" cy="276225"/>
          </a:xfrm>
          <a:prstGeom prst="rect">
            <a:avLst/>
          </a:prstGeom>
          <a:noFill/>
          <a:ln w="9525">
            <a:noFill/>
            <a:miter lim="800000"/>
            <a:headEnd/>
            <a:tailEnd/>
          </a:ln>
        </p:spPr>
        <p:txBody>
          <a:bodyPr>
            <a:spAutoFit/>
          </a:bodyPr>
          <a:lstStyle/>
          <a:p>
            <a:pPr algn="ctr"/>
            <a:r>
              <a:rPr lang="en-US" sz="1200" b="1">
                <a:solidFill>
                  <a:srgbClr val="C35C59"/>
                </a:solidFill>
                <a:latin typeface="Calibri" pitchFamily="34" charset="0"/>
              </a:rPr>
              <a:t>IDENTITY MANAGEMENT</a:t>
            </a:r>
          </a:p>
        </p:txBody>
      </p:sp>
      <p:sp>
        <p:nvSpPr>
          <p:cNvPr id="5" name="TextBox 7"/>
          <p:cNvSpPr txBox="1">
            <a:spLocks noChangeArrowheads="1"/>
          </p:cNvSpPr>
          <p:nvPr/>
        </p:nvSpPr>
        <p:spPr bwMode="auto">
          <a:xfrm>
            <a:off x="4038600" y="1981200"/>
            <a:ext cx="2209800" cy="276225"/>
          </a:xfrm>
          <a:prstGeom prst="rect">
            <a:avLst/>
          </a:prstGeom>
          <a:noFill/>
          <a:ln w="9525">
            <a:noFill/>
            <a:miter lim="800000"/>
            <a:headEnd/>
            <a:tailEnd/>
          </a:ln>
        </p:spPr>
        <p:txBody>
          <a:bodyPr>
            <a:spAutoFit/>
          </a:bodyPr>
          <a:lstStyle/>
          <a:p>
            <a:pPr algn="ctr"/>
            <a:r>
              <a:rPr lang="en-US" sz="1200" b="1">
                <a:solidFill>
                  <a:srgbClr val="C35C59"/>
                </a:solidFill>
                <a:latin typeface="Calibri" pitchFamily="34" charset="0"/>
              </a:rPr>
              <a:t>OFFSHORE DEVELOPMENT</a:t>
            </a:r>
          </a:p>
        </p:txBody>
      </p:sp>
      <p:sp>
        <p:nvSpPr>
          <p:cNvPr id="6" name="TextBox 8"/>
          <p:cNvSpPr txBox="1">
            <a:spLocks noChangeArrowheads="1"/>
          </p:cNvSpPr>
          <p:nvPr/>
        </p:nvSpPr>
        <p:spPr bwMode="auto">
          <a:xfrm>
            <a:off x="3962400" y="3381375"/>
            <a:ext cx="2438400" cy="276225"/>
          </a:xfrm>
          <a:prstGeom prst="rect">
            <a:avLst/>
          </a:prstGeom>
          <a:noFill/>
          <a:ln w="9525">
            <a:noFill/>
            <a:miter lim="800000"/>
            <a:headEnd/>
            <a:tailEnd/>
          </a:ln>
        </p:spPr>
        <p:txBody>
          <a:bodyPr>
            <a:spAutoFit/>
          </a:bodyPr>
          <a:lstStyle/>
          <a:p>
            <a:pPr algn="ctr"/>
            <a:r>
              <a:rPr lang="en-US" sz="1200" b="1">
                <a:solidFill>
                  <a:srgbClr val="C35C59"/>
                </a:solidFill>
                <a:latin typeface="Calibri" pitchFamily="34" charset="0"/>
              </a:rPr>
              <a:t>APPLICATION DEVELOPMENT</a:t>
            </a:r>
          </a:p>
        </p:txBody>
      </p:sp>
      <p:sp>
        <p:nvSpPr>
          <p:cNvPr id="7" name="TextBox 9"/>
          <p:cNvSpPr txBox="1">
            <a:spLocks noChangeArrowheads="1"/>
          </p:cNvSpPr>
          <p:nvPr/>
        </p:nvSpPr>
        <p:spPr bwMode="auto">
          <a:xfrm>
            <a:off x="4038600" y="2895600"/>
            <a:ext cx="2057400" cy="276225"/>
          </a:xfrm>
          <a:prstGeom prst="rect">
            <a:avLst/>
          </a:prstGeom>
          <a:noFill/>
          <a:ln w="9525">
            <a:noFill/>
            <a:miter lim="800000"/>
            <a:headEnd/>
            <a:tailEnd/>
          </a:ln>
        </p:spPr>
        <p:txBody>
          <a:bodyPr>
            <a:spAutoFit/>
          </a:bodyPr>
          <a:lstStyle/>
          <a:p>
            <a:pPr algn="ctr"/>
            <a:r>
              <a:rPr lang="en-US" sz="1200" b="1">
                <a:solidFill>
                  <a:srgbClr val="C35C59"/>
                </a:solidFill>
                <a:latin typeface="Calibri" pitchFamily="34" charset="0"/>
              </a:rPr>
              <a:t>PORTAL DEVELOPMENT</a:t>
            </a:r>
          </a:p>
        </p:txBody>
      </p:sp>
      <p:sp>
        <p:nvSpPr>
          <p:cNvPr id="8" name="TextBox 10"/>
          <p:cNvSpPr txBox="1">
            <a:spLocks noChangeArrowheads="1"/>
          </p:cNvSpPr>
          <p:nvPr/>
        </p:nvSpPr>
        <p:spPr bwMode="auto">
          <a:xfrm>
            <a:off x="4038600" y="1524000"/>
            <a:ext cx="2286000" cy="276225"/>
          </a:xfrm>
          <a:prstGeom prst="rect">
            <a:avLst/>
          </a:prstGeom>
          <a:noFill/>
          <a:ln w="9525">
            <a:noFill/>
            <a:miter lim="800000"/>
            <a:headEnd/>
            <a:tailEnd/>
          </a:ln>
        </p:spPr>
        <p:txBody>
          <a:bodyPr>
            <a:spAutoFit/>
          </a:bodyPr>
          <a:lstStyle/>
          <a:p>
            <a:pPr algn="ctr"/>
            <a:r>
              <a:rPr lang="en-US" sz="1200" b="1" dirty="0">
                <a:solidFill>
                  <a:srgbClr val="C35C59"/>
                </a:solidFill>
                <a:latin typeface="Calibri" pitchFamily="34" charset="0"/>
              </a:rPr>
              <a:t>TRAINING &amp; RECRUITMENT</a:t>
            </a:r>
          </a:p>
        </p:txBody>
      </p:sp>
      <p:sp>
        <p:nvSpPr>
          <p:cNvPr id="9" name="TextBox 9"/>
          <p:cNvSpPr txBox="1">
            <a:spLocks noChangeArrowheads="1"/>
          </p:cNvSpPr>
          <p:nvPr/>
        </p:nvSpPr>
        <p:spPr bwMode="auto">
          <a:xfrm>
            <a:off x="4114800" y="6442075"/>
            <a:ext cx="1295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700" dirty="0"/>
              <a:t>5th Floor , V.V.Vintage-Boulevard, Somajiguda</a:t>
            </a:r>
          </a:p>
          <a:p>
            <a:pPr eaLnBrk="1" hangingPunct="1"/>
            <a:r>
              <a:rPr lang="fr-FR" sz="700" dirty="0"/>
              <a:t>Hyderabad – 500082 INDIA</a:t>
            </a:r>
            <a:endParaRPr lang="en-US" sz="700" dirty="0"/>
          </a:p>
        </p:txBody>
      </p:sp>
      <p:sp>
        <p:nvSpPr>
          <p:cNvPr id="10" name="TextBox 14"/>
          <p:cNvSpPr txBox="1">
            <a:spLocks noChangeArrowheads="1"/>
          </p:cNvSpPr>
          <p:nvPr/>
        </p:nvSpPr>
        <p:spPr bwMode="auto">
          <a:xfrm>
            <a:off x="5410200" y="6473825"/>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700" dirty="0"/>
              <a:t>Tel: 040-30605533</a:t>
            </a:r>
          </a:p>
          <a:p>
            <a:pPr eaLnBrk="1" hangingPunct="1"/>
            <a:endParaRPr lang="fr-FR" sz="700"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rPr>
              <a:t/>
            </a:r>
            <a:br>
              <a:rPr lang="en-US" dirty="0">
                <a:solidFill>
                  <a:srgbClr val="0070C0"/>
                </a:solidFill>
              </a:rPr>
            </a:br>
            <a:r>
              <a:rPr lang="en-US" dirty="0" smtClean="0">
                <a:solidFill>
                  <a:srgbClr val="002060"/>
                </a:solidFill>
              </a:rPr>
              <a:t>Abstraction</a:t>
            </a:r>
            <a:r>
              <a:rPr lang="en-US" dirty="0">
                <a:solidFill>
                  <a:srgbClr val="0070C0"/>
                </a:solidFill>
              </a:rPr>
              <a:t/>
            </a:r>
            <a:br>
              <a:rPr lang="en-US" dirty="0">
                <a:solidFill>
                  <a:srgbClr val="0070C0"/>
                </a:solidFill>
              </a:rPr>
            </a:br>
            <a:endParaRPr lang="en-IN" dirty="0"/>
          </a:p>
        </p:txBody>
      </p:sp>
      <p:sp>
        <p:nvSpPr>
          <p:cNvPr id="3" name="Content Placeholder 2"/>
          <p:cNvSpPr>
            <a:spLocks noGrp="1"/>
          </p:cNvSpPr>
          <p:nvPr>
            <p:ph idx="1"/>
          </p:nvPr>
        </p:nvSpPr>
        <p:spPr/>
        <p:txBody>
          <a:bodyPr>
            <a:normAutofit/>
          </a:bodyPr>
          <a:lstStyle/>
          <a:p>
            <a:r>
              <a:rPr lang="en-IN" sz="2000" dirty="0"/>
              <a:t>A class which is declared with the abstract keyword is known as an abstract class in </a:t>
            </a:r>
            <a:r>
              <a:rPr lang="en-IN" sz="2000" dirty="0" smtClean="0"/>
              <a:t>java. It </a:t>
            </a:r>
            <a:r>
              <a:rPr lang="en-IN" sz="2000" dirty="0"/>
              <a:t>can have abstract and non-abstract methods (method with the body</a:t>
            </a:r>
            <a:r>
              <a:rPr lang="en-IN" sz="2000" dirty="0" smtClean="0"/>
              <a:t>).</a:t>
            </a:r>
          </a:p>
          <a:p>
            <a:r>
              <a:rPr lang="en-IN" sz="2000" dirty="0"/>
              <a:t>Abstraction is a process of hiding the implementation details and showing only functionality to the user</a:t>
            </a:r>
            <a:r>
              <a:rPr lang="en-IN" sz="2000" dirty="0" smtClean="0"/>
              <a:t>.</a:t>
            </a:r>
          </a:p>
          <a:p>
            <a:pPr marL="0" indent="0">
              <a:buNone/>
            </a:pPr>
            <a:endParaRPr lang="en-IN" sz="2000" dirty="0" smtClean="0"/>
          </a:p>
          <a:p>
            <a:r>
              <a:rPr lang="en-IN" sz="2000" dirty="0">
                <a:solidFill>
                  <a:srgbClr val="002060"/>
                </a:solidFill>
              </a:rPr>
              <a:t>Ways to achieve </a:t>
            </a:r>
            <a:r>
              <a:rPr lang="en-IN" sz="2000" dirty="0" smtClean="0">
                <a:solidFill>
                  <a:srgbClr val="002060"/>
                </a:solidFill>
              </a:rPr>
              <a:t>Abstraction:</a:t>
            </a:r>
          </a:p>
          <a:p>
            <a:pPr marL="0" indent="0">
              <a:buNone/>
            </a:pPr>
            <a:r>
              <a:rPr lang="en-IN" sz="2000" dirty="0">
                <a:solidFill>
                  <a:srgbClr val="002060"/>
                </a:solidFill>
              </a:rPr>
              <a:t>	</a:t>
            </a:r>
            <a:r>
              <a:rPr lang="en-IN" sz="2000" dirty="0" smtClean="0">
                <a:solidFill>
                  <a:srgbClr val="002060"/>
                </a:solidFill>
              </a:rPr>
              <a:t>1.</a:t>
            </a:r>
            <a:r>
              <a:rPr lang="en-IN" sz="1800" dirty="0" smtClean="0"/>
              <a:t>Abstract </a:t>
            </a:r>
            <a:r>
              <a:rPr lang="en-IN" sz="1800" dirty="0"/>
              <a:t>class (0 to 100%)</a:t>
            </a:r>
          </a:p>
          <a:p>
            <a:pPr marL="0" indent="0">
              <a:buNone/>
            </a:pPr>
            <a:r>
              <a:rPr lang="en-IN" sz="1800" dirty="0" smtClean="0"/>
              <a:t>	2.Interface </a:t>
            </a:r>
            <a:r>
              <a:rPr lang="en-IN" sz="1800" dirty="0"/>
              <a:t>(100%)</a:t>
            </a:r>
          </a:p>
          <a:p>
            <a:pPr marL="0" indent="0">
              <a:buNone/>
            </a:pPr>
            <a:endParaRPr lang="en-IN" sz="2000" dirty="0">
              <a:solidFill>
                <a:srgbClr val="002060"/>
              </a:solidFill>
            </a:endParaRPr>
          </a:p>
          <a:p>
            <a:endParaRPr lang="en-IN" sz="2000"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10</a:t>
            </a:fld>
            <a:endParaRPr lang="en-US"/>
          </a:p>
        </p:txBody>
      </p:sp>
    </p:spTree>
    <p:extLst>
      <p:ext uri="{BB962C8B-B14F-4D97-AF65-F5344CB8AC3E}">
        <p14:creationId xmlns:p14="http://schemas.microsoft.com/office/powerpoint/2010/main" val="661618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382000" cy="5211763"/>
          </a:xfrm>
        </p:spPr>
        <p:txBody>
          <a:bodyPr>
            <a:normAutofit/>
          </a:bodyPr>
          <a:lstStyle/>
          <a:p>
            <a:pPr marL="0" indent="0">
              <a:buNone/>
            </a:pPr>
            <a:r>
              <a:rPr lang="en-IN" sz="2000" dirty="0" smtClean="0">
                <a:solidFill>
                  <a:srgbClr val="00B0F0"/>
                </a:solidFill>
              </a:rPr>
              <a:t>Example:</a:t>
            </a:r>
          </a:p>
          <a:p>
            <a:pPr marL="0" indent="0">
              <a:buNone/>
            </a:pPr>
            <a:r>
              <a:rPr lang="en-IN" sz="2000" dirty="0" smtClean="0">
                <a:solidFill>
                  <a:srgbClr val="00B0F0"/>
                </a:solidFill>
              </a:rPr>
              <a:t>	</a:t>
            </a:r>
            <a:r>
              <a:rPr lang="en-IN" sz="2000" dirty="0" smtClean="0">
                <a:solidFill>
                  <a:schemeClr val="accent1"/>
                </a:solidFill>
              </a:rPr>
              <a:t>Syntax:</a:t>
            </a:r>
            <a:r>
              <a:rPr lang="en-IN" sz="2000" dirty="0">
                <a:solidFill>
                  <a:srgbClr val="00B0F0"/>
                </a:solidFill>
              </a:rPr>
              <a:t>	</a:t>
            </a:r>
            <a:endParaRPr lang="en-IN" sz="2000" dirty="0" smtClean="0">
              <a:solidFill>
                <a:srgbClr val="00B0F0"/>
              </a:solidFill>
            </a:endParaRPr>
          </a:p>
          <a:p>
            <a:pPr marL="0" indent="0">
              <a:buNone/>
            </a:pPr>
            <a:r>
              <a:rPr lang="en-IN" sz="2000" dirty="0" smtClean="0">
                <a:solidFill>
                  <a:srgbClr val="00B0F0"/>
                </a:solidFill>
              </a:rPr>
              <a:t>						</a:t>
            </a:r>
            <a:endParaRPr lang="en-IN" sz="2000" dirty="0">
              <a:solidFill>
                <a:srgbClr val="00B0F0"/>
              </a:solidFill>
            </a:endParaRPr>
          </a:p>
          <a:p>
            <a:pPr marL="0" indent="0">
              <a:buNone/>
            </a:pPr>
            <a:endParaRPr lang="en-IN" sz="2000" dirty="0" smtClean="0">
              <a:solidFill>
                <a:srgbClr val="00B0F0"/>
              </a:solidFill>
            </a:endParaRPr>
          </a:p>
          <a:p>
            <a:pPr marL="0" indent="0">
              <a:buNone/>
            </a:pPr>
            <a:endParaRPr lang="en-IN" sz="2000" dirty="0">
              <a:solidFill>
                <a:srgbClr val="00B0F0"/>
              </a:solidFill>
            </a:endParaRPr>
          </a:p>
          <a:p>
            <a:pPr marL="0" indent="0">
              <a:buNone/>
            </a:pPr>
            <a:endParaRPr lang="en-IN" sz="2000" dirty="0" smtClean="0">
              <a:solidFill>
                <a:srgbClr val="00B0F0"/>
              </a:solidFill>
            </a:endParaRPr>
          </a:p>
          <a:p>
            <a:pPr marL="0" indent="0">
              <a:buNone/>
            </a:pPr>
            <a:r>
              <a:rPr lang="en-IN" sz="2000" dirty="0">
                <a:solidFill>
                  <a:srgbClr val="00B0F0"/>
                </a:solidFill>
              </a:rPr>
              <a:t>	</a:t>
            </a:r>
            <a:r>
              <a:rPr lang="en-IN" sz="2000" dirty="0" smtClean="0">
                <a:solidFill>
                  <a:schemeClr val="accent1"/>
                </a:solidFill>
              </a:rPr>
              <a:t>extends class:</a:t>
            </a:r>
          </a:p>
          <a:p>
            <a:pPr marL="0" indent="0">
              <a:buNone/>
            </a:pPr>
            <a:r>
              <a:rPr lang="en-IN" sz="2000" dirty="0">
                <a:solidFill>
                  <a:schemeClr val="accent1"/>
                </a:solidFill>
              </a:rPr>
              <a:t>	</a:t>
            </a:r>
            <a:r>
              <a:rPr lang="en-IN" sz="2000" dirty="0" smtClean="0">
                <a:solidFill>
                  <a:schemeClr val="accent1"/>
                </a:solidFill>
              </a:rPr>
              <a:t>	</a:t>
            </a: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11</a:t>
            </a:fld>
            <a:endParaRPr lang="en-US"/>
          </a:p>
        </p:txBody>
      </p:sp>
      <p:pic>
        <p:nvPicPr>
          <p:cNvPr id="2" name="Picture 1"/>
          <p:cNvPicPr>
            <a:picLocks noChangeAspect="1"/>
          </p:cNvPicPr>
          <p:nvPr/>
        </p:nvPicPr>
        <p:blipFill>
          <a:blip r:embed="rId2"/>
          <a:stretch>
            <a:fillRect/>
          </a:stretch>
        </p:blipFill>
        <p:spPr>
          <a:xfrm>
            <a:off x="1752600" y="1810648"/>
            <a:ext cx="6837438" cy="1030523"/>
          </a:xfrm>
          <a:prstGeom prst="rect">
            <a:avLst/>
          </a:prstGeom>
        </p:spPr>
      </p:pic>
      <p:pic>
        <p:nvPicPr>
          <p:cNvPr id="9" name="Picture 8"/>
          <p:cNvPicPr>
            <a:picLocks noChangeAspect="1"/>
          </p:cNvPicPr>
          <p:nvPr/>
        </p:nvPicPr>
        <p:blipFill>
          <a:blip r:embed="rId3"/>
          <a:stretch>
            <a:fillRect/>
          </a:stretch>
        </p:blipFill>
        <p:spPr>
          <a:xfrm>
            <a:off x="2057400" y="3550265"/>
            <a:ext cx="5230813" cy="2476500"/>
          </a:xfrm>
          <a:prstGeom prst="rect">
            <a:avLst/>
          </a:prstGeom>
        </p:spPr>
      </p:pic>
    </p:spTree>
    <p:extLst>
      <p:ext uri="{BB962C8B-B14F-4D97-AF65-F5344CB8AC3E}">
        <p14:creationId xmlns:p14="http://schemas.microsoft.com/office/powerpoint/2010/main" val="18435715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287963"/>
          </a:xfrm>
        </p:spPr>
        <p:txBody>
          <a:bodyPr>
            <a:normAutofit/>
          </a:bodyPr>
          <a:lstStyle/>
          <a:p>
            <a:pPr marL="0" indent="0">
              <a:buNone/>
            </a:pPr>
            <a:r>
              <a:rPr lang="en-IN" sz="2000" dirty="0" smtClean="0"/>
              <a:t>	</a:t>
            </a:r>
            <a:r>
              <a:rPr lang="en-IN" sz="2000" dirty="0" smtClean="0">
                <a:solidFill>
                  <a:schemeClr val="accent1"/>
                </a:solidFill>
              </a:rPr>
              <a:t>Output:</a:t>
            </a:r>
          </a:p>
          <a:p>
            <a:pPr marL="0" indent="0">
              <a:buNone/>
            </a:pPr>
            <a:r>
              <a:rPr lang="en-IN" sz="2000" dirty="0">
                <a:solidFill>
                  <a:schemeClr val="accent1"/>
                </a:solidFill>
              </a:rPr>
              <a:t>	</a:t>
            </a:r>
            <a:r>
              <a:rPr lang="en-IN" sz="2000" dirty="0" smtClean="0">
                <a:solidFill>
                  <a:schemeClr val="accent1"/>
                </a:solidFill>
              </a:rPr>
              <a:t>	</a:t>
            </a:r>
          </a:p>
          <a:p>
            <a:pPr marL="0" indent="0">
              <a:buNone/>
            </a:pPr>
            <a:endParaRPr lang="en-IN" sz="2000" dirty="0">
              <a:solidFill>
                <a:schemeClr val="accent1"/>
              </a:solidFill>
            </a:endParaRPr>
          </a:p>
          <a:p>
            <a:pPr marL="0" indent="0">
              <a:buNone/>
            </a:pPr>
            <a:endParaRPr lang="en-IN" sz="2000" dirty="0" smtClean="0">
              <a:solidFill>
                <a:schemeClr val="accent1"/>
              </a:solidFill>
            </a:endParaRPr>
          </a:p>
          <a:p>
            <a:pPr marL="0" indent="0">
              <a:buNone/>
            </a:pPr>
            <a:endParaRPr lang="en-IN" sz="2000" dirty="0">
              <a:solidFill>
                <a:schemeClr val="accent1"/>
              </a:solidFill>
            </a:endParaRPr>
          </a:p>
          <a:p>
            <a:pPr marL="0" indent="0">
              <a:buNone/>
            </a:pPr>
            <a:endParaRPr lang="en-IN" sz="2000" dirty="0" smtClean="0">
              <a:solidFill>
                <a:schemeClr val="accent1"/>
              </a:solidFill>
            </a:endParaRPr>
          </a:p>
          <a:p>
            <a:pPr marL="0" indent="0">
              <a:buNone/>
            </a:pPr>
            <a:endParaRPr lang="en-IN" sz="2000" dirty="0" smtClean="0">
              <a:solidFill>
                <a:schemeClr val="accent1"/>
              </a:solidFill>
            </a:endParaRPr>
          </a:p>
          <a:p>
            <a:pPr marL="0" indent="0">
              <a:buNone/>
            </a:pPr>
            <a:r>
              <a:rPr lang="en-IN" sz="2000" dirty="0" smtClean="0">
                <a:solidFill>
                  <a:schemeClr val="accent1"/>
                </a:solidFill>
              </a:rPr>
              <a:t>Note:</a:t>
            </a:r>
          </a:p>
          <a:p>
            <a:r>
              <a:rPr lang="en-IN" sz="2000" dirty="0"/>
              <a:t>An abstract class must be declared with an abstract keyword.</a:t>
            </a:r>
          </a:p>
          <a:p>
            <a:r>
              <a:rPr lang="en-IN" sz="2000" dirty="0"/>
              <a:t>It can have abstract and non-abstract methods.</a:t>
            </a:r>
          </a:p>
          <a:p>
            <a:r>
              <a:rPr lang="en-IN" sz="2000" dirty="0"/>
              <a:t>It cannot be instantiated</a:t>
            </a:r>
            <a:r>
              <a:rPr lang="en-IN" sz="2000" dirty="0" smtClean="0"/>
              <a:t>.</a:t>
            </a:r>
          </a:p>
          <a:p>
            <a:r>
              <a:rPr lang="en-IN" sz="2000" dirty="0" smtClean="0"/>
              <a:t>In abstract class we can take final methods also.</a:t>
            </a:r>
          </a:p>
          <a:p>
            <a:pPr marL="0" indent="0">
              <a:buNone/>
            </a:pPr>
            <a:endParaRPr lang="en-IN" sz="2000"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12</a:t>
            </a:fld>
            <a:endParaRPr lang="en-US"/>
          </a:p>
        </p:txBody>
      </p:sp>
      <p:pic>
        <p:nvPicPr>
          <p:cNvPr id="2" name="Picture 1"/>
          <p:cNvPicPr>
            <a:picLocks noChangeAspect="1"/>
          </p:cNvPicPr>
          <p:nvPr/>
        </p:nvPicPr>
        <p:blipFill>
          <a:blip r:embed="rId2"/>
          <a:stretch>
            <a:fillRect/>
          </a:stretch>
        </p:blipFill>
        <p:spPr>
          <a:xfrm>
            <a:off x="1962978" y="1295400"/>
            <a:ext cx="5218043" cy="1692338"/>
          </a:xfrm>
          <a:prstGeom prst="rect">
            <a:avLst/>
          </a:prstGeom>
        </p:spPr>
      </p:pic>
    </p:spTree>
    <p:extLst>
      <p:ext uri="{BB962C8B-B14F-4D97-AF65-F5344CB8AC3E}">
        <p14:creationId xmlns:p14="http://schemas.microsoft.com/office/powerpoint/2010/main" val="22733988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
            </a:r>
            <a:br>
              <a:rPr lang="en-IN" dirty="0" smtClean="0">
                <a:solidFill>
                  <a:schemeClr val="accent1"/>
                </a:solidFill>
              </a:rPr>
            </a:br>
            <a:r>
              <a:rPr lang="en-IN" dirty="0" smtClean="0">
                <a:solidFill>
                  <a:srgbClr val="002060"/>
                </a:solidFill>
              </a:rPr>
              <a:t>Interface</a:t>
            </a:r>
            <a:r>
              <a:rPr lang="en-US" dirty="0">
                <a:solidFill>
                  <a:schemeClr val="accent1"/>
                </a:solidFill>
              </a:rPr>
              <a:t/>
            </a:r>
            <a:br>
              <a:rPr lang="en-US" dirty="0">
                <a:solidFill>
                  <a:schemeClr val="accent1"/>
                </a:solidFill>
              </a:rPr>
            </a:br>
            <a:endParaRPr lang="en-IN" dirty="0"/>
          </a:p>
        </p:txBody>
      </p:sp>
      <p:sp>
        <p:nvSpPr>
          <p:cNvPr id="3" name="Content Placeholder 2"/>
          <p:cNvSpPr>
            <a:spLocks noGrp="1"/>
          </p:cNvSpPr>
          <p:nvPr>
            <p:ph idx="1"/>
          </p:nvPr>
        </p:nvSpPr>
        <p:spPr/>
        <p:txBody>
          <a:bodyPr>
            <a:normAutofit/>
          </a:bodyPr>
          <a:lstStyle/>
          <a:p>
            <a:r>
              <a:rPr lang="en-IN" sz="2000" dirty="0"/>
              <a:t>The interface in Java is </a:t>
            </a:r>
            <a:r>
              <a:rPr lang="en-IN" sz="2000" i="1" dirty="0"/>
              <a:t>a mechanism to achieve </a:t>
            </a:r>
            <a:r>
              <a:rPr lang="en-IN" sz="2000" i="1" dirty="0" smtClean="0"/>
              <a:t>abstraction.</a:t>
            </a:r>
          </a:p>
          <a:p>
            <a:r>
              <a:rPr lang="en-IN" sz="2000" dirty="0"/>
              <a:t>There can be only abstract methods in the Java interface, not method body</a:t>
            </a:r>
            <a:r>
              <a:rPr lang="en-IN" sz="2000" dirty="0" smtClean="0"/>
              <a:t>.</a:t>
            </a:r>
          </a:p>
          <a:p>
            <a:r>
              <a:rPr lang="en-IN" sz="2000" dirty="0"/>
              <a:t>It is used to achieve abstraction and multiple inheritance </a:t>
            </a:r>
            <a:r>
              <a:rPr lang="en-IN" sz="2000" dirty="0" smtClean="0"/>
              <a:t>in java.</a:t>
            </a:r>
          </a:p>
          <a:p>
            <a:endParaRPr lang="en-IN" sz="2000"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13</a:t>
            </a:fld>
            <a:endParaRPr lang="en-US"/>
          </a:p>
        </p:txBody>
      </p:sp>
    </p:spTree>
    <p:extLst>
      <p:ext uri="{BB962C8B-B14F-4D97-AF65-F5344CB8AC3E}">
        <p14:creationId xmlns:p14="http://schemas.microsoft.com/office/powerpoint/2010/main" val="6090679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8610600" cy="5364163"/>
          </a:xfrm>
        </p:spPr>
        <p:txBody>
          <a:bodyPr>
            <a:normAutofit/>
          </a:bodyPr>
          <a:lstStyle/>
          <a:p>
            <a:pPr marL="0" indent="0">
              <a:buNone/>
            </a:pPr>
            <a:r>
              <a:rPr lang="en-IN" sz="2000" dirty="0" smtClean="0">
                <a:solidFill>
                  <a:srgbClr val="00B0F0"/>
                </a:solidFill>
              </a:rPr>
              <a:t>Example:</a:t>
            </a:r>
          </a:p>
          <a:p>
            <a:pPr marL="0" indent="0">
              <a:buNone/>
            </a:pPr>
            <a:r>
              <a:rPr lang="en-IN" sz="2000" dirty="0">
                <a:solidFill>
                  <a:srgbClr val="00B0F0"/>
                </a:solidFill>
              </a:rPr>
              <a:t>	</a:t>
            </a:r>
            <a:r>
              <a:rPr lang="en-IN" sz="2000" dirty="0" smtClean="0">
                <a:solidFill>
                  <a:srgbClr val="0070C0"/>
                </a:solidFill>
              </a:rPr>
              <a:t>Syntax</a:t>
            </a:r>
            <a:r>
              <a:rPr lang="en-IN" sz="2000" dirty="0" smtClean="0">
                <a:solidFill>
                  <a:srgbClr val="00B0F0"/>
                </a:solidFill>
              </a:rPr>
              <a:t>:</a:t>
            </a:r>
          </a:p>
          <a:p>
            <a:pPr marL="0" indent="0">
              <a:buNone/>
            </a:pPr>
            <a:endParaRPr lang="en-IN" sz="2000" dirty="0" smtClean="0">
              <a:solidFill>
                <a:srgbClr val="00B0F0"/>
              </a:solidFill>
            </a:endParaRPr>
          </a:p>
          <a:p>
            <a:pPr marL="0" indent="0">
              <a:buNone/>
            </a:pPr>
            <a:r>
              <a:rPr lang="en-IN" sz="2000" dirty="0">
                <a:solidFill>
                  <a:srgbClr val="00B0F0"/>
                </a:solidFill>
              </a:rPr>
              <a:t>	</a:t>
            </a:r>
            <a:endParaRPr lang="en-IN" sz="2000" dirty="0" smtClean="0">
              <a:solidFill>
                <a:srgbClr val="00B0F0"/>
              </a:solidFill>
            </a:endParaRPr>
          </a:p>
          <a:p>
            <a:pPr marL="0" indent="0">
              <a:buNone/>
            </a:pPr>
            <a:r>
              <a:rPr lang="en-IN" sz="2000" dirty="0">
                <a:solidFill>
                  <a:srgbClr val="00B0F0"/>
                </a:solidFill>
              </a:rPr>
              <a:t>	</a:t>
            </a:r>
            <a:endParaRPr lang="en-IN" sz="2000" dirty="0" smtClean="0">
              <a:solidFill>
                <a:srgbClr val="00B0F0"/>
              </a:solidFill>
            </a:endParaRPr>
          </a:p>
          <a:p>
            <a:pPr marL="0" indent="0">
              <a:buNone/>
            </a:pPr>
            <a:endParaRPr lang="en-IN" sz="2000" dirty="0" smtClean="0">
              <a:solidFill>
                <a:srgbClr val="00B0F0"/>
              </a:solidFill>
            </a:endParaRPr>
          </a:p>
          <a:p>
            <a:pPr marL="0" indent="0">
              <a:buNone/>
            </a:pPr>
            <a:r>
              <a:rPr lang="en-IN" sz="2000" dirty="0">
                <a:solidFill>
                  <a:srgbClr val="00B0F0"/>
                </a:solidFill>
              </a:rPr>
              <a:t>	</a:t>
            </a:r>
            <a:r>
              <a:rPr lang="en-IN" sz="2000" dirty="0" smtClean="0">
                <a:solidFill>
                  <a:srgbClr val="0070C0"/>
                </a:solidFill>
              </a:rPr>
              <a:t>implements class:</a:t>
            </a:r>
          </a:p>
          <a:p>
            <a:pPr marL="0" indent="0">
              <a:buNone/>
            </a:pPr>
            <a:r>
              <a:rPr lang="en-IN" sz="2000" dirty="0">
                <a:solidFill>
                  <a:srgbClr val="0070C0"/>
                </a:solidFill>
              </a:rPr>
              <a:t>	</a:t>
            </a:r>
            <a:r>
              <a:rPr lang="en-IN" sz="2000" dirty="0" smtClean="0">
                <a:solidFill>
                  <a:srgbClr val="0070C0"/>
                </a:solidFill>
              </a:rPr>
              <a:t>	</a:t>
            </a:r>
            <a:endParaRPr lang="en-IN" sz="2000" dirty="0">
              <a:solidFill>
                <a:srgbClr val="0070C0"/>
              </a:solidFill>
            </a:endParaRPr>
          </a:p>
          <a:p>
            <a:pPr marL="0" indent="0">
              <a:buNone/>
            </a:pPr>
            <a:endParaRPr lang="en-IN" sz="2000" dirty="0" smtClean="0">
              <a:solidFill>
                <a:srgbClr val="00B0F0"/>
              </a:solidFill>
            </a:endParaRPr>
          </a:p>
          <a:p>
            <a:pPr marL="0" indent="0">
              <a:buNone/>
            </a:pPr>
            <a:r>
              <a:rPr lang="en-IN" sz="2000" dirty="0">
                <a:solidFill>
                  <a:srgbClr val="00B0F0"/>
                </a:solidFill>
              </a:rPr>
              <a:t>	</a:t>
            </a: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14</a:t>
            </a:fld>
            <a:endParaRPr lang="en-US"/>
          </a:p>
        </p:txBody>
      </p:sp>
      <p:pic>
        <p:nvPicPr>
          <p:cNvPr id="2" name="Picture 1"/>
          <p:cNvPicPr>
            <a:picLocks noChangeAspect="1"/>
          </p:cNvPicPr>
          <p:nvPr/>
        </p:nvPicPr>
        <p:blipFill>
          <a:blip r:embed="rId2"/>
          <a:stretch>
            <a:fillRect/>
          </a:stretch>
        </p:blipFill>
        <p:spPr>
          <a:xfrm>
            <a:off x="1890712" y="1460834"/>
            <a:ext cx="4981575" cy="1209675"/>
          </a:xfrm>
          <a:prstGeom prst="rect">
            <a:avLst/>
          </a:prstGeom>
        </p:spPr>
      </p:pic>
      <p:pic>
        <p:nvPicPr>
          <p:cNvPr id="7" name="Picture 6"/>
          <p:cNvPicPr>
            <a:picLocks noChangeAspect="1"/>
          </p:cNvPicPr>
          <p:nvPr/>
        </p:nvPicPr>
        <p:blipFill>
          <a:blip r:embed="rId3"/>
          <a:stretch>
            <a:fillRect/>
          </a:stretch>
        </p:blipFill>
        <p:spPr>
          <a:xfrm>
            <a:off x="2233612" y="3430829"/>
            <a:ext cx="4676775" cy="2286000"/>
          </a:xfrm>
          <a:prstGeom prst="rect">
            <a:avLst/>
          </a:prstGeom>
        </p:spPr>
      </p:pic>
    </p:spTree>
    <p:extLst>
      <p:ext uri="{BB962C8B-B14F-4D97-AF65-F5344CB8AC3E}">
        <p14:creationId xmlns:p14="http://schemas.microsoft.com/office/powerpoint/2010/main" val="25868187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534400" cy="5287963"/>
          </a:xfrm>
        </p:spPr>
        <p:txBody>
          <a:bodyPr>
            <a:normAutofit/>
          </a:bodyPr>
          <a:lstStyle/>
          <a:p>
            <a:pPr marL="457200" lvl="1" indent="0">
              <a:buNone/>
            </a:pPr>
            <a:r>
              <a:rPr lang="en-IN" sz="1600" dirty="0" smtClean="0"/>
              <a:t>	</a:t>
            </a:r>
          </a:p>
          <a:p>
            <a:pPr marL="457200" lvl="1" indent="0">
              <a:buNone/>
            </a:pPr>
            <a:r>
              <a:rPr lang="en-IN" sz="1600" dirty="0"/>
              <a:t>	</a:t>
            </a:r>
            <a:r>
              <a:rPr lang="en-IN" sz="2000" dirty="0" smtClean="0">
                <a:solidFill>
                  <a:srgbClr val="0070C0"/>
                </a:solidFill>
              </a:rPr>
              <a:t>output:</a:t>
            </a:r>
          </a:p>
          <a:p>
            <a:pPr marL="457200" lvl="1" indent="0">
              <a:buNone/>
            </a:pPr>
            <a:r>
              <a:rPr lang="en-IN" sz="2000" dirty="0">
                <a:solidFill>
                  <a:srgbClr val="0070C0"/>
                </a:solidFill>
              </a:rPr>
              <a:t>	</a:t>
            </a:r>
            <a:endParaRPr lang="en-IN" sz="2000" dirty="0" smtClean="0">
              <a:solidFill>
                <a:srgbClr val="0070C0"/>
              </a:solidFill>
            </a:endParaRPr>
          </a:p>
          <a:p>
            <a:pPr marL="457200" lvl="1" indent="0">
              <a:buNone/>
            </a:pPr>
            <a:endParaRPr lang="en-IN" sz="2000" dirty="0">
              <a:solidFill>
                <a:srgbClr val="0070C0"/>
              </a:solidFill>
            </a:endParaRPr>
          </a:p>
          <a:p>
            <a:pPr marL="457200" lvl="1" indent="0">
              <a:buNone/>
            </a:pPr>
            <a:endParaRPr lang="en-IN" sz="2000" dirty="0" smtClean="0">
              <a:solidFill>
                <a:srgbClr val="0070C0"/>
              </a:solidFill>
            </a:endParaRPr>
          </a:p>
          <a:p>
            <a:pPr marL="457200" lvl="1" indent="0">
              <a:buNone/>
            </a:pPr>
            <a:endParaRPr lang="en-IN" sz="2000" dirty="0">
              <a:solidFill>
                <a:srgbClr val="0070C0"/>
              </a:solidFill>
            </a:endParaRPr>
          </a:p>
          <a:p>
            <a:pPr marL="457200" lvl="1" indent="0">
              <a:buNone/>
            </a:pPr>
            <a:endParaRPr lang="en-IN" sz="2000" dirty="0">
              <a:solidFill>
                <a:srgbClr val="0070C0"/>
              </a:solidFill>
            </a:endParaRPr>
          </a:p>
          <a:p>
            <a:pPr marL="457200" lvl="1" indent="0">
              <a:buNone/>
            </a:pPr>
            <a:r>
              <a:rPr lang="en-IN" sz="2000" dirty="0" smtClean="0">
                <a:solidFill>
                  <a:srgbClr val="0070C0"/>
                </a:solidFill>
              </a:rPr>
              <a:t>Note:</a:t>
            </a:r>
          </a:p>
          <a:p>
            <a:pPr lvl="2"/>
            <a:r>
              <a:rPr lang="en-IN" sz="2000" dirty="0" smtClean="0"/>
              <a:t>If it is a abstract class we are using </a:t>
            </a:r>
            <a:r>
              <a:rPr lang="en-IN" sz="2000" b="1" dirty="0" smtClean="0">
                <a:solidFill>
                  <a:schemeClr val="accent2"/>
                </a:solidFill>
              </a:rPr>
              <a:t>extends </a:t>
            </a:r>
            <a:r>
              <a:rPr lang="en-IN" sz="2000" dirty="0" smtClean="0"/>
              <a:t>to extend the super class with subclass but here we use </a:t>
            </a:r>
            <a:r>
              <a:rPr lang="en-IN" sz="2000" b="1" dirty="0" smtClean="0">
                <a:solidFill>
                  <a:schemeClr val="accent2"/>
                </a:solidFill>
              </a:rPr>
              <a:t>implements</a:t>
            </a:r>
            <a:r>
              <a:rPr lang="en-IN" sz="2000" dirty="0" smtClean="0"/>
              <a:t> to extend with super class with subclass.</a:t>
            </a:r>
          </a:p>
          <a:p>
            <a:pPr marL="914400" lvl="2" indent="0">
              <a:buNone/>
            </a:pPr>
            <a:r>
              <a:rPr lang="en-IN" sz="1600" dirty="0" smtClean="0">
                <a:solidFill>
                  <a:srgbClr val="0070C0"/>
                </a:solidFill>
              </a:rPr>
              <a:t>	</a:t>
            </a:r>
            <a:r>
              <a:rPr lang="en-IN" sz="1600" dirty="0">
                <a:solidFill>
                  <a:srgbClr val="0070C0"/>
                </a:solidFill>
              </a:rPr>
              <a:t>	</a:t>
            </a: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15</a:t>
            </a:fld>
            <a:endParaRPr lang="en-US"/>
          </a:p>
        </p:txBody>
      </p:sp>
      <p:pic>
        <p:nvPicPr>
          <p:cNvPr id="2" name="Picture 1"/>
          <p:cNvPicPr>
            <a:picLocks noChangeAspect="1"/>
          </p:cNvPicPr>
          <p:nvPr/>
        </p:nvPicPr>
        <p:blipFill>
          <a:blip r:embed="rId2"/>
          <a:stretch>
            <a:fillRect/>
          </a:stretch>
        </p:blipFill>
        <p:spPr>
          <a:xfrm>
            <a:off x="1890712" y="1600200"/>
            <a:ext cx="5057775" cy="1428750"/>
          </a:xfrm>
          <a:prstGeom prst="rect">
            <a:avLst/>
          </a:prstGeom>
        </p:spPr>
      </p:pic>
    </p:spTree>
    <p:extLst>
      <p:ext uri="{BB962C8B-B14F-4D97-AF65-F5344CB8AC3E}">
        <p14:creationId xmlns:p14="http://schemas.microsoft.com/office/powerpoint/2010/main" val="38462870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chemeClr val="tx2"/>
                </a:solidFill>
                <a:latin typeface="Times New Roman" panose="02020603050405020304" pitchFamily="18" charset="0"/>
                <a:cs typeface="Times New Roman" panose="02020603050405020304" pitchFamily="18" charset="0"/>
              </a:rPr>
              <a:t>Inheritance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r>
              <a:rPr lang="en-IN" sz="2000" dirty="0"/>
              <a:t>In java Inheritance is the one of the main concept in oops. in this concepts we can inherit the variables and methods from super class(parent class) to sub class(child class) is know as inheritance. When you inherit from an existing class, you can reuse methods and fields of the parent class. Moreover, you can add new methods and fields in your current class also. We use extend key word to inherit the </a:t>
            </a:r>
            <a:r>
              <a:rPr lang="en-IN" sz="2000" dirty="0" smtClean="0"/>
              <a:t>classes.</a:t>
            </a:r>
            <a:endParaRPr lang="en-IN" sz="2000" dirty="0"/>
          </a:p>
          <a:p>
            <a:endParaRPr lang="en-IN" sz="2000" dirty="0"/>
          </a:p>
          <a:p>
            <a:r>
              <a:rPr lang="en-IN" sz="2000" dirty="0"/>
              <a:t>subclass (child) is the class that inherits from another </a:t>
            </a:r>
            <a:r>
              <a:rPr lang="en-IN" sz="2000" dirty="0" smtClean="0"/>
              <a:t>class superclass </a:t>
            </a:r>
            <a:r>
              <a:rPr lang="en-IN" sz="2000" dirty="0"/>
              <a:t>(parent) is the class being inherited </a:t>
            </a:r>
            <a:r>
              <a:rPr lang="en-IN" sz="2000" dirty="0" smtClean="0"/>
              <a:t>from.</a:t>
            </a:r>
            <a:endParaRPr lang="en-IN" sz="2000" dirty="0"/>
          </a:p>
          <a:p>
            <a:pPr marL="0" indent="0">
              <a:buNone/>
            </a:pPr>
            <a:endParaRPr lang="en-IN"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16</a:t>
            </a:fld>
            <a:endParaRPr lang="en-US"/>
          </a:p>
        </p:txBody>
      </p:sp>
    </p:spTree>
    <p:extLst>
      <p:ext uri="{BB962C8B-B14F-4D97-AF65-F5344CB8AC3E}">
        <p14:creationId xmlns:p14="http://schemas.microsoft.com/office/powerpoint/2010/main" val="17723533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8610600" cy="5364163"/>
          </a:xfrm>
        </p:spPr>
        <p:txBody>
          <a:bodyPr>
            <a:normAutofit/>
          </a:bodyPr>
          <a:lstStyle/>
          <a:p>
            <a:r>
              <a:rPr lang="en-IN" sz="2000" dirty="0" smtClean="0"/>
              <a:t>There are three types of inheritance:</a:t>
            </a:r>
          </a:p>
          <a:p>
            <a:pPr marL="0" indent="0">
              <a:buNone/>
            </a:pPr>
            <a:r>
              <a:rPr lang="en-IN" sz="2000" dirty="0"/>
              <a:t>	</a:t>
            </a:r>
            <a:r>
              <a:rPr lang="en-IN" sz="2000" dirty="0" smtClean="0"/>
              <a:t>1. Single.</a:t>
            </a:r>
          </a:p>
          <a:p>
            <a:pPr marL="0" indent="0">
              <a:buNone/>
            </a:pPr>
            <a:r>
              <a:rPr lang="en-IN" sz="2000" dirty="0"/>
              <a:t>	</a:t>
            </a:r>
            <a:r>
              <a:rPr lang="en-IN" sz="2000" dirty="0" smtClean="0"/>
              <a:t>2. Hierarchy.</a:t>
            </a:r>
          </a:p>
          <a:p>
            <a:pPr marL="0" indent="0">
              <a:buNone/>
            </a:pPr>
            <a:r>
              <a:rPr lang="en-IN" sz="2000" dirty="0"/>
              <a:t>	</a:t>
            </a:r>
            <a:r>
              <a:rPr lang="en-IN" sz="2000" dirty="0" smtClean="0"/>
              <a:t>3.Multilevel.</a:t>
            </a:r>
          </a:p>
          <a:p>
            <a:pPr marL="0" indent="0">
              <a:buNone/>
            </a:pPr>
            <a:endParaRPr lang="en-IN" sz="2000" dirty="0" smtClean="0"/>
          </a:p>
          <a:p>
            <a:pPr marL="0" indent="0">
              <a:buNone/>
            </a:pPr>
            <a:r>
              <a:rPr lang="en-IN" sz="2000" dirty="0" smtClean="0">
                <a:solidFill>
                  <a:schemeClr val="accent4"/>
                </a:solidFill>
              </a:rPr>
              <a:t>Single inheritance: </a:t>
            </a:r>
          </a:p>
          <a:p>
            <a:pPr marL="0" indent="0">
              <a:buNone/>
            </a:pPr>
            <a:r>
              <a:rPr lang="en-IN" sz="2000" dirty="0"/>
              <a:t>	</a:t>
            </a:r>
            <a:r>
              <a:rPr lang="en-US" sz="2000" dirty="0"/>
              <a:t>When a class inherits another class, it is known as a </a:t>
            </a:r>
            <a:r>
              <a:rPr lang="en-US" sz="2000" i="1" dirty="0"/>
              <a:t>single inheritance</a:t>
            </a:r>
            <a:r>
              <a:rPr lang="en-US" sz="2000" dirty="0" smtClean="0"/>
              <a:t>.</a:t>
            </a:r>
          </a:p>
          <a:p>
            <a:pPr marL="0" indent="0">
              <a:buNone/>
            </a:pPr>
            <a:r>
              <a:rPr lang="en-US" sz="2000" dirty="0"/>
              <a:t>	</a:t>
            </a:r>
            <a:endParaRPr lang="en-IN" sz="2000" dirty="0"/>
          </a:p>
          <a:p>
            <a:pPr marL="0" indent="0">
              <a:buNone/>
            </a:pPr>
            <a:endParaRPr lang="en-IN" sz="2000" dirty="0" smtClean="0"/>
          </a:p>
          <a:p>
            <a:pPr marL="457200" lvl="1" indent="0">
              <a:buNone/>
            </a:pPr>
            <a:r>
              <a:rPr lang="en-IN" sz="1600" dirty="0"/>
              <a:t>	</a:t>
            </a: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17</a:t>
            </a:fld>
            <a:endParaRPr lang="en-US"/>
          </a:p>
        </p:txBody>
      </p:sp>
      <p:pic>
        <p:nvPicPr>
          <p:cNvPr id="7" name="Picture 6" descr="Single inheritance in C++"/>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733800"/>
            <a:ext cx="2647315" cy="1753870"/>
          </a:xfrm>
          <a:prstGeom prst="rect">
            <a:avLst/>
          </a:prstGeom>
          <a:noFill/>
          <a:ln>
            <a:noFill/>
          </a:ln>
        </p:spPr>
      </p:pic>
    </p:spTree>
    <p:extLst>
      <p:ext uri="{BB962C8B-B14F-4D97-AF65-F5344CB8AC3E}">
        <p14:creationId xmlns:p14="http://schemas.microsoft.com/office/powerpoint/2010/main" val="10950817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5287963"/>
          </a:xfrm>
        </p:spPr>
        <p:txBody>
          <a:bodyPr>
            <a:normAutofit/>
          </a:bodyPr>
          <a:lstStyle/>
          <a:p>
            <a:pPr lvl="0"/>
            <a:r>
              <a:rPr lang="en-US" sz="2000" dirty="0">
                <a:solidFill>
                  <a:schemeClr val="accent4"/>
                </a:solidFill>
              </a:rPr>
              <a:t>Hierarchical inheritance:</a:t>
            </a:r>
            <a:endParaRPr lang="en-IN" sz="2000" dirty="0">
              <a:solidFill>
                <a:schemeClr val="accent4"/>
              </a:solidFill>
            </a:endParaRPr>
          </a:p>
          <a:p>
            <a:pPr marL="0" indent="0">
              <a:buNone/>
            </a:pPr>
            <a:r>
              <a:rPr lang="en-US" sz="2000" dirty="0"/>
              <a:t>		</a:t>
            </a:r>
            <a:r>
              <a:rPr lang="en-US" sz="2000" dirty="0" smtClean="0"/>
              <a:t>When </a:t>
            </a:r>
            <a:r>
              <a:rPr lang="en-US" sz="2000" dirty="0"/>
              <a:t>two or more classes inherits a single class, it is </a:t>
            </a:r>
            <a:r>
              <a:rPr lang="en-US" sz="2000" dirty="0" smtClean="0"/>
              <a:t>known </a:t>
            </a:r>
            <a:r>
              <a:rPr lang="en-US" sz="2000" dirty="0"/>
              <a:t>as hierarchical inheritance</a:t>
            </a:r>
            <a:r>
              <a:rPr lang="en-US" sz="2000" dirty="0" smtClean="0"/>
              <a:t>.</a:t>
            </a:r>
          </a:p>
          <a:p>
            <a:pPr marL="0" indent="0">
              <a:buNone/>
            </a:pPr>
            <a:endParaRPr lang="en-IN" sz="2000" dirty="0" smtClean="0"/>
          </a:p>
          <a:p>
            <a:pPr marL="0" indent="0">
              <a:buNone/>
            </a:pPr>
            <a:r>
              <a:rPr lang="en-IN" sz="2000" dirty="0"/>
              <a:t>	</a:t>
            </a:r>
          </a:p>
          <a:p>
            <a:endParaRPr lang="en-IN" sz="2000"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18</a:t>
            </a:fld>
            <a:endParaRPr lang="en-US"/>
          </a:p>
        </p:txBody>
      </p:sp>
      <p:pic>
        <p:nvPicPr>
          <p:cNvPr id="7" name="Picture 6" descr="Hierarchical Inheritance in Java | Examples of Hierarchical Inheritance"/>
          <p:cNvPicPr/>
          <p:nvPr/>
        </p:nvPicPr>
        <p:blipFill rotWithShape="1">
          <a:blip r:embed="rId2">
            <a:extLst>
              <a:ext uri="{28A0092B-C50C-407E-A947-70E740481C1C}">
                <a14:useLocalDpi xmlns:a14="http://schemas.microsoft.com/office/drawing/2010/main" val="0"/>
              </a:ext>
            </a:extLst>
          </a:blip>
          <a:srcRect r="6068" b="13103"/>
          <a:stretch/>
        </p:blipFill>
        <p:spPr bwMode="auto">
          <a:xfrm>
            <a:off x="2185035" y="2371090"/>
            <a:ext cx="4773930" cy="2115820"/>
          </a:xfrm>
          <a:prstGeom prst="rect">
            <a:avLst/>
          </a:prstGeom>
          <a:noFill/>
          <a:ln>
            <a:noFill/>
          </a:ln>
        </p:spPr>
      </p:pic>
    </p:spTree>
    <p:extLst>
      <p:ext uri="{BB962C8B-B14F-4D97-AF65-F5344CB8AC3E}">
        <p14:creationId xmlns:p14="http://schemas.microsoft.com/office/powerpoint/2010/main" val="7070238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686800" cy="5364163"/>
          </a:xfrm>
        </p:spPr>
        <p:txBody>
          <a:bodyPr/>
          <a:lstStyle/>
          <a:p>
            <a:pPr lvl="0"/>
            <a:r>
              <a:rPr lang="en-US" sz="2000" dirty="0">
                <a:solidFill>
                  <a:schemeClr val="accent4"/>
                </a:solidFill>
              </a:rPr>
              <a:t>Multilevel inheritance</a:t>
            </a:r>
            <a:r>
              <a:rPr lang="en-US" sz="2000" dirty="0" smtClean="0">
                <a:solidFill>
                  <a:schemeClr val="accent4"/>
                </a:solidFill>
              </a:rPr>
              <a:t>:</a:t>
            </a:r>
            <a:endParaRPr lang="en-IN" sz="2000" dirty="0"/>
          </a:p>
          <a:p>
            <a:pPr marL="0" indent="0">
              <a:buNone/>
            </a:pPr>
            <a:r>
              <a:rPr lang="en-US" sz="2000" dirty="0"/>
              <a:t>			When there is a chain of inheritance, it is known as </a:t>
            </a:r>
            <a:r>
              <a:rPr lang="en-US" sz="2000" i="1" dirty="0"/>
              <a:t>multilevel inheritance</a:t>
            </a:r>
            <a:r>
              <a:rPr lang="en-US" sz="2000" dirty="0" smtClean="0"/>
              <a:t>.</a:t>
            </a:r>
          </a:p>
          <a:p>
            <a:pPr marL="0" indent="0">
              <a:buNone/>
            </a:pPr>
            <a:r>
              <a:rPr lang="en-US" sz="2000" dirty="0"/>
              <a:t>	</a:t>
            </a:r>
            <a:r>
              <a:rPr lang="en-US" sz="2000" dirty="0" smtClean="0"/>
              <a:t>	</a:t>
            </a:r>
          </a:p>
          <a:p>
            <a:pPr marL="0" indent="0">
              <a:buNone/>
            </a:pPr>
            <a:r>
              <a:rPr lang="en-US" sz="2000" dirty="0"/>
              <a:t>	</a:t>
            </a:r>
            <a:r>
              <a:rPr lang="en-US" sz="2000" dirty="0" smtClean="0"/>
              <a:t>	</a:t>
            </a:r>
            <a:endParaRPr lang="en-IN" sz="2000" dirty="0"/>
          </a:p>
          <a:p>
            <a:endParaRPr lang="en-IN"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19</a:t>
            </a:fld>
            <a:endParaRPr lang="en-US"/>
          </a:p>
        </p:txBody>
      </p:sp>
      <p:pic>
        <p:nvPicPr>
          <p:cNvPr id="7" name="Picture 6" descr="Multi-Level Inheritance in C++ | C++ Multi-Level Inheritance | Learn C  Online"/>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057400"/>
            <a:ext cx="2432050" cy="3061970"/>
          </a:xfrm>
          <a:prstGeom prst="rect">
            <a:avLst/>
          </a:prstGeom>
          <a:noFill/>
          <a:ln>
            <a:noFill/>
          </a:ln>
        </p:spPr>
      </p:pic>
    </p:spTree>
    <p:extLst>
      <p:ext uri="{BB962C8B-B14F-4D97-AF65-F5344CB8AC3E}">
        <p14:creationId xmlns:p14="http://schemas.microsoft.com/office/powerpoint/2010/main" val="290725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685800"/>
          </a:xfrm>
        </p:spPr>
        <p:txBody>
          <a:bodyPr>
            <a:normAutofit/>
          </a:bodyPr>
          <a:lstStyle/>
          <a:p>
            <a:r>
              <a:rPr lang="en-US" sz="3600" dirty="0" smtClean="0">
                <a:cs typeface="Times New Roman" pitchFamily="18" charset="0"/>
              </a:rPr>
              <a:t>Topics</a:t>
            </a:r>
            <a:endParaRPr lang="en-US" sz="3600" dirty="0"/>
          </a:p>
        </p:txBody>
      </p:sp>
      <p:sp>
        <p:nvSpPr>
          <p:cNvPr id="3" name="Content Placeholder 2"/>
          <p:cNvSpPr>
            <a:spLocks noGrp="1"/>
          </p:cNvSpPr>
          <p:nvPr>
            <p:ph idx="1"/>
          </p:nvPr>
        </p:nvSpPr>
        <p:spPr>
          <a:xfrm>
            <a:off x="152400" y="1258093"/>
            <a:ext cx="8229600" cy="4525963"/>
          </a:xfrm>
        </p:spPr>
        <p:txBody>
          <a:bodyPr>
            <a:normAutofit fontScale="92500" lnSpcReduction="10000"/>
          </a:bodyPr>
          <a:lstStyle/>
          <a:p>
            <a:pPr>
              <a:buNone/>
            </a:pPr>
            <a:r>
              <a:rPr lang="en-US" sz="2800" dirty="0" smtClean="0">
                <a:solidFill>
                  <a:schemeClr val="accent6">
                    <a:lumMod val="75000"/>
                  </a:schemeClr>
                </a:solidFill>
              </a:rPr>
              <a:t>1. Class</a:t>
            </a:r>
          </a:p>
          <a:p>
            <a:pPr>
              <a:buNone/>
            </a:pPr>
            <a:r>
              <a:rPr lang="en-US" sz="2800" dirty="0" smtClean="0">
                <a:solidFill>
                  <a:schemeClr val="accent6">
                    <a:lumMod val="75000"/>
                  </a:schemeClr>
                </a:solidFill>
              </a:rPr>
              <a:t>2. Object</a:t>
            </a:r>
          </a:p>
          <a:p>
            <a:pPr>
              <a:buNone/>
            </a:pPr>
            <a:r>
              <a:rPr lang="en-IN" sz="2800" dirty="0" smtClean="0">
                <a:solidFill>
                  <a:schemeClr val="accent6">
                    <a:lumMod val="75000"/>
                  </a:schemeClr>
                </a:solidFill>
              </a:rPr>
              <a:t>3. Encapsulation</a:t>
            </a:r>
          </a:p>
          <a:p>
            <a:pPr>
              <a:buNone/>
            </a:pPr>
            <a:r>
              <a:rPr lang="en-US" sz="2800" dirty="0" smtClean="0">
                <a:solidFill>
                  <a:schemeClr val="accent6">
                    <a:lumMod val="75000"/>
                  </a:schemeClr>
                </a:solidFill>
              </a:rPr>
              <a:t>4. Abstraction</a:t>
            </a:r>
          </a:p>
          <a:p>
            <a:pPr>
              <a:buNone/>
            </a:pPr>
            <a:r>
              <a:rPr lang="en-US" sz="2600" dirty="0" smtClean="0">
                <a:solidFill>
                  <a:schemeClr val="accent6">
                    <a:lumMod val="75000"/>
                  </a:schemeClr>
                </a:solidFill>
              </a:rPr>
              <a:t>5.  </a:t>
            </a:r>
            <a:r>
              <a:rPr lang="en-IN" sz="2600" dirty="0" smtClean="0">
                <a:solidFill>
                  <a:schemeClr val="accent6">
                    <a:lumMod val="75000"/>
                  </a:schemeClr>
                </a:solidFill>
              </a:rPr>
              <a:t>Interface</a:t>
            </a:r>
          </a:p>
          <a:p>
            <a:pPr marL="0" indent="0">
              <a:buNone/>
            </a:pPr>
            <a:r>
              <a:rPr lang="en-US" sz="2600" dirty="0" smtClean="0">
                <a:solidFill>
                  <a:schemeClr val="accent6">
                    <a:lumMod val="75000"/>
                  </a:schemeClr>
                </a:solidFill>
                <a:cs typeface="Times New Roman" panose="02020603050405020304" pitchFamily="18" charset="0"/>
              </a:rPr>
              <a:t>6. Inheritance</a:t>
            </a:r>
            <a:endParaRPr lang="en-US" sz="2600" dirty="0">
              <a:solidFill>
                <a:schemeClr val="accent6">
                  <a:lumMod val="75000"/>
                </a:schemeClr>
              </a:solidFill>
              <a:cs typeface="Times New Roman" panose="02020603050405020304" pitchFamily="18" charset="0"/>
            </a:endParaRPr>
          </a:p>
          <a:p>
            <a:pPr marL="0" indent="0">
              <a:buNone/>
            </a:pPr>
            <a:r>
              <a:rPr lang="en-US" sz="2600" dirty="0" smtClean="0">
                <a:solidFill>
                  <a:schemeClr val="accent6">
                    <a:lumMod val="75000"/>
                  </a:schemeClr>
                </a:solidFill>
                <a:cs typeface="Times New Roman" panose="02020603050405020304" pitchFamily="18" charset="0"/>
              </a:rPr>
              <a:t>7. Polymorphism</a:t>
            </a:r>
          </a:p>
          <a:p>
            <a:pPr marL="0" indent="0">
              <a:buNone/>
            </a:pPr>
            <a:r>
              <a:rPr lang="en-US" sz="2600" dirty="0" smtClean="0">
                <a:solidFill>
                  <a:schemeClr val="accent6">
                    <a:lumMod val="75000"/>
                  </a:schemeClr>
                </a:solidFill>
                <a:cs typeface="Times New Roman" panose="02020603050405020304" pitchFamily="18" charset="0"/>
              </a:rPr>
              <a:t>8.  This (keyword)</a:t>
            </a:r>
            <a:endParaRPr lang="en-US" sz="2600" dirty="0">
              <a:solidFill>
                <a:schemeClr val="accent6">
                  <a:lumMod val="75000"/>
                </a:schemeClr>
              </a:solidFill>
              <a:cs typeface="Times New Roman" panose="02020603050405020304" pitchFamily="18" charset="0"/>
            </a:endParaRPr>
          </a:p>
          <a:p>
            <a:pPr>
              <a:buNone/>
            </a:pPr>
            <a:r>
              <a:rPr lang="en-US" sz="2600" dirty="0" smtClean="0">
                <a:solidFill>
                  <a:schemeClr val="accent6">
                    <a:lumMod val="75000"/>
                  </a:schemeClr>
                </a:solidFill>
              </a:rPr>
              <a:t>9. Super (Keyword)</a:t>
            </a:r>
            <a:endParaRPr lang="en-US" sz="2600" dirty="0">
              <a:solidFill>
                <a:schemeClr val="accent6">
                  <a:lumMod val="75000"/>
                </a:schemeClr>
              </a:solidFill>
            </a:endParaRPr>
          </a:p>
          <a:p>
            <a:pPr>
              <a:buNone/>
            </a:pPr>
            <a:r>
              <a:rPr lang="en-US" sz="2600" dirty="0" smtClean="0">
                <a:solidFill>
                  <a:schemeClr val="accent6">
                    <a:lumMod val="75000"/>
                  </a:schemeClr>
                </a:solidFill>
              </a:rPr>
              <a:t>10. constructors</a:t>
            </a:r>
          </a:p>
        </p:txBody>
      </p:sp>
      <p:sp>
        <p:nvSpPr>
          <p:cNvPr id="4" name="Date Placeholder 3"/>
          <p:cNvSpPr>
            <a:spLocks noGrp="1"/>
          </p:cNvSpPr>
          <p:nvPr>
            <p:ph type="dt" sz="half" idx="10"/>
          </p:nvPr>
        </p:nvSpPr>
        <p:spPr/>
        <p:txBody>
          <a:bodyPr/>
          <a:lstStyle/>
          <a:p>
            <a:fld id="{83C0B87A-A62A-4557-A001-366F0C3D98A1}" type="datetime1">
              <a:rPr lang="en-US" smtClean="0"/>
              <a:pPr/>
              <a:t>1/13/2022</a:t>
            </a:fld>
            <a:endParaRPr lang="en-US"/>
          </a:p>
        </p:txBody>
      </p:sp>
      <p:sp>
        <p:nvSpPr>
          <p:cNvPr id="6" name="Footer Placeholder 5"/>
          <p:cNvSpPr>
            <a:spLocks noGrp="1"/>
          </p:cNvSpPr>
          <p:nvPr>
            <p:ph type="ftr" sz="quarter" idx="11"/>
          </p:nvPr>
        </p:nvSpPr>
        <p:spPr/>
        <p:txBody>
          <a:bodyPr/>
          <a:lstStyle/>
          <a:p>
            <a:r>
              <a:rPr lang="en-US" dirty="0" smtClean="0"/>
              <a:t>Object Oriented Programming using JAVA</a:t>
            </a:r>
            <a:endParaRPr lang="en-US" dirty="0"/>
          </a:p>
        </p:txBody>
      </p:sp>
      <p:sp>
        <p:nvSpPr>
          <p:cNvPr id="7" name="Slide Number Placeholder 6"/>
          <p:cNvSpPr>
            <a:spLocks noGrp="1"/>
          </p:cNvSpPr>
          <p:nvPr>
            <p:ph type="sldNum" sz="quarter" idx="12"/>
          </p:nvPr>
        </p:nvSpPr>
        <p:spPr/>
        <p:txBody>
          <a:bodyPr/>
          <a:lstStyle/>
          <a:p>
            <a:fld id="{A2DAFAA7-FEED-4301-B813-A3876799CA24}"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tx2"/>
                </a:solidFill>
              </a:rPr>
              <a:t>Polymorphism</a:t>
            </a:r>
          </a:p>
        </p:txBody>
      </p:sp>
      <p:sp>
        <p:nvSpPr>
          <p:cNvPr id="3" name="Content Placeholder 2"/>
          <p:cNvSpPr>
            <a:spLocks noGrp="1"/>
          </p:cNvSpPr>
          <p:nvPr>
            <p:ph idx="1"/>
          </p:nvPr>
        </p:nvSpPr>
        <p:spPr/>
        <p:txBody>
          <a:bodyPr/>
          <a:lstStyle/>
          <a:p>
            <a:r>
              <a:rPr lang="en-IN" sz="2000" dirty="0">
                <a:cs typeface="Times New Roman" panose="02020603050405020304" pitchFamily="18" charset="0"/>
              </a:rPr>
              <a:t>Polymorphism in Java is a concept by which we can perform a single action in different ways.</a:t>
            </a:r>
          </a:p>
          <a:p>
            <a:endParaRPr lang="en-IN" sz="2000" dirty="0">
              <a:cs typeface="Times New Roman" panose="02020603050405020304" pitchFamily="18" charset="0"/>
            </a:endParaRPr>
          </a:p>
          <a:p>
            <a:r>
              <a:rPr lang="en-IN" sz="2000" dirty="0">
                <a:cs typeface="Times New Roman" panose="02020603050405020304" pitchFamily="18" charset="0"/>
              </a:rPr>
              <a:t>we have two ways to achieve polymorphism:</a:t>
            </a:r>
          </a:p>
          <a:p>
            <a:pPr marL="0" indent="0">
              <a:buNone/>
            </a:pPr>
            <a:r>
              <a:rPr lang="en-IN" sz="2000" dirty="0" smtClean="0">
                <a:cs typeface="Times New Roman" panose="02020603050405020304" pitchFamily="18" charset="0"/>
              </a:rPr>
              <a:t>	Method Overriding (Run time-polymorphism)</a:t>
            </a:r>
            <a:endParaRPr lang="en-IN" sz="2000" dirty="0">
              <a:cs typeface="Times New Roman" panose="02020603050405020304" pitchFamily="18" charset="0"/>
            </a:endParaRPr>
          </a:p>
          <a:p>
            <a:pPr marL="0" indent="0">
              <a:buNone/>
            </a:pPr>
            <a:r>
              <a:rPr lang="en-IN" sz="2000" dirty="0" smtClean="0">
                <a:cs typeface="Times New Roman" panose="02020603050405020304" pitchFamily="18" charset="0"/>
              </a:rPr>
              <a:t>	Method Overloading (Compile time polymorphism)</a:t>
            </a:r>
            <a:endParaRPr lang="en-IN" sz="2000" dirty="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20</a:t>
            </a:fld>
            <a:endParaRPr lang="en-US"/>
          </a:p>
        </p:txBody>
      </p:sp>
    </p:spTree>
    <p:extLst>
      <p:ext uri="{BB962C8B-B14F-4D97-AF65-F5344CB8AC3E}">
        <p14:creationId xmlns:p14="http://schemas.microsoft.com/office/powerpoint/2010/main" val="12451700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5364163"/>
          </a:xfrm>
        </p:spPr>
        <p:txBody>
          <a:bodyPr>
            <a:normAutofit/>
          </a:bodyPr>
          <a:lstStyle/>
          <a:p>
            <a:pPr marL="0" indent="0">
              <a:buNone/>
            </a:pPr>
            <a:r>
              <a:rPr lang="en-IN" sz="2000" dirty="0" smtClean="0">
                <a:solidFill>
                  <a:schemeClr val="accent4">
                    <a:lumMod val="50000"/>
                  </a:schemeClr>
                </a:solidFill>
                <a:latin typeface="Times New Roman" panose="02020603050405020304" pitchFamily="18" charset="0"/>
                <a:cs typeface="Times New Roman" panose="02020603050405020304" pitchFamily="18" charset="0"/>
              </a:rPr>
              <a:t>Method Overriding</a:t>
            </a:r>
          </a:p>
          <a:p>
            <a:pPr marL="0" indent="0">
              <a:buNone/>
            </a:pPr>
            <a:endParaRPr lang="en-IN" sz="2000" dirty="0" smtClean="0">
              <a:solidFill>
                <a:schemeClr val="accent4">
                  <a:lumMod val="50000"/>
                </a:schemeClr>
              </a:solidFill>
              <a:cs typeface="Times New Roman" panose="02020603050405020304" pitchFamily="18" charset="0"/>
            </a:endParaRPr>
          </a:p>
          <a:p>
            <a:r>
              <a:rPr lang="en-IN" sz="2000" dirty="0" smtClean="0">
                <a:cs typeface="Times New Roman" panose="02020603050405020304" pitchFamily="18" charset="0"/>
              </a:rPr>
              <a:t>During </a:t>
            </a:r>
            <a:r>
              <a:rPr lang="en-IN" sz="2000" dirty="0">
                <a:cs typeface="Times New Roman" panose="02020603050405020304" pitchFamily="18" charset="0"/>
              </a:rPr>
              <a:t>inheritance in Java, if the </a:t>
            </a:r>
            <a:r>
              <a:rPr lang="en-IN" sz="2000" dirty="0" smtClean="0">
                <a:cs typeface="Times New Roman" panose="02020603050405020304" pitchFamily="18" charset="0"/>
              </a:rPr>
              <a:t>same </a:t>
            </a:r>
            <a:r>
              <a:rPr lang="en-IN" sz="2000" dirty="0">
                <a:cs typeface="Times New Roman" panose="02020603050405020304" pitchFamily="18" charset="0"/>
              </a:rPr>
              <a:t>method is present in both the superclass and the subclass. Then, the method in the subclass overrides the same method in the superclass. This is called method </a:t>
            </a:r>
            <a:r>
              <a:rPr lang="en-IN" sz="2000" dirty="0" smtClean="0">
                <a:cs typeface="Times New Roman" panose="02020603050405020304" pitchFamily="18" charset="0"/>
              </a:rPr>
              <a:t>overriding.</a:t>
            </a:r>
          </a:p>
          <a:p>
            <a:endParaRPr lang="en-IN" sz="2000" dirty="0" smtClean="0">
              <a:cs typeface="Times New Roman" panose="02020603050405020304" pitchFamily="18" charset="0"/>
            </a:endParaRPr>
          </a:p>
          <a:p>
            <a:r>
              <a:rPr lang="en-IN" sz="2000" dirty="0" smtClean="0">
                <a:cs typeface="Times New Roman" panose="02020603050405020304" pitchFamily="18" charset="0"/>
              </a:rPr>
              <a:t>Runtime </a:t>
            </a:r>
            <a:r>
              <a:rPr lang="en-IN" sz="2000" dirty="0">
                <a:cs typeface="Times New Roman" panose="02020603050405020304" pitchFamily="18" charset="0"/>
              </a:rPr>
              <a:t>polymorphism or Dynamic Method Dispatch is a process in which a call to an overridden method is resolved at runtime rather than compile-time.</a:t>
            </a:r>
          </a:p>
          <a:p>
            <a:pPr marL="0" indent="0">
              <a:buNone/>
            </a:pPr>
            <a:endParaRPr lang="en-IN"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21</a:t>
            </a:fld>
            <a:endParaRPr lang="en-US"/>
          </a:p>
        </p:txBody>
      </p:sp>
      <p:sp>
        <p:nvSpPr>
          <p:cNvPr id="7" name="Rounded Rectangle 6"/>
          <p:cNvSpPr/>
          <p:nvPr/>
        </p:nvSpPr>
        <p:spPr>
          <a:xfrm>
            <a:off x="1709737" y="4267200"/>
            <a:ext cx="1762125"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28600" indent="-228600" algn="ctr">
              <a:spcAft>
                <a:spcPts val="1800"/>
              </a:spcAft>
            </a:pPr>
            <a:r>
              <a:rPr lang="en-US" sz="1600">
                <a:effectLst/>
                <a:ea typeface="Calibri" panose="020F0502020204030204" pitchFamily="34" charset="0"/>
                <a:cs typeface="Times New Roman" panose="02020603050405020304" pitchFamily="18" charset="0"/>
              </a:rPr>
              <a:t>Object reference from super class </a:t>
            </a:r>
            <a:endParaRPr lang="en-IN" sz="1100">
              <a:effectLst/>
              <a:ea typeface="Calibri" panose="020F0502020204030204" pitchFamily="34" charset="0"/>
              <a:cs typeface="Times New Roman" panose="02020603050405020304" pitchFamily="18" charset="0"/>
            </a:endParaRPr>
          </a:p>
        </p:txBody>
      </p:sp>
      <p:sp>
        <p:nvSpPr>
          <p:cNvPr id="8" name="Right Arrow 7"/>
          <p:cNvSpPr/>
          <p:nvPr/>
        </p:nvSpPr>
        <p:spPr>
          <a:xfrm>
            <a:off x="3444633" y="4715669"/>
            <a:ext cx="1181100"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Oval 8"/>
          <p:cNvSpPr/>
          <p:nvPr/>
        </p:nvSpPr>
        <p:spPr>
          <a:xfrm>
            <a:off x="4605130" y="4410869"/>
            <a:ext cx="2495550" cy="8572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28600" indent="-228600" algn="ctr">
              <a:spcAft>
                <a:spcPts val="1800"/>
              </a:spcAft>
            </a:pPr>
            <a:endParaRPr lang="en-US" sz="1600" dirty="0" smtClean="0">
              <a:effectLst/>
              <a:ea typeface="Calibri" panose="020F0502020204030204" pitchFamily="34" charset="0"/>
              <a:cs typeface="Times New Roman" panose="02020603050405020304" pitchFamily="18" charset="0"/>
            </a:endParaRPr>
          </a:p>
          <a:p>
            <a:pPr marL="228600" indent="-228600" algn="ctr">
              <a:spcAft>
                <a:spcPts val="1800"/>
              </a:spcAft>
            </a:pPr>
            <a:r>
              <a:rPr lang="en-US" sz="1600" dirty="0" smtClean="0">
                <a:effectLst/>
                <a:ea typeface="Calibri" panose="020F0502020204030204" pitchFamily="34" charset="0"/>
                <a:cs typeface="Times New Roman" panose="02020603050405020304" pitchFamily="18" charset="0"/>
              </a:rPr>
              <a:t>Object </a:t>
            </a:r>
            <a:r>
              <a:rPr lang="en-US" sz="1600" dirty="0">
                <a:effectLst/>
                <a:ea typeface="Calibri" panose="020F0502020204030204" pitchFamily="34" charset="0"/>
                <a:cs typeface="Times New Roman" panose="02020603050405020304" pitchFamily="18" charset="0"/>
              </a:rPr>
              <a:t>created for subclass </a:t>
            </a:r>
            <a:endParaRPr lang="en-IN" sz="1100" dirty="0">
              <a:effectLst/>
              <a:ea typeface="Calibri" panose="020F0502020204030204" pitchFamily="34" charset="0"/>
              <a:cs typeface="Times New Roman" panose="02020603050405020304" pitchFamily="18" charset="0"/>
            </a:endParaRPr>
          </a:p>
          <a:p>
            <a:pPr marL="228600" indent="-228600" algn="ctr">
              <a:spcAft>
                <a:spcPts val="1800"/>
              </a:spcAft>
            </a:pPr>
            <a:r>
              <a:rPr lang="en-US" sz="1600" dirty="0">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60992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8610600" cy="5364163"/>
          </a:xfrm>
        </p:spPr>
        <p:txBody>
          <a:bodyPr>
            <a:normAutofit/>
          </a:bodyPr>
          <a:lstStyle/>
          <a:p>
            <a:pPr marL="0" indent="0">
              <a:buNone/>
            </a:pPr>
            <a:r>
              <a:rPr lang="en-IN" sz="2400" dirty="0" smtClean="0">
                <a:solidFill>
                  <a:srgbClr val="00B0F0"/>
                </a:solidFill>
              </a:rPr>
              <a:t>Example:</a:t>
            </a:r>
          </a:p>
          <a:p>
            <a:pPr marL="0" indent="0">
              <a:buNone/>
            </a:pPr>
            <a:r>
              <a:rPr lang="en-IN" sz="2400" dirty="0">
                <a:solidFill>
                  <a:srgbClr val="00B0F0"/>
                </a:solidFill>
              </a:rPr>
              <a:t>	</a:t>
            </a:r>
            <a:endParaRPr lang="en-IN" sz="2400" dirty="0" smtClean="0">
              <a:solidFill>
                <a:srgbClr val="00B0F0"/>
              </a:solidFill>
            </a:endParaRP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22</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57200" y="1189831"/>
            <a:ext cx="8020050" cy="4508500"/>
          </a:xfrm>
          <a:prstGeom prst="rect">
            <a:avLst/>
          </a:prstGeom>
        </p:spPr>
      </p:pic>
    </p:spTree>
    <p:extLst>
      <p:ext uri="{BB962C8B-B14F-4D97-AF65-F5344CB8AC3E}">
        <p14:creationId xmlns:p14="http://schemas.microsoft.com/office/powerpoint/2010/main" val="9122674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5364163"/>
          </a:xfrm>
        </p:spPr>
        <p:txBody>
          <a:bodyPr>
            <a:normAutofit/>
          </a:bodyPr>
          <a:lstStyle/>
          <a:p>
            <a:pPr marL="0" indent="0">
              <a:buNone/>
            </a:pPr>
            <a:r>
              <a:rPr lang="en-IN" sz="2000" dirty="0" smtClean="0">
                <a:solidFill>
                  <a:srgbClr val="002060"/>
                </a:solidFill>
                <a:latin typeface="Times New Roman" panose="02020603050405020304" pitchFamily="18" charset="0"/>
                <a:cs typeface="Times New Roman" panose="02020603050405020304" pitchFamily="18" charset="0"/>
              </a:rPr>
              <a:t>Method Overloading:</a:t>
            </a:r>
          </a:p>
          <a:p>
            <a:pPr marL="0" indent="0">
              <a:buNone/>
            </a:pPr>
            <a:endParaRPr lang="en-IN" b="1" dirty="0">
              <a:latin typeface="Times New Roman" panose="02020603050405020304" pitchFamily="18" charset="0"/>
              <a:cs typeface="Times New Roman" panose="02020603050405020304" pitchFamily="18" charset="0"/>
            </a:endParaRPr>
          </a:p>
          <a:p>
            <a:r>
              <a:rPr lang="en-IN" sz="2000" dirty="0">
                <a:cs typeface="Times New Roman" panose="02020603050405020304" pitchFamily="18" charset="0"/>
              </a:rPr>
              <a:t>In Java, two or more methods may have the same name if they differ in parameters (different number of parameters, different types of parameters, or both). These methods are called overloaded methods and this feature is called method overloading. </a:t>
            </a:r>
          </a:p>
          <a:p>
            <a:endParaRPr lang="en-IN" sz="2000" dirty="0">
              <a:cs typeface="Times New Roman" panose="02020603050405020304" pitchFamily="18" charset="0"/>
            </a:endParaRPr>
          </a:p>
          <a:p>
            <a:r>
              <a:rPr lang="en-IN" sz="2000" dirty="0">
                <a:cs typeface="Times New Roman" panose="02020603050405020304" pitchFamily="18" charset="0"/>
              </a:rPr>
              <a:t>Note: The method that is called is determined by the compiler. Hence, it is also known as compile-time polymorphism.</a:t>
            </a:r>
          </a:p>
          <a:p>
            <a:endParaRPr lang="en-IN"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23</a:t>
            </a:fld>
            <a:endParaRPr lang="en-US"/>
          </a:p>
        </p:txBody>
      </p:sp>
    </p:spTree>
    <p:extLst>
      <p:ext uri="{BB962C8B-B14F-4D97-AF65-F5344CB8AC3E}">
        <p14:creationId xmlns:p14="http://schemas.microsoft.com/office/powerpoint/2010/main" val="133469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pPr marL="0" indent="0">
              <a:buNone/>
            </a:pPr>
            <a:r>
              <a:rPr lang="en-IN" sz="2000" dirty="0" smtClean="0">
                <a:solidFill>
                  <a:srgbClr val="00B0F0"/>
                </a:solidFill>
              </a:rPr>
              <a:t>Example:</a:t>
            </a:r>
          </a:p>
          <a:p>
            <a:pPr marL="0" indent="0">
              <a:buNone/>
            </a:pPr>
            <a:r>
              <a:rPr lang="en-IN" sz="2000" dirty="0">
                <a:solidFill>
                  <a:srgbClr val="00B0F0"/>
                </a:solidFill>
              </a:rPr>
              <a:t>	</a:t>
            </a:r>
            <a:endParaRPr lang="en-IN" sz="2000" dirty="0" smtClean="0">
              <a:solidFill>
                <a:srgbClr val="00B0F0"/>
              </a:solidFill>
            </a:endParaRPr>
          </a:p>
          <a:p>
            <a:pPr marL="0" indent="0">
              <a:buNone/>
            </a:pPr>
            <a:r>
              <a:rPr lang="en-IN" sz="2000" dirty="0"/>
              <a:t>	</a:t>
            </a: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24</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40017" y="1143000"/>
            <a:ext cx="8546783" cy="4777740"/>
          </a:xfrm>
          <a:prstGeom prst="rect">
            <a:avLst/>
          </a:prstGeom>
        </p:spPr>
      </p:pic>
    </p:spTree>
    <p:extLst>
      <p:ext uri="{BB962C8B-B14F-4D97-AF65-F5344CB8AC3E}">
        <p14:creationId xmlns:p14="http://schemas.microsoft.com/office/powerpoint/2010/main" val="31147365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rPr>
              <a:t>this</a:t>
            </a:r>
            <a:endParaRPr lang="en-IN" dirty="0">
              <a:solidFill>
                <a:srgbClr val="002060"/>
              </a:solidFill>
            </a:endParaRPr>
          </a:p>
        </p:txBody>
      </p:sp>
      <p:sp>
        <p:nvSpPr>
          <p:cNvPr id="3" name="Content Placeholder 2"/>
          <p:cNvSpPr>
            <a:spLocks noGrp="1"/>
          </p:cNvSpPr>
          <p:nvPr>
            <p:ph idx="1"/>
          </p:nvPr>
        </p:nvSpPr>
        <p:spPr/>
        <p:txBody>
          <a:bodyPr>
            <a:normAutofit/>
          </a:bodyPr>
          <a:lstStyle/>
          <a:p>
            <a:r>
              <a:rPr lang="en-US" sz="2000" dirty="0">
                <a:solidFill>
                  <a:srgbClr val="000000"/>
                </a:solidFill>
              </a:rPr>
              <a:t>The </a:t>
            </a:r>
            <a:r>
              <a:rPr lang="en-US" sz="2000" dirty="0">
                <a:solidFill>
                  <a:srgbClr val="DC143C"/>
                </a:solidFill>
                <a:cs typeface="Consolas" panose="020B0609020204030204" pitchFamily="49" charset="0"/>
              </a:rPr>
              <a:t>this</a:t>
            </a:r>
            <a:r>
              <a:rPr lang="en-US" sz="2000" dirty="0">
                <a:solidFill>
                  <a:srgbClr val="000000"/>
                </a:solidFill>
              </a:rPr>
              <a:t> keyword refers to the current object in a method or constructor.</a:t>
            </a:r>
            <a:r>
              <a:rPr lang="en-US" sz="2000" dirty="0"/>
              <a:t> </a:t>
            </a:r>
          </a:p>
          <a:p>
            <a:pPr lvl="0"/>
            <a:r>
              <a:rPr lang="en-US" sz="2000" dirty="0"/>
              <a:t> this keyword is used to call another constructor from within a constructor in the same class.</a:t>
            </a:r>
          </a:p>
          <a:p>
            <a:r>
              <a:rPr lang="en-IN" sz="2000" dirty="0"/>
              <a:t>Invoke current class constructor</a:t>
            </a:r>
          </a:p>
          <a:p>
            <a:r>
              <a:rPr lang="en-IN" sz="2000" dirty="0"/>
              <a:t>Invoke current class method</a:t>
            </a:r>
          </a:p>
          <a:p>
            <a:r>
              <a:rPr lang="en-IN" sz="2000" dirty="0"/>
              <a:t>Return the current class object</a:t>
            </a:r>
          </a:p>
          <a:p>
            <a:r>
              <a:rPr lang="en-IN" sz="2000" dirty="0"/>
              <a:t>Pass an argument in the method call</a:t>
            </a:r>
          </a:p>
          <a:p>
            <a:r>
              <a:rPr lang="en-IN" sz="2000" dirty="0"/>
              <a:t>Pass an argument in the constructor call</a:t>
            </a:r>
            <a:endParaRPr lang="en-IN" sz="2000" b="1" dirty="0"/>
          </a:p>
          <a:p>
            <a:endParaRPr lang="en-IN"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25</a:t>
            </a:fld>
            <a:endParaRPr lang="en-US"/>
          </a:p>
        </p:txBody>
      </p:sp>
    </p:spTree>
    <p:extLst>
      <p:ext uri="{BB962C8B-B14F-4D97-AF65-F5344CB8AC3E}">
        <p14:creationId xmlns:p14="http://schemas.microsoft.com/office/powerpoint/2010/main" val="32052844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pPr marL="0" indent="0">
              <a:buNone/>
            </a:pPr>
            <a:r>
              <a:rPr lang="en-IN" sz="2000" dirty="0" smtClean="0">
                <a:solidFill>
                  <a:srgbClr val="00B0F0"/>
                </a:solidFill>
              </a:rPr>
              <a:t>Example:</a:t>
            </a:r>
          </a:p>
          <a:p>
            <a:pPr marL="0" indent="0">
              <a:buNone/>
            </a:pPr>
            <a:r>
              <a:rPr lang="en-IN" sz="2000" dirty="0">
                <a:solidFill>
                  <a:srgbClr val="00B0F0"/>
                </a:solidFill>
              </a:rPr>
              <a:t>	</a:t>
            </a:r>
            <a:r>
              <a:rPr lang="en-IN" sz="2000" dirty="0" smtClean="0">
                <a:solidFill>
                  <a:schemeClr val="accent4"/>
                </a:solidFill>
              </a:rPr>
              <a:t>without </a:t>
            </a:r>
            <a:r>
              <a:rPr lang="en-IN" sz="2000" dirty="0" smtClean="0">
                <a:solidFill>
                  <a:srgbClr val="FF0000"/>
                </a:solidFill>
              </a:rPr>
              <a:t>this</a:t>
            </a:r>
            <a:r>
              <a:rPr lang="en-IN" sz="2000" dirty="0" smtClean="0">
                <a:solidFill>
                  <a:schemeClr val="accent4"/>
                </a:solidFill>
              </a:rPr>
              <a:t> : </a:t>
            </a:r>
          </a:p>
          <a:p>
            <a:pPr marL="0" indent="0">
              <a:buNone/>
            </a:pPr>
            <a:r>
              <a:rPr lang="en-IN" sz="2000" dirty="0">
                <a:solidFill>
                  <a:schemeClr val="accent4"/>
                </a:solidFill>
              </a:rPr>
              <a:t>	</a:t>
            </a: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00200"/>
            <a:ext cx="7864541" cy="3998920"/>
          </a:xfrm>
          <a:prstGeom prst="rect">
            <a:avLst/>
          </a:prstGeom>
        </p:spPr>
      </p:pic>
    </p:spTree>
    <p:extLst>
      <p:ext uri="{BB962C8B-B14F-4D97-AF65-F5344CB8AC3E}">
        <p14:creationId xmlns:p14="http://schemas.microsoft.com/office/powerpoint/2010/main" val="12208412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endParaRPr lang="en-IN" sz="2000" dirty="0" smtClean="0"/>
          </a:p>
          <a:p>
            <a:pPr marL="457200" lvl="1" indent="0">
              <a:buNone/>
            </a:pPr>
            <a:r>
              <a:rPr lang="en-IN" sz="1600" dirty="0"/>
              <a:t>	</a:t>
            </a:r>
            <a:r>
              <a:rPr lang="en-IN" sz="2000" dirty="0" smtClean="0">
                <a:solidFill>
                  <a:srgbClr val="00B0F0"/>
                </a:solidFill>
              </a:rPr>
              <a:t>with </a:t>
            </a:r>
            <a:r>
              <a:rPr lang="en-IN" sz="2000" dirty="0" smtClean="0">
                <a:solidFill>
                  <a:srgbClr val="FF0000"/>
                </a:solidFill>
              </a:rPr>
              <a:t>this </a:t>
            </a:r>
            <a:r>
              <a:rPr lang="en-IN" sz="2000" dirty="0" smtClean="0">
                <a:solidFill>
                  <a:srgbClr val="00B0F0"/>
                </a:solidFill>
              </a:rPr>
              <a:t>:</a:t>
            </a:r>
          </a:p>
          <a:p>
            <a:pPr marL="457200" lvl="1" indent="0">
              <a:buNone/>
            </a:pPr>
            <a:r>
              <a:rPr lang="en-IN" sz="2000" dirty="0">
                <a:solidFill>
                  <a:srgbClr val="00B0F0"/>
                </a:solidFill>
              </a:rPr>
              <a:t>	</a:t>
            </a:r>
            <a:r>
              <a:rPr lang="en-IN" sz="2000" dirty="0" smtClean="0">
                <a:solidFill>
                  <a:srgbClr val="00B0F0"/>
                </a:solidFill>
              </a:rPr>
              <a:t>	</a:t>
            </a:r>
            <a:endParaRPr lang="en-IN" sz="1600" dirty="0">
              <a:solidFill>
                <a:srgbClr val="00B0F0"/>
              </a:solidFill>
            </a:endParaRP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52600"/>
            <a:ext cx="8020409" cy="3422534"/>
          </a:xfrm>
          <a:prstGeom prst="rect">
            <a:avLst/>
          </a:prstGeom>
        </p:spPr>
      </p:pic>
    </p:spTree>
    <p:extLst>
      <p:ext uri="{BB962C8B-B14F-4D97-AF65-F5344CB8AC3E}">
        <p14:creationId xmlns:p14="http://schemas.microsoft.com/office/powerpoint/2010/main" val="5935045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rPr>
              <a:t>Super</a:t>
            </a:r>
            <a:endParaRPr lang="en-IN" dirty="0">
              <a:solidFill>
                <a:srgbClr val="002060"/>
              </a:solidFill>
            </a:endParaRPr>
          </a:p>
        </p:txBody>
      </p:sp>
      <p:sp>
        <p:nvSpPr>
          <p:cNvPr id="3" name="Content Placeholder 2"/>
          <p:cNvSpPr>
            <a:spLocks noGrp="1"/>
          </p:cNvSpPr>
          <p:nvPr>
            <p:ph idx="1"/>
          </p:nvPr>
        </p:nvSpPr>
        <p:spPr/>
        <p:txBody>
          <a:bodyPr>
            <a:normAutofit/>
          </a:bodyPr>
          <a:lstStyle/>
          <a:p>
            <a:pPr lvl="0" eaLnBrk="0" fontAlgn="base" hangingPunct="0">
              <a:spcBef>
                <a:spcPct val="0"/>
              </a:spcBef>
              <a:spcAft>
                <a:spcPct val="0"/>
              </a:spcAft>
            </a:pPr>
            <a:r>
              <a:rPr lang="en-US" sz="2000" dirty="0">
                <a:solidFill>
                  <a:srgbClr val="000000"/>
                </a:solidFill>
              </a:rPr>
              <a:t>The </a:t>
            </a:r>
            <a:r>
              <a:rPr lang="en-US" sz="2000" dirty="0">
                <a:solidFill>
                  <a:srgbClr val="DC143C"/>
                </a:solidFill>
                <a:cs typeface="Consolas" panose="020B0609020204030204" pitchFamily="49" charset="0"/>
              </a:rPr>
              <a:t>super</a:t>
            </a:r>
            <a:r>
              <a:rPr lang="en-US" sz="2000" dirty="0">
                <a:solidFill>
                  <a:srgbClr val="000000"/>
                </a:solidFill>
              </a:rPr>
              <a:t> keyword refers to superclass (parent) objects.</a:t>
            </a:r>
            <a:endParaRPr lang="en-US" sz="2000" dirty="0"/>
          </a:p>
          <a:p>
            <a:pPr lvl="0" eaLnBrk="0" fontAlgn="base" hangingPunct="0">
              <a:spcBef>
                <a:spcPct val="0"/>
              </a:spcBef>
              <a:spcAft>
                <a:spcPct val="0"/>
              </a:spcAft>
            </a:pPr>
            <a:r>
              <a:rPr lang="en-US" sz="2000" dirty="0">
                <a:solidFill>
                  <a:srgbClr val="000000"/>
                </a:solidFill>
              </a:rPr>
              <a:t>It is used to call superclass methods, and to access the superclass constructor.</a:t>
            </a:r>
          </a:p>
          <a:p>
            <a:pPr lvl="0"/>
            <a:r>
              <a:rPr lang="en-US" sz="2000" dirty="0"/>
              <a:t>super keyword is used to call the super class’s constructor from within a constructor of the subclass.</a:t>
            </a:r>
            <a:endParaRPr lang="en-IN" sz="2000" dirty="0"/>
          </a:p>
          <a:p>
            <a:pPr lvl="0"/>
            <a:r>
              <a:rPr lang="en-US" sz="2000" dirty="0"/>
              <a:t>By default JVM automatically put the super () keyword at first line inside the constructor. As below</a:t>
            </a:r>
            <a:r>
              <a:rPr lang="en-US" sz="2000" dirty="0" smtClean="0"/>
              <a:t>.</a:t>
            </a:r>
          </a:p>
          <a:p>
            <a:pPr marL="457200" lvl="1" indent="0">
              <a:buNone/>
            </a:pPr>
            <a:r>
              <a:rPr lang="en-US" sz="1600" dirty="0"/>
              <a:t>	</a:t>
            </a:r>
          </a:p>
          <a:p>
            <a:endParaRPr lang="en-IN" sz="2000"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28</a:t>
            </a:fld>
            <a:endParaRPr lang="en-US"/>
          </a:p>
        </p:txBody>
      </p:sp>
    </p:spTree>
    <p:extLst>
      <p:ext uri="{BB962C8B-B14F-4D97-AF65-F5344CB8AC3E}">
        <p14:creationId xmlns:p14="http://schemas.microsoft.com/office/powerpoint/2010/main" val="32979176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pPr marL="0" indent="0">
              <a:buNone/>
            </a:pPr>
            <a:r>
              <a:rPr lang="en-IN" sz="2000" dirty="0" smtClean="0">
                <a:solidFill>
                  <a:srgbClr val="00B0F0"/>
                </a:solidFill>
              </a:rPr>
              <a:t>Example:</a:t>
            </a:r>
          </a:p>
          <a:p>
            <a:pPr marL="0" indent="0">
              <a:buNone/>
            </a:pPr>
            <a:r>
              <a:rPr lang="en-IN" sz="2000" dirty="0"/>
              <a:t>	</a:t>
            </a:r>
            <a:r>
              <a:rPr lang="en-IN" sz="2000" dirty="0" smtClean="0">
                <a:solidFill>
                  <a:srgbClr val="00B0F0"/>
                </a:solidFill>
              </a:rPr>
              <a:t>without </a:t>
            </a:r>
            <a:r>
              <a:rPr lang="en-IN" sz="2000" dirty="0" smtClean="0">
                <a:solidFill>
                  <a:srgbClr val="FF0000"/>
                </a:solidFill>
              </a:rPr>
              <a:t>super</a:t>
            </a:r>
            <a:r>
              <a:rPr lang="en-IN" sz="2000" dirty="0" smtClean="0">
                <a:solidFill>
                  <a:srgbClr val="00B0F0"/>
                </a:solidFill>
              </a:rPr>
              <a:t> :</a:t>
            </a:r>
          </a:p>
          <a:p>
            <a:pPr marL="0" indent="0">
              <a:buNone/>
            </a:pPr>
            <a:r>
              <a:rPr lang="en-IN" sz="2000" dirty="0">
                <a:solidFill>
                  <a:srgbClr val="00B0F0"/>
                </a:solidFill>
              </a:rPr>
              <a:t>	</a:t>
            </a:r>
            <a:r>
              <a:rPr lang="en-IN" sz="2000" dirty="0" smtClean="0">
                <a:solidFill>
                  <a:srgbClr val="00B0F0"/>
                </a:solidFill>
              </a:rPr>
              <a:t>	</a:t>
            </a:r>
            <a:endParaRPr lang="en-IN" sz="2000" dirty="0">
              <a:solidFill>
                <a:srgbClr val="00B0F0"/>
              </a:solidFill>
            </a:endParaRP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53" y="1493352"/>
            <a:ext cx="8222693" cy="3871295"/>
          </a:xfrm>
          <a:prstGeom prst="rect">
            <a:avLst/>
          </a:prstGeom>
        </p:spPr>
      </p:pic>
    </p:spTree>
    <p:extLst>
      <p:ext uri="{BB962C8B-B14F-4D97-AF65-F5344CB8AC3E}">
        <p14:creationId xmlns:p14="http://schemas.microsoft.com/office/powerpoint/2010/main" val="28702936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2060"/>
                </a:solidFill>
              </a:rPr>
              <a:t>C</a:t>
            </a:r>
            <a:r>
              <a:rPr lang="en-IN" dirty="0" smtClean="0">
                <a:solidFill>
                  <a:srgbClr val="002060"/>
                </a:solidFill>
              </a:rPr>
              <a:t>lass</a:t>
            </a:r>
            <a:endParaRPr lang="en-IN" dirty="0">
              <a:solidFill>
                <a:srgbClr val="002060"/>
              </a:solidFill>
            </a:endParaRPr>
          </a:p>
        </p:txBody>
      </p:sp>
      <p:sp>
        <p:nvSpPr>
          <p:cNvPr id="3" name="Content Placeholder 2"/>
          <p:cNvSpPr>
            <a:spLocks noGrp="1"/>
          </p:cNvSpPr>
          <p:nvPr>
            <p:ph idx="1"/>
          </p:nvPr>
        </p:nvSpPr>
        <p:spPr/>
        <p:txBody>
          <a:bodyPr>
            <a:normAutofit/>
          </a:bodyPr>
          <a:lstStyle/>
          <a:p>
            <a:r>
              <a:rPr lang="en-IN" sz="2000" dirty="0"/>
              <a:t>A class is a user defined </a:t>
            </a:r>
            <a:r>
              <a:rPr lang="en-IN" sz="2000" dirty="0" smtClean="0"/>
              <a:t>blueprint.</a:t>
            </a:r>
            <a:endParaRPr lang="en-IN" sz="2000" dirty="0"/>
          </a:p>
          <a:p>
            <a:r>
              <a:rPr lang="en-IN" sz="2000" dirty="0" smtClean="0"/>
              <a:t>Class has set of properties and common methods that are common to all object of one type.</a:t>
            </a:r>
          </a:p>
          <a:p>
            <a:r>
              <a:rPr lang="en-IN" sz="2000" dirty="0" smtClean="0"/>
              <a:t>Class are created by using a keyword </a:t>
            </a:r>
            <a:r>
              <a:rPr lang="en-IN" sz="2000" dirty="0" smtClean="0">
                <a:solidFill>
                  <a:schemeClr val="accent2"/>
                </a:solidFill>
              </a:rPr>
              <a:t>class</a:t>
            </a:r>
            <a:r>
              <a:rPr lang="en-IN" sz="2000" dirty="0" smtClean="0"/>
              <a:t>.</a:t>
            </a:r>
          </a:p>
          <a:p>
            <a:r>
              <a:rPr lang="en-IN" sz="2000" dirty="0" smtClean="0"/>
              <a:t>When we create a class it will not allocate memory to the class.</a:t>
            </a:r>
            <a:endParaRPr lang="en-IN" sz="2000" dirty="0"/>
          </a:p>
          <a:p>
            <a:r>
              <a:rPr lang="en-IN" sz="2000" dirty="0" smtClean="0"/>
              <a:t>Classes are blue print for creating objects.</a:t>
            </a: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3</a:t>
            </a:fld>
            <a:endParaRPr lang="en-US"/>
          </a:p>
        </p:txBody>
      </p:sp>
    </p:spTree>
    <p:extLst>
      <p:ext uri="{BB962C8B-B14F-4D97-AF65-F5344CB8AC3E}">
        <p14:creationId xmlns:p14="http://schemas.microsoft.com/office/powerpoint/2010/main" val="363469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pPr marL="457200" lvl="1" indent="0">
              <a:buNone/>
            </a:pPr>
            <a:r>
              <a:rPr lang="en-IN" sz="2000" dirty="0" smtClean="0">
                <a:solidFill>
                  <a:srgbClr val="00B0F0"/>
                </a:solidFill>
              </a:rPr>
              <a:t>with </a:t>
            </a:r>
            <a:r>
              <a:rPr lang="en-IN" sz="2000" dirty="0" smtClean="0">
                <a:solidFill>
                  <a:srgbClr val="FF0000"/>
                </a:solidFill>
              </a:rPr>
              <a:t>super</a:t>
            </a:r>
            <a:r>
              <a:rPr lang="en-IN" sz="2000" dirty="0" smtClean="0">
                <a:solidFill>
                  <a:srgbClr val="00B0F0"/>
                </a:solidFill>
              </a:rPr>
              <a:t> :</a:t>
            </a:r>
          </a:p>
          <a:p>
            <a:pPr marL="457200" lvl="1" indent="0">
              <a:buNone/>
            </a:pPr>
            <a:r>
              <a:rPr lang="en-IN" sz="2000" dirty="0">
                <a:solidFill>
                  <a:srgbClr val="00B0F0"/>
                </a:solidFill>
              </a:rPr>
              <a:t>	</a:t>
            </a: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30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50" y="1428576"/>
            <a:ext cx="8298899" cy="4000847"/>
          </a:xfrm>
          <a:prstGeom prst="rect">
            <a:avLst/>
          </a:prstGeom>
        </p:spPr>
      </p:pic>
    </p:spTree>
    <p:extLst>
      <p:ext uri="{BB962C8B-B14F-4D97-AF65-F5344CB8AC3E}">
        <p14:creationId xmlns:p14="http://schemas.microsoft.com/office/powerpoint/2010/main" val="13496160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pPr marL="0" indent="0">
              <a:buNone/>
            </a:pPr>
            <a:r>
              <a:rPr lang="en-IN" sz="2400" dirty="0" smtClean="0">
                <a:solidFill>
                  <a:srgbClr val="002060"/>
                </a:solidFill>
              </a:rPr>
              <a:t>			Constructors:</a:t>
            </a:r>
          </a:p>
          <a:p>
            <a:pPr marL="0" indent="0">
              <a:buNone/>
            </a:pPr>
            <a:endParaRPr lang="en-IN" sz="2400" dirty="0" smtClean="0">
              <a:solidFill>
                <a:srgbClr val="002060"/>
              </a:solidFill>
            </a:endParaRPr>
          </a:p>
          <a:p>
            <a:pPr lvl="0"/>
            <a:r>
              <a:rPr lang="en-US" sz="2000" dirty="0" smtClean="0"/>
              <a:t>It </a:t>
            </a:r>
            <a:r>
              <a:rPr lang="en-US" sz="2000" dirty="0"/>
              <a:t>is also one type of method and it would be executed when the object is constructed (created).</a:t>
            </a:r>
            <a:endParaRPr lang="en-IN" sz="2000" dirty="0"/>
          </a:p>
          <a:p>
            <a:pPr lvl="0"/>
            <a:r>
              <a:rPr lang="en-US" sz="2000" dirty="0"/>
              <a:t>It is defined with class name only</a:t>
            </a:r>
            <a:r>
              <a:rPr lang="en-US" sz="2000" dirty="0" smtClean="0"/>
              <a:t>.</a:t>
            </a:r>
          </a:p>
          <a:p>
            <a:pPr lvl="1"/>
            <a:endParaRPr lang="en-IN" sz="2000" dirty="0"/>
          </a:p>
          <a:p>
            <a:r>
              <a:rPr lang="en-US" sz="2000" dirty="0"/>
              <a:t>We have two types of constructors</a:t>
            </a:r>
            <a:r>
              <a:rPr lang="en-US" sz="2000" dirty="0" smtClean="0"/>
              <a:t>.</a:t>
            </a:r>
          </a:p>
          <a:p>
            <a:pPr lvl="1"/>
            <a:endParaRPr lang="en-US" sz="800" dirty="0"/>
          </a:p>
          <a:p>
            <a:pPr lvl="2"/>
            <a:r>
              <a:rPr lang="en-US" sz="1800" dirty="0" smtClean="0"/>
              <a:t>No parameter.</a:t>
            </a:r>
          </a:p>
          <a:p>
            <a:pPr lvl="2"/>
            <a:r>
              <a:rPr lang="en-US" sz="1800" dirty="0" smtClean="0"/>
              <a:t>Parameter.</a:t>
            </a:r>
          </a:p>
          <a:p>
            <a:pPr marL="914400" lvl="2" indent="0">
              <a:buNone/>
            </a:pPr>
            <a:endParaRPr lang="en-IN" sz="1800" dirty="0"/>
          </a:p>
          <a:p>
            <a:pPr marL="0" indent="0">
              <a:buNone/>
            </a:pPr>
            <a:r>
              <a:rPr lang="en-IN" sz="2000" dirty="0" smtClean="0"/>
              <a:t>	</a:t>
            </a:r>
            <a:endParaRPr lang="en-IN" sz="2000"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31</a:t>
            </a:fld>
            <a:endParaRPr lang="en-US"/>
          </a:p>
        </p:txBody>
      </p:sp>
    </p:spTree>
    <p:extLst>
      <p:ext uri="{BB962C8B-B14F-4D97-AF65-F5344CB8AC3E}">
        <p14:creationId xmlns:p14="http://schemas.microsoft.com/office/powerpoint/2010/main" val="38141878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pPr marL="0" indent="0">
              <a:buNone/>
            </a:pPr>
            <a:r>
              <a:rPr lang="en-IN" sz="2000" dirty="0" smtClean="0">
                <a:solidFill>
                  <a:srgbClr val="00B0F0"/>
                </a:solidFill>
              </a:rPr>
              <a:t>Syntax (</a:t>
            </a:r>
            <a:r>
              <a:rPr lang="en-IN" sz="2000" dirty="0" smtClean="0">
                <a:solidFill>
                  <a:schemeClr val="tx2"/>
                </a:solidFill>
              </a:rPr>
              <a:t>default</a:t>
            </a:r>
            <a:r>
              <a:rPr lang="en-IN" sz="2000" dirty="0" smtClean="0">
                <a:solidFill>
                  <a:srgbClr val="00B0F0"/>
                </a:solidFill>
              </a:rPr>
              <a:t>): </a:t>
            </a:r>
          </a:p>
          <a:p>
            <a:pPr marL="0" indent="0">
              <a:buNone/>
            </a:pPr>
            <a:r>
              <a:rPr lang="en-IN" sz="2000" dirty="0"/>
              <a:t>	</a:t>
            </a: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32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06" y="1447800"/>
            <a:ext cx="7936588" cy="3099886"/>
          </a:xfrm>
          <a:prstGeom prst="rect">
            <a:avLst/>
          </a:prstGeom>
        </p:spPr>
      </p:pic>
    </p:spTree>
    <p:extLst>
      <p:ext uri="{BB962C8B-B14F-4D97-AF65-F5344CB8AC3E}">
        <p14:creationId xmlns:p14="http://schemas.microsoft.com/office/powerpoint/2010/main" val="16541698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8610600" cy="5440363"/>
          </a:xfrm>
        </p:spPr>
        <p:txBody>
          <a:bodyPr>
            <a:normAutofit/>
          </a:bodyPr>
          <a:lstStyle/>
          <a:p>
            <a:pPr marL="0" indent="0">
              <a:buNone/>
            </a:pPr>
            <a:r>
              <a:rPr lang="en-IN" sz="2000" dirty="0" smtClean="0">
                <a:solidFill>
                  <a:srgbClr val="00B0F0"/>
                </a:solidFill>
              </a:rPr>
              <a:t>Syntax</a:t>
            </a:r>
            <a:r>
              <a:rPr lang="en-IN" sz="2000" dirty="0" smtClean="0"/>
              <a:t> (</a:t>
            </a:r>
            <a:r>
              <a:rPr lang="en-IN" sz="2000" dirty="0" smtClean="0">
                <a:solidFill>
                  <a:schemeClr val="tx2"/>
                </a:solidFill>
              </a:rPr>
              <a:t>Parameterize constructor</a:t>
            </a:r>
            <a:r>
              <a:rPr lang="en-IN" sz="2000" dirty="0" smtClean="0"/>
              <a:t>) </a:t>
            </a:r>
            <a:r>
              <a:rPr lang="en-IN" sz="2000" dirty="0" smtClean="0">
                <a:solidFill>
                  <a:srgbClr val="00B0F0"/>
                </a:solidFill>
              </a:rPr>
              <a:t>:</a:t>
            </a:r>
          </a:p>
          <a:p>
            <a:pPr marL="0" indent="0">
              <a:buNone/>
            </a:pPr>
            <a:r>
              <a:rPr lang="en-IN" sz="2000" dirty="0">
                <a:solidFill>
                  <a:srgbClr val="00B0F0"/>
                </a:solidFill>
              </a:rPr>
              <a:t>	</a:t>
            </a: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33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7924800" cy="2799562"/>
          </a:xfrm>
          <a:prstGeom prst="rect">
            <a:avLst/>
          </a:prstGeom>
        </p:spPr>
      </p:pic>
    </p:spTree>
    <p:extLst>
      <p:ext uri="{BB962C8B-B14F-4D97-AF65-F5344CB8AC3E}">
        <p14:creationId xmlns:p14="http://schemas.microsoft.com/office/powerpoint/2010/main" val="7949091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dirty="0" smtClean="0"/>
              <a:t>Object Oriented Programming using JAVA</a:t>
            </a:r>
            <a:endParaRPr lang="en-US" dirty="0"/>
          </a:p>
        </p:txBody>
      </p:sp>
      <p:sp>
        <p:nvSpPr>
          <p:cNvPr id="6" name="Slide Number Placeholder 5"/>
          <p:cNvSpPr>
            <a:spLocks noGrp="1"/>
          </p:cNvSpPr>
          <p:nvPr>
            <p:ph type="sldNum" sz="quarter" idx="12"/>
          </p:nvPr>
        </p:nvSpPr>
        <p:spPr/>
        <p:txBody>
          <a:bodyPr/>
          <a:lstStyle/>
          <a:p>
            <a:fld id="{A2DAFAA7-FEED-4301-B813-A3876799CA24}" type="slidenum">
              <a:rPr lang="en-US" smtClean="0"/>
              <a:pPr/>
              <a:t>34</a:t>
            </a:fld>
            <a:endParaRPr lang="en-US" dirty="0"/>
          </a:p>
        </p:txBody>
      </p:sp>
      <p:sp>
        <p:nvSpPr>
          <p:cNvPr id="8" name="TextBox 7"/>
          <p:cNvSpPr txBox="1"/>
          <p:nvPr/>
        </p:nvSpPr>
        <p:spPr>
          <a:xfrm>
            <a:off x="2819400" y="2743200"/>
            <a:ext cx="3276600" cy="769441"/>
          </a:xfrm>
          <a:prstGeom prst="rect">
            <a:avLst/>
          </a:prstGeom>
          <a:noFill/>
        </p:spPr>
        <p:txBody>
          <a:bodyPr wrap="square" rtlCol="0">
            <a:spAutoFit/>
          </a:bodyPr>
          <a:lstStyle/>
          <a:p>
            <a:r>
              <a:rPr lang="en-US" sz="4400" b="1" dirty="0" smtClean="0"/>
              <a:t>Thank You</a:t>
            </a:r>
            <a:endParaRPr lang="en-US" sz="4400" b="1" dirty="0"/>
          </a:p>
        </p:txBody>
      </p:sp>
      <p:sp>
        <p:nvSpPr>
          <p:cNvPr id="9" name="Rectangle 8"/>
          <p:cNvSpPr/>
          <p:nvPr/>
        </p:nvSpPr>
        <p:spPr>
          <a:xfrm>
            <a:off x="914400" y="1524000"/>
            <a:ext cx="5410200" cy="349250"/>
          </a:xfrm>
          <a:prstGeom prst="rect">
            <a:avLst/>
          </a:prstGeom>
        </p:spPr>
        <p:txBody>
          <a:bodyPr>
            <a:spAutoFit/>
          </a:bodyPr>
          <a:lstStyle/>
          <a:p>
            <a:pPr marL="173038" indent="-173038" fontAlgn="auto">
              <a:lnSpc>
                <a:spcPct val="93000"/>
              </a:lnSpc>
              <a:spcBef>
                <a:spcPts val="0"/>
              </a:spcBef>
              <a:spcAft>
                <a:spcPts val="0"/>
              </a:spcAft>
              <a:tabLst>
                <a:tab pos="173038" algn="l"/>
                <a:tab pos="630238" algn="l"/>
                <a:tab pos="1087438" algn="l"/>
                <a:tab pos="1544638" algn="l"/>
                <a:tab pos="2001838" algn="l"/>
                <a:tab pos="2459038" algn="l"/>
                <a:tab pos="2916238" algn="l"/>
                <a:tab pos="3373438" algn="l"/>
                <a:tab pos="3830638" algn="l"/>
                <a:tab pos="4287838" algn="l"/>
                <a:tab pos="4745038" algn="l"/>
                <a:tab pos="5202238" algn="l"/>
                <a:tab pos="5659438" algn="l"/>
                <a:tab pos="6116638" algn="l"/>
                <a:tab pos="6573838" algn="l"/>
                <a:tab pos="7031038" algn="l"/>
                <a:tab pos="7488238" algn="l"/>
                <a:tab pos="7945438" algn="l"/>
                <a:tab pos="8402638" algn="l"/>
                <a:tab pos="8859838" algn="l"/>
                <a:tab pos="9317038" algn="l"/>
              </a:tabLst>
              <a:defRPr/>
            </a:pPr>
            <a:r>
              <a:rPr lang="en-GB" dirty="0">
                <a:solidFill>
                  <a:schemeClr val="tx1">
                    <a:lumMod val="95000"/>
                    <a:lumOff val="5000"/>
                  </a:schemeClr>
                </a:solidFill>
                <a:latin typeface="Times New Roman" pitchFamily="18" charset="0"/>
                <a:cs typeface="Times New Roman" pitchFamily="18" charset="0"/>
              </a:rPr>
              <a:t>For further info please visit </a:t>
            </a:r>
            <a:r>
              <a:rPr lang="en-GB" dirty="0">
                <a:solidFill>
                  <a:schemeClr val="tx1">
                    <a:lumMod val="95000"/>
                    <a:lumOff val="5000"/>
                  </a:schemeClr>
                </a:solidFill>
                <a:latin typeface="Times New Roman" pitchFamily="18" charset="0"/>
                <a:cs typeface="Times New Roman" pitchFamily="18" charset="0"/>
                <a:hlinkClick r:id="rId2"/>
              </a:rPr>
              <a:t>www.techstratinc.com</a:t>
            </a:r>
            <a:r>
              <a:rPr lang="en-GB" dirty="0">
                <a:solidFill>
                  <a:schemeClr val="tx1">
                    <a:lumMod val="95000"/>
                    <a:lumOff val="5000"/>
                  </a:schemeClr>
                </a:solidFill>
                <a:latin typeface="Times New Roman" pitchFamily="18" charset="0"/>
                <a:cs typeface="Times New Roman" pitchFamily="18" charset="0"/>
              </a:rPr>
              <a:t> </a:t>
            </a:r>
            <a:endParaRPr lang="en-GB" dirty="0">
              <a:solidFill>
                <a:srgbClr val="0070C0"/>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686800" cy="5364163"/>
          </a:xfrm>
        </p:spPr>
        <p:txBody>
          <a:bodyPr>
            <a:normAutofit/>
          </a:bodyPr>
          <a:lstStyle/>
          <a:p>
            <a:r>
              <a:rPr lang="en-IN" sz="1800" dirty="0" smtClean="0">
                <a:solidFill>
                  <a:srgbClr val="00B0F0"/>
                </a:solidFill>
              </a:rPr>
              <a:t>Syntax:</a:t>
            </a:r>
          </a:p>
          <a:p>
            <a:pPr marL="0" indent="0">
              <a:buNone/>
            </a:pPr>
            <a:r>
              <a:rPr lang="en-IN" sz="1800" dirty="0">
                <a:solidFill>
                  <a:srgbClr val="00B0F0"/>
                </a:solidFill>
              </a:rPr>
              <a:t>	</a:t>
            </a:r>
            <a:endParaRPr lang="en-IN" sz="1800" dirty="0" smtClean="0">
              <a:solidFill>
                <a:srgbClr val="00B0F0"/>
              </a:solidFill>
            </a:endParaRPr>
          </a:p>
          <a:p>
            <a:pPr marL="0" indent="0">
              <a:buNone/>
            </a:pPr>
            <a:r>
              <a:rPr lang="en-IN" sz="1800" dirty="0">
                <a:solidFill>
                  <a:srgbClr val="00B0F0"/>
                </a:solidFill>
              </a:rPr>
              <a:t>	</a:t>
            </a:r>
            <a:r>
              <a:rPr lang="en-IN" sz="1800" dirty="0" smtClean="0">
                <a:solidFill>
                  <a:srgbClr val="00B0F0"/>
                </a:solidFill>
              </a:rPr>
              <a:t>	</a:t>
            </a:r>
            <a:r>
              <a:rPr lang="en-IN" sz="1800" dirty="0" smtClean="0"/>
              <a:t>class Demo {</a:t>
            </a:r>
          </a:p>
          <a:p>
            <a:pPr marL="0" indent="0">
              <a:buNone/>
            </a:pPr>
            <a:r>
              <a:rPr lang="en-IN" sz="1800" dirty="0" smtClean="0"/>
              <a:t>			 // Method Body</a:t>
            </a:r>
            <a:r>
              <a:rPr lang="en-IN" sz="1800" dirty="0" smtClean="0">
                <a:solidFill>
                  <a:schemeClr val="accent2">
                    <a:lumMod val="75000"/>
                  </a:schemeClr>
                </a:solidFill>
              </a:rPr>
              <a:t>(variables and methods.)</a:t>
            </a:r>
            <a:endParaRPr lang="en-IN" sz="1800" dirty="0"/>
          </a:p>
          <a:p>
            <a:pPr marL="0" indent="0">
              <a:buNone/>
            </a:pPr>
            <a:r>
              <a:rPr lang="en-IN" sz="1800" dirty="0" smtClean="0"/>
              <a:t>			}</a:t>
            </a:r>
          </a:p>
          <a:p>
            <a:pPr marL="0" indent="0">
              <a:buNone/>
            </a:pPr>
            <a:r>
              <a:rPr lang="en-IN" sz="1800" dirty="0">
                <a:solidFill>
                  <a:srgbClr val="00B0F0"/>
                </a:solidFill>
              </a:rPr>
              <a:t>	</a:t>
            </a:r>
            <a:r>
              <a:rPr lang="en-IN" sz="1800" dirty="0" smtClean="0"/>
              <a:t>keyword	         class Name</a:t>
            </a:r>
          </a:p>
          <a:p>
            <a:pPr marL="0" indent="0">
              <a:buNone/>
            </a:pPr>
            <a:endParaRPr lang="en-IN" sz="1800" dirty="0" smtClean="0"/>
          </a:p>
          <a:p>
            <a:pPr marL="0" indent="0">
              <a:buNone/>
            </a:pPr>
            <a:endParaRPr lang="en-IN" sz="1800" dirty="0"/>
          </a:p>
          <a:p>
            <a:pPr marL="0" indent="0">
              <a:buNone/>
            </a:pPr>
            <a:r>
              <a:rPr lang="en-IN" sz="1800" dirty="0" smtClean="0">
                <a:solidFill>
                  <a:srgbClr val="00B0F0"/>
                </a:solidFill>
              </a:rPr>
              <a:t>Note:</a:t>
            </a:r>
          </a:p>
          <a:p>
            <a:pPr>
              <a:buFont typeface="Wingdings" panose="05000000000000000000" pitchFamily="2" charset="2"/>
              <a:buChar char="v"/>
            </a:pPr>
            <a:r>
              <a:rPr lang="en-IN" sz="1800" dirty="0" smtClean="0"/>
              <a:t>In class key word ‘c’ must be in lowercase because keywords in java start with lowercase only otherwise it shows compile time error.</a:t>
            </a:r>
          </a:p>
          <a:p>
            <a:pPr>
              <a:buFont typeface="Wingdings" panose="05000000000000000000" pitchFamily="2" charset="2"/>
              <a:buChar char="v"/>
            </a:pPr>
            <a:r>
              <a:rPr lang="en-IN" sz="1800" dirty="0" smtClean="0"/>
              <a:t>We cannot create more  than one class with same name.</a:t>
            </a:r>
          </a:p>
          <a:p>
            <a:pPr marL="0" indent="0">
              <a:buNone/>
            </a:pPr>
            <a:endParaRPr lang="en-IN" sz="1800" dirty="0" smtClean="0"/>
          </a:p>
          <a:p>
            <a:pPr>
              <a:buFont typeface="Wingdings" panose="05000000000000000000" pitchFamily="2" charset="2"/>
              <a:buChar char="v"/>
            </a:pPr>
            <a:endParaRPr lang="en-IN" sz="1800" dirty="0" smtClean="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4</a:t>
            </a:fld>
            <a:endParaRPr lang="en-US"/>
          </a:p>
        </p:txBody>
      </p:sp>
      <p:cxnSp>
        <p:nvCxnSpPr>
          <p:cNvPr id="8" name="Straight Arrow Connector 7"/>
          <p:cNvCxnSpPr/>
          <p:nvPr/>
        </p:nvCxnSpPr>
        <p:spPr>
          <a:xfrm flipH="1">
            <a:off x="1524000" y="1752600"/>
            <a:ext cx="5334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90800" y="17526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7072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rPr>
              <a:t>Objects</a:t>
            </a:r>
            <a:endParaRPr lang="en-IN" dirty="0">
              <a:solidFill>
                <a:srgbClr val="002060"/>
              </a:solidFill>
            </a:endParaRPr>
          </a:p>
        </p:txBody>
      </p:sp>
      <p:sp>
        <p:nvSpPr>
          <p:cNvPr id="3" name="Content Placeholder 2"/>
          <p:cNvSpPr>
            <a:spLocks noGrp="1"/>
          </p:cNvSpPr>
          <p:nvPr>
            <p:ph idx="1"/>
          </p:nvPr>
        </p:nvSpPr>
        <p:spPr/>
        <p:txBody>
          <a:bodyPr>
            <a:normAutofit/>
          </a:bodyPr>
          <a:lstStyle/>
          <a:p>
            <a:r>
              <a:rPr lang="en-IN" sz="2000" dirty="0" smtClean="0"/>
              <a:t>Objects are real world entities like car, bike…</a:t>
            </a:r>
          </a:p>
          <a:p>
            <a:r>
              <a:rPr lang="en-IN" sz="2000" dirty="0" smtClean="0"/>
              <a:t>Object is a physical entity.</a:t>
            </a:r>
          </a:p>
          <a:p>
            <a:r>
              <a:rPr lang="en-IN" sz="2000" dirty="0" smtClean="0"/>
              <a:t>Objects are created in runtime.</a:t>
            </a:r>
          </a:p>
          <a:p>
            <a:r>
              <a:rPr lang="en-IN" sz="2000" dirty="0" smtClean="0"/>
              <a:t>We have use a new keyword in java to create a object for class.</a:t>
            </a:r>
          </a:p>
          <a:p>
            <a:r>
              <a:rPr lang="en-IN" sz="2000" dirty="0" smtClean="0"/>
              <a:t>When we create a object for particular class then jvm allocate memory for that class.</a:t>
            </a:r>
          </a:p>
          <a:p>
            <a:r>
              <a:rPr lang="en-IN" sz="2000" dirty="0" smtClean="0"/>
              <a:t> we can create a multiple object for one class based on the requirement.</a:t>
            </a:r>
          </a:p>
          <a:p>
            <a:pPr marL="0" indent="0">
              <a:buNone/>
            </a:pPr>
            <a:endParaRPr lang="en-IN" sz="2000" dirty="0" smtClean="0"/>
          </a:p>
          <a:p>
            <a:endParaRPr lang="en-IN" sz="1800"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5</a:t>
            </a:fld>
            <a:endParaRPr lang="en-US"/>
          </a:p>
        </p:txBody>
      </p:sp>
    </p:spTree>
    <p:extLst>
      <p:ext uri="{BB962C8B-B14F-4D97-AF65-F5344CB8AC3E}">
        <p14:creationId xmlns:p14="http://schemas.microsoft.com/office/powerpoint/2010/main" val="6098780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686800" cy="4983163"/>
          </a:xfrm>
        </p:spPr>
        <p:txBody>
          <a:bodyPr>
            <a:normAutofit/>
          </a:bodyPr>
          <a:lstStyle/>
          <a:p>
            <a:r>
              <a:rPr lang="en-IN" sz="1800" dirty="0" smtClean="0">
                <a:solidFill>
                  <a:srgbClr val="00B0F0"/>
                </a:solidFill>
              </a:rPr>
              <a:t>Example:</a:t>
            </a:r>
          </a:p>
          <a:p>
            <a:pPr marL="0" indent="0">
              <a:buNone/>
            </a:pPr>
            <a:r>
              <a:rPr lang="en-IN" sz="1800" dirty="0">
                <a:solidFill>
                  <a:srgbClr val="00B0F0"/>
                </a:solidFill>
              </a:rPr>
              <a:t>	</a:t>
            </a:r>
            <a:r>
              <a:rPr lang="en-IN" sz="1800" dirty="0" smtClean="0">
                <a:solidFill>
                  <a:srgbClr val="00B0F0"/>
                </a:solidFill>
              </a:rPr>
              <a:t>	</a:t>
            </a:r>
            <a:r>
              <a:rPr lang="en-IN" sz="1800" dirty="0" smtClean="0"/>
              <a:t>class Demo {</a:t>
            </a:r>
          </a:p>
          <a:p>
            <a:pPr marL="0" indent="0">
              <a:buNone/>
            </a:pPr>
            <a:r>
              <a:rPr lang="en-IN" sz="1800" dirty="0" smtClean="0"/>
              <a:t>			// variables and methods.</a:t>
            </a:r>
          </a:p>
          <a:p>
            <a:pPr marL="0" indent="0">
              <a:buNone/>
            </a:pPr>
            <a:r>
              <a:rPr lang="en-IN" sz="1800" dirty="0"/>
              <a:t>	</a:t>
            </a:r>
            <a:r>
              <a:rPr lang="en-IN" sz="1800" dirty="0" smtClean="0"/>
              <a:t>	         public void show() {</a:t>
            </a:r>
          </a:p>
          <a:p>
            <a:pPr marL="0" indent="0">
              <a:buNone/>
            </a:pPr>
            <a:r>
              <a:rPr lang="en-IN" sz="1800" dirty="0"/>
              <a:t>	</a:t>
            </a:r>
            <a:r>
              <a:rPr lang="en-IN" sz="1800" dirty="0" smtClean="0"/>
              <a:t>			System.out.println(“Hello World…”);</a:t>
            </a:r>
          </a:p>
          <a:p>
            <a:pPr marL="0" indent="0">
              <a:buNone/>
            </a:pPr>
            <a:r>
              <a:rPr lang="en-IN" sz="1800" dirty="0"/>
              <a:t>	</a:t>
            </a:r>
            <a:r>
              <a:rPr lang="en-IN" sz="1800" dirty="0" smtClean="0"/>
              <a:t>			        }</a:t>
            </a:r>
            <a:endParaRPr lang="en-IN" sz="1800" dirty="0"/>
          </a:p>
          <a:p>
            <a:pPr marL="0" indent="0">
              <a:buNone/>
            </a:pPr>
            <a:r>
              <a:rPr lang="en-IN" sz="1800" dirty="0" smtClean="0"/>
              <a:t>		}</a:t>
            </a:r>
          </a:p>
          <a:p>
            <a:pPr marL="0" indent="0">
              <a:buNone/>
            </a:pPr>
            <a:endParaRPr lang="en-IN" sz="1800" dirty="0"/>
          </a:p>
          <a:p>
            <a:pPr marL="0" indent="0">
              <a:buNone/>
            </a:pPr>
            <a:r>
              <a:rPr lang="en-IN" sz="1800" dirty="0" smtClean="0"/>
              <a:t>		Demo </a:t>
            </a:r>
            <a:r>
              <a:rPr lang="en-IN" sz="1800" dirty="0" smtClean="0">
                <a:solidFill>
                  <a:schemeClr val="accent6">
                    <a:lumMod val="75000"/>
                  </a:schemeClr>
                </a:solidFill>
              </a:rPr>
              <a:t>d1</a:t>
            </a:r>
            <a:r>
              <a:rPr lang="en-IN" sz="1800" dirty="0" smtClean="0"/>
              <a:t>=</a:t>
            </a:r>
            <a:r>
              <a:rPr lang="en-IN" sz="1800" dirty="0" smtClean="0">
                <a:solidFill>
                  <a:schemeClr val="accent2">
                    <a:lumMod val="75000"/>
                  </a:schemeClr>
                </a:solidFill>
              </a:rPr>
              <a:t>new</a:t>
            </a:r>
            <a:r>
              <a:rPr lang="en-IN" sz="1800" dirty="0" smtClean="0"/>
              <a:t> Demo();</a:t>
            </a:r>
          </a:p>
          <a:p>
            <a:pPr marL="0" indent="0">
              <a:buNone/>
            </a:pPr>
            <a:endParaRPr lang="en-IN" sz="1800" dirty="0" smtClean="0"/>
          </a:p>
          <a:p>
            <a:pPr marL="0" indent="0">
              <a:buNone/>
            </a:pPr>
            <a:r>
              <a:rPr lang="en-IN" sz="1800" dirty="0" smtClean="0"/>
              <a:t>                           Object reference	           keyword for creating object.</a:t>
            </a:r>
          </a:p>
          <a:p>
            <a:pPr marL="0" indent="0">
              <a:buNone/>
            </a:pPr>
            <a:endParaRPr lang="en-IN" sz="1800" dirty="0">
              <a:solidFill>
                <a:srgbClr val="00B0F0"/>
              </a:solidFill>
            </a:endParaRPr>
          </a:p>
          <a:p>
            <a:pPr marL="0" indent="0">
              <a:buNone/>
            </a:pPr>
            <a:r>
              <a:rPr lang="en-IN" sz="1800" dirty="0" smtClean="0">
                <a:solidFill>
                  <a:srgbClr val="00B0F0"/>
                </a:solidFill>
              </a:rPr>
              <a:t>		</a:t>
            </a:r>
            <a:endParaRPr lang="en-IN" sz="1800" dirty="0">
              <a:solidFill>
                <a:srgbClr val="00B0F0"/>
              </a:solidFill>
            </a:endParaRPr>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6</a:t>
            </a:fld>
            <a:endParaRPr lang="en-US"/>
          </a:p>
        </p:txBody>
      </p:sp>
      <p:cxnSp>
        <p:nvCxnSpPr>
          <p:cNvPr id="8" name="Straight Arrow Connector 7"/>
          <p:cNvCxnSpPr/>
          <p:nvPr/>
        </p:nvCxnSpPr>
        <p:spPr>
          <a:xfrm flipH="1">
            <a:off x="1905000" y="4114800"/>
            <a:ext cx="685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24200" y="4038600"/>
            <a:ext cx="1371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5882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solidFill>
                  <a:srgbClr val="002060"/>
                </a:solidFill>
              </a:rPr>
              <a:t>Encapsulation</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sz="2000" dirty="0" smtClean="0"/>
              <a:t>Encapsulation in java is wrapping code and data in a single unit.</a:t>
            </a:r>
          </a:p>
          <a:p>
            <a:r>
              <a:rPr lang="en-IN" sz="2000" dirty="0" smtClean="0"/>
              <a:t>We can create a fully encapsulated class by making all data members as private modifier.</a:t>
            </a:r>
          </a:p>
          <a:p>
            <a:r>
              <a:rPr lang="en-IN" sz="2000" dirty="0" smtClean="0"/>
              <a:t>By providing getters and setters we can get data and we can update data.</a:t>
            </a:r>
          </a:p>
          <a:p>
            <a:r>
              <a:rPr lang="en-IN" sz="2000" dirty="0" smtClean="0"/>
              <a:t>It’s also know as data hiding because the variables with private we cannot access in other classes.</a:t>
            </a:r>
          </a:p>
          <a:p>
            <a:endParaRPr lang="en-IN" sz="2000"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7</a:t>
            </a:fld>
            <a:endParaRPr lang="en-US"/>
          </a:p>
        </p:txBody>
      </p:sp>
    </p:spTree>
    <p:extLst>
      <p:ext uri="{BB962C8B-B14F-4D97-AF65-F5344CB8AC3E}">
        <p14:creationId xmlns:p14="http://schemas.microsoft.com/office/powerpoint/2010/main" val="20786810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686800" cy="5516563"/>
          </a:xfrm>
        </p:spPr>
        <p:txBody>
          <a:bodyPr>
            <a:normAutofit/>
          </a:bodyPr>
          <a:lstStyle/>
          <a:p>
            <a:pPr marL="0" indent="0">
              <a:buNone/>
            </a:pPr>
            <a:r>
              <a:rPr lang="en-IN" sz="2000" dirty="0" smtClean="0">
                <a:solidFill>
                  <a:srgbClr val="00B0F0"/>
                </a:solidFill>
              </a:rPr>
              <a:t>Example:</a:t>
            </a:r>
          </a:p>
          <a:p>
            <a:pPr marL="457200" lvl="1" indent="0">
              <a:buNone/>
            </a:pPr>
            <a:r>
              <a:rPr lang="en-IN" sz="1600" dirty="0"/>
              <a:t>	</a:t>
            </a:r>
            <a:endParaRPr lang="en-IN" sz="1600" dirty="0" smtClean="0"/>
          </a:p>
          <a:p>
            <a:pPr marL="457200" lvl="1" indent="0">
              <a:buNone/>
            </a:pPr>
            <a:endParaRPr lang="en-IN" sz="1600"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8</a:t>
            </a:fld>
            <a:endParaRPr lang="en-US"/>
          </a:p>
        </p:txBody>
      </p:sp>
      <p:pic>
        <p:nvPicPr>
          <p:cNvPr id="2" name="Picture 1"/>
          <p:cNvPicPr>
            <a:picLocks noChangeAspect="1"/>
          </p:cNvPicPr>
          <p:nvPr/>
        </p:nvPicPr>
        <p:blipFill>
          <a:blip r:embed="rId2"/>
          <a:stretch>
            <a:fillRect/>
          </a:stretch>
        </p:blipFill>
        <p:spPr>
          <a:xfrm>
            <a:off x="457200" y="1143000"/>
            <a:ext cx="8295592" cy="5213350"/>
          </a:xfrm>
          <a:prstGeom prst="rect">
            <a:avLst/>
          </a:prstGeom>
        </p:spPr>
      </p:pic>
    </p:spTree>
    <p:extLst>
      <p:ext uri="{BB962C8B-B14F-4D97-AF65-F5344CB8AC3E}">
        <p14:creationId xmlns:p14="http://schemas.microsoft.com/office/powerpoint/2010/main" val="12204774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8610600" cy="5364163"/>
          </a:xfrm>
        </p:spPr>
        <p:txBody>
          <a:bodyPr>
            <a:normAutofit/>
          </a:bodyPr>
          <a:lstStyle/>
          <a:p>
            <a:r>
              <a:rPr lang="en-IN" sz="2000" dirty="0" smtClean="0">
                <a:solidFill>
                  <a:srgbClr val="00B0F0"/>
                </a:solidFill>
              </a:rPr>
              <a:t>Output:</a:t>
            </a:r>
          </a:p>
          <a:p>
            <a:pPr marL="457200" lvl="1" indent="0">
              <a:buNone/>
            </a:pPr>
            <a:r>
              <a:rPr lang="en-IN" sz="1600" dirty="0"/>
              <a:t>		</a:t>
            </a:r>
            <a:r>
              <a:rPr lang="en-IN" sz="1600" dirty="0" smtClean="0"/>
              <a:t>	</a:t>
            </a:r>
          </a:p>
          <a:p>
            <a:pPr marL="457200" lvl="1" indent="0">
              <a:buNone/>
            </a:pPr>
            <a:endParaRPr lang="en-IN" sz="1600" dirty="0"/>
          </a:p>
          <a:p>
            <a:pPr marL="457200" lvl="1" indent="0">
              <a:buNone/>
            </a:pPr>
            <a:endParaRPr lang="en-IN" sz="1600" dirty="0" smtClean="0"/>
          </a:p>
          <a:p>
            <a:pPr marL="457200" lvl="1" indent="0">
              <a:buNone/>
            </a:pPr>
            <a:r>
              <a:rPr lang="en-IN" sz="1600" dirty="0"/>
              <a:t>	</a:t>
            </a:r>
            <a:r>
              <a:rPr lang="en-IN" sz="1600" dirty="0" smtClean="0"/>
              <a:t>		</a:t>
            </a:r>
            <a:endParaRPr lang="en-IN" sz="1600" dirty="0"/>
          </a:p>
          <a:p>
            <a:pPr marL="457200" lvl="1" indent="0">
              <a:buNone/>
            </a:pPr>
            <a:endParaRPr lang="en-IN" sz="1600" dirty="0"/>
          </a:p>
        </p:txBody>
      </p:sp>
      <p:sp>
        <p:nvSpPr>
          <p:cNvPr id="4" name="Date Placeholder 3"/>
          <p:cNvSpPr>
            <a:spLocks noGrp="1"/>
          </p:cNvSpPr>
          <p:nvPr>
            <p:ph type="dt" sz="half" idx="10"/>
          </p:nvPr>
        </p:nvSpPr>
        <p:spPr/>
        <p:txBody>
          <a:bodyPr/>
          <a:lstStyle/>
          <a:p>
            <a:fld id="{11718CF4-5AF7-4C83-83B9-E56FD8DA35A6}" type="datetime1">
              <a:rPr lang="en-US" smtClean="0"/>
              <a:pPr/>
              <a:t>1/13/2022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9</a:t>
            </a:fld>
            <a:endParaRPr lang="en-US"/>
          </a:p>
        </p:txBody>
      </p:sp>
      <p:pic>
        <p:nvPicPr>
          <p:cNvPr id="2" name="Picture 1"/>
          <p:cNvPicPr>
            <a:picLocks noChangeAspect="1"/>
          </p:cNvPicPr>
          <p:nvPr/>
        </p:nvPicPr>
        <p:blipFill>
          <a:blip r:embed="rId2"/>
          <a:stretch>
            <a:fillRect/>
          </a:stretch>
        </p:blipFill>
        <p:spPr>
          <a:xfrm>
            <a:off x="1371600" y="1295400"/>
            <a:ext cx="5695950" cy="3219450"/>
          </a:xfrm>
          <a:prstGeom prst="rect">
            <a:avLst/>
          </a:prstGeom>
        </p:spPr>
      </p:pic>
    </p:spTree>
    <p:extLst>
      <p:ext uri="{BB962C8B-B14F-4D97-AF65-F5344CB8AC3E}">
        <p14:creationId xmlns:p14="http://schemas.microsoft.com/office/powerpoint/2010/main" val="14179879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6217D867DFAE4DA5CCF23253CB61DA" ma:contentTypeVersion="0" ma:contentTypeDescription="Create a new document." ma:contentTypeScope="" ma:versionID="7aa0ddfb0d2fee9eb5612b1caef0e76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BF6E2D4-85D8-430D-A472-56C9D2799BC8}">
  <ds:schemaRefs>
    <ds:schemaRef ds:uri="http://schemas.microsoft.com/sharepoint/v3/contenttype/forms"/>
  </ds:schemaRefs>
</ds:datastoreItem>
</file>

<file path=customXml/itemProps2.xml><?xml version="1.0" encoding="utf-8"?>
<ds:datastoreItem xmlns:ds="http://schemas.openxmlformats.org/officeDocument/2006/customXml" ds:itemID="{CF588DA0-7695-4C57-BF62-D92EDB228761}">
  <ds:schemaRefs>
    <ds:schemaRef ds:uri="http://schemas.microsoft.com/office/2006/documentManagement/types"/>
    <ds:schemaRef ds:uri="http://schemas.openxmlformats.org/package/2006/metadata/core-properties"/>
    <ds:schemaRef ds:uri="http://purl.org/dc/elements/1.1/"/>
    <ds:schemaRef ds:uri="http://purl.org/dc/term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154548D-08F4-45B3-B48C-5980370A7F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842</TotalTime>
  <Words>787</Words>
  <Application>Microsoft Office PowerPoint</Application>
  <PresentationFormat>On-screen Show (4:3)</PresentationFormat>
  <Paragraphs>309</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Times New Roman</vt:lpstr>
      <vt:lpstr>Wingdings</vt:lpstr>
      <vt:lpstr>Office Theme</vt:lpstr>
      <vt:lpstr>OOPS</vt:lpstr>
      <vt:lpstr>Topics</vt:lpstr>
      <vt:lpstr>Class</vt:lpstr>
      <vt:lpstr>PowerPoint Presentation</vt:lpstr>
      <vt:lpstr>Objects</vt:lpstr>
      <vt:lpstr>PowerPoint Presentation</vt:lpstr>
      <vt:lpstr> Encapsulation </vt:lpstr>
      <vt:lpstr>PowerPoint Presentation</vt:lpstr>
      <vt:lpstr>PowerPoint Presentation</vt:lpstr>
      <vt:lpstr> Abstraction </vt:lpstr>
      <vt:lpstr>PowerPoint Presentation</vt:lpstr>
      <vt:lpstr>PowerPoint Presentation</vt:lpstr>
      <vt:lpstr> Interface </vt:lpstr>
      <vt:lpstr>PowerPoint Presentation</vt:lpstr>
      <vt:lpstr>PowerPoint Presentation</vt:lpstr>
      <vt:lpstr> Inheritance </vt:lpstr>
      <vt:lpstr>PowerPoint Presentation</vt:lpstr>
      <vt:lpstr>PowerPoint Presentation</vt:lpstr>
      <vt:lpstr>PowerPoint Presentation</vt:lpstr>
      <vt:lpstr>Polymorphism</vt:lpstr>
      <vt:lpstr>PowerPoint Presentation</vt:lpstr>
      <vt:lpstr>PowerPoint Presentation</vt:lpstr>
      <vt:lpstr>PowerPoint Presentation</vt:lpstr>
      <vt:lpstr>PowerPoint Presentation</vt:lpstr>
      <vt:lpstr>this</vt:lpstr>
      <vt:lpstr>PowerPoint Presentation</vt:lpstr>
      <vt:lpstr>PowerPoint Presentation</vt:lpstr>
      <vt:lpstr>Super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JAVA</dc:title>
  <dc:creator>VEERU</dc:creator>
  <cp:lastModifiedBy>User</cp:lastModifiedBy>
  <cp:revision>78</cp:revision>
  <dcterms:created xsi:type="dcterms:W3CDTF">2011-09-04T18:04:13Z</dcterms:created>
  <dcterms:modified xsi:type="dcterms:W3CDTF">2022-01-13T06:04:19Z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0x010100BD6217D867DFAE4DA5CCF23253CB61DA</vt:lpwstr>
  </property>
</Properties>
</file>