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4"/>
  </p:sldMasterIdLst>
  <p:notesMasterIdLst>
    <p:notesMasterId r:id="rId25"/>
  </p:notesMasterIdLst>
  <p:sldIdLst>
    <p:sldId id="256" r:id="rId5"/>
    <p:sldId id="301" r:id="rId6"/>
    <p:sldId id="302" r:id="rId7"/>
    <p:sldId id="303" r:id="rId8"/>
    <p:sldId id="304" r:id="rId9"/>
    <p:sldId id="305" r:id="rId10"/>
    <p:sldId id="306" r:id="rId11"/>
    <p:sldId id="307" r:id="rId12"/>
    <p:sldId id="308" r:id="rId13"/>
    <p:sldId id="309" r:id="rId14"/>
    <p:sldId id="310" r:id="rId15"/>
    <p:sldId id="311" r:id="rId16"/>
    <p:sldId id="312" r:id="rId17"/>
    <p:sldId id="313" r:id="rId18"/>
    <p:sldId id="314" r:id="rId19"/>
    <p:sldId id="315" r:id="rId20"/>
    <p:sldId id="316" r:id="rId21"/>
    <p:sldId id="317" r:id="rId22"/>
    <p:sldId id="318" r:id="rId23"/>
    <p:sldId id="300"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143" autoAdjust="0"/>
    <p:restoredTop sz="94660"/>
  </p:normalViewPr>
  <p:slideViewPr>
    <p:cSldViewPr>
      <p:cViewPr varScale="1">
        <p:scale>
          <a:sx n="77" d="100"/>
          <a:sy n="77" d="100"/>
        </p:scale>
        <p:origin x="571"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46643C-C3F6-4C08-A21C-D4AC71CEF4AB}" type="datetimeFigureOut">
              <a:rPr lang="en-US" smtClean="0"/>
              <a:pPr/>
              <a:t>1/10/2022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2DEBD4-F904-4B9E-B19A-8C6A3F8400DC}" type="slidenum">
              <a:rPr lang="en-US" smtClean="0"/>
              <a:pPr/>
              <a:t>‹#›</a:t>
            </a:fld>
            <a:endParaRPr lang="en-US"/>
          </a:p>
        </p:txBody>
      </p:sp>
    </p:spTree>
    <p:extLst>
      <p:ext uri="{BB962C8B-B14F-4D97-AF65-F5344CB8AC3E}">
        <p14:creationId xmlns:p14="http://schemas.microsoft.com/office/powerpoint/2010/main" val="42219526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1315630-22C8-4D1F-9BCE-2C27106E1117}" type="datetime1">
              <a:rPr lang="en-US" smtClean="0"/>
              <a:pPr/>
              <a:t>1/10/2022</a:t>
            </a:fld>
            <a:endParaRPr lang="en-US"/>
          </a:p>
        </p:txBody>
      </p:sp>
      <p:sp>
        <p:nvSpPr>
          <p:cNvPr id="5" name="Footer Placeholder 4"/>
          <p:cNvSpPr>
            <a:spLocks noGrp="1"/>
          </p:cNvSpPr>
          <p:nvPr>
            <p:ph type="ftr" sz="quarter" idx="11"/>
          </p:nvPr>
        </p:nvSpPr>
        <p:spPr/>
        <p:txBody>
          <a:bodyPr/>
          <a:lstStyle/>
          <a:p>
            <a:r>
              <a:rPr lang="en-US" smtClean="0"/>
              <a:t>Object Oriented Programming using JAVA</a:t>
            </a:r>
            <a:endParaRPr lang="en-US"/>
          </a:p>
        </p:txBody>
      </p:sp>
      <p:sp>
        <p:nvSpPr>
          <p:cNvPr id="6" name="Slide Number Placeholder 5"/>
          <p:cNvSpPr>
            <a:spLocks noGrp="1"/>
          </p:cNvSpPr>
          <p:nvPr>
            <p:ph type="sldNum" sz="quarter" idx="12"/>
          </p:nvPr>
        </p:nvSpPr>
        <p:spPr/>
        <p:txBody>
          <a:bodyPr/>
          <a:lstStyle/>
          <a:p>
            <a:fld id="{A2DAFAA7-FEED-4301-B813-A3876799CA24}" type="slidenum">
              <a:rPr lang="en-US" smtClean="0"/>
              <a:pPr/>
              <a:t>‹#›</a:t>
            </a:fld>
            <a:endParaRPr lang="en-US"/>
          </a:p>
        </p:txBody>
      </p:sp>
    </p:spTree>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2E9B8E-F7B1-4C58-A08F-F7BB00F90ED0}" type="datetime1">
              <a:rPr lang="en-US" smtClean="0"/>
              <a:pPr/>
              <a:t>1/10/2022</a:t>
            </a:fld>
            <a:endParaRPr lang="en-US"/>
          </a:p>
        </p:txBody>
      </p:sp>
      <p:sp>
        <p:nvSpPr>
          <p:cNvPr id="5" name="Footer Placeholder 4"/>
          <p:cNvSpPr>
            <a:spLocks noGrp="1"/>
          </p:cNvSpPr>
          <p:nvPr>
            <p:ph type="ftr" sz="quarter" idx="11"/>
          </p:nvPr>
        </p:nvSpPr>
        <p:spPr/>
        <p:txBody>
          <a:bodyPr/>
          <a:lstStyle/>
          <a:p>
            <a:r>
              <a:rPr lang="en-US" smtClean="0"/>
              <a:t>Object Oriented Programming using JAVA</a:t>
            </a:r>
            <a:endParaRPr lang="en-US"/>
          </a:p>
        </p:txBody>
      </p:sp>
      <p:sp>
        <p:nvSpPr>
          <p:cNvPr id="6" name="Slide Number Placeholder 5"/>
          <p:cNvSpPr>
            <a:spLocks noGrp="1"/>
          </p:cNvSpPr>
          <p:nvPr>
            <p:ph type="sldNum" sz="quarter" idx="12"/>
          </p:nvPr>
        </p:nvSpPr>
        <p:spPr/>
        <p:txBody>
          <a:bodyPr/>
          <a:lstStyle/>
          <a:p>
            <a:fld id="{A2DAFAA7-FEED-4301-B813-A3876799CA24}" type="slidenum">
              <a:rPr lang="en-US" smtClean="0"/>
              <a:pPr/>
              <a:t>‹#›</a:t>
            </a:fld>
            <a:endParaRPr lang="en-US"/>
          </a:p>
        </p:txBody>
      </p:sp>
    </p:spTree>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41B31D-48BD-4056-AC66-615C50A1F581}" type="datetime1">
              <a:rPr lang="en-US" smtClean="0"/>
              <a:pPr/>
              <a:t>1/10/2022</a:t>
            </a:fld>
            <a:endParaRPr lang="en-US"/>
          </a:p>
        </p:txBody>
      </p:sp>
      <p:sp>
        <p:nvSpPr>
          <p:cNvPr id="5" name="Footer Placeholder 4"/>
          <p:cNvSpPr>
            <a:spLocks noGrp="1"/>
          </p:cNvSpPr>
          <p:nvPr>
            <p:ph type="ftr" sz="quarter" idx="11"/>
          </p:nvPr>
        </p:nvSpPr>
        <p:spPr/>
        <p:txBody>
          <a:bodyPr/>
          <a:lstStyle/>
          <a:p>
            <a:r>
              <a:rPr lang="en-US" smtClean="0"/>
              <a:t>Object Oriented Programming using JAVA</a:t>
            </a:r>
            <a:endParaRPr lang="en-US"/>
          </a:p>
        </p:txBody>
      </p:sp>
      <p:sp>
        <p:nvSpPr>
          <p:cNvPr id="6" name="Slide Number Placeholder 5"/>
          <p:cNvSpPr>
            <a:spLocks noGrp="1"/>
          </p:cNvSpPr>
          <p:nvPr>
            <p:ph type="sldNum" sz="quarter" idx="12"/>
          </p:nvPr>
        </p:nvSpPr>
        <p:spPr/>
        <p:txBody>
          <a:bodyPr/>
          <a:lstStyle/>
          <a:p>
            <a:fld id="{A2DAFAA7-FEED-4301-B813-A3876799CA24}" type="slidenum">
              <a:rPr lang="en-US" smtClean="0"/>
              <a:pPr/>
              <a:t>‹#›</a:t>
            </a:fld>
            <a:endParaRPr lang="en-US"/>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718CF4-5AF7-4C83-83B9-E56FD8DA35A6}" type="datetime1">
              <a:rPr lang="en-US" smtClean="0"/>
              <a:pPr/>
              <a:t>1/10/2022</a:t>
            </a:fld>
            <a:endParaRPr lang="en-US"/>
          </a:p>
        </p:txBody>
      </p:sp>
      <p:sp>
        <p:nvSpPr>
          <p:cNvPr id="5" name="Footer Placeholder 4"/>
          <p:cNvSpPr>
            <a:spLocks noGrp="1"/>
          </p:cNvSpPr>
          <p:nvPr>
            <p:ph type="ftr" sz="quarter" idx="11"/>
          </p:nvPr>
        </p:nvSpPr>
        <p:spPr/>
        <p:txBody>
          <a:bodyPr/>
          <a:lstStyle/>
          <a:p>
            <a:r>
              <a:rPr lang="en-US" smtClean="0"/>
              <a:t>Object Oriented Programming using JAVA</a:t>
            </a:r>
            <a:endParaRPr lang="en-US"/>
          </a:p>
        </p:txBody>
      </p:sp>
      <p:sp>
        <p:nvSpPr>
          <p:cNvPr id="6" name="Slide Number Placeholder 5"/>
          <p:cNvSpPr>
            <a:spLocks noGrp="1"/>
          </p:cNvSpPr>
          <p:nvPr>
            <p:ph type="sldNum" sz="quarter" idx="12"/>
          </p:nvPr>
        </p:nvSpPr>
        <p:spPr/>
        <p:txBody>
          <a:bodyPr/>
          <a:lstStyle/>
          <a:p>
            <a:fld id="{A2DAFAA7-FEED-4301-B813-A3876799CA24}" type="slidenum">
              <a:rPr lang="en-US" smtClean="0"/>
              <a:pPr/>
              <a:t>‹#›</a:t>
            </a:fld>
            <a:endParaRPr lang="en-US"/>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7DE1DC-932F-46E6-BAA6-6365DDEDC8BA}" type="datetime1">
              <a:rPr lang="en-US" smtClean="0"/>
              <a:pPr/>
              <a:t>1/10/2022</a:t>
            </a:fld>
            <a:endParaRPr lang="en-US"/>
          </a:p>
        </p:txBody>
      </p:sp>
      <p:sp>
        <p:nvSpPr>
          <p:cNvPr id="5" name="Footer Placeholder 4"/>
          <p:cNvSpPr>
            <a:spLocks noGrp="1"/>
          </p:cNvSpPr>
          <p:nvPr>
            <p:ph type="ftr" sz="quarter" idx="11"/>
          </p:nvPr>
        </p:nvSpPr>
        <p:spPr/>
        <p:txBody>
          <a:bodyPr/>
          <a:lstStyle/>
          <a:p>
            <a:r>
              <a:rPr lang="en-US" smtClean="0"/>
              <a:t>Object Oriented Programming using JAVA</a:t>
            </a:r>
            <a:endParaRPr lang="en-US"/>
          </a:p>
        </p:txBody>
      </p:sp>
      <p:sp>
        <p:nvSpPr>
          <p:cNvPr id="6" name="Slide Number Placeholder 5"/>
          <p:cNvSpPr>
            <a:spLocks noGrp="1"/>
          </p:cNvSpPr>
          <p:nvPr>
            <p:ph type="sldNum" sz="quarter" idx="12"/>
          </p:nvPr>
        </p:nvSpPr>
        <p:spPr/>
        <p:txBody>
          <a:bodyPr/>
          <a:lstStyle/>
          <a:p>
            <a:fld id="{A2DAFAA7-FEED-4301-B813-A3876799CA24}" type="slidenum">
              <a:rPr lang="en-US" smtClean="0"/>
              <a:pPr/>
              <a:t>‹#›</a:t>
            </a:fld>
            <a:endParaRPr lang="en-US"/>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4321F4A-26B3-4973-85F2-5BFE41BF7F5B}" type="datetime1">
              <a:rPr lang="en-US" smtClean="0"/>
              <a:pPr/>
              <a:t>1/10/2022</a:t>
            </a:fld>
            <a:endParaRPr lang="en-US"/>
          </a:p>
        </p:txBody>
      </p:sp>
      <p:sp>
        <p:nvSpPr>
          <p:cNvPr id="6" name="Footer Placeholder 5"/>
          <p:cNvSpPr>
            <a:spLocks noGrp="1"/>
          </p:cNvSpPr>
          <p:nvPr>
            <p:ph type="ftr" sz="quarter" idx="11"/>
          </p:nvPr>
        </p:nvSpPr>
        <p:spPr/>
        <p:txBody>
          <a:bodyPr/>
          <a:lstStyle/>
          <a:p>
            <a:r>
              <a:rPr lang="en-US" smtClean="0"/>
              <a:t>Object Oriented Programming using JAVA</a:t>
            </a:r>
            <a:endParaRPr lang="en-US"/>
          </a:p>
        </p:txBody>
      </p:sp>
      <p:sp>
        <p:nvSpPr>
          <p:cNvPr id="7" name="Slide Number Placeholder 6"/>
          <p:cNvSpPr>
            <a:spLocks noGrp="1"/>
          </p:cNvSpPr>
          <p:nvPr>
            <p:ph type="sldNum" sz="quarter" idx="12"/>
          </p:nvPr>
        </p:nvSpPr>
        <p:spPr/>
        <p:txBody>
          <a:bodyPr/>
          <a:lstStyle/>
          <a:p>
            <a:fld id="{A2DAFAA7-FEED-4301-B813-A3876799CA24}" type="slidenum">
              <a:rPr lang="en-US" smtClean="0"/>
              <a:pPr/>
              <a:t>‹#›</a:t>
            </a:fld>
            <a:endParaRPr lang="en-US"/>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AE2357C-7B67-4590-9BAA-8A21D71BB569}" type="datetime1">
              <a:rPr lang="en-US" smtClean="0"/>
              <a:pPr/>
              <a:t>1/10/2022</a:t>
            </a:fld>
            <a:endParaRPr lang="en-US"/>
          </a:p>
        </p:txBody>
      </p:sp>
      <p:sp>
        <p:nvSpPr>
          <p:cNvPr id="8" name="Footer Placeholder 7"/>
          <p:cNvSpPr>
            <a:spLocks noGrp="1"/>
          </p:cNvSpPr>
          <p:nvPr>
            <p:ph type="ftr" sz="quarter" idx="11"/>
          </p:nvPr>
        </p:nvSpPr>
        <p:spPr/>
        <p:txBody>
          <a:bodyPr/>
          <a:lstStyle/>
          <a:p>
            <a:r>
              <a:rPr lang="en-US" smtClean="0"/>
              <a:t>Object Oriented Programming using JAVA</a:t>
            </a:r>
            <a:endParaRPr lang="en-US"/>
          </a:p>
        </p:txBody>
      </p:sp>
      <p:sp>
        <p:nvSpPr>
          <p:cNvPr id="9" name="Slide Number Placeholder 8"/>
          <p:cNvSpPr>
            <a:spLocks noGrp="1"/>
          </p:cNvSpPr>
          <p:nvPr>
            <p:ph type="sldNum" sz="quarter" idx="12"/>
          </p:nvPr>
        </p:nvSpPr>
        <p:spPr/>
        <p:txBody>
          <a:bodyPr/>
          <a:lstStyle/>
          <a:p>
            <a:fld id="{A2DAFAA7-FEED-4301-B813-A3876799CA24}" type="slidenum">
              <a:rPr lang="en-US" smtClean="0"/>
              <a:pPr/>
              <a:t>‹#›</a:t>
            </a:fld>
            <a:endParaRPr lang="en-US"/>
          </a:p>
        </p:txBody>
      </p:sp>
    </p:spTree>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EDCFF48-0C82-4C0D-A157-75F5C5A76407}" type="datetime1">
              <a:rPr lang="en-US" smtClean="0"/>
              <a:pPr/>
              <a:t>1/10/2022</a:t>
            </a:fld>
            <a:endParaRPr lang="en-US"/>
          </a:p>
        </p:txBody>
      </p:sp>
      <p:sp>
        <p:nvSpPr>
          <p:cNvPr id="4" name="Footer Placeholder 3"/>
          <p:cNvSpPr>
            <a:spLocks noGrp="1"/>
          </p:cNvSpPr>
          <p:nvPr>
            <p:ph type="ftr" sz="quarter" idx="11"/>
          </p:nvPr>
        </p:nvSpPr>
        <p:spPr/>
        <p:txBody>
          <a:bodyPr/>
          <a:lstStyle/>
          <a:p>
            <a:r>
              <a:rPr lang="en-US" smtClean="0"/>
              <a:t>Object Oriented Programming using JAVA</a:t>
            </a:r>
            <a:endParaRPr lang="en-US"/>
          </a:p>
        </p:txBody>
      </p:sp>
      <p:sp>
        <p:nvSpPr>
          <p:cNvPr id="5" name="Slide Number Placeholder 4"/>
          <p:cNvSpPr>
            <a:spLocks noGrp="1"/>
          </p:cNvSpPr>
          <p:nvPr>
            <p:ph type="sldNum" sz="quarter" idx="12"/>
          </p:nvPr>
        </p:nvSpPr>
        <p:spPr/>
        <p:txBody>
          <a:bodyPr/>
          <a:lstStyle/>
          <a:p>
            <a:fld id="{A2DAFAA7-FEED-4301-B813-A3876799CA24}" type="slidenum">
              <a:rPr lang="en-US" smtClean="0"/>
              <a:pPr/>
              <a:t>‹#›</a:t>
            </a:fld>
            <a:endParaRPr lang="en-US"/>
          </a:p>
        </p:txBody>
      </p:sp>
    </p:spTree>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70A41-9C4D-4764-84FD-444CA204F58A}" type="datetime1">
              <a:rPr lang="en-US" smtClean="0"/>
              <a:pPr/>
              <a:t>1/10/2022</a:t>
            </a:fld>
            <a:endParaRPr lang="en-US"/>
          </a:p>
        </p:txBody>
      </p:sp>
      <p:sp>
        <p:nvSpPr>
          <p:cNvPr id="3" name="Footer Placeholder 2"/>
          <p:cNvSpPr>
            <a:spLocks noGrp="1"/>
          </p:cNvSpPr>
          <p:nvPr>
            <p:ph type="ftr" sz="quarter" idx="11"/>
          </p:nvPr>
        </p:nvSpPr>
        <p:spPr/>
        <p:txBody>
          <a:bodyPr/>
          <a:lstStyle/>
          <a:p>
            <a:r>
              <a:rPr lang="en-US" smtClean="0"/>
              <a:t>Object Oriented Programming using JAVA</a:t>
            </a:r>
            <a:endParaRPr lang="en-US"/>
          </a:p>
        </p:txBody>
      </p:sp>
      <p:sp>
        <p:nvSpPr>
          <p:cNvPr id="4" name="Slide Number Placeholder 3"/>
          <p:cNvSpPr>
            <a:spLocks noGrp="1"/>
          </p:cNvSpPr>
          <p:nvPr>
            <p:ph type="sldNum" sz="quarter" idx="12"/>
          </p:nvPr>
        </p:nvSpPr>
        <p:spPr/>
        <p:txBody>
          <a:bodyPr/>
          <a:lstStyle/>
          <a:p>
            <a:fld id="{A2DAFAA7-FEED-4301-B813-A3876799CA24}" type="slidenum">
              <a:rPr lang="en-US" smtClean="0"/>
              <a:pPr/>
              <a:t>‹#›</a:t>
            </a:fld>
            <a:endParaRPr lang="en-US"/>
          </a:p>
        </p:txBody>
      </p:sp>
    </p:spTree>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317354-D450-42F4-BEFC-F59EE2A84482}" type="datetime1">
              <a:rPr lang="en-US" smtClean="0"/>
              <a:pPr/>
              <a:t>1/10/2022</a:t>
            </a:fld>
            <a:endParaRPr lang="en-US"/>
          </a:p>
        </p:txBody>
      </p:sp>
      <p:sp>
        <p:nvSpPr>
          <p:cNvPr id="6" name="Footer Placeholder 5"/>
          <p:cNvSpPr>
            <a:spLocks noGrp="1"/>
          </p:cNvSpPr>
          <p:nvPr>
            <p:ph type="ftr" sz="quarter" idx="11"/>
          </p:nvPr>
        </p:nvSpPr>
        <p:spPr/>
        <p:txBody>
          <a:bodyPr/>
          <a:lstStyle/>
          <a:p>
            <a:r>
              <a:rPr lang="en-US" smtClean="0"/>
              <a:t>Object Oriented Programming using JAVA</a:t>
            </a:r>
            <a:endParaRPr lang="en-US"/>
          </a:p>
        </p:txBody>
      </p:sp>
      <p:sp>
        <p:nvSpPr>
          <p:cNvPr id="7" name="Slide Number Placeholder 6"/>
          <p:cNvSpPr>
            <a:spLocks noGrp="1"/>
          </p:cNvSpPr>
          <p:nvPr>
            <p:ph type="sldNum" sz="quarter" idx="12"/>
          </p:nvPr>
        </p:nvSpPr>
        <p:spPr/>
        <p:txBody>
          <a:bodyPr/>
          <a:lstStyle/>
          <a:p>
            <a:fld id="{A2DAFAA7-FEED-4301-B813-A3876799CA24}" type="slidenum">
              <a:rPr lang="en-US" smtClean="0"/>
              <a:pPr/>
              <a:t>‹#›</a:t>
            </a:fld>
            <a:endParaRPr lang="en-US"/>
          </a:p>
        </p:txBody>
      </p:sp>
    </p:spTree>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F88670-86FB-4F58-BB3C-3920EC14737B}" type="datetime1">
              <a:rPr lang="en-US" smtClean="0"/>
              <a:pPr/>
              <a:t>1/10/2022</a:t>
            </a:fld>
            <a:endParaRPr lang="en-US"/>
          </a:p>
        </p:txBody>
      </p:sp>
      <p:sp>
        <p:nvSpPr>
          <p:cNvPr id="6" name="Footer Placeholder 5"/>
          <p:cNvSpPr>
            <a:spLocks noGrp="1"/>
          </p:cNvSpPr>
          <p:nvPr>
            <p:ph type="ftr" sz="quarter" idx="11"/>
          </p:nvPr>
        </p:nvSpPr>
        <p:spPr/>
        <p:txBody>
          <a:bodyPr/>
          <a:lstStyle/>
          <a:p>
            <a:r>
              <a:rPr lang="en-US" smtClean="0"/>
              <a:t>Object Oriented Programming using JAVA</a:t>
            </a:r>
            <a:endParaRPr lang="en-US"/>
          </a:p>
        </p:txBody>
      </p:sp>
      <p:sp>
        <p:nvSpPr>
          <p:cNvPr id="7" name="Slide Number Placeholder 6"/>
          <p:cNvSpPr>
            <a:spLocks noGrp="1"/>
          </p:cNvSpPr>
          <p:nvPr>
            <p:ph type="sldNum" sz="quarter" idx="12"/>
          </p:nvPr>
        </p:nvSpPr>
        <p:spPr/>
        <p:txBody>
          <a:bodyPr/>
          <a:lstStyle/>
          <a:p>
            <a:fld id="{A2DAFAA7-FEED-4301-B813-A3876799CA24}" type="slidenum">
              <a:rPr lang="en-US" smtClean="0"/>
              <a:pPr/>
              <a:t>‹#›</a:t>
            </a:fld>
            <a:endParaRPr lang="en-US"/>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7403E4-1A7C-4D9A-A2DE-C2BF8B3E8663}" type="datetime1">
              <a:rPr lang="en-US" smtClean="0"/>
              <a:pPr/>
              <a:t>1/10/2022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Object Oriented Programming using JAVA</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DAFAA7-FEED-4301-B813-A3876799CA2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slow">
    <p:wipe/>
  </p:transition>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www.techstratinc.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228600" y="4495800"/>
            <a:ext cx="6324600" cy="990600"/>
          </a:xfrm>
        </p:spPr>
        <p:txBody>
          <a:bodyPr/>
          <a:lstStyle/>
          <a:p>
            <a:r>
              <a:rPr lang="en-US" dirty="0" smtClean="0"/>
              <a:t>Threads</a:t>
            </a:r>
            <a:endParaRPr lang="en-US" dirty="0"/>
          </a:p>
        </p:txBody>
      </p:sp>
      <p:sp>
        <p:nvSpPr>
          <p:cNvPr id="4" name="TextBox 5"/>
          <p:cNvSpPr txBox="1">
            <a:spLocks noChangeArrowheads="1"/>
          </p:cNvSpPr>
          <p:nvPr/>
        </p:nvSpPr>
        <p:spPr bwMode="auto">
          <a:xfrm>
            <a:off x="4114800" y="2438400"/>
            <a:ext cx="2057400" cy="276225"/>
          </a:xfrm>
          <a:prstGeom prst="rect">
            <a:avLst/>
          </a:prstGeom>
          <a:noFill/>
          <a:ln w="9525">
            <a:noFill/>
            <a:miter lim="800000"/>
            <a:headEnd/>
            <a:tailEnd/>
          </a:ln>
        </p:spPr>
        <p:txBody>
          <a:bodyPr>
            <a:spAutoFit/>
          </a:bodyPr>
          <a:lstStyle/>
          <a:p>
            <a:pPr algn="ctr"/>
            <a:r>
              <a:rPr lang="en-US" sz="1200" b="1">
                <a:solidFill>
                  <a:srgbClr val="C35C59"/>
                </a:solidFill>
                <a:latin typeface="Calibri" pitchFamily="34" charset="0"/>
              </a:rPr>
              <a:t>IDENTITY MANAGEMENT</a:t>
            </a:r>
          </a:p>
        </p:txBody>
      </p:sp>
      <p:sp>
        <p:nvSpPr>
          <p:cNvPr id="5" name="TextBox 7"/>
          <p:cNvSpPr txBox="1">
            <a:spLocks noChangeArrowheads="1"/>
          </p:cNvSpPr>
          <p:nvPr/>
        </p:nvSpPr>
        <p:spPr bwMode="auto">
          <a:xfrm>
            <a:off x="4038600" y="1981200"/>
            <a:ext cx="2209800" cy="276225"/>
          </a:xfrm>
          <a:prstGeom prst="rect">
            <a:avLst/>
          </a:prstGeom>
          <a:noFill/>
          <a:ln w="9525">
            <a:noFill/>
            <a:miter lim="800000"/>
            <a:headEnd/>
            <a:tailEnd/>
          </a:ln>
        </p:spPr>
        <p:txBody>
          <a:bodyPr>
            <a:spAutoFit/>
          </a:bodyPr>
          <a:lstStyle/>
          <a:p>
            <a:pPr algn="ctr"/>
            <a:r>
              <a:rPr lang="en-US" sz="1200" b="1">
                <a:solidFill>
                  <a:srgbClr val="C35C59"/>
                </a:solidFill>
                <a:latin typeface="Calibri" pitchFamily="34" charset="0"/>
              </a:rPr>
              <a:t>OFFSHORE DEVELOPMENT</a:t>
            </a:r>
          </a:p>
        </p:txBody>
      </p:sp>
      <p:sp>
        <p:nvSpPr>
          <p:cNvPr id="6" name="TextBox 8"/>
          <p:cNvSpPr txBox="1">
            <a:spLocks noChangeArrowheads="1"/>
          </p:cNvSpPr>
          <p:nvPr/>
        </p:nvSpPr>
        <p:spPr bwMode="auto">
          <a:xfrm>
            <a:off x="3962400" y="3381375"/>
            <a:ext cx="2438400" cy="276225"/>
          </a:xfrm>
          <a:prstGeom prst="rect">
            <a:avLst/>
          </a:prstGeom>
          <a:noFill/>
          <a:ln w="9525">
            <a:noFill/>
            <a:miter lim="800000"/>
            <a:headEnd/>
            <a:tailEnd/>
          </a:ln>
        </p:spPr>
        <p:txBody>
          <a:bodyPr>
            <a:spAutoFit/>
          </a:bodyPr>
          <a:lstStyle/>
          <a:p>
            <a:pPr algn="ctr"/>
            <a:r>
              <a:rPr lang="en-US" sz="1200" b="1">
                <a:solidFill>
                  <a:srgbClr val="C35C59"/>
                </a:solidFill>
                <a:latin typeface="Calibri" pitchFamily="34" charset="0"/>
              </a:rPr>
              <a:t>APPLICATION DEVELOPMENT</a:t>
            </a:r>
          </a:p>
        </p:txBody>
      </p:sp>
      <p:sp>
        <p:nvSpPr>
          <p:cNvPr id="7" name="TextBox 9"/>
          <p:cNvSpPr txBox="1">
            <a:spLocks noChangeArrowheads="1"/>
          </p:cNvSpPr>
          <p:nvPr/>
        </p:nvSpPr>
        <p:spPr bwMode="auto">
          <a:xfrm>
            <a:off x="4038600" y="2895600"/>
            <a:ext cx="2057400" cy="276225"/>
          </a:xfrm>
          <a:prstGeom prst="rect">
            <a:avLst/>
          </a:prstGeom>
          <a:noFill/>
          <a:ln w="9525">
            <a:noFill/>
            <a:miter lim="800000"/>
            <a:headEnd/>
            <a:tailEnd/>
          </a:ln>
        </p:spPr>
        <p:txBody>
          <a:bodyPr>
            <a:spAutoFit/>
          </a:bodyPr>
          <a:lstStyle/>
          <a:p>
            <a:pPr algn="ctr"/>
            <a:r>
              <a:rPr lang="en-US" sz="1200" b="1">
                <a:solidFill>
                  <a:srgbClr val="C35C59"/>
                </a:solidFill>
                <a:latin typeface="Calibri" pitchFamily="34" charset="0"/>
              </a:rPr>
              <a:t>PORTAL DEVELOPMENT</a:t>
            </a:r>
          </a:p>
        </p:txBody>
      </p:sp>
      <p:sp>
        <p:nvSpPr>
          <p:cNvPr id="8" name="TextBox 10"/>
          <p:cNvSpPr txBox="1">
            <a:spLocks noChangeArrowheads="1"/>
          </p:cNvSpPr>
          <p:nvPr/>
        </p:nvSpPr>
        <p:spPr bwMode="auto">
          <a:xfrm>
            <a:off x="4038600" y="1524000"/>
            <a:ext cx="2286000" cy="276225"/>
          </a:xfrm>
          <a:prstGeom prst="rect">
            <a:avLst/>
          </a:prstGeom>
          <a:noFill/>
          <a:ln w="9525">
            <a:noFill/>
            <a:miter lim="800000"/>
            <a:headEnd/>
            <a:tailEnd/>
          </a:ln>
        </p:spPr>
        <p:txBody>
          <a:bodyPr>
            <a:spAutoFit/>
          </a:bodyPr>
          <a:lstStyle/>
          <a:p>
            <a:pPr algn="ctr"/>
            <a:r>
              <a:rPr lang="en-US" sz="1200" b="1" dirty="0">
                <a:solidFill>
                  <a:srgbClr val="C35C59"/>
                </a:solidFill>
                <a:latin typeface="Calibri" pitchFamily="34" charset="0"/>
              </a:rPr>
              <a:t>TRAINING &amp; RECRUITMENT</a:t>
            </a:r>
          </a:p>
        </p:txBody>
      </p:sp>
      <p:sp>
        <p:nvSpPr>
          <p:cNvPr id="9" name="TextBox 9"/>
          <p:cNvSpPr txBox="1">
            <a:spLocks noChangeArrowheads="1"/>
          </p:cNvSpPr>
          <p:nvPr/>
        </p:nvSpPr>
        <p:spPr bwMode="auto">
          <a:xfrm>
            <a:off x="4114800" y="6442075"/>
            <a:ext cx="12954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FR" sz="700" dirty="0"/>
              <a:t>5th Floor , V.V.Vintage-Boulevard, Somajiguda</a:t>
            </a:r>
          </a:p>
          <a:p>
            <a:pPr eaLnBrk="1" hangingPunct="1"/>
            <a:r>
              <a:rPr lang="fr-FR" sz="700" dirty="0"/>
              <a:t>Hyderabad – 500082 INDIA</a:t>
            </a:r>
            <a:endParaRPr lang="en-US" sz="700" dirty="0"/>
          </a:p>
        </p:txBody>
      </p:sp>
      <p:sp>
        <p:nvSpPr>
          <p:cNvPr id="10" name="TextBox 14"/>
          <p:cNvSpPr txBox="1">
            <a:spLocks noChangeArrowheads="1"/>
          </p:cNvSpPr>
          <p:nvPr/>
        </p:nvSpPr>
        <p:spPr bwMode="auto">
          <a:xfrm>
            <a:off x="5410200" y="6473825"/>
            <a:ext cx="152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FR" sz="700" dirty="0"/>
              <a:t>Tel: 040-30605533</a:t>
            </a:r>
          </a:p>
          <a:p>
            <a:pPr eaLnBrk="1" hangingPunct="1"/>
            <a:endParaRPr lang="fr-FR" sz="700" dirty="0"/>
          </a:p>
        </p:txBody>
      </p:sp>
    </p:spTree>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a:t> </a:t>
            </a:r>
            <a:r>
              <a:rPr lang="en-IN" dirty="0"/>
              <a:t/>
            </a:r>
            <a:br>
              <a:rPr lang="en-IN" dirty="0"/>
            </a:br>
            <a:r>
              <a:rPr lang="en-US" dirty="0">
                <a:solidFill>
                  <a:schemeClr val="accent6">
                    <a:lumMod val="50000"/>
                  </a:schemeClr>
                </a:solidFill>
              </a:rPr>
              <a:t>Synchronized:</a:t>
            </a:r>
            <a:r>
              <a:rPr lang="en-IN" dirty="0"/>
              <a:t/>
            </a:r>
            <a:br>
              <a:rPr lang="en-IN" dirty="0"/>
            </a:br>
            <a:endParaRPr lang="en-IN" dirty="0"/>
          </a:p>
        </p:txBody>
      </p:sp>
      <p:sp>
        <p:nvSpPr>
          <p:cNvPr id="3" name="Content Placeholder 2"/>
          <p:cNvSpPr>
            <a:spLocks noGrp="1"/>
          </p:cNvSpPr>
          <p:nvPr>
            <p:ph idx="1"/>
          </p:nvPr>
        </p:nvSpPr>
        <p:spPr>
          <a:xfrm>
            <a:off x="0" y="1143000"/>
            <a:ext cx="8686800" cy="4983163"/>
          </a:xfrm>
        </p:spPr>
        <p:txBody>
          <a:bodyPr>
            <a:normAutofit/>
          </a:bodyPr>
          <a:lstStyle/>
          <a:p>
            <a:pPr lvl="0"/>
            <a:r>
              <a:rPr lang="en-US" sz="2400" dirty="0"/>
              <a:t>Synchronization in Java is the capability to control the access of multiple threads to any shared resource.</a:t>
            </a:r>
            <a:endParaRPr lang="en-IN" sz="2400" dirty="0"/>
          </a:p>
          <a:p>
            <a:pPr marL="0" indent="0">
              <a:buNone/>
            </a:pPr>
            <a:r>
              <a:rPr lang="en-IN" sz="2400" dirty="0" smtClean="0">
                <a:solidFill>
                  <a:srgbClr val="00B0F0"/>
                </a:solidFill>
              </a:rPr>
              <a:t> </a:t>
            </a:r>
            <a:r>
              <a:rPr lang="en-US" dirty="0">
                <a:solidFill>
                  <a:srgbClr val="00B0F0"/>
                </a:solidFill>
              </a:rPr>
              <a:t>Uses:</a:t>
            </a:r>
            <a:r>
              <a:rPr lang="en-US" dirty="0"/>
              <a:t>	</a:t>
            </a:r>
            <a:endParaRPr lang="en-IN" sz="2000" dirty="0"/>
          </a:p>
          <a:p>
            <a:pPr lvl="1"/>
            <a:r>
              <a:rPr lang="en-US" sz="2400" dirty="0"/>
              <a:t>To prevent thread interference.</a:t>
            </a:r>
            <a:endParaRPr lang="en-IN" sz="2400" dirty="0"/>
          </a:p>
          <a:p>
            <a:pPr lvl="1"/>
            <a:r>
              <a:rPr lang="en-US" sz="2400" dirty="0"/>
              <a:t>To prevent consistency problem</a:t>
            </a:r>
            <a:r>
              <a:rPr lang="en-US" sz="2400" dirty="0" smtClean="0"/>
              <a:t>.</a:t>
            </a:r>
          </a:p>
          <a:p>
            <a:pPr marL="457200" lvl="1" indent="0">
              <a:buNone/>
            </a:pPr>
            <a:endParaRPr lang="en-IN" sz="2400" dirty="0"/>
          </a:p>
          <a:p>
            <a:pPr marL="0" indent="0">
              <a:buNone/>
            </a:pPr>
            <a:r>
              <a:rPr lang="en-US" sz="2400" dirty="0">
                <a:solidFill>
                  <a:schemeClr val="accent2">
                    <a:lumMod val="50000"/>
                  </a:schemeClr>
                </a:solidFill>
              </a:rPr>
              <a:t>Without Synchronized</a:t>
            </a:r>
            <a:r>
              <a:rPr lang="en-US" sz="2400" dirty="0" smtClean="0">
                <a:solidFill>
                  <a:schemeClr val="accent2">
                    <a:lumMod val="50000"/>
                  </a:schemeClr>
                </a:solidFill>
              </a:rPr>
              <a:t>:</a:t>
            </a:r>
          </a:p>
          <a:p>
            <a:pPr marL="0" indent="0">
              <a:buNone/>
            </a:pPr>
            <a:r>
              <a:rPr lang="en-IN" sz="2400" dirty="0"/>
              <a:t> </a:t>
            </a:r>
            <a:r>
              <a:rPr lang="en-IN" sz="2400" dirty="0" smtClean="0"/>
              <a:t>    </a:t>
            </a:r>
            <a:r>
              <a:rPr lang="en-US" sz="2400" dirty="0" smtClean="0">
                <a:solidFill>
                  <a:srgbClr val="00B0F0"/>
                </a:solidFill>
              </a:rPr>
              <a:t>Example</a:t>
            </a:r>
            <a:r>
              <a:rPr lang="en-US" sz="2400" dirty="0">
                <a:solidFill>
                  <a:srgbClr val="00B0F0"/>
                </a:solidFill>
              </a:rPr>
              <a:t>:</a:t>
            </a:r>
            <a:endParaRPr lang="en-IN" sz="2400" dirty="0">
              <a:solidFill>
                <a:srgbClr val="00B0F0"/>
              </a:solidFill>
            </a:endParaRPr>
          </a:p>
          <a:p>
            <a:endParaRPr lang="en-IN" sz="2400" dirty="0"/>
          </a:p>
        </p:txBody>
      </p:sp>
      <p:sp>
        <p:nvSpPr>
          <p:cNvPr id="4" name="Date Placeholder 3"/>
          <p:cNvSpPr>
            <a:spLocks noGrp="1"/>
          </p:cNvSpPr>
          <p:nvPr>
            <p:ph type="dt" sz="half" idx="10"/>
          </p:nvPr>
        </p:nvSpPr>
        <p:spPr/>
        <p:txBody>
          <a:bodyPr/>
          <a:lstStyle/>
          <a:p>
            <a:fld id="{11718CF4-5AF7-4C83-83B9-E56FD8DA35A6}" type="datetime1">
              <a:rPr lang="en-US" smtClean="0"/>
              <a:pPr/>
              <a:t>1/10/2022</a:t>
            </a:fld>
            <a:endParaRPr lang="en-US"/>
          </a:p>
        </p:txBody>
      </p:sp>
      <p:sp>
        <p:nvSpPr>
          <p:cNvPr id="5" name="Footer Placeholder 4"/>
          <p:cNvSpPr>
            <a:spLocks noGrp="1"/>
          </p:cNvSpPr>
          <p:nvPr>
            <p:ph type="ftr" sz="quarter" idx="11"/>
          </p:nvPr>
        </p:nvSpPr>
        <p:spPr/>
        <p:txBody>
          <a:bodyPr/>
          <a:lstStyle/>
          <a:p>
            <a:r>
              <a:rPr lang="en-US" smtClean="0"/>
              <a:t>Object Oriented Programming using JAVA</a:t>
            </a:r>
            <a:endParaRPr lang="en-US"/>
          </a:p>
        </p:txBody>
      </p:sp>
      <p:sp>
        <p:nvSpPr>
          <p:cNvPr id="6" name="Slide Number Placeholder 5"/>
          <p:cNvSpPr>
            <a:spLocks noGrp="1"/>
          </p:cNvSpPr>
          <p:nvPr>
            <p:ph type="sldNum" sz="quarter" idx="12"/>
          </p:nvPr>
        </p:nvSpPr>
        <p:spPr/>
        <p:txBody>
          <a:bodyPr/>
          <a:lstStyle/>
          <a:p>
            <a:fld id="{A2DAFAA7-FEED-4301-B813-A3876799CA24}" type="slidenum">
              <a:rPr lang="en-US" smtClean="0"/>
              <a:pPr/>
              <a:t>10</a:t>
            </a:fld>
            <a:endParaRPr lang="en-US"/>
          </a:p>
        </p:txBody>
      </p:sp>
    </p:spTree>
    <p:extLst>
      <p:ext uri="{BB962C8B-B14F-4D97-AF65-F5344CB8AC3E}">
        <p14:creationId xmlns:p14="http://schemas.microsoft.com/office/powerpoint/2010/main" val="1677872591"/>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1718CF4-5AF7-4C83-83B9-E56FD8DA35A6}" type="datetime1">
              <a:rPr lang="en-US" smtClean="0"/>
              <a:pPr/>
              <a:t>1/10/2022</a:t>
            </a:fld>
            <a:endParaRPr lang="en-US"/>
          </a:p>
        </p:txBody>
      </p:sp>
      <p:sp>
        <p:nvSpPr>
          <p:cNvPr id="5" name="Footer Placeholder 4"/>
          <p:cNvSpPr>
            <a:spLocks noGrp="1"/>
          </p:cNvSpPr>
          <p:nvPr>
            <p:ph type="ftr" sz="quarter" idx="11"/>
          </p:nvPr>
        </p:nvSpPr>
        <p:spPr/>
        <p:txBody>
          <a:bodyPr/>
          <a:lstStyle/>
          <a:p>
            <a:r>
              <a:rPr lang="en-US" smtClean="0"/>
              <a:t>Object Oriented Programming using JAVA</a:t>
            </a:r>
            <a:endParaRPr lang="en-US"/>
          </a:p>
        </p:txBody>
      </p:sp>
      <p:sp>
        <p:nvSpPr>
          <p:cNvPr id="6" name="Slide Number Placeholder 5"/>
          <p:cNvSpPr>
            <a:spLocks noGrp="1"/>
          </p:cNvSpPr>
          <p:nvPr>
            <p:ph type="sldNum" sz="quarter" idx="12"/>
          </p:nvPr>
        </p:nvSpPr>
        <p:spPr/>
        <p:txBody>
          <a:bodyPr/>
          <a:lstStyle/>
          <a:p>
            <a:fld id="{A2DAFAA7-FEED-4301-B813-A3876799CA24}" type="slidenum">
              <a:rPr lang="en-US" smtClean="0"/>
              <a:pPr/>
              <a:t>11</a:t>
            </a:fld>
            <a:endParaRPr lang="en-US"/>
          </a:p>
        </p:txBody>
      </p:sp>
      <p:pic>
        <p:nvPicPr>
          <p:cNvPr id="7" name="Content Placeholder 6"/>
          <p:cNvPicPr>
            <a:picLocks noGrp="1"/>
          </p:cNvPicPr>
          <p:nvPr>
            <p:ph idx="1"/>
          </p:nvPr>
        </p:nvPicPr>
        <p:blipFill rotWithShape="1">
          <a:blip r:embed="rId2"/>
          <a:srcRect r="13699" b="1579"/>
          <a:stretch/>
        </p:blipFill>
        <p:spPr bwMode="auto">
          <a:xfrm>
            <a:off x="0" y="685800"/>
            <a:ext cx="8763000" cy="4742345"/>
          </a:xfrm>
          <a:prstGeom prst="rect">
            <a:avLst/>
          </a:prstGeom>
          <a:ln>
            <a:noFill/>
          </a:ln>
          <a:extLst>
            <a:ext uri="{53640926-AAD7-44D8-BBD7-CCE9431645EC}">
              <a14:shadowObscured xmlns:a14="http://schemas.microsoft.com/office/drawing/2010/main"/>
            </a:ext>
          </a:extLst>
        </p:spPr>
      </p:pic>
      <p:pic>
        <p:nvPicPr>
          <p:cNvPr id="8" name="Picture 7"/>
          <p:cNvPicPr/>
          <p:nvPr/>
        </p:nvPicPr>
        <p:blipFill rotWithShape="1">
          <a:blip r:embed="rId3"/>
          <a:srcRect l="1827" t="575" r="15216" b="2910"/>
          <a:stretch/>
        </p:blipFill>
        <p:spPr bwMode="auto">
          <a:xfrm>
            <a:off x="17937" y="5418206"/>
            <a:ext cx="8727126" cy="130326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8130038"/>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85800"/>
            <a:ext cx="8686800" cy="5440363"/>
          </a:xfrm>
        </p:spPr>
        <p:txBody>
          <a:bodyPr>
            <a:normAutofit/>
          </a:bodyPr>
          <a:lstStyle/>
          <a:p>
            <a:pPr marL="0" indent="0">
              <a:buNone/>
            </a:pPr>
            <a:r>
              <a:rPr lang="en-IN" sz="2400" dirty="0" smtClean="0">
                <a:solidFill>
                  <a:srgbClr val="00B0F0"/>
                </a:solidFill>
              </a:rPr>
              <a:t>Output:</a:t>
            </a:r>
          </a:p>
          <a:p>
            <a:pPr marL="0" indent="0">
              <a:buNone/>
            </a:pPr>
            <a:endParaRPr lang="en-IN" sz="2400" dirty="0">
              <a:solidFill>
                <a:srgbClr val="00B0F0"/>
              </a:solidFill>
            </a:endParaRPr>
          </a:p>
          <a:p>
            <a:pPr marL="0" indent="0">
              <a:buNone/>
            </a:pPr>
            <a:endParaRPr lang="en-IN" sz="2400" dirty="0" smtClean="0">
              <a:solidFill>
                <a:srgbClr val="00B0F0"/>
              </a:solidFill>
            </a:endParaRPr>
          </a:p>
          <a:p>
            <a:pPr marL="0" indent="0">
              <a:buNone/>
            </a:pPr>
            <a:endParaRPr lang="en-IN" sz="2400" dirty="0">
              <a:solidFill>
                <a:srgbClr val="00B0F0"/>
              </a:solidFill>
            </a:endParaRPr>
          </a:p>
          <a:p>
            <a:pPr marL="0" indent="0">
              <a:buNone/>
            </a:pPr>
            <a:endParaRPr lang="en-IN" sz="2400" dirty="0" smtClean="0">
              <a:solidFill>
                <a:srgbClr val="00B0F0"/>
              </a:solidFill>
            </a:endParaRPr>
          </a:p>
          <a:p>
            <a:pPr marL="0" indent="0">
              <a:buNone/>
            </a:pPr>
            <a:endParaRPr lang="en-IN" sz="2400" dirty="0">
              <a:solidFill>
                <a:srgbClr val="00B0F0"/>
              </a:solidFill>
            </a:endParaRPr>
          </a:p>
          <a:p>
            <a:pPr marL="0" indent="0">
              <a:buNone/>
            </a:pPr>
            <a:endParaRPr lang="en-IN" sz="2400" dirty="0" smtClean="0">
              <a:solidFill>
                <a:srgbClr val="00B0F0"/>
              </a:solidFill>
            </a:endParaRPr>
          </a:p>
          <a:p>
            <a:pPr marL="0" indent="0">
              <a:buNone/>
            </a:pPr>
            <a:endParaRPr lang="en-IN" sz="2400" dirty="0">
              <a:solidFill>
                <a:srgbClr val="00B0F0"/>
              </a:solidFill>
            </a:endParaRPr>
          </a:p>
          <a:p>
            <a:pPr lvl="1"/>
            <a:r>
              <a:rPr lang="en-IN" sz="2000" dirty="0"/>
              <a:t>In above program two threads start at same time and it will print wrong output.</a:t>
            </a:r>
          </a:p>
          <a:p>
            <a:pPr marL="457200" lvl="1" indent="0">
              <a:buNone/>
            </a:pPr>
            <a:endParaRPr lang="en-IN" sz="2000" dirty="0"/>
          </a:p>
          <a:p>
            <a:pPr marL="457200" lvl="1" indent="0">
              <a:buNone/>
            </a:pPr>
            <a:r>
              <a:rPr lang="en-IN" sz="3200" dirty="0">
                <a:solidFill>
                  <a:schemeClr val="accent2">
                    <a:lumMod val="50000"/>
                  </a:schemeClr>
                </a:solidFill>
              </a:rPr>
              <a:t>With synchronized :</a:t>
            </a:r>
          </a:p>
          <a:p>
            <a:pPr marL="0" indent="0">
              <a:buNone/>
            </a:pPr>
            <a:endParaRPr lang="en-IN" sz="2400" dirty="0" smtClean="0">
              <a:solidFill>
                <a:srgbClr val="00B0F0"/>
              </a:solidFill>
            </a:endParaRPr>
          </a:p>
          <a:p>
            <a:pPr marL="457200" lvl="1" indent="0">
              <a:buNone/>
            </a:pPr>
            <a:endParaRPr lang="en-IN" sz="2000" dirty="0" smtClean="0"/>
          </a:p>
          <a:p>
            <a:pPr marL="457200" lvl="1" indent="0">
              <a:buNone/>
            </a:pPr>
            <a:endParaRPr lang="en-IN" sz="2000" dirty="0"/>
          </a:p>
          <a:p>
            <a:pPr marL="457200" lvl="1" indent="0">
              <a:buNone/>
            </a:pPr>
            <a:endParaRPr lang="en-IN" sz="2000" dirty="0" smtClean="0"/>
          </a:p>
          <a:p>
            <a:pPr marL="457200" lvl="1" indent="0">
              <a:buNone/>
            </a:pPr>
            <a:endParaRPr lang="en-IN" sz="2000" dirty="0"/>
          </a:p>
          <a:p>
            <a:pPr marL="457200" lvl="1" indent="0">
              <a:buNone/>
            </a:pPr>
            <a:endParaRPr lang="en-IN" sz="2000" dirty="0" smtClean="0"/>
          </a:p>
          <a:p>
            <a:pPr marL="457200" lvl="1" indent="0">
              <a:buNone/>
            </a:pPr>
            <a:endParaRPr lang="en-IN" sz="2000" dirty="0"/>
          </a:p>
          <a:p>
            <a:pPr marL="457200" lvl="1" indent="0">
              <a:buNone/>
            </a:pPr>
            <a:endParaRPr lang="en-IN" sz="2000" dirty="0" smtClean="0"/>
          </a:p>
          <a:p>
            <a:pPr marL="457200" lvl="1" indent="0">
              <a:buNone/>
            </a:pPr>
            <a:endParaRPr lang="en-IN" sz="2000" dirty="0"/>
          </a:p>
        </p:txBody>
      </p:sp>
      <p:sp>
        <p:nvSpPr>
          <p:cNvPr id="4" name="Date Placeholder 3"/>
          <p:cNvSpPr>
            <a:spLocks noGrp="1"/>
          </p:cNvSpPr>
          <p:nvPr>
            <p:ph type="dt" sz="half" idx="10"/>
          </p:nvPr>
        </p:nvSpPr>
        <p:spPr/>
        <p:txBody>
          <a:bodyPr/>
          <a:lstStyle/>
          <a:p>
            <a:fld id="{11718CF4-5AF7-4C83-83B9-E56FD8DA35A6}" type="datetime1">
              <a:rPr lang="en-US" smtClean="0"/>
              <a:pPr/>
              <a:t>1/10/2022</a:t>
            </a:fld>
            <a:endParaRPr lang="en-US"/>
          </a:p>
        </p:txBody>
      </p:sp>
      <p:sp>
        <p:nvSpPr>
          <p:cNvPr id="5" name="Footer Placeholder 4"/>
          <p:cNvSpPr>
            <a:spLocks noGrp="1"/>
          </p:cNvSpPr>
          <p:nvPr>
            <p:ph type="ftr" sz="quarter" idx="11"/>
          </p:nvPr>
        </p:nvSpPr>
        <p:spPr/>
        <p:txBody>
          <a:bodyPr/>
          <a:lstStyle/>
          <a:p>
            <a:r>
              <a:rPr lang="en-US" smtClean="0"/>
              <a:t>Object Oriented Programming using JAVA</a:t>
            </a:r>
            <a:endParaRPr lang="en-US"/>
          </a:p>
        </p:txBody>
      </p:sp>
      <p:sp>
        <p:nvSpPr>
          <p:cNvPr id="6" name="Slide Number Placeholder 5"/>
          <p:cNvSpPr>
            <a:spLocks noGrp="1"/>
          </p:cNvSpPr>
          <p:nvPr>
            <p:ph type="sldNum" sz="quarter" idx="12"/>
          </p:nvPr>
        </p:nvSpPr>
        <p:spPr/>
        <p:txBody>
          <a:bodyPr/>
          <a:lstStyle/>
          <a:p>
            <a:fld id="{A2DAFAA7-FEED-4301-B813-A3876799CA24}" type="slidenum">
              <a:rPr lang="en-US" smtClean="0"/>
              <a:pPr/>
              <a:t>12</a:t>
            </a:fld>
            <a:endParaRPr lang="en-US"/>
          </a:p>
        </p:txBody>
      </p:sp>
      <p:pic>
        <p:nvPicPr>
          <p:cNvPr id="7" name="Picture 6"/>
          <p:cNvPicPr/>
          <p:nvPr/>
        </p:nvPicPr>
        <p:blipFill>
          <a:blip r:embed="rId2"/>
          <a:stretch>
            <a:fillRect/>
          </a:stretch>
        </p:blipFill>
        <p:spPr>
          <a:xfrm>
            <a:off x="176005" y="1143000"/>
            <a:ext cx="8543925" cy="2543175"/>
          </a:xfrm>
          <a:prstGeom prst="rect">
            <a:avLst/>
          </a:prstGeom>
        </p:spPr>
      </p:pic>
    </p:spTree>
    <p:extLst>
      <p:ext uri="{BB962C8B-B14F-4D97-AF65-F5344CB8AC3E}">
        <p14:creationId xmlns:p14="http://schemas.microsoft.com/office/powerpoint/2010/main" val="3267461523"/>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1718CF4-5AF7-4C83-83B9-E56FD8DA35A6}" type="datetime1">
              <a:rPr lang="en-US" smtClean="0"/>
              <a:pPr/>
              <a:t>1/10/2022</a:t>
            </a:fld>
            <a:endParaRPr lang="en-US"/>
          </a:p>
        </p:txBody>
      </p:sp>
      <p:sp>
        <p:nvSpPr>
          <p:cNvPr id="5" name="Footer Placeholder 4"/>
          <p:cNvSpPr>
            <a:spLocks noGrp="1"/>
          </p:cNvSpPr>
          <p:nvPr>
            <p:ph type="ftr" sz="quarter" idx="11"/>
          </p:nvPr>
        </p:nvSpPr>
        <p:spPr/>
        <p:txBody>
          <a:bodyPr/>
          <a:lstStyle/>
          <a:p>
            <a:r>
              <a:rPr lang="en-US" smtClean="0"/>
              <a:t>Object Oriented Programming using JAVA</a:t>
            </a:r>
            <a:endParaRPr lang="en-US"/>
          </a:p>
        </p:txBody>
      </p:sp>
      <p:sp>
        <p:nvSpPr>
          <p:cNvPr id="6" name="Slide Number Placeholder 5"/>
          <p:cNvSpPr>
            <a:spLocks noGrp="1"/>
          </p:cNvSpPr>
          <p:nvPr>
            <p:ph type="sldNum" sz="quarter" idx="12"/>
          </p:nvPr>
        </p:nvSpPr>
        <p:spPr/>
        <p:txBody>
          <a:bodyPr/>
          <a:lstStyle/>
          <a:p>
            <a:fld id="{A2DAFAA7-FEED-4301-B813-A3876799CA24}" type="slidenum">
              <a:rPr lang="en-US" smtClean="0"/>
              <a:pPr/>
              <a:t>13</a:t>
            </a:fld>
            <a:endParaRPr lang="en-US"/>
          </a:p>
        </p:txBody>
      </p:sp>
      <p:pic>
        <p:nvPicPr>
          <p:cNvPr id="7" name="Content Placeholder 6"/>
          <p:cNvPicPr>
            <a:picLocks noGrp="1"/>
          </p:cNvPicPr>
          <p:nvPr>
            <p:ph idx="1"/>
          </p:nvPr>
        </p:nvPicPr>
        <p:blipFill>
          <a:blip r:embed="rId2"/>
          <a:stretch>
            <a:fillRect/>
          </a:stretch>
        </p:blipFill>
        <p:spPr>
          <a:xfrm>
            <a:off x="16434" y="685800"/>
            <a:ext cx="8653932" cy="5440363"/>
          </a:xfrm>
          <a:prstGeom prst="rect">
            <a:avLst/>
          </a:prstGeom>
        </p:spPr>
      </p:pic>
    </p:spTree>
    <p:extLst>
      <p:ext uri="{BB962C8B-B14F-4D97-AF65-F5344CB8AC3E}">
        <p14:creationId xmlns:p14="http://schemas.microsoft.com/office/powerpoint/2010/main" val="1086667314"/>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09600"/>
            <a:ext cx="8686800" cy="5516563"/>
          </a:xfrm>
        </p:spPr>
        <p:txBody>
          <a:bodyPr>
            <a:normAutofit/>
          </a:bodyPr>
          <a:lstStyle/>
          <a:p>
            <a:pPr marL="0" indent="0">
              <a:buNone/>
            </a:pPr>
            <a:r>
              <a:rPr lang="en-IN" sz="2400" dirty="0" smtClean="0">
                <a:solidFill>
                  <a:srgbClr val="00B0F0"/>
                </a:solidFill>
              </a:rPr>
              <a:t>Output:</a:t>
            </a:r>
          </a:p>
          <a:p>
            <a:pPr marL="0" indent="0">
              <a:buNone/>
            </a:pPr>
            <a:endParaRPr lang="en-IN" sz="2400" dirty="0">
              <a:solidFill>
                <a:srgbClr val="00B0F0"/>
              </a:solidFill>
            </a:endParaRPr>
          </a:p>
          <a:p>
            <a:pPr marL="0" indent="0">
              <a:buNone/>
            </a:pPr>
            <a:endParaRPr lang="en-IN" sz="2400" dirty="0" smtClean="0">
              <a:solidFill>
                <a:srgbClr val="00B0F0"/>
              </a:solidFill>
            </a:endParaRPr>
          </a:p>
          <a:p>
            <a:pPr marL="0" indent="0">
              <a:buNone/>
            </a:pPr>
            <a:endParaRPr lang="en-IN" sz="2400" dirty="0">
              <a:solidFill>
                <a:srgbClr val="00B0F0"/>
              </a:solidFill>
            </a:endParaRPr>
          </a:p>
          <a:p>
            <a:pPr marL="0" indent="0">
              <a:buNone/>
            </a:pPr>
            <a:endParaRPr lang="en-IN" sz="2400" dirty="0" smtClean="0">
              <a:solidFill>
                <a:srgbClr val="00B0F0"/>
              </a:solidFill>
            </a:endParaRPr>
          </a:p>
          <a:p>
            <a:pPr marL="0" indent="0">
              <a:buNone/>
            </a:pPr>
            <a:endParaRPr lang="en-IN" sz="2400" dirty="0">
              <a:solidFill>
                <a:srgbClr val="00B0F0"/>
              </a:solidFill>
            </a:endParaRPr>
          </a:p>
          <a:p>
            <a:pPr marL="0" indent="0">
              <a:buNone/>
            </a:pPr>
            <a:endParaRPr lang="en-IN" sz="2400" dirty="0" smtClean="0">
              <a:solidFill>
                <a:srgbClr val="00B0F0"/>
              </a:solidFill>
            </a:endParaRPr>
          </a:p>
          <a:p>
            <a:pPr marL="0" indent="0">
              <a:buNone/>
            </a:pPr>
            <a:r>
              <a:rPr lang="en-IN" sz="2400" dirty="0" smtClean="0"/>
              <a:t>* With synchronized it will print in correct form because synchronized is allow only one thread to access resource at one time and other thread have to wait till first thread complete its task. </a:t>
            </a:r>
          </a:p>
          <a:p>
            <a:pPr marL="0" indent="0">
              <a:buNone/>
            </a:pPr>
            <a:r>
              <a:rPr lang="en-IN" sz="2400" dirty="0" smtClean="0"/>
              <a:t>	</a:t>
            </a:r>
            <a:endParaRPr lang="en-IN" sz="2400" dirty="0"/>
          </a:p>
        </p:txBody>
      </p:sp>
      <p:sp>
        <p:nvSpPr>
          <p:cNvPr id="4" name="Date Placeholder 3"/>
          <p:cNvSpPr>
            <a:spLocks noGrp="1"/>
          </p:cNvSpPr>
          <p:nvPr>
            <p:ph type="dt" sz="half" idx="10"/>
          </p:nvPr>
        </p:nvSpPr>
        <p:spPr/>
        <p:txBody>
          <a:bodyPr/>
          <a:lstStyle/>
          <a:p>
            <a:fld id="{11718CF4-5AF7-4C83-83B9-E56FD8DA35A6}" type="datetime1">
              <a:rPr lang="en-US" smtClean="0"/>
              <a:pPr/>
              <a:t>1/10/2022</a:t>
            </a:fld>
            <a:endParaRPr lang="en-US"/>
          </a:p>
        </p:txBody>
      </p:sp>
      <p:sp>
        <p:nvSpPr>
          <p:cNvPr id="5" name="Footer Placeholder 4"/>
          <p:cNvSpPr>
            <a:spLocks noGrp="1"/>
          </p:cNvSpPr>
          <p:nvPr>
            <p:ph type="ftr" sz="quarter" idx="11"/>
          </p:nvPr>
        </p:nvSpPr>
        <p:spPr/>
        <p:txBody>
          <a:bodyPr/>
          <a:lstStyle/>
          <a:p>
            <a:r>
              <a:rPr lang="en-US" smtClean="0"/>
              <a:t>Object Oriented Programming using JAVA</a:t>
            </a:r>
            <a:endParaRPr lang="en-US"/>
          </a:p>
        </p:txBody>
      </p:sp>
      <p:sp>
        <p:nvSpPr>
          <p:cNvPr id="6" name="Slide Number Placeholder 5"/>
          <p:cNvSpPr>
            <a:spLocks noGrp="1"/>
          </p:cNvSpPr>
          <p:nvPr>
            <p:ph type="sldNum" sz="quarter" idx="12"/>
          </p:nvPr>
        </p:nvSpPr>
        <p:spPr/>
        <p:txBody>
          <a:bodyPr/>
          <a:lstStyle/>
          <a:p>
            <a:fld id="{A2DAFAA7-FEED-4301-B813-A3876799CA24}" type="slidenum">
              <a:rPr lang="en-US" smtClean="0"/>
              <a:pPr/>
              <a:t>14</a:t>
            </a:fld>
            <a:endParaRPr lang="en-US"/>
          </a:p>
        </p:txBody>
      </p:sp>
      <p:pic>
        <p:nvPicPr>
          <p:cNvPr id="7" name="Picture 6"/>
          <p:cNvPicPr/>
          <p:nvPr/>
        </p:nvPicPr>
        <p:blipFill rotWithShape="1">
          <a:blip r:embed="rId2"/>
          <a:srcRect l="552" t="8059" r="277" b="1832"/>
          <a:stretch/>
        </p:blipFill>
        <p:spPr bwMode="auto">
          <a:xfrm>
            <a:off x="990600" y="1066800"/>
            <a:ext cx="6829425" cy="234315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48741009"/>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
            </a:r>
            <a:br>
              <a:rPr lang="en-US" dirty="0" smtClean="0"/>
            </a:br>
            <a:r>
              <a:rPr lang="en-US" dirty="0" smtClean="0">
                <a:solidFill>
                  <a:schemeClr val="accent2">
                    <a:lumMod val="50000"/>
                  </a:schemeClr>
                </a:solidFill>
              </a:rPr>
              <a:t>Inter-thread </a:t>
            </a:r>
            <a:r>
              <a:rPr lang="en-US" dirty="0">
                <a:solidFill>
                  <a:schemeClr val="accent2">
                    <a:lumMod val="50000"/>
                  </a:schemeClr>
                </a:solidFill>
              </a:rPr>
              <a:t>Communication:</a:t>
            </a:r>
            <a:r>
              <a:rPr lang="en-IN" dirty="0"/>
              <a:t/>
            </a:r>
            <a:br>
              <a:rPr lang="en-IN" dirty="0"/>
            </a:br>
            <a:endParaRPr lang="en-IN" dirty="0"/>
          </a:p>
        </p:txBody>
      </p:sp>
      <p:sp>
        <p:nvSpPr>
          <p:cNvPr id="3" name="Content Placeholder 2"/>
          <p:cNvSpPr>
            <a:spLocks noGrp="1"/>
          </p:cNvSpPr>
          <p:nvPr>
            <p:ph idx="1"/>
          </p:nvPr>
        </p:nvSpPr>
        <p:spPr>
          <a:xfrm>
            <a:off x="0" y="1219200"/>
            <a:ext cx="8686800" cy="4906963"/>
          </a:xfrm>
        </p:spPr>
        <p:txBody>
          <a:bodyPr>
            <a:normAutofit/>
          </a:bodyPr>
          <a:lstStyle/>
          <a:p>
            <a:pPr lvl="0"/>
            <a:r>
              <a:rPr lang="en-US" sz="2400" dirty="0"/>
              <a:t>Inter thread communication is allow synchronized threads to communicate each other</a:t>
            </a:r>
            <a:r>
              <a:rPr lang="en-US" sz="2400" dirty="0" smtClean="0"/>
              <a:t>.</a:t>
            </a:r>
          </a:p>
          <a:p>
            <a:pPr marL="0" lvl="0" indent="0">
              <a:buNone/>
            </a:pPr>
            <a:endParaRPr lang="en-IN" sz="2400" dirty="0"/>
          </a:p>
          <a:p>
            <a:pPr lvl="0"/>
            <a:r>
              <a:rPr lang="en-US" sz="2400" dirty="0"/>
              <a:t>Methods to achieve inter thread communication.</a:t>
            </a:r>
            <a:endParaRPr lang="en-IN" sz="2400" dirty="0"/>
          </a:p>
          <a:p>
            <a:pPr marL="0" indent="0">
              <a:buNone/>
            </a:pPr>
            <a:r>
              <a:rPr lang="en-US" sz="2400" dirty="0"/>
              <a:t>	</a:t>
            </a:r>
            <a:r>
              <a:rPr lang="en-US" sz="2400" dirty="0" smtClean="0"/>
              <a:t>notify</a:t>
            </a:r>
            <a:endParaRPr lang="en-IN" sz="2400" dirty="0"/>
          </a:p>
          <a:p>
            <a:pPr marL="0" indent="0">
              <a:buNone/>
            </a:pPr>
            <a:r>
              <a:rPr lang="en-US" sz="2400" dirty="0"/>
              <a:t>	</a:t>
            </a:r>
            <a:r>
              <a:rPr lang="en-US" sz="2400" dirty="0" smtClean="0"/>
              <a:t>wait</a:t>
            </a:r>
            <a:endParaRPr lang="en-IN" sz="2400" dirty="0"/>
          </a:p>
          <a:p>
            <a:pPr marL="0" indent="0">
              <a:buNone/>
            </a:pPr>
            <a:r>
              <a:rPr lang="en-US" sz="2400" dirty="0"/>
              <a:t>	</a:t>
            </a:r>
            <a:r>
              <a:rPr lang="en-US" sz="2400" dirty="0" smtClean="0"/>
              <a:t>notifyAll  </a:t>
            </a:r>
            <a:endParaRPr lang="en-IN" sz="2400" dirty="0"/>
          </a:p>
          <a:p>
            <a:endParaRPr lang="en-IN" sz="2400" dirty="0"/>
          </a:p>
        </p:txBody>
      </p:sp>
      <p:sp>
        <p:nvSpPr>
          <p:cNvPr id="4" name="Date Placeholder 3"/>
          <p:cNvSpPr>
            <a:spLocks noGrp="1"/>
          </p:cNvSpPr>
          <p:nvPr>
            <p:ph type="dt" sz="half" idx="10"/>
          </p:nvPr>
        </p:nvSpPr>
        <p:spPr/>
        <p:txBody>
          <a:bodyPr/>
          <a:lstStyle/>
          <a:p>
            <a:fld id="{11718CF4-5AF7-4C83-83B9-E56FD8DA35A6}" type="datetime1">
              <a:rPr lang="en-US" smtClean="0"/>
              <a:pPr/>
              <a:t>1/10/2022</a:t>
            </a:fld>
            <a:endParaRPr lang="en-US"/>
          </a:p>
        </p:txBody>
      </p:sp>
      <p:sp>
        <p:nvSpPr>
          <p:cNvPr id="5" name="Footer Placeholder 4"/>
          <p:cNvSpPr>
            <a:spLocks noGrp="1"/>
          </p:cNvSpPr>
          <p:nvPr>
            <p:ph type="ftr" sz="quarter" idx="11"/>
          </p:nvPr>
        </p:nvSpPr>
        <p:spPr/>
        <p:txBody>
          <a:bodyPr/>
          <a:lstStyle/>
          <a:p>
            <a:r>
              <a:rPr lang="en-US" smtClean="0"/>
              <a:t>Object Oriented Programming using JAVA</a:t>
            </a:r>
            <a:endParaRPr lang="en-US"/>
          </a:p>
        </p:txBody>
      </p:sp>
      <p:sp>
        <p:nvSpPr>
          <p:cNvPr id="6" name="Slide Number Placeholder 5"/>
          <p:cNvSpPr>
            <a:spLocks noGrp="1"/>
          </p:cNvSpPr>
          <p:nvPr>
            <p:ph type="sldNum" sz="quarter" idx="12"/>
          </p:nvPr>
        </p:nvSpPr>
        <p:spPr/>
        <p:txBody>
          <a:bodyPr/>
          <a:lstStyle/>
          <a:p>
            <a:fld id="{A2DAFAA7-FEED-4301-B813-A3876799CA24}" type="slidenum">
              <a:rPr lang="en-US" smtClean="0"/>
              <a:pPr/>
              <a:t>15</a:t>
            </a:fld>
            <a:endParaRPr lang="en-US"/>
          </a:p>
        </p:txBody>
      </p:sp>
    </p:spTree>
    <p:extLst>
      <p:ext uri="{BB962C8B-B14F-4D97-AF65-F5344CB8AC3E}">
        <p14:creationId xmlns:p14="http://schemas.microsoft.com/office/powerpoint/2010/main" val="871326749"/>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1718CF4-5AF7-4C83-83B9-E56FD8DA35A6}" type="datetime1">
              <a:rPr lang="en-US" smtClean="0"/>
              <a:pPr/>
              <a:t>1/10/2022</a:t>
            </a:fld>
            <a:endParaRPr lang="en-US"/>
          </a:p>
        </p:txBody>
      </p:sp>
      <p:sp>
        <p:nvSpPr>
          <p:cNvPr id="5" name="Footer Placeholder 4"/>
          <p:cNvSpPr>
            <a:spLocks noGrp="1"/>
          </p:cNvSpPr>
          <p:nvPr>
            <p:ph type="ftr" sz="quarter" idx="11"/>
          </p:nvPr>
        </p:nvSpPr>
        <p:spPr/>
        <p:txBody>
          <a:bodyPr/>
          <a:lstStyle/>
          <a:p>
            <a:r>
              <a:rPr lang="en-US" smtClean="0"/>
              <a:t>Object Oriented Programming using JAVA</a:t>
            </a:r>
            <a:endParaRPr lang="en-US"/>
          </a:p>
        </p:txBody>
      </p:sp>
      <p:sp>
        <p:nvSpPr>
          <p:cNvPr id="6" name="Slide Number Placeholder 5"/>
          <p:cNvSpPr>
            <a:spLocks noGrp="1"/>
          </p:cNvSpPr>
          <p:nvPr>
            <p:ph type="sldNum" sz="quarter" idx="12"/>
          </p:nvPr>
        </p:nvSpPr>
        <p:spPr/>
        <p:txBody>
          <a:bodyPr/>
          <a:lstStyle/>
          <a:p>
            <a:fld id="{A2DAFAA7-FEED-4301-B813-A3876799CA24}" type="slidenum">
              <a:rPr lang="en-US" smtClean="0"/>
              <a:pPr/>
              <a:t>16</a:t>
            </a:fld>
            <a:endParaRPr lang="en-US"/>
          </a:p>
        </p:txBody>
      </p:sp>
      <p:pic>
        <p:nvPicPr>
          <p:cNvPr id="7" name="Content Placeholder 6"/>
          <p:cNvPicPr>
            <a:picLocks noGrp="1"/>
          </p:cNvPicPr>
          <p:nvPr>
            <p:ph idx="1"/>
          </p:nvPr>
        </p:nvPicPr>
        <p:blipFill>
          <a:blip r:embed="rId2"/>
          <a:stretch>
            <a:fillRect/>
          </a:stretch>
        </p:blipFill>
        <p:spPr>
          <a:xfrm>
            <a:off x="0" y="685800"/>
            <a:ext cx="8763000" cy="4876800"/>
          </a:xfrm>
          <a:prstGeom prst="rect">
            <a:avLst/>
          </a:prstGeom>
        </p:spPr>
      </p:pic>
    </p:spTree>
    <p:extLst>
      <p:ext uri="{BB962C8B-B14F-4D97-AF65-F5344CB8AC3E}">
        <p14:creationId xmlns:p14="http://schemas.microsoft.com/office/powerpoint/2010/main" val="236943512"/>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1718CF4-5AF7-4C83-83B9-E56FD8DA35A6}" type="datetime1">
              <a:rPr lang="en-US" smtClean="0"/>
              <a:pPr/>
              <a:t>1/10/2022</a:t>
            </a:fld>
            <a:endParaRPr lang="en-US"/>
          </a:p>
        </p:txBody>
      </p:sp>
      <p:sp>
        <p:nvSpPr>
          <p:cNvPr id="5" name="Footer Placeholder 4"/>
          <p:cNvSpPr>
            <a:spLocks noGrp="1"/>
          </p:cNvSpPr>
          <p:nvPr>
            <p:ph type="ftr" sz="quarter" idx="11"/>
          </p:nvPr>
        </p:nvSpPr>
        <p:spPr/>
        <p:txBody>
          <a:bodyPr/>
          <a:lstStyle/>
          <a:p>
            <a:r>
              <a:rPr lang="en-US" smtClean="0"/>
              <a:t>Object Oriented Programming using JAVA</a:t>
            </a:r>
            <a:endParaRPr lang="en-US"/>
          </a:p>
        </p:txBody>
      </p:sp>
      <p:sp>
        <p:nvSpPr>
          <p:cNvPr id="6" name="Slide Number Placeholder 5"/>
          <p:cNvSpPr>
            <a:spLocks noGrp="1"/>
          </p:cNvSpPr>
          <p:nvPr>
            <p:ph type="sldNum" sz="quarter" idx="12"/>
          </p:nvPr>
        </p:nvSpPr>
        <p:spPr/>
        <p:txBody>
          <a:bodyPr/>
          <a:lstStyle/>
          <a:p>
            <a:fld id="{A2DAFAA7-FEED-4301-B813-A3876799CA24}" type="slidenum">
              <a:rPr lang="en-US" smtClean="0"/>
              <a:pPr/>
              <a:t>17</a:t>
            </a:fld>
            <a:endParaRPr lang="en-US"/>
          </a:p>
        </p:txBody>
      </p:sp>
      <p:pic>
        <p:nvPicPr>
          <p:cNvPr id="7" name="Content Placeholder 6"/>
          <p:cNvPicPr>
            <a:picLocks noGrp="1"/>
          </p:cNvPicPr>
          <p:nvPr>
            <p:ph idx="1"/>
          </p:nvPr>
        </p:nvPicPr>
        <p:blipFill>
          <a:blip r:embed="rId2"/>
          <a:stretch>
            <a:fillRect/>
          </a:stretch>
        </p:blipFill>
        <p:spPr>
          <a:xfrm>
            <a:off x="0" y="609600"/>
            <a:ext cx="8686800" cy="3810000"/>
          </a:xfrm>
          <a:prstGeom prst="rect">
            <a:avLst/>
          </a:prstGeom>
        </p:spPr>
      </p:pic>
      <p:sp>
        <p:nvSpPr>
          <p:cNvPr id="8" name="Rectangle 7"/>
          <p:cNvSpPr/>
          <p:nvPr/>
        </p:nvSpPr>
        <p:spPr>
          <a:xfrm>
            <a:off x="76200" y="4027185"/>
            <a:ext cx="4572000" cy="938719"/>
          </a:xfrm>
          <a:prstGeom prst="rect">
            <a:avLst/>
          </a:prstGeom>
        </p:spPr>
        <p:txBody>
          <a:bodyPr>
            <a:spAutoFit/>
          </a:bodyPr>
          <a:lstStyle/>
          <a:p>
            <a:pPr marL="228600" indent="-228600">
              <a:spcAft>
                <a:spcPts val="1800"/>
              </a:spcAft>
            </a:pPr>
            <a:r>
              <a:rPr lang="en-US" sz="1600" dirty="0">
                <a:latin typeface="Calibri" panose="020F0502020204030204" pitchFamily="34" charset="0"/>
                <a:ea typeface="Calibri" panose="020F0502020204030204" pitchFamily="34" charset="0"/>
                <a:cs typeface="Times New Roman" panose="02020603050405020304" pitchFamily="18" charset="0"/>
              </a:rPr>
              <a:t> </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228600" indent="-228600">
              <a:spcAft>
                <a:spcPts val="1800"/>
              </a:spcAft>
            </a:pPr>
            <a:r>
              <a:rPr lang="en-US" sz="2400" dirty="0">
                <a:solidFill>
                  <a:srgbClr val="00B0F0"/>
                </a:solidFill>
                <a:latin typeface="Times New Roman" panose="02020603050405020304" pitchFamily="18" charset="0"/>
                <a:ea typeface="Times New Roman" panose="02020603050405020304" pitchFamily="18" charset="0"/>
                <a:cs typeface="Times New Roman" panose="02020603050405020304" pitchFamily="18" charset="0"/>
              </a:rPr>
              <a:t>Output: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p:cNvPicPr/>
          <p:nvPr/>
        </p:nvPicPr>
        <p:blipFill>
          <a:blip r:embed="rId3"/>
          <a:stretch>
            <a:fillRect/>
          </a:stretch>
        </p:blipFill>
        <p:spPr>
          <a:xfrm>
            <a:off x="1221685" y="4834523"/>
            <a:ext cx="6381750" cy="1600200"/>
          </a:xfrm>
          <a:prstGeom prst="rect">
            <a:avLst/>
          </a:prstGeom>
        </p:spPr>
      </p:pic>
    </p:spTree>
    <p:extLst>
      <p:ext uri="{BB962C8B-B14F-4D97-AF65-F5344CB8AC3E}">
        <p14:creationId xmlns:p14="http://schemas.microsoft.com/office/powerpoint/2010/main" val="473745981"/>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85800"/>
            <a:ext cx="8686800" cy="5440363"/>
          </a:xfrm>
        </p:spPr>
        <p:txBody>
          <a:bodyPr>
            <a:normAutofit/>
          </a:bodyPr>
          <a:lstStyle/>
          <a:p>
            <a:pPr lvl="0"/>
            <a:r>
              <a:rPr lang="en-US" sz="2000" dirty="0"/>
              <a:t>In above example we are using two threads on two synchronized methods second thread is wait till first thread completes its task so it printing all outputs in first method</a:t>
            </a:r>
            <a:r>
              <a:rPr lang="en-US" sz="2000" dirty="0" smtClean="0"/>
              <a:t>.</a:t>
            </a:r>
          </a:p>
          <a:p>
            <a:pPr marL="0" indent="0">
              <a:buNone/>
            </a:pPr>
            <a:r>
              <a:rPr lang="en-US" sz="2400" dirty="0" smtClean="0">
                <a:solidFill>
                  <a:srgbClr val="00B0F0"/>
                </a:solidFill>
              </a:rPr>
              <a:t>Example </a:t>
            </a:r>
            <a:r>
              <a:rPr lang="en-US" sz="2400" dirty="0">
                <a:solidFill>
                  <a:srgbClr val="00B0F0"/>
                </a:solidFill>
              </a:rPr>
              <a:t>(With wait () and notify ()):</a:t>
            </a:r>
            <a:endParaRPr lang="en-IN" sz="2400" dirty="0">
              <a:solidFill>
                <a:srgbClr val="00B0F0"/>
              </a:solidFill>
            </a:endParaRPr>
          </a:p>
          <a:p>
            <a:endParaRPr lang="en-IN" sz="2400" dirty="0"/>
          </a:p>
        </p:txBody>
      </p:sp>
      <p:sp>
        <p:nvSpPr>
          <p:cNvPr id="4" name="Date Placeholder 3"/>
          <p:cNvSpPr>
            <a:spLocks noGrp="1"/>
          </p:cNvSpPr>
          <p:nvPr>
            <p:ph type="dt" sz="half" idx="10"/>
          </p:nvPr>
        </p:nvSpPr>
        <p:spPr/>
        <p:txBody>
          <a:bodyPr/>
          <a:lstStyle/>
          <a:p>
            <a:fld id="{11718CF4-5AF7-4C83-83B9-E56FD8DA35A6}" type="datetime1">
              <a:rPr lang="en-US" smtClean="0"/>
              <a:pPr/>
              <a:t>1/10/2022</a:t>
            </a:fld>
            <a:endParaRPr lang="en-US"/>
          </a:p>
        </p:txBody>
      </p:sp>
      <p:sp>
        <p:nvSpPr>
          <p:cNvPr id="5" name="Footer Placeholder 4"/>
          <p:cNvSpPr>
            <a:spLocks noGrp="1"/>
          </p:cNvSpPr>
          <p:nvPr>
            <p:ph type="ftr" sz="quarter" idx="11"/>
          </p:nvPr>
        </p:nvSpPr>
        <p:spPr/>
        <p:txBody>
          <a:bodyPr/>
          <a:lstStyle/>
          <a:p>
            <a:r>
              <a:rPr lang="en-US" smtClean="0"/>
              <a:t>Object Oriented Programming using JAVA</a:t>
            </a:r>
            <a:endParaRPr lang="en-US"/>
          </a:p>
        </p:txBody>
      </p:sp>
      <p:sp>
        <p:nvSpPr>
          <p:cNvPr id="6" name="Slide Number Placeholder 5"/>
          <p:cNvSpPr>
            <a:spLocks noGrp="1"/>
          </p:cNvSpPr>
          <p:nvPr>
            <p:ph type="sldNum" sz="quarter" idx="12"/>
          </p:nvPr>
        </p:nvSpPr>
        <p:spPr/>
        <p:txBody>
          <a:bodyPr/>
          <a:lstStyle/>
          <a:p>
            <a:fld id="{A2DAFAA7-FEED-4301-B813-A3876799CA24}" type="slidenum">
              <a:rPr lang="en-US" smtClean="0"/>
              <a:pPr/>
              <a:t>18</a:t>
            </a:fld>
            <a:endParaRPr lang="en-US"/>
          </a:p>
        </p:txBody>
      </p:sp>
      <p:pic>
        <p:nvPicPr>
          <p:cNvPr id="7" name="Picture 6"/>
          <p:cNvPicPr/>
          <p:nvPr/>
        </p:nvPicPr>
        <p:blipFill>
          <a:blip r:embed="rId2"/>
          <a:stretch>
            <a:fillRect/>
          </a:stretch>
        </p:blipFill>
        <p:spPr>
          <a:xfrm>
            <a:off x="26505" y="2133600"/>
            <a:ext cx="8660296" cy="3613785"/>
          </a:xfrm>
          <a:prstGeom prst="rect">
            <a:avLst/>
          </a:prstGeom>
        </p:spPr>
      </p:pic>
    </p:spTree>
    <p:extLst>
      <p:ext uri="{BB962C8B-B14F-4D97-AF65-F5344CB8AC3E}">
        <p14:creationId xmlns:p14="http://schemas.microsoft.com/office/powerpoint/2010/main" val="2431947048"/>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1718CF4-5AF7-4C83-83B9-E56FD8DA35A6}" type="datetime1">
              <a:rPr lang="en-US" smtClean="0"/>
              <a:pPr/>
              <a:t>1/10/2022</a:t>
            </a:fld>
            <a:endParaRPr lang="en-US"/>
          </a:p>
        </p:txBody>
      </p:sp>
      <p:sp>
        <p:nvSpPr>
          <p:cNvPr id="5" name="Footer Placeholder 4"/>
          <p:cNvSpPr>
            <a:spLocks noGrp="1"/>
          </p:cNvSpPr>
          <p:nvPr>
            <p:ph type="ftr" sz="quarter" idx="11"/>
          </p:nvPr>
        </p:nvSpPr>
        <p:spPr/>
        <p:txBody>
          <a:bodyPr/>
          <a:lstStyle/>
          <a:p>
            <a:r>
              <a:rPr lang="en-US" smtClean="0"/>
              <a:t>Object Oriented Programming using JAVA</a:t>
            </a:r>
            <a:endParaRPr lang="en-US"/>
          </a:p>
        </p:txBody>
      </p:sp>
      <p:sp>
        <p:nvSpPr>
          <p:cNvPr id="6" name="Slide Number Placeholder 5"/>
          <p:cNvSpPr>
            <a:spLocks noGrp="1"/>
          </p:cNvSpPr>
          <p:nvPr>
            <p:ph type="sldNum" sz="quarter" idx="12"/>
          </p:nvPr>
        </p:nvSpPr>
        <p:spPr/>
        <p:txBody>
          <a:bodyPr/>
          <a:lstStyle/>
          <a:p>
            <a:fld id="{A2DAFAA7-FEED-4301-B813-A3876799CA24}" type="slidenum">
              <a:rPr lang="en-US" smtClean="0"/>
              <a:pPr/>
              <a:t>19</a:t>
            </a:fld>
            <a:endParaRPr lang="en-US"/>
          </a:p>
        </p:txBody>
      </p:sp>
      <p:pic>
        <p:nvPicPr>
          <p:cNvPr id="7" name="Content Placeholder 6"/>
          <p:cNvPicPr>
            <a:picLocks noGrp="1"/>
          </p:cNvPicPr>
          <p:nvPr>
            <p:ph idx="1"/>
          </p:nvPr>
        </p:nvPicPr>
        <p:blipFill>
          <a:blip r:embed="rId2"/>
          <a:stretch>
            <a:fillRect/>
          </a:stretch>
        </p:blipFill>
        <p:spPr>
          <a:xfrm>
            <a:off x="0" y="609600"/>
            <a:ext cx="8686800" cy="3671492"/>
          </a:xfrm>
          <a:prstGeom prst="rect">
            <a:avLst/>
          </a:prstGeom>
        </p:spPr>
      </p:pic>
      <p:sp>
        <p:nvSpPr>
          <p:cNvPr id="8" name="Rectangle 7"/>
          <p:cNvSpPr/>
          <p:nvPr/>
        </p:nvSpPr>
        <p:spPr>
          <a:xfrm>
            <a:off x="0" y="3842510"/>
            <a:ext cx="4572000" cy="877163"/>
          </a:xfrm>
          <a:prstGeom prst="rect">
            <a:avLst/>
          </a:prstGeom>
        </p:spPr>
        <p:txBody>
          <a:bodyPr>
            <a:spAutoFit/>
          </a:bodyPr>
          <a:lstStyle/>
          <a:p>
            <a:pPr marL="228600" indent="-228600">
              <a:spcAft>
                <a:spcPts val="1800"/>
              </a:spcAft>
            </a:pPr>
            <a:r>
              <a:rPr lang="en-US" dirty="0">
                <a:solidFill>
                  <a:srgbClr val="00B0F0"/>
                </a:solidFill>
                <a:latin typeface="Calibri" panose="020F0502020204030204" pitchFamily="34" charset="0"/>
                <a:ea typeface="Calibri" panose="020F0502020204030204" pitchFamily="34" charset="0"/>
                <a:cs typeface="Times New Roman" panose="02020603050405020304" pitchFamily="18" charset="0"/>
              </a:rPr>
              <a:t> </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228600" indent="-228600">
              <a:spcAft>
                <a:spcPts val="1800"/>
              </a:spcAft>
            </a:pPr>
            <a:r>
              <a:rPr lang="en-US" dirty="0">
                <a:solidFill>
                  <a:srgbClr val="00B0F0"/>
                </a:solidFill>
                <a:latin typeface="Calibri" panose="020F0502020204030204" pitchFamily="34" charset="0"/>
                <a:ea typeface="Calibri" panose="020F0502020204030204" pitchFamily="34" charset="0"/>
                <a:cs typeface="Times New Roman" panose="02020603050405020304" pitchFamily="18" charset="0"/>
              </a:rPr>
              <a:t>Output: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p:cNvPicPr/>
          <p:nvPr/>
        </p:nvPicPr>
        <p:blipFill>
          <a:blip r:embed="rId3"/>
          <a:stretch>
            <a:fillRect/>
          </a:stretch>
        </p:blipFill>
        <p:spPr>
          <a:xfrm>
            <a:off x="914400" y="4719673"/>
            <a:ext cx="6448425" cy="1600200"/>
          </a:xfrm>
          <a:prstGeom prst="rect">
            <a:avLst/>
          </a:prstGeom>
        </p:spPr>
      </p:pic>
    </p:spTree>
    <p:extLst>
      <p:ext uri="{BB962C8B-B14F-4D97-AF65-F5344CB8AC3E}">
        <p14:creationId xmlns:p14="http://schemas.microsoft.com/office/powerpoint/2010/main" val="2743489704"/>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0070C0"/>
                </a:solidFill>
              </a:rPr>
              <a:t>Topics</a:t>
            </a:r>
            <a:endParaRPr lang="en-IN" dirty="0">
              <a:solidFill>
                <a:srgbClr val="0070C0"/>
              </a:solidFill>
            </a:endParaRPr>
          </a:p>
        </p:txBody>
      </p:sp>
      <p:sp>
        <p:nvSpPr>
          <p:cNvPr id="3" name="Content Placeholder 2"/>
          <p:cNvSpPr>
            <a:spLocks noGrp="1"/>
          </p:cNvSpPr>
          <p:nvPr>
            <p:ph idx="1"/>
          </p:nvPr>
        </p:nvSpPr>
        <p:spPr/>
        <p:txBody>
          <a:bodyPr/>
          <a:lstStyle/>
          <a:p>
            <a:r>
              <a:rPr lang="en-IN" dirty="0" smtClean="0">
                <a:solidFill>
                  <a:schemeClr val="accent6">
                    <a:lumMod val="50000"/>
                  </a:schemeClr>
                </a:solidFill>
              </a:rPr>
              <a:t>Thread</a:t>
            </a:r>
          </a:p>
          <a:p>
            <a:r>
              <a:rPr lang="en-IN" dirty="0" smtClean="0">
                <a:solidFill>
                  <a:schemeClr val="accent6">
                    <a:lumMod val="50000"/>
                  </a:schemeClr>
                </a:solidFill>
              </a:rPr>
              <a:t>Thread class</a:t>
            </a:r>
          </a:p>
          <a:p>
            <a:r>
              <a:rPr lang="en-IN" dirty="0" smtClean="0">
                <a:solidFill>
                  <a:schemeClr val="accent6">
                    <a:lumMod val="50000"/>
                  </a:schemeClr>
                </a:solidFill>
              </a:rPr>
              <a:t>Runnable Interface</a:t>
            </a:r>
          </a:p>
          <a:p>
            <a:r>
              <a:rPr lang="en-IN" dirty="0" smtClean="0">
                <a:solidFill>
                  <a:schemeClr val="accent6">
                    <a:lumMod val="50000"/>
                  </a:schemeClr>
                </a:solidFill>
              </a:rPr>
              <a:t>Synchronized</a:t>
            </a:r>
          </a:p>
          <a:p>
            <a:r>
              <a:rPr lang="en-IN" dirty="0" smtClean="0">
                <a:solidFill>
                  <a:schemeClr val="accent6">
                    <a:lumMod val="50000"/>
                  </a:schemeClr>
                </a:solidFill>
              </a:rPr>
              <a:t>Inter-thread communication</a:t>
            </a:r>
          </a:p>
          <a:p>
            <a:pPr marL="0" indent="0">
              <a:buNone/>
            </a:pPr>
            <a:endParaRPr lang="en-IN" dirty="0">
              <a:solidFill>
                <a:schemeClr val="accent6">
                  <a:lumMod val="50000"/>
                </a:schemeClr>
              </a:solidFill>
            </a:endParaRPr>
          </a:p>
        </p:txBody>
      </p:sp>
      <p:sp>
        <p:nvSpPr>
          <p:cNvPr id="4" name="Date Placeholder 3"/>
          <p:cNvSpPr>
            <a:spLocks noGrp="1"/>
          </p:cNvSpPr>
          <p:nvPr>
            <p:ph type="dt" sz="half" idx="10"/>
          </p:nvPr>
        </p:nvSpPr>
        <p:spPr/>
        <p:txBody>
          <a:bodyPr/>
          <a:lstStyle/>
          <a:p>
            <a:fld id="{11718CF4-5AF7-4C83-83B9-E56FD8DA35A6}" type="datetime1">
              <a:rPr lang="en-US" smtClean="0"/>
              <a:pPr/>
              <a:t>1/10/2022</a:t>
            </a:fld>
            <a:endParaRPr lang="en-US"/>
          </a:p>
        </p:txBody>
      </p:sp>
      <p:sp>
        <p:nvSpPr>
          <p:cNvPr id="5" name="Footer Placeholder 4"/>
          <p:cNvSpPr>
            <a:spLocks noGrp="1"/>
          </p:cNvSpPr>
          <p:nvPr>
            <p:ph type="ftr" sz="quarter" idx="11"/>
          </p:nvPr>
        </p:nvSpPr>
        <p:spPr/>
        <p:txBody>
          <a:bodyPr/>
          <a:lstStyle/>
          <a:p>
            <a:r>
              <a:rPr lang="en-US" smtClean="0"/>
              <a:t>Object Oriented Programming using JAVA</a:t>
            </a:r>
            <a:endParaRPr lang="en-US"/>
          </a:p>
        </p:txBody>
      </p:sp>
      <p:sp>
        <p:nvSpPr>
          <p:cNvPr id="6" name="Slide Number Placeholder 5"/>
          <p:cNvSpPr>
            <a:spLocks noGrp="1"/>
          </p:cNvSpPr>
          <p:nvPr>
            <p:ph type="sldNum" sz="quarter" idx="12"/>
          </p:nvPr>
        </p:nvSpPr>
        <p:spPr/>
        <p:txBody>
          <a:bodyPr/>
          <a:lstStyle/>
          <a:p>
            <a:fld id="{A2DAFAA7-FEED-4301-B813-A3876799CA24}" type="slidenum">
              <a:rPr lang="en-US" smtClean="0"/>
              <a:pPr/>
              <a:t>2</a:t>
            </a:fld>
            <a:endParaRPr lang="en-US"/>
          </a:p>
        </p:txBody>
      </p:sp>
    </p:spTree>
    <p:extLst>
      <p:ext uri="{BB962C8B-B14F-4D97-AF65-F5344CB8AC3E}">
        <p14:creationId xmlns:p14="http://schemas.microsoft.com/office/powerpoint/2010/main" val="78798300"/>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1718CF4-5AF7-4C83-83B9-E56FD8DA35A6}" type="datetime1">
              <a:rPr lang="en-US" smtClean="0"/>
              <a:pPr/>
              <a:t>1/10/2022</a:t>
            </a:fld>
            <a:endParaRPr lang="en-US"/>
          </a:p>
        </p:txBody>
      </p:sp>
      <p:sp>
        <p:nvSpPr>
          <p:cNvPr id="5" name="Footer Placeholder 4"/>
          <p:cNvSpPr>
            <a:spLocks noGrp="1"/>
          </p:cNvSpPr>
          <p:nvPr>
            <p:ph type="ftr" sz="quarter" idx="11"/>
          </p:nvPr>
        </p:nvSpPr>
        <p:spPr/>
        <p:txBody>
          <a:bodyPr/>
          <a:lstStyle/>
          <a:p>
            <a:r>
              <a:rPr lang="en-US" dirty="0" smtClean="0"/>
              <a:t>Object Oriented Programming using JAVA</a:t>
            </a:r>
            <a:endParaRPr lang="en-US" dirty="0"/>
          </a:p>
        </p:txBody>
      </p:sp>
      <p:sp>
        <p:nvSpPr>
          <p:cNvPr id="6" name="Slide Number Placeholder 5"/>
          <p:cNvSpPr>
            <a:spLocks noGrp="1"/>
          </p:cNvSpPr>
          <p:nvPr>
            <p:ph type="sldNum" sz="quarter" idx="12"/>
          </p:nvPr>
        </p:nvSpPr>
        <p:spPr/>
        <p:txBody>
          <a:bodyPr/>
          <a:lstStyle/>
          <a:p>
            <a:fld id="{A2DAFAA7-FEED-4301-B813-A3876799CA24}" type="slidenum">
              <a:rPr lang="en-US" smtClean="0"/>
              <a:pPr/>
              <a:t>20</a:t>
            </a:fld>
            <a:endParaRPr lang="en-US" dirty="0"/>
          </a:p>
        </p:txBody>
      </p:sp>
      <p:sp>
        <p:nvSpPr>
          <p:cNvPr id="8" name="TextBox 7"/>
          <p:cNvSpPr txBox="1"/>
          <p:nvPr/>
        </p:nvSpPr>
        <p:spPr>
          <a:xfrm>
            <a:off x="2819400" y="2743200"/>
            <a:ext cx="3276600" cy="769441"/>
          </a:xfrm>
          <a:prstGeom prst="rect">
            <a:avLst/>
          </a:prstGeom>
          <a:noFill/>
        </p:spPr>
        <p:txBody>
          <a:bodyPr wrap="square" rtlCol="0">
            <a:spAutoFit/>
          </a:bodyPr>
          <a:lstStyle/>
          <a:p>
            <a:r>
              <a:rPr lang="en-US" sz="4400" b="1" dirty="0" smtClean="0"/>
              <a:t>Thank You</a:t>
            </a:r>
            <a:endParaRPr lang="en-US" sz="4400" b="1" dirty="0"/>
          </a:p>
        </p:txBody>
      </p:sp>
      <p:sp>
        <p:nvSpPr>
          <p:cNvPr id="9" name="Rectangle 8"/>
          <p:cNvSpPr/>
          <p:nvPr/>
        </p:nvSpPr>
        <p:spPr>
          <a:xfrm>
            <a:off x="914400" y="1524000"/>
            <a:ext cx="5410200" cy="349250"/>
          </a:xfrm>
          <a:prstGeom prst="rect">
            <a:avLst/>
          </a:prstGeom>
        </p:spPr>
        <p:txBody>
          <a:bodyPr>
            <a:spAutoFit/>
          </a:bodyPr>
          <a:lstStyle/>
          <a:p>
            <a:pPr marL="173038" indent="-173038" fontAlgn="auto">
              <a:lnSpc>
                <a:spcPct val="93000"/>
              </a:lnSpc>
              <a:spcBef>
                <a:spcPts val="0"/>
              </a:spcBef>
              <a:spcAft>
                <a:spcPts val="0"/>
              </a:spcAft>
              <a:tabLst>
                <a:tab pos="173038" algn="l"/>
                <a:tab pos="630238" algn="l"/>
                <a:tab pos="1087438" algn="l"/>
                <a:tab pos="1544638" algn="l"/>
                <a:tab pos="2001838" algn="l"/>
                <a:tab pos="2459038" algn="l"/>
                <a:tab pos="2916238" algn="l"/>
                <a:tab pos="3373438" algn="l"/>
                <a:tab pos="3830638" algn="l"/>
                <a:tab pos="4287838" algn="l"/>
                <a:tab pos="4745038" algn="l"/>
                <a:tab pos="5202238" algn="l"/>
                <a:tab pos="5659438" algn="l"/>
                <a:tab pos="6116638" algn="l"/>
                <a:tab pos="6573838" algn="l"/>
                <a:tab pos="7031038" algn="l"/>
                <a:tab pos="7488238" algn="l"/>
                <a:tab pos="7945438" algn="l"/>
                <a:tab pos="8402638" algn="l"/>
                <a:tab pos="8859838" algn="l"/>
                <a:tab pos="9317038" algn="l"/>
              </a:tabLst>
              <a:defRPr/>
            </a:pPr>
            <a:r>
              <a:rPr lang="en-GB" dirty="0">
                <a:solidFill>
                  <a:schemeClr val="tx1">
                    <a:lumMod val="95000"/>
                    <a:lumOff val="5000"/>
                  </a:schemeClr>
                </a:solidFill>
                <a:latin typeface="Times New Roman" pitchFamily="18" charset="0"/>
                <a:cs typeface="Times New Roman" pitchFamily="18" charset="0"/>
              </a:rPr>
              <a:t>For further info please visit </a:t>
            </a:r>
            <a:r>
              <a:rPr lang="en-GB" dirty="0">
                <a:solidFill>
                  <a:schemeClr val="tx1">
                    <a:lumMod val="95000"/>
                    <a:lumOff val="5000"/>
                  </a:schemeClr>
                </a:solidFill>
                <a:latin typeface="Times New Roman" pitchFamily="18" charset="0"/>
                <a:cs typeface="Times New Roman" pitchFamily="18" charset="0"/>
                <a:hlinkClick r:id="rId2"/>
              </a:rPr>
              <a:t>www.techstratinc.com</a:t>
            </a:r>
            <a:r>
              <a:rPr lang="en-GB" dirty="0">
                <a:solidFill>
                  <a:schemeClr val="tx1">
                    <a:lumMod val="95000"/>
                    <a:lumOff val="5000"/>
                  </a:schemeClr>
                </a:solidFill>
                <a:latin typeface="Times New Roman" pitchFamily="18" charset="0"/>
                <a:cs typeface="Times New Roman" pitchFamily="18" charset="0"/>
              </a:rPr>
              <a:t> </a:t>
            </a:r>
            <a:endParaRPr lang="en-GB" dirty="0">
              <a:solidFill>
                <a:srgbClr val="0070C0"/>
              </a:solidFill>
              <a:latin typeface="Times New Roman" pitchFamily="18" charset="0"/>
              <a:cs typeface="Times New Roman" pitchFamily="18" charset="0"/>
            </a:endParaRPr>
          </a:p>
        </p:txBody>
      </p:sp>
    </p:spTree>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2">
                    <a:lumMod val="75000"/>
                  </a:schemeClr>
                </a:solidFill>
              </a:rPr>
              <a:t>Thread</a:t>
            </a:r>
            <a:endParaRPr lang="en-IN" dirty="0">
              <a:solidFill>
                <a:schemeClr val="accent2">
                  <a:lumMod val="75000"/>
                </a:schemeClr>
              </a:solidFill>
            </a:endParaRPr>
          </a:p>
        </p:txBody>
      </p:sp>
      <p:sp>
        <p:nvSpPr>
          <p:cNvPr id="3" name="Content Placeholder 2"/>
          <p:cNvSpPr>
            <a:spLocks noGrp="1"/>
          </p:cNvSpPr>
          <p:nvPr>
            <p:ph idx="1"/>
          </p:nvPr>
        </p:nvSpPr>
        <p:spPr>
          <a:xfrm>
            <a:off x="0" y="1524000"/>
            <a:ext cx="8686800" cy="4602163"/>
          </a:xfrm>
        </p:spPr>
        <p:txBody>
          <a:bodyPr>
            <a:normAutofit/>
          </a:bodyPr>
          <a:lstStyle/>
          <a:p>
            <a:pPr lvl="0"/>
            <a:r>
              <a:rPr lang="en-US" sz="2400" dirty="0"/>
              <a:t>A thread is a single sequential flow of control within a program.</a:t>
            </a:r>
            <a:endParaRPr lang="en-IN" sz="2400" dirty="0"/>
          </a:p>
          <a:p>
            <a:pPr lvl="0"/>
            <a:r>
              <a:rPr lang="en-US" sz="2400" dirty="0"/>
              <a:t>A single thread can handle only one process at one time multiple thread can access multiple process at same time</a:t>
            </a:r>
            <a:r>
              <a:rPr lang="en-US" sz="2400" dirty="0" smtClean="0"/>
              <a:t>.</a:t>
            </a:r>
          </a:p>
          <a:p>
            <a:pPr marL="0" lvl="0" indent="0">
              <a:buNone/>
            </a:pPr>
            <a:endParaRPr lang="en-IN" sz="2000" dirty="0"/>
          </a:p>
          <a:p>
            <a:r>
              <a:rPr lang="en-US" sz="2400" dirty="0">
                <a:solidFill>
                  <a:schemeClr val="accent1"/>
                </a:solidFill>
              </a:rPr>
              <a:t>There are two ways to create a thread:</a:t>
            </a:r>
            <a:endParaRPr lang="en-IN" sz="2400" dirty="0">
              <a:solidFill>
                <a:schemeClr val="accent1"/>
              </a:solidFill>
            </a:endParaRPr>
          </a:p>
          <a:p>
            <a:pPr lvl="1"/>
            <a:r>
              <a:rPr lang="en-US" sz="1800" dirty="0"/>
              <a:t>By extending Thread class.</a:t>
            </a:r>
            <a:endParaRPr lang="en-IN" sz="1800" dirty="0"/>
          </a:p>
          <a:p>
            <a:pPr lvl="1"/>
            <a:r>
              <a:rPr lang="en-US" sz="1800" dirty="0"/>
              <a:t>By implements Runnable </a:t>
            </a:r>
            <a:r>
              <a:rPr lang="en-US" sz="1800" dirty="0" smtClean="0"/>
              <a:t>interface.</a:t>
            </a:r>
          </a:p>
          <a:p>
            <a:pPr marL="457200" lvl="1" indent="0">
              <a:buNone/>
            </a:pPr>
            <a:endParaRPr lang="en-IN" sz="1600" dirty="0"/>
          </a:p>
        </p:txBody>
      </p:sp>
      <p:sp>
        <p:nvSpPr>
          <p:cNvPr id="4" name="Date Placeholder 3"/>
          <p:cNvSpPr>
            <a:spLocks noGrp="1"/>
          </p:cNvSpPr>
          <p:nvPr>
            <p:ph type="dt" sz="half" idx="10"/>
          </p:nvPr>
        </p:nvSpPr>
        <p:spPr/>
        <p:txBody>
          <a:bodyPr/>
          <a:lstStyle/>
          <a:p>
            <a:fld id="{11718CF4-5AF7-4C83-83B9-E56FD8DA35A6}" type="datetime1">
              <a:rPr lang="en-US" smtClean="0"/>
              <a:pPr/>
              <a:t>1/10/2022</a:t>
            </a:fld>
            <a:endParaRPr lang="en-US"/>
          </a:p>
        </p:txBody>
      </p:sp>
      <p:sp>
        <p:nvSpPr>
          <p:cNvPr id="5" name="Footer Placeholder 4"/>
          <p:cNvSpPr>
            <a:spLocks noGrp="1"/>
          </p:cNvSpPr>
          <p:nvPr>
            <p:ph type="ftr" sz="quarter" idx="11"/>
          </p:nvPr>
        </p:nvSpPr>
        <p:spPr/>
        <p:txBody>
          <a:bodyPr/>
          <a:lstStyle/>
          <a:p>
            <a:r>
              <a:rPr lang="en-US" smtClean="0"/>
              <a:t>Object Oriented Programming using JAVA</a:t>
            </a:r>
            <a:endParaRPr lang="en-US"/>
          </a:p>
        </p:txBody>
      </p:sp>
      <p:sp>
        <p:nvSpPr>
          <p:cNvPr id="6" name="Slide Number Placeholder 5"/>
          <p:cNvSpPr>
            <a:spLocks noGrp="1"/>
          </p:cNvSpPr>
          <p:nvPr>
            <p:ph type="sldNum" sz="quarter" idx="12"/>
          </p:nvPr>
        </p:nvSpPr>
        <p:spPr/>
        <p:txBody>
          <a:bodyPr/>
          <a:lstStyle/>
          <a:p>
            <a:fld id="{A2DAFAA7-FEED-4301-B813-A3876799CA24}" type="slidenum">
              <a:rPr lang="en-US" smtClean="0"/>
              <a:pPr/>
              <a:t>3</a:t>
            </a:fld>
            <a:endParaRPr lang="en-US"/>
          </a:p>
        </p:txBody>
      </p:sp>
    </p:spTree>
    <p:extLst>
      <p:ext uri="{BB962C8B-B14F-4D97-AF65-F5344CB8AC3E}">
        <p14:creationId xmlns:p14="http://schemas.microsoft.com/office/powerpoint/2010/main" val="449857260"/>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1718CF4-5AF7-4C83-83B9-E56FD8DA35A6}" type="datetime1">
              <a:rPr lang="en-US" smtClean="0"/>
              <a:pPr/>
              <a:t>1/10/2022</a:t>
            </a:fld>
            <a:endParaRPr lang="en-US"/>
          </a:p>
        </p:txBody>
      </p:sp>
      <p:sp>
        <p:nvSpPr>
          <p:cNvPr id="5" name="Footer Placeholder 4"/>
          <p:cNvSpPr>
            <a:spLocks noGrp="1"/>
          </p:cNvSpPr>
          <p:nvPr>
            <p:ph type="ftr" sz="quarter" idx="11"/>
          </p:nvPr>
        </p:nvSpPr>
        <p:spPr/>
        <p:txBody>
          <a:bodyPr/>
          <a:lstStyle/>
          <a:p>
            <a:r>
              <a:rPr lang="en-US" smtClean="0"/>
              <a:t>Object Oriented Programming using JAVA</a:t>
            </a:r>
            <a:endParaRPr lang="en-US"/>
          </a:p>
        </p:txBody>
      </p:sp>
      <p:sp>
        <p:nvSpPr>
          <p:cNvPr id="6" name="Slide Number Placeholder 5"/>
          <p:cNvSpPr>
            <a:spLocks noGrp="1"/>
          </p:cNvSpPr>
          <p:nvPr>
            <p:ph type="sldNum" sz="quarter" idx="12"/>
          </p:nvPr>
        </p:nvSpPr>
        <p:spPr/>
        <p:txBody>
          <a:bodyPr/>
          <a:lstStyle/>
          <a:p>
            <a:fld id="{A2DAFAA7-FEED-4301-B813-A3876799CA24}" type="slidenum">
              <a:rPr lang="en-US" smtClean="0"/>
              <a:pPr/>
              <a:t>4</a:t>
            </a:fld>
            <a:endParaRPr lang="en-US"/>
          </a:p>
        </p:txBody>
      </p:sp>
      <p:pic>
        <p:nvPicPr>
          <p:cNvPr id="7" name="Content Placeholder 6"/>
          <p:cNvPicPr>
            <a:picLocks noGrp="1"/>
          </p:cNvPicPr>
          <p:nvPr>
            <p:ph idx="1"/>
          </p:nvPr>
        </p:nvPicPr>
        <p:blipFill>
          <a:blip r:embed="rId2"/>
          <a:stretch>
            <a:fillRect/>
          </a:stretch>
        </p:blipFill>
        <p:spPr>
          <a:xfrm>
            <a:off x="76200" y="685800"/>
            <a:ext cx="8610600" cy="3886200"/>
          </a:xfrm>
          <a:prstGeom prst="rect">
            <a:avLst/>
          </a:prstGeom>
        </p:spPr>
      </p:pic>
      <p:pic>
        <p:nvPicPr>
          <p:cNvPr id="8" name="Picture 7"/>
          <p:cNvPicPr/>
          <p:nvPr/>
        </p:nvPicPr>
        <p:blipFill>
          <a:blip r:embed="rId3"/>
          <a:stretch>
            <a:fillRect/>
          </a:stretch>
        </p:blipFill>
        <p:spPr>
          <a:xfrm>
            <a:off x="1028307" y="5060950"/>
            <a:ext cx="6381750" cy="1295400"/>
          </a:xfrm>
          <a:prstGeom prst="rect">
            <a:avLst/>
          </a:prstGeom>
        </p:spPr>
      </p:pic>
      <p:sp>
        <p:nvSpPr>
          <p:cNvPr id="10" name="Rectangle 9"/>
          <p:cNvSpPr/>
          <p:nvPr/>
        </p:nvSpPr>
        <p:spPr>
          <a:xfrm>
            <a:off x="135007" y="4691618"/>
            <a:ext cx="966931" cy="400110"/>
          </a:xfrm>
          <a:prstGeom prst="rect">
            <a:avLst/>
          </a:prstGeom>
        </p:spPr>
        <p:txBody>
          <a:bodyPr wrap="none">
            <a:spAutoFit/>
          </a:bodyPr>
          <a:lstStyle/>
          <a:p>
            <a:pPr marL="228600" indent="-228600">
              <a:spcAft>
                <a:spcPts val="1800"/>
              </a:spcAft>
            </a:pPr>
            <a:r>
              <a:rPr lang="en-US" sz="2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Output:</a:t>
            </a:r>
            <a:endParaRPr lang="en-IN" sz="14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85776111"/>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85800"/>
            <a:ext cx="8686800" cy="5440363"/>
          </a:xfrm>
        </p:spPr>
        <p:txBody>
          <a:bodyPr>
            <a:normAutofit/>
          </a:bodyPr>
          <a:lstStyle/>
          <a:p>
            <a:pPr lvl="0"/>
            <a:r>
              <a:rPr lang="en-US" sz="2400" dirty="0"/>
              <a:t>Run is a abstract method form runnable interface internally thread class can implements the runnable so that is mandatory to implement run method then only we can create separate thread</a:t>
            </a:r>
            <a:r>
              <a:rPr lang="en-US" sz="2400" dirty="0" smtClean="0"/>
              <a:t>.</a:t>
            </a:r>
          </a:p>
          <a:p>
            <a:pPr marL="0" lvl="0" indent="0">
              <a:buNone/>
            </a:pPr>
            <a:endParaRPr lang="en-IN" sz="2400" dirty="0"/>
          </a:p>
          <a:p>
            <a:pPr lvl="0"/>
            <a:r>
              <a:rPr lang="en-US" sz="2400" dirty="0"/>
              <a:t>When we call start method then only thread will start and it call run method to perform tasks and we archive multithreading concept.</a:t>
            </a:r>
            <a:endParaRPr lang="en-IN" sz="2400" dirty="0"/>
          </a:p>
          <a:p>
            <a:endParaRPr lang="en-IN" sz="2400" dirty="0"/>
          </a:p>
        </p:txBody>
      </p:sp>
      <p:sp>
        <p:nvSpPr>
          <p:cNvPr id="4" name="Date Placeholder 3"/>
          <p:cNvSpPr>
            <a:spLocks noGrp="1"/>
          </p:cNvSpPr>
          <p:nvPr>
            <p:ph type="dt" sz="half" idx="10"/>
          </p:nvPr>
        </p:nvSpPr>
        <p:spPr/>
        <p:txBody>
          <a:bodyPr/>
          <a:lstStyle/>
          <a:p>
            <a:fld id="{11718CF4-5AF7-4C83-83B9-E56FD8DA35A6}" type="datetime1">
              <a:rPr lang="en-US" smtClean="0"/>
              <a:pPr/>
              <a:t>1/10/2022</a:t>
            </a:fld>
            <a:endParaRPr lang="en-US"/>
          </a:p>
        </p:txBody>
      </p:sp>
      <p:sp>
        <p:nvSpPr>
          <p:cNvPr id="5" name="Footer Placeholder 4"/>
          <p:cNvSpPr>
            <a:spLocks noGrp="1"/>
          </p:cNvSpPr>
          <p:nvPr>
            <p:ph type="ftr" sz="quarter" idx="11"/>
          </p:nvPr>
        </p:nvSpPr>
        <p:spPr/>
        <p:txBody>
          <a:bodyPr/>
          <a:lstStyle/>
          <a:p>
            <a:r>
              <a:rPr lang="en-US" smtClean="0"/>
              <a:t>Object Oriented Programming using JAVA</a:t>
            </a:r>
            <a:endParaRPr lang="en-US"/>
          </a:p>
        </p:txBody>
      </p:sp>
      <p:sp>
        <p:nvSpPr>
          <p:cNvPr id="6" name="Slide Number Placeholder 5"/>
          <p:cNvSpPr>
            <a:spLocks noGrp="1"/>
          </p:cNvSpPr>
          <p:nvPr>
            <p:ph type="sldNum" sz="quarter" idx="12"/>
          </p:nvPr>
        </p:nvSpPr>
        <p:spPr/>
        <p:txBody>
          <a:bodyPr/>
          <a:lstStyle/>
          <a:p>
            <a:fld id="{A2DAFAA7-FEED-4301-B813-A3876799CA24}" type="slidenum">
              <a:rPr lang="en-US" smtClean="0"/>
              <a:pPr/>
              <a:t>5</a:t>
            </a:fld>
            <a:endParaRPr lang="en-US"/>
          </a:p>
        </p:txBody>
      </p:sp>
    </p:spTree>
    <p:extLst>
      <p:ext uri="{BB962C8B-B14F-4D97-AF65-F5344CB8AC3E}">
        <p14:creationId xmlns:p14="http://schemas.microsoft.com/office/powerpoint/2010/main" val="782156462"/>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9600"/>
            <a:ext cx="6172200" cy="1143000"/>
          </a:xfrm>
        </p:spPr>
        <p:txBody>
          <a:bodyPr>
            <a:normAutofit fontScale="90000"/>
          </a:bodyPr>
          <a:lstStyle/>
          <a:p>
            <a:pPr algn="l"/>
            <a:r>
              <a:rPr lang="en-US" sz="3600" dirty="0">
                <a:solidFill>
                  <a:srgbClr val="FF0000"/>
                </a:solidFill>
              </a:rPr>
              <a:t>Syntax (Runnable):</a:t>
            </a:r>
            <a:r>
              <a:rPr lang="en-IN" dirty="0"/>
              <a:t/>
            </a:r>
            <a:br>
              <a:rPr lang="en-IN" dirty="0"/>
            </a:br>
            <a:endParaRPr lang="en-IN" dirty="0"/>
          </a:p>
        </p:txBody>
      </p:sp>
      <p:sp>
        <p:nvSpPr>
          <p:cNvPr id="4" name="Date Placeholder 3"/>
          <p:cNvSpPr>
            <a:spLocks noGrp="1"/>
          </p:cNvSpPr>
          <p:nvPr>
            <p:ph type="dt" sz="half" idx="10"/>
          </p:nvPr>
        </p:nvSpPr>
        <p:spPr/>
        <p:txBody>
          <a:bodyPr/>
          <a:lstStyle/>
          <a:p>
            <a:fld id="{11718CF4-5AF7-4C83-83B9-E56FD8DA35A6}" type="datetime1">
              <a:rPr lang="en-US" smtClean="0"/>
              <a:pPr/>
              <a:t>1/10/2022</a:t>
            </a:fld>
            <a:endParaRPr lang="en-US"/>
          </a:p>
        </p:txBody>
      </p:sp>
      <p:sp>
        <p:nvSpPr>
          <p:cNvPr id="5" name="Footer Placeholder 4"/>
          <p:cNvSpPr>
            <a:spLocks noGrp="1"/>
          </p:cNvSpPr>
          <p:nvPr>
            <p:ph type="ftr" sz="quarter" idx="11"/>
          </p:nvPr>
        </p:nvSpPr>
        <p:spPr/>
        <p:txBody>
          <a:bodyPr/>
          <a:lstStyle/>
          <a:p>
            <a:r>
              <a:rPr lang="en-US" smtClean="0"/>
              <a:t>Object Oriented Programming using JAVA</a:t>
            </a:r>
            <a:endParaRPr lang="en-US"/>
          </a:p>
        </p:txBody>
      </p:sp>
      <p:sp>
        <p:nvSpPr>
          <p:cNvPr id="6" name="Slide Number Placeholder 5"/>
          <p:cNvSpPr>
            <a:spLocks noGrp="1"/>
          </p:cNvSpPr>
          <p:nvPr>
            <p:ph type="sldNum" sz="quarter" idx="12"/>
          </p:nvPr>
        </p:nvSpPr>
        <p:spPr/>
        <p:txBody>
          <a:bodyPr/>
          <a:lstStyle/>
          <a:p>
            <a:fld id="{A2DAFAA7-FEED-4301-B813-A3876799CA24}" type="slidenum">
              <a:rPr lang="en-US" smtClean="0"/>
              <a:pPr/>
              <a:t>6</a:t>
            </a:fld>
            <a:endParaRPr lang="en-US"/>
          </a:p>
        </p:txBody>
      </p:sp>
      <p:pic>
        <p:nvPicPr>
          <p:cNvPr id="7" name="Content Placeholder 6"/>
          <p:cNvPicPr>
            <a:picLocks noGrp="1"/>
          </p:cNvPicPr>
          <p:nvPr>
            <p:ph idx="1"/>
          </p:nvPr>
        </p:nvPicPr>
        <p:blipFill>
          <a:blip r:embed="rId2"/>
          <a:stretch>
            <a:fillRect/>
          </a:stretch>
        </p:blipFill>
        <p:spPr>
          <a:xfrm>
            <a:off x="526774" y="1181100"/>
            <a:ext cx="8160026" cy="3429000"/>
          </a:xfrm>
          <a:prstGeom prst="rect">
            <a:avLst/>
          </a:prstGeom>
        </p:spPr>
      </p:pic>
      <p:pic>
        <p:nvPicPr>
          <p:cNvPr id="8" name="Picture 7"/>
          <p:cNvPicPr/>
          <p:nvPr/>
        </p:nvPicPr>
        <p:blipFill>
          <a:blip r:embed="rId3"/>
          <a:stretch>
            <a:fillRect/>
          </a:stretch>
        </p:blipFill>
        <p:spPr>
          <a:xfrm>
            <a:off x="1514475" y="5099050"/>
            <a:ext cx="6105525" cy="1257300"/>
          </a:xfrm>
          <a:prstGeom prst="rect">
            <a:avLst/>
          </a:prstGeom>
        </p:spPr>
      </p:pic>
      <p:sp>
        <p:nvSpPr>
          <p:cNvPr id="9" name="Rectangle 8"/>
          <p:cNvSpPr/>
          <p:nvPr/>
        </p:nvSpPr>
        <p:spPr>
          <a:xfrm>
            <a:off x="304800" y="4792390"/>
            <a:ext cx="966931" cy="400110"/>
          </a:xfrm>
          <a:prstGeom prst="rect">
            <a:avLst/>
          </a:prstGeom>
        </p:spPr>
        <p:txBody>
          <a:bodyPr wrap="none">
            <a:spAutoFit/>
          </a:bodyPr>
          <a:lstStyle/>
          <a:p>
            <a:pPr marL="228600" indent="-228600">
              <a:spcAft>
                <a:spcPts val="1800"/>
              </a:spcAft>
            </a:pPr>
            <a:r>
              <a:rPr lang="en-US" sz="2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Output:</a:t>
            </a:r>
            <a:endParaRPr lang="en-IN" sz="14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50167243"/>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85800"/>
            <a:ext cx="8686800" cy="5440363"/>
          </a:xfrm>
        </p:spPr>
        <p:txBody>
          <a:bodyPr>
            <a:normAutofit/>
          </a:bodyPr>
          <a:lstStyle/>
          <a:p>
            <a:pPr lvl="0"/>
            <a:r>
              <a:rPr lang="en-US" sz="2400" dirty="0"/>
              <a:t>When we are creating a thread with Runnable interface first we have to create Object for Thread class then only another thread will be created and we have to pass object ref of class inside thread constructor when only our new thread will be created.</a:t>
            </a:r>
            <a:endParaRPr lang="en-IN" sz="2400" dirty="0"/>
          </a:p>
          <a:p>
            <a:endParaRPr lang="en-IN" sz="2400" dirty="0" smtClean="0"/>
          </a:p>
          <a:p>
            <a:pPr marL="0" indent="0">
              <a:buNone/>
            </a:pPr>
            <a:endParaRPr lang="en-IN" sz="2400" dirty="0"/>
          </a:p>
          <a:p>
            <a:r>
              <a:rPr lang="en-US" sz="2400" dirty="0">
                <a:solidFill>
                  <a:schemeClr val="accent1"/>
                </a:solidFill>
              </a:rPr>
              <a:t>Thread constructors:</a:t>
            </a:r>
            <a:endParaRPr lang="en-IN" sz="2400" dirty="0">
              <a:solidFill>
                <a:schemeClr val="accent1"/>
              </a:solidFill>
            </a:endParaRPr>
          </a:p>
          <a:p>
            <a:pPr lvl="1"/>
            <a:r>
              <a:rPr lang="en-US" sz="2000" dirty="0"/>
              <a:t>Thread()</a:t>
            </a:r>
            <a:endParaRPr lang="en-IN" sz="2000" dirty="0"/>
          </a:p>
          <a:p>
            <a:pPr lvl="1"/>
            <a:r>
              <a:rPr lang="en-US" sz="2000" dirty="0"/>
              <a:t>Thread(String name)</a:t>
            </a:r>
            <a:endParaRPr lang="en-IN" sz="2000" dirty="0"/>
          </a:p>
          <a:p>
            <a:pPr lvl="1"/>
            <a:r>
              <a:rPr lang="en-US" sz="2000" dirty="0"/>
              <a:t>Thread(Runnable r)</a:t>
            </a:r>
            <a:endParaRPr lang="en-IN" sz="2000" dirty="0"/>
          </a:p>
          <a:p>
            <a:pPr lvl="1"/>
            <a:r>
              <a:rPr lang="en-US" sz="2000" dirty="0"/>
              <a:t>Thread(Runnable r, String name)</a:t>
            </a:r>
            <a:endParaRPr lang="en-IN" sz="2000" dirty="0"/>
          </a:p>
          <a:p>
            <a:pPr marL="0" indent="0">
              <a:buNone/>
            </a:pPr>
            <a:endParaRPr lang="en-IN" sz="2400" dirty="0"/>
          </a:p>
        </p:txBody>
      </p:sp>
      <p:sp>
        <p:nvSpPr>
          <p:cNvPr id="4" name="Date Placeholder 3"/>
          <p:cNvSpPr>
            <a:spLocks noGrp="1"/>
          </p:cNvSpPr>
          <p:nvPr>
            <p:ph type="dt" sz="half" idx="10"/>
          </p:nvPr>
        </p:nvSpPr>
        <p:spPr/>
        <p:txBody>
          <a:bodyPr/>
          <a:lstStyle/>
          <a:p>
            <a:fld id="{11718CF4-5AF7-4C83-83B9-E56FD8DA35A6}" type="datetime1">
              <a:rPr lang="en-US" smtClean="0"/>
              <a:pPr/>
              <a:t>1/10/2022</a:t>
            </a:fld>
            <a:endParaRPr lang="en-US"/>
          </a:p>
        </p:txBody>
      </p:sp>
      <p:sp>
        <p:nvSpPr>
          <p:cNvPr id="5" name="Footer Placeholder 4"/>
          <p:cNvSpPr>
            <a:spLocks noGrp="1"/>
          </p:cNvSpPr>
          <p:nvPr>
            <p:ph type="ftr" sz="quarter" idx="11"/>
          </p:nvPr>
        </p:nvSpPr>
        <p:spPr/>
        <p:txBody>
          <a:bodyPr/>
          <a:lstStyle/>
          <a:p>
            <a:r>
              <a:rPr lang="en-US" smtClean="0"/>
              <a:t>Object Oriented Programming using JAVA</a:t>
            </a:r>
            <a:endParaRPr lang="en-US"/>
          </a:p>
        </p:txBody>
      </p:sp>
      <p:sp>
        <p:nvSpPr>
          <p:cNvPr id="6" name="Slide Number Placeholder 5"/>
          <p:cNvSpPr>
            <a:spLocks noGrp="1"/>
          </p:cNvSpPr>
          <p:nvPr>
            <p:ph type="sldNum" sz="quarter" idx="12"/>
          </p:nvPr>
        </p:nvSpPr>
        <p:spPr/>
        <p:txBody>
          <a:bodyPr/>
          <a:lstStyle/>
          <a:p>
            <a:fld id="{A2DAFAA7-FEED-4301-B813-A3876799CA24}" type="slidenum">
              <a:rPr lang="en-US" smtClean="0"/>
              <a:pPr/>
              <a:t>7</a:t>
            </a:fld>
            <a:endParaRPr lang="en-US"/>
          </a:p>
        </p:txBody>
      </p:sp>
    </p:spTree>
    <p:extLst>
      <p:ext uri="{BB962C8B-B14F-4D97-AF65-F5344CB8AC3E}">
        <p14:creationId xmlns:p14="http://schemas.microsoft.com/office/powerpoint/2010/main" val="4030321724"/>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85800"/>
            <a:ext cx="8686800" cy="5440363"/>
          </a:xfrm>
        </p:spPr>
        <p:txBody>
          <a:bodyPr>
            <a:normAutofit/>
          </a:bodyPr>
          <a:lstStyle/>
          <a:p>
            <a:pPr marL="0" indent="0">
              <a:buNone/>
            </a:pPr>
            <a:r>
              <a:rPr lang="en-US" dirty="0">
                <a:solidFill>
                  <a:schemeClr val="accent1"/>
                </a:solidFill>
              </a:rPr>
              <a:t>Start:</a:t>
            </a:r>
            <a:endParaRPr lang="en-IN" dirty="0">
              <a:solidFill>
                <a:schemeClr val="accent1"/>
              </a:solidFill>
            </a:endParaRPr>
          </a:p>
          <a:p>
            <a:pPr lvl="0"/>
            <a:r>
              <a:rPr lang="en-US" sz="2400" dirty="0"/>
              <a:t>The start () method of Thread class is used to start a newly created thread. It performs the following tasks:</a:t>
            </a:r>
            <a:endParaRPr lang="en-IN" sz="2400" dirty="0"/>
          </a:p>
          <a:p>
            <a:pPr lvl="1"/>
            <a:r>
              <a:rPr lang="en-US" sz="2000" dirty="0"/>
              <a:t>A new thread starts (with new </a:t>
            </a:r>
            <a:r>
              <a:rPr lang="en-US" sz="2000" dirty="0" err="1"/>
              <a:t>callstack</a:t>
            </a:r>
            <a:r>
              <a:rPr lang="en-US" sz="2000" dirty="0"/>
              <a:t>).</a:t>
            </a:r>
            <a:endParaRPr lang="en-IN" sz="1400" dirty="0"/>
          </a:p>
          <a:p>
            <a:pPr lvl="1"/>
            <a:r>
              <a:rPr lang="en-US" sz="2000" dirty="0"/>
              <a:t>The thread moves from New state to the Runnable state.</a:t>
            </a:r>
            <a:endParaRPr lang="en-IN" sz="1400" dirty="0"/>
          </a:p>
          <a:p>
            <a:pPr lvl="1"/>
            <a:r>
              <a:rPr lang="en-US" sz="2000" dirty="0"/>
              <a:t>When the thread gets a chance to execute, its target run() method will run</a:t>
            </a:r>
            <a:r>
              <a:rPr lang="en-US" sz="2000" dirty="0" smtClean="0"/>
              <a:t>.</a:t>
            </a:r>
          </a:p>
          <a:p>
            <a:pPr marL="457200" lvl="1" indent="0">
              <a:buNone/>
            </a:pPr>
            <a:endParaRPr lang="en-IN" sz="1400" dirty="0"/>
          </a:p>
          <a:p>
            <a:pPr marL="457200" lvl="1" indent="0">
              <a:buNone/>
            </a:pPr>
            <a:r>
              <a:rPr lang="en-US" dirty="0" smtClean="0">
                <a:solidFill>
                  <a:schemeClr val="accent2">
                    <a:lumMod val="50000"/>
                  </a:schemeClr>
                </a:solidFill>
              </a:rPr>
              <a:t>Methods </a:t>
            </a:r>
            <a:r>
              <a:rPr lang="en-US" dirty="0">
                <a:solidFill>
                  <a:schemeClr val="accent2">
                    <a:lumMod val="50000"/>
                  </a:schemeClr>
                </a:solidFill>
              </a:rPr>
              <a:t>In </a:t>
            </a:r>
            <a:r>
              <a:rPr lang="en-US" dirty="0" smtClean="0">
                <a:solidFill>
                  <a:schemeClr val="accent2">
                    <a:lumMod val="50000"/>
                  </a:schemeClr>
                </a:solidFill>
              </a:rPr>
              <a:t>Thread:</a:t>
            </a:r>
          </a:p>
          <a:p>
            <a:pPr lvl="0"/>
            <a:r>
              <a:rPr lang="en-US" sz="2400" b="1" dirty="0"/>
              <a:t>public void run():</a:t>
            </a:r>
            <a:r>
              <a:rPr lang="en-US" sz="2400" dirty="0"/>
              <a:t> is used to perform action for a thread.</a:t>
            </a:r>
            <a:endParaRPr lang="en-IN" sz="2400" dirty="0"/>
          </a:p>
          <a:p>
            <a:pPr lvl="0"/>
            <a:r>
              <a:rPr lang="en-US" sz="2400" b="1" dirty="0"/>
              <a:t>public void start():</a:t>
            </a:r>
            <a:r>
              <a:rPr lang="en-US" sz="2400" dirty="0"/>
              <a:t> starts the execution of the thread. JVM calls the run() method on the thread.</a:t>
            </a:r>
            <a:endParaRPr lang="en-IN" sz="2400" dirty="0"/>
          </a:p>
          <a:p>
            <a:pPr marL="457200" lvl="1" indent="0">
              <a:buNone/>
            </a:pPr>
            <a:endParaRPr lang="en-IN" sz="2000" dirty="0">
              <a:solidFill>
                <a:schemeClr val="accent2">
                  <a:lumMod val="50000"/>
                </a:schemeClr>
              </a:solidFill>
            </a:endParaRPr>
          </a:p>
        </p:txBody>
      </p:sp>
      <p:sp>
        <p:nvSpPr>
          <p:cNvPr id="4" name="Date Placeholder 3"/>
          <p:cNvSpPr>
            <a:spLocks noGrp="1"/>
          </p:cNvSpPr>
          <p:nvPr>
            <p:ph type="dt" sz="half" idx="10"/>
          </p:nvPr>
        </p:nvSpPr>
        <p:spPr/>
        <p:txBody>
          <a:bodyPr/>
          <a:lstStyle/>
          <a:p>
            <a:fld id="{11718CF4-5AF7-4C83-83B9-E56FD8DA35A6}" type="datetime1">
              <a:rPr lang="en-US" smtClean="0"/>
              <a:pPr/>
              <a:t>1/10/2022</a:t>
            </a:fld>
            <a:endParaRPr lang="en-US"/>
          </a:p>
        </p:txBody>
      </p:sp>
      <p:sp>
        <p:nvSpPr>
          <p:cNvPr id="5" name="Footer Placeholder 4"/>
          <p:cNvSpPr>
            <a:spLocks noGrp="1"/>
          </p:cNvSpPr>
          <p:nvPr>
            <p:ph type="ftr" sz="quarter" idx="11"/>
          </p:nvPr>
        </p:nvSpPr>
        <p:spPr/>
        <p:txBody>
          <a:bodyPr/>
          <a:lstStyle/>
          <a:p>
            <a:r>
              <a:rPr lang="en-US" smtClean="0"/>
              <a:t>Object Oriented Programming using JAVA</a:t>
            </a:r>
            <a:endParaRPr lang="en-US"/>
          </a:p>
        </p:txBody>
      </p:sp>
      <p:sp>
        <p:nvSpPr>
          <p:cNvPr id="6" name="Slide Number Placeholder 5"/>
          <p:cNvSpPr>
            <a:spLocks noGrp="1"/>
          </p:cNvSpPr>
          <p:nvPr>
            <p:ph type="sldNum" sz="quarter" idx="12"/>
          </p:nvPr>
        </p:nvSpPr>
        <p:spPr/>
        <p:txBody>
          <a:bodyPr/>
          <a:lstStyle/>
          <a:p>
            <a:fld id="{A2DAFAA7-FEED-4301-B813-A3876799CA24}" type="slidenum">
              <a:rPr lang="en-US" smtClean="0"/>
              <a:pPr/>
              <a:t>8</a:t>
            </a:fld>
            <a:endParaRPr lang="en-US"/>
          </a:p>
        </p:txBody>
      </p:sp>
    </p:spTree>
    <p:extLst>
      <p:ext uri="{BB962C8B-B14F-4D97-AF65-F5344CB8AC3E}">
        <p14:creationId xmlns:p14="http://schemas.microsoft.com/office/powerpoint/2010/main" val="3653609689"/>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09600"/>
            <a:ext cx="8686800" cy="5516563"/>
          </a:xfrm>
        </p:spPr>
        <p:txBody>
          <a:bodyPr>
            <a:normAutofit/>
          </a:bodyPr>
          <a:lstStyle/>
          <a:p>
            <a:pPr lvl="0"/>
            <a:r>
              <a:rPr lang="en-US" sz="2400" b="1" dirty="0"/>
              <a:t>public void sleep(long </a:t>
            </a:r>
            <a:r>
              <a:rPr lang="en-US" sz="2400" b="1" dirty="0" err="1"/>
              <a:t>miliseconds</a:t>
            </a:r>
            <a:r>
              <a:rPr lang="en-US" sz="2400" b="1" dirty="0"/>
              <a:t>):</a:t>
            </a:r>
            <a:r>
              <a:rPr lang="en-US" sz="2400" dirty="0"/>
              <a:t> Causes the currently executing thread to sleep (temporarily cease execution) for the specified number of milliseconds.</a:t>
            </a:r>
            <a:endParaRPr lang="en-IN" sz="2400" dirty="0"/>
          </a:p>
          <a:p>
            <a:pPr lvl="0"/>
            <a:r>
              <a:rPr lang="en-US" sz="2400" b="1" dirty="0"/>
              <a:t>public void join():</a:t>
            </a:r>
            <a:r>
              <a:rPr lang="en-US" sz="2400" dirty="0"/>
              <a:t> waits for a thread to die.</a:t>
            </a:r>
            <a:endParaRPr lang="en-IN" sz="2400" dirty="0"/>
          </a:p>
          <a:p>
            <a:pPr lvl="0"/>
            <a:r>
              <a:rPr lang="en-US" sz="2400" b="1" dirty="0"/>
              <a:t>public void join(long </a:t>
            </a:r>
            <a:r>
              <a:rPr lang="en-US" sz="2400" b="1" dirty="0" err="1"/>
              <a:t>miliseconds</a:t>
            </a:r>
            <a:r>
              <a:rPr lang="en-US" sz="2400" b="1" dirty="0"/>
              <a:t>):</a:t>
            </a:r>
            <a:r>
              <a:rPr lang="en-US" sz="2400" dirty="0"/>
              <a:t> waits for a thread to die for the specified </a:t>
            </a:r>
            <a:r>
              <a:rPr lang="en-US" sz="2400" dirty="0" err="1"/>
              <a:t>miliseconds</a:t>
            </a:r>
            <a:r>
              <a:rPr lang="en-US" sz="2400" dirty="0"/>
              <a:t>.</a:t>
            </a:r>
            <a:endParaRPr lang="en-IN" sz="2400" dirty="0"/>
          </a:p>
          <a:p>
            <a:pPr lvl="0"/>
            <a:r>
              <a:rPr lang="en-US" sz="2400" b="1" dirty="0"/>
              <a:t>public </a:t>
            </a:r>
            <a:r>
              <a:rPr lang="en-US" sz="2400" b="1" dirty="0" err="1"/>
              <a:t>int</a:t>
            </a:r>
            <a:r>
              <a:rPr lang="en-US" sz="2400" b="1" dirty="0"/>
              <a:t> </a:t>
            </a:r>
            <a:r>
              <a:rPr lang="en-US" sz="2400" b="1" dirty="0" err="1"/>
              <a:t>getPriority</a:t>
            </a:r>
            <a:r>
              <a:rPr lang="en-US" sz="2400" b="1" dirty="0"/>
              <a:t>():</a:t>
            </a:r>
            <a:r>
              <a:rPr lang="en-US" sz="2400" dirty="0"/>
              <a:t> returns the priority of the thread.</a:t>
            </a:r>
            <a:endParaRPr lang="en-IN" sz="2400" dirty="0"/>
          </a:p>
          <a:p>
            <a:pPr lvl="0"/>
            <a:r>
              <a:rPr lang="en-US" sz="2400" b="1" dirty="0"/>
              <a:t>public </a:t>
            </a:r>
            <a:r>
              <a:rPr lang="en-US" sz="2400" b="1" dirty="0" err="1"/>
              <a:t>int</a:t>
            </a:r>
            <a:r>
              <a:rPr lang="en-US" sz="2400" b="1" dirty="0"/>
              <a:t> </a:t>
            </a:r>
            <a:r>
              <a:rPr lang="en-US" sz="2400" b="1" dirty="0" err="1"/>
              <a:t>setPriority</a:t>
            </a:r>
            <a:r>
              <a:rPr lang="en-US" sz="2400" b="1" dirty="0"/>
              <a:t>(</a:t>
            </a:r>
            <a:r>
              <a:rPr lang="en-US" sz="2400" b="1" dirty="0" err="1"/>
              <a:t>int</a:t>
            </a:r>
            <a:r>
              <a:rPr lang="en-US" sz="2400" b="1" dirty="0"/>
              <a:t> priority):</a:t>
            </a:r>
            <a:r>
              <a:rPr lang="en-US" sz="2400" dirty="0"/>
              <a:t> changes the priority of the thread.</a:t>
            </a:r>
            <a:endParaRPr lang="en-IN" sz="2400" dirty="0"/>
          </a:p>
          <a:p>
            <a:pPr lvl="0"/>
            <a:r>
              <a:rPr lang="en-US" sz="2400" b="1" dirty="0"/>
              <a:t>public String </a:t>
            </a:r>
            <a:r>
              <a:rPr lang="en-US" sz="2400" b="1" dirty="0" err="1"/>
              <a:t>getName</a:t>
            </a:r>
            <a:r>
              <a:rPr lang="en-US" sz="2400" b="1" dirty="0"/>
              <a:t>():</a:t>
            </a:r>
            <a:r>
              <a:rPr lang="en-US" sz="2400" dirty="0"/>
              <a:t> returns the name of the thread.</a:t>
            </a:r>
            <a:endParaRPr lang="en-IN" sz="2400" dirty="0"/>
          </a:p>
          <a:p>
            <a:pPr lvl="0"/>
            <a:r>
              <a:rPr lang="en-US" sz="2400" b="1" dirty="0"/>
              <a:t>public void </a:t>
            </a:r>
            <a:r>
              <a:rPr lang="en-US" sz="2400" b="1" dirty="0" err="1"/>
              <a:t>setName</a:t>
            </a:r>
            <a:r>
              <a:rPr lang="en-US" sz="2400" b="1" dirty="0"/>
              <a:t>(String name):</a:t>
            </a:r>
            <a:r>
              <a:rPr lang="en-US" sz="2400" dirty="0"/>
              <a:t> changes the name of the thread.</a:t>
            </a:r>
            <a:endParaRPr lang="en-IN" sz="2400" dirty="0"/>
          </a:p>
          <a:p>
            <a:endParaRPr lang="en-IN" sz="2400" dirty="0"/>
          </a:p>
        </p:txBody>
      </p:sp>
      <p:sp>
        <p:nvSpPr>
          <p:cNvPr id="4" name="Date Placeholder 3"/>
          <p:cNvSpPr>
            <a:spLocks noGrp="1"/>
          </p:cNvSpPr>
          <p:nvPr>
            <p:ph type="dt" sz="half" idx="10"/>
          </p:nvPr>
        </p:nvSpPr>
        <p:spPr/>
        <p:txBody>
          <a:bodyPr/>
          <a:lstStyle/>
          <a:p>
            <a:fld id="{11718CF4-5AF7-4C83-83B9-E56FD8DA35A6}" type="datetime1">
              <a:rPr lang="en-US" smtClean="0"/>
              <a:pPr/>
              <a:t>1/10/2022</a:t>
            </a:fld>
            <a:endParaRPr lang="en-US"/>
          </a:p>
        </p:txBody>
      </p:sp>
      <p:sp>
        <p:nvSpPr>
          <p:cNvPr id="5" name="Footer Placeholder 4"/>
          <p:cNvSpPr>
            <a:spLocks noGrp="1"/>
          </p:cNvSpPr>
          <p:nvPr>
            <p:ph type="ftr" sz="quarter" idx="11"/>
          </p:nvPr>
        </p:nvSpPr>
        <p:spPr/>
        <p:txBody>
          <a:bodyPr/>
          <a:lstStyle/>
          <a:p>
            <a:r>
              <a:rPr lang="en-US" smtClean="0"/>
              <a:t>Object Oriented Programming using JAVA</a:t>
            </a:r>
            <a:endParaRPr lang="en-US"/>
          </a:p>
        </p:txBody>
      </p:sp>
      <p:sp>
        <p:nvSpPr>
          <p:cNvPr id="6" name="Slide Number Placeholder 5"/>
          <p:cNvSpPr>
            <a:spLocks noGrp="1"/>
          </p:cNvSpPr>
          <p:nvPr>
            <p:ph type="sldNum" sz="quarter" idx="12"/>
          </p:nvPr>
        </p:nvSpPr>
        <p:spPr/>
        <p:txBody>
          <a:bodyPr/>
          <a:lstStyle/>
          <a:p>
            <a:fld id="{A2DAFAA7-FEED-4301-B813-A3876799CA24}" type="slidenum">
              <a:rPr lang="en-US" smtClean="0"/>
              <a:pPr/>
              <a:t>9</a:t>
            </a:fld>
            <a:endParaRPr lang="en-US"/>
          </a:p>
        </p:txBody>
      </p:sp>
    </p:spTree>
    <p:extLst>
      <p:ext uri="{BB962C8B-B14F-4D97-AF65-F5344CB8AC3E}">
        <p14:creationId xmlns:p14="http://schemas.microsoft.com/office/powerpoint/2010/main" val="3994605709"/>
      </p:ext>
    </p:extLst>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D6217D867DFAE4DA5CCF23253CB61DA" ma:contentTypeVersion="0" ma:contentTypeDescription="Create a new document." ma:contentTypeScope="" ma:versionID="7aa0ddfb0d2fee9eb5612b1caef0e766">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1154548D-08F4-45B3-B48C-5980370A7F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0BF6E2D4-85D8-430D-A472-56C9D2799BC8}">
  <ds:schemaRefs>
    <ds:schemaRef ds:uri="http://schemas.microsoft.com/sharepoint/v3/contenttype/forms"/>
  </ds:schemaRefs>
</ds:datastoreItem>
</file>

<file path=customXml/itemProps3.xml><?xml version="1.0" encoding="utf-8"?>
<ds:datastoreItem xmlns:ds="http://schemas.openxmlformats.org/officeDocument/2006/customXml" ds:itemID="{CF588DA0-7695-4C57-BF62-D92EDB228761}">
  <ds:schemaRefs>
    <ds:schemaRef ds:uri="http://purl.org/dc/terms/"/>
    <ds:schemaRef ds:uri="http://schemas.openxmlformats.org/package/2006/metadata/core-properties"/>
    <ds:schemaRef ds:uri="http://purl.org/dc/dcmitype/"/>
    <ds:schemaRef ds:uri="http://schemas.microsoft.com/office/2006/documentManagement/types"/>
    <ds:schemaRef ds:uri="http://schemas.microsoft.com/office/2006/metadata/properties"/>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672</TotalTime>
  <Words>450</Words>
  <Application>Microsoft Office PowerPoint</Application>
  <PresentationFormat>On-screen Show (4:3)</PresentationFormat>
  <Paragraphs>159</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Times New Roman</vt:lpstr>
      <vt:lpstr>Office Theme</vt:lpstr>
      <vt:lpstr>Threads</vt:lpstr>
      <vt:lpstr>Topics</vt:lpstr>
      <vt:lpstr>Thread</vt:lpstr>
      <vt:lpstr>PowerPoint Presentation</vt:lpstr>
      <vt:lpstr>PowerPoint Presentation</vt:lpstr>
      <vt:lpstr>Syntax (Runnable): </vt:lpstr>
      <vt:lpstr>PowerPoint Presentation</vt:lpstr>
      <vt:lpstr>PowerPoint Presentation</vt:lpstr>
      <vt:lpstr>PowerPoint Presentation</vt:lpstr>
      <vt:lpstr>  Synchronized: </vt:lpstr>
      <vt:lpstr>PowerPoint Presentation</vt:lpstr>
      <vt:lpstr>PowerPoint Presentation</vt:lpstr>
      <vt:lpstr>PowerPoint Presentation</vt:lpstr>
      <vt:lpstr>PowerPoint Presentation</vt:lpstr>
      <vt:lpstr> Inter-thread Communication: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 in JAVA</dc:title>
  <dc:creator>VEERU</dc:creator>
  <cp:lastModifiedBy>User</cp:lastModifiedBy>
  <cp:revision>63</cp:revision>
  <dcterms:created xsi:type="dcterms:W3CDTF">2011-09-04T18:04:13Z</dcterms:created>
  <dcterms:modified xsi:type="dcterms:W3CDTF">2022-01-10T10:05:49Z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0x010100BD6217D867DFAE4DA5CCF23253CB61DA</vt:lpwstr>
  </property>
</Properties>
</file>