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  <p:sldMasterId id="2147483684" r:id="rId5"/>
    <p:sldMasterId id="2147483696" r:id="rId6"/>
  </p:sldMasterIdLst>
  <p:notesMasterIdLst>
    <p:notesMasterId r:id="rId38"/>
  </p:notesMasterIdLst>
  <p:sldIdLst>
    <p:sldId id="256" r:id="rId7"/>
    <p:sldId id="257" r:id="rId8"/>
    <p:sldId id="301" r:id="rId9"/>
    <p:sldId id="302" r:id="rId10"/>
    <p:sldId id="303" r:id="rId11"/>
    <p:sldId id="305" r:id="rId12"/>
    <p:sldId id="306" r:id="rId13"/>
    <p:sldId id="307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 autoAdjust="0"/>
    <p:restoredTop sz="94660"/>
  </p:normalViewPr>
  <p:slideViewPr>
    <p:cSldViewPr>
      <p:cViewPr varScale="1">
        <p:scale>
          <a:sx n="75" d="100"/>
          <a:sy n="75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643C-C3F6-4C08-A21C-D4AC71CEF4AB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EBD4-F904-4B9E-B19A-8C6A3F84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5630-22C8-4D1F-9BCE-2C27106E1117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9B8E-F7B1-4C58-A08F-F7BB00F90ED0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B31D-48BD-4056-AC66-615C50A1F581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8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2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9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8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5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1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3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32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5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9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4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8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5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6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1DC-932F-46E6-BAA6-6365DDEDC8BA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15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7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2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6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F4A-26B3-4973-85F2-5BFE41BF7F5B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357C-7B67-4590-9BAA-8A21D71BB569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FF48-0C82-4C0D-A157-75F5C5A76407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0A41-9C4D-4764-84FD-444CA204F58A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7354-D450-42F4-BEFC-F59EE2A84482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70-86FB-4F58-BB3C-3920EC14737B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03E4-1A7C-4D9A-A2DE-C2BF8B3E8663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1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12/23/2021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8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stratinc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4495800"/>
            <a:ext cx="6324600" cy="9906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OPERATORS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114800" y="2438400"/>
            <a:ext cx="205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IDENTITY MANAGEMENT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038600" y="1981200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OFFSHORE DEVELOPMENT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962400" y="3381375"/>
            <a:ext cx="2438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APPLICATION DEVELOPMENT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4038600" y="2895600"/>
            <a:ext cx="205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PORTAL DEVELOPMENT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4038600" y="1524000"/>
            <a:ext cx="2286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C35C59"/>
                </a:solidFill>
                <a:latin typeface="Calibri" pitchFamily="34" charset="0"/>
              </a:rPr>
              <a:t>TRAINING &amp; RECRUITMENT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114800" y="6442075"/>
            <a:ext cx="129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sz="700" dirty="0"/>
              <a:t>5th Floor , V.V.Vintage-Boulevard, Somajiguda</a:t>
            </a:r>
          </a:p>
          <a:p>
            <a:pPr eaLnBrk="1" hangingPunct="1"/>
            <a:r>
              <a:rPr lang="fr-FR" sz="700" dirty="0"/>
              <a:t>Hyderabad – 500082 INDIA</a:t>
            </a:r>
            <a:endParaRPr lang="en-US" sz="700" dirty="0"/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410200" y="6473825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sz="700" dirty="0"/>
              <a:t>Tel: 040-30605533</a:t>
            </a:r>
          </a:p>
          <a:p>
            <a:pPr eaLnBrk="1" hangingPunct="1"/>
            <a:endParaRPr lang="fr-FR" sz="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Bit-Shift 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Operators (Shift Operators).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686800" cy="48768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In shift operators totally we have four shifting operators. </a:t>
            </a:r>
          </a:p>
          <a:p>
            <a:pPr lvl="2" fontAlgn="base"/>
            <a:r>
              <a:rPr lang="en-IN" sz="2000" dirty="0"/>
              <a:t>Right shift operator (&gt;&gt;)</a:t>
            </a:r>
          </a:p>
          <a:p>
            <a:pPr lvl="2" fontAlgn="base"/>
            <a:r>
              <a:rPr lang="en-IN" sz="2000" dirty="0"/>
              <a:t>Unsigned Right shift operator (&gt;&gt;&gt;)</a:t>
            </a:r>
          </a:p>
          <a:p>
            <a:pPr lvl="2" fontAlgn="base"/>
            <a:r>
              <a:rPr lang="en-IN" sz="2000" dirty="0"/>
              <a:t>Left shift operator (&lt;&lt;)</a:t>
            </a:r>
          </a:p>
          <a:p>
            <a:pPr lvl="2" fontAlgn="base"/>
            <a:r>
              <a:rPr lang="en-IN" sz="2000" dirty="0"/>
              <a:t>Unsigned Left shift operator (&lt;&lt;&lt;)</a:t>
            </a:r>
          </a:p>
          <a:p>
            <a:pPr marL="685800" lvl="2" indent="0" fontAlgn="base">
              <a:buNone/>
            </a:pPr>
            <a:endParaRPr lang="en-IN" sz="2000" dirty="0"/>
          </a:p>
          <a:p>
            <a:pPr marL="685800" lvl="2" indent="0" fontAlgn="base">
              <a:buNone/>
            </a:pPr>
            <a:r>
              <a:rPr lang="en-IN" sz="2000" dirty="0"/>
              <a:t>* Most of the time we use right and left Shift operator only  that’s why I mention only this two In topics. </a:t>
            </a:r>
          </a:p>
          <a:p>
            <a:pPr marL="685800" lvl="2" indent="0" fontAlgn="base">
              <a:buNone/>
            </a:pPr>
            <a:endParaRPr lang="en-IN" sz="2000" dirty="0"/>
          </a:p>
          <a:p>
            <a:pPr marL="600075" lvl="2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815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 algn="l" defTabSz="342900" rtl="0">
              <a:spcBef>
                <a:spcPct val="0"/>
              </a:spcBef>
            </a:pPr>
            <a:r>
              <a:rPr lang="en-IN" sz="3200" dirty="0" smtClean="0">
                <a:solidFill>
                  <a:srgbClr val="002060"/>
                </a:solidFill>
                <a:latin typeface="+mj-lt"/>
              </a:rPr>
              <a:t/>
            </a:r>
            <a:br>
              <a:rPr lang="en-IN" sz="3200" dirty="0" smtClean="0">
                <a:solidFill>
                  <a:srgbClr val="002060"/>
                </a:solidFill>
                <a:latin typeface="+mj-lt"/>
              </a:rPr>
            </a:br>
            <a:r>
              <a:rPr lang="en-IN" sz="3200" dirty="0">
                <a:solidFill>
                  <a:srgbClr val="002060"/>
                </a:solidFill>
                <a:latin typeface="+mj-lt"/>
              </a:rPr>
              <a:t>	</a:t>
            </a:r>
            <a:r>
              <a:rPr lang="en-IN" sz="3200" dirty="0" smtClean="0">
                <a:solidFill>
                  <a:srgbClr val="002060"/>
                </a:solidFill>
                <a:latin typeface="+mj-lt"/>
              </a:rPr>
              <a:t>Decimal </a:t>
            </a:r>
            <a:r>
              <a:rPr lang="en-IN" sz="3200" dirty="0">
                <a:solidFill>
                  <a:srgbClr val="002060"/>
                </a:solidFill>
                <a:latin typeface="+mj-lt"/>
              </a:rPr>
              <a:t>to Binary Format: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28459" cy="403886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Computer can understand only 0’s and 1’s. that means it will not understand Decimal numbers like 12,30,100…etc.</a:t>
            </a:r>
          </a:p>
          <a:p>
            <a:r>
              <a:rPr lang="en-IN" sz="2000" dirty="0" smtClean="0"/>
              <a:t>For computer understanding first given number can converted into a binary format.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7030A0"/>
                </a:solidFill>
              </a:rPr>
              <a:t>	</a:t>
            </a:r>
            <a:r>
              <a:rPr lang="en-IN" sz="2000" dirty="0" smtClean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7030A0"/>
                </a:solidFill>
              </a:rPr>
              <a:t>	</a:t>
            </a:r>
            <a:r>
              <a:rPr lang="en-IN" sz="2000" dirty="0" smtClean="0">
                <a:solidFill>
                  <a:srgbClr val="7030A0"/>
                </a:solidFill>
              </a:rPr>
              <a:t>		</a:t>
            </a:r>
            <a:r>
              <a:rPr lang="en-IN" sz="2000" dirty="0" smtClean="0">
                <a:solidFill>
                  <a:schemeClr val="accent4"/>
                </a:solidFill>
              </a:rPr>
              <a:t>Decimal                        Binary Format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4"/>
                </a:solidFill>
              </a:rPr>
              <a:t>	</a:t>
            </a:r>
            <a:r>
              <a:rPr lang="en-IN" sz="2000" dirty="0" smtClean="0">
                <a:solidFill>
                  <a:schemeClr val="accent4"/>
                </a:solidFill>
              </a:rPr>
              <a:t>		</a:t>
            </a:r>
            <a:r>
              <a:rPr lang="en-IN" sz="2000" dirty="0" smtClean="0">
                <a:solidFill>
                  <a:schemeClr val="tx1"/>
                </a:solidFill>
              </a:rPr>
              <a:t>10			</a:t>
            </a:r>
            <a:r>
              <a:rPr lang="en-IN" sz="2000" dirty="0" smtClean="0"/>
              <a:t>    </a:t>
            </a:r>
            <a:r>
              <a:rPr lang="en-IN" sz="2000" dirty="0" smtClean="0">
                <a:solidFill>
                  <a:schemeClr val="tx1"/>
                </a:solidFill>
              </a:rPr>
              <a:t>1010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16                                   10000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20                                   10100</a:t>
            </a:r>
            <a:endParaRPr lang="en-IN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1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686800" cy="57911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If we want to convert decimal to binary first we have to understand </a:t>
            </a:r>
            <a:r>
              <a:rPr lang="en-IN" sz="2000" dirty="0"/>
              <a:t>Binary number system can be derived by base 2 to the power of whole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Conversion of binary will start with right to left.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	</a:t>
            </a:r>
            <a:r>
              <a:rPr lang="fr-FR" sz="2000" dirty="0" smtClean="0">
                <a:solidFill>
                  <a:srgbClr val="7030A0"/>
                </a:solidFill>
              </a:rPr>
              <a:t>Example :</a:t>
            </a:r>
          </a:p>
          <a:p>
            <a:pPr marL="0" indent="0">
              <a:buNone/>
            </a:pP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				</a:t>
            </a:r>
            <a:r>
              <a:rPr lang="en-IN" sz="2000" dirty="0" smtClean="0"/>
              <a:t>									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	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					</a:t>
            </a:r>
            <a:r>
              <a:rPr lang="en-IN" sz="2000" dirty="0">
                <a:solidFill>
                  <a:srgbClr val="00B0F0"/>
                </a:solidFill>
              </a:rPr>
              <a:t>diagram 1: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							</a:t>
            </a:r>
            <a:endParaRPr lang="en-IN" sz="2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000" dirty="0" smtClean="0"/>
              <a:t>10=</a:t>
            </a:r>
            <a:r>
              <a:rPr lang="en-IN" sz="2000" dirty="0" smtClean="0">
                <a:solidFill>
                  <a:schemeClr val="tx1"/>
                </a:solidFill>
              </a:rPr>
              <a:t>1010  		observe above example from left to right it will start with 1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	if we add </a:t>
            </a:r>
            <a:r>
              <a:rPr lang="en-IN" sz="2000" dirty="0">
                <a:solidFill>
                  <a:schemeClr val="tx1"/>
                </a:solidFill>
              </a:rPr>
              <a:t> 2</a:t>
            </a:r>
            <a:r>
              <a:rPr lang="en-IN" sz="2000" baseline="30000" dirty="0">
                <a:solidFill>
                  <a:schemeClr val="tx1"/>
                </a:solidFill>
              </a:rPr>
              <a:t>3</a:t>
            </a:r>
            <a:r>
              <a:rPr lang="en-IN" sz="2000" dirty="0">
                <a:solidFill>
                  <a:schemeClr val="tx1"/>
                </a:solidFill>
              </a:rPr>
              <a:t> = </a:t>
            </a:r>
            <a:r>
              <a:rPr lang="en-IN" sz="2000" dirty="0" smtClean="0">
                <a:solidFill>
                  <a:schemeClr val="tx1"/>
                </a:solidFill>
              </a:rPr>
              <a:t>8 and </a:t>
            </a:r>
            <a:r>
              <a:rPr lang="en-IN" sz="2000" dirty="0">
                <a:solidFill>
                  <a:schemeClr val="tx1"/>
                </a:solidFill>
              </a:rPr>
              <a:t>2</a:t>
            </a:r>
            <a:r>
              <a:rPr lang="en-IN" sz="2000" baseline="30000" dirty="0">
                <a:solidFill>
                  <a:schemeClr val="tx1"/>
                </a:solidFill>
              </a:rPr>
              <a:t>1</a:t>
            </a:r>
            <a:r>
              <a:rPr lang="en-IN" sz="2000" dirty="0">
                <a:solidFill>
                  <a:schemeClr val="tx1"/>
                </a:solidFill>
              </a:rPr>
              <a:t> = </a:t>
            </a:r>
            <a:r>
              <a:rPr lang="en-IN" sz="2000" dirty="0" smtClean="0">
                <a:solidFill>
                  <a:schemeClr val="tx1"/>
                </a:solidFill>
              </a:rPr>
              <a:t>2 when we add 8+2=10. so 					</a:t>
            </a:r>
            <a:r>
              <a:rPr lang="en-IN" sz="2000" dirty="0"/>
              <a:t> binary format </a:t>
            </a:r>
            <a:r>
              <a:rPr lang="en-IN" sz="2000" dirty="0" smtClean="0">
                <a:solidFill>
                  <a:schemeClr val="tx1"/>
                </a:solidFill>
              </a:rPr>
              <a:t>of 10 is 1010. 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19" y="2425036"/>
            <a:ext cx="4324405" cy="14105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66800" y="5105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3" algn="l" defTabSz="342900" rtl="0">
              <a:spcBef>
                <a:spcPct val="0"/>
              </a:spcBef>
            </a:pPr>
            <a:r>
              <a:rPr lang="en-IN" sz="21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IN" sz="21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sz="2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21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3200" b="1" dirty="0" smtClean="0">
                <a:solidFill>
                  <a:srgbClr val="002060"/>
                </a:solidFill>
              </a:rPr>
              <a:t>	Right </a:t>
            </a:r>
            <a:r>
              <a:rPr lang="en-IN" sz="3200" b="1" dirty="0">
                <a:solidFill>
                  <a:srgbClr val="002060"/>
                </a:solidFill>
              </a:rPr>
              <a:t>shift operator (&gt;&gt;).</a:t>
            </a:r>
            <a:r>
              <a:rPr lang="en-I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I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686800" cy="5181600"/>
          </a:xfrm>
        </p:spPr>
        <p:txBody>
          <a:bodyPr>
            <a:normAutofit/>
          </a:bodyPr>
          <a:lstStyle/>
          <a:p>
            <a:r>
              <a:rPr lang="en-IN" sz="2000" dirty="0"/>
              <a:t>This operator is represented by a symbol </a:t>
            </a:r>
            <a:r>
              <a:rPr lang="en-IN" sz="2000" dirty="0" smtClean="0"/>
              <a:t>&gt;&gt;, </a:t>
            </a:r>
            <a:r>
              <a:rPr lang="en-IN" sz="2000" dirty="0"/>
              <a:t>read as double less than. </a:t>
            </a:r>
            <a:endParaRPr lang="en" sz="2000" dirty="0"/>
          </a:p>
          <a:p>
            <a:r>
              <a:rPr lang="en-IN" sz="2000" dirty="0" smtClean="0"/>
              <a:t>I</a:t>
            </a:r>
            <a:r>
              <a:rPr lang="en" sz="2000" dirty="0" smtClean="0"/>
              <a:t>t will shift the bits to right side.</a:t>
            </a:r>
          </a:p>
          <a:p>
            <a:endParaRPr lang="en" sz="2000" dirty="0" smtClean="0"/>
          </a:p>
          <a:p>
            <a:pPr marL="0" indent="0">
              <a:buNone/>
            </a:pPr>
            <a:r>
              <a:rPr lang="en" sz="2000" dirty="0"/>
              <a:t>	</a:t>
            </a:r>
            <a:r>
              <a:rPr lang="en" sz="2000" dirty="0" smtClean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endParaRPr lang="en-I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2000" dirty="0" smtClean="0"/>
              <a:t>						10   </a:t>
            </a:r>
            <a:r>
              <a:rPr lang="en-IN" sz="2000" dirty="0"/>
              <a:t>&gt;&gt;   1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    	           Value  </a:t>
            </a:r>
            <a:r>
              <a:rPr lang="en-IN" sz="2000" dirty="0"/>
              <a:t>		</a:t>
            </a:r>
            <a:r>
              <a:rPr lang="en-IN" sz="2000" dirty="0" smtClean="0"/>
              <a:t>Operator</a:t>
            </a:r>
            <a:r>
              <a:rPr lang="en-IN" sz="2000" dirty="0"/>
              <a:t>	        </a:t>
            </a:r>
            <a:r>
              <a:rPr lang="en-IN" sz="2000" dirty="0" smtClean="0"/>
              <a:t>Step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" sz="2000" dirty="0" smtClean="0"/>
              <a:t>		</a:t>
            </a:r>
            <a:r>
              <a:rPr lang="en" sz="2000" dirty="0" smtClean="0">
                <a:solidFill>
                  <a:srgbClr val="7030A0"/>
                </a:solidFill>
              </a:rPr>
              <a:t>output:</a:t>
            </a:r>
          </a:p>
          <a:p>
            <a:pPr marL="0" indent="0">
              <a:buNone/>
            </a:pPr>
            <a:r>
              <a:rPr lang="en" sz="2000" dirty="0"/>
              <a:t>	</a:t>
            </a:r>
            <a:r>
              <a:rPr lang="en" sz="2000" dirty="0" smtClean="0"/>
              <a:t>		10 &gt;&gt; 1=5.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00400" y="3731965"/>
            <a:ext cx="799578" cy="53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72000" y="3938645"/>
            <a:ext cx="18789" cy="41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37028" y="3813906"/>
            <a:ext cx="695195" cy="41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6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6868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000" dirty="0">
                <a:solidFill>
                  <a:srgbClr val="7030A0"/>
                </a:solidFill>
              </a:rPr>
              <a:t>Explanation:</a:t>
            </a:r>
          </a:p>
          <a:p>
            <a:pPr marL="0" indent="0">
              <a:buNone/>
            </a:pPr>
            <a:r>
              <a:rPr lang="en" sz="2000" dirty="0"/>
              <a:t>		10       1010</a:t>
            </a:r>
            <a:r>
              <a:rPr lang="en" sz="2000" dirty="0" smtClean="0"/>
              <a:t>.</a:t>
            </a:r>
          </a:p>
          <a:p>
            <a:pPr marL="0" indent="0">
              <a:buNone/>
            </a:pPr>
            <a:r>
              <a:rPr lang="en" sz="2000" dirty="0"/>
              <a:t>	</a:t>
            </a:r>
            <a:r>
              <a:rPr lang="en" sz="2000" dirty="0" smtClean="0"/>
              <a:t>			</a:t>
            </a:r>
            <a:endParaRPr lang="en" sz="2000" dirty="0"/>
          </a:p>
          <a:p>
            <a:pPr marL="0" indent="0">
              <a:buNone/>
            </a:pPr>
            <a:r>
              <a:rPr lang="en" sz="2000" dirty="0"/>
              <a:t>	</a:t>
            </a:r>
            <a:r>
              <a:rPr lang="en" sz="2000" dirty="0" smtClean="0"/>
              <a:t>				it </a:t>
            </a:r>
            <a:r>
              <a:rPr lang="en" sz="2000" dirty="0"/>
              <a:t>will shift avery bit to right side based on step here step is 1 so it will shift avery bit to right </a:t>
            </a:r>
            <a:r>
              <a:rPr lang="en" sz="2000" dirty="0" smtClean="0"/>
              <a:t>side one time.</a:t>
            </a:r>
            <a:endParaRPr lang="e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Before Shift:   1010		</a:t>
            </a:r>
            <a:r>
              <a:rPr lang="en-IN" sz="2000" dirty="0"/>
              <a:t>	</a:t>
            </a:r>
            <a:r>
              <a:rPr lang="en-IN" sz="2000" dirty="0" smtClean="0"/>
              <a:t>10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After shift:   0101			5</a:t>
            </a:r>
            <a:r>
              <a:rPr lang="en-IN" sz="2000" dirty="0"/>
              <a:t> </a:t>
            </a:r>
            <a:r>
              <a:rPr lang="en-IN" sz="2000" dirty="0" smtClean="0"/>
              <a:t>       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chemeClr val="tx2">
                    <a:lumMod val="75000"/>
                  </a:schemeClr>
                </a:solidFill>
              </a:rPr>
              <a:t>		(If u have any dought please refer d</a:t>
            </a:r>
            <a:r>
              <a:rPr lang="en-IN" sz="2000" dirty="0" smtClean="0">
                <a:solidFill>
                  <a:srgbClr val="00B0F0"/>
                </a:solidFill>
              </a:rPr>
              <a:t>iagram 1 </a:t>
            </a:r>
            <a:r>
              <a:rPr lang="en-IN" sz="2000" dirty="0" smtClean="0">
                <a:solidFill>
                  <a:schemeClr val="tx2">
                    <a:lumMod val="75000"/>
                  </a:schemeClr>
                </a:solidFill>
              </a:rPr>
              <a:t>in page no </a:t>
            </a:r>
            <a:r>
              <a:rPr lang="en-IN" sz="2000" dirty="0" smtClean="0">
                <a:solidFill>
                  <a:srgbClr val="00B0F0"/>
                </a:solidFill>
              </a:rPr>
              <a:t>11</a:t>
            </a:r>
            <a:r>
              <a:rPr lang="en-IN" sz="2000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52600" y="1219200"/>
            <a:ext cx="25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865328" y="1232335"/>
            <a:ext cx="1935271" cy="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179875" y="2971800"/>
            <a:ext cx="1287049" cy="1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67175" y="3753111"/>
            <a:ext cx="1287049" cy="1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2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3" algn="l" defTabSz="342900" rtl="0">
              <a:spcBef>
                <a:spcPct val="0"/>
              </a:spcBef>
            </a:pPr>
            <a:r>
              <a:rPr lang="en-IN" sz="3200" b="1" dirty="0" smtClean="0">
                <a:solidFill>
                  <a:srgbClr val="002060"/>
                </a:solidFill>
              </a:rPr>
              <a:t/>
            </a:r>
            <a:br>
              <a:rPr lang="en-IN" sz="3200" b="1" dirty="0" smtClean="0">
                <a:solidFill>
                  <a:srgbClr val="002060"/>
                </a:solidFill>
              </a:rPr>
            </a:br>
            <a:r>
              <a:rPr lang="en-IN" sz="3200" b="1" dirty="0">
                <a:solidFill>
                  <a:srgbClr val="002060"/>
                </a:solidFill>
              </a:rPr>
              <a:t>	</a:t>
            </a:r>
            <a:r>
              <a:rPr lang="en-IN" sz="3200" b="1" dirty="0" smtClean="0">
                <a:solidFill>
                  <a:srgbClr val="002060"/>
                </a:solidFill>
              </a:rPr>
              <a:t>		Left </a:t>
            </a:r>
            <a:r>
              <a:rPr lang="en-IN" sz="3200" b="1" dirty="0">
                <a:solidFill>
                  <a:srgbClr val="002060"/>
                </a:solidFill>
              </a:rPr>
              <a:t>shift operator(&lt;&lt;).</a:t>
            </a:r>
            <a:r>
              <a:rPr lang="en-I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I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8686800" cy="5287962"/>
          </a:xfrm>
        </p:spPr>
        <p:txBody>
          <a:bodyPr>
            <a:normAutofit/>
          </a:bodyPr>
          <a:lstStyle/>
          <a:p>
            <a:r>
              <a:rPr lang="en-IN" sz="2000" dirty="0"/>
              <a:t>This operator is represented by a symbol </a:t>
            </a:r>
            <a:r>
              <a:rPr lang="en-IN" sz="2000" dirty="0" smtClean="0"/>
              <a:t>&lt;&lt;, </a:t>
            </a:r>
            <a:r>
              <a:rPr lang="en-IN" sz="2000" dirty="0"/>
              <a:t>read as double less than. </a:t>
            </a:r>
            <a:endParaRPr lang="en" sz="2000" dirty="0"/>
          </a:p>
          <a:p>
            <a:r>
              <a:rPr lang="en-IN" sz="2000" dirty="0"/>
              <a:t>I</a:t>
            </a:r>
            <a:r>
              <a:rPr lang="en" sz="2000" dirty="0"/>
              <a:t>t will shift the bits to </a:t>
            </a:r>
            <a:r>
              <a:rPr lang="en" sz="2000" dirty="0" smtClean="0"/>
              <a:t>left </a:t>
            </a:r>
            <a:r>
              <a:rPr lang="en" sz="2000" dirty="0"/>
              <a:t>side.</a:t>
            </a:r>
          </a:p>
          <a:p>
            <a:endParaRPr lang="en" sz="2000" dirty="0"/>
          </a:p>
          <a:p>
            <a:pPr marL="0" indent="0">
              <a:buNone/>
            </a:pPr>
            <a:r>
              <a:rPr lang="en" sz="2000" dirty="0"/>
              <a:t>	</a:t>
            </a:r>
            <a:r>
              <a:rPr lang="en" sz="2000" dirty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endParaRPr lang="en-I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2000" dirty="0"/>
              <a:t>						10   </a:t>
            </a:r>
            <a:r>
              <a:rPr lang="en-IN" sz="2000" dirty="0" smtClean="0"/>
              <a:t>&lt;&lt;   </a:t>
            </a:r>
            <a:r>
              <a:rPr lang="en-IN" sz="2000" dirty="0"/>
              <a:t>1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	       </a:t>
            </a:r>
            <a:r>
              <a:rPr lang="en-IN" sz="2000" dirty="0" smtClean="0"/>
              <a:t>	           Value  </a:t>
            </a:r>
            <a:r>
              <a:rPr lang="en-IN" sz="2000" dirty="0"/>
              <a:t>		Operator	        Step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" sz="2000" dirty="0"/>
              <a:t>		</a:t>
            </a:r>
            <a:r>
              <a:rPr lang="en" sz="2000" dirty="0">
                <a:solidFill>
                  <a:srgbClr val="7030A0"/>
                </a:solidFill>
              </a:rPr>
              <a:t>output:</a:t>
            </a:r>
          </a:p>
          <a:p>
            <a:pPr marL="0" indent="0">
              <a:buNone/>
            </a:pPr>
            <a:r>
              <a:rPr lang="en" sz="2000" dirty="0"/>
              <a:t>			10 </a:t>
            </a:r>
            <a:r>
              <a:rPr lang="en" sz="2000" dirty="0" smtClean="0"/>
              <a:t>&lt;&lt; 1=20.</a:t>
            </a:r>
            <a:endParaRPr lang="en" sz="2000" dirty="0"/>
          </a:p>
          <a:p>
            <a:endParaRPr lang="en-IN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52800" y="3666212"/>
            <a:ext cx="780789" cy="39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4400" y="3652119"/>
            <a:ext cx="0" cy="44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1600" y="3666212"/>
            <a:ext cx="923272" cy="41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5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7630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000" dirty="0">
                <a:solidFill>
                  <a:srgbClr val="7030A0"/>
                </a:solidFill>
              </a:rPr>
              <a:t>Explanation:</a:t>
            </a:r>
          </a:p>
          <a:p>
            <a:pPr marL="0" indent="0">
              <a:buNone/>
            </a:pPr>
            <a:r>
              <a:rPr lang="en" sz="2000" dirty="0"/>
              <a:t>		10       1010.</a:t>
            </a:r>
          </a:p>
          <a:p>
            <a:pPr marL="0" indent="0">
              <a:buNone/>
            </a:pPr>
            <a:r>
              <a:rPr lang="en" sz="2000" dirty="0"/>
              <a:t>				</a:t>
            </a:r>
          </a:p>
          <a:p>
            <a:pPr marL="0" indent="0">
              <a:buNone/>
            </a:pPr>
            <a:r>
              <a:rPr lang="en" sz="2000" dirty="0"/>
              <a:t>					it will shift avery bit to </a:t>
            </a:r>
            <a:r>
              <a:rPr lang="en" sz="2000" dirty="0" smtClean="0"/>
              <a:t>left </a:t>
            </a:r>
            <a:r>
              <a:rPr lang="en" sz="2000" dirty="0"/>
              <a:t>side based on step here step is 1 so it will shift avery bit to </a:t>
            </a:r>
            <a:r>
              <a:rPr lang="en" sz="2000" dirty="0" smtClean="0"/>
              <a:t>left side on time.</a:t>
            </a:r>
            <a:endParaRPr lang="e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Before Shift:   </a:t>
            </a:r>
            <a:r>
              <a:rPr lang="en-IN" sz="2000" dirty="0" smtClean="0"/>
              <a:t>1010  </a:t>
            </a:r>
            <a:r>
              <a:rPr lang="en-IN" sz="2000" dirty="0"/>
              <a:t>		 </a:t>
            </a:r>
            <a:r>
              <a:rPr lang="en-IN" sz="2000" dirty="0" smtClean="0"/>
              <a:t>10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After shift: </a:t>
            </a:r>
            <a:r>
              <a:rPr lang="en-IN" sz="2000" dirty="0" smtClean="0"/>
              <a:t>10100		</a:t>
            </a:r>
            <a:r>
              <a:rPr lang="en-IN" sz="2000" dirty="0"/>
              <a:t> </a:t>
            </a:r>
            <a:r>
              <a:rPr lang="en-IN" sz="2000" dirty="0" smtClean="0"/>
              <a:t>       20</a:t>
            </a:r>
            <a:r>
              <a:rPr lang="en-IN" sz="2000" dirty="0"/>
              <a:t>	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(If u have any dought please refer 							</a:t>
            </a:r>
            <a:r>
              <a:rPr lang="en-IN" sz="2000" dirty="0" smtClean="0">
                <a:solidFill>
                  <a:srgbClr val="00B0F0"/>
                </a:solidFill>
              </a:rPr>
              <a:t>diagram </a:t>
            </a:r>
            <a:r>
              <a:rPr lang="en-IN" sz="2000" dirty="0">
                <a:solidFill>
                  <a:srgbClr val="00B0F0"/>
                </a:solidFill>
              </a:rPr>
              <a:t>1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in page no </a:t>
            </a:r>
            <a:r>
              <a:rPr lang="en-IN" sz="2000" dirty="0">
                <a:solidFill>
                  <a:srgbClr val="00B0F0"/>
                </a:solidFill>
              </a:rPr>
              <a:t>11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endParaRPr lang="en-IN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05000" y="1371600"/>
            <a:ext cx="281835" cy="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241109" y="1552445"/>
            <a:ext cx="181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50299" y="30480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3771900"/>
            <a:ext cx="1390389" cy="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46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03" y="1325332"/>
            <a:ext cx="6918656" cy="1147775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</a:rPr>
              <a:t>Truth Table: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							</a:t>
            </a:r>
            <a:b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						</a:t>
            </a:r>
            <a:r>
              <a:rPr lang="en-IN" sz="1650" dirty="0">
                <a:solidFill>
                  <a:srgbClr val="00B0F0"/>
                </a:solidFill>
              </a:rPr>
              <a:t>Table no:1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		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6942"/>
              </p:ext>
            </p:extLst>
          </p:nvPr>
        </p:nvGraphicFramePr>
        <p:xfrm>
          <a:off x="228599" y="1752599"/>
          <a:ext cx="83058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80772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A&amp;B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A|B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A^B</a:t>
                      </a:r>
                    </a:p>
                  </a:txBody>
                  <a:tcPr marL="68580" marR="68580" marT="34290" marB="34290"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63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IN" sz="3200" b="1" dirty="0" smtClean="0">
                <a:solidFill>
                  <a:srgbClr val="002060"/>
                </a:solidFill>
              </a:rPr>
              <a:t/>
            </a:r>
            <a:br>
              <a:rPr lang="en-IN" sz="3200" b="1" dirty="0" smtClean="0">
                <a:solidFill>
                  <a:srgbClr val="002060"/>
                </a:solidFill>
              </a:rPr>
            </a:br>
            <a:r>
              <a:rPr lang="en-IN" sz="3200" b="1" dirty="0">
                <a:solidFill>
                  <a:srgbClr val="002060"/>
                </a:solidFill>
              </a:rPr>
              <a:t>	</a:t>
            </a:r>
            <a:r>
              <a:rPr lang="en-IN" sz="3200" b="1" dirty="0" smtClean="0">
                <a:solidFill>
                  <a:srgbClr val="002060"/>
                </a:solidFill>
              </a:rPr>
              <a:t>		Bitwise </a:t>
            </a:r>
            <a:r>
              <a:rPr lang="en-IN" sz="3200" b="1" dirty="0">
                <a:solidFill>
                  <a:srgbClr val="002060"/>
                </a:solidFill>
              </a:rPr>
              <a:t>OR (|)</a:t>
            </a:r>
            <a:r>
              <a:rPr lang="en-IN" sz="2700" b="1" dirty="0">
                <a:solidFill>
                  <a:srgbClr val="002060"/>
                </a:solidFill>
              </a:rPr>
              <a:t> 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8686800" cy="490696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This operator is a binary operator, denoted by ‘|’. It returns bit by bit OR of input values, i.e., if either of the bits is 1, it gives 1, else it shows 0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		</a:t>
            </a:r>
            <a:r>
              <a:rPr lang="en-IN" sz="2000" dirty="0" smtClean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				num1=4		0100  (Binary Format)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	num2=2		0010   </a:t>
            </a:r>
            <a:r>
              <a:rPr lang="en-IN" sz="2000" dirty="0">
                <a:solidFill>
                  <a:schemeClr val="tx1"/>
                </a:solidFill>
              </a:rPr>
              <a:t>(Binary Format</a:t>
            </a:r>
            <a:r>
              <a:rPr lang="en-IN" sz="20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				When We apply bitwise Or(|)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	0 1 0 0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    </a:t>
            </a:r>
            <a:r>
              <a:rPr lang="en-IN" sz="2000" dirty="0" smtClean="0">
                <a:solidFill>
                  <a:srgbClr val="C00000"/>
                </a:solidFill>
              </a:rPr>
              <a:t>|      </a:t>
            </a:r>
            <a:r>
              <a:rPr lang="en-IN" sz="2000" dirty="0" smtClean="0">
                <a:solidFill>
                  <a:schemeClr val="tx1"/>
                </a:solidFill>
              </a:rPr>
              <a:t>0 0 1 0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	0 1 1 0			Out Put = 6.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094" y="2990067"/>
            <a:ext cx="789140" cy="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16994" y="3343668"/>
            <a:ext cx="789140" cy="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80778" y="5012761"/>
            <a:ext cx="1362206" cy="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0778" y="5498622"/>
            <a:ext cx="1362206" cy="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50499" y="5279093"/>
            <a:ext cx="1083501" cy="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3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686800" cy="6172200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IN" sz="2000" dirty="0"/>
          </a:p>
          <a:p>
            <a:pPr marL="342900" lvl="1" indent="0">
              <a:buNone/>
            </a:pPr>
            <a:endParaRPr lang="en-IN" sz="2000" dirty="0"/>
          </a:p>
          <a:p>
            <a:pPr marL="342900" lvl="1" indent="0">
              <a:buNone/>
            </a:pPr>
            <a:r>
              <a:rPr lang="en-IN" sz="2000" i="1" dirty="0">
                <a:solidFill>
                  <a:srgbClr val="0070C0"/>
                </a:solidFill>
              </a:rPr>
              <a:t>1’s Compliment:</a:t>
            </a:r>
          </a:p>
          <a:p>
            <a:pPr marL="342900" lvl="1" indent="0">
              <a:buNone/>
            </a:pPr>
            <a:r>
              <a:rPr lang="en-IN" sz="2000" i="1" dirty="0">
                <a:solidFill>
                  <a:srgbClr val="0070C0"/>
                </a:solidFill>
              </a:rPr>
              <a:t>		* </a:t>
            </a:r>
            <a:r>
              <a:rPr lang="en-IN" sz="2000" dirty="0"/>
              <a:t>It converts binary digits </a:t>
            </a:r>
            <a:r>
              <a:rPr lang="en-IN" sz="2000" b="1" dirty="0"/>
              <a:t>1</a:t>
            </a:r>
            <a:r>
              <a:rPr lang="en-IN" sz="2000" dirty="0"/>
              <a:t> to </a:t>
            </a:r>
            <a:r>
              <a:rPr lang="en-IN" sz="2000" b="1" dirty="0"/>
              <a:t>0</a:t>
            </a:r>
            <a:r>
              <a:rPr lang="en-IN" sz="2000" dirty="0"/>
              <a:t> and </a:t>
            </a:r>
            <a:r>
              <a:rPr lang="en-IN" sz="2000" b="1" dirty="0"/>
              <a:t>0</a:t>
            </a:r>
            <a:r>
              <a:rPr lang="en-IN" sz="2000" dirty="0"/>
              <a:t> to </a:t>
            </a:r>
            <a:r>
              <a:rPr lang="en-IN" sz="2000" b="1" dirty="0"/>
              <a:t>1</a:t>
            </a:r>
            <a:endParaRPr lang="en-IN" sz="2000" i="1" dirty="0">
              <a:solidFill>
                <a:srgbClr val="0070C0"/>
              </a:solidFill>
            </a:endParaRPr>
          </a:p>
          <a:p>
            <a:pPr marL="342900" lvl="1" indent="0">
              <a:buNone/>
            </a:pPr>
            <a:r>
              <a:rPr lang="en-IN" sz="2000" i="1" dirty="0">
                <a:solidFill>
                  <a:srgbClr val="0070C0"/>
                </a:solidFill>
              </a:rPr>
              <a:t>				</a:t>
            </a:r>
          </a:p>
          <a:p>
            <a:pPr marL="342900" lvl="1" indent="0">
              <a:buNone/>
            </a:pPr>
            <a:r>
              <a:rPr lang="en-IN" sz="2000" i="1" dirty="0">
                <a:solidFill>
                  <a:srgbClr val="0070C0"/>
                </a:solidFill>
              </a:rPr>
              <a:t>	</a:t>
            </a:r>
          </a:p>
          <a:p>
            <a:pPr marL="342900" lvl="1" indent="0">
              <a:buNone/>
            </a:pPr>
            <a:r>
              <a:rPr lang="en-IN" sz="2000" dirty="0"/>
              <a:t>	</a:t>
            </a:r>
          </a:p>
          <a:p>
            <a:pPr marL="342900" lvl="1" indent="0">
              <a:buNone/>
            </a:pPr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lvl="1" indent="0">
              <a:buNone/>
            </a:pPr>
            <a:endParaRPr lang="en-IN" sz="2000" dirty="0"/>
          </a:p>
          <a:p>
            <a:pPr marL="342900" lvl="1" indent="0">
              <a:buNone/>
            </a:pPr>
            <a:endParaRPr lang="en-IN" sz="2000" dirty="0"/>
          </a:p>
          <a:p>
            <a:pPr marL="342900" lvl="1" indent="0">
              <a:buNone/>
            </a:pPr>
            <a:endParaRPr lang="en-IN" sz="2000" dirty="0"/>
          </a:p>
          <a:p>
            <a:pPr marL="342900" lvl="1" indent="0">
              <a:buNone/>
            </a:pPr>
            <a:r>
              <a:rPr lang="en-IN" sz="2000" dirty="0"/>
              <a:t>0    0    0    0    1    1    1    0                             Binary format (14).</a:t>
            </a:r>
          </a:p>
          <a:p>
            <a:pPr marL="342900" lvl="1" indent="0">
              <a:buNone/>
            </a:pPr>
            <a:endParaRPr lang="en-IN" sz="2000" dirty="0"/>
          </a:p>
          <a:p>
            <a:pPr marL="342900" lvl="1" indent="0">
              <a:buNone/>
            </a:pPr>
            <a:r>
              <a:rPr lang="en-IN" sz="2000" dirty="0"/>
              <a:t>1    1    1    1    0    0     0   1                            1’s compliment (14) </a:t>
            </a:r>
          </a:p>
        </p:txBody>
      </p:sp>
      <p:pic>
        <p:nvPicPr>
          <p:cNvPr id="22" name="Picture 21" descr="Java Bitwise complement operator converts 0 to 1 and 1 to 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0"/>
            <a:ext cx="3124199" cy="190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Arrow Connector 23"/>
          <p:cNvCxnSpPr/>
          <p:nvPr/>
        </p:nvCxnSpPr>
        <p:spPr>
          <a:xfrm>
            <a:off x="3282683" y="4876800"/>
            <a:ext cx="118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82683" y="5638800"/>
            <a:ext cx="118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3400" y="5105400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38200" y="5105400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219200" y="5105400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00200" y="5105400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05000" y="5105400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86000" y="5105400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67000" y="5105400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1800" y="5105400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49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Topics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 Arithmetic operators.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2.Bitwise Operators.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3.Increment and Decrement.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4. Up casting.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5. Down casting.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B87A-A62A-4557-A001-366F0C3D98A1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763000" cy="609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2’s </a:t>
            </a:r>
            <a:r>
              <a:rPr lang="en-IN" sz="2000" dirty="0">
                <a:solidFill>
                  <a:srgbClr val="0070C0"/>
                </a:solidFill>
              </a:rPr>
              <a:t>compliment</a:t>
            </a:r>
            <a:r>
              <a:rPr lang="en-IN" sz="2000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	</a:t>
            </a:r>
            <a:r>
              <a:rPr lang="en-IN" sz="2000" dirty="0" smtClean="0">
                <a:solidFill>
                  <a:srgbClr val="0070C0"/>
                </a:solidFill>
              </a:rPr>
              <a:t>	</a:t>
            </a:r>
            <a:r>
              <a:rPr lang="en-IN" sz="2000" dirty="0">
                <a:solidFill>
                  <a:schemeClr val="tx1"/>
                </a:solidFill>
              </a:rPr>
              <a:t>2’s complement of a binary number is 1 added to the 1’s complement </a:t>
            </a:r>
            <a:r>
              <a:rPr lang="en-IN" sz="2000" dirty="0" smtClean="0">
                <a:solidFill>
                  <a:schemeClr val="tx1"/>
                </a:solidFill>
              </a:rPr>
              <a:t>		of </a:t>
            </a:r>
            <a:r>
              <a:rPr lang="en-IN" sz="2000" dirty="0">
                <a:solidFill>
                  <a:schemeClr val="tx1"/>
                </a:solidFill>
              </a:rPr>
              <a:t>the binary number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Steps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to convert 2’s compliment:</a:t>
            </a:r>
          </a:p>
          <a:p>
            <a:pPr marL="600075" lvl="2" indent="0">
              <a:buNone/>
            </a:pPr>
            <a:r>
              <a:rPr lang="en-IN" sz="2000" dirty="0"/>
              <a:t>1.We have convert number into a binary format.</a:t>
            </a:r>
          </a:p>
          <a:p>
            <a:pPr marL="600075" lvl="2" indent="0">
              <a:buNone/>
            </a:pPr>
            <a:r>
              <a:rPr lang="en-IN" sz="2000" dirty="0"/>
              <a:t>2.Then we have convert into a 1’s compliment.</a:t>
            </a:r>
          </a:p>
          <a:p>
            <a:pPr marL="600075" lvl="2" indent="0">
              <a:buNone/>
            </a:pPr>
            <a:r>
              <a:rPr lang="en-IN" sz="2000" dirty="0"/>
              <a:t>3.Then we have to add with +1 in the first.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</a:t>
            </a:r>
            <a:r>
              <a:rPr lang="en-IN" sz="2000" dirty="0"/>
              <a:t>0    0    0    0    1    1    1   1</a:t>
            </a:r>
            <a:r>
              <a:rPr lang="en-IN" sz="2000" dirty="0" smtClean="0"/>
              <a:t>                         </a:t>
            </a:r>
            <a:r>
              <a:rPr lang="en-IN" sz="2000" dirty="0"/>
              <a:t>Binary </a:t>
            </a:r>
            <a:r>
              <a:rPr lang="en-IN" sz="2000" dirty="0" smtClean="0"/>
              <a:t>format (15)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</a:t>
            </a:r>
            <a:endParaRPr lang="en-IN" sz="2000" dirty="0">
              <a:solidFill>
                <a:schemeClr val="tx1"/>
              </a:solidFill>
            </a:endParaRPr>
          </a:p>
          <a:p>
            <a:pPr marL="1028700" lvl="3" indent="0">
              <a:buNone/>
            </a:pPr>
            <a:r>
              <a:rPr lang="en-IN" sz="2000" dirty="0" smtClean="0"/>
              <a:t>		1    </a:t>
            </a:r>
            <a:r>
              <a:rPr lang="en-IN" sz="2000" dirty="0"/>
              <a:t>1    1    1    0    0    0   0                          1’s compliment</a:t>
            </a:r>
          </a:p>
          <a:p>
            <a:pPr marL="1028700" lvl="3" indent="0">
              <a:buNone/>
            </a:pPr>
            <a:r>
              <a:rPr lang="en-IN" sz="2000" dirty="0"/>
              <a:t>					   +1	</a:t>
            </a:r>
          </a:p>
          <a:p>
            <a:pPr marL="1028700" lvl="3" indent="0">
              <a:buNone/>
            </a:pPr>
            <a:r>
              <a:rPr lang="en-IN" sz="2000" dirty="0" smtClean="0"/>
              <a:t>		1    </a:t>
            </a:r>
            <a:r>
              <a:rPr lang="en-IN" sz="2000" dirty="0"/>
              <a:t>1    1     1   0    0    0    1                           2’s compliment (15)</a:t>
            </a:r>
          </a:p>
          <a:p>
            <a:pPr marL="1285875" lvl="3" indent="-257175">
              <a:buAutoNum type="arabicPlain"/>
            </a:pPr>
            <a:endParaRPr lang="en-IN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981200" y="5436677"/>
            <a:ext cx="30906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1200" y="5947246"/>
            <a:ext cx="309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4331569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90800" y="4303821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98557" y="4331569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76600" y="4359491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57600" y="4324349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38600" y="4359491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40443" y="4309299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48200" y="4331569"/>
            <a:ext cx="0" cy="3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03140" y="4926109"/>
            <a:ext cx="1004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03140" y="4234580"/>
            <a:ext cx="999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14967" y="5617638"/>
            <a:ext cx="836113" cy="1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8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780859" cy="574786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Now we can check why 14 will output as -15: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* Now </a:t>
            </a:r>
            <a:r>
              <a:rPr lang="en-IN" sz="2000" dirty="0">
                <a:solidFill>
                  <a:schemeClr val="tx1"/>
                </a:solidFill>
              </a:rPr>
              <a:t>clearly observe (Above) that 1’s compliment of 14 is equal to the 2’s </a:t>
            </a:r>
            <a:r>
              <a:rPr lang="en-IN" sz="2000" dirty="0" smtClean="0">
                <a:solidFill>
                  <a:schemeClr val="tx1"/>
                </a:solidFill>
              </a:rPr>
              <a:t>		compliment </a:t>
            </a:r>
            <a:r>
              <a:rPr lang="en-IN" sz="2000" dirty="0">
                <a:solidFill>
                  <a:schemeClr val="tx1"/>
                </a:solidFill>
              </a:rPr>
              <a:t>of 15.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	* That’s </a:t>
            </a:r>
            <a:r>
              <a:rPr lang="en-IN" sz="2000" dirty="0">
                <a:solidFill>
                  <a:schemeClr val="tx1"/>
                </a:solidFill>
              </a:rPr>
              <a:t>why we use compliment that is negative it is giving output as -15.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/>
              <a:t>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rgbClr val="00B0F0"/>
                </a:solidFill>
              </a:rPr>
              <a:t>Note</a:t>
            </a:r>
            <a:r>
              <a:rPr lang="en-IN" sz="2000" dirty="0">
                <a:solidFill>
                  <a:srgbClr val="00B0F0"/>
                </a:solidFill>
              </a:rPr>
              <a:t>: 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* When </a:t>
            </a:r>
            <a:r>
              <a:rPr lang="en-IN" sz="2000" dirty="0">
                <a:solidFill>
                  <a:schemeClr val="tx1"/>
                </a:solidFill>
              </a:rPr>
              <a:t>we give input as ~14 it will give output as -15.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</a:t>
            </a:r>
            <a:r>
              <a:rPr lang="en-IN" sz="2000" dirty="0" smtClean="0">
                <a:solidFill>
                  <a:schemeClr val="tx1"/>
                </a:solidFill>
              </a:rPr>
              <a:t>	* When </a:t>
            </a:r>
            <a:r>
              <a:rPr lang="en-IN" sz="2000" dirty="0">
                <a:solidFill>
                  <a:schemeClr val="tx1"/>
                </a:solidFill>
              </a:rPr>
              <a:t>we give input as ~-14 it will give output as 15.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</a:t>
            </a:r>
            <a:r>
              <a:rPr lang="en-IN" sz="2000" dirty="0" smtClean="0">
                <a:solidFill>
                  <a:schemeClr val="tx1"/>
                </a:solidFill>
              </a:rPr>
              <a:t>	* When </a:t>
            </a:r>
            <a:r>
              <a:rPr lang="en-IN" sz="2000" dirty="0">
                <a:solidFill>
                  <a:schemeClr val="tx1"/>
                </a:solidFill>
              </a:rPr>
              <a:t>u give input as negative numbers, we are using compliment (Not) </a:t>
            </a:r>
            <a:r>
              <a:rPr lang="en-IN" sz="2000" dirty="0" smtClean="0">
                <a:solidFill>
                  <a:schemeClr val="tx1"/>
                </a:solidFill>
              </a:rPr>
              <a:t>		what’s </a:t>
            </a:r>
            <a:r>
              <a:rPr lang="en-IN" sz="2000" dirty="0">
                <a:solidFill>
                  <a:schemeClr val="tx1"/>
                </a:solidFill>
              </a:rPr>
              <a:t>it will give output as positive number. The same way for </a:t>
            </a:r>
            <a:r>
              <a:rPr lang="en-IN" sz="2000" dirty="0" smtClean="0">
                <a:solidFill>
                  <a:schemeClr val="tx1"/>
                </a:solidFill>
              </a:rPr>
              <a:t>			positive numbers </a:t>
            </a:r>
            <a:r>
              <a:rPr lang="en-IN" sz="2000" dirty="0">
                <a:solidFill>
                  <a:schemeClr val="tx1"/>
                </a:solidFill>
              </a:rPr>
              <a:t>also if we give positive numbers it will give </a:t>
            </a:r>
            <a:r>
              <a:rPr lang="en-IN" sz="2000" dirty="0" smtClean="0">
                <a:solidFill>
                  <a:schemeClr val="tx1"/>
                </a:solidFill>
              </a:rPr>
              <a:t>			output </a:t>
            </a:r>
            <a:r>
              <a:rPr lang="en-IN" sz="2000" dirty="0">
                <a:solidFill>
                  <a:schemeClr val="tx1"/>
                </a:solidFill>
              </a:rPr>
              <a:t>as negative </a:t>
            </a:r>
            <a:r>
              <a:rPr lang="en-IN" sz="2000" dirty="0" smtClean="0">
                <a:solidFill>
                  <a:schemeClr val="tx1"/>
                </a:solidFill>
              </a:rPr>
              <a:t>numbers.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5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Increment and </a:t>
            </a:r>
            <a:r>
              <a:rPr lang="en-IN" b="1" dirty="0" smtClean="0">
                <a:solidFill>
                  <a:srgbClr val="002060"/>
                </a:solidFill>
              </a:rPr>
              <a:t>Decrement: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8686800" cy="5287962"/>
          </a:xfrm>
        </p:spPr>
        <p:txBody>
          <a:bodyPr>
            <a:normAutofit/>
          </a:bodyPr>
          <a:lstStyle/>
          <a:p>
            <a:pPr fontAlgn="base"/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Increment:</a:t>
            </a:r>
          </a:p>
          <a:p>
            <a:pPr marL="0" indent="0" fontAlgn="base">
              <a:buNone/>
            </a:pPr>
            <a:r>
              <a:rPr lang="en-IN" sz="2000" dirty="0" smtClean="0"/>
              <a:t>		Increment </a:t>
            </a:r>
            <a:r>
              <a:rPr lang="en-IN" sz="2000" dirty="0"/>
              <a:t>is nothing but increasing the value. There are two types…</a:t>
            </a:r>
          </a:p>
          <a:p>
            <a:pPr marL="0" indent="0" fontAlgn="base">
              <a:buNone/>
            </a:pPr>
            <a:r>
              <a:rPr lang="en-IN" sz="2000" dirty="0"/>
              <a:t> </a:t>
            </a:r>
            <a:r>
              <a:rPr lang="en-IN" sz="2000" dirty="0" smtClean="0"/>
              <a:t>			1. Pre-increment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 smtClean="0"/>
              <a:t>			2. Post-increment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	   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Pre-increment</a:t>
            </a: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IN" sz="2000" dirty="0" smtClean="0"/>
              <a:t>				Here </a:t>
            </a:r>
            <a:r>
              <a:rPr lang="en-IN" sz="2000" dirty="0"/>
              <a:t>first it incrementing the value and then we are assign to the other </a:t>
            </a:r>
            <a:r>
              <a:rPr lang="en-IN" sz="2000" dirty="0" smtClean="0"/>
              <a:t>variable.</a:t>
            </a:r>
          </a:p>
          <a:p>
            <a:pPr marL="0" indent="0">
              <a:buNone/>
            </a:pPr>
            <a:r>
              <a:rPr lang="en-IN" sz="2000" dirty="0" smtClean="0"/>
              <a:t>		</a:t>
            </a:r>
            <a:r>
              <a:rPr lang="en-IN" sz="2000" dirty="0" smtClean="0">
                <a:solidFill>
                  <a:srgbClr val="00B0F0"/>
                </a:solidFill>
              </a:rPr>
              <a:t>Example:							Output:</a:t>
            </a:r>
          </a:p>
          <a:p>
            <a:pPr marL="0" indent="0">
              <a:buNone/>
            </a:pPr>
            <a:r>
              <a:rPr lang="en-IN" sz="2000" dirty="0" smtClean="0"/>
              <a:t>			int I=10;						</a:t>
            </a:r>
            <a:r>
              <a:rPr lang="en-IN" sz="2000" dirty="0"/>
              <a:t>I</a:t>
            </a:r>
            <a:r>
              <a:rPr lang="en-IN" sz="2000" dirty="0" smtClean="0"/>
              <a:t>=11					int J=++I;						j=11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5202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628459" cy="4604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Post-increment: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685800" lvl="2" indent="0">
              <a:buNone/>
            </a:pPr>
            <a:r>
              <a:rPr lang="en-IN" sz="2000" dirty="0"/>
              <a:t>Here first it assign to the variable and then we are incrementing value.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00B0F0"/>
                </a:solidFill>
              </a:rPr>
              <a:t>       Example: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		int I=10;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		int J=I++;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		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	</a:t>
            </a:r>
            <a:r>
              <a:rPr lang="en-IN" sz="2000" dirty="0">
                <a:solidFill>
                  <a:srgbClr val="00B0F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	</a:t>
            </a:r>
            <a:r>
              <a:rPr lang="en-IN" sz="2000" dirty="0" smtClean="0">
                <a:solidFill>
                  <a:schemeClr val="tx1"/>
                </a:solidFill>
              </a:rPr>
              <a:t>	J=10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		I=11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286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686800" cy="5334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Decrement:</a:t>
            </a:r>
          </a:p>
          <a:p>
            <a:pPr marL="0" indent="0" fontAlgn="base">
              <a:buNone/>
            </a:pPr>
            <a:r>
              <a:rPr lang="en-IN" sz="2000" dirty="0" smtClean="0"/>
              <a:t>		Decrement </a:t>
            </a:r>
            <a:r>
              <a:rPr lang="en-IN" sz="2000" dirty="0"/>
              <a:t>is nothing but decreasing the value. There are two types…</a:t>
            </a:r>
          </a:p>
          <a:p>
            <a:pPr marL="0" indent="0" fontAlgn="base">
              <a:buNone/>
            </a:pPr>
            <a:r>
              <a:rPr lang="en-IN" sz="2000" dirty="0"/>
              <a:t> 	</a:t>
            </a:r>
            <a:r>
              <a:rPr lang="en-IN" sz="2000" dirty="0" smtClean="0"/>
              <a:t>			1.Pre-decrement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 smtClean="0"/>
              <a:t>				2.Post-decrement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	    </a:t>
            </a:r>
          </a:p>
          <a:p>
            <a:pPr marL="0" indent="0">
              <a:buNone/>
            </a:pPr>
            <a:r>
              <a:rPr lang="en-IN" sz="2000" dirty="0"/>
              <a:t>      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Pre-decrement</a:t>
            </a: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685800" lvl="2" indent="0">
              <a:buNone/>
            </a:pPr>
            <a:r>
              <a:rPr lang="en-IN" sz="2000" dirty="0"/>
              <a:t>Here first it decreasing the value and then we are assign to the other variable.</a:t>
            </a:r>
          </a:p>
          <a:p>
            <a:pPr marL="0" indent="0">
              <a:buNone/>
            </a:pPr>
            <a:r>
              <a:rPr lang="en-IN" sz="2000" dirty="0" smtClean="0"/>
              <a:t>       			</a:t>
            </a:r>
            <a:r>
              <a:rPr lang="en-IN" sz="2000" dirty="0" smtClean="0">
                <a:solidFill>
                  <a:srgbClr val="00B0F0"/>
                </a:solidFill>
              </a:rPr>
              <a:t>Example:						output:</a:t>
            </a:r>
            <a:endParaRPr lang="en-IN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000" dirty="0"/>
              <a:t>			int I=10</a:t>
            </a:r>
            <a:r>
              <a:rPr lang="en-IN" sz="2000" dirty="0" smtClean="0"/>
              <a:t>;						J=9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smtClean="0"/>
              <a:t>	int </a:t>
            </a:r>
            <a:r>
              <a:rPr lang="en-IN" sz="2000" dirty="0"/>
              <a:t>J= --I</a:t>
            </a:r>
            <a:r>
              <a:rPr lang="en-IN" sz="2000" dirty="0" smtClean="0"/>
              <a:t>;						I=9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3473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763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Post-decrement:</a:t>
            </a:r>
          </a:p>
          <a:p>
            <a:pPr marL="685800" lvl="2" indent="0">
              <a:buNone/>
            </a:pPr>
            <a:r>
              <a:rPr lang="en-IN" sz="2000" dirty="0"/>
              <a:t>Here first it assign to the variable and then we are decrease value.</a:t>
            </a:r>
          </a:p>
          <a:p>
            <a:pPr marL="0" indent="0">
              <a:buNone/>
            </a:pPr>
            <a:r>
              <a:rPr lang="en-IN" sz="2000" dirty="0"/>
              <a:t>	       </a:t>
            </a:r>
            <a:r>
              <a:rPr lang="en-IN" sz="2000" dirty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000" dirty="0"/>
              <a:t>			int I=10;</a:t>
            </a:r>
          </a:p>
          <a:p>
            <a:pPr marL="0" indent="0">
              <a:buNone/>
            </a:pPr>
            <a:r>
              <a:rPr lang="en-IN" sz="2000" dirty="0"/>
              <a:t>			int J=I--;</a:t>
            </a:r>
          </a:p>
          <a:p>
            <a:pPr marL="0" indent="0">
              <a:buNone/>
            </a:pPr>
            <a:r>
              <a:rPr lang="en-IN" sz="2000" dirty="0"/>
              <a:t>			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>
                <a:solidFill>
                  <a:srgbClr val="00B0F0"/>
                </a:solidFill>
              </a:rPr>
              <a:t>Output</a:t>
            </a:r>
            <a:r>
              <a:rPr lang="en-IN" sz="2000" dirty="0" smtClean="0">
                <a:solidFill>
                  <a:srgbClr val="00B0F0"/>
                </a:solidFill>
              </a:rPr>
              <a:t>:</a:t>
            </a:r>
            <a:endParaRPr lang="en-IN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000" dirty="0"/>
              <a:t>			J=10</a:t>
            </a:r>
          </a:p>
          <a:p>
            <a:pPr marL="0" indent="0">
              <a:buNone/>
            </a:pPr>
            <a:r>
              <a:rPr lang="en-IN" sz="2000" dirty="0"/>
              <a:t>			I=9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8227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561659" cy="167640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Widening(Up casting)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763000" cy="5105400"/>
          </a:xfrm>
        </p:spPr>
        <p:txBody>
          <a:bodyPr>
            <a:noAutofit/>
          </a:bodyPr>
          <a:lstStyle/>
          <a:p>
            <a:endParaRPr lang="en-IN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Typecasting: </a:t>
            </a:r>
            <a:r>
              <a:rPr lang="en-IN" sz="2000" dirty="0" smtClean="0">
                <a:solidFill>
                  <a:schemeClr val="tx1"/>
                </a:solidFill>
              </a:rPr>
              <a:t>The </a:t>
            </a:r>
            <a:r>
              <a:rPr lang="en-IN" sz="2000" dirty="0">
                <a:solidFill>
                  <a:schemeClr val="tx1"/>
                </a:solidFill>
              </a:rPr>
              <a:t>process of converting one type of object and variable into another type is referred to as </a:t>
            </a:r>
            <a:r>
              <a:rPr lang="en-IN" sz="2000" dirty="0" smtClean="0">
                <a:solidFill>
                  <a:schemeClr val="tx1"/>
                </a:solidFill>
              </a:rPr>
              <a:t>Typecasting.</a:t>
            </a:r>
          </a:p>
          <a:p>
            <a:r>
              <a:rPr lang="en-IN" sz="2000" dirty="0">
                <a:solidFill>
                  <a:schemeClr val="tx1"/>
                </a:solidFill>
              </a:rPr>
              <a:t>In implicit typecasting, the conversion involves a smaller data type to the larger type size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000" dirty="0"/>
              <a:t> </a:t>
            </a:r>
            <a:r>
              <a:rPr lang="en-IN" sz="2000" dirty="0">
                <a:solidFill>
                  <a:schemeClr val="tx1"/>
                </a:solidFill>
              </a:rPr>
              <a:t>The process of converting the lower data type to that of a higher data type is referred </a:t>
            </a:r>
            <a:r>
              <a:rPr lang="en-IN" sz="2000" dirty="0" smtClean="0">
                <a:solidFill>
                  <a:schemeClr val="tx1"/>
                </a:solidFill>
              </a:rPr>
              <a:t>to </a:t>
            </a:r>
            <a:r>
              <a:rPr lang="en-IN" sz="2000" dirty="0">
                <a:solidFill>
                  <a:schemeClr val="tx1"/>
                </a:solidFill>
              </a:rPr>
              <a:t>as Widening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endParaRPr lang="en-IN" sz="2000" dirty="0"/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																																																																			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Widening</a:t>
            </a:r>
            <a:r>
              <a:rPr lang="en-IN" sz="2000" dirty="0" smtClean="0">
                <a:solidFill>
                  <a:schemeClr val="tx1"/>
                </a:solidFill>
              </a:rPr>
              <a:t>																																								</a:t>
            </a:r>
            <a:r>
              <a:rPr lang="en-IN" sz="2000" dirty="0" smtClean="0">
                <a:solidFill>
                  <a:srgbClr val="00B0F0"/>
                </a:solidFill>
              </a:rPr>
              <a:t>diagram no:2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2813" y="3985626"/>
            <a:ext cx="591882" cy="432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>
                <a:solidFill>
                  <a:schemeClr val="tx1"/>
                </a:solidFill>
              </a:rPr>
              <a:t>byte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1944695" y="4201700"/>
            <a:ext cx="413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58025" y="3985626"/>
            <a:ext cx="845506" cy="432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>
                <a:solidFill>
                  <a:schemeClr val="tx1"/>
                </a:solidFill>
              </a:rPr>
              <a:t>short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58024" y="4784160"/>
            <a:ext cx="845507" cy="42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>
                <a:solidFill>
                  <a:schemeClr val="tx1"/>
                </a:solidFill>
              </a:rPr>
              <a:t>char</a:t>
            </a:r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 flipV="1">
            <a:off x="3203531" y="4615059"/>
            <a:ext cx="544883" cy="38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3203531" y="4201700"/>
            <a:ext cx="554278" cy="32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95414" y="4201699"/>
            <a:ext cx="798506" cy="793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>
                <a:solidFill>
                  <a:schemeClr val="tx1"/>
                </a:solidFill>
              </a:rPr>
              <a:t>int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50912" y="4201699"/>
            <a:ext cx="1070976" cy="793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>
                <a:solidFill>
                  <a:schemeClr val="tx1"/>
                </a:solidFill>
              </a:rPr>
              <a:t>long</a:t>
            </a:r>
          </a:p>
        </p:txBody>
      </p:sp>
      <p:cxnSp>
        <p:nvCxnSpPr>
          <p:cNvPr id="28" name="Straight Arrow Connector 27"/>
          <p:cNvCxnSpPr>
            <a:stCxn id="24" idx="3"/>
            <a:endCxn id="26" idx="1"/>
          </p:cNvCxnSpPr>
          <p:nvPr/>
        </p:nvCxnSpPr>
        <p:spPr>
          <a:xfrm>
            <a:off x="4593919" y="4598618"/>
            <a:ext cx="356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66146" y="4201699"/>
            <a:ext cx="789140" cy="793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>
                <a:solidFill>
                  <a:schemeClr val="tx1"/>
                </a:solidFill>
              </a:rPr>
              <a:t>float</a:t>
            </a:r>
          </a:p>
        </p:txBody>
      </p:sp>
      <p:cxnSp>
        <p:nvCxnSpPr>
          <p:cNvPr id="31" name="Straight Arrow Connector 30"/>
          <p:cNvCxnSpPr>
            <a:stCxn id="26" idx="3"/>
            <a:endCxn id="29" idx="1"/>
          </p:cNvCxnSpPr>
          <p:nvPr/>
        </p:nvCxnSpPr>
        <p:spPr>
          <a:xfrm>
            <a:off x="6021888" y="4598618"/>
            <a:ext cx="244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7055285" y="4598618"/>
            <a:ext cx="291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46515" y="4201699"/>
            <a:ext cx="1127343" cy="793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>
                <a:solidFill>
                  <a:schemeClr val="tx1"/>
                </a:solidFill>
              </a:rPr>
              <a:t>double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31306" y="5506741"/>
            <a:ext cx="6848606" cy="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9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763000" cy="61722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As per diagram no:2 .</a:t>
            </a:r>
          </a:p>
          <a:p>
            <a:r>
              <a:rPr lang="en-IN" sz="2000" dirty="0" smtClean="0">
                <a:solidFill>
                  <a:srgbClr val="002060"/>
                </a:solidFill>
              </a:rPr>
              <a:t>Double:</a:t>
            </a:r>
            <a:r>
              <a:rPr lang="en-IN" sz="2000" dirty="0" smtClean="0">
                <a:solidFill>
                  <a:schemeClr val="tx1"/>
                </a:solidFill>
              </a:rPr>
              <a:t>	can store all data type values.</a:t>
            </a:r>
          </a:p>
          <a:p>
            <a:r>
              <a:rPr lang="en-IN" sz="2000" dirty="0" smtClean="0">
                <a:solidFill>
                  <a:srgbClr val="002060"/>
                </a:solidFill>
              </a:rPr>
              <a:t>Float:  </a:t>
            </a:r>
            <a:r>
              <a:rPr lang="en-IN" sz="2000" dirty="0" smtClean="0">
                <a:solidFill>
                  <a:schemeClr val="tx1"/>
                </a:solidFill>
              </a:rPr>
              <a:t>we can store long, int, char, short, byte values.</a:t>
            </a:r>
          </a:p>
          <a:p>
            <a:r>
              <a:rPr lang="en-IN" sz="2000" dirty="0" smtClean="0">
                <a:solidFill>
                  <a:srgbClr val="002060"/>
                </a:solidFill>
              </a:rPr>
              <a:t>Long : </a:t>
            </a:r>
            <a:r>
              <a:rPr lang="en-IN" sz="2000" dirty="0" smtClean="0">
                <a:solidFill>
                  <a:schemeClr val="tx1"/>
                </a:solidFill>
              </a:rPr>
              <a:t>we can store int, char, short, byte values.</a:t>
            </a:r>
          </a:p>
          <a:p>
            <a:r>
              <a:rPr lang="en-IN" sz="2000" dirty="0" smtClean="0">
                <a:solidFill>
                  <a:srgbClr val="002060"/>
                </a:solidFill>
              </a:rPr>
              <a:t>Int : </a:t>
            </a:r>
            <a:r>
              <a:rPr lang="en-IN" sz="2000" dirty="0" smtClean="0">
                <a:solidFill>
                  <a:schemeClr val="tx1"/>
                </a:solidFill>
              </a:rPr>
              <a:t>we can store char, short, byte values.</a:t>
            </a:r>
          </a:p>
          <a:p>
            <a:r>
              <a:rPr lang="en-IN" sz="2000" dirty="0" smtClean="0">
                <a:solidFill>
                  <a:srgbClr val="002060"/>
                </a:solidFill>
              </a:rPr>
              <a:t>Char : </a:t>
            </a:r>
            <a:r>
              <a:rPr lang="en-IN" sz="2000" dirty="0" smtClean="0">
                <a:solidFill>
                  <a:schemeClr val="tx1"/>
                </a:solidFill>
              </a:rPr>
              <a:t>in char implicitly we cannot store any values.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</a:t>
            </a:r>
            <a:r>
              <a:rPr lang="en-IN" sz="2000" dirty="0" smtClean="0">
                <a:solidFill>
                  <a:srgbClr val="00B0F0"/>
                </a:solidFill>
              </a:rPr>
              <a:t>Ex:  </a:t>
            </a:r>
            <a:r>
              <a:rPr lang="en-IN" sz="2000" dirty="0" smtClean="0">
                <a:solidFill>
                  <a:schemeClr val="tx1"/>
                </a:solidFill>
              </a:rPr>
              <a:t>int </a:t>
            </a:r>
            <a:r>
              <a:rPr lang="en-IN" sz="2000" dirty="0" err="1" smtClean="0">
                <a:solidFill>
                  <a:schemeClr val="tx1"/>
                </a:solidFill>
              </a:rPr>
              <a:t>i</a:t>
            </a:r>
            <a:r>
              <a:rPr lang="en-IN" sz="2000" dirty="0" smtClean="0">
                <a:solidFill>
                  <a:schemeClr val="tx1"/>
                </a:solidFill>
              </a:rPr>
              <a:t>=123;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	char c=I;             compile time.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70" y="4310114"/>
            <a:ext cx="3408044" cy="150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3785992" y="35052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32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38200"/>
            <a:ext cx="8628460" cy="4452467"/>
          </a:xfrm>
        </p:spPr>
        <p:txBody>
          <a:bodyPr>
            <a:normAutofit/>
          </a:bodyPr>
          <a:lstStyle/>
          <a:p>
            <a:pPr marL="1028700" lvl="3" indent="0">
              <a:buNone/>
            </a:pPr>
            <a:r>
              <a:rPr lang="en-IN" sz="2000" dirty="0" smtClean="0"/>
              <a:t>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/>
              <a:t>But we can store like this </a:t>
            </a:r>
          </a:p>
          <a:p>
            <a:pPr marL="1028700" lvl="3" indent="0">
              <a:buNone/>
            </a:pPr>
            <a:r>
              <a:rPr lang="en-IN" sz="2000" dirty="0"/>
              <a:t>		char c=123;</a:t>
            </a:r>
          </a:p>
          <a:p>
            <a:pPr marL="1028700" lvl="3" indent="0">
              <a:buNone/>
            </a:pPr>
            <a:r>
              <a:rPr lang="en-IN" sz="2000" dirty="0"/>
              <a:t>* </a:t>
            </a:r>
            <a:r>
              <a:rPr lang="en-IN" sz="2000" dirty="0">
                <a:solidFill>
                  <a:srgbClr val="002060"/>
                </a:solidFill>
              </a:rPr>
              <a:t>short: </a:t>
            </a:r>
            <a:r>
              <a:rPr lang="en-IN" sz="2000" dirty="0"/>
              <a:t>we can store only byte values.</a:t>
            </a:r>
            <a:endParaRPr lang="en-IN" sz="20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</a:rPr>
              <a:t>Byte : </a:t>
            </a:r>
            <a:r>
              <a:rPr lang="en-IN" sz="2000" dirty="0"/>
              <a:t>we can not any data type values except  byte values.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</a:rPr>
              <a:t>Boolean </a:t>
            </a:r>
            <a:r>
              <a:rPr lang="en-IN" sz="2000" dirty="0"/>
              <a:t>: in Boolean we can store only Boolean type values true, false.</a:t>
            </a:r>
          </a:p>
          <a:p>
            <a:pPr marL="1028700" lvl="3" indent="0">
              <a:buNone/>
            </a:pPr>
            <a:endParaRPr lang="en-IN" sz="2000" dirty="0"/>
          </a:p>
          <a:p>
            <a:pPr lvl="3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1028700" lvl="3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8366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</p:spPr>
        <p:txBody>
          <a:bodyPr>
            <a:normAutofit fontScale="90000"/>
          </a:bodyPr>
          <a:lstStyle/>
          <a:p>
            <a:pPr lvl="3" algn="l" defTabSz="342900" rtl="0">
              <a:spcBef>
                <a:spcPct val="0"/>
              </a:spcBef>
            </a:pPr>
            <a:r>
              <a:rPr lang="en-IN" sz="2700" b="1" dirty="0" smtClean="0">
                <a:solidFill>
                  <a:srgbClr val="0070C0"/>
                </a:solidFill>
              </a:rPr>
              <a:t>		</a:t>
            </a:r>
            <a:br>
              <a:rPr lang="en-IN" sz="2700" b="1" dirty="0" smtClean="0">
                <a:solidFill>
                  <a:srgbClr val="0070C0"/>
                </a:solidFill>
              </a:rPr>
            </a:br>
            <a:r>
              <a:rPr lang="en-IN" sz="2700" b="1" dirty="0">
                <a:solidFill>
                  <a:srgbClr val="0070C0"/>
                </a:solidFill>
              </a:rPr>
              <a:t>	</a:t>
            </a:r>
            <a:r>
              <a:rPr lang="en-IN" sz="2700" b="1" dirty="0" smtClean="0">
                <a:solidFill>
                  <a:srgbClr val="0070C0"/>
                </a:solidFill>
              </a:rPr>
              <a:t>			Down </a:t>
            </a:r>
            <a:r>
              <a:rPr lang="en-IN" sz="2700" b="1" dirty="0">
                <a:solidFill>
                  <a:srgbClr val="0070C0"/>
                </a:solidFill>
              </a:rPr>
              <a:t>casting(Narrowing).</a:t>
            </a:r>
            <a:br>
              <a:rPr lang="en-IN" sz="2700" b="1" dirty="0">
                <a:solidFill>
                  <a:srgbClr val="0070C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28459" cy="4147667"/>
          </a:xfrm>
        </p:spPr>
        <p:txBody>
          <a:bodyPr>
            <a:normAutofit/>
          </a:bodyPr>
          <a:lstStyle/>
          <a:p>
            <a:pPr marL="1028700" lvl="3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								</a:t>
            </a:r>
            <a:r>
              <a:rPr lang="en-IN" sz="2000" dirty="0" smtClean="0"/>
              <a:t>Narrowing </a:t>
            </a:r>
            <a:r>
              <a:rPr lang="en-IN" sz="2000" dirty="0"/>
              <a:t>refers to passing a higher size data type like int to a lower size data type like short. It may lead to data loss. Casting is required for narrowing conversion. Following program output will be 44.</a:t>
            </a:r>
            <a:endParaRPr lang="en-IN" sz="2000" b="1" dirty="0"/>
          </a:p>
          <a:p>
            <a:pPr marL="1028700" lvl="3" indent="0">
              <a:buNone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71800"/>
            <a:ext cx="6414843" cy="15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4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Arithmetic Operators: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Topics in Arithmetic operators:</a:t>
            </a:r>
            <a:endParaRPr lang="en-IN" sz="3600" dirty="0"/>
          </a:p>
          <a:p>
            <a:endParaRPr lang="en-IN" sz="2000" dirty="0"/>
          </a:p>
          <a:p>
            <a:r>
              <a:rPr lang="en-IN" sz="2400" dirty="0"/>
              <a:t>There are Five Arithmetic operators in java</a:t>
            </a:r>
          </a:p>
          <a:p>
            <a:pPr lvl="3"/>
            <a:r>
              <a:rPr lang="en-IN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Addition(+).</a:t>
            </a:r>
          </a:p>
          <a:p>
            <a:pPr lvl="3"/>
            <a:r>
              <a:rPr lang="en-IN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Subtraction(-).</a:t>
            </a:r>
          </a:p>
          <a:p>
            <a:pPr lvl="3"/>
            <a:r>
              <a:rPr lang="en-IN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Multiplication(*).</a:t>
            </a:r>
          </a:p>
          <a:p>
            <a:pPr lvl="3"/>
            <a:r>
              <a:rPr lang="en-IN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Division(/).</a:t>
            </a:r>
          </a:p>
          <a:p>
            <a:pPr lvl="3"/>
            <a:r>
              <a:rPr lang="en-IN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Modulus(%).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" y="838199"/>
            <a:ext cx="8737600" cy="594360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We cannot store higher data type values in lower data types.</a:t>
            </a:r>
          </a:p>
          <a:p>
            <a:pPr lvl="2"/>
            <a:r>
              <a:rPr lang="en-IN" sz="2000" dirty="0">
                <a:solidFill>
                  <a:srgbClr val="00B0F0"/>
                </a:solidFill>
              </a:rPr>
              <a:t>Example:</a:t>
            </a:r>
          </a:p>
          <a:p>
            <a:pPr marL="1028700" lvl="3" indent="0">
              <a:buNone/>
            </a:pPr>
            <a:r>
              <a:rPr lang="en-IN" sz="2000" dirty="0" smtClean="0"/>
              <a:t>	</a:t>
            </a:r>
            <a:r>
              <a:rPr lang="en-IN" sz="2000" dirty="0"/>
              <a:t>double d=12.3;</a:t>
            </a:r>
          </a:p>
          <a:p>
            <a:pPr marL="1028700" lvl="3" indent="0">
              <a:buNone/>
            </a:pPr>
            <a:r>
              <a:rPr lang="en-IN" sz="2000" dirty="0"/>
              <a:t>	int num=d;</a:t>
            </a:r>
          </a:p>
          <a:p>
            <a:pPr marL="1028700" lvl="3" indent="0">
              <a:buNone/>
            </a:pPr>
            <a:endParaRPr lang="en-IN" sz="2000" dirty="0" smtClean="0"/>
          </a:p>
          <a:p>
            <a:pPr marL="1028700" lvl="3" indent="0">
              <a:buNone/>
            </a:pPr>
            <a:endParaRPr lang="en-IN" sz="2000" dirty="0"/>
          </a:p>
          <a:p>
            <a:pPr marL="1028700" lvl="3" indent="0">
              <a:buNone/>
            </a:pPr>
            <a:endParaRPr lang="en-IN" sz="2000" dirty="0" smtClean="0"/>
          </a:p>
          <a:p>
            <a:pPr marL="1028700" lvl="3" indent="0">
              <a:buNone/>
            </a:pPr>
            <a:endParaRPr lang="en-IN" sz="2000" dirty="0"/>
          </a:p>
          <a:p>
            <a:pPr marL="1028700" lvl="3" indent="0">
              <a:buNone/>
            </a:pPr>
            <a:endParaRPr lang="en-IN" sz="2000" dirty="0" smtClean="0"/>
          </a:p>
          <a:p>
            <a:pPr marL="1028700" lvl="3" indent="0">
              <a:buNone/>
            </a:pPr>
            <a:endParaRPr lang="en-IN" sz="2000" dirty="0"/>
          </a:p>
          <a:p>
            <a:pPr marL="1028700" lvl="3" indent="0">
              <a:buNone/>
            </a:pPr>
            <a:endParaRPr lang="en-IN" sz="2000" dirty="0" smtClean="0"/>
          </a:p>
          <a:p>
            <a:pPr marL="1028700" lvl="3" indent="0">
              <a:buNone/>
            </a:pPr>
            <a:endParaRPr lang="en-IN" sz="2000" dirty="0"/>
          </a:p>
          <a:p>
            <a:pPr marL="1028700" lvl="3" indent="0">
              <a:buNone/>
            </a:pPr>
            <a:endParaRPr lang="en-IN" sz="20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/>
              <a:t>We can store higher values into lower data type using down casting.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/>
              <a:t>Int num=(int )d;	</a:t>
            </a:r>
            <a:r>
              <a:rPr lang="en-IN" sz="2000" dirty="0" smtClean="0"/>
              <a:t>	     </a:t>
            </a:r>
            <a:r>
              <a:rPr lang="en-IN" sz="2000" dirty="0">
                <a:solidFill>
                  <a:srgbClr val="00B0F0"/>
                </a:solidFill>
              </a:rPr>
              <a:t>down casting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67000"/>
            <a:ext cx="3658111" cy="172188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131578" y="6205669"/>
            <a:ext cx="1331441" cy="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27432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Thank You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5410200" cy="349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038" indent="-173038" fontAlgn="auto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further info please visit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www.techstratinc.com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Addition: </a:t>
            </a:r>
            <a:r>
              <a:rPr lang="en-US" dirty="0" smtClean="0"/>
              <a:t>			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Symbol</a:t>
            </a:r>
            <a:r>
              <a:rPr lang="en-IN" dirty="0">
                <a:solidFill>
                  <a:srgbClr val="C00000"/>
                </a:solidFill>
              </a:rPr>
              <a:t>: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rgbClr val="00B0F0"/>
                </a:solidFill>
              </a:rPr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756150"/>
          </a:xfrm>
        </p:spPr>
        <p:txBody>
          <a:bodyPr>
            <a:normAutofit/>
          </a:bodyPr>
          <a:lstStyle/>
          <a:p>
            <a:r>
              <a:rPr lang="en-IN" sz="2000" dirty="0"/>
              <a:t>As we know addition means Adds values on either side of the operator.</a:t>
            </a:r>
          </a:p>
          <a:p>
            <a:r>
              <a:rPr lang="en-IN" sz="2000" dirty="0"/>
              <a:t>In mathematics we can add two numbers the same way we can add in programming also.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000" dirty="0"/>
              <a:t>			2+4=6.		</a:t>
            </a:r>
            <a:r>
              <a:rPr lang="en-IN" sz="2000" dirty="0" smtClean="0"/>
              <a:t>  </a:t>
            </a:r>
            <a:r>
              <a:rPr lang="en-IN" sz="2000" dirty="0"/>
              <a:t>In mathematics.</a:t>
            </a:r>
          </a:p>
          <a:p>
            <a:pPr marL="0" indent="0">
              <a:buNone/>
            </a:pPr>
            <a:r>
              <a:rPr lang="en-IN" sz="2000" dirty="0"/>
              <a:t>			Int num1=2;</a:t>
            </a:r>
          </a:p>
          <a:p>
            <a:pPr marL="0" indent="0">
              <a:buNone/>
            </a:pPr>
            <a:r>
              <a:rPr lang="en-IN" sz="2000" dirty="0"/>
              <a:t>			Int num2=4;</a:t>
            </a:r>
          </a:p>
          <a:p>
            <a:pPr marL="0" indent="0">
              <a:buNone/>
            </a:pPr>
            <a:r>
              <a:rPr lang="en-IN" sz="2000" dirty="0"/>
              <a:t>			Int num3=num1+num2; 		</a:t>
            </a:r>
            <a:r>
              <a:rPr lang="en-IN" sz="2000" dirty="0" smtClean="0"/>
              <a:t>In </a:t>
            </a:r>
            <a:r>
              <a:rPr lang="en-IN" sz="2000" dirty="0"/>
              <a:t>programming.</a:t>
            </a:r>
          </a:p>
          <a:p>
            <a:pPr marL="0" indent="0">
              <a:buNone/>
            </a:pPr>
            <a:r>
              <a:rPr lang="en-IN" sz="2000" dirty="0"/>
              <a:t>			num3=6;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0" y="32004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5702877" y="3505200"/>
            <a:ext cx="633846" cy="15378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Subtraction: </a:t>
            </a:r>
            <a:r>
              <a:rPr lang="en-US" dirty="0" smtClean="0"/>
              <a:t>				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Symbol: </a:t>
            </a:r>
            <a:r>
              <a:rPr lang="en-IN" dirty="0">
                <a:solidFill>
                  <a:srgbClr val="00B0F0"/>
                </a:solidFill>
              </a:rPr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As we know subtraction means Subtracts right hand operand from left hand operand .</a:t>
            </a:r>
          </a:p>
          <a:p>
            <a:r>
              <a:rPr lang="en-IN" sz="2000" dirty="0"/>
              <a:t>In mathematics we can Subtracts two numbers the same way we can Subtracts in programming also.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000" dirty="0"/>
              <a:t>			4-2=2.			</a:t>
            </a:r>
            <a:r>
              <a:rPr lang="en-IN" sz="2000" dirty="0" smtClean="0"/>
              <a:t>In </a:t>
            </a:r>
            <a:r>
              <a:rPr lang="en-IN" sz="2000" dirty="0"/>
              <a:t>mathematics.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smtClean="0"/>
              <a:t>Int </a:t>
            </a:r>
            <a:r>
              <a:rPr lang="en-IN" sz="2000" dirty="0"/>
              <a:t>num1=4;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smtClean="0"/>
              <a:t>Int </a:t>
            </a:r>
            <a:r>
              <a:rPr lang="en-IN" sz="2000" dirty="0"/>
              <a:t>num2=2;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smtClean="0"/>
              <a:t>Int </a:t>
            </a:r>
            <a:r>
              <a:rPr lang="en-IN" sz="2000" dirty="0"/>
              <a:t>num3=num1-num2; 	</a:t>
            </a:r>
            <a:r>
              <a:rPr lang="en-IN" sz="2000" dirty="0" smtClean="0"/>
              <a:t>	In </a:t>
            </a:r>
            <a:r>
              <a:rPr lang="en-IN" sz="2000" dirty="0"/>
              <a:t>programming.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smtClean="0"/>
              <a:t>num3=2</a:t>
            </a:r>
            <a:r>
              <a:rPr lang="en-IN" sz="2000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35052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5105400" y="3915136"/>
            <a:ext cx="800100" cy="1475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Multiplication:                    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Symbol</a:t>
            </a:r>
            <a:r>
              <a:rPr lang="en-IN" sz="1800" dirty="0">
                <a:solidFill>
                  <a:srgbClr val="C00000"/>
                </a:solidFill>
              </a:rPr>
              <a:t>: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As </a:t>
            </a:r>
            <a:r>
              <a:rPr lang="en-IN" sz="2000" dirty="0"/>
              <a:t>we know Multiplication means Multiplies values on either side of the operator.</a:t>
            </a:r>
          </a:p>
          <a:p>
            <a:r>
              <a:rPr lang="en-IN" sz="2000" dirty="0"/>
              <a:t>In mathematics we can Multiply two numbers the same way we can Multiply in programming also.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000" dirty="0"/>
              <a:t>			4*2=8.				  In mathematics.</a:t>
            </a:r>
          </a:p>
          <a:p>
            <a:pPr marL="0" indent="0">
              <a:buNone/>
            </a:pPr>
            <a:r>
              <a:rPr lang="en-IN" sz="2000" dirty="0"/>
              <a:t>			Int num1=4;</a:t>
            </a:r>
          </a:p>
          <a:p>
            <a:pPr marL="0" indent="0">
              <a:buNone/>
            </a:pPr>
            <a:r>
              <a:rPr lang="en-IN" sz="2000" dirty="0"/>
              <a:t>			Int num2=2;</a:t>
            </a:r>
          </a:p>
          <a:p>
            <a:pPr marL="0" indent="0">
              <a:buNone/>
            </a:pPr>
            <a:r>
              <a:rPr lang="en-IN" sz="2000" dirty="0"/>
              <a:t>			Int num3=num1*num2; 	 </a:t>
            </a:r>
            <a:r>
              <a:rPr lang="en-IN" sz="2000" dirty="0" smtClean="0"/>
              <a:t>    In </a:t>
            </a:r>
            <a:r>
              <a:rPr lang="en-IN" sz="2000" dirty="0"/>
              <a:t>programming.</a:t>
            </a:r>
          </a:p>
          <a:p>
            <a:pPr marL="0" indent="0">
              <a:buNone/>
            </a:pPr>
            <a:r>
              <a:rPr lang="en-IN" sz="2000" dirty="0"/>
              <a:t>			num3=8;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17349" y="3662795"/>
            <a:ext cx="1059872" cy="1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4777221" y="3962400"/>
            <a:ext cx="779318" cy="1324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>Division:	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</a:t>
            </a:r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Symbol</a:t>
            </a:r>
            <a:r>
              <a:rPr lang="en-IN" sz="3600" dirty="0">
                <a:solidFill>
                  <a:srgbClr val="C00000"/>
                </a:solidFill>
              </a:rPr>
              <a:t>:</a:t>
            </a:r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sz="3600" dirty="0">
                <a:solidFill>
                  <a:srgbClr val="00B0F0"/>
                </a:solidFill>
              </a:rPr>
              <a:t>/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endParaRPr lang="en-IN" sz="1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tx1"/>
                </a:solidFill>
              </a:rPr>
              <a:t>As we know </a:t>
            </a:r>
            <a:r>
              <a:rPr lang="en-IN" dirty="0" smtClean="0">
                <a:solidFill>
                  <a:schemeClr val="tx1"/>
                </a:solidFill>
              </a:rPr>
              <a:t>Division </a:t>
            </a:r>
            <a:r>
              <a:rPr lang="en-IN" dirty="0">
                <a:solidFill>
                  <a:schemeClr val="tx1"/>
                </a:solidFill>
              </a:rPr>
              <a:t>means Divides left hand operand by right hand </a:t>
            </a:r>
            <a:r>
              <a:rPr lang="en-IN" dirty="0" smtClean="0">
                <a:solidFill>
                  <a:schemeClr val="tx1"/>
                </a:solidFill>
              </a:rPr>
              <a:t>operand</a:t>
            </a:r>
            <a:r>
              <a:rPr lang="en-IN" dirty="0" smtClean="0"/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mathematics we can </a:t>
            </a:r>
            <a:r>
              <a:rPr lang="en-IN" dirty="0" smtClean="0">
                <a:solidFill>
                  <a:schemeClr val="tx1"/>
                </a:solidFill>
              </a:rPr>
              <a:t>Divide </a:t>
            </a:r>
            <a:r>
              <a:rPr lang="en-IN" dirty="0">
                <a:solidFill>
                  <a:schemeClr val="tx1"/>
                </a:solidFill>
              </a:rPr>
              <a:t>two numbers the same way we can </a:t>
            </a:r>
            <a:r>
              <a:rPr lang="en-IN" dirty="0" smtClean="0">
                <a:solidFill>
                  <a:schemeClr val="tx1"/>
                </a:solidFill>
              </a:rPr>
              <a:t>Divide </a:t>
            </a:r>
            <a:r>
              <a:rPr lang="en-IN" dirty="0">
                <a:solidFill>
                  <a:schemeClr val="tx1"/>
                </a:solidFill>
              </a:rPr>
              <a:t>in programming </a:t>
            </a:r>
            <a:r>
              <a:rPr lang="en-IN" dirty="0" smtClean="0">
                <a:solidFill>
                  <a:schemeClr val="tx1"/>
                </a:solidFill>
              </a:rPr>
              <a:t>also division will give the Quotient</a:t>
            </a:r>
            <a:r>
              <a:rPr lang="en-IN" dirty="0" smtClean="0"/>
              <a:t> va</a:t>
            </a:r>
            <a:r>
              <a:rPr lang="en-IN" dirty="0" smtClean="0">
                <a:solidFill>
                  <a:schemeClr val="tx1"/>
                </a:solidFill>
              </a:rPr>
              <a:t>lue.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dirty="0" smtClean="0">
                <a:solidFill>
                  <a:schemeClr val="tx1"/>
                </a:solidFill>
              </a:rPr>
              <a:t>4/2=2.</a:t>
            </a:r>
            <a:r>
              <a:rPr lang="en-IN" dirty="0">
                <a:solidFill>
                  <a:schemeClr val="tx1"/>
                </a:solidFill>
              </a:rPr>
              <a:t>				  In mathematics.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num1=4;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num2=2;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</a:t>
            </a:r>
            <a:r>
              <a:rPr lang="en-IN" dirty="0" smtClean="0">
                <a:solidFill>
                  <a:schemeClr val="tx1"/>
                </a:solidFill>
              </a:rPr>
              <a:t>num3=num1/num2</a:t>
            </a:r>
            <a:r>
              <a:rPr lang="en-IN" dirty="0">
                <a:solidFill>
                  <a:schemeClr val="tx1"/>
                </a:solidFill>
              </a:rPr>
              <a:t>; 		</a:t>
            </a:r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programming.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dirty="0" smtClean="0">
                <a:solidFill>
                  <a:schemeClr val="tx1"/>
                </a:solidFill>
              </a:rPr>
              <a:t>num3=2;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00451" y="3655003"/>
            <a:ext cx="1176770" cy="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4876800" y="3962400"/>
            <a:ext cx="902278" cy="15846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3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Modulus:                                  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</a:rPr>
              <a:t>Symbol</a:t>
            </a:r>
            <a:r>
              <a:rPr lang="en-IN" sz="2800" dirty="0">
                <a:solidFill>
                  <a:srgbClr val="FF0000"/>
                </a:solidFill>
              </a:rPr>
              <a:t>:</a:t>
            </a:r>
            <a:r>
              <a:rPr lang="en-IN" sz="2800" dirty="0">
                <a:solidFill>
                  <a:srgbClr val="00B0F0"/>
                </a:solidFill>
              </a:rPr>
              <a:t>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tx1"/>
                </a:solidFill>
              </a:rPr>
              <a:t>As we know Modulus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means Divides left hand operand by right hand operand and returns </a:t>
            </a:r>
            <a:r>
              <a:rPr lang="en-IN" dirty="0" smtClean="0">
                <a:solidFill>
                  <a:schemeClr val="tx1"/>
                </a:solidFill>
              </a:rPr>
              <a:t>remainder.</a:t>
            </a:r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mathematics we can </a:t>
            </a:r>
            <a:r>
              <a:rPr lang="en-IN" dirty="0" smtClean="0">
                <a:solidFill>
                  <a:schemeClr val="tx1"/>
                </a:solidFill>
              </a:rPr>
              <a:t>Divide </a:t>
            </a:r>
            <a:r>
              <a:rPr lang="en-IN" dirty="0">
                <a:solidFill>
                  <a:schemeClr val="tx1"/>
                </a:solidFill>
              </a:rPr>
              <a:t>two numbers the same way we can Divide in programming also </a:t>
            </a:r>
            <a:r>
              <a:rPr lang="en-IN" dirty="0" smtClean="0">
                <a:solidFill>
                  <a:schemeClr val="tx1"/>
                </a:solidFill>
              </a:rPr>
              <a:t>modulus </a:t>
            </a:r>
            <a:r>
              <a:rPr lang="en-IN" dirty="0">
                <a:solidFill>
                  <a:schemeClr val="tx1"/>
                </a:solidFill>
              </a:rPr>
              <a:t>will give the </a:t>
            </a:r>
            <a:r>
              <a:rPr lang="en-IN" dirty="0" smtClean="0">
                <a:solidFill>
                  <a:schemeClr val="tx1"/>
                </a:solidFill>
              </a:rPr>
              <a:t>Reminder</a:t>
            </a:r>
            <a:r>
              <a:rPr lang="en-IN" dirty="0" smtClean="0"/>
              <a:t> </a:t>
            </a:r>
            <a:r>
              <a:rPr lang="en-IN" dirty="0"/>
              <a:t>va</a:t>
            </a:r>
            <a:r>
              <a:rPr lang="en-IN" dirty="0">
                <a:solidFill>
                  <a:schemeClr val="tx1"/>
                </a:solidFill>
              </a:rPr>
              <a:t>lue.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dirty="0" smtClean="0">
                <a:solidFill>
                  <a:schemeClr val="tx1"/>
                </a:solidFill>
              </a:rPr>
              <a:t>4%2=0.</a:t>
            </a:r>
            <a:r>
              <a:rPr lang="en-IN" dirty="0">
                <a:solidFill>
                  <a:schemeClr val="tx1"/>
                </a:solidFill>
              </a:rPr>
              <a:t>				  In mathematics.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num1=4;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num2=2;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num3=num1/num2; 		</a:t>
            </a:r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programming.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dirty="0" smtClean="0">
                <a:solidFill>
                  <a:schemeClr val="tx1"/>
                </a:solidFill>
              </a:rPr>
              <a:t>num3=0;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70589" y="3740727"/>
            <a:ext cx="1137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4808394" y="3962400"/>
            <a:ext cx="982806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144042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r>
              <a:rPr lang="en-IN" sz="4000" b="1" dirty="0" smtClean="0">
                <a:solidFill>
                  <a:srgbClr val="0070C0"/>
                </a:solidFill>
              </a:rPr>
              <a:t>Bitwise </a:t>
            </a:r>
            <a:r>
              <a:rPr lang="en-IN" sz="4000" b="1" dirty="0">
                <a:solidFill>
                  <a:srgbClr val="0070C0"/>
                </a:solidFill>
              </a:rPr>
              <a:t>Operators.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</a:rPr>
              <a:t>Topics in Bitwise operators: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Bitwise </a:t>
            </a:r>
            <a:r>
              <a:rPr lang="en-IN" sz="2000" dirty="0">
                <a:solidFill>
                  <a:schemeClr val="tx1"/>
                </a:solidFill>
              </a:rPr>
              <a:t>operators are used to perform the manipulation of individual bits of a number. They can be used with any integral type (char, short, int, etc</a:t>
            </a:r>
            <a:r>
              <a:rPr lang="en-IN" sz="2000" dirty="0" smtClean="0">
                <a:solidFill>
                  <a:schemeClr val="tx1"/>
                </a:solidFill>
              </a:rPr>
              <a:t>.).</a:t>
            </a:r>
          </a:p>
          <a:p>
            <a:r>
              <a:rPr lang="en-IN" sz="2000" dirty="0">
                <a:solidFill>
                  <a:schemeClr val="tx1"/>
                </a:solidFill>
              </a:rPr>
              <a:t>Bit-Shift Operators (Shift Operators</a:t>
            </a:r>
            <a:r>
              <a:rPr lang="en-IN" sz="2000" dirty="0" smtClean="0">
                <a:solidFill>
                  <a:schemeClr val="tx1"/>
                </a:solidFill>
              </a:rPr>
              <a:t>).</a:t>
            </a:r>
          </a:p>
          <a:p>
            <a:pPr lvl="3">
              <a:buAutoNum type="arabicPeriod"/>
            </a:pP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Right shift operator (&gt;&gt;).</a:t>
            </a:r>
          </a:p>
          <a:p>
            <a:pPr marL="1028700" lvl="3" indent="0">
              <a:buNone/>
            </a:pP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Left shift operator(&lt;&lt;).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bitwise operators.</a:t>
            </a:r>
          </a:p>
          <a:p>
            <a:pPr marL="342900" lvl="1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Bitwise OR (|) .</a:t>
            </a:r>
          </a:p>
          <a:p>
            <a:pPr marL="342900" lvl="1" indent="0">
              <a:buNone/>
            </a:pP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2. Bitwise 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(&amp;).</a:t>
            </a:r>
          </a:p>
          <a:p>
            <a:pPr marL="342900" lvl="1" indent="0">
              <a:buNone/>
            </a:pP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Bitwise XOR 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(^).</a:t>
            </a:r>
          </a:p>
          <a:p>
            <a:pPr marL="342900" lvl="1" indent="0">
              <a:buNone/>
            </a:pP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 Bitwise Complement 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(~).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8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SI Sampl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SI Sampl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217D867DFAE4DA5CCF23253CB61DA" ma:contentTypeVersion="0" ma:contentTypeDescription="Create a new document." ma:contentTypeScope="" ma:versionID="7aa0ddfb0d2fee9eb5612b1caef0e7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F588DA0-7695-4C57-BF62-D92EDB22876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BF6E2D4-85D8-430D-A472-56C9D2799B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54548D-08F4-45B3-B48C-5980370A7F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685</Words>
  <Application>Microsoft Office PowerPoint</Application>
  <PresentationFormat>On-screen Show (4:3)</PresentationFormat>
  <Paragraphs>332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TSI Sample PPT</vt:lpstr>
      <vt:lpstr>1_TSI Sample PPT</vt:lpstr>
      <vt:lpstr>OPERATORS</vt:lpstr>
      <vt:lpstr>Topics</vt:lpstr>
      <vt:lpstr>Arithmetic Operators:</vt:lpstr>
      <vt:lpstr>Addition:    Symbol: +</vt:lpstr>
      <vt:lpstr>Subtraction:      Symbol: -</vt:lpstr>
      <vt:lpstr>Multiplication:                    Symbol: *</vt:lpstr>
      <vt:lpstr> Division:      Symbol: /   </vt:lpstr>
      <vt:lpstr>Modulus:                                  Symbol:%</vt:lpstr>
      <vt:lpstr> Bitwise Operators. </vt:lpstr>
      <vt:lpstr> Bit-Shift Operators (Shift Operators). </vt:lpstr>
      <vt:lpstr>  Decimal to Binary Format: </vt:lpstr>
      <vt:lpstr>PowerPoint Presentation</vt:lpstr>
      <vt:lpstr>    Right shift operator (&gt;&gt;). </vt:lpstr>
      <vt:lpstr>PowerPoint Presentation</vt:lpstr>
      <vt:lpstr>    Left shift operator(&lt;&lt;). </vt:lpstr>
      <vt:lpstr>PowerPoint Presentation</vt:lpstr>
      <vt:lpstr>Truth Table:                  Table no:1     </vt:lpstr>
      <vt:lpstr>    Bitwise OR (|)  </vt:lpstr>
      <vt:lpstr>PowerPoint Presentation</vt:lpstr>
      <vt:lpstr>PowerPoint Presentation</vt:lpstr>
      <vt:lpstr>PowerPoint Presentation</vt:lpstr>
      <vt:lpstr>Increment and Decrement:</vt:lpstr>
      <vt:lpstr>PowerPoint Presentation</vt:lpstr>
      <vt:lpstr>PowerPoint Presentation</vt:lpstr>
      <vt:lpstr>PowerPoint Presentation</vt:lpstr>
      <vt:lpstr>Widening(Up casting)</vt:lpstr>
      <vt:lpstr>PowerPoint Presentation</vt:lpstr>
      <vt:lpstr>PowerPoint Presentation</vt:lpstr>
      <vt:lpstr>       Down casting(Narrowing).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VEERU</dc:creator>
  <cp:lastModifiedBy>Microsoft account</cp:lastModifiedBy>
  <cp:revision>50</cp:revision>
  <dcterms:created xsi:type="dcterms:W3CDTF">2011-09-04T18:04:13Z</dcterms:created>
  <dcterms:modified xsi:type="dcterms:W3CDTF">2021-12-23T01:50:13Z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0x010100BD6217D867DFAE4DA5CCF23253CB61DA</vt:lpwstr>
  </property>
</Properties>
</file>