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34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234" y="676406"/>
            <a:ext cx="8915399" cy="1520614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OPERATORS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652" y="2585323"/>
            <a:ext cx="9387714" cy="2901077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1. Arithmetic operators.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2.Bitwise Operators.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3.Increment and Decrement.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4.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Up casting.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5.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Down casting.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 smtClean="0"/>
              <a:t>                                                                                                 presented By </a:t>
            </a:r>
          </a:p>
          <a:p>
            <a:r>
              <a:rPr lang="en-IN" b="1" dirty="0"/>
              <a:t>	</a:t>
            </a:r>
            <a:r>
              <a:rPr lang="en-IN" b="1" dirty="0" smtClean="0"/>
              <a:t>												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K.Veera Narayana</a:t>
            </a:r>
            <a:r>
              <a:rPr lang="en-IN" b="1" dirty="0" smtClean="0"/>
              <a:t>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73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Decimal to Binary Format: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0180"/>
            <a:ext cx="8915400" cy="5085568"/>
          </a:xfrm>
        </p:spPr>
        <p:txBody>
          <a:bodyPr/>
          <a:lstStyle/>
          <a:p>
            <a:r>
              <a:rPr lang="en-IN" dirty="0" smtClean="0"/>
              <a:t>Computer can understand only 0’s and 1’s. that means it will not understand Decimal numbers like 12,30,100…etc.</a:t>
            </a:r>
          </a:p>
          <a:p>
            <a:r>
              <a:rPr lang="en-IN" dirty="0" smtClean="0"/>
              <a:t>For computer understanding first given number can converted into a binary format.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</a:t>
            </a:r>
            <a:r>
              <a:rPr lang="en-IN" dirty="0" smtClean="0">
                <a:solidFill>
                  <a:schemeClr val="accent4"/>
                </a:solidFill>
              </a:rPr>
              <a:t>Decimal                        Binary Format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4"/>
                </a:solidFill>
              </a:rPr>
              <a:t>	</a:t>
            </a:r>
            <a:r>
              <a:rPr lang="en-IN" dirty="0" smtClean="0">
                <a:solidFill>
                  <a:schemeClr val="accent4"/>
                </a:solidFill>
              </a:rPr>
              <a:t>		</a:t>
            </a:r>
            <a:r>
              <a:rPr lang="en-IN" dirty="0" smtClean="0">
                <a:solidFill>
                  <a:schemeClr val="tx1"/>
                </a:solidFill>
              </a:rPr>
              <a:t>10					   1010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16                                   10000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20                                   10100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5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313"/>
            <a:ext cx="8915400" cy="57609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If we want to convert decimal to binary first we have to understand </a:t>
            </a:r>
            <a:r>
              <a:rPr lang="en-IN" dirty="0"/>
              <a:t>Binary number system can be derived by base 2 to the power of whole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Conversion of binary will start with right to left.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fr-FR" dirty="0" smtClean="0">
                <a:solidFill>
                  <a:srgbClr val="7030A0"/>
                </a:solidFill>
              </a:rPr>
              <a:t>Example :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			</a:t>
            </a:r>
            <a:r>
              <a:rPr lang="en-IN" dirty="0" smtClean="0"/>
              <a:t>							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						</a:t>
            </a:r>
            <a:r>
              <a:rPr lang="en-IN" dirty="0" smtClean="0">
                <a:solidFill>
                  <a:srgbClr val="00B0F0"/>
                </a:solidFill>
              </a:rPr>
              <a:t>diagram 1:</a:t>
            </a:r>
          </a:p>
          <a:p>
            <a:pPr marL="0" indent="0">
              <a:buNone/>
            </a:pPr>
            <a:endParaRPr lang="en-I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 smtClean="0"/>
              <a:t>10=</a:t>
            </a:r>
            <a:r>
              <a:rPr lang="en-IN" dirty="0" smtClean="0">
                <a:solidFill>
                  <a:schemeClr val="tx1"/>
                </a:solidFill>
              </a:rPr>
              <a:t>1010  		observe above example from left to right it will start with 1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	if we add </a:t>
            </a:r>
            <a:r>
              <a:rPr lang="en-IN" dirty="0">
                <a:solidFill>
                  <a:schemeClr val="tx1"/>
                </a:solidFill>
              </a:rPr>
              <a:t> 2</a:t>
            </a:r>
            <a:r>
              <a:rPr lang="en-IN" baseline="30000" dirty="0">
                <a:solidFill>
                  <a:schemeClr val="tx1"/>
                </a:solidFill>
              </a:rPr>
              <a:t>3</a:t>
            </a:r>
            <a:r>
              <a:rPr lang="en-IN" dirty="0">
                <a:solidFill>
                  <a:schemeClr val="tx1"/>
                </a:solidFill>
              </a:rPr>
              <a:t> = </a:t>
            </a:r>
            <a:r>
              <a:rPr lang="en-IN" dirty="0" smtClean="0">
                <a:solidFill>
                  <a:schemeClr val="tx1"/>
                </a:solidFill>
              </a:rPr>
              <a:t>8 and </a:t>
            </a:r>
            <a:r>
              <a:rPr lang="en-IN" dirty="0">
                <a:solidFill>
                  <a:schemeClr val="tx1"/>
                </a:solidFill>
              </a:rPr>
              <a:t>2</a:t>
            </a:r>
            <a:r>
              <a:rPr lang="en-IN" baseline="30000" dirty="0">
                <a:solidFill>
                  <a:schemeClr val="tx1"/>
                </a:solidFill>
              </a:rPr>
              <a:t>1</a:t>
            </a:r>
            <a:r>
              <a:rPr lang="en-IN" dirty="0">
                <a:solidFill>
                  <a:schemeClr val="tx1"/>
                </a:solidFill>
              </a:rPr>
              <a:t> = </a:t>
            </a:r>
            <a:r>
              <a:rPr lang="en-IN" dirty="0" smtClean="0">
                <a:solidFill>
                  <a:schemeClr val="tx1"/>
                </a:solidFill>
              </a:rPr>
              <a:t>2 when we add 8+2=10. so binary 					format of 10 is 1010.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92" y="2090381"/>
            <a:ext cx="5765873" cy="188077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20022" y="4922399"/>
            <a:ext cx="847870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28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l" defTabSz="457200" rtl="0">
              <a:spcBef>
                <a:spcPct val="0"/>
              </a:spcBef>
            </a:pP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Right shift operator (&gt;&gt;).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2603"/>
            <a:ext cx="8915400" cy="4658619"/>
          </a:xfrm>
        </p:spPr>
        <p:txBody>
          <a:bodyPr>
            <a:normAutofit/>
          </a:bodyPr>
          <a:lstStyle/>
          <a:p>
            <a:r>
              <a:rPr lang="en-IN" dirty="0"/>
              <a:t>This operator is represented by a symbol </a:t>
            </a:r>
            <a:r>
              <a:rPr lang="en-IN" dirty="0" smtClean="0"/>
              <a:t>&gt;&gt;, </a:t>
            </a:r>
            <a:r>
              <a:rPr lang="en-IN" dirty="0"/>
              <a:t>read as double less than. </a:t>
            </a:r>
            <a:endParaRPr lang="en" dirty="0"/>
          </a:p>
          <a:p>
            <a:r>
              <a:rPr lang="en-IN" dirty="0" smtClean="0"/>
              <a:t>I</a:t>
            </a:r>
            <a:r>
              <a:rPr lang="en" dirty="0" smtClean="0"/>
              <a:t>t will shift the bits to right side.</a:t>
            </a:r>
          </a:p>
          <a:p>
            <a:endParaRPr lang="en" dirty="0" smtClean="0"/>
          </a:p>
          <a:p>
            <a:pPr marL="0" indent="0">
              <a:buNone/>
            </a:pPr>
            <a:r>
              <a:rPr lang="en" dirty="0"/>
              <a:t>	</a:t>
            </a:r>
            <a:r>
              <a:rPr lang="en" dirty="0" smtClean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endParaRPr lang="en-I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/>
              <a:t>						10   </a:t>
            </a:r>
            <a:r>
              <a:rPr lang="en-IN" dirty="0"/>
              <a:t>&gt;&gt;   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    </a:t>
            </a:r>
            <a:r>
              <a:rPr lang="en-IN" dirty="0"/>
              <a:t>Value  		Operator	        </a:t>
            </a:r>
            <a:r>
              <a:rPr lang="en-IN" dirty="0" smtClean="0"/>
              <a:t>Step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" dirty="0" smtClean="0"/>
              <a:t>		</a:t>
            </a:r>
            <a:r>
              <a:rPr lang="en" dirty="0" smtClean="0">
                <a:solidFill>
                  <a:srgbClr val="7030A0"/>
                </a:solidFill>
              </a:rPr>
              <a:t>output:</a:t>
            </a:r>
          </a:p>
          <a:p>
            <a:pPr marL="0" indent="0">
              <a:buNone/>
            </a:pPr>
            <a:r>
              <a:rPr lang="en" dirty="0"/>
              <a:t>	</a:t>
            </a:r>
            <a:r>
              <a:rPr lang="en" dirty="0" smtClean="0"/>
              <a:t>		10 &gt;&gt; 1=5.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21687" y="3557382"/>
            <a:ext cx="964504" cy="55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49863" y="3557382"/>
            <a:ext cx="25052" cy="55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38587" y="3557381"/>
            <a:ext cx="926926" cy="55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1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786"/>
            <a:ext cx="8915400" cy="5773436"/>
          </a:xfrm>
        </p:spPr>
        <p:txBody>
          <a:bodyPr/>
          <a:lstStyle/>
          <a:p>
            <a:pPr marL="0" indent="0">
              <a:buNone/>
            </a:pPr>
            <a:r>
              <a:rPr lang="en" dirty="0">
                <a:solidFill>
                  <a:srgbClr val="7030A0"/>
                </a:solidFill>
              </a:rPr>
              <a:t>Explanation:</a:t>
            </a:r>
          </a:p>
          <a:p>
            <a:pPr marL="0" indent="0">
              <a:buNone/>
            </a:pPr>
            <a:r>
              <a:rPr lang="en" dirty="0"/>
              <a:t>		10       1010</a:t>
            </a:r>
            <a:r>
              <a:rPr lang="en" dirty="0" smtClean="0"/>
              <a:t>.</a:t>
            </a:r>
          </a:p>
          <a:p>
            <a:pPr marL="0" indent="0">
              <a:buNone/>
            </a:pPr>
            <a:r>
              <a:rPr lang="en" dirty="0"/>
              <a:t>	</a:t>
            </a:r>
            <a:r>
              <a:rPr lang="en" dirty="0" smtClean="0"/>
              <a:t>			</a:t>
            </a:r>
            <a:endParaRPr lang="en" dirty="0"/>
          </a:p>
          <a:p>
            <a:pPr marL="0" indent="0">
              <a:buNone/>
            </a:pPr>
            <a:r>
              <a:rPr lang="en" dirty="0"/>
              <a:t>				</a:t>
            </a:r>
            <a:r>
              <a:rPr lang="en" dirty="0" smtClean="0"/>
              <a:t>	it </a:t>
            </a:r>
            <a:r>
              <a:rPr lang="en" dirty="0"/>
              <a:t>will shift avery bit to right side based on step here step is 1 so it will shift avery bit to right </a:t>
            </a:r>
            <a:r>
              <a:rPr lang="en" dirty="0" smtClean="0"/>
              <a:t>side one time.</a:t>
            </a:r>
            <a:endParaRPr lang="e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Before Shift:   1010				     10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After shift:   0101					     5		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(If u have any dought please refer 												</a:t>
            </a:r>
            <a:r>
              <a:rPr lang="en-IN" dirty="0" smtClean="0">
                <a:solidFill>
                  <a:srgbClr val="00B0F0"/>
                </a:solidFill>
              </a:rPr>
              <a:t>diagram 1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in page no </a:t>
            </a:r>
            <a:r>
              <a:rPr lang="en-IN" dirty="0" smtClean="0">
                <a:solidFill>
                  <a:srgbClr val="00B0F0"/>
                </a:solidFill>
              </a:rPr>
              <a:t>11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83069" y="713984"/>
            <a:ext cx="338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466551" y="1177447"/>
            <a:ext cx="2580361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860099" y="2580362"/>
            <a:ext cx="1716065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684733" y="3375233"/>
            <a:ext cx="1716065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1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l" defTabSz="457200" rtl="0">
              <a:spcBef>
                <a:spcPct val="0"/>
              </a:spcBef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Left shift operator(&lt;&lt;).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7967"/>
            <a:ext cx="8915400" cy="4483255"/>
          </a:xfrm>
        </p:spPr>
        <p:txBody>
          <a:bodyPr/>
          <a:lstStyle/>
          <a:p>
            <a:r>
              <a:rPr lang="en-IN" dirty="0"/>
              <a:t>This operator is represented by a symbol </a:t>
            </a:r>
            <a:r>
              <a:rPr lang="en-IN" dirty="0" smtClean="0"/>
              <a:t>&lt;&lt;, </a:t>
            </a:r>
            <a:r>
              <a:rPr lang="en-IN" dirty="0"/>
              <a:t>read as double less than. </a:t>
            </a:r>
            <a:endParaRPr lang="en" dirty="0"/>
          </a:p>
          <a:p>
            <a:r>
              <a:rPr lang="en-IN" dirty="0"/>
              <a:t>I</a:t>
            </a:r>
            <a:r>
              <a:rPr lang="en" dirty="0"/>
              <a:t>t will shift the bits to </a:t>
            </a:r>
            <a:r>
              <a:rPr lang="en" dirty="0" smtClean="0"/>
              <a:t>left </a:t>
            </a:r>
            <a:r>
              <a:rPr lang="en" dirty="0"/>
              <a:t>side.</a:t>
            </a:r>
          </a:p>
          <a:p>
            <a:endParaRPr lang="en" dirty="0"/>
          </a:p>
          <a:p>
            <a:pPr marL="0" indent="0">
              <a:buNone/>
            </a:pPr>
            <a:r>
              <a:rPr lang="en" dirty="0"/>
              <a:t>	</a:t>
            </a:r>
            <a:r>
              <a:rPr lang="en" dirty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endParaRPr lang="en-I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/>
              <a:t>						10   </a:t>
            </a:r>
            <a:r>
              <a:rPr lang="en-IN" dirty="0" smtClean="0"/>
              <a:t>&lt;&lt;   </a:t>
            </a:r>
            <a:r>
              <a:rPr lang="en-IN" dirty="0"/>
              <a:t>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       Value  		Operator	        Step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" dirty="0"/>
              <a:t>		</a:t>
            </a:r>
            <a:r>
              <a:rPr lang="en" dirty="0">
                <a:solidFill>
                  <a:srgbClr val="7030A0"/>
                </a:solidFill>
              </a:rPr>
              <a:t>output:</a:t>
            </a:r>
          </a:p>
          <a:p>
            <a:pPr marL="0" indent="0">
              <a:buNone/>
            </a:pPr>
            <a:r>
              <a:rPr lang="en" dirty="0"/>
              <a:t>			10 </a:t>
            </a:r>
            <a:r>
              <a:rPr lang="en" dirty="0" smtClean="0"/>
              <a:t>&lt;&lt; 1=20.</a:t>
            </a:r>
            <a:endParaRPr lang="en" dirty="0"/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609578" y="3745282"/>
            <a:ext cx="901874" cy="55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99967" y="3757808"/>
            <a:ext cx="0" cy="58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63430" y="3745282"/>
            <a:ext cx="814192" cy="55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2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0"/>
            <a:ext cx="8915400" cy="5911222"/>
          </a:xfrm>
        </p:spPr>
        <p:txBody>
          <a:bodyPr/>
          <a:lstStyle/>
          <a:p>
            <a:pPr marL="0" indent="0">
              <a:buNone/>
            </a:pPr>
            <a:r>
              <a:rPr lang="en" dirty="0">
                <a:solidFill>
                  <a:srgbClr val="7030A0"/>
                </a:solidFill>
              </a:rPr>
              <a:t>Explanation:</a:t>
            </a:r>
          </a:p>
          <a:p>
            <a:pPr marL="0" indent="0">
              <a:buNone/>
            </a:pPr>
            <a:r>
              <a:rPr lang="en" dirty="0"/>
              <a:t>		10       1010.</a:t>
            </a:r>
          </a:p>
          <a:p>
            <a:pPr marL="0" indent="0">
              <a:buNone/>
            </a:pPr>
            <a:r>
              <a:rPr lang="en" dirty="0"/>
              <a:t>				</a:t>
            </a:r>
          </a:p>
          <a:p>
            <a:pPr marL="0" indent="0">
              <a:buNone/>
            </a:pPr>
            <a:r>
              <a:rPr lang="en" dirty="0"/>
              <a:t>					it will shift avery bit to </a:t>
            </a:r>
            <a:r>
              <a:rPr lang="en" dirty="0" smtClean="0"/>
              <a:t>left </a:t>
            </a:r>
            <a:r>
              <a:rPr lang="en" dirty="0"/>
              <a:t>side based on step here step is 1 so it will shift avery bit to </a:t>
            </a:r>
            <a:r>
              <a:rPr lang="en" dirty="0" smtClean="0"/>
              <a:t>left side on time.</a:t>
            </a:r>
            <a:endParaRPr lang="e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Before Shift:   1010				     10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After shift: </a:t>
            </a:r>
            <a:r>
              <a:rPr lang="en-IN" dirty="0" smtClean="0"/>
              <a:t>10100</a:t>
            </a:r>
            <a:r>
              <a:rPr lang="en-IN" dirty="0"/>
              <a:t>					     </a:t>
            </a:r>
            <a:r>
              <a:rPr lang="en-IN" dirty="0" smtClean="0"/>
              <a:t>20</a:t>
            </a:r>
            <a:r>
              <a:rPr lang="en-IN" dirty="0"/>
              <a:t>	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(If u have any dought please refer 												</a:t>
            </a:r>
            <a:r>
              <a:rPr lang="en-IN" dirty="0">
                <a:solidFill>
                  <a:srgbClr val="00B0F0"/>
                </a:solidFill>
              </a:rPr>
              <a:t>diagram 1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in page no </a:t>
            </a:r>
            <a:r>
              <a:rPr lang="en-IN" dirty="0">
                <a:solidFill>
                  <a:srgbClr val="00B0F0"/>
                </a:solidFill>
              </a:rPr>
              <a:t>11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45699" y="588723"/>
            <a:ext cx="375780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321479" y="926926"/>
            <a:ext cx="241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59890" y="2492679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7156" y="3256767"/>
            <a:ext cx="1853852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1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737" y="624109"/>
            <a:ext cx="9224875" cy="153036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Truth Table:</a:t>
            </a:r>
            <a:b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						</a:t>
            </a:r>
            <a:b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					</a:t>
            </a:r>
            <a:r>
              <a:rPr lang="en-IN" sz="2200" dirty="0">
                <a:solidFill>
                  <a:srgbClr val="00B0F0"/>
                </a:solidFill>
              </a:rPr>
              <a:t>Table no:1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	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50922"/>
              </p:ext>
            </p:extLst>
          </p:nvPr>
        </p:nvGraphicFramePr>
        <p:xfrm>
          <a:off x="2279738" y="2133600"/>
          <a:ext cx="9224875" cy="263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975"/>
                <a:gridCol w="1844975"/>
                <a:gridCol w="1844975"/>
                <a:gridCol w="1844975"/>
                <a:gridCol w="1844975"/>
              </a:tblGrid>
              <a:tr h="527763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A&amp;B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A|B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A^B</a:t>
                      </a:r>
                    </a:p>
                  </a:txBody>
                  <a:tcPr/>
                </a:tc>
              </a:tr>
              <a:tr h="527763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527763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527763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527763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50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Bitwise OR (|) 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0286"/>
            <a:ext cx="8915400" cy="457093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This operator is a binary operator, denoted by ‘|’. It returns bit by bit OR of input values, i.e., if either of the bits is 1, it gives 1, else it shows 0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dirty="0" smtClean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			num1=4				0100  (Binary Format)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	num2=2				0010   </a:t>
            </a:r>
            <a:r>
              <a:rPr lang="en-IN" dirty="0">
                <a:solidFill>
                  <a:schemeClr val="tx1"/>
                </a:solidFill>
              </a:rPr>
              <a:t>(Binary Format)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			When We apply bitwise Or(|)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	0 1 0 0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    </a:t>
            </a:r>
            <a:r>
              <a:rPr lang="en-IN" dirty="0" smtClean="0">
                <a:solidFill>
                  <a:srgbClr val="C00000"/>
                </a:solidFill>
              </a:rPr>
              <a:t>| </a:t>
            </a:r>
            <a:r>
              <a:rPr lang="en-IN" dirty="0" smtClean="0">
                <a:solidFill>
                  <a:schemeClr val="tx1"/>
                </a:solidFill>
              </a:rPr>
              <a:t>0 0 1 0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	0 1 1 0				Out Put = 6.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86816" y="3118981"/>
            <a:ext cx="1052187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86816" y="3546954"/>
            <a:ext cx="1052187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83277" y="4860099"/>
            <a:ext cx="1816274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83277" y="5288072"/>
            <a:ext cx="1816274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23978" y="5060515"/>
            <a:ext cx="1215025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0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Bitwise AND </a:t>
            </a:r>
            <a:r>
              <a:rPr lang="en-IN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(&amp;)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7863"/>
            <a:ext cx="8915400" cy="506051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This operator is a binary operator, denoted by ‘&amp;.’ It returns bit by bit AND of input values, i.e., if both bits are 1, it gives 1, else it shows 0. 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dirty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	num1=4				0100  (Binary Format)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	num2=2				0010   (Binary Format)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	When We apply bitwise </a:t>
            </a:r>
            <a:r>
              <a:rPr lang="en-IN" dirty="0" smtClean="0">
                <a:solidFill>
                  <a:schemeClr val="tx1"/>
                </a:solidFill>
              </a:rPr>
              <a:t>And(%)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	0 1 0 0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    </a:t>
            </a:r>
            <a:r>
              <a:rPr lang="en-IN" dirty="0" smtClean="0">
                <a:solidFill>
                  <a:srgbClr val="C00000"/>
                </a:solidFill>
              </a:rPr>
              <a:t>&amp; </a:t>
            </a:r>
            <a:r>
              <a:rPr lang="en-IN" dirty="0">
                <a:solidFill>
                  <a:schemeClr val="tx1"/>
                </a:solidFill>
              </a:rPr>
              <a:t>0 0 1 0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	0 </a:t>
            </a:r>
            <a:r>
              <a:rPr lang="en-IN" dirty="0" smtClean="0">
                <a:solidFill>
                  <a:schemeClr val="tx1"/>
                </a:solidFill>
              </a:rPr>
              <a:t>0 0 </a:t>
            </a:r>
            <a:r>
              <a:rPr lang="en-IN" dirty="0">
                <a:solidFill>
                  <a:schemeClr val="tx1"/>
                </a:solidFill>
              </a:rPr>
              <a:t>0				Out Put = </a:t>
            </a:r>
            <a:r>
              <a:rPr lang="en-IN" dirty="0" smtClean="0">
                <a:solidFill>
                  <a:schemeClr val="tx1"/>
                </a:solidFill>
              </a:rPr>
              <a:t>0.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86400" y="3068877"/>
            <a:ext cx="1252603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11452" y="3469710"/>
            <a:ext cx="1177447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71584" y="4847573"/>
            <a:ext cx="1252602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71584" y="5235880"/>
            <a:ext cx="1252602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86400" y="5047989"/>
            <a:ext cx="1227551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1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Bitwise XOR </a:t>
            </a:r>
            <a:r>
              <a:rPr lang="en-IN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(^)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27551"/>
            <a:ext cx="8915400" cy="468367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This operator is a binary operator, denoted by ‘^.’ It returns bit by bit XOR of input values, i.e., if corresponding bits are different, it gives 1, else it shows 0. 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	num1=4				0100  (Binary Format)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	num2=2				0010   (Binary Format)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	When We apply bitwise And(%)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	0 1 0 0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    </a:t>
            </a:r>
            <a:r>
              <a:rPr lang="en-IN" dirty="0" smtClean="0">
                <a:solidFill>
                  <a:srgbClr val="C00000"/>
                </a:solidFill>
              </a:rPr>
              <a:t>^ </a:t>
            </a:r>
            <a:r>
              <a:rPr lang="en-IN" dirty="0">
                <a:solidFill>
                  <a:schemeClr val="tx1"/>
                </a:solidFill>
              </a:rPr>
              <a:t>0 0 1 0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	0 </a:t>
            </a:r>
            <a:r>
              <a:rPr lang="en-IN" dirty="0" smtClean="0">
                <a:solidFill>
                  <a:schemeClr val="tx1"/>
                </a:solidFill>
              </a:rPr>
              <a:t>1 1 </a:t>
            </a:r>
            <a:r>
              <a:rPr lang="en-IN" dirty="0">
                <a:solidFill>
                  <a:schemeClr val="tx1"/>
                </a:solidFill>
              </a:rPr>
              <a:t>0				Out Put = </a:t>
            </a:r>
            <a:r>
              <a:rPr lang="en-IN" dirty="0" smtClean="0">
                <a:solidFill>
                  <a:schemeClr val="tx1"/>
                </a:solidFill>
              </a:rPr>
              <a:t>6.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36504" y="2780778"/>
            <a:ext cx="1189973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98926" y="3181611"/>
            <a:ext cx="124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233797" y="4572000"/>
            <a:ext cx="130270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233797" y="4899765"/>
            <a:ext cx="130270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8926" y="4734838"/>
            <a:ext cx="1227551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9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Arithmetic Operators: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Topics in Arithmetic operators: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There are Five Arithmetic operators in java</a:t>
            </a:r>
            <a:endParaRPr lang="en-IN" sz="2000" dirty="0" smtClean="0"/>
          </a:p>
          <a:p>
            <a:pPr lvl="3"/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Addition(+).</a:t>
            </a:r>
          </a:p>
          <a:p>
            <a:pPr lvl="3"/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Subtraction(-).</a:t>
            </a:r>
          </a:p>
          <a:p>
            <a:pPr lvl="3"/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Multiplication(*).</a:t>
            </a:r>
          </a:p>
          <a:p>
            <a:pPr lvl="3"/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Division(/).</a:t>
            </a:r>
          </a:p>
          <a:p>
            <a:pPr lvl="3"/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Modulus(%).</a:t>
            </a:r>
          </a:p>
        </p:txBody>
      </p:sp>
    </p:spTree>
    <p:extLst>
      <p:ext uri="{BB962C8B-B14F-4D97-AF65-F5344CB8AC3E}">
        <p14:creationId xmlns:p14="http://schemas.microsoft.com/office/powerpoint/2010/main" val="346301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Bitwise Complement </a:t>
            </a:r>
            <a:r>
              <a:rPr lang="en-IN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(~)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0181"/>
            <a:ext cx="8915400" cy="462104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This operator is a unary operator, denoted by ‘~.’ It returns the one’s complement representation of the input value, i.e., with all bits inverted, which means it makes every 0 to 1, and every 1 to 0. 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rgbClr val="00B0F0"/>
                </a:solidFill>
              </a:rPr>
              <a:t>Example</a:t>
            </a:r>
            <a:r>
              <a:rPr lang="en-IN" dirty="0">
                <a:solidFill>
                  <a:srgbClr val="00B0F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</a:t>
            </a:r>
            <a:r>
              <a:rPr lang="en-IN" sz="1800" dirty="0">
                <a:solidFill>
                  <a:schemeClr val="bg2">
                    <a:lumMod val="10000"/>
                  </a:schemeClr>
                </a:solidFill>
              </a:rPr>
              <a:t>~14 =-15.</a:t>
            </a:r>
          </a:p>
          <a:p>
            <a:pPr marL="457200" lvl="1" indent="0">
              <a:buNone/>
            </a:pPr>
            <a:r>
              <a:rPr lang="en-IN" sz="1800" dirty="0"/>
              <a:t>	* </a:t>
            </a:r>
            <a:r>
              <a:rPr lang="en-IN" sz="1800" dirty="0">
                <a:solidFill>
                  <a:schemeClr val="tx1"/>
                </a:solidFill>
              </a:rPr>
              <a:t>When we use compliment for 14 that is ~14.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  * It will give the output as -15</a:t>
            </a:r>
            <a:r>
              <a:rPr lang="en-IN" sz="1800" dirty="0" smtClean="0">
                <a:solidFill>
                  <a:schemeClr val="tx1"/>
                </a:solidFill>
              </a:rPr>
              <a:t>.</a:t>
            </a:r>
          </a:p>
          <a:p>
            <a:pPr marL="457200" lvl="1" indent="0">
              <a:buNone/>
            </a:pPr>
            <a:endParaRPr lang="en-IN" sz="1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Let’s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check why -15.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Before going to check we have to understand what is 1’s compliment and 2’s compliment.</a:t>
            </a:r>
          </a:p>
          <a:p>
            <a:pPr marL="0" indent="0">
              <a:buNone/>
            </a:pPr>
            <a:endParaRPr lang="en-I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2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530" y="112734"/>
            <a:ext cx="8915400" cy="6061534"/>
          </a:xfrm>
        </p:spPr>
        <p:txBody>
          <a:bodyPr/>
          <a:lstStyle/>
          <a:p>
            <a:pPr marL="457200" lvl="1" indent="0">
              <a:buNone/>
            </a:pPr>
            <a:endParaRPr lang="en-IN" sz="1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sz="1800" i="1" dirty="0" smtClean="0">
                <a:solidFill>
                  <a:srgbClr val="0070C0"/>
                </a:solidFill>
              </a:rPr>
              <a:t>1’s Compliment:</a:t>
            </a:r>
          </a:p>
          <a:p>
            <a:pPr marL="457200" lvl="1" indent="0">
              <a:buNone/>
            </a:pPr>
            <a:r>
              <a:rPr lang="en-IN" sz="1800" i="1" dirty="0">
                <a:solidFill>
                  <a:srgbClr val="0070C0"/>
                </a:solidFill>
              </a:rPr>
              <a:t>		</a:t>
            </a:r>
            <a:r>
              <a:rPr lang="en-IN" sz="1800" i="1" dirty="0" smtClean="0">
                <a:solidFill>
                  <a:srgbClr val="0070C0"/>
                </a:solidFill>
              </a:rPr>
              <a:t>* </a:t>
            </a:r>
            <a:r>
              <a:rPr lang="en-IN" sz="1800" dirty="0" smtClean="0"/>
              <a:t>It converts </a:t>
            </a:r>
            <a:r>
              <a:rPr lang="en-IN" sz="1800" dirty="0"/>
              <a:t>binary digits </a:t>
            </a:r>
            <a:r>
              <a:rPr lang="en-IN" sz="1800" b="1" dirty="0"/>
              <a:t>1</a:t>
            </a:r>
            <a:r>
              <a:rPr lang="en-IN" sz="1800" dirty="0"/>
              <a:t> to </a:t>
            </a:r>
            <a:r>
              <a:rPr lang="en-IN" sz="1800" b="1" dirty="0"/>
              <a:t>0</a:t>
            </a:r>
            <a:r>
              <a:rPr lang="en-IN" sz="1800" dirty="0"/>
              <a:t> and </a:t>
            </a:r>
            <a:r>
              <a:rPr lang="en-IN" sz="1800" b="1" dirty="0"/>
              <a:t>0</a:t>
            </a:r>
            <a:r>
              <a:rPr lang="en-IN" sz="1800" dirty="0"/>
              <a:t> to </a:t>
            </a:r>
            <a:r>
              <a:rPr lang="en-IN" sz="1800" b="1" dirty="0"/>
              <a:t>1</a:t>
            </a:r>
            <a:endParaRPr lang="en-IN" sz="1800" i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N" sz="1800" i="1" dirty="0">
                <a:solidFill>
                  <a:srgbClr val="0070C0"/>
                </a:solidFill>
              </a:rPr>
              <a:t>	</a:t>
            </a:r>
            <a:r>
              <a:rPr lang="en-IN" sz="1800" i="1" dirty="0" smtClean="0">
                <a:solidFill>
                  <a:srgbClr val="0070C0"/>
                </a:solidFill>
              </a:rPr>
              <a:t>			</a:t>
            </a:r>
          </a:p>
          <a:p>
            <a:pPr marL="457200" lvl="1" indent="0">
              <a:buNone/>
            </a:pPr>
            <a:r>
              <a:rPr lang="en-IN" sz="1800" i="1" dirty="0">
                <a:solidFill>
                  <a:srgbClr val="0070C0"/>
                </a:solidFill>
              </a:rPr>
              <a:t>	</a:t>
            </a:r>
            <a:endParaRPr lang="en-IN" sz="1800" i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	</a:t>
            </a:r>
            <a:endParaRPr lang="en-IN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sz="1800" dirty="0"/>
              <a:t>0    0    0    0    1    1    1    0                             Binary </a:t>
            </a:r>
            <a:r>
              <a:rPr lang="en-IN" sz="1800" dirty="0" smtClean="0"/>
              <a:t>format (14).</a:t>
            </a:r>
            <a:endParaRPr lang="en-IN" sz="1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sz="1800" dirty="0"/>
              <a:t>1    1    1    1    0    0    </a:t>
            </a:r>
            <a:r>
              <a:rPr lang="en-IN" sz="1800" dirty="0" smtClean="0"/>
              <a:t> 0   1                            </a:t>
            </a:r>
            <a:r>
              <a:rPr lang="en-IN" sz="1800" dirty="0"/>
              <a:t>1’s </a:t>
            </a:r>
            <a:r>
              <a:rPr lang="en-IN" sz="1800" dirty="0" smtClean="0"/>
              <a:t>compliment (14) </a:t>
            </a:r>
            <a:endParaRPr lang="en-IN" sz="1800" dirty="0" smtClean="0">
              <a:solidFill>
                <a:schemeClr val="tx1"/>
              </a:solidFill>
            </a:endParaRPr>
          </a:p>
        </p:txBody>
      </p:sp>
      <p:pic>
        <p:nvPicPr>
          <p:cNvPr id="22" name="Picture 21" descr="Java Bitwise complement operator converts 0 to 1 and 1 to 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50" y="1791223"/>
            <a:ext cx="3034091" cy="2483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/>
          <p:cNvCxnSpPr/>
          <p:nvPr/>
        </p:nvCxnSpPr>
        <p:spPr>
          <a:xfrm>
            <a:off x="6012493" y="4622104"/>
            <a:ext cx="1578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2493" y="5413332"/>
            <a:ext cx="1578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18981" y="4809995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71798" y="4809995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72630" y="4809995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35885" y="4809995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24192" y="4809995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99973" y="4809995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13332" y="4809995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4061" y="4809995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45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260"/>
            <a:ext cx="8915400" cy="61252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2’s </a:t>
            </a:r>
            <a:r>
              <a:rPr lang="en-IN" dirty="0">
                <a:solidFill>
                  <a:srgbClr val="0070C0"/>
                </a:solidFill>
              </a:rPr>
              <a:t>compliment</a:t>
            </a:r>
            <a:r>
              <a:rPr lang="en-IN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	</a:t>
            </a:r>
            <a:r>
              <a:rPr lang="en-IN" dirty="0" smtClean="0">
                <a:solidFill>
                  <a:srgbClr val="0070C0"/>
                </a:solidFill>
              </a:rPr>
              <a:t>	</a:t>
            </a:r>
            <a:r>
              <a:rPr lang="en-IN" dirty="0">
                <a:solidFill>
                  <a:schemeClr val="tx1"/>
                </a:solidFill>
              </a:rPr>
              <a:t>2’s complement of a binary number is 1 added to the 1’s complement </a:t>
            </a:r>
            <a:r>
              <a:rPr lang="en-IN" dirty="0" smtClean="0">
                <a:solidFill>
                  <a:schemeClr val="tx1"/>
                </a:solidFill>
              </a:rPr>
              <a:t>		of </a:t>
            </a:r>
            <a:r>
              <a:rPr lang="en-IN" dirty="0">
                <a:solidFill>
                  <a:schemeClr val="tx1"/>
                </a:solidFill>
              </a:rPr>
              <a:t>the binary number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Steps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to convert 2’s compliment:</a:t>
            </a:r>
          </a:p>
          <a:p>
            <a:pPr marL="800100" lvl="2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1.We </a:t>
            </a:r>
            <a:r>
              <a:rPr lang="en-IN" sz="1800" dirty="0">
                <a:solidFill>
                  <a:schemeClr val="tx1"/>
                </a:solidFill>
              </a:rPr>
              <a:t>have convert number into a binary format.</a:t>
            </a:r>
          </a:p>
          <a:p>
            <a:pPr marL="800100" lvl="2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2.Then </a:t>
            </a:r>
            <a:r>
              <a:rPr lang="en-IN" sz="1800" dirty="0">
                <a:solidFill>
                  <a:schemeClr val="tx1"/>
                </a:solidFill>
              </a:rPr>
              <a:t>we have convert into a 1’s compliment.</a:t>
            </a:r>
          </a:p>
          <a:p>
            <a:pPr marL="800100" lvl="2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3.Then </a:t>
            </a:r>
            <a:r>
              <a:rPr lang="en-IN" sz="1800" dirty="0">
                <a:solidFill>
                  <a:schemeClr val="tx1"/>
                </a:solidFill>
              </a:rPr>
              <a:t>we have to add with +1 in the first.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dirty="0"/>
              <a:t>0    0    0    0    1    1    1   1</a:t>
            </a:r>
            <a:r>
              <a:rPr lang="en-IN" dirty="0" smtClean="0"/>
              <a:t>                         </a:t>
            </a:r>
            <a:r>
              <a:rPr lang="en-IN" dirty="0"/>
              <a:t>Binary </a:t>
            </a:r>
            <a:r>
              <a:rPr lang="en-IN" dirty="0" smtClean="0"/>
              <a:t>format (15)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</a:t>
            </a:r>
            <a:endParaRPr lang="en-IN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n-IN" sz="1800" dirty="0" smtClean="0"/>
              <a:t>1    1    </a:t>
            </a:r>
            <a:r>
              <a:rPr lang="en-IN" sz="1800" dirty="0"/>
              <a:t>1    1  </a:t>
            </a:r>
            <a:r>
              <a:rPr lang="en-IN" sz="1800" dirty="0" smtClean="0"/>
              <a:t>  </a:t>
            </a:r>
            <a:r>
              <a:rPr lang="en-IN" sz="1800" dirty="0"/>
              <a:t>0    </a:t>
            </a:r>
            <a:r>
              <a:rPr lang="en-IN" sz="1800" dirty="0" smtClean="0"/>
              <a:t>0    </a:t>
            </a:r>
            <a:r>
              <a:rPr lang="en-IN" sz="1800" dirty="0"/>
              <a:t>0   0</a:t>
            </a:r>
            <a:r>
              <a:rPr lang="en-IN" sz="1800" dirty="0" smtClean="0"/>
              <a:t>                          </a:t>
            </a:r>
            <a:r>
              <a:rPr lang="en-IN" sz="1800" dirty="0"/>
              <a:t>1’s </a:t>
            </a:r>
            <a:r>
              <a:rPr lang="en-IN" sz="1800" dirty="0" smtClean="0"/>
              <a:t>compliment</a:t>
            </a:r>
          </a:p>
          <a:p>
            <a:pPr marL="1371600" lvl="3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				   +1	</a:t>
            </a:r>
          </a:p>
          <a:p>
            <a:pPr marL="1371600" lvl="3" indent="0">
              <a:buNone/>
            </a:pPr>
            <a:r>
              <a:rPr lang="en-IN" sz="1800" dirty="0" smtClean="0"/>
              <a:t>1    1    </a:t>
            </a:r>
            <a:r>
              <a:rPr lang="en-IN" sz="1800" dirty="0"/>
              <a:t>1     1   0    0    0    </a:t>
            </a:r>
            <a:r>
              <a:rPr lang="en-IN" sz="1800" dirty="0" smtClean="0"/>
              <a:t>1                           </a:t>
            </a:r>
            <a:r>
              <a:rPr lang="en-IN" sz="1800" dirty="0"/>
              <a:t>2’s </a:t>
            </a:r>
            <a:r>
              <a:rPr lang="en-IN" sz="1800" dirty="0" smtClean="0"/>
              <a:t>compliment (15)</a:t>
            </a:r>
          </a:p>
          <a:p>
            <a:pPr marL="1714500" lvl="3" indent="-342900">
              <a:buAutoNum type="arabicPlain"/>
            </a:pPr>
            <a:endParaRPr lang="en-IN" sz="18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845490" y="5173249"/>
            <a:ext cx="3544866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45490" y="5542235"/>
            <a:ext cx="3544866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8537" y="3945699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73880" y="3945699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62187" y="3966576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50493" y="3945698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17923" y="3966575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02055" y="3966574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79924" y="3966573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28565" y="3966573"/>
            <a:ext cx="0" cy="46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90356" y="5357742"/>
            <a:ext cx="1114817" cy="1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46912" y="4572000"/>
            <a:ext cx="1333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46912" y="3817042"/>
            <a:ext cx="1114817" cy="1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9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7890"/>
            <a:ext cx="8915400" cy="572333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Now we can check why 14 will output as -15:</a:t>
            </a:r>
          </a:p>
          <a:p>
            <a:pPr marL="0" lv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chemeClr val="tx1"/>
                </a:solidFill>
              </a:rPr>
              <a:t>* Now </a:t>
            </a:r>
            <a:r>
              <a:rPr lang="en-IN" dirty="0">
                <a:solidFill>
                  <a:schemeClr val="tx1"/>
                </a:solidFill>
              </a:rPr>
              <a:t>clearly observe (Above) that 1’s compliment of 14 is equal to the 2’s </a:t>
            </a:r>
            <a:r>
              <a:rPr lang="en-IN" dirty="0" smtClean="0">
                <a:solidFill>
                  <a:schemeClr val="tx1"/>
                </a:solidFill>
              </a:rPr>
              <a:t>		compliment </a:t>
            </a:r>
            <a:r>
              <a:rPr lang="en-IN" dirty="0">
                <a:solidFill>
                  <a:schemeClr val="tx1"/>
                </a:solidFill>
              </a:rPr>
              <a:t>of 15. </a:t>
            </a:r>
          </a:p>
          <a:p>
            <a:pPr marL="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* That’s </a:t>
            </a:r>
            <a:r>
              <a:rPr lang="en-IN" dirty="0">
                <a:solidFill>
                  <a:schemeClr val="tx1"/>
                </a:solidFill>
              </a:rPr>
              <a:t>why we use compliment that is negative it is giving output as -15.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Note</a:t>
            </a:r>
            <a:r>
              <a:rPr lang="en-IN" dirty="0">
                <a:solidFill>
                  <a:srgbClr val="00B0F0"/>
                </a:solidFill>
              </a:rPr>
              <a:t>: </a:t>
            </a:r>
          </a:p>
          <a:p>
            <a:pPr marL="0" lv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chemeClr val="tx1"/>
                </a:solidFill>
              </a:rPr>
              <a:t>* When </a:t>
            </a:r>
            <a:r>
              <a:rPr lang="en-IN" dirty="0">
                <a:solidFill>
                  <a:schemeClr val="tx1"/>
                </a:solidFill>
              </a:rPr>
              <a:t>we give input as ~14 it will give output as -15.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smtClean="0">
                <a:solidFill>
                  <a:schemeClr val="tx1"/>
                </a:solidFill>
              </a:rPr>
              <a:t>	* When </a:t>
            </a:r>
            <a:r>
              <a:rPr lang="en-IN" dirty="0">
                <a:solidFill>
                  <a:schemeClr val="tx1"/>
                </a:solidFill>
              </a:rPr>
              <a:t>we give input as ~-14 it will give output as 15.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smtClean="0">
                <a:solidFill>
                  <a:schemeClr val="tx1"/>
                </a:solidFill>
              </a:rPr>
              <a:t>	* When </a:t>
            </a:r>
            <a:r>
              <a:rPr lang="en-IN" dirty="0">
                <a:solidFill>
                  <a:schemeClr val="tx1"/>
                </a:solidFill>
              </a:rPr>
              <a:t>u give input as negative numbers, we are using compliment (Not) </a:t>
            </a:r>
            <a:r>
              <a:rPr lang="en-IN" dirty="0" smtClean="0">
                <a:solidFill>
                  <a:schemeClr val="tx1"/>
                </a:solidFill>
              </a:rPr>
              <a:t>			what’s </a:t>
            </a:r>
            <a:r>
              <a:rPr lang="en-IN" dirty="0">
                <a:solidFill>
                  <a:schemeClr val="tx1"/>
                </a:solidFill>
              </a:rPr>
              <a:t>it will give output as positive number. The same way for positive </a:t>
            </a:r>
            <a:r>
              <a:rPr lang="en-IN" dirty="0" smtClean="0">
                <a:solidFill>
                  <a:schemeClr val="tx1"/>
                </a:solidFill>
              </a:rPr>
              <a:t>		numbers </a:t>
            </a:r>
            <a:r>
              <a:rPr lang="en-IN" dirty="0">
                <a:solidFill>
                  <a:schemeClr val="tx1"/>
                </a:solidFill>
              </a:rPr>
              <a:t>also if we give positive numbers it will give output as negative </a:t>
            </a:r>
            <a:r>
              <a:rPr lang="en-IN" dirty="0" smtClean="0">
                <a:solidFill>
                  <a:schemeClr val="tx1"/>
                </a:solidFill>
              </a:rPr>
              <a:t>		numbers.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0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Increment and </a:t>
            </a:r>
            <a:r>
              <a:rPr lang="en-IN" b="1" dirty="0" smtClean="0">
                <a:solidFill>
                  <a:srgbClr val="0070C0"/>
                </a:solidFill>
              </a:rPr>
              <a:t>Decrement: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2915"/>
            <a:ext cx="8915400" cy="4508307"/>
          </a:xfrm>
        </p:spPr>
        <p:txBody>
          <a:bodyPr>
            <a:normAutofit/>
          </a:bodyPr>
          <a:lstStyle/>
          <a:p>
            <a:pPr fontAlgn="base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Increment:</a:t>
            </a:r>
          </a:p>
          <a:p>
            <a:pPr marL="0" lvl="0" indent="0" fontAlgn="base">
              <a:buNone/>
            </a:pPr>
            <a:r>
              <a:rPr lang="en-IN" dirty="0" smtClean="0"/>
              <a:t>		Increment </a:t>
            </a:r>
            <a:r>
              <a:rPr lang="en-IN" dirty="0"/>
              <a:t>is nothing but increasing the value. There are two types…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			1. Pre-increment</a:t>
            </a:r>
            <a:r>
              <a:rPr lang="en-IN" dirty="0"/>
              <a:t>.</a:t>
            </a:r>
          </a:p>
          <a:p>
            <a:pPr marL="0" lvl="0" indent="0">
              <a:buNone/>
            </a:pPr>
            <a:r>
              <a:rPr lang="en-IN" dirty="0" smtClean="0"/>
              <a:t>			2. Post-increment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	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Pre-increment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 smtClean="0"/>
              <a:t>				Here </a:t>
            </a:r>
            <a:r>
              <a:rPr lang="en-IN" dirty="0"/>
              <a:t>first it incrementing the value and then we are assign to the other </a:t>
            </a:r>
            <a:r>
              <a:rPr lang="en-IN" dirty="0" smtClean="0"/>
              <a:t>variable.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00B0F0"/>
                </a:solidFill>
              </a:rPr>
              <a:t>Example:							Output:</a:t>
            </a:r>
          </a:p>
          <a:p>
            <a:pPr marL="0" indent="0">
              <a:buNone/>
            </a:pPr>
            <a:r>
              <a:rPr lang="en-IN" dirty="0"/>
              <a:t>			int I=10</a:t>
            </a:r>
            <a:r>
              <a:rPr lang="en-IN" dirty="0" smtClean="0"/>
              <a:t>;								I=11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int J=++I</a:t>
            </a:r>
            <a:r>
              <a:rPr lang="en-IN" dirty="0" smtClean="0"/>
              <a:t>;							j=11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94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364"/>
            <a:ext cx="8915400" cy="573585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Post-increment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Here first it assign to the variable and then we are incrementing value.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B0F0"/>
                </a:solidFill>
              </a:rPr>
              <a:t>       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I=10;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J=I++;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>
                <a:solidFill>
                  <a:srgbClr val="00B0F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smtClean="0">
                <a:solidFill>
                  <a:schemeClr val="tx1"/>
                </a:solidFill>
              </a:rPr>
              <a:t>	J=10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I=11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48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0208"/>
            <a:ext cx="8915400" cy="581101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Decrement:</a:t>
            </a:r>
          </a:p>
          <a:p>
            <a:pPr marL="0" lvl="0" indent="0" fontAlgn="base">
              <a:buNone/>
            </a:pPr>
            <a:r>
              <a:rPr lang="en-IN" dirty="0" smtClean="0"/>
              <a:t>		Decrement </a:t>
            </a:r>
            <a:r>
              <a:rPr lang="en-IN" dirty="0"/>
              <a:t>is nothing but decreasing the value. There are two types…</a:t>
            </a:r>
          </a:p>
          <a:p>
            <a:pPr marL="0" indent="0" fontAlgn="base">
              <a:buNone/>
            </a:pPr>
            <a:r>
              <a:rPr lang="en-IN" dirty="0"/>
              <a:t> 	</a:t>
            </a:r>
            <a:r>
              <a:rPr lang="en-IN" dirty="0" smtClean="0"/>
              <a:t>			1.Pre-decrement</a:t>
            </a:r>
            <a:r>
              <a:rPr lang="en-IN" dirty="0"/>
              <a:t>.</a:t>
            </a:r>
          </a:p>
          <a:p>
            <a:pPr marL="0" lvl="0" indent="0">
              <a:buNone/>
            </a:pPr>
            <a:r>
              <a:rPr lang="en-IN" dirty="0" smtClean="0"/>
              <a:t>				2.Post-decrement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	   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Pre-decrement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n-IN" sz="1800" dirty="0"/>
              <a:t>Here first it decreasing the value and then we are assign to the other variable.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>
                <a:solidFill>
                  <a:srgbClr val="00B0F0"/>
                </a:solidFill>
              </a:rPr>
              <a:t>Example</a:t>
            </a:r>
            <a:r>
              <a:rPr lang="en-IN" dirty="0" smtClean="0">
                <a:solidFill>
                  <a:srgbClr val="00B0F0"/>
                </a:solidFill>
              </a:rPr>
              <a:t>:						output: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/>
              <a:t>			int I=10</a:t>
            </a:r>
            <a:r>
              <a:rPr lang="en-IN" dirty="0" smtClean="0"/>
              <a:t>;						J=9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smtClean="0"/>
              <a:t>	int </a:t>
            </a:r>
            <a:r>
              <a:rPr lang="en-IN" dirty="0"/>
              <a:t>J= --I</a:t>
            </a:r>
            <a:r>
              <a:rPr lang="en-IN" dirty="0" smtClean="0"/>
              <a:t>;						I=9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0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7891"/>
            <a:ext cx="8915400" cy="572333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Post-decrement:</a:t>
            </a:r>
          </a:p>
          <a:p>
            <a:pPr marL="914400" lvl="2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Here first it assign to the variable and then we are decrease value.</a:t>
            </a:r>
          </a:p>
          <a:p>
            <a:pPr marL="0" indent="0">
              <a:buNone/>
            </a:pPr>
            <a:r>
              <a:rPr lang="en-IN" dirty="0"/>
              <a:t>	       </a:t>
            </a:r>
            <a:r>
              <a:rPr lang="en-IN" dirty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			int I=10;</a:t>
            </a:r>
          </a:p>
          <a:p>
            <a:pPr marL="0" indent="0">
              <a:buNone/>
            </a:pPr>
            <a:r>
              <a:rPr lang="en-IN" dirty="0"/>
              <a:t>			int J=I--;</a:t>
            </a:r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00B0F0"/>
                </a:solidFill>
              </a:rPr>
              <a:t>Output</a:t>
            </a:r>
            <a:r>
              <a:rPr lang="en-IN" dirty="0" smtClean="0">
                <a:solidFill>
                  <a:srgbClr val="00B0F0"/>
                </a:solidFill>
              </a:rPr>
              <a:t>: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/>
              <a:t>			J=10</a:t>
            </a:r>
          </a:p>
          <a:p>
            <a:pPr marL="0" indent="0">
              <a:buNone/>
            </a:pPr>
            <a:r>
              <a:rPr lang="en-IN" dirty="0"/>
              <a:t>			I=9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25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477" y="150312"/>
            <a:ext cx="9350135" cy="1754688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Widening(Up casting)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384" y="914400"/>
            <a:ext cx="9876228" cy="5943600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Typecasting: </a:t>
            </a: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process of converting one type of object and variable into another type is referred to as </a:t>
            </a:r>
            <a:r>
              <a:rPr lang="en-IN" dirty="0" smtClean="0">
                <a:solidFill>
                  <a:schemeClr val="tx1"/>
                </a:solidFill>
              </a:rPr>
              <a:t>Typecasting.</a:t>
            </a:r>
          </a:p>
          <a:p>
            <a:r>
              <a:rPr lang="en-IN" dirty="0">
                <a:solidFill>
                  <a:schemeClr val="tx1"/>
                </a:solidFill>
              </a:rPr>
              <a:t>In implicit typecasting, the conversion involves a smaller data type to the larger type size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/>
              <a:t> </a:t>
            </a:r>
            <a:r>
              <a:rPr lang="en-IN" dirty="0">
                <a:solidFill>
                  <a:schemeClr val="tx1"/>
                </a:solidFill>
              </a:rPr>
              <a:t>The process of converting the lower data type to that of a higher data type is referred </a:t>
            </a:r>
            <a:r>
              <a:rPr lang="en-IN" dirty="0" smtClean="0">
                <a:solidFill>
                  <a:schemeClr val="tx1"/>
                </a:solidFill>
              </a:rPr>
              <a:t>to </a:t>
            </a:r>
            <a:r>
              <a:rPr lang="en-IN" dirty="0">
                <a:solidFill>
                  <a:schemeClr val="tx1"/>
                </a:solidFill>
              </a:rPr>
              <a:t>as Widening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																																																																			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Widening</a:t>
            </a:r>
            <a:r>
              <a:rPr lang="en-IN" dirty="0" smtClean="0">
                <a:solidFill>
                  <a:schemeClr val="tx1"/>
                </a:solidFill>
              </a:rPr>
              <a:t>																																								</a:t>
            </a:r>
            <a:r>
              <a:rPr lang="en-IN" dirty="0" smtClean="0">
                <a:solidFill>
                  <a:srgbClr val="00B0F0"/>
                </a:solidFill>
              </a:rPr>
              <a:t>diagram no:2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3750" y="4171167"/>
            <a:ext cx="789176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byte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592926" y="4459266"/>
            <a:ext cx="551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44033" y="4171167"/>
            <a:ext cx="1127341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short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4032" y="5235880"/>
            <a:ext cx="1127342" cy="563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char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 flipV="1">
            <a:off x="4271374" y="5010411"/>
            <a:ext cx="726511" cy="5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4271374" y="4459266"/>
            <a:ext cx="739037" cy="43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60552" y="4459266"/>
            <a:ext cx="1064674" cy="1058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01216" y="4459266"/>
            <a:ext cx="1427968" cy="1058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4" idx="3"/>
            <a:endCxn id="26" idx="1"/>
          </p:cNvCxnSpPr>
          <p:nvPr/>
        </p:nvCxnSpPr>
        <p:spPr>
          <a:xfrm>
            <a:off x="6125226" y="4988491"/>
            <a:ext cx="475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354860" y="4459266"/>
            <a:ext cx="1052187" cy="1058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float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6" idx="3"/>
            <a:endCxn id="29" idx="1"/>
          </p:cNvCxnSpPr>
          <p:nvPr/>
        </p:nvCxnSpPr>
        <p:spPr>
          <a:xfrm>
            <a:off x="8029184" y="4988491"/>
            <a:ext cx="325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9407047" y="4988491"/>
            <a:ext cx="388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795353" y="4459266"/>
            <a:ext cx="1503124" cy="1058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double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041742" y="6199321"/>
            <a:ext cx="9131474" cy="5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6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373" y="175364"/>
            <a:ext cx="9400239" cy="5735858"/>
          </a:xfrm>
        </p:spPr>
        <p:txBody>
          <a:bodyPr/>
          <a:lstStyle/>
          <a:p>
            <a:r>
              <a:rPr lang="en-IN" dirty="0" smtClean="0"/>
              <a:t>As per diagram no:2 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Double:</a:t>
            </a:r>
            <a:r>
              <a:rPr lang="en-IN" dirty="0" smtClean="0">
                <a:solidFill>
                  <a:schemeClr val="tx1"/>
                </a:solidFill>
              </a:rPr>
              <a:t>	can store all data type values.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Float:  </a:t>
            </a:r>
            <a:r>
              <a:rPr lang="en-IN" dirty="0" smtClean="0">
                <a:solidFill>
                  <a:schemeClr val="tx1"/>
                </a:solidFill>
              </a:rPr>
              <a:t>we can store long, int, char, short, byte values.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Long : </a:t>
            </a:r>
            <a:r>
              <a:rPr lang="en-IN" dirty="0" smtClean="0">
                <a:solidFill>
                  <a:schemeClr val="tx1"/>
                </a:solidFill>
              </a:rPr>
              <a:t>we can store int, char, short, byte values.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Int : </a:t>
            </a:r>
            <a:r>
              <a:rPr lang="en-IN" dirty="0" smtClean="0">
                <a:solidFill>
                  <a:schemeClr val="tx1"/>
                </a:solidFill>
              </a:rPr>
              <a:t>we can store char, short, byte values.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Char : </a:t>
            </a:r>
            <a:r>
              <a:rPr lang="en-IN" dirty="0" smtClean="0">
                <a:solidFill>
                  <a:schemeClr val="tx1"/>
                </a:solidFill>
              </a:rPr>
              <a:t>in char implicitly we cannot store any values.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dirty="0" smtClean="0">
                <a:solidFill>
                  <a:srgbClr val="00B0F0"/>
                </a:solidFill>
              </a:rPr>
              <a:t>Ex:  </a:t>
            </a:r>
            <a:r>
              <a:rPr lang="en-IN" dirty="0" smtClean="0">
                <a:solidFill>
                  <a:schemeClr val="tx1"/>
                </a:solidFill>
              </a:rPr>
              <a:t>int </a:t>
            </a:r>
            <a:r>
              <a:rPr lang="en-IN" dirty="0" err="1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=123;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	char c=I;             compile time.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71" y="3493448"/>
            <a:ext cx="4544059" cy="2000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047989" y="3181611"/>
            <a:ext cx="739036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5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Addition:										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Symbol</a:t>
            </a:r>
            <a:r>
              <a:rPr lang="en-IN" sz="2400" dirty="0">
                <a:solidFill>
                  <a:srgbClr val="C00000"/>
                </a:solidFill>
              </a:rPr>
              <a:t>: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+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As we know addition means </a:t>
            </a:r>
            <a:r>
              <a:rPr lang="en-IN" dirty="0">
                <a:solidFill>
                  <a:schemeClr val="tx1"/>
                </a:solidFill>
              </a:rPr>
              <a:t>Adds values on either side of the operator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mathematics </a:t>
            </a:r>
            <a:r>
              <a:rPr lang="en-IN" dirty="0" smtClean="0">
                <a:solidFill>
                  <a:schemeClr val="tx1"/>
                </a:solidFill>
              </a:rPr>
              <a:t>we can add two numbers the same way we can add in programming also.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2+4=6.				  In mathematics.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dirty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nt num1=2;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dirty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nt num2=4;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dirty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nt num3=num1+num2; 			In programming.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	num3=6;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3336" y="3657600"/>
            <a:ext cx="151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6847609" y="3906982"/>
            <a:ext cx="633846" cy="15378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0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087" y="222422"/>
            <a:ext cx="9700526" cy="5688800"/>
          </a:xfrm>
        </p:spPr>
        <p:txBody>
          <a:bodyPr/>
          <a:lstStyle/>
          <a:p>
            <a:pPr marL="1371600" lvl="3" indent="0">
              <a:buNone/>
            </a:pPr>
            <a:r>
              <a:rPr lang="en-IN" dirty="0" smtClean="0"/>
              <a:t>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But we can store like this </a:t>
            </a:r>
          </a:p>
          <a:p>
            <a:pPr marL="1371600" lvl="3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</a:t>
            </a:r>
            <a:r>
              <a:rPr lang="en-IN" sz="1800" dirty="0" smtClean="0">
                <a:solidFill>
                  <a:schemeClr val="tx1"/>
                </a:solidFill>
              </a:rPr>
              <a:t>	char c=123;</a:t>
            </a:r>
          </a:p>
          <a:p>
            <a:pPr marL="1371600" lvl="3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* </a:t>
            </a:r>
            <a:r>
              <a:rPr lang="en-IN" sz="1800" dirty="0" smtClean="0">
                <a:solidFill>
                  <a:srgbClr val="002060"/>
                </a:solidFill>
              </a:rPr>
              <a:t>short: </a:t>
            </a:r>
            <a:r>
              <a:rPr lang="en-IN" sz="1800" dirty="0" smtClean="0">
                <a:solidFill>
                  <a:schemeClr val="tx1"/>
                </a:solidFill>
              </a:rPr>
              <a:t>we can store only byte values.</a:t>
            </a:r>
            <a:endParaRPr lang="en-IN" sz="1800" b="1" dirty="0" smtClean="0">
              <a:solidFill>
                <a:schemeClr val="tx1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Byte : </a:t>
            </a:r>
            <a:r>
              <a:rPr lang="en-IN" sz="1800" dirty="0" smtClean="0">
                <a:solidFill>
                  <a:schemeClr val="tx1"/>
                </a:solidFill>
              </a:rPr>
              <a:t>we can not any data type values except  byte values.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Boolean </a:t>
            </a:r>
            <a:r>
              <a:rPr lang="en-IN" sz="1800" dirty="0" smtClean="0">
                <a:solidFill>
                  <a:schemeClr val="tx1"/>
                </a:solidFill>
              </a:rPr>
              <a:t>: in Boolean we can store only Boolean type values true, false.</a:t>
            </a:r>
          </a:p>
          <a:p>
            <a:pPr marL="1371600" lvl="3" indent="0"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36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l" defTabSz="457200" rtl="0">
              <a:spcBef>
                <a:spcPct val="0"/>
              </a:spcBef>
            </a:pPr>
            <a:r>
              <a:rPr lang="en-IN" sz="3600" b="1" dirty="0">
                <a:solidFill>
                  <a:srgbClr val="0070C0"/>
                </a:solidFill>
              </a:rPr>
              <a:t>Down casting(Narrowing).</a:t>
            </a:r>
            <a:br>
              <a:rPr lang="en-IN" sz="3600" b="1" dirty="0">
                <a:solidFill>
                  <a:srgbClr val="0070C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5741"/>
            <a:ext cx="8915400" cy="4465481"/>
          </a:xfrm>
        </p:spPr>
        <p:txBody>
          <a:bodyPr/>
          <a:lstStyle/>
          <a:p>
            <a:pPr marL="1371600" lvl="3" indent="0">
              <a:buNone/>
            </a:pPr>
            <a:r>
              <a:rPr lang="en-IN" sz="3600" b="1" dirty="0">
                <a:solidFill>
                  <a:srgbClr val="0070C0"/>
                </a:solidFill>
              </a:rPr>
              <a:t>									</a:t>
            </a:r>
            <a:r>
              <a:rPr lang="en-IN" sz="1800" dirty="0" smtClean="0">
                <a:solidFill>
                  <a:schemeClr val="tx1"/>
                </a:solidFill>
              </a:rPr>
              <a:t>Narrowing </a:t>
            </a:r>
            <a:r>
              <a:rPr lang="en-IN" sz="1800" dirty="0">
                <a:solidFill>
                  <a:schemeClr val="tx1"/>
                </a:solidFill>
              </a:rPr>
              <a:t>refers to passing a higher size data type like int to a lower size data type like short. It may lead to data loss. Casting is required for narrowing conversion. Following program output will be 44.</a:t>
            </a:r>
            <a:endParaRPr lang="en-IN" sz="1800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21" y="3646831"/>
            <a:ext cx="6775963" cy="159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3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1849"/>
            <a:ext cx="8915400" cy="5639373"/>
          </a:xfrm>
        </p:spPr>
        <p:txBody>
          <a:bodyPr/>
          <a:lstStyle/>
          <a:p>
            <a:r>
              <a:rPr lang="en-IN" dirty="0" smtClean="0"/>
              <a:t>We cannot store higher data type values in lower data types.</a:t>
            </a:r>
          </a:p>
          <a:p>
            <a:pPr lvl="2"/>
            <a:r>
              <a:rPr lang="en-IN" sz="1800" dirty="0" smtClean="0">
                <a:solidFill>
                  <a:srgbClr val="00B0F0"/>
                </a:solidFill>
              </a:rPr>
              <a:t>Example:</a:t>
            </a:r>
          </a:p>
          <a:p>
            <a:pPr marL="1371600" lvl="3" indent="0">
              <a:buNone/>
            </a:pPr>
            <a:r>
              <a:rPr lang="en-IN" dirty="0" smtClean="0"/>
              <a:t>	</a:t>
            </a:r>
            <a:r>
              <a:rPr lang="en-IN" sz="1800" dirty="0" smtClean="0"/>
              <a:t>double d=12.3;</a:t>
            </a:r>
          </a:p>
          <a:p>
            <a:pPr marL="1371600" lvl="3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int num=d;</a:t>
            </a:r>
          </a:p>
          <a:p>
            <a:pPr marL="1371600" lvl="3" indent="0">
              <a:buNone/>
            </a:pPr>
            <a:endParaRPr lang="en-IN" dirty="0" smtClean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 smtClean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 smtClean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 smtClean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 smtClean="0"/>
              <a:t>We can store higher values into lower data type using down casting.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 smtClean="0"/>
              <a:t>Int num=(int )d;				     </a:t>
            </a:r>
            <a:r>
              <a:rPr lang="en-IN" sz="1800" dirty="0" smtClean="0">
                <a:solidFill>
                  <a:srgbClr val="00B0F0"/>
                </a:solidFill>
              </a:rPr>
              <a:t>down casting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2281077"/>
            <a:ext cx="4877481" cy="22958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095999" y="5535827"/>
            <a:ext cx="177525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7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8" y="811647"/>
            <a:ext cx="9547933" cy="6132850"/>
          </a:xfrm>
        </p:spPr>
      </p:pic>
    </p:spTree>
    <p:extLst>
      <p:ext uri="{BB962C8B-B14F-4D97-AF65-F5344CB8AC3E}">
        <p14:creationId xmlns:p14="http://schemas.microsoft.com/office/powerpoint/2010/main" val="340357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Subtraction: 									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Symbol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IN" sz="2400" dirty="0" smtClean="0">
                <a:solidFill>
                  <a:srgbClr val="00B0F0"/>
                </a:solidFill>
              </a:rPr>
              <a:t>-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As we know </a:t>
            </a:r>
            <a:r>
              <a:rPr lang="en-IN" dirty="0" smtClean="0">
                <a:solidFill>
                  <a:schemeClr val="tx1"/>
                </a:solidFill>
              </a:rPr>
              <a:t>subtraction </a:t>
            </a:r>
            <a:r>
              <a:rPr lang="en-IN" dirty="0">
                <a:solidFill>
                  <a:schemeClr val="tx1"/>
                </a:solidFill>
              </a:rPr>
              <a:t>means Subtracts right hand operand from left hand operand 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mathematics we can Subtracts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two numbers the same way we can Subtracts </a:t>
            </a:r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programming also.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dirty="0" smtClean="0">
                <a:solidFill>
                  <a:schemeClr val="tx1"/>
                </a:solidFill>
              </a:rPr>
              <a:t>4-2=2.</a:t>
            </a:r>
            <a:r>
              <a:rPr lang="en-IN" dirty="0">
                <a:solidFill>
                  <a:schemeClr val="tx1"/>
                </a:solidFill>
              </a:rPr>
              <a:t>				  In mathematics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</a:t>
            </a:r>
            <a:r>
              <a:rPr lang="en-IN" dirty="0" smtClean="0">
                <a:solidFill>
                  <a:schemeClr val="tx1"/>
                </a:solidFill>
              </a:rPr>
              <a:t>num1=4;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</a:t>
            </a:r>
            <a:r>
              <a:rPr lang="en-IN" dirty="0" smtClean="0">
                <a:solidFill>
                  <a:schemeClr val="tx1"/>
                </a:solidFill>
              </a:rPr>
              <a:t>num2=2;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</a:t>
            </a:r>
            <a:r>
              <a:rPr lang="en-IN" dirty="0" smtClean="0">
                <a:solidFill>
                  <a:schemeClr val="tx1"/>
                </a:solidFill>
              </a:rPr>
              <a:t>num3=num1-num2</a:t>
            </a:r>
            <a:r>
              <a:rPr lang="en-IN" dirty="0">
                <a:solidFill>
                  <a:schemeClr val="tx1"/>
                </a:solidFill>
              </a:rPr>
              <a:t>; 			</a:t>
            </a:r>
            <a:r>
              <a:rPr lang="en-IN" dirty="0" smtClean="0">
                <a:solidFill>
                  <a:schemeClr val="tx1"/>
                </a:solidFill>
              </a:rPr>
              <a:t>In programming.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		num3=2;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77245" y="3865418"/>
            <a:ext cx="1361210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6421582" y="4052455"/>
            <a:ext cx="800100" cy="1475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9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Multiplication:                   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Symbol</a:t>
            </a:r>
            <a:r>
              <a:rPr lang="en-IN" sz="2400" dirty="0" smtClean="0">
                <a:solidFill>
                  <a:srgbClr val="C00000"/>
                </a:solidFill>
              </a:rPr>
              <a:t>: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*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tx1"/>
                </a:solidFill>
              </a:rPr>
              <a:t>As we know Multiplication</a:t>
            </a:r>
            <a:r>
              <a:rPr lang="en-IN" dirty="0" smtClean="0">
                <a:solidFill>
                  <a:schemeClr val="tx1"/>
                </a:solidFill>
              </a:rPr>
              <a:t> means </a:t>
            </a:r>
            <a:r>
              <a:rPr lang="en-IN" dirty="0">
                <a:solidFill>
                  <a:schemeClr val="tx1"/>
                </a:solidFill>
              </a:rPr>
              <a:t>Multiplies values on either side of the </a:t>
            </a:r>
            <a:r>
              <a:rPr lang="en-IN" dirty="0" smtClean="0">
                <a:solidFill>
                  <a:schemeClr val="tx1"/>
                </a:solidFill>
              </a:rPr>
              <a:t>operator.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 mathematics we can </a:t>
            </a:r>
            <a:r>
              <a:rPr lang="en-IN" dirty="0" smtClean="0">
                <a:solidFill>
                  <a:schemeClr val="tx1"/>
                </a:solidFill>
              </a:rPr>
              <a:t>Multiply </a:t>
            </a:r>
            <a:r>
              <a:rPr lang="en-IN" dirty="0">
                <a:solidFill>
                  <a:schemeClr val="tx1"/>
                </a:solidFill>
              </a:rPr>
              <a:t>two numbers the same way we can </a:t>
            </a:r>
            <a:r>
              <a:rPr lang="en-IN" dirty="0" smtClean="0">
                <a:solidFill>
                  <a:schemeClr val="tx1"/>
                </a:solidFill>
              </a:rPr>
              <a:t>Multiply </a:t>
            </a:r>
            <a:r>
              <a:rPr lang="en-IN" dirty="0">
                <a:solidFill>
                  <a:schemeClr val="tx1"/>
                </a:solidFill>
              </a:rPr>
              <a:t>in programming also.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dirty="0" smtClean="0">
                <a:solidFill>
                  <a:schemeClr val="tx1"/>
                </a:solidFill>
              </a:rPr>
              <a:t>4*2=8.</a:t>
            </a:r>
            <a:r>
              <a:rPr lang="en-IN" dirty="0">
                <a:solidFill>
                  <a:schemeClr val="tx1"/>
                </a:solidFill>
              </a:rPr>
              <a:t>				  In mathematics.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num1=4;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num2=2;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</a:t>
            </a:r>
            <a:r>
              <a:rPr lang="en-IN" dirty="0" smtClean="0">
                <a:solidFill>
                  <a:schemeClr val="tx1"/>
                </a:solidFill>
              </a:rPr>
              <a:t>num3=num1*num2</a:t>
            </a:r>
            <a:r>
              <a:rPr lang="en-IN" dirty="0">
                <a:solidFill>
                  <a:schemeClr val="tx1"/>
                </a:solidFill>
              </a:rPr>
              <a:t>; 			In programming.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dirty="0" smtClean="0">
                <a:solidFill>
                  <a:schemeClr val="tx1"/>
                </a:solidFill>
              </a:rPr>
              <a:t>num3=8;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56464" y="3740727"/>
            <a:ext cx="1413163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6369627" y="3990109"/>
            <a:ext cx="1039091" cy="1766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9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Division:									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</a:rPr>
              <a:t>Symbol</a:t>
            </a:r>
            <a:r>
              <a:rPr lang="en-IN" sz="2400" dirty="0" smtClean="0">
                <a:solidFill>
                  <a:srgbClr val="C00000"/>
                </a:solidFill>
              </a:rPr>
              <a:t>: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/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tx1"/>
                </a:solidFill>
              </a:rPr>
              <a:t>As we know </a:t>
            </a:r>
            <a:r>
              <a:rPr lang="en-IN" dirty="0" smtClean="0">
                <a:solidFill>
                  <a:schemeClr val="tx1"/>
                </a:solidFill>
              </a:rPr>
              <a:t>Division </a:t>
            </a:r>
            <a:r>
              <a:rPr lang="en-IN" dirty="0">
                <a:solidFill>
                  <a:schemeClr val="tx1"/>
                </a:solidFill>
              </a:rPr>
              <a:t>means Divides left hand operand by right hand </a:t>
            </a:r>
            <a:r>
              <a:rPr lang="en-IN" dirty="0" smtClean="0">
                <a:solidFill>
                  <a:schemeClr val="tx1"/>
                </a:solidFill>
              </a:rPr>
              <a:t>operand</a:t>
            </a:r>
            <a:r>
              <a:rPr lang="en-IN" dirty="0" smtClean="0"/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mathematics we can </a:t>
            </a:r>
            <a:r>
              <a:rPr lang="en-IN" dirty="0" smtClean="0">
                <a:solidFill>
                  <a:schemeClr val="tx1"/>
                </a:solidFill>
              </a:rPr>
              <a:t>Divide </a:t>
            </a:r>
            <a:r>
              <a:rPr lang="en-IN" dirty="0">
                <a:solidFill>
                  <a:schemeClr val="tx1"/>
                </a:solidFill>
              </a:rPr>
              <a:t>two numbers the same way we can </a:t>
            </a:r>
            <a:r>
              <a:rPr lang="en-IN" dirty="0" smtClean="0">
                <a:solidFill>
                  <a:schemeClr val="tx1"/>
                </a:solidFill>
              </a:rPr>
              <a:t>Divide </a:t>
            </a:r>
            <a:r>
              <a:rPr lang="en-IN" dirty="0">
                <a:solidFill>
                  <a:schemeClr val="tx1"/>
                </a:solidFill>
              </a:rPr>
              <a:t>in programming </a:t>
            </a:r>
            <a:r>
              <a:rPr lang="en-IN" dirty="0" smtClean="0">
                <a:solidFill>
                  <a:schemeClr val="tx1"/>
                </a:solidFill>
              </a:rPr>
              <a:t>also division will give the Quotient</a:t>
            </a:r>
            <a:r>
              <a:rPr lang="en-IN" dirty="0" smtClean="0"/>
              <a:t> va</a:t>
            </a:r>
            <a:r>
              <a:rPr lang="en-IN" dirty="0" smtClean="0">
                <a:solidFill>
                  <a:schemeClr val="tx1"/>
                </a:solidFill>
              </a:rPr>
              <a:t>lue.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dirty="0" smtClean="0">
                <a:solidFill>
                  <a:schemeClr val="tx1"/>
                </a:solidFill>
              </a:rPr>
              <a:t>4/2=2.</a:t>
            </a:r>
            <a:r>
              <a:rPr lang="en-IN" dirty="0">
                <a:solidFill>
                  <a:schemeClr val="tx1"/>
                </a:solidFill>
              </a:rPr>
              <a:t>				  In mathematics.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num1=4;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num2=2;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</a:t>
            </a:r>
            <a:r>
              <a:rPr lang="en-IN" dirty="0" smtClean="0">
                <a:solidFill>
                  <a:schemeClr val="tx1"/>
                </a:solidFill>
              </a:rPr>
              <a:t>num3=num1/num2</a:t>
            </a:r>
            <a:r>
              <a:rPr lang="en-IN" dirty="0">
                <a:solidFill>
                  <a:schemeClr val="tx1"/>
                </a:solidFill>
              </a:rPr>
              <a:t>; 			In programming.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dirty="0" smtClean="0">
                <a:solidFill>
                  <a:schemeClr val="tx1"/>
                </a:solidFill>
              </a:rPr>
              <a:t>num3=2;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730336"/>
            <a:ext cx="1569027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6369627" y="4010891"/>
            <a:ext cx="1101437" cy="1808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6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Modulus:                                  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</a:rPr>
              <a:t>Symbol</a:t>
            </a:r>
            <a:r>
              <a:rPr lang="en-IN" sz="2400" dirty="0" smtClean="0">
                <a:solidFill>
                  <a:srgbClr val="FF0000"/>
                </a:solidFill>
              </a:rPr>
              <a:t>:</a:t>
            </a:r>
            <a:r>
              <a:rPr lang="en-IN" sz="2400" dirty="0" smtClean="0">
                <a:solidFill>
                  <a:srgbClr val="00B0F0"/>
                </a:solidFill>
              </a:rPr>
              <a:t>%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As we know Modulus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means Divides left hand operand by right hand operand and returns </a:t>
            </a:r>
            <a:r>
              <a:rPr lang="en-IN" dirty="0" smtClean="0">
                <a:solidFill>
                  <a:schemeClr val="tx1"/>
                </a:solidFill>
              </a:rPr>
              <a:t>remainder.</a:t>
            </a:r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mathematics we can </a:t>
            </a:r>
            <a:r>
              <a:rPr lang="en-IN" dirty="0" smtClean="0">
                <a:solidFill>
                  <a:schemeClr val="tx1"/>
                </a:solidFill>
              </a:rPr>
              <a:t>Divide </a:t>
            </a:r>
            <a:r>
              <a:rPr lang="en-IN" dirty="0">
                <a:solidFill>
                  <a:schemeClr val="tx1"/>
                </a:solidFill>
              </a:rPr>
              <a:t>two numbers the same way we can Divide in programming also </a:t>
            </a:r>
            <a:r>
              <a:rPr lang="en-IN" dirty="0" smtClean="0">
                <a:solidFill>
                  <a:schemeClr val="tx1"/>
                </a:solidFill>
              </a:rPr>
              <a:t>modulus </a:t>
            </a:r>
            <a:r>
              <a:rPr lang="en-IN" dirty="0">
                <a:solidFill>
                  <a:schemeClr val="tx1"/>
                </a:solidFill>
              </a:rPr>
              <a:t>will give the </a:t>
            </a:r>
            <a:r>
              <a:rPr lang="en-IN" dirty="0" smtClean="0">
                <a:solidFill>
                  <a:schemeClr val="tx1"/>
                </a:solidFill>
              </a:rPr>
              <a:t>Reminder</a:t>
            </a:r>
            <a:r>
              <a:rPr lang="en-IN" dirty="0" smtClean="0"/>
              <a:t> </a:t>
            </a:r>
            <a:r>
              <a:rPr lang="en-IN" dirty="0"/>
              <a:t>va</a:t>
            </a:r>
            <a:r>
              <a:rPr lang="en-IN" dirty="0">
                <a:solidFill>
                  <a:schemeClr val="tx1"/>
                </a:solidFill>
              </a:rPr>
              <a:t>lue.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>
                <a:solidFill>
                  <a:srgbClr val="7030A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dirty="0" smtClean="0">
                <a:solidFill>
                  <a:schemeClr val="tx1"/>
                </a:solidFill>
              </a:rPr>
              <a:t>4%2=0.</a:t>
            </a:r>
            <a:r>
              <a:rPr lang="en-IN" dirty="0">
                <a:solidFill>
                  <a:schemeClr val="tx1"/>
                </a:solidFill>
              </a:rPr>
              <a:t>				  In mathematics.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num1=4;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num2=2;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Int num3=num1/num2; 			In programming.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dirty="0" smtClean="0">
                <a:solidFill>
                  <a:schemeClr val="tx1"/>
                </a:solidFill>
              </a:rPr>
              <a:t>num3=0;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</a:t>
            </a:r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94118" y="3844636"/>
            <a:ext cx="151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6411191" y="4031673"/>
            <a:ext cx="1174173" cy="1766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4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Bitwise </a:t>
            </a:r>
            <a:r>
              <a:rPr lang="en-IN" b="1" dirty="0">
                <a:solidFill>
                  <a:srgbClr val="0070C0"/>
                </a:solidFill>
              </a:rPr>
              <a:t>Operators.</a:t>
            </a:r>
            <a:br>
              <a:rPr lang="en-IN" b="1" dirty="0">
                <a:solidFill>
                  <a:srgbClr val="0070C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45344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3300" dirty="0">
                <a:solidFill>
                  <a:srgbClr val="002060"/>
                </a:solidFill>
              </a:rPr>
              <a:t>Topics in </a:t>
            </a:r>
            <a:r>
              <a:rPr lang="en-IN" sz="3300" dirty="0" smtClean="0">
                <a:solidFill>
                  <a:srgbClr val="002060"/>
                </a:solidFill>
              </a:rPr>
              <a:t>Bitwise </a:t>
            </a:r>
            <a:r>
              <a:rPr lang="en-IN" sz="3300" dirty="0">
                <a:solidFill>
                  <a:srgbClr val="002060"/>
                </a:solidFill>
              </a:rPr>
              <a:t>operators</a:t>
            </a:r>
            <a:r>
              <a:rPr lang="en-IN" sz="3300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Bitwise </a:t>
            </a:r>
            <a:r>
              <a:rPr lang="en-IN" dirty="0">
                <a:solidFill>
                  <a:schemeClr val="tx1"/>
                </a:solidFill>
              </a:rPr>
              <a:t>operators are used to perform the manipulation of individual bits of a number. They can be used with any integral type (char, short, int, etc</a:t>
            </a:r>
            <a:r>
              <a:rPr lang="en-IN" dirty="0" smtClean="0">
                <a:solidFill>
                  <a:schemeClr val="tx1"/>
                </a:solidFill>
              </a:rPr>
              <a:t>.).</a:t>
            </a:r>
          </a:p>
          <a:p>
            <a:r>
              <a:rPr lang="en-IN" dirty="0">
                <a:solidFill>
                  <a:schemeClr val="tx1"/>
                </a:solidFill>
              </a:rPr>
              <a:t>Bit-Shift Operators (Shift Operators</a:t>
            </a:r>
            <a:r>
              <a:rPr lang="en-IN" dirty="0" smtClean="0">
                <a:solidFill>
                  <a:schemeClr val="tx1"/>
                </a:solidFill>
              </a:rPr>
              <a:t>).</a:t>
            </a:r>
          </a:p>
          <a:p>
            <a:pPr lvl="3">
              <a:buAutoNum type="arabicPeriod"/>
            </a:pPr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Right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shift operator </a:t>
            </a:r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(&gt;&gt;).</a:t>
            </a:r>
          </a:p>
          <a:p>
            <a:pPr marL="1371600" lvl="3" indent="0">
              <a:buNone/>
            </a:pPr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Left shift </a:t>
            </a:r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operator(&lt;&lt;).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bitwise operators.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Bitwise OR (|) .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2. Bitwise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(&amp;).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Bitwise XOR 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(^).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 Bitwise Complement 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(~).</a:t>
            </a:r>
            <a:endParaRPr lang="en-I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Bit-Shift Operators (Shift Operators).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5640"/>
            <a:ext cx="8915400" cy="4575582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 shift operators totally we have four shifting operators. </a:t>
            </a:r>
          </a:p>
          <a:p>
            <a:pPr lvl="2" fontAlgn="base"/>
            <a:r>
              <a:rPr lang="en-IN" sz="1800" dirty="0" smtClean="0">
                <a:solidFill>
                  <a:schemeClr val="tx1"/>
                </a:solidFill>
              </a:rPr>
              <a:t>Right </a:t>
            </a:r>
            <a:r>
              <a:rPr lang="en-IN" sz="1800" dirty="0">
                <a:solidFill>
                  <a:schemeClr val="tx1"/>
                </a:solidFill>
              </a:rPr>
              <a:t>shift operator (&gt;&gt;)</a:t>
            </a:r>
          </a:p>
          <a:p>
            <a:pPr lvl="2" fontAlgn="base"/>
            <a:r>
              <a:rPr lang="en-IN" sz="1800" dirty="0">
                <a:solidFill>
                  <a:schemeClr val="tx1"/>
                </a:solidFill>
              </a:rPr>
              <a:t>Unsigned Right shift operator (&gt;&gt;&gt;)</a:t>
            </a:r>
          </a:p>
          <a:p>
            <a:pPr lvl="2" fontAlgn="base"/>
            <a:r>
              <a:rPr lang="en-IN" sz="1800" dirty="0">
                <a:solidFill>
                  <a:schemeClr val="tx1"/>
                </a:solidFill>
              </a:rPr>
              <a:t>Left shift </a:t>
            </a:r>
            <a:r>
              <a:rPr lang="en-IN" sz="1800" dirty="0" smtClean="0">
                <a:solidFill>
                  <a:schemeClr val="tx1"/>
                </a:solidFill>
              </a:rPr>
              <a:t>operator (&lt;&lt;)</a:t>
            </a:r>
            <a:endParaRPr lang="en-IN" sz="1800" dirty="0">
              <a:solidFill>
                <a:schemeClr val="tx1"/>
              </a:solidFill>
            </a:endParaRPr>
          </a:p>
          <a:p>
            <a:pPr lvl="2" fontAlgn="base"/>
            <a:r>
              <a:rPr lang="en-IN" sz="1800" dirty="0">
                <a:solidFill>
                  <a:schemeClr val="tx1"/>
                </a:solidFill>
              </a:rPr>
              <a:t>Unsigned Left shift operator </a:t>
            </a:r>
            <a:r>
              <a:rPr lang="en-IN" sz="1800" dirty="0" smtClean="0">
                <a:solidFill>
                  <a:schemeClr val="tx1"/>
                </a:solidFill>
              </a:rPr>
              <a:t>(&lt;&lt;&lt;)</a:t>
            </a:r>
          </a:p>
          <a:p>
            <a:pPr marL="914400" lvl="2" indent="0" fontAlgn="base"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914400" lvl="2" indent="0" fontAlgn="base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* Most of the time we use right and left Shift operator only  that’s why I mention only this two In topics. </a:t>
            </a:r>
          </a:p>
          <a:p>
            <a:pPr marL="914400" lvl="2" indent="0" fontAlgn="base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98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332</TotalTime>
  <Words>776</Words>
  <Application>Microsoft Office PowerPoint</Application>
  <PresentationFormat>Widescreen</PresentationFormat>
  <Paragraphs>337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Wisp</vt:lpstr>
      <vt:lpstr>OPERATORS</vt:lpstr>
      <vt:lpstr>Arithmetic Operators:</vt:lpstr>
      <vt:lpstr>Addition:          Symbol: +</vt:lpstr>
      <vt:lpstr>Subtraction:          Symbol: -</vt:lpstr>
      <vt:lpstr>Multiplication:                    Symbol: *</vt:lpstr>
      <vt:lpstr>Division:         Symbol: /</vt:lpstr>
      <vt:lpstr>Modulus:                                  Symbol:%</vt:lpstr>
      <vt:lpstr>Bitwise Operators. </vt:lpstr>
      <vt:lpstr>Bit-Shift Operators (Shift Operators). </vt:lpstr>
      <vt:lpstr>Decimal to Binary Format: </vt:lpstr>
      <vt:lpstr>PowerPoint Presentation</vt:lpstr>
      <vt:lpstr>Right shift operator (&gt;&gt;). </vt:lpstr>
      <vt:lpstr>PowerPoint Presentation</vt:lpstr>
      <vt:lpstr>Left shift operator(&lt;&lt;). </vt:lpstr>
      <vt:lpstr>PowerPoint Presentation</vt:lpstr>
      <vt:lpstr>Truth Table:                  Table no:1     </vt:lpstr>
      <vt:lpstr>Bitwise OR (|)  </vt:lpstr>
      <vt:lpstr>Bitwise AND (&amp;) </vt:lpstr>
      <vt:lpstr>Bitwise XOR (^) </vt:lpstr>
      <vt:lpstr>Bitwise Complement (~) </vt:lpstr>
      <vt:lpstr>PowerPoint Presentation</vt:lpstr>
      <vt:lpstr>PowerPoint Presentation</vt:lpstr>
      <vt:lpstr>PowerPoint Presentation</vt:lpstr>
      <vt:lpstr>Increment and Decrement:</vt:lpstr>
      <vt:lpstr>PowerPoint Presentation</vt:lpstr>
      <vt:lpstr>PowerPoint Presentation</vt:lpstr>
      <vt:lpstr>PowerPoint Presentation</vt:lpstr>
      <vt:lpstr>Widening(Up casting)</vt:lpstr>
      <vt:lpstr>PowerPoint Presentation</vt:lpstr>
      <vt:lpstr>PowerPoint Presentation</vt:lpstr>
      <vt:lpstr>Down casting(Narrowing).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User</dc:creator>
  <cp:lastModifiedBy>User</cp:lastModifiedBy>
  <cp:revision>44</cp:revision>
  <dcterms:created xsi:type="dcterms:W3CDTF">2021-12-16T05:30:56Z</dcterms:created>
  <dcterms:modified xsi:type="dcterms:W3CDTF">2021-12-17T06:19:57Z</dcterms:modified>
</cp:coreProperties>
</file>