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5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6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2D24-BB39-4300-818E-79F9B0EAFA46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CC6F-6C90-476E-9B76-BACFB348B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8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Sathiyaraj S L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15" y="1710680"/>
            <a:ext cx="3230488" cy="32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59407"/>
            <a:ext cx="6264696" cy="118199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HTML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3748" y="2420888"/>
            <a:ext cx="4536504" cy="3528392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1991  –  Html first published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1995  –  </a:t>
            </a:r>
            <a:r>
              <a:rPr lang="en-US" dirty="0">
                <a:solidFill>
                  <a:schemeClr val="tx1"/>
                </a:solidFill>
              </a:rPr>
              <a:t>Html </a:t>
            </a:r>
            <a:r>
              <a:rPr lang="en-US" dirty="0" smtClean="0">
                <a:solidFill>
                  <a:schemeClr val="tx1"/>
                </a:solidFill>
              </a:rPr>
              <a:t>2.0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1997 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Html 3.2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1999  –  </a:t>
            </a:r>
            <a:r>
              <a:rPr lang="en-US" dirty="0">
                <a:solidFill>
                  <a:schemeClr val="tx1"/>
                </a:solidFill>
              </a:rPr>
              <a:t>Html </a:t>
            </a:r>
            <a:r>
              <a:rPr lang="en-US" dirty="0" smtClean="0">
                <a:solidFill>
                  <a:schemeClr val="tx1"/>
                </a:solidFill>
              </a:rPr>
              <a:t>4.01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2000   –  </a:t>
            </a:r>
            <a:r>
              <a:rPr lang="en-US" dirty="0" err="1" smtClean="0">
                <a:solidFill>
                  <a:schemeClr val="tx1"/>
                </a:solidFill>
              </a:rPr>
              <a:t>XHtml</a:t>
            </a:r>
            <a:r>
              <a:rPr lang="en-US" dirty="0" smtClean="0">
                <a:solidFill>
                  <a:schemeClr val="tx1"/>
                </a:solidFill>
              </a:rPr>
              <a:t> 1.0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2012 – </a:t>
            </a:r>
            <a:r>
              <a:rPr lang="en-US" dirty="0">
                <a:solidFill>
                  <a:schemeClr val="tx1"/>
                </a:solidFill>
              </a:rPr>
              <a:t>Html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4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59407"/>
            <a:ext cx="6264696" cy="118199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New Elements in HTML5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264696" cy="309634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&lt;article&gt;      &lt;</a:t>
            </a:r>
            <a:r>
              <a:rPr lang="en-US" sz="2400" dirty="0" err="1" smtClean="0">
                <a:solidFill>
                  <a:schemeClr val="tx1"/>
                </a:solidFill>
              </a:rPr>
              <a:t>figcaption</a:t>
            </a:r>
            <a:r>
              <a:rPr lang="en-US" sz="2400" dirty="0" smtClean="0">
                <a:solidFill>
                  <a:schemeClr val="tx1"/>
                </a:solidFill>
              </a:rPr>
              <a:t>&gt;    &lt;progress&gt;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&lt;aside&gt;       </a:t>
            </a:r>
            <a:r>
              <a:rPr lang="en-US" sz="2400" dirty="0" smtClean="0">
                <a:solidFill>
                  <a:schemeClr val="tx1"/>
                </a:solidFill>
              </a:rPr>
              <a:t>&lt;figure&gt;            &lt;</a:t>
            </a:r>
            <a:r>
              <a:rPr lang="en-US" sz="2400" dirty="0" smtClean="0">
                <a:solidFill>
                  <a:schemeClr val="tx1"/>
                </a:solidFill>
              </a:rPr>
              <a:t>section&gt;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&lt;audio&gt;       </a:t>
            </a:r>
            <a:r>
              <a:rPr lang="en-US" sz="2400" dirty="0" smtClean="0">
                <a:solidFill>
                  <a:schemeClr val="tx1"/>
                </a:solidFill>
              </a:rPr>
              <a:t>&lt;canvas&gt;         </a:t>
            </a:r>
            <a:r>
              <a:rPr lang="en-US" sz="2400" dirty="0" smtClean="0">
                <a:solidFill>
                  <a:schemeClr val="tx1"/>
                </a:solidFill>
              </a:rPr>
              <a:t>&lt;source&gt;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smtClean="0">
                <a:solidFill>
                  <a:schemeClr val="tx1"/>
                </a:solidFill>
              </a:rPr>
              <a:t>header</a:t>
            </a:r>
            <a:r>
              <a:rPr lang="en-US" sz="2400" dirty="0" smtClean="0">
                <a:solidFill>
                  <a:schemeClr val="tx1"/>
                </a:solidFill>
              </a:rPr>
              <a:t>&gt;   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hgroup</a:t>
            </a:r>
            <a:r>
              <a:rPr lang="en-US" sz="2400" dirty="0" smtClean="0">
                <a:solidFill>
                  <a:schemeClr val="tx1"/>
                </a:solidFill>
              </a:rPr>
              <a:t>&gt;      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svg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smtClean="0">
                <a:solidFill>
                  <a:schemeClr val="tx1"/>
                </a:solidFill>
              </a:rPr>
              <a:t>video</a:t>
            </a:r>
            <a:r>
              <a:rPr lang="en-US" sz="2400" dirty="0" smtClean="0">
                <a:solidFill>
                  <a:schemeClr val="tx1"/>
                </a:solidFill>
              </a:rPr>
              <a:t>&gt;        &lt;</a:t>
            </a:r>
            <a:r>
              <a:rPr lang="en-US" sz="2400" dirty="0" smtClean="0">
                <a:solidFill>
                  <a:schemeClr val="tx1"/>
                </a:solidFill>
              </a:rPr>
              <a:t>mark&gt;          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smtClean="0">
                <a:solidFill>
                  <a:schemeClr val="tx1"/>
                </a:solidFill>
              </a:rPr>
              <a:t>time&gt;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&lt;footer&gt;     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nav</a:t>
            </a:r>
            <a:r>
              <a:rPr lang="en-US" sz="2400" dirty="0" smtClean="0">
                <a:solidFill>
                  <a:schemeClr val="tx1"/>
                </a:solidFill>
              </a:rPr>
              <a:t>&gt;             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datalist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93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59407"/>
            <a:ext cx="6264696" cy="118199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HTML5?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2" y="2204864"/>
            <a:ext cx="8676456" cy="309634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Html 5 is the newest version of HTML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incorporates all features from earlier versions of  HTML, including the stricter XHTML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adds a diverse set of new tools for the web developer to use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588" y="259407"/>
            <a:ext cx="7308812" cy="11819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Other New Features in HTML5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276872"/>
            <a:ext cx="8730716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Built – in audio and video support (without plugins)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Enhanced form controls and  attributes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The canvas (a way to draw directly on a web page)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Drag and Drop functionality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Support  for CSS3 (the newer and more powerful version of CSS)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More advanced features for web developers, such as data storage and offline applications.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588" y="259407"/>
            <a:ext cx="7308812" cy="11819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Look at HTML5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642" y="1916832"/>
            <a:ext cx="8730716" cy="648072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Remember the DOCTYPE declaration from XHTML?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564904"/>
            <a:ext cx="8208912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4540" y="2749382"/>
            <a:ext cx="8066888" cy="1183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&lt;!</a:t>
            </a:r>
            <a:r>
              <a:rPr lang="en-US" sz="2200" dirty="0" err="1" smtClean="0">
                <a:solidFill>
                  <a:schemeClr val="tx1"/>
                </a:solidFill>
              </a:rPr>
              <a:t>Doctype</a:t>
            </a:r>
            <a:r>
              <a:rPr lang="en-US" sz="2200" dirty="0" smtClean="0">
                <a:solidFill>
                  <a:schemeClr val="tx1"/>
                </a:solidFill>
              </a:rPr>
              <a:t> html PUBLIC “-//W3C//DTD XHTML 1.0 </a:t>
            </a:r>
            <a:r>
              <a:rPr lang="en-US" sz="2200" dirty="0" err="1" smtClean="0">
                <a:solidFill>
                  <a:schemeClr val="tx1"/>
                </a:solidFill>
              </a:rPr>
              <a:t>Trasnsitional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//EN” “http://www.w3.org/TR/xhtml1/DTD/xhtml1 transitional.dtd”&gt;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9545" y="4365104"/>
            <a:ext cx="873071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In HTML5, there is just possible DOCTYPE declaration and it is simpler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431" y="5013176"/>
            <a:ext cx="8208912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59" y="5394410"/>
            <a:ext cx="23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&lt;!</a:t>
            </a:r>
            <a:r>
              <a:rPr lang="en-US" sz="2400" dirty="0" err="1"/>
              <a:t>Doctype</a:t>
            </a:r>
            <a:r>
              <a:rPr lang="en-US" sz="2400" dirty="0"/>
              <a:t> html &gt;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588" y="259407"/>
            <a:ext cx="7308812" cy="11819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&lt;html&gt; Element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642" y="1916832"/>
            <a:ext cx="8730716" cy="648072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This is what the &lt;html&gt; element  looked in HTML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564904"/>
            <a:ext cx="8208912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4540" y="2749382"/>
            <a:ext cx="8066888" cy="1183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&lt;html </a:t>
            </a:r>
            <a:r>
              <a:rPr lang="en-US" sz="2200" dirty="0" err="1" smtClean="0">
                <a:solidFill>
                  <a:schemeClr val="tx1"/>
                </a:solidFill>
              </a:rPr>
              <a:t>xmlns</a:t>
            </a:r>
            <a:r>
              <a:rPr lang="en-US" sz="2200" dirty="0" smtClean="0">
                <a:solidFill>
                  <a:schemeClr val="tx1"/>
                </a:solidFill>
              </a:rPr>
              <a:t>=http://www.web.org/1999/xhtml </a:t>
            </a:r>
            <a:r>
              <a:rPr lang="en-US" sz="2200" dirty="0" err="1" smtClean="0">
                <a:solidFill>
                  <a:schemeClr val="tx1"/>
                </a:solidFill>
              </a:rPr>
              <a:t>xml:lang</a:t>
            </a:r>
            <a:r>
              <a:rPr lang="en-US" sz="2200" dirty="0" smtClean="0">
                <a:solidFill>
                  <a:schemeClr val="tx1"/>
                </a:solidFill>
              </a:rPr>
              <a:t>=“en” </a:t>
            </a:r>
            <a:r>
              <a:rPr lang="en-US" sz="2200" dirty="0" err="1" smtClean="0">
                <a:solidFill>
                  <a:schemeClr val="tx1"/>
                </a:solidFill>
              </a:rPr>
              <a:t>lang</a:t>
            </a:r>
            <a:r>
              <a:rPr lang="en-US" sz="2200" dirty="0" smtClean="0">
                <a:solidFill>
                  <a:schemeClr val="tx1"/>
                </a:solidFill>
              </a:rPr>
              <a:t>=“en”&gt;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9545" y="4365104"/>
            <a:ext cx="873071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Again,  HTML5 simplifies this line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431" y="5013176"/>
            <a:ext cx="8208912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264" y="5394410"/>
            <a:ext cx="237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&lt;html </a:t>
            </a:r>
            <a:r>
              <a:rPr lang="en-US" sz="2400" dirty="0" err="1" smtClean="0"/>
              <a:t>lang</a:t>
            </a:r>
            <a:r>
              <a:rPr lang="en-US" sz="2400" dirty="0" smtClean="0"/>
              <a:t>=“en”&gt;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281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History of HTML</vt:lpstr>
      <vt:lpstr>New Elements in HTML5</vt:lpstr>
      <vt:lpstr>What is HTML5?</vt:lpstr>
      <vt:lpstr>Other New Features in HTML5</vt:lpstr>
      <vt:lpstr>First Look at HTML5</vt:lpstr>
      <vt:lpstr>The &lt;html&gt; Element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Sathiyaraj S L</dc:creator>
  <cp:lastModifiedBy>Sathiyaraj S L</cp:lastModifiedBy>
  <cp:revision>22</cp:revision>
  <dcterms:created xsi:type="dcterms:W3CDTF">2021-07-29T19:35:14Z</dcterms:created>
  <dcterms:modified xsi:type="dcterms:W3CDTF">2021-08-03T04:16:09Z</dcterms:modified>
</cp:coreProperties>
</file>