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93F7-0CA2-4AFC-3A2F-C4910DC0D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78779-223F-873C-A326-CA7C5B123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86090-4B09-89D3-009E-1D0F9C13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73E5-C38F-461F-817D-E5C914C69931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E170B-D36B-D48E-2C54-5FD32D31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8BBDB-C9FF-B110-CC4B-44AD49740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131D-449C-480B-8354-6CF3405DA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00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6AF2-F316-60D6-42C1-FA178D4A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98E58-D37E-F3D0-57EF-973741425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C0127-D68A-285B-7C5B-422E5243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73E5-C38F-461F-817D-E5C914C69931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E28B5-48EE-5B28-BADE-4238F9FA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1DEFD-5D1A-E770-0CBF-56488F9B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131D-449C-480B-8354-6CF3405DA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59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4D369-FF7C-AA89-A5AB-A531CD273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9D0BE-89CB-8477-E9DD-F8601042A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40E19-9810-624A-D1C9-FE56796E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73E5-C38F-461F-817D-E5C914C69931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73748-B20A-57E6-0CA5-BEB4C9B15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C5EB1-2B0E-7DBD-F5E5-16468A06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131D-449C-480B-8354-6CF3405DA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1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84125-1B18-352B-92E9-8ED785DD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5D927-00AC-B034-A590-5CC9BC299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ABFFD-E1F8-C80D-C454-D202ADE3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73E5-C38F-461F-817D-E5C914C69931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24C11-625D-8AD7-D10C-50F46337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0330B-E60A-4331-59BD-220363E8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131D-449C-480B-8354-6CF3405DA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3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1EDEB-20B1-3468-7689-6209C50B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DE721-1B97-531B-CC43-456D71857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7597F-401F-FB6A-7513-4EBF345A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73E5-C38F-461F-817D-E5C914C69931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34300-FE0E-A294-5C92-821BDC795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CB275-4515-2FFA-01D6-15C7D2F4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131D-449C-480B-8354-6CF3405DA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14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8D73-6FFB-AFBB-7C10-7DA97D52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EA22C-CBDD-2016-FE63-61272833D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733D3-3F2F-14FE-E308-06B5852F1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41876-3273-75AB-A177-F76E654FE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73E5-C38F-461F-817D-E5C914C69931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D0EFD-9658-A4D4-1E1B-825CEBD11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8780E-0D20-95DD-1961-84C65D4E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131D-449C-480B-8354-6CF3405DA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60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FC0E-6F41-8896-A0A9-89B77942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693A7-3BDF-F32E-5BA0-BAF0CBEB3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A5B8C-54F2-A1FC-BAA9-BCF47ACAD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82E3B9-7AA1-2243-73FC-1082D23C2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D2FCAB-FC3B-D707-7E2F-BF09F626F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58DD67-F99A-A359-9E30-661F90181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73E5-C38F-461F-817D-E5C914C69931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2BE81B-70AD-F810-CCBB-39E75F93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153F29-3028-21CF-21ED-E7CBADA3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131D-449C-480B-8354-6CF3405DA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05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D857-C2A3-9F03-A59C-FD970DF2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5D5506-F685-FCFD-9C78-C5A853A8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73E5-C38F-461F-817D-E5C914C69931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9B62A-CB73-730C-0BF0-051A81B5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B04C2-41BD-E6CE-D37C-0C949EAF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131D-449C-480B-8354-6CF3405DA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63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448A52-AEBD-8E4D-6BB2-1E3B4F009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73E5-C38F-461F-817D-E5C914C69931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C68AB1-C22F-67C0-EAAC-F852307B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32C9C-81F0-D7EB-EFD3-2A4F0E02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131D-449C-480B-8354-6CF3405DA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13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FD97-6247-7207-1D56-7FFD05FF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3E601-6E2B-5E1E-6D4B-189CCA78F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FDC52-AE37-9084-34EE-C0B71DE15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A3398-4C45-7684-339C-8A57BA2F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73E5-C38F-461F-817D-E5C914C69931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7844D-E177-0938-B8E1-A76BF585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04702-DC2C-3BAD-376F-E6BA01D5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131D-449C-480B-8354-6CF3405DA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94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602EA-8775-5F7A-4CAC-469B996F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E95241-92A0-524B-68BD-0F1C970CF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80489-379E-2411-24D5-BA82ADAB8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8014B-CEA5-C15B-D65F-9E482DC7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73E5-C38F-461F-817D-E5C914C69931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73CE5-68B8-8C07-2B83-7571B092A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FF0C1-4350-7D5A-B8D3-EC9C7A6A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131D-449C-480B-8354-6CF3405DA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89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DBBFD-0CC8-E41A-5774-EC409BCD0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AE31C-693A-6FB1-A643-78F6B9B0A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3BB0B-EB16-4D17-295D-37E12A0AB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073E5-C38F-461F-817D-E5C914C69931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A554A-52F3-4403-A502-CF92A1F40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438BD-C184-CAD5-7CC9-D03E76DBC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9131D-449C-480B-8354-6CF3405DA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0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EA6718-C40E-16BF-4D22-1F20B9D9EB1C}"/>
              </a:ext>
            </a:extLst>
          </p:cNvPr>
          <p:cNvSpPr/>
          <p:nvPr/>
        </p:nvSpPr>
        <p:spPr>
          <a:xfrm>
            <a:off x="6961415" y="76201"/>
            <a:ext cx="3848099" cy="193765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 User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030A5A-81CC-0892-F092-C8FE5DB8AD2D}"/>
              </a:ext>
            </a:extLst>
          </p:cNvPr>
          <p:cNvSpPr/>
          <p:nvPr/>
        </p:nvSpPr>
        <p:spPr>
          <a:xfrm>
            <a:off x="1752601" y="778328"/>
            <a:ext cx="2090057" cy="107768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Source Document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12CECA-DE63-B493-6566-00D11D40416E}"/>
              </a:ext>
            </a:extLst>
          </p:cNvPr>
          <p:cNvSpPr/>
          <p:nvPr/>
        </p:nvSpPr>
        <p:spPr>
          <a:xfrm>
            <a:off x="276447" y="2292506"/>
            <a:ext cx="11653281" cy="4489289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Langchain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C47F8E5-2B0D-5896-5000-7189CB36A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885913"/>
              </p:ext>
            </p:extLst>
          </p:nvPr>
        </p:nvGraphicFramePr>
        <p:xfrm>
          <a:off x="7217405" y="598880"/>
          <a:ext cx="1799771" cy="1201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771">
                  <a:extLst>
                    <a:ext uri="{9D8B030D-6E8A-4147-A177-3AD203B41FA5}">
                      <a16:colId xmlns:a16="http://schemas.microsoft.com/office/drawing/2014/main" val="1273810883"/>
                    </a:ext>
                  </a:extLst>
                </a:gridCol>
              </a:tblGrid>
              <a:tr h="278614"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tx1"/>
                          </a:solidFill>
                        </a:rPr>
                        <a:t>Pdf Input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204449"/>
                  </a:ext>
                </a:extLst>
              </a:tr>
              <a:tr h="278614">
                <a:tc>
                  <a:txBody>
                    <a:bodyPr/>
                    <a:lstStyle/>
                    <a:p>
                      <a:r>
                        <a:rPr lang="en-IN" sz="1200" dirty="0"/>
                        <a:t>Subject Name Input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355780"/>
                  </a:ext>
                </a:extLst>
              </a:tr>
              <a:tr h="278614">
                <a:tc>
                  <a:txBody>
                    <a:bodyPr/>
                    <a:lstStyle/>
                    <a:p>
                      <a:r>
                        <a:rPr lang="en-IN" sz="1200" dirty="0"/>
                        <a:t>No of Questions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100111"/>
                  </a:ext>
                </a:extLst>
              </a:tr>
              <a:tr h="27861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43715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2EA45A1-2CF2-EC4B-5449-6AE55FB8C419}"/>
              </a:ext>
            </a:extLst>
          </p:cNvPr>
          <p:cNvSpPr/>
          <p:nvPr/>
        </p:nvSpPr>
        <p:spPr>
          <a:xfrm>
            <a:off x="7587349" y="1485904"/>
            <a:ext cx="979714" cy="250371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Generate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573240D-C8C1-3679-AC78-3E9A8926D189}"/>
              </a:ext>
            </a:extLst>
          </p:cNvPr>
          <p:cNvSpPr/>
          <p:nvPr/>
        </p:nvSpPr>
        <p:spPr>
          <a:xfrm>
            <a:off x="615658" y="2973213"/>
            <a:ext cx="4187487" cy="1609418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1) Load source documents and “chunk” into smaller sections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CE83070-49C6-CAB5-7B45-717ABB7039B8}"/>
              </a:ext>
            </a:extLst>
          </p:cNvPr>
          <p:cNvSpPr/>
          <p:nvPr/>
        </p:nvSpPr>
        <p:spPr>
          <a:xfrm>
            <a:off x="5166640" y="2496474"/>
            <a:ext cx="4405988" cy="122357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Generate a response to the user’s query using RetrevalQAChain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BA166DD-1906-E279-43D6-B2E122C5D050}"/>
              </a:ext>
            </a:extLst>
          </p:cNvPr>
          <p:cNvSpPr/>
          <p:nvPr/>
        </p:nvSpPr>
        <p:spPr>
          <a:xfrm>
            <a:off x="3842659" y="4723630"/>
            <a:ext cx="5148942" cy="194931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2) Convert docs into vector </a:t>
            </a:r>
          </a:p>
          <a:p>
            <a:r>
              <a:rPr lang="en-I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representations and store them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EB621A5-D458-2A64-7D15-3223D5BB8683}"/>
              </a:ext>
            </a:extLst>
          </p:cNvPr>
          <p:cNvSpPr/>
          <p:nvPr/>
        </p:nvSpPr>
        <p:spPr>
          <a:xfrm>
            <a:off x="9083494" y="4813898"/>
            <a:ext cx="2585991" cy="1730598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List Generation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A9B4AAE-225E-4984-473E-AFED81E352A6}"/>
              </a:ext>
            </a:extLst>
          </p:cNvPr>
          <p:cNvSpPr/>
          <p:nvPr/>
        </p:nvSpPr>
        <p:spPr>
          <a:xfrm>
            <a:off x="5280859" y="2977568"/>
            <a:ext cx="1705616" cy="424542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Vector Representation of user query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C3A102B-BF97-E77D-6DFA-B46ADC526C57}"/>
              </a:ext>
            </a:extLst>
          </p:cNvPr>
          <p:cNvSpPr/>
          <p:nvPr/>
        </p:nvSpPr>
        <p:spPr>
          <a:xfrm>
            <a:off x="7302363" y="2964619"/>
            <a:ext cx="2046511" cy="424542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u="sng" dirty="0"/>
              <a:t>LLM</a:t>
            </a:r>
          </a:p>
          <a:p>
            <a:r>
              <a:rPr lang="en-IN" sz="1200" dirty="0"/>
              <a:t>User Query and top n results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D40531-C5E5-F12F-DAB5-50193CD5D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955396"/>
              </p:ext>
            </p:extLst>
          </p:nvPr>
        </p:nvGraphicFramePr>
        <p:xfrm>
          <a:off x="3167740" y="3357158"/>
          <a:ext cx="144195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958">
                  <a:extLst>
                    <a:ext uri="{9D8B030D-6E8A-4147-A177-3AD203B41FA5}">
                      <a16:colId xmlns:a16="http://schemas.microsoft.com/office/drawing/2014/main" val="1273810883"/>
                    </a:ext>
                  </a:extLst>
                </a:gridCol>
              </a:tblGrid>
              <a:tr h="250917"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tx1"/>
                          </a:solidFill>
                        </a:rPr>
                        <a:t>Document: Chunk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204449"/>
                  </a:ext>
                </a:extLst>
              </a:tr>
              <a:tr h="250917"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tx1"/>
                          </a:solidFill>
                        </a:rPr>
                        <a:t>Document: Chunk 2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355780"/>
                  </a:ext>
                </a:extLst>
              </a:tr>
              <a:tr h="250917"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tx1"/>
                          </a:solidFill>
                        </a:rPr>
                        <a:t>Document: Chunk 3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100111"/>
                  </a:ext>
                </a:extLst>
              </a:tr>
              <a:tr h="25091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43715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748865E-A0E2-9B0E-42DB-1AF5DC152AB9}"/>
              </a:ext>
            </a:extLst>
          </p:cNvPr>
          <p:cNvSpPr/>
          <p:nvPr/>
        </p:nvSpPr>
        <p:spPr>
          <a:xfrm>
            <a:off x="889903" y="3483433"/>
            <a:ext cx="1436916" cy="72382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Source document loaded as a Lang Document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08BBB38-D325-4D6E-8F0B-41A5CA468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775598"/>
              </p:ext>
            </p:extLst>
          </p:nvPr>
        </p:nvGraphicFramePr>
        <p:xfrm>
          <a:off x="3995054" y="5305703"/>
          <a:ext cx="144195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958">
                  <a:extLst>
                    <a:ext uri="{9D8B030D-6E8A-4147-A177-3AD203B41FA5}">
                      <a16:colId xmlns:a16="http://schemas.microsoft.com/office/drawing/2014/main" val="1273810883"/>
                    </a:ext>
                  </a:extLst>
                </a:gridCol>
              </a:tblGrid>
              <a:tr h="250917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tx1"/>
                          </a:solidFill>
                        </a:rPr>
                        <a:t>Vector: Chunk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204449"/>
                  </a:ext>
                </a:extLst>
              </a:tr>
              <a:tr h="250917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tx1"/>
                          </a:solidFill>
                        </a:rPr>
                        <a:t>Vector: Chunk 2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355780"/>
                  </a:ext>
                </a:extLst>
              </a:tr>
              <a:tr h="250917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tx1"/>
                          </a:solidFill>
                        </a:rPr>
                        <a:t>Vector: Chunk 3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100111"/>
                  </a:ext>
                </a:extLst>
              </a:tr>
              <a:tr h="25091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43715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C6E247B-3A33-EA70-FD6B-49453F0F90DF}"/>
              </a:ext>
            </a:extLst>
          </p:cNvPr>
          <p:cNvSpPr/>
          <p:nvPr/>
        </p:nvSpPr>
        <p:spPr>
          <a:xfrm>
            <a:off x="6133667" y="5116286"/>
            <a:ext cx="2796826" cy="150530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sz="1200" b="1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Knowledge Base(Vector)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0826CAA-D1B1-32DA-6ED5-CD1A1C4E8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190201"/>
              </p:ext>
            </p:extLst>
          </p:nvPr>
        </p:nvGraphicFramePr>
        <p:xfrm>
          <a:off x="7369634" y="5447216"/>
          <a:ext cx="144195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958">
                  <a:extLst>
                    <a:ext uri="{9D8B030D-6E8A-4147-A177-3AD203B41FA5}">
                      <a16:colId xmlns:a16="http://schemas.microsoft.com/office/drawing/2014/main" val="1273810883"/>
                    </a:ext>
                  </a:extLst>
                </a:gridCol>
              </a:tblGrid>
              <a:tr h="252549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tx1"/>
                          </a:solidFill>
                        </a:rPr>
                        <a:t>Vector: Chunk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204449"/>
                  </a:ext>
                </a:extLst>
              </a:tr>
              <a:tr h="252549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tx1"/>
                          </a:solidFill>
                        </a:rPr>
                        <a:t>Vector: Chunk 2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355780"/>
                  </a:ext>
                </a:extLst>
              </a:tr>
              <a:tr h="252549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tx1"/>
                          </a:solidFill>
                        </a:rPr>
                        <a:t>Vector: Chunk 3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100111"/>
                  </a:ext>
                </a:extLst>
              </a:tr>
              <a:tr h="252549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43715"/>
                  </a:ext>
                </a:extLst>
              </a:tr>
            </a:tbl>
          </a:graphicData>
        </a:graphic>
      </p:graphicFrame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1AFB8A7-0B5D-1DD7-60B8-B2D171145BA2}"/>
              </a:ext>
            </a:extLst>
          </p:cNvPr>
          <p:cNvSpPr/>
          <p:nvPr/>
        </p:nvSpPr>
        <p:spPr>
          <a:xfrm>
            <a:off x="6180827" y="5534300"/>
            <a:ext cx="891611" cy="273241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Old Vector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223B79-6A8D-50A0-D78A-F0660C31978A}"/>
                  </a:ext>
                </a:extLst>
              </p:cNvPr>
              <p:cNvSpPr txBox="1"/>
              <p:nvPr/>
            </p:nvSpPr>
            <p:spPr>
              <a:xfrm>
                <a:off x="7088458" y="553430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223B79-6A8D-50A0-D78A-F0660C319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458" y="5534300"/>
                <a:ext cx="226024" cy="276999"/>
              </a:xfrm>
              <a:prstGeom prst="rect">
                <a:avLst/>
              </a:prstGeom>
              <a:blipFill>
                <a:blip r:embed="rId2"/>
                <a:stretch>
                  <a:fillRect l="-24324" r="-18919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AAAE3F5-D6E8-E9FD-C94E-E0BFE8C5FD02}"/>
              </a:ext>
            </a:extLst>
          </p:cNvPr>
          <p:cNvSpPr/>
          <p:nvPr/>
        </p:nvSpPr>
        <p:spPr>
          <a:xfrm>
            <a:off x="9105232" y="5510706"/>
            <a:ext cx="951460" cy="59367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 Generated Questions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139FC02-7DC5-1A32-E708-0BC8709C2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540077"/>
              </p:ext>
            </p:extLst>
          </p:nvPr>
        </p:nvGraphicFramePr>
        <p:xfrm>
          <a:off x="10374091" y="5294817"/>
          <a:ext cx="11413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324">
                  <a:extLst>
                    <a:ext uri="{9D8B030D-6E8A-4147-A177-3AD203B41FA5}">
                      <a16:colId xmlns:a16="http://schemas.microsoft.com/office/drawing/2014/main" val="1273810883"/>
                    </a:ext>
                  </a:extLst>
                </a:gridCol>
              </a:tblGrid>
              <a:tr h="252549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tx1"/>
                          </a:solidFill>
                        </a:rPr>
                        <a:t>Question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204449"/>
                  </a:ext>
                </a:extLst>
              </a:tr>
              <a:tr h="252549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tx1"/>
                          </a:solidFill>
                        </a:rPr>
                        <a:t>Question 2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355780"/>
                  </a:ext>
                </a:extLst>
              </a:tr>
              <a:tr h="252549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tx1"/>
                          </a:solidFill>
                        </a:rPr>
                        <a:t>Question 3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100111"/>
                  </a:ext>
                </a:extLst>
              </a:tr>
              <a:tr h="252549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43715"/>
                  </a:ext>
                </a:extLst>
              </a:tr>
            </a:tbl>
          </a:graphicData>
        </a:graphic>
      </p:graphicFrame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CAF6472-2480-C0B8-8AE1-EE995256E53F}"/>
              </a:ext>
            </a:extLst>
          </p:cNvPr>
          <p:cNvSpPr/>
          <p:nvPr/>
        </p:nvSpPr>
        <p:spPr>
          <a:xfrm>
            <a:off x="10023021" y="2508745"/>
            <a:ext cx="1600241" cy="1604115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sz="12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Collectiong Q&amp;A</a:t>
            </a:r>
            <a:endParaRPr lang="en-IN" sz="1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9FC4EEAE-C78D-E183-46C4-51823E816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106393"/>
              </p:ext>
            </p:extLst>
          </p:nvPr>
        </p:nvGraphicFramePr>
        <p:xfrm>
          <a:off x="10298621" y="2925642"/>
          <a:ext cx="11413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324">
                  <a:extLst>
                    <a:ext uri="{9D8B030D-6E8A-4147-A177-3AD203B41FA5}">
                      <a16:colId xmlns:a16="http://schemas.microsoft.com/office/drawing/2014/main" val="1273810883"/>
                    </a:ext>
                  </a:extLst>
                </a:gridCol>
              </a:tblGrid>
              <a:tr h="252549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tx1"/>
                          </a:solidFill>
                        </a:rPr>
                        <a:t>Q&amp;A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204449"/>
                  </a:ext>
                </a:extLst>
              </a:tr>
              <a:tr h="252549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tx1"/>
                          </a:solidFill>
                        </a:rPr>
                        <a:t>Q&amp;A 2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355780"/>
                  </a:ext>
                </a:extLst>
              </a:tr>
              <a:tr h="252549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tx1"/>
                          </a:solidFill>
                        </a:rPr>
                        <a:t>Q&amp;A 3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100111"/>
                  </a:ext>
                </a:extLst>
              </a:tr>
              <a:tr h="252549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43715"/>
                  </a:ext>
                </a:extLst>
              </a:tr>
            </a:tbl>
          </a:graphicData>
        </a:graphic>
      </p:graphicFrame>
      <p:pic>
        <p:nvPicPr>
          <p:cNvPr id="25" name="Picture 24">
            <a:extLst>
              <a:ext uri="{FF2B5EF4-FFF2-40B4-BE49-F238E27FC236}">
                <a16:creationId xmlns:a16="http://schemas.microsoft.com/office/drawing/2014/main" id="{D0C60364-B904-7B6F-543D-997FF2AA4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059" y="1123434"/>
            <a:ext cx="653140" cy="670501"/>
          </a:xfrm>
          <a:prstGeom prst="rect">
            <a:avLst/>
          </a:prstGeom>
        </p:spPr>
      </p:pic>
      <p:pic>
        <p:nvPicPr>
          <p:cNvPr id="1026" name="Picture 2" descr="Image result for csv file image">
            <a:extLst>
              <a:ext uri="{FF2B5EF4-FFF2-40B4-BE49-F238E27FC236}">
                <a16:creationId xmlns:a16="http://schemas.microsoft.com/office/drawing/2014/main" id="{39EA107E-BD16-1834-4262-D6C47C36F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6298" y="559487"/>
            <a:ext cx="1093914" cy="124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1010D73-062B-2E08-C980-CB569B64BAF8}"/>
              </a:ext>
            </a:extLst>
          </p:cNvPr>
          <p:cNvCxnSpPr>
            <a:cxnSpLocks/>
          </p:cNvCxnSpPr>
          <p:nvPr/>
        </p:nvCxnSpPr>
        <p:spPr>
          <a:xfrm flipH="1">
            <a:off x="4942114" y="778328"/>
            <a:ext cx="22593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DE3370-869A-DF0E-F304-D0368F830213}"/>
              </a:ext>
            </a:extLst>
          </p:cNvPr>
          <p:cNvCxnSpPr>
            <a:cxnSpLocks/>
          </p:cNvCxnSpPr>
          <p:nvPr/>
        </p:nvCxnSpPr>
        <p:spPr>
          <a:xfrm>
            <a:off x="4942114" y="778328"/>
            <a:ext cx="0" cy="484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114F58-1A5A-A609-C628-799CE8B28928}"/>
              </a:ext>
            </a:extLst>
          </p:cNvPr>
          <p:cNvCxnSpPr>
            <a:cxnSpLocks/>
          </p:cNvCxnSpPr>
          <p:nvPr/>
        </p:nvCxnSpPr>
        <p:spPr>
          <a:xfrm flipH="1">
            <a:off x="3842658" y="1262741"/>
            <a:ext cx="1099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F7DFB5E-6142-AD70-4676-9532627324AF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78463" y="1317171"/>
            <a:ext cx="12741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A1E3EE3-7D5B-E497-77DD-5BE1E3E49B91}"/>
              </a:ext>
            </a:extLst>
          </p:cNvPr>
          <p:cNvCxnSpPr>
            <a:cxnSpLocks/>
          </p:cNvCxnSpPr>
          <p:nvPr/>
        </p:nvCxnSpPr>
        <p:spPr>
          <a:xfrm>
            <a:off x="478463" y="1317171"/>
            <a:ext cx="0" cy="2556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C7BB7D3-9DB5-0662-234A-801481A5520B}"/>
              </a:ext>
            </a:extLst>
          </p:cNvPr>
          <p:cNvCxnSpPr/>
          <p:nvPr/>
        </p:nvCxnSpPr>
        <p:spPr>
          <a:xfrm>
            <a:off x="478463" y="3873443"/>
            <a:ext cx="411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7EEE0CC-ADF1-ECC9-FD38-96187B773072}"/>
              </a:ext>
            </a:extLst>
          </p:cNvPr>
          <p:cNvCxnSpPr>
            <a:cxnSpLocks/>
          </p:cNvCxnSpPr>
          <p:nvPr/>
        </p:nvCxnSpPr>
        <p:spPr>
          <a:xfrm>
            <a:off x="2326819" y="3877245"/>
            <a:ext cx="797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27E775AA-59AE-FA74-A394-CFFC286724B2}"/>
              </a:ext>
            </a:extLst>
          </p:cNvPr>
          <p:cNvCxnSpPr>
            <a:cxnSpLocks/>
          </p:cNvCxnSpPr>
          <p:nvPr/>
        </p:nvCxnSpPr>
        <p:spPr>
          <a:xfrm>
            <a:off x="3498112" y="4454438"/>
            <a:ext cx="0" cy="1414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A56B0882-5B1B-78A2-3390-44279CC0CDAF}"/>
              </a:ext>
            </a:extLst>
          </p:cNvPr>
          <p:cNvCxnSpPr>
            <a:cxnSpLocks/>
          </p:cNvCxnSpPr>
          <p:nvPr/>
        </p:nvCxnSpPr>
        <p:spPr>
          <a:xfrm>
            <a:off x="3498112" y="5864976"/>
            <a:ext cx="496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1244A8D1-E95E-3579-B3A4-31E6E5CB9843}"/>
              </a:ext>
            </a:extLst>
          </p:cNvPr>
          <p:cNvCxnSpPr>
            <a:endCxn id="9" idx="1"/>
          </p:cNvCxnSpPr>
          <p:nvPr/>
        </p:nvCxnSpPr>
        <p:spPr>
          <a:xfrm>
            <a:off x="5437012" y="5864976"/>
            <a:ext cx="696655" cy="3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ADE1C30D-240B-F912-4175-7F71AE320298}"/>
              </a:ext>
            </a:extLst>
          </p:cNvPr>
          <p:cNvCxnSpPr>
            <a:cxnSpLocks/>
          </p:cNvCxnSpPr>
          <p:nvPr/>
        </p:nvCxnSpPr>
        <p:spPr>
          <a:xfrm flipH="1">
            <a:off x="7040539" y="1020726"/>
            <a:ext cx="160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122EA469-107A-D455-DE13-29662C5A26B0}"/>
              </a:ext>
            </a:extLst>
          </p:cNvPr>
          <p:cNvCxnSpPr>
            <a:cxnSpLocks/>
          </p:cNvCxnSpPr>
          <p:nvPr/>
        </p:nvCxnSpPr>
        <p:spPr>
          <a:xfrm flipH="1">
            <a:off x="6464595" y="1317171"/>
            <a:ext cx="736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68758729-1E32-5E42-85E8-95B0A8F8AC69}"/>
              </a:ext>
            </a:extLst>
          </p:cNvPr>
          <p:cNvCxnSpPr/>
          <p:nvPr/>
        </p:nvCxnSpPr>
        <p:spPr>
          <a:xfrm>
            <a:off x="7040539" y="1020726"/>
            <a:ext cx="0" cy="296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2E0F7F7-8329-0F73-4B1F-E592774DBFDB}"/>
              </a:ext>
            </a:extLst>
          </p:cNvPr>
          <p:cNvCxnSpPr>
            <a:cxnSpLocks/>
          </p:cNvCxnSpPr>
          <p:nvPr/>
        </p:nvCxnSpPr>
        <p:spPr>
          <a:xfrm>
            <a:off x="5060312" y="3211038"/>
            <a:ext cx="231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2C40E056-8FE1-0091-0324-FA14A586FEDB}"/>
              </a:ext>
            </a:extLst>
          </p:cNvPr>
          <p:cNvCxnSpPr>
            <a:cxnSpLocks/>
          </p:cNvCxnSpPr>
          <p:nvPr/>
        </p:nvCxnSpPr>
        <p:spPr>
          <a:xfrm flipH="1">
            <a:off x="5060312" y="1736275"/>
            <a:ext cx="22051" cy="1474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0D8BACA1-C7EC-807C-A42F-7032E8DB4AC6}"/>
              </a:ext>
            </a:extLst>
          </p:cNvPr>
          <p:cNvCxnSpPr>
            <a:cxnSpLocks/>
          </p:cNvCxnSpPr>
          <p:nvPr/>
        </p:nvCxnSpPr>
        <p:spPr>
          <a:xfrm>
            <a:off x="5082363" y="1736275"/>
            <a:ext cx="137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CB0A3508-A950-F3FA-2B9C-C5A8616E207E}"/>
              </a:ext>
            </a:extLst>
          </p:cNvPr>
          <p:cNvCxnSpPr/>
          <p:nvPr/>
        </p:nvCxnSpPr>
        <p:spPr>
          <a:xfrm>
            <a:off x="6464595" y="1317171"/>
            <a:ext cx="0" cy="419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Arrow Connector 1062">
            <a:extLst>
              <a:ext uri="{FF2B5EF4-FFF2-40B4-BE49-F238E27FC236}">
                <a16:creationId xmlns:a16="http://schemas.microsoft.com/office/drawing/2014/main" id="{D2E06881-CA1E-7A32-7CD8-B12E46CF767E}"/>
              </a:ext>
            </a:extLst>
          </p:cNvPr>
          <p:cNvCxnSpPr>
            <a:cxnSpLocks/>
          </p:cNvCxnSpPr>
          <p:nvPr/>
        </p:nvCxnSpPr>
        <p:spPr>
          <a:xfrm>
            <a:off x="6677247" y="3402110"/>
            <a:ext cx="0" cy="171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7" name="Straight Arrow Connector 1066">
            <a:extLst>
              <a:ext uri="{FF2B5EF4-FFF2-40B4-BE49-F238E27FC236}">
                <a16:creationId xmlns:a16="http://schemas.microsoft.com/office/drawing/2014/main" id="{8638EB84-790A-04DB-D60B-011AD24D4C54}"/>
              </a:ext>
            </a:extLst>
          </p:cNvPr>
          <p:cNvCxnSpPr>
            <a:cxnSpLocks/>
          </p:cNvCxnSpPr>
          <p:nvPr/>
        </p:nvCxnSpPr>
        <p:spPr>
          <a:xfrm flipV="1">
            <a:off x="7597982" y="3402110"/>
            <a:ext cx="0" cy="171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0E5637C1-AFA8-D92C-7662-B70B21F3ACF5}"/>
              </a:ext>
            </a:extLst>
          </p:cNvPr>
          <p:cNvCxnSpPr>
            <a:cxnSpLocks/>
          </p:cNvCxnSpPr>
          <p:nvPr/>
        </p:nvCxnSpPr>
        <p:spPr>
          <a:xfrm>
            <a:off x="9190072" y="4582631"/>
            <a:ext cx="0" cy="92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7" name="Straight Arrow Connector 1076">
            <a:extLst>
              <a:ext uri="{FF2B5EF4-FFF2-40B4-BE49-F238E27FC236}">
                <a16:creationId xmlns:a16="http://schemas.microsoft.com/office/drawing/2014/main" id="{F0B7D5D5-54B8-F23E-4D4D-7D8B134626A5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0056692" y="5843457"/>
            <a:ext cx="317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B3EB7E10-221A-832E-A4FE-143210584CFB}"/>
              </a:ext>
            </a:extLst>
          </p:cNvPr>
          <p:cNvCxnSpPr>
            <a:cxnSpLocks/>
          </p:cNvCxnSpPr>
          <p:nvPr/>
        </p:nvCxnSpPr>
        <p:spPr>
          <a:xfrm flipV="1">
            <a:off x="10944753" y="4383926"/>
            <a:ext cx="0" cy="904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3" name="Straight Connector 1082">
            <a:extLst>
              <a:ext uri="{FF2B5EF4-FFF2-40B4-BE49-F238E27FC236}">
                <a16:creationId xmlns:a16="http://schemas.microsoft.com/office/drawing/2014/main" id="{99C4C875-B7F2-D479-3DC4-0E847277A031}"/>
              </a:ext>
            </a:extLst>
          </p:cNvPr>
          <p:cNvCxnSpPr>
            <a:cxnSpLocks/>
          </p:cNvCxnSpPr>
          <p:nvPr/>
        </p:nvCxnSpPr>
        <p:spPr>
          <a:xfrm>
            <a:off x="8272130" y="3402110"/>
            <a:ext cx="0" cy="574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5" name="Straight Connector 1084">
            <a:extLst>
              <a:ext uri="{FF2B5EF4-FFF2-40B4-BE49-F238E27FC236}">
                <a16:creationId xmlns:a16="http://schemas.microsoft.com/office/drawing/2014/main" id="{10F324EB-E5D7-7384-97DB-01351C698D17}"/>
              </a:ext>
            </a:extLst>
          </p:cNvPr>
          <p:cNvCxnSpPr>
            <a:cxnSpLocks/>
          </p:cNvCxnSpPr>
          <p:nvPr/>
        </p:nvCxnSpPr>
        <p:spPr>
          <a:xfrm>
            <a:off x="8272130" y="3976577"/>
            <a:ext cx="5394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8" name="Straight Connector 1087">
            <a:extLst>
              <a:ext uri="{FF2B5EF4-FFF2-40B4-BE49-F238E27FC236}">
                <a16:creationId xmlns:a16="http://schemas.microsoft.com/office/drawing/2014/main" id="{EF9D3ECE-3E90-C84E-5BDB-FCBBA0ABAFCE}"/>
              </a:ext>
            </a:extLst>
          </p:cNvPr>
          <p:cNvCxnSpPr>
            <a:cxnSpLocks/>
          </p:cNvCxnSpPr>
          <p:nvPr/>
        </p:nvCxnSpPr>
        <p:spPr>
          <a:xfrm flipH="1">
            <a:off x="9572628" y="4383926"/>
            <a:ext cx="1372125" cy="6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0" name="Straight Arrow Connector 1089">
            <a:extLst>
              <a:ext uri="{FF2B5EF4-FFF2-40B4-BE49-F238E27FC236}">
                <a16:creationId xmlns:a16="http://schemas.microsoft.com/office/drawing/2014/main" id="{E7C206C6-6D83-3C66-021E-3C50D800083E}"/>
              </a:ext>
            </a:extLst>
          </p:cNvPr>
          <p:cNvCxnSpPr>
            <a:cxnSpLocks/>
          </p:cNvCxnSpPr>
          <p:nvPr/>
        </p:nvCxnSpPr>
        <p:spPr>
          <a:xfrm flipV="1">
            <a:off x="8930493" y="3389161"/>
            <a:ext cx="8545" cy="58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7" name="Straight Connector 1096">
            <a:extLst>
              <a:ext uri="{FF2B5EF4-FFF2-40B4-BE49-F238E27FC236}">
                <a16:creationId xmlns:a16="http://schemas.microsoft.com/office/drawing/2014/main" id="{29205CF4-9E10-2F21-137C-C774B6CA94E9}"/>
              </a:ext>
            </a:extLst>
          </p:cNvPr>
          <p:cNvCxnSpPr>
            <a:cxnSpLocks/>
          </p:cNvCxnSpPr>
          <p:nvPr/>
        </p:nvCxnSpPr>
        <p:spPr>
          <a:xfrm>
            <a:off x="8811592" y="3976577"/>
            <a:ext cx="0" cy="606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2" name="Straight Connector 1101">
            <a:extLst>
              <a:ext uri="{FF2B5EF4-FFF2-40B4-BE49-F238E27FC236}">
                <a16:creationId xmlns:a16="http://schemas.microsoft.com/office/drawing/2014/main" id="{BEA367F9-63BC-8DBD-AA51-286D2B44DDDD}"/>
              </a:ext>
            </a:extLst>
          </p:cNvPr>
          <p:cNvCxnSpPr/>
          <p:nvPr/>
        </p:nvCxnSpPr>
        <p:spPr>
          <a:xfrm flipH="1">
            <a:off x="8811592" y="4582631"/>
            <a:ext cx="378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6" name="Straight Connector 1105">
            <a:extLst>
              <a:ext uri="{FF2B5EF4-FFF2-40B4-BE49-F238E27FC236}">
                <a16:creationId xmlns:a16="http://schemas.microsoft.com/office/drawing/2014/main" id="{1F57905F-878A-CF7C-7349-3907DC71ADF7}"/>
              </a:ext>
            </a:extLst>
          </p:cNvPr>
          <p:cNvCxnSpPr>
            <a:cxnSpLocks/>
          </p:cNvCxnSpPr>
          <p:nvPr/>
        </p:nvCxnSpPr>
        <p:spPr>
          <a:xfrm>
            <a:off x="9572628" y="3976577"/>
            <a:ext cx="0" cy="407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9" name="Straight Connector 1108">
            <a:extLst>
              <a:ext uri="{FF2B5EF4-FFF2-40B4-BE49-F238E27FC236}">
                <a16:creationId xmlns:a16="http://schemas.microsoft.com/office/drawing/2014/main" id="{7E3F7D4F-FA60-9D7D-AC1F-1EBD4C4A480C}"/>
              </a:ext>
            </a:extLst>
          </p:cNvPr>
          <p:cNvCxnSpPr>
            <a:cxnSpLocks/>
          </p:cNvCxnSpPr>
          <p:nvPr/>
        </p:nvCxnSpPr>
        <p:spPr>
          <a:xfrm flipH="1">
            <a:off x="8939038" y="3976577"/>
            <a:ext cx="6335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5" name="Straight Arrow Connector 1114">
            <a:extLst>
              <a:ext uri="{FF2B5EF4-FFF2-40B4-BE49-F238E27FC236}">
                <a16:creationId xmlns:a16="http://schemas.microsoft.com/office/drawing/2014/main" id="{EFE5414E-AC13-519E-5E4E-1553E94D76C5}"/>
              </a:ext>
            </a:extLst>
          </p:cNvPr>
          <p:cNvCxnSpPr>
            <a:stCxn id="21" idx="3"/>
          </p:cNvCxnSpPr>
          <p:nvPr/>
        </p:nvCxnSpPr>
        <p:spPr>
          <a:xfrm>
            <a:off x="9348874" y="3176890"/>
            <a:ext cx="707818" cy="12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7" name="Straight Connector 1116">
            <a:extLst>
              <a:ext uri="{FF2B5EF4-FFF2-40B4-BE49-F238E27FC236}">
                <a16:creationId xmlns:a16="http://schemas.microsoft.com/office/drawing/2014/main" id="{1E94FC63-498A-5CB0-41B0-09C43789ACEE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10809514" y="2156564"/>
            <a:ext cx="13628" cy="352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0" name="Straight Connector 1119">
            <a:extLst>
              <a:ext uri="{FF2B5EF4-FFF2-40B4-BE49-F238E27FC236}">
                <a16:creationId xmlns:a16="http://schemas.microsoft.com/office/drawing/2014/main" id="{042B9373-350F-A9AA-A74A-4889EC99042D}"/>
              </a:ext>
            </a:extLst>
          </p:cNvPr>
          <p:cNvCxnSpPr>
            <a:cxnSpLocks/>
          </p:cNvCxnSpPr>
          <p:nvPr/>
        </p:nvCxnSpPr>
        <p:spPr>
          <a:xfrm>
            <a:off x="9943255" y="2159572"/>
            <a:ext cx="8662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2" name="Straight Arrow Connector 1121">
            <a:extLst>
              <a:ext uri="{FF2B5EF4-FFF2-40B4-BE49-F238E27FC236}">
                <a16:creationId xmlns:a16="http://schemas.microsoft.com/office/drawing/2014/main" id="{256CE227-3B8F-399F-2464-7FAA0C2A818C}"/>
              </a:ext>
            </a:extLst>
          </p:cNvPr>
          <p:cNvCxnSpPr/>
          <p:nvPr/>
        </p:nvCxnSpPr>
        <p:spPr>
          <a:xfrm flipV="1">
            <a:off x="9943255" y="1611089"/>
            <a:ext cx="0" cy="54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4" name="TextBox 1123">
            <a:extLst>
              <a:ext uri="{FF2B5EF4-FFF2-40B4-BE49-F238E27FC236}">
                <a16:creationId xmlns:a16="http://schemas.microsoft.com/office/drawing/2014/main" id="{C793D8D1-7359-9FEE-E98E-E681558F4269}"/>
              </a:ext>
            </a:extLst>
          </p:cNvPr>
          <p:cNvSpPr txBox="1"/>
          <p:nvPr/>
        </p:nvSpPr>
        <p:spPr>
          <a:xfrm>
            <a:off x="10767929" y="1730900"/>
            <a:ext cx="1368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/>
              <a:t>Converted</a:t>
            </a:r>
          </a:p>
          <a:p>
            <a:pPr algn="ctr"/>
            <a:r>
              <a:rPr lang="en-IN" sz="1200" dirty="0"/>
              <a:t>Q&amp;A list to CSV file</a:t>
            </a:r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91752B00-DD9E-3010-55AC-B236F5C75176}"/>
              </a:ext>
            </a:extLst>
          </p:cNvPr>
          <p:cNvSpPr txBox="1"/>
          <p:nvPr/>
        </p:nvSpPr>
        <p:spPr>
          <a:xfrm>
            <a:off x="5094130" y="4070248"/>
            <a:ext cx="1671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Cosine Similarity Search</a:t>
            </a:r>
          </a:p>
        </p:txBody>
      </p:sp>
      <p:sp>
        <p:nvSpPr>
          <p:cNvPr id="1126" name="TextBox 1125">
            <a:extLst>
              <a:ext uri="{FF2B5EF4-FFF2-40B4-BE49-F238E27FC236}">
                <a16:creationId xmlns:a16="http://schemas.microsoft.com/office/drawing/2014/main" id="{8583B371-76EA-5D00-85CA-20D8CBA1D964}"/>
              </a:ext>
            </a:extLst>
          </p:cNvPr>
          <p:cNvSpPr txBox="1"/>
          <p:nvPr/>
        </p:nvSpPr>
        <p:spPr>
          <a:xfrm>
            <a:off x="7553395" y="4096633"/>
            <a:ext cx="1226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Send to n results</a:t>
            </a:r>
          </a:p>
        </p:txBody>
      </p:sp>
      <p:sp>
        <p:nvSpPr>
          <p:cNvPr id="1127" name="TextBox 1126">
            <a:extLst>
              <a:ext uri="{FF2B5EF4-FFF2-40B4-BE49-F238E27FC236}">
                <a16:creationId xmlns:a16="http://schemas.microsoft.com/office/drawing/2014/main" id="{FECB3D67-8A3F-B629-D7F2-B37C7663B2E9}"/>
              </a:ext>
            </a:extLst>
          </p:cNvPr>
          <p:cNvSpPr txBox="1"/>
          <p:nvPr/>
        </p:nvSpPr>
        <p:spPr>
          <a:xfrm>
            <a:off x="5047541" y="2018549"/>
            <a:ext cx="1701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Convert Query to Vector</a:t>
            </a:r>
          </a:p>
        </p:txBody>
      </p:sp>
      <p:sp>
        <p:nvSpPr>
          <p:cNvPr id="1133" name="TextBox 1132">
            <a:extLst>
              <a:ext uri="{FF2B5EF4-FFF2-40B4-BE49-F238E27FC236}">
                <a16:creationId xmlns:a16="http://schemas.microsoft.com/office/drawing/2014/main" id="{0EDFF0CB-0DEA-EE36-AD92-D201149779D6}"/>
              </a:ext>
            </a:extLst>
          </p:cNvPr>
          <p:cNvSpPr txBox="1"/>
          <p:nvPr/>
        </p:nvSpPr>
        <p:spPr>
          <a:xfrm>
            <a:off x="9148475" y="4387886"/>
            <a:ext cx="1510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Collecting </a:t>
            </a:r>
          </a:p>
          <a:p>
            <a:r>
              <a:rPr lang="en-IN" sz="1200" dirty="0"/>
              <a:t>Generated Questions</a:t>
            </a:r>
          </a:p>
        </p:txBody>
      </p:sp>
      <p:sp>
        <p:nvSpPr>
          <p:cNvPr id="1138" name="TextBox 1137">
            <a:extLst>
              <a:ext uri="{FF2B5EF4-FFF2-40B4-BE49-F238E27FC236}">
                <a16:creationId xmlns:a16="http://schemas.microsoft.com/office/drawing/2014/main" id="{142B0A9F-EFE8-DB46-3295-410E14B8EF20}"/>
              </a:ext>
            </a:extLst>
          </p:cNvPr>
          <p:cNvSpPr txBox="1"/>
          <p:nvPr/>
        </p:nvSpPr>
        <p:spPr>
          <a:xfrm>
            <a:off x="9503666" y="4139372"/>
            <a:ext cx="2092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Sending Questions one by one</a:t>
            </a:r>
          </a:p>
        </p:txBody>
      </p:sp>
      <p:sp>
        <p:nvSpPr>
          <p:cNvPr id="1143" name="TextBox 1142">
            <a:extLst>
              <a:ext uri="{FF2B5EF4-FFF2-40B4-BE49-F238E27FC236}">
                <a16:creationId xmlns:a16="http://schemas.microsoft.com/office/drawing/2014/main" id="{FC8014AE-4A3D-8405-096B-66695854DCF3}"/>
              </a:ext>
            </a:extLst>
          </p:cNvPr>
          <p:cNvSpPr txBox="1"/>
          <p:nvPr/>
        </p:nvSpPr>
        <p:spPr>
          <a:xfrm>
            <a:off x="1380057" y="438514"/>
            <a:ext cx="3009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Pdf Containing Syllabus of a particular degree</a:t>
            </a:r>
          </a:p>
        </p:txBody>
      </p:sp>
    </p:spTree>
    <p:extLst>
      <p:ext uri="{BB962C8B-B14F-4D97-AF65-F5344CB8AC3E}">
        <p14:creationId xmlns:p14="http://schemas.microsoft.com/office/powerpoint/2010/main" val="3939870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179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Mahesh Miriyala</dc:creator>
  <cp:lastModifiedBy>Mahesh Miriyala</cp:lastModifiedBy>
  <cp:revision>9</cp:revision>
  <dcterms:created xsi:type="dcterms:W3CDTF">2024-06-08T13:02:19Z</dcterms:created>
  <dcterms:modified xsi:type="dcterms:W3CDTF">2024-06-10T05:56:49Z</dcterms:modified>
</cp:coreProperties>
</file>