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20"/>
  </p:notesMasterIdLst>
  <p:sldIdLst>
    <p:sldId id="256" r:id="rId2"/>
    <p:sldId id="257" r:id="rId3"/>
    <p:sldId id="258" r:id="rId4"/>
    <p:sldId id="264" r:id="rId5"/>
    <p:sldId id="270" r:id="rId6"/>
    <p:sldId id="265" r:id="rId7"/>
    <p:sldId id="266" r:id="rId8"/>
    <p:sldId id="261" r:id="rId9"/>
    <p:sldId id="262" r:id="rId10"/>
    <p:sldId id="271" r:id="rId11"/>
    <p:sldId id="267" r:id="rId12"/>
    <p:sldId id="268" r:id="rId13"/>
    <p:sldId id="269" r:id="rId14"/>
    <p:sldId id="272" r:id="rId15"/>
    <p:sldId id="273" r:id="rId16"/>
    <p:sldId id="263" r:id="rId17"/>
    <p:sldId id="259" r:id="rId18"/>
    <p:sldId id="260" r:id="rId19"/>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91" d="100"/>
          <a:sy n="91" d="100"/>
        </p:scale>
        <p:origin x="66" y="13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208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9.png"/><Relationship Id="rId7" Type="http://schemas.openxmlformats.org/officeDocument/2006/relationships/image" Target="../media/image35.png"/><Relationship Id="rId12" Type="http://schemas.openxmlformats.org/officeDocument/2006/relationships/image" Target="../media/image18.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42.svg"/><Relationship Id="rId13" Type="http://schemas.openxmlformats.org/officeDocument/2006/relationships/image" Target="../media/image47.png"/><Relationship Id="rId18" Type="http://schemas.openxmlformats.org/officeDocument/2006/relationships/image" Target="../media/image52.sv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svg"/><Relationship Id="rId17" Type="http://schemas.openxmlformats.org/officeDocument/2006/relationships/image" Target="../media/image51.svg"/><Relationship Id="rId2" Type="http://schemas.openxmlformats.org/officeDocument/2006/relationships/notesSlide" Target="../notesSlides/notesSlide7.xml"/><Relationship Id="rId16" Type="http://schemas.openxmlformats.org/officeDocument/2006/relationships/image" Target="../media/image50.png"/><Relationship Id="rId20" Type="http://schemas.openxmlformats.org/officeDocument/2006/relationships/image" Target="../media/image54.svg"/><Relationship Id="rId1" Type="http://schemas.openxmlformats.org/officeDocument/2006/relationships/slideLayout" Target="../slideLayouts/slideLayout1.xml"/><Relationship Id="rId6" Type="http://schemas.openxmlformats.org/officeDocument/2006/relationships/image" Target="../media/image40.svg"/><Relationship Id="rId11" Type="http://schemas.openxmlformats.org/officeDocument/2006/relationships/image" Target="../media/image45.svg"/><Relationship Id="rId5" Type="http://schemas.openxmlformats.org/officeDocument/2006/relationships/image" Target="../media/image39.png"/><Relationship Id="rId15" Type="http://schemas.openxmlformats.org/officeDocument/2006/relationships/image" Target="../media/image49.svg"/><Relationship Id="rId10" Type="http://schemas.openxmlformats.org/officeDocument/2006/relationships/image" Target="../media/image44.png"/><Relationship Id="rId19" Type="http://schemas.openxmlformats.org/officeDocument/2006/relationships/image" Target="../media/image53.png"/><Relationship Id="rId4" Type="http://schemas.openxmlformats.org/officeDocument/2006/relationships/image" Target="../media/image38.svg"/><Relationship Id="rId9" Type="http://schemas.openxmlformats.org/officeDocument/2006/relationships/image" Target="../media/image43.svg"/><Relationship Id="rId14" Type="http://schemas.openxmlformats.org/officeDocument/2006/relationships/image" Target="../media/image48.svg"/></Relationships>
</file>

<file path=ppt/slides/_rels/slide1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29.png"/><Relationship Id="rId18" Type="http://schemas.openxmlformats.org/officeDocument/2006/relationships/image" Target="../media/image3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17" Type="http://schemas.openxmlformats.org/officeDocument/2006/relationships/image" Target="../media/image33.png"/><Relationship Id="rId2" Type="http://schemas.openxmlformats.org/officeDocument/2006/relationships/notesSlide" Target="../notesSlides/notesSlide5.xml"/><Relationship Id="rId16" Type="http://schemas.openxmlformats.org/officeDocument/2006/relationships/image" Target="../media/image32.svg"/><Relationship Id="rId1" Type="http://schemas.openxmlformats.org/officeDocument/2006/relationships/slideLayout" Target="../slideLayouts/slideLayout1.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5" Type="http://schemas.openxmlformats.org/officeDocument/2006/relationships/image" Target="../media/image3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801957" y="-462942"/>
            <a:ext cx="11108934" cy="1562121"/>
          </a:xfrm>
          <a:prstGeom prst="rect">
            <a:avLst/>
          </a:prstGeom>
          <a:noFill/>
        </p:spPr>
        <p:txBody>
          <a:bodyPr wrap="square" lIns="0" tIns="0" rIns="0" bIns="0" rtlCol="0" anchor="ctr"/>
          <a:lstStyle/>
          <a:p>
            <a:pPr algn="l">
              <a:lnSpc>
                <a:spcPts val="6701"/>
              </a:lnSpc>
              <a:buNone/>
            </a:pPr>
            <a:r>
              <a:rPr lang="en-US" sz="3600" b="1" kern="0" spc="-344" dirty="0">
                <a:solidFill>
                  <a:srgbClr val="FFFFFF"/>
                </a:solidFill>
                <a:latin typeface="Inter" pitchFamily="34" charset="0"/>
                <a:ea typeface="Inter" pitchFamily="34" charset="-122"/>
                <a:cs typeface="Inter" pitchFamily="34" charset="-120"/>
              </a:rPr>
              <a:t>Safeguarding Banking's Future with Responsible GenAI Deployment</a:t>
            </a:r>
            <a:endParaRPr lang="en-US" sz="3600" dirty="0"/>
          </a:p>
        </p:txBody>
      </p:sp>
      <p:sp>
        <p:nvSpPr>
          <p:cNvPr id="3" name="Object 2"/>
          <p:cNvSpPr/>
          <p:nvPr/>
        </p:nvSpPr>
        <p:spPr>
          <a:xfrm>
            <a:off x="801957" y="609217"/>
            <a:ext cx="10076249" cy="909261"/>
          </a:xfrm>
          <a:prstGeom prst="rect">
            <a:avLst/>
          </a:prstGeom>
          <a:noFill/>
        </p:spPr>
        <p:txBody>
          <a:bodyPr wrap="square" lIns="0" tIns="0" rIns="0" bIns="0" rtlCol="0" anchor="ctr"/>
          <a:lstStyle/>
          <a:p>
            <a:pPr algn="ctr">
              <a:lnSpc>
                <a:spcPts val="2387"/>
              </a:lnSpc>
              <a:spcBef>
                <a:spcPts val="654"/>
              </a:spcBef>
              <a:buNone/>
            </a:pPr>
            <a:r>
              <a:rPr lang="en-US" sz="1721" kern="0" spc="-34" dirty="0">
                <a:solidFill>
                  <a:srgbClr val="FFFFFF">
                    <a:alpha val="80000"/>
                  </a:srgbClr>
                </a:solidFill>
                <a:latin typeface="Inter" pitchFamily="34" charset="0"/>
                <a:ea typeface="Inter" pitchFamily="34" charset="-122"/>
                <a:cs typeface="Inter" pitchFamily="34" charset="-120"/>
              </a:rPr>
              <a:t>Unlocking the power of Generative AI while prioritizing data security, regulatory compliance, and ethical principles in the banking industry.</a:t>
            </a:r>
            <a:endParaRPr lang="en-US" dirty="0"/>
          </a:p>
        </p:txBody>
      </p:sp>
      <p:pic>
        <p:nvPicPr>
          <p:cNvPr id="6" name="Picture 5">
            <a:extLst>
              <a:ext uri="{FF2B5EF4-FFF2-40B4-BE49-F238E27FC236}">
                <a16:creationId xmlns:a16="http://schemas.microsoft.com/office/drawing/2014/main" id="{0637FD5C-1491-DE1C-1271-06E3C117DD80}"/>
              </a:ext>
            </a:extLst>
          </p:cNvPr>
          <p:cNvPicPr>
            <a:picLocks noChangeAspect="1"/>
          </p:cNvPicPr>
          <p:nvPr/>
        </p:nvPicPr>
        <p:blipFill>
          <a:blip r:embed="rId3"/>
          <a:stretch>
            <a:fillRect/>
          </a:stretch>
        </p:blipFill>
        <p:spPr>
          <a:xfrm>
            <a:off x="582614" y="2780356"/>
            <a:ext cx="4237087" cy="952583"/>
          </a:xfrm>
          <a:prstGeom prst="rect">
            <a:avLst/>
          </a:prstGeom>
        </p:spPr>
      </p:pic>
      <p:cxnSp>
        <p:nvCxnSpPr>
          <p:cNvPr id="8" name="Straight Connector 7">
            <a:extLst>
              <a:ext uri="{FF2B5EF4-FFF2-40B4-BE49-F238E27FC236}">
                <a16:creationId xmlns:a16="http://schemas.microsoft.com/office/drawing/2014/main" id="{18FBA01C-F496-A056-6B08-5D0A0352CAE5}"/>
              </a:ext>
            </a:extLst>
          </p:cNvPr>
          <p:cNvCxnSpPr>
            <a:cxnSpLocks/>
          </p:cNvCxnSpPr>
          <p:nvPr/>
        </p:nvCxnSpPr>
        <p:spPr>
          <a:xfrm>
            <a:off x="4964937" y="1478038"/>
            <a:ext cx="0" cy="53799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bject 4">
            <a:extLst>
              <a:ext uri="{FF2B5EF4-FFF2-40B4-BE49-F238E27FC236}">
                <a16:creationId xmlns:a16="http://schemas.microsoft.com/office/drawing/2014/main" id="{0E17EF8D-B377-D95B-52C3-B834F2FA8F43}"/>
              </a:ext>
            </a:extLst>
          </p:cNvPr>
          <p:cNvSpPr/>
          <p:nvPr/>
        </p:nvSpPr>
        <p:spPr>
          <a:xfrm>
            <a:off x="5677488" y="1790303"/>
            <a:ext cx="5425988" cy="4214056"/>
          </a:xfrm>
          <a:prstGeom prst="rect">
            <a:avLst/>
          </a:prstGeom>
          <a:noFill/>
        </p:spPr>
        <p:txBody>
          <a:bodyPr wrap="square" lIns="0" tIns="0" rIns="0" bIns="0" rtlCol="0" anchor="ctr"/>
          <a:lstStyle/>
          <a:p>
            <a:pPr algn="ctr">
              <a:lnSpc>
                <a:spcPts val="2372"/>
              </a:lnSpc>
              <a:spcBef>
                <a:spcPts val="752"/>
              </a:spcBef>
              <a:buNone/>
            </a:pPr>
            <a:r>
              <a:rPr lang="en-US" sz="1710" kern="0" spc="-34" dirty="0">
                <a:solidFill>
                  <a:srgbClr val="FFFFFF">
                    <a:alpha val="80000"/>
                  </a:srgbClr>
                </a:solidFill>
                <a:latin typeface="Inter" pitchFamily="34" charset="0"/>
                <a:ea typeface="Inter" pitchFamily="34" charset="-122"/>
                <a:cs typeface="Inter" pitchFamily="34" charset="-120"/>
              </a:rPr>
              <a:t>Barclays' approach to GenAI deployment in the banking industry emphasizes the critical role of data as the foundation for financial services, coupled with a comprehensive control framework to ensure responsible implementation. By addressing the unique data considerations and implementing robust security, risk management, governance, and operational controls, Barclays is positioning itself to safely harness the benefits of GenAI while mitigating potential risks and maintaining regulatory compliance. This holistic approach underscores Barclays' commitment to innovation while prioritizing customer trust and the long-term stability of the banking industry.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Operational Excellence Controls</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1" y="1675981"/>
            <a:ext cx="2409223" cy="1190327"/>
          </a:xfrm>
          <a:prstGeom prst="rect">
            <a:avLst/>
          </a:prstGeom>
        </p:spPr>
      </p:pic>
      <p:sp>
        <p:nvSpPr>
          <p:cNvPr id="4" name="Object 3"/>
          <p:cNvSpPr/>
          <p:nvPr/>
        </p:nvSpPr>
        <p:spPr>
          <a:xfrm>
            <a:off x="579927" y="2005553"/>
            <a:ext cx="1906428"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Human-in-the-Loop</a:t>
            </a:r>
            <a:endParaRPr lang="en-US" dirty="0"/>
          </a:p>
        </p:txBody>
      </p:sp>
      <p:sp>
        <p:nvSpPr>
          <p:cNvPr id="5" name="Object 4"/>
          <p:cNvSpPr/>
          <p:nvPr/>
        </p:nvSpPr>
        <p:spPr>
          <a:xfrm>
            <a:off x="761810" y="2997095"/>
            <a:ext cx="1906428" cy="2376935"/>
          </a:xfrm>
          <a:prstGeom prst="rect">
            <a:avLst/>
          </a:prstGeom>
          <a:noFill/>
        </p:spPr>
        <p:txBody>
          <a:bodyPr wrap="square" lIns="0" tIns="0" rIns="0" bIns="0" rtlCol="0" anchor="t"/>
          <a:lstStyle/>
          <a:p>
            <a:pPr algn="l">
              <a:lnSpc>
                <a:spcPts val="2081"/>
              </a:lnSpc>
              <a:buNone/>
            </a:pPr>
            <a:r>
              <a:rPr lang="en-US" sz="1500" kern="0" spc="-30" dirty="0">
                <a:solidFill>
                  <a:srgbClr val="FFFFFF">
                    <a:alpha val="80000"/>
                  </a:srgbClr>
                </a:solidFill>
                <a:latin typeface="Inter" pitchFamily="34" charset="0"/>
                <a:ea typeface="Inter" pitchFamily="34" charset="-122"/>
                <a:cs typeface="Inter" pitchFamily="34" charset="-120"/>
              </a:rPr>
              <a:t>Barclays employs strategic intervention points that maintain human control and oversight while enabling innovation with GenAI applications.</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5378" y="1675981"/>
            <a:ext cx="2409223" cy="1190327"/>
          </a:xfrm>
          <a:prstGeom prst="rect">
            <a:avLst/>
          </a:prstGeom>
        </p:spPr>
      </p:pic>
      <p:sp>
        <p:nvSpPr>
          <p:cNvPr id="7" name="Object 6"/>
          <p:cNvSpPr/>
          <p:nvPr/>
        </p:nvSpPr>
        <p:spPr>
          <a:xfrm>
            <a:off x="3089138" y="2005553"/>
            <a:ext cx="1592182"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Quality Assurance</a:t>
            </a:r>
            <a:endParaRPr lang="en-US" dirty="0"/>
          </a:p>
        </p:txBody>
      </p:sp>
      <p:sp>
        <p:nvSpPr>
          <p:cNvPr id="8" name="Object 7"/>
          <p:cNvSpPr/>
          <p:nvPr/>
        </p:nvSpPr>
        <p:spPr>
          <a:xfrm>
            <a:off x="2971057" y="2997095"/>
            <a:ext cx="1906428" cy="2376935"/>
          </a:xfrm>
          <a:prstGeom prst="rect">
            <a:avLst/>
          </a:prstGeom>
          <a:noFill/>
        </p:spPr>
        <p:txBody>
          <a:bodyPr wrap="square" lIns="0" tIns="0" rIns="0" bIns="0" rtlCol="0" anchor="t"/>
          <a:lstStyle/>
          <a:p>
            <a:pPr algn="l">
              <a:lnSpc>
                <a:spcPts val="2081"/>
              </a:lnSpc>
              <a:buNone/>
            </a:pPr>
            <a:r>
              <a:rPr lang="en-US" sz="1500" kern="0" spc="-30" dirty="0">
                <a:solidFill>
                  <a:srgbClr val="FFFFFF">
                    <a:alpha val="80000"/>
                  </a:srgbClr>
                </a:solidFill>
                <a:latin typeface="Inter" pitchFamily="34" charset="0"/>
                <a:ea typeface="Inter" pitchFamily="34" charset="-122"/>
                <a:cs typeface="Inter" pitchFamily="34" charset="-120"/>
              </a:rPr>
              <a:t>Barclays has developed specialized quality assurance methodologies to thoroughly verify the reliability and accuracy of GenAI-generated output.</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4626" y="1675981"/>
            <a:ext cx="2399700" cy="1190327"/>
          </a:xfrm>
          <a:prstGeom prst="rect">
            <a:avLst/>
          </a:prstGeom>
        </p:spPr>
      </p:pic>
      <p:sp>
        <p:nvSpPr>
          <p:cNvPr id="10" name="Object 9"/>
          <p:cNvSpPr/>
          <p:nvPr/>
        </p:nvSpPr>
        <p:spPr>
          <a:xfrm>
            <a:off x="5298385" y="2138869"/>
            <a:ext cx="1592182" cy="266931"/>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Explainability</a:t>
            </a:r>
            <a:endParaRPr lang="en-US" dirty="0"/>
          </a:p>
        </p:txBody>
      </p:sp>
      <p:sp>
        <p:nvSpPr>
          <p:cNvPr id="11" name="Object 10"/>
          <p:cNvSpPr/>
          <p:nvPr/>
        </p:nvSpPr>
        <p:spPr>
          <a:xfrm>
            <a:off x="5180305" y="2997095"/>
            <a:ext cx="1906428" cy="2905143"/>
          </a:xfrm>
          <a:prstGeom prst="rect">
            <a:avLst/>
          </a:prstGeom>
          <a:noFill/>
        </p:spPr>
        <p:txBody>
          <a:bodyPr wrap="square" lIns="0" tIns="0" rIns="0" bIns="0" rtlCol="0" anchor="t"/>
          <a:lstStyle/>
          <a:p>
            <a:pPr algn="l">
              <a:lnSpc>
                <a:spcPts val="2081"/>
              </a:lnSpc>
              <a:buNone/>
            </a:pPr>
            <a:r>
              <a:rPr lang="en-US" sz="1500" kern="0" spc="-30" dirty="0">
                <a:solidFill>
                  <a:srgbClr val="FFFFFF">
                    <a:alpha val="80000"/>
                  </a:srgbClr>
                </a:solidFill>
                <a:latin typeface="Inter" pitchFamily="34" charset="0"/>
                <a:ea typeface="Inter" pitchFamily="34" charset="-122"/>
                <a:cs typeface="Inter" pitchFamily="34" charset="-120"/>
              </a:rPr>
              <a:t>Barclays ensures transparency mechanisms are in place, tailored to the needs of various stakeholders, to provide appropriate levels of explainability for GenAI-based decisions.</a:t>
            </a:r>
            <a:endParaRPr lang="en-US" dirty="0"/>
          </a:p>
        </p:txBody>
      </p:sp>
      <p:pic>
        <p:nvPicPr>
          <p:cNvPr id="12" name="Object 1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3874" y="1675981"/>
            <a:ext cx="2409223" cy="1190327"/>
          </a:xfrm>
          <a:prstGeom prst="rect">
            <a:avLst/>
          </a:prstGeom>
        </p:spPr>
      </p:pic>
      <p:sp>
        <p:nvSpPr>
          <p:cNvPr id="13" name="Object 12"/>
          <p:cNvSpPr/>
          <p:nvPr/>
        </p:nvSpPr>
        <p:spPr>
          <a:xfrm>
            <a:off x="7507633" y="2005553"/>
            <a:ext cx="1592182"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Performance Frameworks</a:t>
            </a:r>
            <a:endParaRPr lang="en-US" dirty="0"/>
          </a:p>
        </p:txBody>
      </p:sp>
      <p:sp>
        <p:nvSpPr>
          <p:cNvPr id="14" name="Object 13"/>
          <p:cNvSpPr/>
          <p:nvPr/>
        </p:nvSpPr>
        <p:spPr>
          <a:xfrm>
            <a:off x="7389552" y="2997095"/>
            <a:ext cx="1906428" cy="3169247"/>
          </a:xfrm>
          <a:prstGeom prst="rect">
            <a:avLst/>
          </a:prstGeom>
          <a:noFill/>
        </p:spPr>
        <p:txBody>
          <a:bodyPr wrap="square" lIns="0" tIns="0" rIns="0" bIns="0" rtlCol="0" anchor="t"/>
          <a:lstStyle/>
          <a:p>
            <a:pPr algn="l">
              <a:lnSpc>
                <a:spcPts val="2081"/>
              </a:lnSpc>
              <a:buNone/>
            </a:pPr>
            <a:r>
              <a:rPr lang="en-US" sz="1500" kern="0" spc="-30" dirty="0">
                <a:solidFill>
                  <a:srgbClr val="FFFFFF">
                    <a:alpha val="80000"/>
                  </a:srgbClr>
                </a:solidFill>
                <a:latin typeface="Inter" pitchFamily="34" charset="0"/>
                <a:ea typeface="Inter" pitchFamily="34" charset="-122"/>
                <a:cs typeface="Inter" pitchFamily="34" charset="-120"/>
              </a:rPr>
              <a:t>Barclays has implemented monitoring and evaluation frameworks with GenAI-specific metrics to assess the performance, reliability, and ongoing suitability of the deployed models.</a:t>
            </a:r>
            <a:endParaRPr lang="en-US" dirty="0"/>
          </a:p>
        </p:txBody>
      </p:sp>
      <p:pic>
        <p:nvPicPr>
          <p:cNvPr id="15" name="Object 14"/>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3121" y="1675981"/>
            <a:ext cx="2409223" cy="1190327"/>
          </a:xfrm>
          <a:prstGeom prst="rect">
            <a:avLst/>
          </a:prstGeom>
        </p:spPr>
      </p:pic>
      <p:sp>
        <p:nvSpPr>
          <p:cNvPr id="16" name="Object 15"/>
          <p:cNvSpPr/>
          <p:nvPr/>
        </p:nvSpPr>
        <p:spPr>
          <a:xfrm>
            <a:off x="9716880" y="2005553"/>
            <a:ext cx="1592182" cy="533862"/>
          </a:xfrm>
          <a:prstGeom prst="rect">
            <a:avLst/>
          </a:prstGeom>
          <a:noFill/>
        </p:spPr>
        <p:txBody>
          <a:bodyPr wrap="square" lIns="0" tIns="0" rIns="0" bIns="0" rtlCol="0" anchor="t"/>
          <a:lstStyle/>
          <a:p>
            <a:pPr algn="ctr">
              <a:lnSpc>
                <a:spcPts val="2102"/>
              </a:lnSpc>
              <a:buNone/>
            </a:pPr>
            <a:r>
              <a:rPr lang="en-US" sz="1800" b="1" kern="0" spc="-108" dirty="0">
                <a:solidFill>
                  <a:srgbClr val="333333"/>
                </a:solidFill>
                <a:latin typeface="Inter" pitchFamily="34" charset="0"/>
                <a:ea typeface="Inter" pitchFamily="34" charset="-122"/>
                <a:cs typeface="Inter" pitchFamily="34" charset="-120"/>
              </a:rPr>
              <a:t>Feedback Systems</a:t>
            </a:r>
            <a:endParaRPr lang="en-US" dirty="0"/>
          </a:p>
        </p:txBody>
      </p:sp>
      <p:sp>
        <p:nvSpPr>
          <p:cNvPr id="17" name="Object 16"/>
          <p:cNvSpPr/>
          <p:nvPr/>
        </p:nvSpPr>
        <p:spPr>
          <a:xfrm>
            <a:off x="9598800" y="2997095"/>
            <a:ext cx="1906428" cy="2641039"/>
          </a:xfrm>
          <a:prstGeom prst="rect">
            <a:avLst/>
          </a:prstGeom>
          <a:noFill/>
        </p:spPr>
        <p:txBody>
          <a:bodyPr wrap="square" lIns="0" tIns="0" rIns="0" bIns="0" rtlCol="0" anchor="t"/>
          <a:lstStyle/>
          <a:p>
            <a:pPr algn="l">
              <a:lnSpc>
                <a:spcPts val="2081"/>
              </a:lnSpc>
              <a:buNone/>
            </a:pPr>
            <a:r>
              <a:rPr lang="en-US" sz="1500" kern="0" spc="-30" dirty="0">
                <a:solidFill>
                  <a:srgbClr val="FFFFFF">
                    <a:alpha val="80000"/>
                  </a:srgbClr>
                </a:solidFill>
                <a:latin typeface="Inter" pitchFamily="34" charset="0"/>
                <a:ea typeface="Inter" pitchFamily="34" charset="-122"/>
                <a:cs typeface="Inter" pitchFamily="34" charset="-120"/>
              </a:rPr>
              <a:t>Barclays has established feedback systems to capture emerging risks and opportunities, enabling continuous improvement of their GenAI implementation.</a:t>
            </a:r>
            <a:endParaRPr lang="en-US" dirty="0"/>
          </a:p>
        </p:txBody>
      </p:sp>
      <p:sp>
        <p:nvSpPr>
          <p:cNvPr id="18" name="Object 17"/>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23807" y="1565605"/>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Data Strategy for Responsible Implementation</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7" y="3770957"/>
            <a:ext cx="12246088" cy="66658"/>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95287" y="2744895"/>
            <a:ext cx="28568" cy="1066533"/>
          </a:xfrm>
          <a:prstGeom prst="rect">
            <a:avLst/>
          </a:prstGeom>
        </p:spPr>
      </p:pic>
      <p:pic>
        <p:nvPicPr>
          <p:cNvPr id="5" name="Object 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19104" y="3704299"/>
            <a:ext cx="190452" cy="180930"/>
          </a:xfrm>
          <a:prstGeom prst="rect">
            <a:avLst/>
          </a:prstGeom>
        </p:spPr>
      </p:pic>
      <p:pic>
        <p:nvPicPr>
          <p:cNvPr id="6" name="Object 5"/>
          <p:cNvPicPr>
            <a:picLocks noChangeAspect="1"/>
          </p:cNvPicPr>
          <p:nvPr/>
        </p:nvPicPr>
        <p:blipFill>
          <a:blip r:embed="rId5">
            <a:extLst>
              <a:ext uri="{96DAC541-7B7A-43D3-8B79-37D633B846F1}">
                <asvg:svgBlip xmlns:asvg="http://schemas.microsoft.com/office/drawing/2016/SVG/main" r:embed="rId9"/>
              </a:ext>
            </a:extLst>
          </a:blip>
          <a:stretch>
            <a:fillRect/>
          </a:stretch>
        </p:blipFill>
        <p:spPr>
          <a:xfrm>
            <a:off x="3804952" y="3780480"/>
            <a:ext cx="28568" cy="1066533"/>
          </a:xfrm>
          <a:prstGeom prst="rect">
            <a:avLst/>
          </a:prstGeom>
        </p:spPr>
      </p:pic>
      <p:pic>
        <p:nvPicPr>
          <p:cNvPr id="7" name="Object 6"/>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728769" y="3704299"/>
            <a:ext cx="190452" cy="180930"/>
          </a:xfrm>
          <a:prstGeom prst="rect">
            <a:avLst/>
          </a:prstGeom>
        </p:spPr>
      </p:pic>
      <p:pic>
        <p:nvPicPr>
          <p:cNvPr id="8" name="Object 7"/>
          <p:cNvPicPr>
            <a:picLocks noChangeAspect="1"/>
          </p:cNvPicPr>
          <p:nvPr/>
        </p:nvPicPr>
        <p:blipFill>
          <a:blip r:embed="rId5">
            <a:extLst>
              <a:ext uri="{96DAC541-7B7A-43D3-8B79-37D633B846F1}">
                <asvg:svgBlip xmlns:asvg="http://schemas.microsoft.com/office/drawing/2016/SVG/main" r:embed="rId12"/>
              </a:ext>
            </a:extLst>
          </a:blip>
          <a:stretch>
            <a:fillRect/>
          </a:stretch>
        </p:blipFill>
        <p:spPr>
          <a:xfrm>
            <a:off x="5714523" y="2744895"/>
            <a:ext cx="28568" cy="1066533"/>
          </a:xfrm>
          <a:prstGeom prst="rect">
            <a:avLst/>
          </a:prstGeom>
        </p:spPr>
      </p:pic>
      <p:pic>
        <p:nvPicPr>
          <p:cNvPr id="9" name="Object 8"/>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638340" y="3704299"/>
            <a:ext cx="190452" cy="180930"/>
          </a:xfrm>
          <a:prstGeom prst="rect">
            <a:avLst/>
          </a:prstGeom>
        </p:spPr>
      </p:pic>
      <p:pic>
        <p:nvPicPr>
          <p:cNvPr id="10" name="Object 9"/>
          <p:cNvPicPr>
            <a:picLocks noChangeAspect="1"/>
          </p:cNvPicPr>
          <p:nvPr/>
        </p:nvPicPr>
        <p:blipFill>
          <a:blip r:embed="rId5">
            <a:extLst>
              <a:ext uri="{96DAC541-7B7A-43D3-8B79-37D633B846F1}">
                <asvg:svgBlip xmlns:asvg="http://schemas.microsoft.com/office/drawing/2016/SVG/main" r:embed="rId15"/>
              </a:ext>
            </a:extLst>
          </a:blip>
          <a:stretch>
            <a:fillRect/>
          </a:stretch>
        </p:blipFill>
        <p:spPr>
          <a:xfrm>
            <a:off x="7624094" y="3780480"/>
            <a:ext cx="28568" cy="1066533"/>
          </a:xfrm>
          <a:prstGeom prst="rect">
            <a:avLst/>
          </a:prstGeom>
        </p:spPr>
      </p:pic>
      <p:pic>
        <p:nvPicPr>
          <p:cNvPr id="11" name="Object 10"/>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47911" y="3704299"/>
            <a:ext cx="190452" cy="180930"/>
          </a:xfrm>
          <a:prstGeom prst="rect">
            <a:avLst/>
          </a:prstGeom>
        </p:spPr>
      </p:pic>
      <p:pic>
        <p:nvPicPr>
          <p:cNvPr id="12" name="Object 11"/>
          <p:cNvPicPr>
            <a:picLocks noChangeAspect="1"/>
          </p:cNvPicPr>
          <p:nvPr/>
        </p:nvPicPr>
        <p:blipFill>
          <a:blip r:embed="rId5">
            <a:extLst>
              <a:ext uri="{96DAC541-7B7A-43D3-8B79-37D633B846F1}">
                <asvg:svgBlip xmlns:asvg="http://schemas.microsoft.com/office/drawing/2016/SVG/main" r:embed="rId18"/>
              </a:ext>
            </a:extLst>
          </a:blip>
          <a:stretch>
            <a:fillRect/>
          </a:stretch>
        </p:blipFill>
        <p:spPr>
          <a:xfrm>
            <a:off x="9533758" y="2744895"/>
            <a:ext cx="28568" cy="1066533"/>
          </a:xfrm>
          <a:prstGeom prst="rect">
            <a:avLst/>
          </a:prstGeom>
        </p:spPr>
      </p:pic>
      <p:pic>
        <p:nvPicPr>
          <p:cNvPr id="13" name="Object 12"/>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9457581" y="3704299"/>
            <a:ext cx="180930" cy="180930"/>
          </a:xfrm>
          <a:prstGeom prst="rect">
            <a:avLst/>
          </a:prstGeom>
        </p:spPr>
      </p:pic>
      <p:sp>
        <p:nvSpPr>
          <p:cNvPr id="14" name="Object 13"/>
          <p:cNvSpPr/>
          <p:nvPr/>
        </p:nvSpPr>
        <p:spPr>
          <a:xfrm>
            <a:off x="1842926" y="2625808"/>
            <a:ext cx="133313" cy="133317"/>
          </a:xfrm>
          <a:prstGeom prst="ellipse">
            <a:avLst/>
          </a:prstGeom>
          <a:solidFill>
            <a:srgbClr val="22AAEE"/>
          </a:solidFill>
        </p:spPr>
        <p:txBody>
          <a:bodyPr/>
          <a:lstStyle/>
          <a:p>
            <a:endParaRPr lang="en-US"/>
          </a:p>
        </p:txBody>
      </p:sp>
      <p:sp>
        <p:nvSpPr>
          <p:cNvPr id="15" name="Object 14"/>
          <p:cNvSpPr/>
          <p:nvPr/>
        </p:nvSpPr>
        <p:spPr>
          <a:xfrm>
            <a:off x="2071487" y="2562531"/>
            <a:ext cx="1875004"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Start</a:t>
            </a:r>
            <a:endParaRPr lang="en-US" dirty="0"/>
          </a:p>
        </p:txBody>
      </p:sp>
      <p:sp>
        <p:nvSpPr>
          <p:cNvPr id="16" name="Object 15"/>
          <p:cNvSpPr/>
          <p:nvPr/>
        </p:nvSpPr>
        <p:spPr>
          <a:xfrm>
            <a:off x="2071487" y="2906684"/>
            <a:ext cx="1875004" cy="528208"/>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Data Classification &amp; Cataloging</a:t>
            </a:r>
            <a:endParaRPr lang="en-US" dirty="0"/>
          </a:p>
        </p:txBody>
      </p:sp>
      <p:sp>
        <p:nvSpPr>
          <p:cNvPr id="17" name="Object 16"/>
          <p:cNvSpPr/>
          <p:nvPr/>
        </p:nvSpPr>
        <p:spPr>
          <a:xfrm>
            <a:off x="3752509" y="4830295"/>
            <a:ext cx="133313" cy="133317"/>
          </a:xfrm>
          <a:prstGeom prst="ellipse">
            <a:avLst/>
          </a:prstGeom>
          <a:solidFill>
            <a:srgbClr val="FFD9AD"/>
          </a:solidFill>
        </p:spPr>
        <p:txBody>
          <a:bodyPr/>
          <a:lstStyle/>
          <a:p>
            <a:endParaRPr lang="en-US"/>
          </a:p>
        </p:txBody>
      </p:sp>
      <p:sp>
        <p:nvSpPr>
          <p:cNvPr id="18" name="Object 17"/>
          <p:cNvSpPr/>
          <p:nvPr/>
        </p:nvSpPr>
        <p:spPr>
          <a:xfrm>
            <a:off x="3981089" y="4767017"/>
            <a:ext cx="1424584"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Checkpoint 1</a:t>
            </a:r>
            <a:endParaRPr lang="en-US" dirty="0"/>
          </a:p>
        </p:txBody>
      </p:sp>
      <p:sp>
        <p:nvSpPr>
          <p:cNvPr id="19" name="Object 18"/>
          <p:cNvSpPr/>
          <p:nvPr/>
        </p:nvSpPr>
        <p:spPr>
          <a:xfrm>
            <a:off x="3981089" y="5111170"/>
            <a:ext cx="1424584" cy="528208"/>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Governance Implementation</a:t>
            </a:r>
            <a:endParaRPr lang="en-US" dirty="0"/>
          </a:p>
        </p:txBody>
      </p:sp>
      <p:sp>
        <p:nvSpPr>
          <p:cNvPr id="20" name="Object 19"/>
          <p:cNvSpPr/>
          <p:nvPr/>
        </p:nvSpPr>
        <p:spPr>
          <a:xfrm>
            <a:off x="5662092" y="2625808"/>
            <a:ext cx="133313" cy="133317"/>
          </a:xfrm>
          <a:prstGeom prst="ellipse">
            <a:avLst/>
          </a:prstGeom>
          <a:solidFill>
            <a:srgbClr val="FEC088"/>
          </a:solidFill>
        </p:spPr>
        <p:txBody>
          <a:bodyPr/>
          <a:lstStyle/>
          <a:p>
            <a:endParaRPr lang="en-US"/>
          </a:p>
        </p:txBody>
      </p:sp>
      <p:sp>
        <p:nvSpPr>
          <p:cNvPr id="21" name="Object 20"/>
          <p:cNvSpPr/>
          <p:nvPr/>
        </p:nvSpPr>
        <p:spPr>
          <a:xfrm>
            <a:off x="5890692" y="2562531"/>
            <a:ext cx="1675981"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Checkpoint 2</a:t>
            </a:r>
            <a:endParaRPr lang="en-US" dirty="0"/>
          </a:p>
        </p:txBody>
      </p:sp>
      <p:sp>
        <p:nvSpPr>
          <p:cNvPr id="22" name="Object 21"/>
          <p:cNvSpPr/>
          <p:nvPr/>
        </p:nvSpPr>
        <p:spPr>
          <a:xfrm>
            <a:off x="5890692" y="2906684"/>
            <a:ext cx="1675981" cy="528208"/>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Quality Monitoring Framework</a:t>
            </a:r>
            <a:endParaRPr lang="en-US" dirty="0"/>
          </a:p>
        </p:txBody>
      </p:sp>
      <p:sp>
        <p:nvSpPr>
          <p:cNvPr id="23" name="Object 22"/>
          <p:cNvSpPr/>
          <p:nvPr/>
        </p:nvSpPr>
        <p:spPr>
          <a:xfrm>
            <a:off x="7571674" y="4830295"/>
            <a:ext cx="133313" cy="133317"/>
          </a:xfrm>
          <a:prstGeom prst="ellipse">
            <a:avLst/>
          </a:prstGeom>
          <a:solidFill>
            <a:srgbClr val="FD864D"/>
          </a:solidFill>
        </p:spPr>
        <p:txBody>
          <a:bodyPr/>
          <a:lstStyle/>
          <a:p>
            <a:endParaRPr lang="en-US"/>
          </a:p>
        </p:txBody>
      </p:sp>
      <p:sp>
        <p:nvSpPr>
          <p:cNvPr id="24" name="Object 23"/>
          <p:cNvSpPr/>
          <p:nvPr/>
        </p:nvSpPr>
        <p:spPr>
          <a:xfrm>
            <a:off x="7800294" y="4767017"/>
            <a:ext cx="1948328"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Checkpoint 3</a:t>
            </a:r>
            <a:endParaRPr lang="en-US" dirty="0"/>
          </a:p>
        </p:txBody>
      </p:sp>
      <p:sp>
        <p:nvSpPr>
          <p:cNvPr id="25" name="Object 24"/>
          <p:cNvSpPr/>
          <p:nvPr/>
        </p:nvSpPr>
        <p:spPr>
          <a:xfrm>
            <a:off x="7800294" y="5111170"/>
            <a:ext cx="1948328" cy="264104"/>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Ethical Use Validation</a:t>
            </a:r>
            <a:endParaRPr lang="en-US" dirty="0"/>
          </a:p>
        </p:txBody>
      </p:sp>
      <p:sp>
        <p:nvSpPr>
          <p:cNvPr id="26" name="Object 25"/>
          <p:cNvSpPr/>
          <p:nvPr/>
        </p:nvSpPr>
        <p:spPr>
          <a:xfrm>
            <a:off x="9481257" y="2625808"/>
            <a:ext cx="133313" cy="133317"/>
          </a:xfrm>
          <a:prstGeom prst="ellipse">
            <a:avLst/>
          </a:prstGeom>
          <a:solidFill>
            <a:srgbClr val="FF8000"/>
          </a:solidFill>
        </p:spPr>
        <p:txBody>
          <a:bodyPr/>
          <a:lstStyle/>
          <a:p>
            <a:endParaRPr lang="en-US"/>
          </a:p>
        </p:txBody>
      </p:sp>
      <p:sp>
        <p:nvSpPr>
          <p:cNvPr id="27" name="Object 26"/>
          <p:cNvSpPr/>
          <p:nvPr/>
        </p:nvSpPr>
        <p:spPr>
          <a:xfrm>
            <a:off x="9709897" y="2562531"/>
            <a:ext cx="1728355" cy="266931"/>
          </a:xfrm>
          <a:prstGeom prst="rect">
            <a:avLst/>
          </a:prstGeom>
          <a:noFill/>
        </p:spPr>
        <p:txBody>
          <a:bodyPr wrap="square" lIns="0" tIns="0" rIns="0" bIns="0" rtlCol="0" anchor="t"/>
          <a:lstStyle/>
          <a:p>
            <a:pPr algn="l">
              <a:lnSpc>
                <a:spcPts val="2102"/>
              </a:lnSpc>
              <a:buNone/>
            </a:pPr>
            <a:r>
              <a:rPr lang="en-US" sz="1800" b="1" kern="0" spc="-108" dirty="0">
                <a:solidFill>
                  <a:srgbClr val="FFFFFF"/>
                </a:solidFill>
                <a:latin typeface="Inter" pitchFamily="34" charset="0"/>
                <a:ea typeface="Inter" pitchFamily="34" charset="-122"/>
                <a:cs typeface="Inter" pitchFamily="34" charset="-120"/>
              </a:rPr>
              <a:t>Destination</a:t>
            </a:r>
            <a:endParaRPr lang="en-US" dirty="0"/>
          </a:p>
        </p:txBody>
      </p:sp>
      <p:sp>
        <p:nvSpPr>
          <p:cNvPr id="28" name="Object 27"/>
          <p:cNvSpPr/>
          <p:nvPr/>
        </p:nvSpPr>
        <p:spPr>
          <a:xfrm>
            <a:off x="9709897" y="2906684"/>
            <a:ext cx="1728355" cy="528208"/>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FFFFFF">
                    <a:alpha val="80000"/>
                  </a:srgbClr>
                </a:solidFill>
                <a:latin typeface="Inter" pitchFamily="34" charset="0"/>
                <a:ea typeface="Inter" pitchFamily="34" charset="-122"/>
                <a:cs typeface="Inter" pitchFamily="34" charset="-120"/>
              </a:rPr>
              <a:t>Responsible GenAI Applications</a:t>
            </a:r>
            <a:endParaRPr lang="en-US" dirty="0"/>
          </a:p>
        </p:txBody>
      </p:sp>
      <p:sp>
        <p:nvSpPr>
          <p:cNvPr id="29" name="Object 28"/>
          <p:cNvSpPr/>
          <p:nvPr/>
        </p:nvSpPr>
        <p:spPr>
          <a:xfrm>
            <a:off x="11865183" y="6497848"/>
            <a:ext cx="133317" cy="237619"/>
          </a:xfrm>
          <a:prstGeom prst="rect">
            <a:avLst/>
          </a:prstGeom>
          <a:noFill/>
        </p:spPr>
        <p:txBody>
          <a:bodyPr/>
          <a:lstStyle/>
          <a:p>
            <a:endParaRPr lang="en-US"/>
          </a:p>
        </p:txBody>
      </p:sp>
      <p:sp>
        <p:nvSpPr>
          <p:cNvPr id="30"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154743" y="979006"/>
            <a:ext cx="12188952" cy="556032"/>
          </a:xfrm>
          <a:prstGeom prst="rect">
            <a:avLst/>
          </a:prstGeom>
          <a:noFill/>
        </p:spPr>
        <p:txBody>
          <a:bodyPr wrap="square" lIns="0" tIns="0" rIns="0" bIns="0" rtlCol="0" anchor="t"/>
          <a:lstStyle/>
          <a:p>
            <a:pPr algn="ctr">
              <a:lnSpc>
                <a:spcPts val="4380"/>
              </a:lnSpc>
              <a:buNone/>
            </a:pPr>
            <a:r>
              <a:rPr lang="en-US" sz="3750" b="1" kern="0" spc="-225" dirty="0">
                <a:solidFill>
                  <a:schemeClr val="bg1"/>
                </a:solidFill>
                <a:latin typeface="Inter" pitchFamily="34" charset="0"/>
                <a:ea typeface="Inter" pitchFamily="34" charset="-122"/>
                <a:cs typeface="Inter" pitchFamily="34" charset="-120"/>
              </a:rPr>
              <a:t>Regulatory Control Environment</a:t>
            </a:r>
            <a:endParaRPr lang="en-US" dirty="0">
              <a:solidFill>
                <a:schemeClr val="bg1"/>
              </a:solidFill>
            </a:endParaRPr>
          </a:p>
        </p:txBody>
      </p:sp>
      <p:sp>
        <p:nvSpPr>
          <p:cNvPr id="3" name="Object 2"/>
          <p:cNvSpPr/>
          <p:nvPr/>
        </p:nvSpPr>
        <p:spPr>
          <a:xfrm>
            <a:off x="987972" y="1733117"/>
            <a:ext cx="1428393" cy="1428393"/>
          </a:xfrm>
          <a:prstGeom prst="ellipse">
            <a:avLst/>
          </a:prstGeom>
          <a:solidFill>
            <a:srgbClr val="22AAEE"/>
          </a:solidFill>
        </p:spPr>
        <p:txBody>
          <a:bodyPr/>
          <a:lstStyle/>
          <a:p>
            <a:endParaRPr lang="en-US">
              <a:solidFill>
                <a:schemeClr val="bg1"/>
              </a:solidFill>
            </a:endParaRPr>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17176" y="2154381"/>
            <a:ext cx="771332" cy="590402"/>
          </a:xfrm>
          <a:prstGeom prst="rect">
            <a:avLst/>
          </a:prstGeom>
        </p:spPr>
      </p:pic>
      <p:sp>
        <p:nvSpPr>
          <p:cNvPr id="5" name="Object 4"/>
          <p:cNvSpPr/>
          <p:nvPr/>
        </p:nvSpPr>
        <p:spPr>
          <a:xfrm>
            <a:off x="649443" y="3257777"/>
            <a:ext cx="2105451" cy="266931"/>
          </a:xfrm>
          <a:prstGeom prst="rect">
            <a:avLst/>
          </a:prstGeom>
          <a:noFill/>
        </p:spPr>
        <p:txBody>
          <a:bodyPr wrap="square" lIns="0" tIns="0" rIns="0" bIns="0" rtlCol="0" anchor="t"/>
          <a:lstStyle/>
          <a:p>
            <a:pPr algn="ctr">
              <a:lnSpc>
                <a:spcPts val="2102"/>
              </a:lnSpc>
              <a:buNone/>
            </a:pPr>
            <a:r>
              <a:rPr lang="en-US" sz="1800" b="1" kern="0" spc="-108" dirty="0">
                <a:solidFill>
                  <a:schemeClr val="bg1"/>
                </a:solidFill>
                <a:latin typeface="Inter" pitchFamily="34" charset="0"/>
                <a:ea typeface="Inter" pitchFamily="34" charset="-122"/>
                <a:cs typeface="Inter" pitchFamily="34" charset="-120"/>
              </a:rPr>
              <a:t>Industry Oversight</a:t>
            </a:r>
            <a:endParaRPr lang="en-US" dirty="0">
              <a:solidFill>
                <a:schemeClr val="bg1"/>
              </a:solidFill>
            </a:endParaRPr>
          </a:p>
        </p:txBody>
      </p:sp>
      <p:sp>
        <p:nvSpPr>
          <p:cNvPr id="6" name="Object 5"/>
          <p:cNvSpPr/>
          <p:nvPr/>
        </p:nvSpPr>
        <p:spPr>
          <a:xfrm>
            <a:off x="649443" y="3601931"/>
            <a:ext cx="2105451"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chemeClr val="bg1"/>
                </a:solidFill>
                <a:latin typeface="Inter" pitchFamily="34" charset="0"/>
                <a:ea typeface="Inter" pitchFamily="34" charset="-122"/>
                <a:cs typeface="Inter" pitchFamily="34" charset="-120"/>
              </a:rPr>
              <a:t>Banking faces uniquely stringent regulatory requirements</a:t>
            </a:r>
            <a:endParaRPr lang="en-US" dirty="0">
              <a:solidFill>
                <a:schemeClr val="bg1"/>
              </a:solidFill>
            </a:endParaRPr>
          </a:p>
        </p:txBody>
      </p:sp>
      <p:sp>
        <p:nvSpPr>
          <p:cNvPr id="7" name="Object 6"/>
          <p:cNvSpPr/>
          <p:nvPr/>
        </p:nvSpPr>
        <p:spPr>
          <a:xfrm>
            <a:off x="3916177" y="1733117"/>
            <a:ext cx="1428393" cy="1428393"/>
          </a:xfrm>
          <a:prstGeom prst="ellipse">
            <a:avLst/>
          </a:prstGeom>
          <a:solidFill>
            <a:srgbClr val="FFD9AD"/>
          </a:solidFill>
        </p:spPr>
        <p:txBody>
          <a:bodyPr/>
          <a:lstStyle/>
          <a:p>
            <a:endParaRPr lang="en-US">
              <a:solidFill>
                <a:schemeClr val="bg1"/>
              </a:solidFill>
            </a:endParaRPr>
          </a:p>
        </p:txBody>
      </p:sp>
      <p:pic>
        <p:nvPicPr>
          <p:cNvPr id="8" name="Object 7"/>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45381" y="2154381"/>
            <a:ext cx="771332" cy="590402"/>
          </a:xfrm>
          <a:prstGeom prst="rect">
            <a:avLst/>
          </a:prstGeom>
        </p:spPr>
      </p:pic>
      <p:sp>
        <p:nvSpPr>
          <p:cNvPr id="9" name="Object 8"/>
          <p:cNvSpPr/>
          <p:nvPr/>
        </p:nvSpPr>
        <p:spPr>
          <a:xfrm>
            <a:off x="3289589" y="3257777"/>
            <a:ext cx="2681569" cy="266931"/>
          </a:xfrm>
          <a:prstGeom prst="rect">
            <a:avLst/>
          </a:prstGeom>
          <a:noFill/>
        </p:spPr>
        <p:txBody>
          <a:bodyPr wrap="square" lIns="0" tIns="0" rIns="0" bIns="0" rtlCol="0" anchor="t"/>
          <a:lstStyle/>
          <a:p>
            <a:pPr algn="ctr">
              <a:lnSpc>
                <a:spcPts val="2102"/>
              </a:lnSpc>
              <a:buNone/>
            </a:pPr>
            <a:r>
              <a:rPr lang="en-US" sz="1800" b="1" kern="0" spc="-108" dirty="0">
                <a:solidFill>
                  <a:schemeClr val="bg1"/>
                </a:solidFill>
                <a:latin typeface="Inter" pitchFamily="34" charset="0"/>
                <a:ea typeface="Inter" pitchFamily="34" charset="-122"/>
                <a:cs typeface="Inter" pitchFamily="34" charset="-120"/>
              </a:rPr>
              <a:t>Multiple Authorities</a:t>
            </a:r>
            <a:endParaRPr lang="en-US" dirty="0">
              <a:solidFill>
                <a:schemeClr val="bg1"/>
              </a:solidFill>
            </a:endParaRPr>
          </a:p>
        </p:txBody>
      </p:sp>
      <p:sp>
        <p:nvSpPr>
          <p:cNvPr id="10" name="Object 9"/>
          <p:cNvSpPr/>
          <p:nvPr/>
        </p:nvSpPr>
        <p:spPr>
          <a:xfrm>
            <a:off x="3289589" y="3601931"/>
            <a:ext cx="2681569"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chemeClr val="bg1"/>
                </a:solidFill>
                <a:latin typeface="Inter" pitchFamily="34" charset="0"/>
                <a:ea typeface="Inter" pitchFamily="34" charset="-122"/>
                <a:cs typeface="Inter" pitchFamily="34" charset="-120"/>
              </a:rPr>
              <a:t>Regulatory bodies (FCA, PRA, FED, FINRA) with overlapping jurisdiction</a:t>
            </a:r>
            <a:endParaRPr lang="en-US" dirty="0">
              <a:solidFill>
                <a:schemeClr val="bg1"/>
              </a:solidFill>
            </a:endParaRPr>
          </a:p>
        </p:txBody>
      </p:sp>
      <p:sp>
        <p:nvSpPr>
          <p:cNvPr id="11" name="Object 10"/>
          <p:cNvSpPr/>
          <p:nvPr/>
        </p:nvSpPr>
        <p:spPr>
          <a:xfrm>
            <a:off x="6844382" y="1733117"/>
            <a:ext cx="1428393" cy="1428393"/>
          </a:xfrm>
          <a:prstGeom prst="ellipse">
            <a:avLst/>
          </a:prstGeom>
          <a:solidFill>
            <a:srgbClr val="FEC088"/>
          </a:solidFill>
        </p:spPr>
        <p:txBody>
          <a:bodyPr/>
          <a:lstStyle/>
          <a:p>
            <a:endParaRPr lang="en-US">
              <a:solidFill>
                <a:schemeClr val="bg1"/>
              </a:solidFill>
            </a:endParaRPr>
          </a:p>
        </p:txBody>
      </p:sp>
      <p:pic>
        <p:nvPicPr>
          <p:cNvPr id="12" name="Object 1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90325" y="2129275"/>
            <a:ext cx="752287" cy="638015"/>
          </a:xfrm>
          <a:prstGeom prst="rect">
            <a:avLst/>
          </a:prstGeom>
        </p:spPr>
      </p:pic>
      <p:sp>
        <p:nvSpPr>
          <p:cNvPr id="13" name="Object 12"/>
          <p:cNvSpPr/>
          <p:nvPr/>
        </p:nvSpPr>
        <p:spPr>
          <a:xfrm>
            <a:off x="6249219" y="3257777"/>
            <a:ext cx="2618720" cy="266931"/>
          </a:xfrm>
          <a:prstGeom prst="rect">
            <a:avLst/>
          </a:prstGeom>
          <a:noFill/>
        </p:spPr>
        <p:txBody>
          <a:bodyPr wrap="square" lIns="0" tIns="0" rIns="0" bIns="0" rtlCol="0" anchor="t"/>
          <a:lstStyle/>
          <a:p>
            <a:pPr algn="ctr">
              <a:lnSpc>
                <a:spcPts val="2102"/>
              </a:lnSpc>
              <a:buNone/>
            </a:pPr>
            <a:r>
              <a:rPr lang="en-US" sz="1800" b="1" kern="0" spc="-108" dirty="0">
                <a:solidFill>
                  <a:schemeClr val="bg1"/>
                </a:solidFill>
                <a:latin typeface="Inter" pitchFamily="34" charset="0"/>
                <a:ea typeface="Inter" pitchFamily="34" charset="-122"/>
                <a:cs typeface="Inter" pitchFamily="34" charset="-120"/>
              </a:rPr>
              <a:t>Novel Challenges</a:t>
            </a:r>
            <a:endParaRPr lang="en-US" dirty="0">
              <a:solidFill>
                <a:schemeClr val="bg1"/>
              </a:solidFill>
            </a:endParaRPr>
          </a:p>
        </p:txBody>
      </p:sp>
      <p:sp>
        <p:nvSpPr>
          <p:cNvPr id="14" name="Object 13"/>
          <p:cNvSpPr/>
          <p:nvPr/>
        </p:nvSpPr>
        <p:spPr>
          <a:xfrm>
            <a:off x="6249219" y="3601931"/>
            <a:ext cx="2618720" cy="792312"/>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chemeClr val="bg1"/>
                </a:solidFill>
                <a:latin typeface="Inter" pitchFamily="34" charset="0"/>
                <a:ea typeface="Inter" pitchFamily="34" charset="-122"/>
                <a:cs typeface="Inter" pitchFamily="34" charset="-120"/>
              </a:rPr>
              <a:t>GenAI applications introduce complex regulatory interpretation questions</a:t>
            </a:r>
            <a:endParaRPr lang="en-US" dirty="0">
              <a:solidFill>
                <a:schemeClr val="bg1"/>
              </a:solidFill>
            </a:endParaRPr>
          </a:p>
        </p:txBody>
      </p:sp>
      <p:sp>
        <p:nvSpPr>
          <p:cNvPr id="15" name="Object 14"/>
          <p:cNvSpPr/>
          <p:nvPr/>
        </p:nvSpPr>
        <p:spPr>
          <a:xfrm>
            <a:off x="9772587" y="1733117"/>
            <a:ext cx="1428393" cy="1428393"/>
          </a:xfrm>
          <a:prstGeom prst="ellipse">
            <a:avLst/>
          </a:prstGeom>
          <a:solidFill>
            <a:srgbClr val="FD864D"/>
          </a:solidFill>
        </p:spPr>
        <p:txBody>
          <a:bodyPr/>
          <a:lstStyle/>
          <a:p>
            <a:endParaRPr lang="en-US">
              <a:solidFill>
                <a:schemeClr val="bg1"/>
              </a:solidFill>
            </a:endParaRPr>
          </a:p>
        </p:txBody>
      </p:sp>
      <p:pic>
        <p:nvPicPr>
          <p:cNvPr id="16" name="Object 1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118530" y="2129275"/>
            <a:ext cx="752287" cy="638015"/>
          </a:xfrm>
          <a:prstGeom prst="rect">
            <a:avLst/>
          </a:prstGeom>
        </p:spPr>
      </p:pic>
      <p:sp>
        <p:nvSpPr>
          <p:cNvPr id="17" name="Object 16"/>
          <p:cNvSpPr/>
          <p:nvPr/>
        </p:nvSpPr>
        <p:spPr>
          <a:xfrm>
            <a:off x="9308360" y="3257777"/>
            <a:ext cx="2356848" cy="266931"/>
          </a:xfrm>
          <a:prstGeom prst="rect">
            <a:avLst/>
          </a:prstGeom>
          <a:noFill/>
        </p:spPr>
        <p:txBody>
          <a:bodyPr wrap="square" lIns="0" tIns="0" rIns="0" bIns="0" rtlCol="0" anchor="t"/>
          <a:lstStyle/>
          <a:p>
            <a:pPr algn="ctr">
              <a:lnSpc>
                <a:spcPts val="2102"/>
              </a:lnSpc>
              <a:buNone/>
            </a:pPr>
            <a:r>
              <a:rPr lang="en-US" sz="1800" b="1" kern="0" spc="-108" dirty="0">
                <a:solidFill>
                  <a:schemeClr val="bg1"/>
                </a:solidFill>
                <a:latin typeface="Inter" pitchFamily="34" charset="0"/>
                <a:ea typeface="Inter" pitchFamily="34" charset="-122"/>
                <a:cs typeface="Inter" pitchFamily="34" charset="-120"/>
              </a:rPr>
              <a:t>Proactive Engagement</a:t>
            </a:r>
            <a:endParaRPr lang="en-US" dirty="0">
              <a:solidFill>
                <a:schemeClr val="bg1"/>
              </a:solidFill>
            </a:endParaRPr>
          </a:p>
        </p:txBody>
      </p:sp>
      <p:sp>
        <p:nvSpPr>
          <p:cNvPr id="18" name="Object 17"/>
          <p:cNvSpPr/>
          <p:nvPr/>
        </p:nvSpPr>
        <p:spPr>
          <a:xfrm>
            <a:off x="9308360" y="3601931"/>
            <a:ext cx="2356848" cy="1056416"/>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chemeClr val="bg1"/>
                </a:solidFill>
                <a:latin typeface="Inter" pitchFamily="34" charset="0"/>
                <a:ea typeface="Inter" pitchFamily="34" charset="-122"/>
                <a:cs typeface="Inter" pitchFamily="34" charset="-120"/>
              </a:rPr>
              <a:t>Regular dialogue with regulators builds trust and reduces implementation friction</a:t>
            </a:r>
            <a:endParaRPr lang="en-US" dirty="0">
              <a:solidFill>
                <a:schemeClr val="bg1"/>
              </a:solidFill>
            </a:endParaRPr>
          </a:p>
        </p:txBody>
      </p:sp>
      <p:sp>
        <p:nvSpPr>
          <p:cNvPr id="19" name="Object 18"/>
          <p:cNvSpPr/>
          <p:nvPr/>
        </p:nvSpPr>
        <p:spPr>
          <a:xfrm>
            <a:off x="0" y="4735570"/>
            <a:ext cx="12188952" cy="1143424"/>
          </a:xfrm>
          <a:prstGeom prst="rect">
            <a:avLst/>
          </a:prstGeom>
          <a:solidFill>
            <a:srgbClr val="22AAEE"/>
          </a:solidFill>
        </p:spPr>
        <p:txBody>
          <a:bodyPr/>
          <a:lstStyle/>
          <a:p>
            <a:endParaRPr lang="en-US">
              <a:solidFill>
                <a:schemeClr val="bg1"/>
              </a:solidFill>
            </a:endParaRPr>
          </a:p>
        </p:txBody>
      </p:sp>
      <p:sp>
        <p:nvSpPr>
          <p:cNvPr id="20" name="Object 19"/>
          <p:cNvSpPr/>
          <p:nvPr/>
        </p:nvSpPr>
        <p:spPr>
          <a:xfrm>
            <a:off x="893698" y="4860753"/>
            <a:ext cx="10401556" cy="1000768"/>
          </a:xfrm>
          <a:prstGeom prst="rect">
            <a:avLst/>
          </a:prstGeom>
          <a:noFill/>
        </p:spPr>
        <p:txBody>
          <a:bodyPr wrap="square" lIns="0" tIns="0" rIns="0" bIns="0" rtlCol="0" anchor="ctr"/>
          <a:lstStyle/>
          <a:p>
            <a:pPr algn="ctr">
              <a:lnSpc>
                <a:spcPts val="2628"/>
              </a:lnSpc>
              <a:buNone/>
            </a:pPr>
            <a:r>
              <a:rPr lang="en-US" sz="2250" b="1" kern="0" spc="-135" dirty="0">
                <a:solidFill>
                  <a:schemeClr val="bg1"/>
                </a:solidFill>
                <a:latin typeface="Inter" pitchFamily="34" charset="0"/>
                <a:ea typeface="Inter" pitchFamily="34" charset="-122"/>
                <a:cs typeface="Inter" pitchFamily="34" charset="-120"/>
              </a:rPr>
              <a:t>Barclays actively engages with the multi-layered regulatory landscape, proactively addressing novel GenAI-related challenges and maintaining an open dialogue to navigate the evolving compliance requirements and build trust with key authorities.</a:t>
            </a:r>
            <a:endParaRPr lang="en-US"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95226" y="893415"/>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Security Control Architecture</a:t>
            </a:r>
            <a:endParaRPr lang="en-US" dirty="0"/>
          </a:p>
        </p:txBody>
      </p:sp>
      <p:sp>
        <p:nvSpPr>
          <p:cNvPr id="3" name="Object 2"/>
          <p:cNvSpPr/>
          <p:nvPr/>
        </p:nvSpPr>
        <p:spPr>
          <a:xfrm>
            <a:off x="476131" y="1590277"/>
            <a:ext cx="3618595" cy="1523024"/>
          </a:xfrm>
          <a:prstGeom prst="rect">
            <a:avLst/>
          </a:prstGeom>
          <a:solidFill>
            <a:srgbClr val="22AAEE"/>
          </a:solidFill>
        </p:spPr>
        <p:txBody>
          <a:bodyPr/>
          <a:lstStyle/>
          <a:p>
            <a:endParaRPr lang="en-US"/>
          </a:p>
        </p:txBody>
      </p:sp>
      <p:sp>
        <p:nvSpPr>
          <p:cNvPr id="4" name="Object 3"/>
          <p:cNvSpPr/>
          <p:nvPr/>
        </p:nvSpPr>
        <p:spPr>
          <a:xfrm>
            <a:off x="761810" y="1829831"/>
            <a:ext cx="3456711" cy="264550"/>
          </a:xfrm>
          <a:prstGeom prst="rect">
            <a:avLst/>
          </a:prstGeom>
          <a:noFill/>
        </p:spPr>
        <p:txBody>
          <a:bodyPr wrap="square" lIns="0" tIns="0" rIns="0" bIns="0" rtlCol="0" anchor="t"/>
          <a:lstStyle/>
          <a:p>
            <a:pPr algn="l">
              <a:lnSpc>
                <a:spcPts val="2085"/>
              </a:lnSpc>
              <a:buNone/>
            </a:pPr>
            <a:r>
              <a:rPr lang="en-US" sz="1785" b="1" kern="0" spc="-107" dirty="0">
                <a:solidFill>
                  <a:srgbClr val="333333"/>
                </a:solidFill>
                <a:latin typeface="Inter" pitchFamily="34" charset="0"/>
                <a:ea typeface="Inter" pitchFamily="34" charset="-122"/>
                <a:cs typeface="Inter" pitchFamily="34" charset="-120"/>
              </a:rPr>
              <a:t>Encryption and Access Controls</a:t>
            </a:r>
            <a:endParaRPr lang="en-US" dirty="0"/>
          </a:p>
        </p:txBody>
      </p:sp>
      <p:sp>
        <p:nvSpPr>
          <p:cNvPr id="5" name="Object 4"/>
          <p:cNvSpPr/>
          <p:nvPr/>
        </p:nvSpPr>
        <p:spPr>
          <a:xfrm>
            <a:off x="761810" y="2189012"/>
            <a:ext cx="3456711" cy="693217"/>
          </a:xfrm>
          <a:prstGeom prst="rect">
            <a:avLst/>
          </a:prstGeom>
          <a:noFill/>
        </p:spPr>
        <p:txBody>
          <a:bodyPr wrap="square" lIns="0" tIns="0" rIns="0" bIns="0" rtlCol="0" anchor="t"/>
          <a:lstStyle/>
          <a:p>
            <a:pPr algn="l">
              <a:lnSpc>
                <a:spcPts val="1820"/>
              </a:lnSpc>
              <a:spcBef>
                <a:spcPts val="731"/>
              </a:spcBef>
              <a:buNone/>
            </a:pPr>
            <a:r>
              <a:rPr lang="en-US" sz="1313" kern="0" spc="-26" dirty="0">
                <a:solidFill>
                  <a:srgbClr val="000000">
                    <a:alpha val="56000"/>
                  </a:srgbClr>
                </a:solidFill>
                <a:latin typeface="Inter" pitchFamily="34" charset="0"/>
                <a:ea typeface="Inter" pitchFamily="34" charset="-122"/>
                <a:cs typeface="Inter" pitchFamily="34" charset="-120"/>
              </a:rPr>
              <a:t>Implement robust encryption and access control measures to safeguard sensitive data used in GenAI applications.</a:t>
            </a:r>
            <a:endParaRPr lang="en-US" dirty="0"/>
          </a:p>
        </p:txBody>
      </p:sp>
      <p:sp>
        <p:nvSpPr>
          <p:cNvPr id="6" name="Object 5"/>
          <p:cNvSpPr/>
          <p:nvPr/>
        </p:nvSpPr>
        <p:spPr>
          <a:xfrm>
            <a:off x="4285178" y="1590277"/>
            <a:ext cx="3618595" cy="1523024"/>
          </a:xfrm>
          <a:prstGeom prst="rect">
            <a:avLst/>
          </a:prstGeom>
          <a:solidFill>
            <a:srgbClr val="FFD9AD"/>
          </a:solidFill>
        </p:spPr>
        <p:txBody>
          <a:bodyPr/>
          <a:lstStyle/>
          <a:p>
            <a:endParaRPr lang="en-US"/>
          </a:p>
        </p:txBody>
      </p:sp>
      <p:sp>
        <p:nvSpPr>
          <p:cNvPr id="7" name="Object 6"/>
          <p:cNvSpPr/>
          <p:nvPr/>
        </p:nvSpPr>
        <p:spPr>
          <a:xfrm>
            <a:off x="4570857" y="1829831"/>
            <a:ext cx="3456711" cy="264550"/>
          </a:xfrm>
          <a:prstGeom prst="rect">
            <a:avLst/>
          </a:prstGeom>
          <a:noFill/>
        </p:spPr>
        <p:txBody>
          <a:bodyPr wrap="square" lIns="0" tIns="0" rIns="0" bIns="0" rtlCol="0" anchor="t"/>
          <a:lstStyle/>
          <a:p>
            <a:pPr algn="l">
              <a:lnSpc>
                <a:spcPts val="2085"/>
              </a:lnSpc>
              <a:buNone/>
            </a:pPr>
            <a:r>
              <a:rPr lang="en-US" sz="1785" b="1" kern="0" spc="-107" dirty="0">
                <a:solidFill>
                  <a:srgbClr val="333333"/>
                </a:solidFill>
                <a:latin typeface="Inter" pitchFamily="34" charset="0"/>
                <a:ea typeface="Inter" pitchFamily="34" charset="-122"/>
                <a:cs typeface="Inter" pitchFamily="34" charset="-120"/>
              </a:rPr>
              <a:t>Model Security</a:t>
            </a:r>
            <a:endParaRPr lang="en-US" dirty="0"/>
          </a:p>
        </p:txBody>
      </p:sp>
      <p:sp>
        <p:nvSpPr>
          <p:cNvPr id="8" name="Object 7"/>
          <p:cNvSpPr/>
          <p:nvPr/>
        </p:nvSpPr>
        <p:spPr>
          <a:xfrm>
            <a:off x="4570857" y="2189012"/>
            <a:ext cx="3456711" cy="924289"/>
          </a:xfrm>
          <a:prstGeom prst="rect">
            <a:avLst/>
          </a:prstGeom>
          <a:noFill/>
        </p:spPr>
        <p:txBody>
          <a:bodyPr wrap="square" lIns="0" tIns="0" rIns="0" bIns="0" rtlCol="0" anchor="t"/>
          <a:lstStyle/>
          <a:p>
            <a:pPr algn="l">
              <a:lnSpc>
                <a:spcPts val="1820"/>
              </a:lnSpc>
              <a:spcBef>
                <a:spcPts val="731"/>
              </a:spcBef>
              <a:buNone/>
            </a:pPr>
            <a:r>
              <a:rPr lang="en-US" sz="1313" kern="0" spc="-26" dirty="0">
                <a:solidFill>
                  <a:srgbClr val="000000">
                    <a:alpha val="56000"/>
                  </a:srgbClr>
                </a:solidFill>
                <a:latin typeface="Inter" pitchFamily="34" charset="0"/>
                <a:ea typeface="Inter" pitchFamily="34" charset="-122"/>
                <a:cs typeface="Inter" pitchFamily="34" charset="-120"/>
              </a:rPr>
              <a:t>Defend against potential threats like prompt injection, data extraction, and model inversion to ensure the integrity of GenAI models.</a:t>
            </a:r>
            <a:endParaRPr lang="en-US" dirty="0"/>
          </a:p>
        </p:txBody>
      </p:sp>
      <p:sp>
        <p:nvSpPr>
          <p:cNvPr id="9" name="Object 8"/>
          <p:cNvSpPr/>
          <p:nvPr/>
        </p:nvSpPr>
        <p:spPr>
          <a:xfrm>
            <a:off x="8094226" y="1590277"/>
            <a:ext cx="3618595" cy="1523024"/>
          </a:xfrm>
          <a:prstGeom prst="rect">
            <a:avLst/>
          </a:prstGeom>
          <a:solidFill>
            <a:srgbClr val="FEC088"/>
          </a:solidFill>
        </p:spPr>
        <p:txBody>
          <a:bodyPr/>
          <a:lstStyle/>
          <a:p>
            <a:endParaRPr lang="en-US"/>
          </a:p>
        </p:txBody>
      </p:sp>
      <p:sp>
        <p:nvSpPr>
          <p:cNvPr id="10" name="Object 9"/>
          <p:cNvSpPr/>
          <p:nvPr/>
        </p:nvSpPr>
        <p:spPr>
          <a:xfrm>
            <a:off x="8379905" y="1829831"/>
            <a:ext cx="3456711" cy="264550"/>
          </a:xfrm>
          <a:prstGeom prst="rect">
            <a:avLst/>
          </a:prstGeom>
          <a:noFill/>
        </p:spPr>
        <p:txBody>
          <a:bodyPr wrap="square" lIns="0" tIns="0" rIns="0" bIns="0" rtlCol="0" anchor="t"/>
          <a:lstStyle/>
          <a:p>
            <a:pPr algn="l">
              <a:lnSpc>
                <a:spcPts val="2085"/>
              </a:lnSpc>
              <a:buNone/>
            </a:pPr>
            <a:r>
              <a:rPr lang="en-US" sz="1785" b="1" kern="0" spc="-107" dirty="0">
                <a:solidFill>
                  <a:srgbClr val="333333"/>
                </a:solidFill>
                <a:latin typeface="Inter" pitchFamily="34" charset="0"/>
                <a:ea typeface="Inter" pitchFamily="34" charset="-122"/>
                <a:cs typeface="Inter" pitchFamily="34" charset="-120"/>
              </a:rPr>
              <a:t>Secure Deployment Environment</a:t>
            </a:r>
            <a:endParaRPr lang="en-US" dirty="0"/>
          </a:p>
        </p:txBody>
      </p:sp>
      <p:sp>
        <p:nvSpPr>
          <p:cNvPr id="11" name="Object 10"/>
          <p:cNvSpPr/>
          <p:nvPr/>
        </p:nvSpPr>
        <p:spPr>
          <a:xfrm>
            <a:off x="8379905" y="2189012"/>
            <a:ext cx="3456711" cy="693217"/>
          </a:xfrm>
          <a:prstGeom prst="rect">
            <a:avLst/>
          </a:prstGeom>
          <a:noFill/>
        </p:spPr>
        <p:txBody>
          <a:bodyPr wrap="square" lIns="0" tIns="0" rIns="0" bIns="0" rtlCol="0" anchor="t"/>
          <a:lstStyle/>
          <a:p>
            <a:pPr algn="l">
              <a:lnSpc>
                <a:spcPts val="1820"/>
              </a:lnSpc>
              <a:spcBef>
                <a:spcPts val="731"/>
              </a:spcBef>
              <a:buNone/>
            </a:pPr>
            <a:r>
              <a:rPr lang="en-US" sz="1313" kern="0" spc="-26" dirty="0">
                <a:solidFill>
                  <a:srgbClr val="000000">
                    <a:alpha val="56000"/>
                  </a:srgbClr>
                </a:solidFill>
                <a:latin typeface="Inter" pitchFamily="34" charset="0"/>
                <a:ea typeface="Inter" pitchFamily="34" charset="-122"/>
                <a:cs typeface="Inter" pitchFamily="34" charset="-120"/>
              </a:rPr>
              <a:t>Leverage a secure, resilient infrastructure with defense-in-depth principles to host and run GenAI applications.</a:t>
            </a:r>
            <a:endParaRPr lang="en-US" dirty="0"/>
          </a:p>
        </p:txBody>
      </p:sp>
      <p:sp>
        <p:nvSpPr>
          <p:cNvPr id="12" name="Object 11"/>
          <p:cNvSpPr/>
          <p:nvPr/>
        </p:nvSpPr>
        <p:spPr>
          <a:xfrm>
            <a:off x="476131" y="3269883"/>
            <a:ext cx="5523119" cy="1493737"/>
          </a:xfrm>
          <a:prstGeom prst="rect">
            <a:avLst/>
          </a:prstGeom>
          <a:solidFill>
            <a:srgbClr val="FD864D"/>
          </a:solidFill>
        </p:spPr>
        <p:txBody>
          <a:bodyPr/>
          <a:lstStyle/>
          <a:p>
            <a:endParaRPr lang="en-US"/>
          </a:p>
        </p:txBody>
      </p:sp>
      <p:sp>
        <p:nvSpPr>
          <p:cNvPr id="13" name="Object 12"/>
          <p:cNvSpPr/>
          <p:nvPr/>
        </p:nvSpPr>
        <p:spPr>
          <a:xfrm>
            <a:off x="761810" y="3509436"/>
            <a:ext cx="5551687" cy="264550"/>
          </a:xfrm>
          <a:prstGeom prst="rect">
            <a:avLst/>
          </a:prstGeom>
          <a:noFill/>
        </p:spPr>
        <p:txBody>
          <a:bodyPr wrap="square" lIns="0" tIns="0" rIns="0" bIns="0" rtlCol="0" anchor="t"/>
          <a:lstStyle/>
          <a:p>
            <a:pPr algn="l">
              <a:lnSpc>
                <a:spcPts val="2085"/>
              </a:lnSpc>
              <a:buNone/>
            </a:pPr>
            <a:r>
              <a:rPr lang="en-US" sz="1785" b="1" kern="0" spc="-107" dirty="0">
                <a:solidFill>
                  <a:srgbClr val="333333"/>
                </a:solidFill>
                <a:latin typeface="Inter" pitchFamily="34" charset="0"/>
                <a:ea typeface="Inter" pitchFamily="34" charset="-122"/>
                <a:cs typeface="Inter" pitchFamily="34" charset="-120"/>
              </a:rPr>
              <a:t>Incident Response Protocols</a:t>
            </a:r>
            <a:endParaRPr lang="en-US" dirty="0"/>
          </a:p>
        </p:txBody>
      </p:sp>
      <p:sp>
        <p:nvSpPr>
          <p:cNvPr id="14" name="Object 13"/>
          <p:cNvSpPr/>
          <p:nvPr/>
        </p:nvSpPr>
        <p:spPr>
          <a:xfrm>
            <a:off x="761810" y="3868617"/>
            <a:ext cx="5551687" cy="693217"/>
          </a:xfrm>
          <a:prstGeom prst="rect">
            <a:avLst/>
          </a:prstGeom>
          <a:noFill/>
        </p:spPr>
        <p:txBody>
          <a:bodyPr wrap="square" lIns="0" tIns="0" rIns="0" bIns="0" rtlCol="0" anchor="t"/>
          <a:lstStyle/>
          <a:p>
            <a:pPr algn="l">
              <a:lnSpc>
                <a:spcPts val="1820"/>
              </a:lnSpc>
              <a:spcBef>
                <a:spcPts val="731"/>
              </a:spcBef>
              <a:buNone/>
            </a:pPr>
            <a:r>
              <a:rPr lang="en-US" sz="1313" kern="0" spc="-26" dirty="0">
                <a:solidFill>
                  <a:srgbClr val="000000">
                    <a:alpha val="56000"/>
                  </a:srgbClr>
                </a:solidFill>
                <a:latin typeface="Inter" pitchFamily="34" charset="0"/>
                <a:ea typeface="Inter" pitchFamily="34" charset="-122"/>
                <a:cs typeface="Inter" pitchFamily="34" charset="-120"/>
              </a:rPr>
              <a:t>Establish specialized incident response protocols to address AI-specific security incidents and minimize the impact of potential breaches.</a:t>
            </a:r>
            <a:endParaRPr lang="en-US" dirty="0"/>
          </a:p>
        </p:txBody>
      </p:sp>
      <p:sp>
        <p:nvSpPr>
          <p:cNvPr id="15" name="Object 14"/>
          <p:cNvSpPr/>
          <p:nvPr/>
        </p:nvSpPr>
        <p:spPr>
          <a:xfrm>
            <a:off x="6189702" y="3269883"/>
            <a:ext cx="5523119" cy="1493737"/>
          </a:xfrm>
          <a:prstGeom prst="rect">
            <a:avLst/>
          </a:prstGeom>
          <a:solidFill>
            <a:srgbClr val="FF8000"/>
          </a:solidFill>
        </p:spPr>
        <p:txBody>
          <a:bodyPr/>
          <a:lstStyle/>
          <a:p>
            <a:endParaRPr lang="en-US"/>
          </a:p>
        </p:txBody>
      </p:sp>
      <p:sp>
        <p:nvSpPr>
          <p:cNvPr id="16" name="Object 15"/>
          <p:cNvSpPr/>
          <p:nvPr/>
        </p:nvSpPr>
        <p:spPr>
          <a:xfrm>
            <a:off x="6475381" y="3509436"/>
            <a:ext cx="5551687" cy="264550"/>
          </a:xfrm>
          <a:prstGeom prst="rect">
            <a:avLst/>
          </a:prstGeom>
          <a:noFill/>
        </p:spPr>
        <p:txBody>
          <a:bodyPr wrap="square" lIns="0" tIns="0" rIns="0" bIns="0" rtlCol="0" anchor="t"/>
          <a:lstStyle/>
          <a:p>
            <a:pPr algn="l">
              <a:lnSpc>
                <a:spcPts val="2085"/>
              </a:lnSpc>
              <a:buNone/>
            </a:pPr>
            <a:r>
              <a:rPr lang="en-US" sz="1785" b="1" kern="0" spc="-107" dirty="0">
                <a:solidFill>
                  <a:srgbClr val="333333"/>
                </a:solidFill>
                <a:latin typeface="Inter" pitchFamily="34" charset="0"/>
                <a:ea typeface="Inter" pitchFamily="34" charset="-122"/>
                <a:cs typeface="Inter" pitchFamily="34" charset="-120"/>
              </a:rPr>
              <a:t>Third-Party Assessment</a:t>
            </a:r>
            <a:endParaRPr lang="en-US" dirty="0"/>
          </a:p>
        </p:txBody>
      </p:sp>
      <p:sp>
        <p:nvSpPr>
          <p:cNvPr id="17" name="Object 16"/>
          <p:cNvSpPr/>
          <p:nvPr/>
        </p:nvSpPr>
        <p:spPr>
          <a:xfrm>
            <a:off x="6475381" y="3868617"/>
            <a:ext cx="5551687" cy="693217"/>
          </a:xfrm>
          <a:prstGeom prst="rect">
            <a:avLst/>
          </a:prstGeom>
          <a:noFill/>
        </p:spPr>
        <p:txBody>
          <a:bodyPr wrap="square" lIns="0" tIns="0" rIns="0" bIns="0" rtlCol="0" anchor="t"/>
          <a:lstStyle/>
          <a:p>
            <a:pPr algn="l">
              <a:lnSpc>
                <a:spcPts val="1820"/>
              </a:lnSpc>
              <a:spcBef>
                <a:spcPts val="731"/>
              </a:spcBef>
              <a:buNone/>
            </a:pPr>
            <a:r>
              <a:rPr lang="en-US" sz="1313" kern="0" spc="-26" dirty="0">
                <a:solidFill>
                  <a:srgbClr val="000000">
                    <a:alpha val="56000"/>
                  </a:srgbClr>
                </a:solidFill>
                <a:latin typeface="Inter" pitchFamily="34" charset="0"/>
                <a:ea typeface="Inter" pitchFamily="34" charset="-122"/>
                <a:cs typeface="Inter" pitchFamily="34" charset="-120"/>
              </a:rPr>
              <a:t>Implement a rigorous vendor evaluation and selection process to ensure the </a:t>
            </a:r>
            <a:br>
              <a:rPr lang="en-US" sz="1313" kern="0" spc="-26" dirty="0">
                <a:solidFill>
                  <a:srgbClr val="000000">
                    <a:alpha val="56000"/>
                  </a:srgbClr>
                </a:solidFill>
                <a:latin typeface="Inter" pitchFamily="34" charset="0"/>
                <a:ea typeface="Inter" pitchFamily="34" charset="-122"/>
                <a:cs typeface="Inter" pitchFamily="34" charset="-120"/>
              </a:rPr>
            </a:br>
            <a:r>
              <a:rPr lang="en-US" sz="1313" kern="0" spc="-26" dirty="0">
                <a:solidFill>
                  <a:srgbClr val="000000">
                    <a:alpha val="56000"/>
                  </a:srgbClr>
                </a:solidFill>
                <a:latin typeface="Inter" pitchFamily="34" charset="0"/>
                <a:ea typeface="Inter" pitchFamily="34" charset="-122"/>
                <a:cs typeface="Inter" pitchFamily="34" charset="-120"/>
              </a:rPr>
              <a:t>security and reliability of external services used in GenAI solutions.</a:t>
            </a:r>
            <a:endParaRPr lang="en-US" dirty="0"/>
          </a:p>
        </p:txBody>
      </p:sp>
      <p:sp>
        <p:nvSpPr>
          <p:cNvPr id="18" name="Object 17"/>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Regulatory Control Environment</a:t>
            </a:r>
            <a:endParaRPr lang="en-US" dirty="0"/>
          </a:p>
        </p:txBody>
      </p:sp>
      <p:sp>
        <p:nvSpPr>
          <p:cNvPr id="3" name="Object 2"/>
          <p:cNvSpPr/>
          <p:nvPr/>
        </p:nvSpPr>
        <p:spPr>
          <a:xfrm>
            <a:off x="476131" y="1590277"/>
            <a:ext cx="5523119" cy="2109260"/>
          </a:xfrm>
          <a:prstGeom prst="rect">
            <a:avLst/>
          </a:prstGeom>
          <a:solidFill>
            <a:srgbClr val="22AAEE"/>
          </a:solidFill>
        </p:spPr>
        <p:txBody>
          <a:bodyPr/>
          <a:lstStyle/>
          <a:p>
            <a:endParaRPr lang="en-US"/>
          </a:p>
        </p:txBody>
      </p:sp>
      <p:sp>
        <p:nvSpPr>
          <p:cNvPr id="4" name="Object 3"/>
          <p:cNvSpPr/>
          <p:nvPr/>
        </p:nvSpPr>
        <p:spPr>
          <a:xfrm>
            <a:off x="761810" y="1816588"/>
            <a:ext cx="5551687" cy="340136"/>
          </a:xfrm>
          <a:prstGeom prst="rect">
            <a:avLst/>
          </a:prstGeom>
          <a:noFill/>
        </p:spPr>
        <p:txBody>
          <a:bodyPr wrap="square" lIns="0" tIns="0" rIns="0" bIns="0" rtlCol="0" anchor="t"/>
          <a:lstStyle/>
          <a:p>
            <a:pPr algn="l">
              <a:lnSpc>
                <a:spcPts val="2681"/>
              </a:lnSpc>
              <a:buNone/>
            </a:pPr>
            <a:r>
              <a:rPr lang="en-US" sz="2295" b="1" kern="0" spc="-138" dirty="0">
                <a:solidFill>
                  <a:srgbClr val="333333"/>
                </a:solidFill>
                <a:latin typeface="Inter" pitchFamily="34" charset="0"/>
                <a:ea typeface="Inter" pitchFamily="34" charset="-122"/>
                <a:cs typeface="Inter" pitchFamily="34" charset="-120"/>
              </a:rPr>
              <a:t>Industry Oversight</a:t>
            </a:r>
            <a:endParaRPr lang="en-US" dirty="0"/>
          </a:p>
        </p:txBody>
      </p:sp>
      <p:sp>
        <p:nvSpPr>
          <p:cNvPr id="5" name="Object 4"/>
          <p:cNvSpPr/>
          <p:nvPr/>
        </p:nvSpPr>
        <p:spPr>
          <a:xfrm>
            <a:off x="761810" y="2278435"/>
            <a:ext cx="5551687" cy="1188542"/>
          </a:xfrm>
          <a:prstGeom prst="rect">
            <a:avLst/>
          </a:prstGeom>
          <a:noFill/>
        </p:spPr>
        <p:txBody>
          <a:bodyPr wrap="square" lIns="0" tIns="0" rIns="0" bIns="0" rtlCol="0" anchor="t"/>
          <a:lstStyle/>
          <a:p>
            <a:pPr algn="l">
              <a:lnSpc>
                <a:spcPts val="2341"/>
              </a:lnSpc>
              <a:spcBef>
                <a:spcPts val="940"/>
              </a:spcBef>
              <a:buNone/>
            </a:pPr>
            <a:r>
              <a:rPr lang="en-US" sz="1688" kern="0" spc="-34" dirty="0">
                <a:solidFill>
                  <a:srgbClr val="000000">
                    <a:alpha val="56000"/>
                  </a:srgbClr>
                </a:solidFill>
                <a:latin typeface="Inter" pitchFamily="34" charset="0"/>
                <a:ea typeface="Inter" pitchFamily="34" charset="-122"/>
                <a:cs typeface="Inter" pitchFamily="34" charset="-120"/>
              </a:rPr>
              <a:t>Banking faces uniquely stringent regulatory requirements from multiple authorities, including the FCA, PRA, FED, and FINRA, with overlapping jurisdiction.</a:t>
            </a:r>
            <a:endParaRPr lang="en-US" dirty="0"/>
          </a:p>
        </p:txBody>
      </p:sp>
      <p:sp>
        <p:nvSpPr>
          <p:cNvPr id="6" name="Object 5"/>
          <p:cNvSpPr/>
          <p:nvPr/>
        </p:nvSpPr>
        <p:spPr>
          <a:xfrm>
            <a:off x="6189702" y="1590277"/>
            <a:ext cx="5523119" cy="2109260"/>
          </a:xfrm>
          <a:prstGeom prst="rect">
            <a:avLst/>
          </a:prstGeom>
          <a:solidFill>
            <a:srgbClr val="FFD9AD"/>
          </a:solidFill>
        </p:spPr>
        <p:txBody>
          <a:bodyPr/>
          <a:lstStyle/>
          <a:p>
            <a:endParaRPr lang="en-US"/>
          </a:p>
        </p:txBody>
      </p:sp>
      <p:sp>
        <p:nvSpPr>
          <p:cNvPr id="7" name="Object 6"/>
          <p:cNvSpPr/>
          <p:nvPr/>
        </p:nvSpPr>
        <p:spPr>
          <a:xfrm>
            <a:off x="6475381" y="1816588"/>
            <a:ext cx="5551687" cy="340136"/>
          </a:xfrm>
          <a:prstGeom prst="rect">
            <a:avLst/>
          </a:prstGeom>
          <a:noFill/>
        </p:spPr>
        <p:txBody>
          <a:bodyPr wrap="square" lIns="0" tIns="0" rIns="0" bIns="0" rtlCol="0" anchor="t"/>
          <a:lstStyle/>
          <a:p>
            <a:pPr algn="l">
              <a:lnSpc>
                <a:spcPts val="2681"/>
              </a:lnSpc>
              <a:buNone/>
            </a:pPr>
            <a:r>
              <a:rPr lang="en-US" sz="2295" b="1" kern="0" spc="-138" dirty="0">
                <a:solidFill>
                  <a:srgbClr val="333333"/>
                </a:solidFill>
                <a:latin typeface="Inter" pitchFamily="34" charset="0"/>
                <a:ea typeface="Inter" pitchFamily="34" charset="-122"/>
                <a:cs typeface="Inter" pitchFamily="34" charset="-120"/>
              </a:rPr>
              <a:t>Novel Challenges</a:t>
            </a:r>
            <a:endParaRPr lang="en-US" dirty="0"/>
          </a:p>
        </p:txBody>
      </p:sp>
      <p:sp>
        <p:nvSpPr>
          <p:cNvPr id="8" name="Object 7"/>
          <p:cNvSpPr/>
          <p:nvPr/>
        </p:nvSpPr>
        <p:spPr>
          <a:xfrm>
            <a:off x="6475381" y="2278435"/>
            <a:ext cx="5551687" cy="891406"/>
          </a:xfrm>
          <a:prstGeom prst="rect">
            <a:avLst/>
          </a:prstGeom>
          <a:noFill/>
        </p:spPr>
        <p:txBody>
          <a:bodyPr wrap="square" lIns="0" tIns="0" rIns="0" bIns="0" rtlCol="0" anchor="t"/>
          <a:lstStyle/>
          <a:p>
            <a:pPr algn="l">
              <a:lnSpc>
                <a:spcPts val="2341"/>
              </a:lnSpc>
              <a:spcBef>
                <a:spcPts val="940"/>
              </a:spcBef>
              <a:buNone/>
            </a:pPr>
            <a:r>
              <a:rPr lang="en-US" sz="1688" kern="0" spc="-34" dirty="0">
                <a:solidFill>
                  <a:srgbClr val="000000">
                    <a:alpha val="56000"/>
                  </a:srgbClr>
                </a:solidFill>
                <a:latin typeface="Inter" pitchFamily="34" charset="0"/>
                <a:ea typeface="Inter" pitchFamily="34" charset="-122"/>
                <a:cs typeface="Inter" pitchFamily="34" charset="-120"/>
              </a:rPr>
              <a:t>GenAI applications introduce complex regulatory interpretation questions that require proactive engagement with regulators.</a:t>
            </a:r>
            <a:endParaRPr lang="en-US" dirty="0"/>
          </a:p>
        </p:txBody>
      </p:sp>
      <p:sp>
        <p:nvSpPr>
          <p:cNvPr id="9" name="Object 8"/>
          <p:cNvSpPr/>
          <p:nvPr/>
        </p:nvSpPr>
        <p:spPr>
          <a:xfrm>
            <a:off x="476131" y="3889990"/>
            <a:ext cx="5523119" cy="2109260"/>
          </a:xfrm>
          <a:prstGeom prst="rect">
            <a:avLst/>
          </a:prstGeom>
          <a:solidFill>
            <a:srgbClr val="FEC088"/>
          </a:solidFill>
        </p:spPr>
        <p:txBody>
          <a:bodyPr/>
          <a:lstStyle/>
          <a:p>
            <a:endParaRPr lang="en-US"/>
          </a:p>
        </p:txBody>
      </p:sp>
      <p:sp>
        <p:nvSpPr>
          <p:cNvPr id="10" name="Object 9"/>
          <p:cNvSpPr/>
          <p:nvPr/>
        </p:nvSpPr>
        <p:spPr>
          <a:xfrm>
            <a:off x="761810" y="4116301"/>
            <a:ext cx="5551687" cy="340136"/>
          </a:xfrm>
          <a:prstGeom prst="rect">
            <a:avLst/>
          </a:prstGeom>
          <a:noFill/>
        </p:spPr>
        <p:txBody>
          <a:bodyPr wrap="square" lIns="0" tIns="0" rIns="0" bIns="0" rtlCol="0" anchor="t"/>
          <a:lstStyle/>
          <a:p>
            <a:pPr algn="l">
              <a:lnSpc>
                <a:spcPts val="2681"/>
              </a:lnSpc>
              <a:buNone/>
            </a:pPr>
            <a:r>
              <a:rPr lang="en-US" sz="2295" b="1" kern="0" spc="-138" dirty="0">
                <a:solidFill>
                  <a:srgbClr val="333333"/>
                </a:solidFill>
                <a:latin typeface="Inter" pitchFamily="34" charset="0"/>
                <a:ea typeface="Inter" pitchFamily="34" charset="-122"/>
                <a:cs typeface="Inter" pitchFamily="34" charset="-120"/>
              </a:rPr>
              <a:t>Proactive Engagement</a:t>
            </a:r>
            <a:endParaRPr lang="en-US" dirty="0"/>
          </a:p>
        </p:txBody>
      </p:sp>
      <p:sp>
        <p:nvSpPr>
          <p:cNvPr id="11" name="Object 10"/>
          <p:cNvSpPr/>
          <p:nvPr/>
        </p:nvSpPr>
        <p:spPr>
          <a:xfrm>
            <a:off x="761810" y="4578148"/>
            <a:ext cx="5551687" cy="891406"/>
          </a:xfrm>
          <a:prstGeom prst="rect">
            <a:avLst/>
          </a:prstGeom>
          <a:noFill/>
        </p:spPr>
        <p:txBody>
          <a:bodyPr wrap="square" lIns="0" tIns="0" rIns="0" bIns="0" rtlCol="0" anchor="t"/>
          <a:lstStyle/>
          <a:p>
            <a:pPr algn="l">
              <a:lnSpc>
                <a:spcPts val="2341"/>
              </a:lnSpc>
              <a:spcBef>
                <a:spcPts val="940"/>
              </a:spcBef>
              <a:buNone/>
            </a:pPr>
            <a:r>
              <a:rPr lang="en-US" sz="1688" kern="0" spc="-34" dirty="0">
                <a:solidFill>
                  <a:srgbClr val="000000">
                    <a:alpha val="56000"/>
                  </a:srgbClr>
                </a:solidFill>
                <a:latin typeface="Inter" pitchFamily="34" charset="0"/>
                <a:ea typeface="Inter" pitchFamily="34" charset="-122"/>
                <a:cs typeface="Inter" pitchFamily="34" charset="-120"/>
              </a:rPr>
              <a:t>Regular dialogue with regulators builds trust and reduces implementation friction as Barclays rolls out its GenAI initiatives.</a:t>
            </a:r>
            <a:endParaRPr lang="en-US" dirty="0"/>
          </a:p>
        </p:txBody>
      </p:sp>
      <p:sp>
        <p:nvSpPr>
          <p:cNvPr id="12" name="Object 11"/>
          <p:cNvSpPr/>
          <p:nvPr/>
        </p:nvSpPr>
        <p:spPr>
          <a:xfrm>
            <a:off x="6189702" y="3889990"/>
            <a:ext cx="5523119" cy="2109260"/>
          </a:xfrm>
          <a:prstGeom prst="rect">
            <a:avLst/>
          </a:prstGeom>
          <a:solidFill>
            <a:srgbClr val="FD864D"/>
          </a:solidFill>
        </p:spPr>
        <p:txBody>
          <a:bodyPr/>
          <a:lstStyle/>
          <a:p>
            <a:endParaRPr lang="en-US"/>
          </a:p>
        </p:txBody>
      </p:sp>
      <p:sp>
        <p:nvSpPr>
          <p:cNvPr id="13" name="Object 12"/>
          <p:cNvSpPr/>
          <p:nvPr/>
        </p:nvSpPr>
        <p:spPr>
          <a:xfrm>
            <a:off x="6475381" y="4116301"/>
            <a:ext cx="5551687" cy="340136"/>
          </a:xfrm>
          <a:prstGeom prst="rect">
            <a:avLst/>
          </a:prstGeom>
          <a:noFill/>
        </p:spPr>
        <p:txBody>
          <a:bodyPr wrap="square" lIns="0" tIns="0" rIns="0" bIns="0" rtlCol="0" anchor="t"/>
          <a:lstStyle/>
          <a:p>
            <a:pPr algn="l">
              <a:lnSpc>
                <a:spcPts val="2681"/>
              </a:lnSpc>
              <a:buNone/>
            </a:pPr>
            <a:r>
              <a:rPr lang="en-US" sz="2295" b="1" kern="0" spc="-138" dirty="0">
                <a:solidFill>
                  <a:srgbClr val="333333"/>
                </a:solidFill>
                <a:latin typeface="Inter" pitchFamily="34" charset="0"/>
                <a:ea typeface="Inter" pitchFamily="34" charset="-122"/>
                <a:cs typeface="Inter" pitchFamily="34" charset="-120"/>
              </a:rPr>
              <a:t>Regulatory Alignment</a:t>
            </a:r>
            <a:endParaRPr lang="en-US" dirty="0"/>
          </a:p>
        </p:txBody>
      </p:sp>
      <p:sp>
        <p:nvSpPr>
          <p:cNvPr id="14" name="Object 13"/>
          <p:cNvSpPr/>
          <p:nvPr/>
        </p:nvSpPr>
        <p:spPr>
          <a:xfrm>
            <a:off x="6475381" y="4578148"/>
            <a:ext cx="5551687" cy="891406"/>
          </a:xfrm>
          <a:prstGeom prst="rect">
            <a:avLst/>
          </a:prstGeom>
          <a:noFill/>
        </p:spPr>
        <p:txBody>
          <a:bodyPr wrap="square" lIns="0" tIns="0" rIns="0" bIns="0" rtlCol="0" anchor="t"/>
          <a:lstStyle/>
          <a:p>
            <a:pPr algn="l">
              <a:lnSpc>
                <a:spcPts val="2341"/>
              </a:lnSpc>
              <a:spcBef>
                <a:spcPts val="940"/>
              </a:spcBef>
              <a:buNone/>
            </a:pPr>
            <a:r>
              <a:rPr lang="en-US" sz="1688" kern="0" spc="-34" dirty="0">
                <a:solidFill>
                  <a:srgbClr val="000000">
                    <a:alpha val="56000"/>
                  </a:srgbClr>
                </a:solidFill>
                <a:latin typeface="Inter" pitchFamily="34" charset="0"/>
                <a:ea typeface="Inter" pitchFamily="34" charset="-122"/>
                <a:cs typeface="Inter" pitchFamily="34" charset="-120"/>
              </a:rPr>
              <a:t>Barclays aligns its GenAI applications with the guidelines and requirements set forth by the various regulatory bodies overseeing the banking industry.</a:t>
            </a:r>
            <a:endParaRPr lang="en-US" dirty="0"/>
          </a:p>
        </p:txBody>
      </p:sp>
      <p:sp>
        <p:nvSpPr>
          <p:cNvPr id="15" name="Object 14"/>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Governance and Oversight Controls</a:t>
            </a:r>
            <a:endParaRPr lang="en-US" dirty="0"/>
          </a:p>
        </p:txBody>
      </p:sp>
      <p:sp>
        <p:nvSpPr>
          <p:cNvPr id="3" name="Object 2"/>
          <p:cNvSpPr/>
          <p:nvPr/>
        </p:nvSpPr>
        <p:spPr>
          <a:xfrm>
            <a:off x="476131" y="1590277"/>
            <a:ext cx="3618595" cy="2109260"/>
          </a:xfrm>
          <a:prstGeom prst="rect">
            <a:avLst/>
          </a:prstGeom>
          <a:solidFill>
            <a:srgbClr val="22AAEE"/>
          </a:solidFill>
        </p:spPr>
        <p:txBody>
          <a:bodyPr/>
          <a:lstStyle/>
          <a:p>
            <a:endParaRPr lang="en-US"/>
          </a:p>
        </p:txBody>
      </p:sp>
      <p:sp>
        <p:nvSpPr>
          <p:cNvPr id="4" name="Object 3"/>
          <p:cNvSpPr/>
          <p:nvPr/>
        </p:nvSpPr>
        <p:spPr>
          <a:xfrm>
            <a:off x="761810" y="1819862"/>
            <a:ext cx="3456711" cy="321388"/>
          </a:xfrm>
          <a:prstGeom prst="rect">
            <a:avLst/>
          </a:prstGeom>
          <a:noFill/>
        </p:spPr>
        <p:txBody>
          <a:bodyPr wrap="square" lIns="0" tIns="0" rIns="0" bIns="0" rtlCol="0" anchor="t"/>
          <a:lstStyle/>
          <a:p>
            <a:pPr algn="l">
              <a:lnSpc>
                <a:spcPts val="2532"/>
              </a:lnSpc>
              <a:buNone/>
            </a:pPr>
            <a:r>
              <a:rPr lang="en-US" sz="2167" b="1" kern="0" spc="-130" dirty="0">
                <a:solidFill>
                  <a:srgbClr val="333333"/>
                </a:solidFill>
                <a:latin typeface="Inter" pitchFamily="34" charset="0"/>
                <a:ea typeface="Inter" pitchFamily="34" charset="-122"/>
                <a:cs typeface="Inter" pitchFamily="34" charset="-120"/>
              </a:rPr>
              <a:t>Approval Process</a:t>
            </a:r>
            <a:endParaRPr lang="en-US" dirty="0"/>
          </a:p>
        </p:txBody>
      </p:sp>
      <p:sp>
        <p:nvSpPr>
          <p:cNvPr id="5" name="Object 4"/>
          <p:cNvSpPr/>
          <p:nvPr/>
        </p:nvSpPr>
        <p:spPr>
          <a:xfrm>
            <a:off x="761810" y="2256117"/>
            <a:ext cx="3456711" cy="1122479"/>
          </a:xfrm>
          <a:prstGeom prst="rect">
            <a:avLst/>
          </a:prstGeom>
          <a:noFill/>
        </p:spPr>
        <p:txBody>
          <a:bodyPr wrap="square" lIns="0" tIns="0" rIns="0" bIns="0" rtlCol="0" anchor="t"/>
          <a:lstStyle/>
          <a:p>
            <a:pPr algn="l">
              <a:lnSpc>
                <a:spcPts val="2210"/>
              </a:lnSpc>
              <a:spcBef>
                <a:spcPts val="888"/>
              </a:spcBef>
              <a:buNone/>
            </a:pPr>
            <a:r>
              <a:rPr lang="en-US" sz="1594" kern="0" spc="-31" dirty="0">
                <a:solidFill>
                  <a:srgbClr val="000000">
                    <a:alpha val="56000"/>
                  </a:srgbClr>
                </a:solidFill>
                <a:latin typeface="Inter" pitchFamily="34" charset="0"/>
                <a:ea typeface="Inter" pitchFamily="34" charset="-122"/>
                <a:cs typeface="Inter" pitchFamily="34" charset="-120"/>
              </a:rPr>
              <a:t>Applications require sign-off from Chief Security Office, Compliance, Legal, Model Risk Management, and Governance Forum</a:t>
            </a:r>
            <a:endParaRPr lang="en-US" dirty="0"/>
          </a:p>
        </p:txBody>
      </p:sp>
      <p:sp>
        <p:nvSpPr>
          <p:cNvPr id="6" name="Object 5"/>
          <p:cNvSpPr/>
          <p:nvPr/>
        </p:nvSpPr>
        <p:spPr>
          <a:xfrm>
            <a:off x="4285178" y="1590277"/>
            <a:ext cx="3618595" cy="2109260"/>
          </a:xfrm>
          <a:prstGeom prst="rect">
            <a:avLst/>
          </a:prstGeom>
          <a:solidFill>
            <a:srgbClr val="FFD9AD"/>
          </a:solidFill>
        </p:spPr>
        <p:txBody>
          <a:bodyPr/>
          <a:lstStyle/>
          <a:p>
            <a:endParaRPr lang="en-US"/>
          </a:p>
        </p:txBody>
      </p:sp>
      <p:sp>
        <p:nvSpPr>
          <p:cNvPr id="7" name="Object 6"/>
          <p:cNvSpPr/>
          <p:nvPr/>
        </p:nvSpPr>
        <p:spPr>
          <a:xfrm>
            <a:off x="4570857" y="1819862"/>
            <a:ext cx="3456711" cy="321388"/>
          </a:xfrm>
          <a:prstGeom prst="rect">
            <a:avLst/>
          </a:prstGeom>
          <a:noFill/>
        </p:spPr>
        <p:txBody>
          <a:bodyPr wrap="square" lIns="0" tIns="0" rIns="0" bIns="0" rtlCol="0" anchor="t"/>
          <a:lstStyle/>
          <a:p>
            <a:pPr algn="l">
              <a:lnSpc>
                <a:spcPts val="2532"/>
              </a:lnSpc>
              <a:buNone/>
            </a:pPr>
            <a:r>
              <a:rPr lang="en-US" sz="2167" b="1" kern="0" spc="-130" dirty="0">
                <a:solidFill>
                  <a:srgbClr val="333333"/>
                </a:solidFill>
                <a:latin typeface="Inter" pitchFamily="34" charset="0"/>
                <a:ea typeface="Inter" pitchFamily="34" charset="-122"/>
                <a:cs typeface="Inter" pitchFamily="34" charset="-120"/>
              </a:rPr>
              <a:t>Board-Level Accountability</a:t>
            </a:r>
            <a:endParaRPr lang="en-US" dirty="0"/>
          </a:p>
        </p:txBody>
      </p:sp>
      <p:sp>
        <p:nvSpPr>
          <p:cNvPr id="8" name="Object 7"/>
          <p:cNvSpPr/>
          <p:nvPr/>
        </p:nvSpPr>
        <p:spPr>
          <a:xfrm>
            <a:off x="4570857" y="2256117"/>
            <a:ext cx="3456711" cy="561239"/>
          </a:xfrm>
          <a:prstGeom prst="rect">
            <a:avLst/>
          </a:prstGeom>
          <a:noFill/>
        </p:spPr>
        <p:txBody>
          <a:bodyPr wrap="square" lIns="0" tIns="0" rIns="0" bIns="0" rtlCol="0" anchor="t"/>
          <a:lstStyle/>
          <a:p>
            <a:pPr algn="l">
              <a:lnSpc>
                <a:spcPts val="2210"/>
              </a:lnSpc>
              <a:spcBef>
                <a:spcPts val="888"/>
              </a:spcBef>
              <a:buNone/>
            </a:pPr>
            <a:r>
              <a:rPr lang="en-US" sz="1594" kern="0" spc="-31" dirty="0">
                <a:solidFill>
                  <a:srgbClr val="000000">
                    <a:alpha val="56000"/>
                  </a:srgbClr>
                </a:solidFill>
                <a:latin typeface="Inter" pitchFamily="34" charset="0"/>
                <a:ea typeface="Inter" pitchFamily="34" charset="-122"/>
                <a:cs typeface="Inter" pitchFamily="34" charset="-120"/>
              </a:rPr>
              <a:t>Executive awareness and responsibility for GenAI initiatives</a:t>
            </a:r>
            <a:endParaRPr lang="en-US" dirty="0"/>
          </a:p>
        </p:txBody>
      </p:sp>
      <p:sp>
        <p:nvSpPr>
          <p:cNvPr id="9" name="Object 8"/>
          <p:cNvSpPr/>
          <p:nvPr/>
        </p:nvSpPr>
        <p:spPr>
          <a:xfrm>
            <a:off x="8094226" y="1590277"/>
            <a:ext cx="3618595" cy="2109260"/>
          </a:xfrm>
          <a:prstGeom prst="rect">
            <a:avLst/>
          </a:prstGeom>
          <a:solidFill>
            <a:srgbClr val="FEC088"/>
          </a:solidFill>
        </p:spPr>
        <p:txBody>
          <a:bodyPr/>
          <a:lstStyle/>
          <a:p>
            <a:endParaRPr lang="en-US"/>
          </a:p>
        </p:txBody>
      </p:sp>
      <p:sp>
        <p:nvSpPr>
          <p:cNvPr id="10" name="Object 9"/>
          <p:cNvSpPr/>
          <p:nvPr/>
        </p:nvSpPr>
        <p:spPr>
          <a:xfrm>
            <a:off x="8379905" y="1819862"/>
            <a:ext cx="3456711" cy="321388"/>
          </a:xfrm>
          <a:prstGeom prst="rect">
            <a:avLst/>
          </a:prstGeom>
          <a:noFill/>
        </p:spPr>
        <p:txBody>
          <a:bodyPr wrap="square" lIns="0" tIns="0" rIns="0" bIns="0" rtlCol="0" anchor="t"/>
          <a:lstStyle/>
          <a:p>
            <a:pPr algn="l">
              <a:lnSpc>
                <a:spcPts val="2532"/>
              </a:lnSpc>
              <a:buNone/>
            </a:pPr>
            <a:r>
              <a:rPr lang="en-US" sz="2167" b="1" kern="0" spc="-130" dirty="0">
                <a:solidFill>
                  <a:srgbClr val="333333"/>
                </a:solidFill>
                <a:latin typeface="Inter" pitchFamily="34" charset="0"/>
                <a:ea typeface="Inter" pitchFamily="34" charset="-122"/>
                <a:cs typeface="Inter" pitchFamily="34" charset="-120"/>
              </a:rPr>
              <a:t>Cross-functional Forums</a:t>
            </a:r>
            <a:endParaRPr lang="en-US" dirty="0"/>
          </a:p>
        </p:txBody>
      </p:sp>
      <p:sp>
        <p:nvSpPr>
          <p:cNvPr id="11" name="Object 10"/>
          <p:cNvSpPr/>
          <p:nvPr/>
        </p:nvSpPr>
        <p:spPr>
          <a:xfrm>
            <a:off x="8379905" y="2256117"/>
            <a:ext cx="3456711" cy="561239"/>
          </a:xfrm>
          <a:prstGeom prst="rect">
            <a:avLst/>
          </a:prstGeom>
          <a:noFill/>
        </p:spPr>
        <p:txBody>
          <a:bodyPr wrap="square" lIns="0" tIns="0" rIns="0" bIns="0" rtlCol="0" anchor="t"/>
          <a:lstStyle/>
          <a:p>
            <a:pPr algn="l">
              <a:lnSpc>
                <a:spcPts val="2210"/>
              </a:lnSpc>
              <a:spcBef>
                <a:spcPts val="888"/>
              </a:spcBef>
              <a:buNone/>
            </a:pPr>
            <a:r>
              <a:rPr lang="en-US" sz="1594" kern="0" spc="-31" dirty="0">
                <a:solidFill>
                  <a:srgbClr val="000000">
                    <a:alpha val="56000"/>
                  </a:srgbClr>
                </a:solidFill>
                <a:latin typeface="Inter" pitchFamily="34" charset="0"/>
                <a:ea typeface="Inter" pitchFamily="34" charset="-122"/>
                <a:cs typeface="Inter" pitchFamily="34" charset="-120"/>
              </a:rPr>
              <a:t>Clear decision rights and governance structures</a:t>
            </a:r>
            <a:endParaRPr lang="en-US" dirty="0"/>
          </a:p>
        </p:txBody>
      </p:sp>
      <p:sp>
        <p:nvSpPr>
          <p:cNvPr id="12" name="Object 11"/>
          <p:cNvSpPr/>
          <p:nvPr/>
        </p:nvSpPr>
        <p:spPr>
          <a:xfrm>
            <a:off x="476131" y="3889990"/>
            <a:ext cx="5523119" cy="2109260"/>
          </a:xfrm>
          <a:prstGeom prst="rect">
            <a:avLst/>
          </a:prstGeom>
          <a:solidFill>
            <a:srgbClr val="FD864D"/>
          </a:solidFill>
        </p:spPr>
        <p:txBody>
          <a:bodyPr/>
          <a:lstStyle/>
          <a:p>
            <a:endParaRPr lang="en-US"/>
          </a:p>
        </p:txBody>
      </p:sp>
      <p:sp>
        <p:nvSpPr>
          <p:cNvPr id="13" name="Object 12"/>
          <p:cNvSpPr/>
          <p:nvPr/>
        </p:nvSpPr>
        <p:spPr>
          <a:xfrm>
            <a:off x="761810" y="4119574"/>
            <a:ext cx="5551687" cy="321388"/>
          </a:xfrm>
          <a:prstGeom prst="rect">
            <a:avLst/>
          </a:prstGeom>
          <a:noFill/>
        </p:spPr>
        <p:txBody>
          <a:bodyPr wrap="square" lIns="0" tIns="0" rIns="0" bIns="0" rtlCol="0" anchor="t"/>
          <a:lstStyle/>
          <a:p>
            <a:pPr algn="l">
              <a:lnSpc>
                <a:spcPts val="2532"/>
              </a:lnSpc>
              <a:buNone/>
            </a:pPr>
            <a:r>
              <a:rPr lang="en-US" sz="2167" b="1" kern="0" spc="-130" dirty="0">
                <a:solidFill>
                  <a:srgbClr val="333333"/>
                </a:solidFill>
                <a:latin typeface="Inter" pitchFamily="34" charset="0"/>
                <a:ea typeface="Inter" pitchFamily="34" charset="-122"/>
                <a:cs typeface="Inter" pitchFamily="34" charset="-120"/>
              </a:rPr>
              <a:t>Ethical AI Committees</a:t>
            </a:r>
            <a:endParaRPr lang="en-US" dirty="0"/>
          </a:p>
        </p:txBody>
      </p:sp>
      <p:sp>
        <p:nvSpPr>
          <p:cNvPr id="14" name="Object 13"/>
          <p:cNvSpPr/>
          <p:nvPr/>
        </p:nvSpPr>
        <p:spPr>
          <a:xfrm>
            <a:off x="761810" y="4555829"/>
            <a:ext cx="5551687" cy="280620"/>
          </a:xfrm>
          <a:prstGeom prst="rect">
            <a:avLst/>
          </a:prstGeom>
          <a:noFill/>
        </p:spPr>
        <p:txBody>
          <a:bodyPr wrap="square" lIns="0" tIns="0" rIns="0" bIns="0" rtlCol="0" anchor="t"/>
          <a:lstStyle/>
          <a:p>
            <a:pPr algn="l">
              <a:lnSpc>
                <a:spcPts val="2210"/>
              </a:lnSpc>
              <a:spcBef>
                <a:spcPts val="888"/>
              </a:spcBef>
              <a:buNone/>
            </a:pPr>
            <a:r>
              <a:rPr lang="en-US" sz="1594" kern="0" spc="-31" dirty="0">
                <a:solidFill>
                  <a:srgbClr val="000000">
                    <a:alpha val="56000"/>
                  </a:srgbClr>
                </a:solidFill>
                <a:latin typeface="Inter" pitchFamily="34" charset="0"/>
                <a:ea typeface="Inter" pitchFamily="34" charset="-122"/>
                <a:cs typeface="Inter" pitchFamily="34" charset="-120"/>
              </a:rPr>
              <a:t>Independent expertise ensures fairness and transparency</a:t>
            </a:r>
            <a:endParaRPr lang="en-US" dirty="0"/>
          </a:p>
        </p:txBody>
      </p:sp>
      <p:sp>
        <p:nvSpPr>
          <p:cNvPr id="15" name="Object 14"/>
          <p:cNvSpPr/>
          <p:nvPr/>
        </p:nvSpPr>
        <p:spPr>
          <a:xfrm>
            <a:off x="6189702" y="3889990"/>
            <a:ext cx="5523119" cy="2109260"/>
          </a:xfrm>
          <a:prstGeom prst="rect">
            <a:avLst/>
          </a:prstGeom>
          <a:solidFill>
            <a:srgbClr val="FF8000"/>
          </a:solidFill>
        </p:spPr>
        <p:txBody>
          <a:bodyPr/>
          <a:lstStyle/>
          <a:p>
            <a:endParaRPr lang="en-US"/>
          </a:p>
        </p:txBody>
      </p:sp>
      <p:sp>
        <p:nvSpPr>
          <p:cNvPr id="16" name="Object 15"/>
          <p:cNvSpPr/>
          <p:nvPr/>
        </p:nvSpPr>
        <p:spPr>
          <a:xfrm>
            <a:off x="6475381" y="4119574"/>
            <a:ext cx="5551687" cy="321388"/>
          </a:xfrm>
          <a:prstGeom prst="rect">
            <a:avLst/>
          </a:prstGeom>
          <a:noFill/>
        </p:spPr>
        <p:txBody>
          <a:bodyPr wrap="square" lIns="0" tIns="0" rIns="0" bIns="0" rtlCol="0" anchor="t"/>
          <a:lstStyle/>
          <a:p>
            <a:pPr algn="l">
              <a:lnSpc>
                <a:spcPts val="2532"/>
              </a:lnSpc>
              <a:buNone/>
            </a:pPr>
            <a:r>
              <a:rPr lang="en-US" sz="2167" b="1" kern="0" spc="-130" dirty="0">
                <a:solidFill>
                  <a:srgbClr val="333333"/>
                </a:solidFill>
                <a:latin typeface="Inter" pitchFamily="34" charset="0"/>
                <a:ea typeface="Inter" pitchFamily="34" charset="-122"/>
                <a:cs typeface="Inter" pitchFamily="34" charset="-120"/>
              </a:rPr>
              <a:t>Documentation Standards</a:t>
            </a:r>
            <a:endParaRPr lang="en-US" dirty="0"/>
          </a:p>
        </p:txBody>
      </p:sp>
      <p:sp>
        <p:nvSpPr>
          <p:cNvPr id="17" name="Object 16"/>
          <p:cNvSpPr/>
          <p:nvPr/>
        </p:nvSpPr>
        <p:spPr>
          <a:xfrm>
            <a:off x="6475381" y="4555829"/>
            <a:ext cx="5551687" cy="561239"/>
          </a:xfrm>
          <a:prstGeom prst="rect">
            <a:avLst/>
          </a:prstGeom>
          <a:noFill/>
        </p:spPr>
        <p:txBody>
          <a:bodyPr wrap="square" lIns="0" tIns="0" rIns="0" bIns="0" rtlCol="0" anchor="t"/>
          <a:lstStyle/>
          <a:p>
            <a:pPr algn="l">
              <a:lnSpc>
                <a:spcPts val="2210"/>
              </a:lnSpc>
              <a:spcBef>
                <a:spcPts val="888"/>
              </a:spcBef>
              <a:buNone/>
            </a:pPr>
            <a:r>
              <a:rPr lang="en-US" sz="1594" kern="0" spc="-31" dirty="0">
                <a:solidFill>
                  <a:srgbClr val="000000">
                    <a:alpha val="56000"/>
                  </a:srgbClr>
                </a:solidFill>
                <a:latin typeface="Inter" pitchFamily="34" charset="0"/>
                <a:ea typeface="Inter" pitchFamily="34" charset="-122"/>
                <a:cs typeface="Inter" pitchFamily="34" charset="-120"/>
              </a:rPr>
              <a:t>Tailored to address the unique complexities of generative models</a:t>
            </a:r>
            <a:endParaRPr lang="en-US" dirty="0"/>
          </a:p>
        </p:txBody>
      </p:sp>
      <p:sp>
        <p:nvSpPr>
          <p:cNvPr id="18" name="Object 17"/>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8">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476131" y="476131"/>
            <a:ext cx="5730712" cy="5904024"/>
          </a:xfrm>
          <a:prstGeom prst="rect">
            <a:avLst/>
          </a:prstGeom>
          <a:solidFill>
            <a:srgbClr val="22AAEE"/>
          </a:solidFill>
        </p:spPr>
        <p:txBody>
          <a:bodyPr/>
          <a:lstStyle/>
          <a:p>
            <a:endParaRPr lang="en-US"/>
          </a:p>
        </p:txBody>
      </p:sp>
      <p:pic>
        <p:nvPicPr>
          <p:cNvPr id="3" name="Object 2" descr="Barclays"/>
          <p:cNvPicPr>
            <a:picLocks noChangeAspect="1"/>
          </p:cNvPicPr>
          <p:nvPr/>
        </p:nvPicPr>
        <p:blipFill>
          <a:blip r:embed="rId3"/>
          <a:srcRect l="2835" r="2835"/>
          <a:stretch/>
        </p:blipFill>
        <p:spPr>
          <a:xfrm>
            <a:off x="476131" y="476131"/>
            <a:ext cx="5730712" cy="5904024"/>
          </a:xfrm>
          <a:prstGeom prst="rect">
            <a:avLst/>
          </a:prstGeom>
        </p:spPr>
      </p:pic>
      <p:sp>
        <p:nvSpPr>
          <p:cNvPr id="4" name="Object 3"/>
          <p:cNvSpPr/>
          <p:nvPr/>
        </p:nvSpPr>
        <p:spPr>
          <a:xfrm>
            <a:off x="6755614" y="469584"/>
            <a:ext cx="4884568" cy="1584623"/>
          </a:xfrm>
          <a:prstGeom prst="rect">
            <a:avLst/>
          </a:prstGeom>
          <a:noFill/>
        </p:spPr>
        <p:txBody>
          <a:bodyPr wrap="square" lIns="0" tIns="0" rIns="0" bIns="0" rtlCol="0" anchor="ctr"/>
          <a:lstStyle/>
          <a:p>
            <a:pPr algn="ctr">
              <a:lnSpc>
                <a:spcPts val="4161"/>
              </a:lnSpc>
              <a:buNone/>
            </a:pPr>
            <a:r>
              <a:rPr lang="en-US" sz="3563" b="1" kern="0" spc="-214" dirty="0">
                <a:solidFill>
                  <a:srgbClr val="FFFFFF"/>
                </a:solidFill>
                <a:latin typeface="Inter" pitchFamily="34" charset="0"/>
                <a:ea typeface="Inter" pitchFamily="34" charset="-122"/>
                <a:cs typeface="Inter" pitchFamily="34" charset="-120"/>
              </a:rPr>
              <a:t>Safeguarding Banking's Future with Responsible GenAI Deployment</a:t>
            </a:r>
            <a:endParaRPr lang="en-US" dirty="0"/>
          </a:p>
        </p:txBody>
      </p:sp>
      <p:sp>
        <p:nvSpPr>
          <p:cNvPr id="5" name="Object 4"/>
          <p:cNvSpPr/>
          <p:nvPr/>
        </p:nvSpPr>
        <p:spPr>
          <a:xfrm>
            <a:off x="6484903" y="2151665"/>
            <a:ext cx="5425988" cy="4214056"/>
          </a:xfrm>
          <a:prstGeom prst="rect">
            <a:avLst/>
          </a:prstGeom>
          <a:noFill/>
        </p:spPr>
        <p:txBody>
          <a:bodyPr wrap="square" lIns="0" tIns="0" rIns="0" bIns="0" rtlCol="0" anchor="ctr"/>
          <a:lstStyle/>
          <a:p>
            <a:pPr algn="ctr">
              <a:lnSpc>
                <a:spcPts val="2372"/>
              </a:lnSpc>
              <a:spcBef>
                <a:spcPts val="752"/>
              </a:spcBef>
              <a:buNone/>
            </a:pPr>
            <a:r>
              <a:rPr lang="en-US" sz="1710" kern="0" spc="-34" dirty="0">
                <a:solidFill>
                  <a:srgbClr val="FFFFFF">
                    <a:alpha val="80000"/>
                  </a:srgbClr>
                </a:solidFill>
                <a:latin typeface="Inter" pitchFamily="34" charset="0"/>
                <a:ea typeface="Inter" pitchFamily="34" charset="-122"/>
                <a:cs typeface="Inter" pitchFamily="34" charset="-120"/>
              </a:rPr>
              <a:t>Barclays' approach to GenAI deployment in the banking industry emphasizes the critical role of data as the foundation for financial services, coupled with a comprehensive control framework to ensure responsible implementation. By addressing the unique data considerations and implementing robust security, risk management, governance, and operational controls, Barclays is positioning itself to safely harness the benefits of GenAI while mitigating potential risks and maintaining regulatory compliance. This holistic approach underscores Barclays' commitment to innovation while prioritizing customer trust and the long-term stability of the banking industry.</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4">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5757375" y="476131"/>
            <a:ext cx="5955446" cy="5904024"/>
          </a:xfrm>
          <a:prstGeom prst="rect">
            <a:avLst/>
          </a:prstGeom>
          <a:solidFill>
            <a:srgbClr val="22AAEE"/>
          </a:solidFill>
        </p:spPr>
        <p:txBody>
          <a:bodyPr/>
          <a:lstStyle/>
          <a:p>
            <a:endParaRPr lang="en-US"/>
          </a:p>
        </p:txBody>
      </p:sp>
      <p:pic>
        <p:nvPicPr>
          <p:cNvPr id="3" name="Object 2" descr="Data Quality Dimensions"/>
          <p:cNvPicPr>
            <a:picLocks noChangeAspect="1"/>
          </p:cNvPicPr>
          <p:nvPr/>
        </p:nvPicPr>
        <p:blipFill>
          <a:blip r:embed="rId3"/>
          <a:srcRect t="5278" b="5278"/>
          <a:stretch/>
        </p:blipFill>
        <p:spPr>
          <a:xfrm>
            <a:off x="5757375" y="476131"/>
            <a:ext cx="5955446" cy="5904024"/>
          </a:xfrm>
          <a:prstGeom prst="rect">
            <a:avLst/>
          </a:prstGeom>
        </p:spPr>
      </p:pic>
      <p:sp>
        <p:nvSpPr>
          <p:cNvPr id="4" name="Object 3"/>
          <p:cNvSpPr/>
          <p:nvPr/>
        </p:nvSpPr>
        <p:spPr>
          <a:xfrm>
            <a:off x="631171" y="1540879"/>
            <a:ext cx="4495033" cy="1112063"/>
          </a:xfrm>
          <a:prstGeom prst="rect">
            <a:avLst/>
          </a:prstGeom>
          <a:noFill/>
        </p:spPr>
        <p:txBody>
          <a:bodyPr wrap="square" lIns="0" tIns="0" rIns="0" bIns="0" rtlCol="0" anchor="ctr"/>
          <a:lstStyle/>
          <a:p>
            <a:pPr algn="ctr">
              <a:lnSpc>
                <a:spcPts val="4380"/>
              </a:lnSpc>
              <a:buNone/>
            </a:pPr>
            <a:r>
              <a:rPr lang="en-US" sz="3750" b="1" kern="0" spc="-225" dirty="0">
                <a:solidFill>
                  <a:srgbClr val="333333"/>
                </a:solidFill>
                <a:latin typeface="Inter" pitchFamily="34" charset="0"/>
                <a:ea typeface="Inter" pitchFamily="34" charset="-122"/>
                <a:cs typeface="Inter" pitchFamily="34" charset="-120"/>
              </a:rPr>
              <a:t>Barclays Data Quality Dimensions</a:t>
            </a:r>
            <a:endParaRPr lang="en-US" dirty="0"/>
          </a:p>
        </p:txBody>
      </p:sp>
      <p:sp>
        <p:nvSpPr>
          <p:cNvPr id="5" name="Object 4"/>
          <p:cNvSpPr/>
          <p:nvPr/>
        </p:nvSpPr>
        <p:spPr>
          <a:xfrm>
            <a:off x="307104" y="2755459"/>
            <a:ext cx="5143166" cy="2535397"/>
          </a:xfrm>
          <a:prstGeom prst="rect">
            <a:avLst/>
          </a:prstGeom>
          <a:noFill/>
        </p:spPr>
        <p:txBody>
          <a:bodyPr wrap="square" lIns="0" tIns="0" rIns="0" bIns="0" rtlCol="0" anchor="ctr"/>
          <a:lstStyle/>
          <a:p>
            <a:pPr algn="ctr">
              <a:lnSpc>
                <a:spcPts val="2497"/>
              </a:lnSpc>
              <a:spcBef>
                <a:spcPts val="792"/>
              </a:spcBef>
              <a:buNone/>
            </a:pPr>
            <a:r>
              <a:rPr lang="en-US" sz="1800" kern="0" spc="-36" dirty="0">
                <a:solidFill>
                  <a:srgbClr val="000000">
                    <a:alpha val="56000"/>
                  </a:srgbClr>
                </a:solidFill>
                <a:latin typeface="Inter" pitchFamily="34" charset="0"/>
                <a:ea typeface="Inter" pitchFamily="34" charset="-122"/>
                <a:cs typeface="Inter" pitchFamily="34" charset="-120"/>
              </a:rPr>
              <a:t>Barclays recognizes the critical importance of data quality in banking operations. This slide presents a visual representation of the key data quality dimensions that Barclays focuses on to ensure the reliability and integrity of its financial services data. These dimensions include accuracy, completeness, consistency, timeliness, and lineage.</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5">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37288" y="967368"/>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Regulatory Oversight in Banking</a:t>
            </a:r>
            <a:endParaRPr lang="en-US" dirty="0"/>
          </a:p>
        </p:txBody>
      </p:sp>
      <p:sp>
        <p:nvSpPr>
          <p:cNvPr id="3" name="Object 2"/>
          <p:cNvSpPr/>
          <p:nvPr/>
        </p:nvSpPr>
        <p:spPr>
          <a:xfrm>
            <a:off x="476131" y="1590277"/>
            <a:ext cx="5523119" cy="1365587"/>
          </a:xfrm>
          <a:prstGeom prst="rect">
            <a:avLst/>
          </a:prstGeom>
          <a:solidFill>
            <a:srgbClr val="22AAEE"/>
          </a:solidFill>
        </p:spPr>
        <p:txBody>
          <a:bodyPr/>
          <a:lstStyle/>
          <a:p>
            <a:endParaRPr lang="en-US"/>
          </a:p>
        </p:txBody>
      </p:sp>
      <p:sp>
        <p:nvSpPr>
          <p:cNvPr id="4" name="Object 3"/>
          <p:cNvSpPr/>
          <p:nvPr/>
        </p:nvSpPr>
        <p:spPr>
          <a:xfrm>
            <a:off x="544312" y="1588988"/>
            <a:ext cx="5551687" cy="378078"/>
          </a:xfrm>
          <a:prstGeom prst="rect">
            <a:avLst/>
          </a:prstGeom>
          <a:noFill/>
        </p:spPr>
        <p:txBody>
          <a:bodyPr wrap="square" lIns="0" tIns="0" rIns="0" bIns="0" rtlCol="0" anchor="t"/>
          <a:lstStyle/>
          <a:p>
            <a:pPr algn="l">
              <a:lnSpc>
                <a:spcPts val="2978"/>
              </a:lnSpc>
              <a:buNone/>
            </a:pPr>
            <a:r>
              <a:rPr lang="en-US" sz="2000" b="1" kern="0" spc="-153" dirty="0">
                <a:solidFill>
                  <a:srgbClr val="333333"/>
                </a:solidFill>
                <a:latin typeface="Inter" pitchFamily="34" charset="0"/>
                <a:ea typeface="Inter" pitchFamily="34" charset="-122"/>
                <a:cs typeface="Inter" pitchFamily="34" charset="-120"/>
              </a:rPr>
              <a:t>Uniquely Stringent Requirements</a:t>
            </a:r>
            <a:endParaRPr lang="en-US" sz="2000" dirty="0"/>
          </a:p>
        </p:txBody>
      </p:sp>
      <p:sp>
        <p:nvSpPr>
          <p:cNvPr id="5" name="Object 4"/>
          <p:cNvSpPr/>
          <p:nvPr/>
        </p:nvSpPr>
        <p:spPr>
          <a:xfrm>
            <a:off x="544313" y="1933589"/>
            <a:ext cx="5551687" cy="990501"/>
          </a:xfrm>
          <a:prstGeom prst="rect">
            <a:avLst/>
          </a:prstGeom>
          <a:noFill/>
        </p:spPr>
        <p:txBody>
          <a:bodyPr wrap="square" lIns="0" tIns="0" rIns="0" bIns="0" rtlCol="0" anchor="t"/>
          <a:lstStyle/>
          <a:p>
            <a:pPr algn="l">
              <a:lnSpc>
                <a:spcPts val="2600"/>
              </a:lnSpc>
              <a:spcBef>
                <a:spcPts val="1044"/>
              </a:spcBef>
              <a:buNone/>
            </a:pPr>
            <a:r>
              <a:rPr lang="en-US" sz="1600" kern="0" spc="-37" dirty="0">
                <a:solidFill>
                  <a:srgbClr val="000000">
                    <a:alpha val="56000"/>
                  </a:srgbClr>
                </a:solidFill>
                <a:latin typeface="Inter" pitchFamily="34" charset="0"/>
                <a:ea typeface="Inter" pitchFamily="34" charset="-122"/>
                <a:cs typeface="Inter" pitchFamily="34" charset="-120"/>
              </a:rPr>
              <a:t>Banking faces a complex regulatory landscape with </a:t>
            </a:r>
            <a:br>
              <a:rPr lang="en-US" sz="1600" kern="0" spc="-37" dirty="0">
                <a:solidFill>
                  <a:srgbClr val="000000">
                    <a:alpha val="56000"/>
                  </a:srgbClr>
                </a:solidFill>
                <a:latin typeface="Inter" pitchFamily="34" charset="0"/>
                <a:ea typeface="Inter" pitchFamily="34" charset="-122"/>
                <a:cs typeface="Inter" pitchFamily="34" charset="-120"/>
              </a:rPr>
            </a:br>
            <a:r>
              <a:rPr lang="en-US" sz="1600" kern="0" spc="-37" dirty="0">
                <a:solidFill>
                  <a:srgbClr val="000000">
                    <a:alpha val="56000"/>
                  </a:srgbClr>
                </a:solidFill>
                <a:latin typeface="Inter" pitchFamily="34" charset="0"/>
                <a:ea typeface="Inter" pitchFamily="34" charset="-122"/>
                <a:cs typeface="Inter" pitchFamily="34" charset="-120"/>
              </a:rPr>
              <a:t>uniquely stringent requirements compared to other industries.</a:t>
            </a:r>
            <a:endParaRPr lang="en-US" sz="1600" dirty="0"/>
          </a:p>
        </p:txBody>
      </p:sp>
      <p:sp>
        <p:nvSpPr>
          <p:cNvPr id="6" name="Object 5"/>
          <p:cNvSpPr/>
          <p:nvPr/>
        </p:nvSpPr>
        <p:spPr>
          <a:xfrm>
            <a:off x="5999250" y="1590277"/>
            <a:ext cx="5523119" cy="1365587"/>
          </a:xfrm>
          <a:prstGeom prst="rect">
            <a:avLst/>
          </a:prstGeom>
          <a:solidFill>
            <a:srgbClr val="FFD9AD"/>
          </a:solidFill>
        </p:spPr>
        <p:txBody>
          <a:bodyPr/>
          <a:lstStyle/>
          <a:p>
            <a:endParaRPr lang="en-US"/>
          </a:p>
        </p:txBody>
      </p:sp>
      <p:sp>
        <p:nvSpPr>
          <p:cNvPr id="7" name="Object 6"/>
          <p:cNvSpPr/>
          <p:nvPr/>
        </p:nvSpPr>
        <p:spPr>
          <a:xfrm>
            <a:off x="6095999" y="1610762"/>
            <a:ext cx="5551687" cy="378078"/>
          </a:xfrm>
          <a:prstGeom prst="rect">
            <a:avLst/>
          </a:prstGeom>
          <a:noFill/>
        </p:spPr>
        <p:txBody>
          <a:bodyPr wrap="square" lIns="0" tIns="0" rIns="0" bIns="0" rtlCol="0" anchor="t"/>
          <a:lstStyle/>
          <a:p>
            <a:pPr algn="l">
              <a:lnSpc>
                <a:spcPts val="2978"/>
              </a:lnSpc>
              <a:buNone/>
            </a:pPr>
            <a:r>
              <a:rPr lang="en-US" sz="2000" b="1" kern="0" spc="-153" dirty="0">
                <a:solidFill>
                  <a:srgbClr val="333333"/>
                </a:solidFill>
                <a:latin typeface="Inter" pitchFamily="34" charset="0"/>
                <a:ea typeface="Inter" pitchFamily="34" charset="-122"/>
                <a:cs typeface="Inter" pitchFamily="34" charset="-120"/>
              </a:rPr>
              <a:t>Multiple Authorities</a:t>
            </a:r>
            <a:endParaRPr lang="en-US" sz="2000" dirty="0"/>
          </a:p>
        </p:txBody>
      </p:sp>
      <p:sp>
        <p:nvSpPr>
          <p:cNvPr id="8" name="Object 7"/>
          <p:cNvSpPr/>
          <p:nvPr/>
        </p:nvSpPr>
        <p:spPr>
          <a:xfrm>
            <a:off x="6095998" y="1944348"/>
            <a:ext cx="5551687" cy="990501"/>
          </a:xfrm>
          <a:prstGeom prst="rect">
            <a:avLst/>
          </a:prstGeom>
          <a:noFill/>
        </p:spPr>
        <p:txBody>
          <a:bodyPr wrap="square" lIns="0" tIns="0" rIns="0" bIns="0" rtlCol="0" anchor="t"/>
          <a:lstStyle/>
          <a:p>
            <a:pPr algn="l">
              <a:lnSpc>
                <a:spcPts val="2600"/>
              </a:lnSpc>
              <a:spcBef>
                <a:spcPts val="1044"/>
              </a:spcBef>
              <a:buNone/>
            </a:pPr>
            <a:r>
              <a:rPr lang="en-US" sz="1600" kern="0" spc="-37" dirty="0">
                <a:solidFill>
                  <a:srgbClr val="000000">
                    <a:alpha val="56000"/>
                  </a:srgbClr>
                </a:solidFill>
                <a:latin typeface="Inter" pitchFamily="34" charset="0"/>
                <a:ea typeface="Inter" pitchFamily="34" charset="-122"/>
                <a:cs typeface="Inter" pitchFamily="34" charset="-120"/>
              </a:rPr>
              <a:t>Banking operations are overseen by a variety of regulatory bodies, including the FCA, PRA, FED, and FINRA, each with overlapping jurisdiction.</a:t>
            </a:r>
            <a:endParaRPr lang="en-US" sz="1600" dirty="0"/>
          </a:p>
        </p:txBody>
      </p:sp>
      <p:sp>
        <p:nvSpPr>
          <p:cNvPr id="9" name="Object 8"/>
          <p:cNvSpPr/>
          <p:nvPr/>
        </p:nvSpPr>
        <p:spPr>
          <a:xfrm>
            <a:off x="476130" y="2945608"/>
            <a:ext cx="5523119" cy="1364903"/>
          </a:xfrm>
          <a:prstGeom prst="rect">
            <a:avLst/>
          </a:prstGeom>
          <a:solidFill>
            <a:srgbClr val="FEC088"/>
          </a:solidFill>
        </p:spPr>
        <p:txBody>
          <a:bodyPr/>
          <a:lstStyle/>
          <a:p>
            <a:endParaRPr lang="en-US"/>
          </a:p>
        </p:txBody>
      </p:sp>
      <p:sp>
        <p:nvSpPr>
          <p:cNvPr id="10" name="Object 9"/>
          <p:cNvSpPr/>
          <p:nvPr/>
        </p:nvSpPr>
        <p:spPr>
          <a:xfrm>
            <a:off x="544311" y="2932277"/>
            <a:ext cx="5551687" cy="378078"/>
          </a:xfrm>
          <a:prstGeom prst="rect">
            <a:avLst/>
          </a:prstGeom>
          <a:noFill/>
        </p:spPr>
        <p:txBody>
          <a:bodyPr wrap="square" lIns="0" tIns="0" rIns="0" bIns="0" rtlCol="0" anchor="t"/>
          <a:lstStyle/>
          <a:p>
            <a:pPr algn="l">
              <a:lnSpc>
                <a:spcPts val="2978"/>
              </a:lnSpc>
              <a:buNone/>
            </a:pPr>
            <a:r>
              <a:rPr lang="en-US" sz="2000" b="1" kern="0" spc="-153" dirty="0">
                <a:solidFill>
                  <a:srgbClr val="333333"/>
                </a:solidFill>
                <a:latin typeface="Inter" pitchFamily="34" charset="0"/>
                <a:ea typeface="Inter" pitchFamily="34" charset="-122"/>
                <a:cs typeface="Inter" pitchFamily="34" charset="-120"/>
              </a:rPr>
              <a:t>Novel Challenges</a:t>
            </a:r>
            <a:endParaRPr lang="en-US" sz="2000" dirty="0"/>
          </a:p>
        </p:txBody>
      </p:sp>
      <p:sp>
        <p:nvSpPr>
          <p:cNvPr id="11" name="Object 10"/>
          <p:cNvSpPr/>
          <p:nvPr/>
        </p:nvSpPr>
        <p:spPr>
          <a:xfrm>
            <a:off x="554636" y="3256612"/>
            <a:ext cx="5551687" cy="1041252"/>
          </a:xfrm>
          <a:prstGeom prst="rect">
            <a:avLst/>
          </a:prstGeom>
          <a:noFill/>
        </p:spPr>
        <p:txBody>
          <a:bodyPr wrap="square" lIns="0" tIns="0" rIns="0" bIns="0" rtlCol="0" anchor="t"/>
          <a:lstStyle/>
          <a:p>
            <a:pPr algn="l">
              <a:lnSpc>
                <a:spcPts val="2600"/>
              </a:lnSpc>
              <a:spcBef>
                <a:spcPts val="1044"/>
              </a:spcBef>
              <a:buNone/>
            </a:pPr>
            <a:r>
              <a:rPr lang="en-US" sz="1600" kern="0" spc="-37" dirty="0">
                <a:solidFill>
                  <a:srgbClr val="000000">
                    <a:alpha val="56000"/>
                  </a:srgbClr>
                </a:solidFill>
                <a:latin typeface="Inter" pitchFamily="34" charset="0"/>
                <a:ea typeface="Inter" pitchFamily="34" charset="-122"/>
                <a:cs typeface="Inter" pitchFamily="34" charset="-120"/>
              </a:rPr>
              <a:t>The introduction of GenAI applications in banking introduces complex questions around regulatory interpretation and compliance.</a:t>
            </a:r>
            <a:endParaRPr lang="en-US" sz="1600" dirty="0"/>
          </a:p>
        </p:txBody>
      </p:sp>
      <p:sp>
        <p:nvSpPr>
          <p:cNvPr id="12" name="Object 11"/>
          <p:cNvSpPr/>
          <p:nvPr/>
        </p:nvSpPr>
        <p:spPr>
          <a:xfrm>
            <a:off x="5999249" y="2954329"/>
            <a:ext cx="5523119" cy="1356182"/>
          </a:xfrm>
          <a:prstGeom prst="rect">
            <a:avLst/>
          </a:prstGeom>
          <a:solidFill>
            <a:srgbClr val="FD864D"/>
          </a:solidFill>
        </p:spPr>
        <p:txBody>
          <a:bodyPr/>
          <a:lstStyle/>
          <a:p>
            <a:endParaRPr lang="en-US"/>
          </a:p>
        </p:txBody>
      </p:sp>
      <p:sp>
        <p:nvSpPr>
          <p:cNvPr id="13" name="Object 12"/>
          <p:cNvSpPr/>
          <p:nvPr/>
        </p:nvSpPr>
        <p:spPr>
          <a:xfrm>
            <a:off x="6131764" y="2943401"/>
            <a:ext cx="5551687" cy="378078"/>
          </a:xfrm>
          <a:prstGeom prst="rect">
            <a:avLst/>
          </a:prstGeom>
          <a:noFill/>
        </p:spPr>
        <p:txBody>
          <a:bodyPr wrap="square" lIns="0" tIns="0" rIns="0" bIns="0" rtlCol="0" anchor="t"/>
          <a:lstStyle/>
          <a:p>
            <a:pPr algn="l">
              <a:lnSpc>
                <a:spcPts val="2978"/>
              </a:lnSpc>
              <a:buNone/>
            </a:pPr>
            <a:r>
              <a:rPr lang="en-US" sz="2000" b="1" kern="0" spc="-153" dirty="0">
                <a:solidFill>
                  <a:srgbClr val="333333"/>
                </a:solidFill>
                <a:latin typeface="Inter" pitchFamily="34" charset="0"/>
                <a:ea typeface="Inter" pitchFamily="34" charset="-122"/>
                <a:cs typeface="Inter" pitchFamily="34" charset="-120"/>
              </a:rPr>
              <a:t>Proactive Engagement</a:t>
            </a:r>
            <a:endParaRPr lang="en-US" sz="2000" dirty="0"/>
          </a:p>
        </p:txBody>
      </p:sp>
      <p:sp>
        <p:nvSpPr>
          <p:cNvPr id="14" name="Object 13"/>
          <p:cNvSpPr/>
          <p:nvPr/>
        </p:nvSpPr>
        <p:spPr>
          <a:xfrm>
            <a:off x="6142089" y="3320010"/>
            <a:ext cx="5551687" cy="990501"/>
          </a:xfrm>
          <a:prstGeom prst="rect">
            <a:avLst/>
          </a:prstGeom>
          <a:noFill/>
        </p:spPr>
        <p:txBody>
          <a:bodyPr wrap="square" lIns="0" tIns="0" rIns="0" bIns="0" rtlCol="0" anchor="t"/>
          <a:lstStyle/>
          <a:p>
            <a:pPr algn="l">
              <a:lnSpc>
                <a:spcPts val="2600"/>
              </a:lnSpc>
              <a:spcBef>
                <a:spcPts val="1044"/>
              </a:spcBef>
              <a:buNone/>
            </a:pPr>
            <a:r>
              <a:rPr lang="en-US" sz="1600" kern="0" spc="-37" dirty="0">
                <a:solidFill>
                  <a:srgbClr val="000000">
                    <a:alpha val="56000"/>
                  </a:srgbClr>
                </a:solidFill>
                <a:latin typeface="Inter" pitchFamily="34" charset="0"/>
                <a:ea typeface="Inter" pitchFamily="34" charset="-122"/>
                <a:cs typeface="Inter" pitchFamily="34" charset="-120"/>
              </a:rPr>
              <a:t>Regular dialogue and collaboration with regulators is crucial to build trust and reduce friction in the implementation of GenAI solutions.</a:t>
            </a:r>
            <a:endParaRPr lang="en-US" sz="1600" dirty="0"/>
          </a:p>
        </p:txBody>
      </p:sp>
      <p:sp>
        <p:nvSpPr>
          <p:cNvPr id="15" name="Object 14"/>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18</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The Critical Role of Data in Banking's GenAI Evolution</a:t>
            </a:r>
            <a:endParaRPr lang="en-US" dirty="0"/>
          </a:p>
        </p:txBody>
      </p:sp>
      <p:sp>
        <p:nvSpPr>
          <p:cNvPr id="3" name="Object 2"/>
          <p:cNvSpPr/>
          <p:nvPr/>
        </p:nvSpPr>
        <p:spPr>
          <a:xfrm>
            <a:off x="952262" y="1748591"/>
            <a:ext cx="5446938" cy="4096512"/>
          </a:xfrm>
          <a:prstGeom prst="rect">
            <a:avLst/>
          </a:prstGeom>
          <a:noFill/>
        </p:spPr>
        <p:txBody>
          <a:bodyPr wrap="square" lIns="0" tIns="0" rIns="0" bIns="0" rtlCol="0" anchor="t"/>
          <a:lstStyle/>
          <a:p>
            <a:pPr marL="242900" indent="-242900" algn="l">
              <a:lnSpc>
                <a:spcPts val="2523"/>
              </a:lnSpc>
              <a:buSzPct val="100000"/>
              <a:buChar char="•"/>
            </a:pPr>
            <a:r>
              <a:rPr lang="en-US" sz="2160" b="1" kern="0" spc="-130" dirty="0">
                <a:solidFill>
                  <a:srgbClr val="FFFFFF"/>
                </a:solidFill>
                <a:latin typeface="Inter" pitchFamily="34" charset="0"/>
                <a:ea typeface="Inter" pitchFamily="34" charset="-122"/>
                <a:cs typeface="Inter" pitchFamily="34" charset="-120"/>
              </a:rPr>
              <a:t>Data as the Foundation of Financial Services</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Customer financial records, transaction histories, and behavioral patterns form the bedrock of banking operations, while market data and economic indicators create complex interdependencies.</a:t>
            </a:r>
          </a:p>
          <a:p>
            <a:pPr marL="242900" indent="-242900" algn="l">
              <a:lnSpc>
                <a:spcPts val="2523"/>
              </a:lnSpc>
              <a:spcBef>
                <a:spcPts val="2044"/>
              </a:spcBef>
              <a:buSzPct val="100000"/>
              <a:buChar char="•"/>
            </a:pPr>
            <a:r>
              <a:rPr lang="en-US" sz="2160" b="1" kern="0" spc="-130" dirty="0">
                <a:solidFill>
                  <a:srgbClr val="FFFFFF"/>
                </a:solidFill>
                <a:latin typeface="Inter" pitchFamily="34" charset="0"/>
                <a:ea typeface="Inter" pitchFamily="34" charset="-122"/>
                <a:cs typeface="Inter" pitchFamily="34" charset="-120"/>
              </a:rPr>
              <a:t>Banking Data Ecosystem</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Traditional systems and modern platforms must interface seamlessly to maintain data integrity in Barclays' evolving infrastructure.</a:t>
            </a:r>
          </a:p>
          <a:p>
            <a:pPr marL="242900" indent="-242900" algn="l">
              <a:lnSpc>
                <a:spcPts val="2523"/>
              </a:lnSpc>
              <a:spcBef>
                <a:spcPts val="2044"/>
              </a:spcBef>
              <a:buSzPct val="100000"/>
              <a:buChar char="•"/>
            </a:pPr>
            <a:r>
              <a:rPr lang="en-US" sz="2160" b="1" kern="0" spc="-130" dirty="0">
                <a:solidFill>
                  <a:srgbClr val="FFFFFF"/>
                </a:solidFill>
                <a:latin typeface="Inter" pitchFamily="34" charset="0"/>
                <a:ea typeface="Inter" pitchFamily="34" charset="-122"/>
                <a:cs typeface="Inter" pitchFamily="34" charset="-120"/>
              </a:rPr>
              <a:t>Strategic Value of High-Quality Data</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High-quality data drives operational efficiency, enhances decision-making, and strengthens competitive positioning.</a:t>
            </a:r>
            <a:endParaRPr lang="en-US" dirty="0"/>
          </a:p>
        </p:txBody>
      </p:sp>
      <p:sp>
        <p:nvSpPr>
          <p:cNvPr id="4" name="Object 3"/>
          <p:cNvSpPr/>
          <p:nvPr/>
        </p:nvSpPr>
        <p:spPr>
          <a:xfrm>
            <a:off x="6284928" y="1748591"/>
            <a:ext cx="5446938" cy="3776313"/>
          </a:xfrm>
          <a:prstGeom prst="rect">
            <a:avLst/>
          </a:prstGeom>
          <a:noFill/>
        </p:spPr>
        <p:txBody>
          <a:bodyPr wrap="square" lIns="0" tIns="0" rIns="0" bIns="0" rtlCol="0" anchor="t"/>
          <a:lstStyle/>
          <a:p>
            <a:pPr marL="242900" indent="-242900" algn="l">
              <a:lnSpc>
                <a:spcPts val="2523"/>
              </a:lnSpc>
              <a:buSzPct val="100000"/>
              <a:buChar char="•"/>
            </a:pPr>
            <a:r>
              <a:rPr lang="en-US" sz="2160" b="1" kern="0" spc="-130" dirty="0">
                <a:solidFill>
                  <a:srgbClr val="FFFFFF"/>
                </a:solidFill>
                <a:latin typeface="Inter" pitchFamily="34" charset="0"/>
                <a:ea typeface="Inter" pitchFamily="34" charset="-122"/>
                <a:cs typeface="Inter" pitchFamily="34" charset="-120"/>
              </a:rPr>
              <a:t>Key Data Quality Dimensions in Banking</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Accuracy, completeness, consistency, timeliness, and lineage are critical for reliable financial decisions and regulatory compliance.</a:t>
            </a:r>
          </a:p>
          <a:p>
            <a:pPr marL="242900" indent="-242900" algn="l">
              <a:lnSpc>
                <a:spcPts val="2523"/>
              </a:lnSpc>
              <a:spcBef>
                <a:spcPts val="2044"/>
              </a:spcBef>
              <a:buSzPct val="100000"/>
              <a:buChar char="•"/>
            </a:pPr>
            <a:r>
              <a:rPr lang="en-US" sz="2160" b="1" kern="0" spc="-130" dirty="0">
                <a:solidFill>
                  <a:srgbClr val="FFFFFF"/>
                </a:solidFill>
                <a:latin typeface="Inter" pitchFamily="34" charset="0"/>
                <a:ea typeface="Inter" pitchFamily="34" charset="-122"/>
                <a:cs typeface="Inter" pitchFamily="34" charset="-120"/>
              </a:rPr>
              <a:t>Regulatory Implications of Banking Data</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Meticulous governance of critical data elements and authoritative data sources is required to meet regulatory requirements.</a:t>
            </a:r>
          </a:p>
          <a:p>
            <a:pPr marL="242900" indent="-242900" algn="l">
              <a:lnSpc>
                <a:spcPts val="2523"/>
              </a:lnSpc>
              <a:spcBef>
                <a:spcPts val="2044"/>
              </a:spcBef>
              <a:buSzPct val="100000"/>
              <a:buChar char="•"/>
            </a:pPr>
            <a:r>
              <a:rPr lang="en-US" sz="2160" b="1" kern="0" spc="-130" dirty="0">
                <a:solidFill>
                  <a:srgbClr val="FFFFFF"/>
                </a:solidFill>
                <a:latin typeface="Inter" pitchFamily="34" charset="0"/>
                <a:ea typeface="Inter" pitchFamily="34" charset="-122"/>
                <a:cs typeface="Inter" pitchFamily="34" charset="-120"/>
              </a:rPr>
              <a:t>GenAI's Unique Data Considerations</a:t>
            </a:r>
          </a:p>
          <a:p>
            <a:pPr lvl="1" algn="l">
              <a:lnSpc>
                <a:spcPts val="1914"/>
              </a:lnSpc>
              <a:spcBef>
                <a:spcPts val="257"/>
              </a:spcBef>
              <a:buNone/>
            </a:pPr>
            <a:r>
              <a:rPr lang="en-US" sz="1380" kern="0" spc="-28" dirty="0">
                <a:solidFill>
                  <a:srgbClr val="FFFFFF">
                    <a:alpha val="80000"/>
                  </a:srgbClr>
                </a:solidFill>
                <a:latin typeface="Inter" pitchFamily="34" charset="0"/>
                <a:ea typeface="Inter" pitchFamily="34" charset="-122"/>
                <a:cs typeface="Inter" pitchFamily="34" charset="-120"/>
              </a:rPr>
              <a:t>Model performance, bias mitigation, privacy concerns, synthetic data alternatives, and security challenges must be addressed for responsible GenAI implementation.</a:t>
            </a:r>
            <a:endParaRPr lang="en-US" dirty="0"/>
          </a:p>
        </p:txBody>
      </p:sp>
      <p:sp>
        <p:nvSpPr>
          <p:cNvPr id="5" name="Object 4"/>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The Imperative of Controls in Banking's GenAI Landscape</a:t>
            </a:r>
            <a:endParaRPr lang="en-US" dirty="0"/>
          </a:p>
        </p:txBody>
      </p:sp>
      <p:sp>
        <p:nvSpPr>
          <p:cNvPr id="3" name="Object 2"/>
          <p:cNvSpPr/>
          <p:nvPr/>
        </p:nvSpPr>
        <p:spPr>
          <a:xfrm>
            <a:off x="952262" y="1607983"/>
            <a:ext cx="5446938" cy="4365526"/>
          </a:xfrm>
          <a:prstGeom prst="rect">
            <a:avLst/>
          </a:prstGeom>
          <a:noFill/>
        </p:spPr>
        <p:txBody>
          <a:bodyPr wrap="square" lIns="0" tIns="0" rIns="0" bIns="0" rtlCol="0" anchor="t"/>
          <a:lstStyle/>
          <a:p>
            <a:pPr marL="242900" indent="-242900" algn="l">
              <a:lnSpc>
                <a:spcPts val="2207"/>
              </a:lnSpc>
              <a:buSzPct val="100000"/>
              <a:buChar char="•"/>
            </a:pPr>
            <a:r>
              <a:rPr lang="en-US" sz="1890" b="1" kern="0" spc="-113" dirty="0">
                <a:solidFill>
                  <a:srgbClr val="FFFFFF"/>
                </a:solidFill>
                <a:latin typeface="Inter" pitchFamily="34" charset="0"/>
                <a:ea typeface="Inter" pitchFamily="34" charset="-122"/>
                <a:cs typeface="Inter" pitchFamily="34" charset="-120"/>
              </a:rPr>
              <a:t>Regulatory Control Environment</a:t>
            </a:r>
          </a:p>
          <a:p>
            <a:pPr lvl="1" algn="l">
              <a:lnSpc>
                <a:spcPts val="1675"/>
              </a:lnSpc>
              <a:spcBef>
                <a:spcPts val="225"/>
              </a:spcBef>
              <a:buNone/>
            </a:pPr>
            <a:r>
              <a:rPr lang="en-US" sz="1208" kern="0" spc="-24" dirty="0">
                <a:solidFill>
                  <a:srgbClr val="FFFFFF">
                    <a:alpha val="80000"/>
                  </a:srgbClr>
                </a:solidFill>
                <a:latin typeface="Inter" pitchFamily="34" charset="0"/>
                <a:ea typeface="Inter" pitchFamily="34" charset="-122"/>
                <a:cs typeface="Inter" pitchFamily="34" charset="-120"/>
              </a:rPr>
              <a:t>Banking faces uniquely stringent regulatory requirements from multiple authorities like FCA, PRA, FED, and FINRA. GenAI applications introduce complex regulatory interpretation questions, requiring proactive engagement with regulators to build trust and reduce implementation friction.</a:t>
            </a:r>
          </a:p>
          <a:p>
            <a:pPr marL="242900" indent="-242900" algn="l">
              <a:lnSpc>
                <a:spcPts val="2207"/>
              </a:lnSpc>
              <a:spcBef>
                <a:spcPts val="1788"/>
              </a:spcBef>
              <a:buSzPct val="100000"/>
              <a:buChar char="•"/>
            </a:pPr>
            <a:r>
              <a:rPr lang="en-US" sz="1890" b="1" kern="0" spc="-113" dirty="0">
                <a:solidFill>
                  <a:srgbClr val="FFFFFF"/>
                </a:solidFill>
                <a:latin typeface="Inter" pitchFamily="34" charset="0"/>
                <a:ea typeface="Inter" pitchFamily="34" charset="-122"/>
                <a:cs typeface="Inter" pitchFamily="34" charset="-120"/>
              </a:rPr>
              <a:t>Security Control Architecture</a:t>
            </a:r>
          </a:p>
          <a:p>
            <a:pPr lvl="1" algn="l">
              <a:lnSpc>
                <a:spcPts val="1675"/>
              </a:lnSpc>
              <a:spcBef>
                <a:spcPts val="225"/>
              </a:spcBef>
              <a:buNone/>
            </a:pPr>
            <a:r>
              <a:rPr lang="en-US" sz="1208" kern="0" spc="-24" dirty="0">
                <a:solidFill>
                  <a:srgbClr val="FFFFFF">
                    <a:alpha val="80000"/>
                  </a:srgbClr>
                </a:solidFill>
                <a:latin typeface="Inter" pitchFamily="34" charset="0"/>
                <a:ea typeface="Inter" pitchFamily="34" charset="-122"/>
                <a:cs typeface="Inter" pitchFamily="34" charset="-120"/>
              </a:rPr>
              <a:t>Enforced by the Chief Security Office, security controls include data protection measures like encryption and access controls, model security defenses against attacks, infrastructure resilience with defense-in-depth, and specialized incident response protocols for AI-specific security incidents.</a:t>
            </a:r>
          </a:p>
          <a:p>
            <a:pPr marL="242900" indent="-242900" algn="l">
              <a:lnSpc>
                <a:spcPts val="2207"/>
              </a:lnSpc>
              <a:spcBef>
                <a:spcPts val="1788"/>
              </a:spcBef>
              <a:buSzPct val="100000"/>
              <a:buChar char="•"/>
            </a:pPr>
            <a:r>
              <a:rPr lang="en-US" sz="1890" b="1" kern="0" spc="-113" dirty="0">
                <a:solidFill>
                  <a:srgbClr val="FFFFFF"/>
                </a:solidFill>
                <a:latin typeface="Inter" pitchFamily="34" charset="0"/>
                <a:ea typeface="Inter" pitchFamily="34" charset="-122"/>
                <a:cs typeface="Inter" pitchFamily="34" charset="-120"/>
              </a:rPr>
              <a:t>Risk Management Control Mechanisms</a:t>
            </a:r>
          </a:p>
          <a:p>
            <a:pPr lvl="1" algn="l">
              <a:lnSpc>
                <a:spcPts val="1675"/>
              </a:lnSpc>
              <a:spcBef>
                <a:spcPts val="225"/>
              </a:spcBef>
              <a:buNone/>
            </a:pPr>
            <a:r>
              <a:rPr lang="en-US" sz="1208" kern="0" spc="-24" dirty="0">
                <a:solidFill>
                  <a:srgbClr val="FFFFFF">
                    <a:alpha val="80000"/>
                  </a:srgbClr>
                </a:solidFill>
                <a:latin typeface="Inter" pitchFamily="34" charset="0"/>
                <a:ea typeface="Inter" pitchFamily="34" charset="-122"/>
                <a:cs typeface="Inter" pitchFamily="34" charset="-120"/>
              </a:rPr>
              <a:t>Frameworks adapted for generative capabilities, enhanced validation processes, defined risk thresholds for GenAI failure modes, continuous monitoring with early warning indicators, and risk transfer strategies including specialized insurance coverage.</a:t>
            </a:r>
            <a:endParaRPr lang="en-US" dirty="0"/>
          </a:p>
        </p:txBody>
      </p:sp>
      <p:sp>
        <p:nvSpPr>
          <p:cNvPr id="4" name="Object 3"/>
          <p:cNvSpPr/>
          <p:nvPr/>
        </p:nvSpPr>
        <p:spPr>
          <a:xfrm>
            <a:off x="6284928" y="1607983"/>
            <a:ext cx="5446938" cy="2974777"/>
          </a:xfrm>
          <a:prstGeom prst="rect">
            <a:avLst/>
          </a:prstGeom>
          <a:noFill/>
        </p:spPr>
        <p:txBody>
          <a:bodyPr wrap="square" lIns="0" tIns="0" rIns="0" bIns="0" rtlCol="0" anchor="t"/>
          <a:lstStyle/>
          <a:p>
            <a:pPr marL="242900" indent="-242900" algn="l">
              <a:lnSpc>
                <a:spcPts val="2207"/>
              </a:lnSpc>
              <a:buSzPct val="100000"/>
              <a:buChar char="•"/>
            </a:pPr>
            <a:r>
              <a:rPr lang="en-US" sz="1890" b="1" kern="0" spc="-113" dirty="0">
                <a:solidFill>
                  <a:srgbClr val="FFFFFF"/>
                </a:solidFill>
                <a:latin typeface="Inter" pitchFamily="34" charset="0"/>
                <a:ea typeface="Inter" pitchFamily="34" charset="-122"/>
                <a:cs typeface="Inter" pitchFamily="34" charset="-120"/>
              </a:rPr>
              <a:t>Governance and Oversight Controls</a:t>
            </a:r>
          </a:p>
          <a:p>
            <a:pPr lvl="1" algn="l">
              <a:lnSpc>
                <a:spcPts val="1675"/>
              </a:lnSpc>
              <a:spcBef>
                <a:spcPts val="225"/>
              </a:spcBef>
              <a:buNone/>
            </a:pPr>
            <a:r>
              <a:rPr lang="en-US" sz="1208" kern="0" spc="-24" dirty="0">
                <a:solidFill>
                  <a:srgbClr val="FFFFFF">
                    <a:alpha val="80000"/>
                  </a:srgbClr>
                </a:solidFill>
                <a:latin typeface="Inter" pitchFamily="34" charset="0"/>
                <a:ea typeface="Inter" pitchFamily="34" charset="-122"/>
                <a:cs typeface="Inter" pitchFamily="34" charset="-120"/>
              </a:rPr>
              <a:t>Rigorous application approval process with sign-offs from specialized departments, board-level accountability, cross-functional governance forums, independent ethical AI committees, and tailored documentation standards to address the complexities of generative models.</a:t>
            </a:r>
          </a:p>
          <a:p>
            <a:pPr marL="242900" indent="-242900" algn="l">
              <a:lnSpc>
                <a:spcPts val="2207"/>
              </a:lnSpc>
              <a:spcBef>
                <a:spcPts val="1788"/>
              </a:spcBef>
              <a:buSzPct val="100000"/>
              <a:buChar char="•"/>
            </a:pPr>
            <a:r>
              <a:rPr lang="en-US" sz="1890" b="1" kern="0" spc="-113" dirty="0">
                <a:solidFill>
                  <a:srgbClr val="FFFFFF"/>
                </a:solidFill>
                <a:latin typeface="Inter" pitchFamily="34" charset="0"/>
                <a:ea typeface="Inter" pitchFamily="34" charset="-122"/>
                <a:cs typeface="Inter" pitchFamily="34" charset="-120"/>
              </a:rPr>
              <a:t>Operational Excellence Controls</a:t>
            </a:r>
          </a:p>
          <a:p>
            <a:pPr lvl="1" algn="l">
              <a:lnSpc>
                <a:spcPts val="1675"/>
              </a:lnSpc>
              <a:spcBef>
                <a:spcPts val="225"/>
              </a:spcBef>
              <a:buNone/>
            </a:pPr>
            <a:r>
              <a:rPr lang="en-US" sz="1208" kern="0" spc="-24" dirty="0">
                <a:solidFill>
                  <a:srgbClr val="FFFFFF">
                    <a:alpha val="80000"/>
                  </a:srgbClr>
                </a:solidFill>
                <a:latin typeface="Inter" pitchFamily="34" charset="0"/>
                <a:ea typeface="Inter" pitchFamily="34" charset="-122"/>
                <a:cs typeface="Inter" pitchFamily="34" charset="-120"/>
              </a:rPr>
              <a:t>Human-in-the-loop intervention points, specialized quality assurance methodologies, transparency mechanisms for explainability, performance frameworks with GenAI-specific metrics, and feedback systems to capture emergent risks and opportunities for continuous improvement.</a:t>
            </a:r>
            <a:endParaRPr lang="en-US" dirty="0"/>
          </a:p>
        </p:txBody>
      </p:sp>
      <p:sp>
        <p:nvSpPr>
          <p:cNvPr id="5" name="Object 4"/>
          <p:cNvSpPr/>
          <p:nvPr/>
        </p:nvSpPr>
        <p:spPr>
          <a:xfrm>
            <a:off x="11855660" y="6497848"/>
            <a:ext cx="142839"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41702F-0AC6-4645-3854-B51D597360B6}"/>
              </a:ext>
            </a:extLst>
          </p:cNvPr>
          <p:cNvPicPr>
            <a:picLocks noChangeAspect="1"/>
          </p:cNvPicPr>
          <p:nvPr/>
        </p:nvPicPr>
        <p:blipFill>
          <a:blip r:embed="rId2"/>
          <a:stretch>
            <a:fillRect/>
          </a:stretch>
        </p:blipFill>
        <p:spPr>
          <a:xfrm>
            <a:off x="140971" y="298982"/>
            <a:ext cx="5791199" cy="3130018"/>
          </a:xfrm>
          <a:prstGeom prst="rect">
            <a:avLst/>
          </a:prstGeom>
        </p:spPr>
      </p:pic>
      <p:pic>
        <p:nvPicPr>
          <p:cNvPr id="5" name="Picture 4">
            <a:extLst>
              <a:ext uri="{FF2B5EF4-FFF2-40B4-BE49-F238E27FC236}">
                <a16:creationId xmlns:a16="http://schemas.microsoft.com/office/drawing/2014/main" id="{683F73BD-E6FA-C50C-A90E-1F37A93E31FD}"/>
              </a:ext>
            </a:extLst>
          </p:cNvPr>
          <p:cNvPicPr>
            <a:picLocks noChangeAspect="1"/>
          </p:cNvPicPr>
          <p:nvPr/>
        </p:nvPicPr>
        <p:blipFill>
          <a:blip r:embed="rId3"/>
          <a:stretch>
            <a:fillRect/>
          </a:stretch>
        </p:blipFill>
        <p:spPr>
          <a:xfrm>
            <a:off x="140971" y="3652346"/>
            <a:ext cx="11910057" cy="2906672"/>
          </a:xfrm>
          <a:prstGeom prst="rect">
            <a:avLst/>
          </a:prstGeom>
        </p:spPr>
      </p:pic>
      <p:pic>
        <p:nvPicPr>
          <p:cNvPr id="7" name="Picture 6">
            <a:extLst>
              <a:ext uri="{FF2B5EF4-FFF2-40B4-BE49-F238E27FC236}">
                <a16:creationId xmlns:a16="http://schemas.microsoft.com/office/drawing/2014/main" id="{1CDBF008-8DF0-E115-B47E-4A07CF49A334}"/>
              </a:ext>
            </a:extLst>
          </p:cNvPr>
          <p:cNvPicPr>
            <a:picLocks noChangeAspect="1"/>
          </p:cNvPicPr>
          <p:nvPr/>
        </p:nvPicPr>
        <p:blipFill>
          <a:blip r:embed="rId4"/>
          <a:stretch>
            <a:fillRect/>
          </a:stretch>
        </p:blipFill>
        <p:spPr>
          <a:xfrm>
            <a:off x="6096000" y="480699"/>
            <a:ext cx="5955029" cy="2906672"/>
          </a:xfrm>
          <a:prstGeom prst="rect">
            <a:avLst/>
          </a:prstGeom>
        </p:spPr>
      </p:pic>
    </p:spTree>
    <p:extLst>
      <p:ext uri="{BB962C8B-B14F-4D97-AF65-F5344CB8AC3E}">
        <p14:creationId xmlns:p14="http://schemas.microsoft.com/office/powerpoint/2010/main" val="318561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1AE8B4-6DEF-2726-2F0E-B719DB6C2A23}"/>
              </a:ext>
            </a:extLst>
          </p:cNvPr>
          <p:cNvPicPr>
            <a:picLocks noChangeAspect="1"/>
          </p:cNvPicPr>
          <p:nvPr/>
        </p:nvPicPr>
        <p:blipFill>
          <a:blip r:embed="rId2"/>
          <a:stretch>
            <a:fillRect/>
          </a:stretch>
        </p:blipFill>
        <p:spPr>
          <a:xfrm>
            <a:off x="0" y="0"/>
            <a:ext cx="12192000" cy="3762703"/>
          </a:xfrm>
          <a:prstGeom prst="rect">
            <a:avLst/>
          </a:prstGeom>
        </p:spPr>
      </p:pic>
      <p:pic>
        <p:nvPicPr>
          <p:cNvPr id="5" name="Picture 4">
            <a:extLst>
              <a:ext uri="{FF2B5EF4-FFF2-40B4-BE49-F238E27FC236}">
                <a16:creationId xmlns:a16="http://schemas.microsoft.com/office/drawing/2014/main" id="{38F41D4B-3A59-7733-DEB4-D04494E5C34C}"/>
              </a:ext>
            </a:extLst>
          </p:cNvPr>
          <p:cNvPicPr>
            <a:picLocks noChangeAspect="1"/>
          </p:cNvPicPr>
          <p:nvPr/>
        </p:nvPicPr>
        <p:blipFill>
          <a:blip r:embed="rId3"/>
          <a:stretch>
            <a:fillRect/>
          </a:stretch>
        </p:blipFill>
        <p:spPr>
          <a:xfrm>
            <a:off x="0" y="3762703"/>
            <a:ext cx="12192000" cy="3016469"/>
          </a:xfrm>
          <a:prstGeom prst="rect">
            <a:avLst/>
          </a:prstGeom>
        </p:spPr>
      </p:pic>
    </p:spTree>
    <p:extLst>
      <p:ext uri="{BB962C8B-B14F-4D97-AF65-F5344CB8AC3E}">
        <p14:creationId xmlns:p14="http://schemas.microsoft.com/office/powerpoint/2010/main" val="25910629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1D4903-476E-A559-44E6-6588AF0CCBDB}"/>
              </a:ext>
            </a:extLst>
          </p:cNvPr>
          <p:cNvPicPr>
            <a:picLocks noChangeAspect="1"/>
          </p:cNvPicPr>
          <p:nvPr/>
        </p:nvPicPr>
        <p:blipFill>
          <a:blip r:embed="rId2"/>
          <a:stretch>
            <a:fillRect/>
          </a:stretch>
        </p:blipFill>
        <p:spPr>
          <a:xfrm>
            <a:off x="0" y="0"/>
            <a:ext cx="12192000" cy="4288220"/>
          </a:xfrm>
          <a:prstGeom prst="rect">
            <a:avLst/>
          </a:prstGeom>
        </p:spPr>
      </p:pic>
      <p:pic>
        <p:nvPicPr>
          <p:cNvPr id="5" name="Picture 4">
            <a:extLst>
              <a:ext uri="{FF2B5EF4-FFF2-40B4-BE49-F238E27FC236}">
                <a16:creationId xmlns:a16="http://schemas.microsoft.com/office/drawing/2014/main" id="{59D4CB5C-4E8E-63C0-2A28-C6DEA8E14AD3}"/>
              </a:ext>
            </a:extLst>
          </p:cNvPr>
          <p:cNvPicPr>
            <a:picLocks noChangeAspect="1"/>
          </p:cNvPicPr>
          <p:nvPr/>
        </p:nvPicPr>
        <p:blipFill>
          <a:blip r:embed="rId3"/>
          <a:stretch>
            <a:fillRect/>
          </a:stretch>
        </p:blipFill>
        <p:spPr>
          <a:xfrm>
            <a:off x="0" y="4288220"/>
            <a:ext cx="12192000" cy="2804565"/>
          </a:xfrm>
          <a:prstGeom prst="rect">
            <a:avLst/>
          </a:prstGeom>
        </p:spPr>
      </p:pic>
    </p:spTree>
    <p:extLst>
      <p:ext uri="{BB962C8B-B14F-4D97-AF65-F5344CB8AC3E}">
        <p14:creationId xmlns:p14="http://schemas.microsoft.com/office/powerpoint/2010/main" val="23017726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Object 1">
            <a:extLst>
              <a:ext uri="{FF2B5EF4-FFF2-40B4-BE49-F238E27FC236}">
                <a16:creationId xmlns:a16="http://schemas.microsoft.com/office/drawing/2014/main" id="{B4A12EDC-39A7-9213-6CF9-6C233848FC89}"/>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Appendix</a:t>
            </a:r>
            <a:endParaRPr lang="en-US" dirty="0"/>
          </a:p>
        </p:txBody>
      </p:sp>
    </p:spTree>
    <p:extLst>
      <p:ext uri="{BB962C8B-B14F-4D97-AF65-F5344CB8AC3E}">
        <p14:creationId xmlns:p14="http://schemas.microsoft.com/office/powerpoint/2010/main" val="897903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0" y="1099044"/>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Barclays' Generative AI Control Framework</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6133" y="1690265"/>
            <a:ext cx="2409223" cy="1190327"/>
          </a:xfrm>
          <a:prstGeom prst="rect">
            <a:avLst/>
          </a:prstGeom>
        </p:spPr>
      </p:pic>
      <p:sp>
        <p:nvSpPr>
          <p:cNvPr id="4" name="Object 3"/>
          <p:cNvSpPr/>
          <p:nvPr/>
        </p:nvSpPr>
        <p:spPr>
          <a:xfrm>
            <a:off x="579927" y="2019837"/>
            <a:ext cx="1906428" cy="533862"/>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Security Control Architecture</a:t>
            </a:r>
            <a:endParaRPr lang="en-US" dirty="0"/>
          </a:p>
        </p:txBody>
      </p:sp>
      <p:sp>
        <p:nvSpPr>
          <p:cNvPr id="5" name="Object 4"/>
          <p:cNvSpPr/>
          <p:nvPr/>
        </p:nvSpPr>
        <p:spPr>
          <a:xfrm>
            <a:off x="761810" y="3032359"/>
            <a:ext cx="1906428" cy="1715559"/>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Implement robust security measures such as encryption, tokenization, and access controls to safeguard sensitive data. Establish secure deployment environments with defense-in-depth strategies and specialized incident response protocols for AI-specific security incidents.</a:t>
            </a:r>
            <a:endParaRPr lang="en-US" dirty="0"/>
          </a:p>
        </p:txBody>
      </p:sp>
      <p:pic>
        <p:nvPicPr>
          <p:cNvPr id="6" name="Object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685378" y="1690265"/>
            <a:ext cx="2409223" cy="1190327"/>
          </a:xfrm>
          <a:prstGeom prst="rect">
            <a:avLst/>
          </a:prstGeom>
        </p:spPr>
      </p:pic>
      <p:sp>
        <p:nvSpPr>
          <p:cNvPr id="7" name="Object 6"/>
          <p:cNvSpPr/>
          <p:nvPr/>
        </p:nvSpPr>
        <p:spPr>
          <a:xfrm>
            <a:off x="3089138" y="1753203"/>
            <a:ext cx="1592182" cy="1067724"/>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Risk Management Control Mechanisms</a:t>
            </a:r>
            <a:endParaRPr lang="en-US" dirty="0"/>
          </a:p>
        </p:txBody>
      </p:sp>
      <p:sp>
        <p:nvSpPr>
          <p:cNvPr id="8" name="Object 7"/>
          <p:cNvSpPr/>
          <p:nvPr/>
        </p:nvSpPr>
        <p:spPr>
          <a:xfrm>
            <a:off x="2971057" y="3032359"/>
            <a:ext cx="1906428" cy="2230227"/>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Adapt model risk management frameworks to address the unique risks of generative capabilities. Implement enhanced validation processes, define risk thresholds specific to GenAI failure modes, and establish continuous monitoring mechanisms to provide timely alerts. Consider risk transfer strategies, including specialized insurance coverage where appropriate.</a:t>
            </a:r>
            <a:endParaRPr lang="en-US" dirty="0"/>
          </a:p>
        </p:txBody>
      </p:sp>
      <p:pic>
        <p:nvPicPr>
          <p:cNvPr id="9" name="Object 8"/>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94624" y="1690265"/>
            <a:ext cx="2409223" cy="1190327"/>
          </a:xfrm>
          <a:prstGeom prst="rect">
            <a:avLst/>
          </a:prstGeom>
        </p:spPr>
      </p:pic>
      <p:sp>
        <p:nvSpPr>
          <p:cNvPr id="10" name="Object 9"/>
          <p:cNvSpPr/>
          <p:nvPr/>
        </p:nvSpPr>
        <p:spPr>
          <a:xfrm>
            <a:off x="5298385" y="1886520"/>
            <a:ext cx="1592182" cy="800793"/>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Governance and Oversight Controls</a:t>
            </a:r>
            <a:endParaRPr lang="en-US" dirty="0"/>
          </a:p>
        </p:txBody>
      </p:sp>
      <p:sp>
        <p:nvSpPr>
          <p:cNvPr id="11" name="Object 10"/>
          <p:cNvSpPr/>
          <p:nvPr/>
        </p:nvSpPr>
        <p:spPr>
          <a:xfrm>
            <a:off x="5180305" y="3032359"/>
            <a:ext cx="1906428" cy="2058671"/>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Implement a rigorous approval process that requires sign-off from specialized departments, including the Chief Security Office, Compliance, Legal, Model Risk Management, and a dedicated Governance Forum. Ensure board-level accountability and responsibility for GenAI initiatives, with clear decision rights and governance structures.</a:t>
            </a:r>
            <a:endParaRPr lang="en-US" dirty="0"/>
          </a:p>
        </p:txBody>
      </p:sp>
      <p:pic>
        <p:nvPicPr>
          <p:cNvPr id="12" name="Object 11"/>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103876" y="1690265"/>
            <a:ext cx="2409223" cy="1190327"/>
          </a:xfrm>
          <a:prstGeom prst="rect">
            <a:avLst/>
          </a:prstGeom>
        </p:spPr>
      </p:pic>
      <p:sp>
        <p:nvSpPr>
          <p:cNvPr id="13" name="Object 12"/>
          <p:cNvSpPr/>
          <p:nvPr/>
        </p:nvSpPr>
        <p:spPr>
          <a:xfrm>
            <a:off x="7507633" y="1886520"/>
            <a:ext cx="1592182" cy="800793"/>
          </a:xfrm>
          <a:prstGeom prst="rect">
            <a:avLst/>
          </a:prstGeom>
          <a:noFill/>
        </p:spPr>
        <p:txBody>
          <a:bodyPr wrap="square" lIns="0" tIns="0" rIns="0" bIns="0" rtlCol="0" anchor="t"/>
          <a:lstStyle/>
          <a:p>
            <a:pPr algn="ctr">
              <a:lnSpc>
                <a:spcPts val="2102"/>
              </a:lnSpc>
              <a:buNone/>
            </a:pPr>
            <a:r>
              <a:rPr lang="en-US" sz="1800" b="1" kern="0" spc="-108" dirty="0">
                <a:solidFill>
                  <a:srgbClr val="FFFFFF"/>
                </a:solidFill>
                <a:latin typeface="Inter" pitchFamily="34" charset="0"/>
                <a:ea typeface="Inter" pitchFamily="34" charset="-122"/>
                <a:cs typeface="Inter" pitchFamily="34" charset="-120"/>
              </a:rPr>
              <a:t>Operational Excellence Controls</a:t>
            </a:r>
            <a:endParaRPr lang="en-US" dirty="0"/>
          </a:p>
        </p:txBody>
      </p:sp>
      <p:sp>
        <p:nvSpPr>
          <p:cNvPr id="14" name="Object 13"/>
          <p:cNvSpPr/>
          <p:nvPr/>
        </p:nvSpPr>
        <p:spPr>
          <a:xfrm>
            <a:off x="7389552" y="3032359"/>
            <a:ext cx="1906428" cy="2744895"/>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Establish human-in-the-loop intervention points to maintain control while enabling innovation. Develop specialized quality assurance methodologies to verify GenAI output reliability, and implement transparency mechanisms to address stakeholder needs for explainability. Monitor performance with GenAI-specific metrics and establish feedback systems to capture emerging risks and opportunities for continuous improvement.</a:t>
            </a:r>
            <a:endParaRPr lang="en-US" dirty="0"/>
          </a:p>
        </p:txBody>
      </p:sp>
      <p:pic>
        <p:nvPicPr>
          <p:cNvPr id="15" name="Object 14"/>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313121" y="1690265"/>
            <a:ext cx="2409223" cy="1190327"/>
          </a:xfrm>
          <a:prstGeom prst="rect">
            <a:avLst/>
          </a:prstGeom>
        </p:spPr>
      </p:pic>
      <p:sp>
        <p:nvSpPr>
          <p:cNvPr id="16" name="Object 15"/>
          <p:cNvSpPr/>
          <p:nvPr/>
        </p:nvSpPr>
        <p:spPr>
          <a:xfrm>
            <a:off x="9716880" y="1886520"/>
            <a:ext cx="1592182" cy="800793"/>
          </a:xfrm>
          <a:prstGeom prst="rect">
            <a:avLst/>
          </a:prstGeom>
          <a:noFill/>
        </p:spPr>
        <p:txBody>
          <a:bodyPr wrap="square" lIns="0" tIns="0" rIns="0" bIns="0" rtlCol="0" anchor="t"/>
          <a:lstStyle/>
          <a:p>
            <a:pPr algn="ctr">
              <a:lnSpc>
                <a:spcPts val="2102"/>
              </a:lnSpc>
              <a:buNone/>
            </a:pPr>
            <a:r>
              <a:rPr lang="en-US" sz="1800" b="1" kern="0" spc="-108" dirty="0">
                <a:solidFill>
                  <a:srgbClr val="333333"/>
                </a:solidFill>
                <a:latin typeface="Inter" pitchFamily="34" charset="0"/>
                <a:ea typeface="Inter" pitchFamily="34" charset="-122"/>
                <a:cs typeface="Inter" pitchFamily="34" charset="-120"/>
              </a:rPr>
              <a:t>Integrated Control Ecosystem</a:t>
            </a:r>
            <a:endParaRPr lang="en-US" dirty="0"/>
          </a:p>
        </p:txBody>
      </p:sp>
      <p:sp>
        <p:nvSpPr>
          <p:cNvPr id="17" name="Object 16"/>
          <p:cNvSpPr/>
          <p:nvPr/>
        </p:nvSpPr>
        <p:spPr>
          <a:xfrm>
            <a:off x="9598800" y="3032359"/>
            <a:ext cx="1906428" cy="3088007"/>
          </a:xfrm>
          <a:prstGeom prst="rect">
            <a:avLst/>
          </a:prstGeom>
          <a:noFill/>
        </p:spPr>
        <p:txBody>
          <a:bodyPr wrap="square" lIns="0" tIns="0" rIns="0" bIns="0" rtlCol="0" anchor="t"/>
          <a:lstStyle/>
          <a:p>
            <a:pPr algn="l">
              <a:lnSpc>
                <a:spcPts val="1352"/>
              </a:lnSpc>
              <a:buNone/>
            </a:pPr>
            <a:r>
              <a:rPr lang="en-US" sz="975" kern="0" spc="-19" dirty="0">
                <a:solidFill>
                  <a:srgbClr val="FFFFFF">
                    <a:alpha val="80000"/>
                  </a:srgbClr>
                </a:solidFill>
                <a:latin typeface="Inter" pitchFamily="34" charset="0"/>
                <a:ea typeface="Inter" pitchFamily="34" charset="-122"/>
                <a:cs typeface="Inter" pitchFamily="34" charset="-120"/>
              </a:rPr>
              <a:t>Integrate controls across technology, business, and compliance domains to achieve cross-domain synergies. Leverage automation to reduce manual intervention and increase consistency, while rationalizing controls to eliminate redundancy without compromising comprehensive coverage. Design the control framework with a forward-looking approach to anticipate regulatory evolution and emerging risks, and reinforce a culture of control consciousness throughout the organization.</a:t>
            </a:r>
            <a:endParaRPr lang="en-US" dirty="0"/>
          </a:p>
        </p:txBody>
      </p:sp>
      <p:sp>
        <p:nvSpPr>
          <p:cNvPr id="18" name="Object 17"/>
          <p:cNvSpPr/>
          <p:nvPr/>
        </p:nvSpPr>
        <p:spPr>
          <a:xfrm>
            <a:off x="11865183" y="6497848"/>
            <a:ext cx="133317"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bg>
      <p:bgPr>
        <a:solidFill>
          <a:srgbClr val="0070C0"/>
        </a:solidFill>
        <a:effectLst/>
      </p:bgPr>
    </p:bg>
    <p:spTree>
      <p:nvGrpSpPr>
        <p:cNvPr id="1" name=""/>
        <p:cNvGrpSpPr/>
        <p:nvPr/>
      </p:nvGrpSpPr>
      <p:grpSpPr>
        <a:xfrm>
          <a:off x="0" y="0"/>
          <a:ext cx="0" cy="0"/>
          <a:chOff x="0" y="0"/>
          <a:chExt cx="0" cy="0"/>
        </a:xfrm>
      </p:grpSpPr>
      <p:sp>
        <p:nvSpPr>
          <p:cNvPr id="2" name="Object 1"/>
          <p:cNvSpPr/>
          <p:nvPr/>
        </p:nvSpPr>
        <p:spPr>
          <a:xfrm>
            <a:off x="3048" y="1320641"/>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FFFFFF"/>
                </a:solidFill>
                <a:latin typeface="Inter" pitchFamily="34" charset="0"/>
                <a:ea typeface="Inter" pitchFamily="34" charset="-122"/>
                <a:cs typeface="Inter" pitchFamily="34" charset="-120"/>
              </a:rPr>
              <a:t>Approval Process for GenAI Applications</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42714" y="1875956"/>
            <a:ext cx="10579629" cy="895126"/>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0" y="1395349"/>
            <a:ext cx="1152237" cy="1276031"/>
          </a:xfrm>
          <a:prstGeom prst="rect">
            <a:avLst/>
          </a:prstGeom>
        </p:spPr>
      </p:pic>
      <p:sp>
        <p:nvSpPr>
          <p:cNvPr id="5" name="Object 4"/>
          <p:cNvSpPr/>
          <p:nvPr/>
        </p:nvSpPr>
        <p:spPr>
          <a:xfrm>
            <a:off x="1333167" y="2143631"/>
            <a:ext cx="10570107" cy="355908"/>
          </a:xfrm>
          <a:prstGeom prst="rect">
            <a:avLst/>
          </a:prstGeom>
          <a:noFill/>
        </p:spPr>
        <p:txBody>
          <a:bodyPr wrap="square" lIns="0" tIns="0" rIns="0" bIns="0" rtlCol="0" anchor="ctr"/>
          <a:lstStyle/>
          <a:p>
            <a:pPr algn="l">
              <a:lnSpc>
                <a:spcPts val="2804"/>
              </a:lnSpc>
              <a:buNone/>
            </a:pPr>
            <a:r>
              <a:rPr lang="en-US" sz="2400" b="1" kern="0" spc="-144" dirty="0">
                <a:solidFill>
                  <a:srgbClr val="333333"/>
                </a:solidFill>
                <a:latin typeface="Inter" pitchFamily="34" charset="0"/>
                <a:ea typeface="Inter" pitchFamily="34" charset="-122"/>
                <a:cs typeface="Inter" pitchFamily="34" charset="-120"/>
              </a:rPr>
              <a:t>Chief Security Office Review</a:t>
            </a:r>
            <a:endParaRPr lang="en-US" dirty="0"/>
          </a:p>
        </p:txBody>
      </p:sp>
      <p:pic>
        <p:nvPicPr>
          <p:cNvPr id="6" name="Object 5"/>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42714" y="2859167"/>
            <a:ext cx="10579629" cy="895126"/>
          </a:xfrm>
          <a:prstGeom prst="rect">
            <a:avLst/>
          </a:prstGeom>
        </p:spPr>
      </p:pic>
      <p:pic>
        <p:nvPicPr>
          <p:cNvPr id="7" name="Object 6"/>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0" y="2688997"/>
            <a:ext cx="1152237" cy="971307"/>
          </a:xfrm>
          <a:prstGeom prst="rect">
            <a:avLst/>
          </a:prstGeom>
        </p:spPr>
      </p:pic>
      <p:sp>
        <p:nvSpPr>
          <p:cNvPr id="8" name="Object 7"/>
          <p:cNvSpPr/>
          <p:nvPr/>
        </p:nvSpPr>
        <p:spPr>
          <a:xfrm>
            <a:off x="1333167" y="3126841"/>
            <a:ext cx="10570107" cy="355908"/>
          </a:xfrm>
          <a:prstGeom prst="rect">
            <a:avLst/>
          </a:prstGeom>
          <a:noFill/>
        </p:spPr>
        <p:txBody>
          <a:bodyPr wrap="square" lIns="0" tIns="0" rIns="0" bIns="0" rtlCol="0" anchor="ctr"/>
          <a:lstStyle/>
          <a:p>
            <a:pPr algn="l">
              <a:lnSpc>
                <a:spcPts val="2804"/>
              </a:lnSpc>
              <a:buNone/>
            </a:pPr>
            <a:r>
              <a:rPr lang="en-US" sz="2400" b="1" kern="0" spc="-144" dirty="0">
                <a:solidFill>
                  <a:srgbClr val="333333"/>
                </a:solidFill>
                <a:latin typeface="Inter" pitchFamily="34" charset="0"/>
                <a:ea typeface="Inter" pitchFamily="34" charset="-122"/>
                <a:cs typeface="Inter" pitchFamily="34" charset="-120"/>
              </a:rPr>
              <a:t>Compliance &amp; Legal Validation</a:t>
            </a:r>
            <a:endParaRPr lang="en-US" dirty="0"/>
          </a:p>
        </p:txBody>
      </p:sp>
      <p:pic>
        <p:nvPicPr>
          <p:cNvPr id="9" name="Object 8"/>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142714" y="3842377"/>
            <a:ext cx="10579629" cy="895126"/>
          </a:xfrm>
          <a:prstGeom prst="rect">
            <a:avLst/>
          </a:prstGeom>
        </p:spPr>
      </p:pic>
      <p:pic>
        <p:nvPicPr>
          <p:cNvPr id="10" name="Object 9"/>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0" y="3937603"/>
            <a:ext cx="1152237" cy="971307"/>
          </a:xfrm>
          <a:prstGeom prst="rect">
            <a:avLst/>
          </a:prstGeom>
        </p:spPr>
      </p:pic>
      <p:sp>
        <p:nvSpPr>
          <p:cNvPr id="11" name="Object 10"/>
          <p:cNvSpPr/>
          <p:nvPr/>
        </p:nvSpPr>
        <p:spPr>
          <a:xfrm>
            <a:off x="1333167" y="4110052"/>
            <a:ext cx="10570107" cy="355908"/>
          </a:xfrm>
          <a:prstGeom prst="rect">
            <a:avLst/>
          </a:prstGeom>
          <a:noFill/>
        </p:spPr>
        <p:txBody>
          <a:bodyPr wrap="square" lIns="0" tIns="0" rIns="0" bIns="0" rtlCol="0" anchor="ctr"/>
          <a:lstStyle/>
          <a:p>
            <a:pPr algn="l">
              <a:lnSpc>
                <a:spcPts val="2804"/>
              </a:lnSpc>
              <a:buNone/>
            </a:pPr>
            <a:r>
              <a:rPr lang="en-US" sz="2400" b="1" kern="0" spc="-144" dirty="0">
                <a:solidFill>
                  <a:srgbClr val="333333"/>
                </a:solidFill>
                <a:latin typeface="Inter" pitchFamily="34" charset="0"/>
                <a:ea typeface="Inter" pitchFamily="34" charset="-122"/>
                <a:cs typeface="Inter" pitchFamily="34" charset="-120"/>
              </a:rPr>
              <a:t>Model Risk Management Certification</a:t>
            </a:r>
            <a:endParaRPr lang="en-US" dirty="0"/>
          </a:p>
        </p:txBody>
      </p:sp>
      <p:pic>
        <p:nvPicPr>
          <p:cNvPr id="12" name="Object 11"/>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142714" y="4825588"/>
            <a:ext cx="10579629" cy="895126"/>
          </a:xfrm>
          <a:prstGeom prst="rect">
            <a:avLst/>
          </a:prstGeom>
        </p:spPr>
      </p:pic>
      <p:pic>
        <p:nvPicPr>
          <p:cNvPr id="13" name="Object 12"/>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0" y="4920813"/>
            <a:ext cx="1152237" cy="1276031"/>
          </a:xfrm>
          <a:prstGeom prst="rect">
            <a:avLst/>
          </a:prstGeom>
        </p:spPr>
      </p:pic>
      <p:sp>
        <p:nvSpPr>
          <p:cNvPr id="14" name="Object 13"/>
          <p:cNvSpPr/>
          <p:nvPr/>
        </p:nvSpPr>
        <p:spPr>
          <a:xfrm>
            <a:off x="1333167" y="5093262"/>
            <a:ext cx="10570107" cy="355908"/>
          </a:xfrm>
          <a:prstGeom prst="rect">
            <a:avLst/>
          </a:prstGeom>
          <a:noFill/>
        </p:spPr>
        <p:txBody>
          <a:bodyPr wrap="square" lIns="0" tIns="0" rIns="0" bIns="0" rtlCol="0" anchor="ctr"/>
          <a:lstStyle/>
          <a:p>
            <a:pPr algn="l">
              <a:lnSpc>
                <a:spcPts val="2804"/>
              </a:lnSpc>
              <a:buNone/>
            </a:pPr>
            <a:r>
              <a:rPr lang="en-US" sz="2400" b="1" kern="0" spc="-144" dirty="0">
                <a:solidFill>
                  <a:srgbClr val="333333"/>
                </a:solidFill>
                <a:latin typeface="Inter" pitchFamily="34" charset="0"/>
                <a:ea typeface="Inter" pitchFamily="34" charset="-122"/>
                <a:cs typeface="Inter" pitchFamily="34" charset="-120"/>
              </a:rPr>
              <a:t>Governance Forum Approval</a:t>
            </a:r>
            <a:endParaRPr lang="en-US" dirty="0"/>
          </a:p>
        </p:txBody>
      </p:sp>
      <p:sp>
        <p:nvSpPr>
          <p:cNvPr id="15" name="Object 14"/>
          <p:cNvSpPr/>
          <p:nvPr/>
        </p:nvSpPr>
        <p:spPr>
          <a:xfrm>
            <a:off x="11874706" y="6497848"/>
            <a:ext cx="123794"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1551</Words>
  <Application>Microsoft Office PowerPoint</Application>
  <PresentationFormat>Widescreen</PresentationFormat>
  <Paragraphs>144</Paragraphs>
  <Slides>18</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Safeguarding Banking's Future with Responsible GenAI Deployment</dc:title>
  <dc:subject>Safeguarding Banking's Future with Responsible GenAI Deployment</dc:subject>
  <dc:creator>veerabadran.sudhakar@gmail.com</dc:creator>
  <cp:lastModifiedBy>Veerabadran Sudhakar</cp:lastModifiedBy>
  <cp:revision>4</cp:revision>
  <dcterms:created xsi:type="dcterms:W3CDTF">2025-04-25T21:48:07Z</dcterms:created>
  <dcterms:modified xsi:type="dcterms:W3CDTF">2025-04-25T22:19:58Z</dcterms:modified>
</cp:coreProperties>
</file>