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2" d="100"/>
          <a:sy n="82" d="100"/>
        </p:scale>
        <p:origin x="672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9A39C-C853-8A0C-6B72-DBD98E60C7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3CA02D-5B30-50CB-364C-5F682C7C37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7E83E5-7423-03F7-9F97-42C90EAEDB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C62D02-20B7-D7C4-7F08-C69CD18DF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833C28-B6B2-4CFD-1F13-10F3A172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8127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80952-CCB4-9B39-148D-3C4DF3419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50EEA6-77D4-5D3F-398E-F53CB830D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E10271-8ED8-E38A-6D70-69AC58D96F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D95BED-77DC-A476-E8CB-6638354F1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11925-BF0E-4C93-2589-6DE3CE04D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2070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3854A9-16D0-0D3C-7B6F-7F79BD53EE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5FB6FE-CD76-0AE6-0205-B525DCC68B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AF500E-6AC2-FC1E-8307-F900982E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83EDF-9CE2-5A96-B881-B111B13ED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55022-EAAF-5EE1-80BE-5838F7EC7A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5203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040B0F-3A76-5ADF-B413-DBC945F115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5C8B2A-C039-A709-A7A9-67E036C37F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AB91E-297D-348A-B634-73CB8A79B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630CD9-18F1-EC1E-51BA-3E1396B2C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DCE4DB-88D6-8BB7-3389-B161644757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25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1F998-4A60-14D4-6D01-D68F89B4FF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D1F844-561C-180F-25E3-2A9D121FE9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282E8-B395-D7AC-087B-B198BA12E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B32CE-55AA-059C-9626-2ED2340737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CC50D-AA90-686F-CDE7-762F6C10C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6853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B7087-DB86-A6C6-E1E1-58DFC14F1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153E1F-C829-9B77-388E-32B22FD6E1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8FF855-CA93-EF1A-8F04-B445CC1F33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64524E-9097-9BC3-9757-E99B866EF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86BCF3-7543-4A07-2167-7D163BAB0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EE8B5-E27A-2FA3-AD6E-AF407A38D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14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FF44F5-367B-8C15-EDCE-2EC6F5167D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D865F8-9F29-FF24-6224-223BE9BFFA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A4D21E-5FF5-3150-AC06-8DD4C45011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7BDFD9B-A2F2-CB9C-0991-1D9E92DE4B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DCD226-691A-6329-D823-0048F50D4CA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ECC285-FC23-D707-0C51-1066C72B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8F4C3B-8DED-47F1-BAC1-B2DB2C3E7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F3DF62B-967D-344B-D262-5A02634FF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22678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010A5-08C6-9B87-B774-10D9B2394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B331D8B-301A-1C8A-9EDA-5F8CDD0E3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CCF35D-3F03-D853-9E1E-F67DB726C0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C9700F-6DF4-DDC5-593A-1C4C5B272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602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C474959-AE64-DD00-B1B6-8AD6400B37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255595-F46F-CCDA-06A8-09D1157F94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75569A-DC07-B993-E06A-A338B3653F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0773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2793-B1A7-4CAF-98C9-2D5283247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2BE5B-612A-5ACE-1119-E745F20413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73789B-B04D-2AE9-ECE3-C1A0601C5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4F2B-95B0-B209-2AA4-2AB0B6B2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593455-6CCC-589F-1FDD-FD58F86E3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A294B6-6056-0236-5AFD-66E4BDAF3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473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76DB2-736D-E766-5FE0-3CC00666F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5C102B-461F-B1DD-BEF9-AF117E9854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43075E-E4B6-4BDB-B8A0-55FA84CBE4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750B57-88F9-F811-95B6-B4405DAB45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B1D70B-60F4-BD26-3019-5CC625ED4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6BF861-B134-5D2C-6E48-8F7F85FD1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42112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453952-A12F-E71A-1090-0B76D376C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48C710-612D-2F4E-5B17-1502642C42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FA6494-8953-7697-CF2C-6DEF8F05DD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51A041-8BD2-4A2E-9E38-D04DAF5B0EFB}" type="datetimeFigureOut">
              <a:rPr lang="en-US" smtClean="0"/>
              <a:t>6/3/2025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061111-95DC-9432-7727-7A7ED2FDE7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2E09F-4EE7-A965-F27C-3295CF0B38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8C60A7-E9A0-4287-9F42-4140660170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5575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F137660-129D-A02A-BCCC-BFB2D8DC64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80" y="283892"/>
            <a:ext cx="7792720" cy="65741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C718D15-97E8-1AF2-8A3B-FCBFEA1DA765}"/>
              </a:ext>
            </a:extLst>
          </p:cNvPr>
          <p:cNvSpPr txBox="1"/>
          <p:nvPr/>
        </p:nvSpPr>
        <p:spPr>
          <a:xfrm>
            <a:off x="7874000" y="254000"/>
            <a:ext cx="4236720" cy="657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80" b="1" u="sng" dirty="0"/>
              <a:t>Client Layer:</a:t>
            </a:r>
            <a:endParaRPr lang="en-US" sz="780" u="sng" dirty="0"/>
          </a:p>
          <a:p>
            <a:r>
              <a:rPr lang="en-US" sz="780" b="1" dirty="0"/>
              <a:t>User Browser:</a:t>
            </a:r>
            <a:r>
              <a:rPr lang="en-US" sz="780" dirty="0"/>
              <a:t> Standard web browser (Chrome, Edge, etc.) used by the end-user to access and interact with the React application.</a:t>
            </a:r>
          </a:p>
          <a:p>
            <a:r>
              <a:rPr lang="en-US" sz="780" b="1" dirty="0"/>
              <a:t>React Frontend (on Azure App Service):</a:t>
            </a:r>
            <a:r>
              <a:rPr lang="en-US" sz="780" dirty="0"/>
              <a:t> JavaScript library for building the interactive user interface, hosted on Azure's platform-as-a-service for web applications. </a:t>
            </a:r>
          </a:p>
          <a:p>
            <a:pPr lvl="1"/>
            <a:r>
              <a:rPr lang="en-US" sz="780" b="1" dirty="0"/>
              <a:t>Node.js/</a:t>
            </a:r>
            <a:r>
              <a:rPr lang="en-US" sz="780" b="1" dirty="0" err="1"/>
              <a:t>npm</a:t>
            </a:r>
            <a:r>
              <a:rPr lang="en-US" sz="780" b="1" dirty="0"/>
              <a:t>:</a:t>
            </a:r>
            <a:r>
              <a:rPr lang="en-US" sz="780" dirty="0"/>
              <a:t> JavaScript runtime and package manager used for developing and building the React application.</a:t>
            </a:r>
          </a:p>
          <a:p>
            <a:pPr lvl="1"/>
            <a:r>
              <a:rPr lang="en-US" sz="780" b="1" dirty="0"/>
              <a:t>JavaScript Charting Libraries (e.g., Chart.js, D3.js):</a:t>
            </a:r>
            <a:r>
              <a:rPr lang="en-US" sz="780" dirty="0"/>
              <a:t> Libraries used within React to render interactive charts and graphs directly in the browser.</a:t>
            </a:r>
          </a:p>
          <a:p>
            <a:r>
              <a:rPr lang="en-US" sz="780" b="1" u="sng" dirty="0"/>
              <a:t>API &amp; Orchestration Layer:</a:t>
            </a:r>
            <a:endParaRPr lang="en-US" sz="780" u="sng" dirty="0"/>
          </a:p>
          <a:p>
            <a:r>
              <a:rPr lang="en-US" sz="780" b="1" dirty="0"/>
              <a:t>Azure API Management (APIM):</a:t>
            </a:r>
            <a:r>
              <a:rPr lang="en-US" sz="780" dirty="0"/>
              <a:t> Secure gateway to manage, publish, and protect backend APIs, routing client requests to the orchestrator.</a:t>
            </a:r>
          </a:p>
          <a:p>
            <a:r>
              <a:rPr lang="en-US" sz="780" b="1" dirty="0"/>
              <a:t>Orchestrator (Azure Functions - Python):</a:t>
            </a:r>
            <a:r>
              <a:rPr lang="en-US" sz="780" dirty="0"/>
              <a:t> Serverless Python function that acts as the central coordinator, managing the overall workflow of data collection, processing, and analysis.</a:t>
            </a:r>
          </a:p>
          <a:p>
            <a:r>
              <a:rPr lang="en-US" sz="780" b="1" u="sng" dirty="0"/>
              <a:t>Backend Services &amp; Processing Layer:</a:t>
            </a:r>
            <a:endParaRPr lang="en-US" sz="780" u="sng" dirty="0"/>
          </a:p>
          <a:p>
            <a:r>
              <a:rPr lang="en-US" sz="780" b="1" dirty="0"/>
              <a:t>Web Scraper Service (Azure Functions - Python):</a:t>
            </a:r>
            <a:r>
              <a:rPr lang="en-US" sz="780" dirty="0"/>
              <a:t> Serverless Python function responsible for automatically navigating bank investor websites and downloading financial documents. </a:t>
            </a:r>
          </a:p>
          <a:p>
            <a:pPr lvl="1"/>
            <a:r>
              <a:rPr lang="en-US" sz="780" b="1" dirty="0"/>
              <a:t>Playwright/</a:t>
            </a:r>
            <a:r>
              <a:rPr lang="en-US" sz="780" b="1" dirty="0" err="1"/>
              <a:t>BeautifulSoup</a:t>
            </a:r>
            <a:r>
              <a:rPr lang="en-US" sz="780" b="1" dirty="0"/>
              <a:t>:</a:t>
            </a:r>
            <a:r>
              <a:rPr lang="en-US" sz="780" dirty="0"/>
              <a:t> Python libraries used within the scraper function for web crawling and parsing HTML content.</a:t>
            </a:r>
          </a:p>
          <a:p>
            <a:r>
              <a:rPr lang="en-US" sz="780" b="1" dirty="0"/>
              <a:t>Calculation Engine (Azure Functions - Python):</a:t>
            </a:r>
            <a:r>
              <a:rPr lang="en-US" sz="780" dirty="0"/>
              <a:t> Serverless Python function that performs financial calculations and derives new metrics from the extracted data. </a:t>
            </a:r>
          </a:p>
          <a:p>
            <a:pPr lvl="1"/>
            <a:r>
              <a:rPr lang="en-US" sz="780" b="1" dirty="0"/>
              <a:t>Pandas/NumPy:</a:t>
            </a:r>
            <a:r>
              <a:rPr lang="en-US" sz="780" dirty="0"/>
              <a:t> Python libraries potentially used for efficient data manipulation and numerical computation within the calculation engine.</a:t>
            </a:r>
          </a:p>
          <a:p>
            <a:r>
              <a:rPr lang="en-US" sz="780" b="1" dirty="0"/>
              <a:t>Document Generation (Azure Functions - Python):</a:t>
            </a:r>
            <a:r>
              <a:rPr lang="en-US" sz="780" dirty="0"/>
              <a:t> Serverless Python function that creates downloadable reports in PPTX, PDF, or DOCX formats using processed data and narratives. </a:t>
            </a:r>
          </a:p>
          <a:p>
            <a:pPr lvl="1"/>
            <a:r>
              <a:rPr lang="en-US" sz="780" b="1" dirty="0"/>
              <a:t>python-pptx / </a:t>
            </a:r>
            <a:r>
              <a:rPr lang="en-US" sz="780" b="1" dirty="0" err="1"/>
              <a:t>reportlab</a:t>
            </a:r>
            <a:r>
              <a:rPr lang="en-US" sz="780" b="1" dirty="0"/>
              <a:t> / python-docx:</a:t>
            </a:r>
            <a:r>
              <a:rPr lang="en-US" sz="780" dirty="0"/>
              <a:t> Python libraries used to programmatically create PowerPoint, PDF, and Word documents respectively.</a:t>
            </a:r>
          </a:p>
          <a:p>
            <a:r>
              <a:rPr lang="en-US" sz="780" b="1" dirty="0"/>
              <a:t>External Bank Websites:</a:t>
            </a:r>
            <a:r>
              <a:rPr lang="en-US" sz="780" dirty="0"/>
              <a:t> Third-party investor relations websites from which financial documents are sourced (an external data source).</a:t>
            </a:r>
          </a:p>
          <a:p>
            <a:r>
              <a:rPr lang="en-US" sz="780" b="1" u="sng" dirty="0"/>
              <a:t>AI/ML Services Layer (Azure AI):</a:t>
            </a:r>
            <a:endParaRPr lang="en-US" sz="780" u="sng" dirty="0"/>
          </a:p>
          <a:p>
            <a:r>
              <a:rPr lang="en-US" sz="780" b="1" dirty="0"/>
              <a:t>Azure AI Document Intelligence &amp; AI Vision:</a:t>
            </a:r>
            <a:r>
              <a:rPr lang="en-US" sz="780" dirty="0"/>
              <a:t> AI service that extracts text, tables, and layout structure from PDF documents, images and charts.</a:t>
            </a:r>
          </a:p>
          <a:p>
            <a:r>
              <a:rPr lang="en-US" sz="780" b="1" dirty="0"/>
              <a:t>Azure AI Search:</a:t>
            </a:r>
            <a:r>
              <a:rPr lang="en-US" sz="780" dirty="0"/>
              <a:t> AI-powered cloud search service used to index document content and enable semantic search for the RAG pattern.</a:t>
            </a:r>
          </a:p>
          <a:p>
            <a:r>
              <a:rPr lang="en-US" sz="780" b="1" dirty="0"/>
              <a:t>Azure OpenAI Service:</a:t>
            </a:r>
            <a:r>
              <a:rPr lang="en-US" sz="780" dirty="0"/>
              <a:t> Provides access to powerful large language models (like GPT) for natural language understanding, data extraction, summarization, and narrative generation.</a:t>
            </a:r>
          </a:p>
          <a:p>
            <a:r>
              <a:rPr lang="en-US" sz="780" b="1" u="sng" dirty="0"/>
              <a:t>Data Storage Layer:</a:t>
            </a:r>
            <a:endParaRPr lang="en-US" sz="780" u="sng" dirty="0"/>
          </a:p>
          <a:p>
            <a:r>
              <a:rPr lang="en-US" sz="780" b="1" dirty="0"/>
              <a:t>Azure Blob Storage:</a:t>
            </a:r>
            <a:r>
              <a:rPr lang="en-US" sz="780" dirty="0"/>
              <a:t> Scalable object storage service used for storing raw downloaded financial documents (PDFs, text files, etc.).</a:t>
            </a:r>
          </a:p>
          <a:p>
            <a:r>
              <a:rPr lang="en-US" sz="780" b="1" dirty="0"/>
              <a:t>Azure Database for PostgreSQL:</a:t>
            </a:r>
            <a:r>
              <a:rPr lang="en-US" sz="780" dirty="0"/>
              <a:t> Managed relational database service used to store structured extracted financial data, calculated metrics, narratives, and dynamic application configurations (like peer lists and metric definitions).</a:t>
            </a:r>
          </a:p>
          <a:p>
            <a:r>
              <a:rPr lang="en-US" sz="780" b="1" dirty="0"/>
              <a:t>Azure App Configuration:</a:t>
            </a:r>
            <a:r>
              <a:rPr lang="en-US" sz="780" dirty="0"/>
              <a:t> Service for centrally managing application settings and feature flags for global configurations.</a:t>
            </a:r>
          </a:p>
          <a:p>
            <a:r>
              <a:rPr lang="en-US" sz="780" b="1" u="sng" dirty="0"/>
              <a:t>Cross-Cutting Concerns:</a:t>
            </a:r>
            <a:endParaRPr lang="en-US" sz="780" u="sng" dirty="0"/>
          </a:p>
          <a:p>
            <a:r>
              <a:rPr lang="en-US" sz="780" b="1" dirty="0"/>
              <a:t>Microsoft Entra ID (IAM Authenticator):</a:t>
            </a:r>
            <a:r>
              <a:rPr lang="en-US" sz="780" dirty="0"/>
              <a:t> Cloud-based identity and access management service for authenticating users and securing application access.</a:t>
            </a:r>
          </a:p>
          <a:p>
            <a:r>
              <a:rPr lang="en-US" sz="780" b="1" dirty="0"/>
              <a:t>Azure Key Vault:</a:t>
            </a:r>
            <a:r>
              <a:rPr lang="en-US" sz="780" dirty="0"/>
              <a:t> Service for securely storing and managing application secrets like API keys, passwords, and connection strings.</a:t>
            </a:r>
          </a:p>
          <a:p>
            <a:r>
              <a:rPr lang="en-US" sz="780" b="1" dirty="0"/>
              <a:t>Azure Monitor:</a:t>
            </a:r>
            <a:r>
              <a:rPr lang="en-US" sz="780" dirty="0"/>
              <a:t> Comprehensive monitoring service for collecting, analyzing, and acting on telemetry data (logs, metrics) from all Azure resources.</a:t>
            </a:r>
          </a:p>
          <a:p>
            <a:r>
              <a:rPr lang="en-US" sz="780" b="1" dirty="0" err="1"/>
              <a:t>IaC</a:t>
            </a:r>
            <a:r>
              <a:rPr lang="en-US" sz="780" b="1" dirty="0"/>
              <a:t> &amp; CI/CD (Azure DevOps/GitHub Actions, Azure CLI, Bicep/ARM):</a:t>
            </a:r>
            <a:r>
              <a:rPr lang="en-US" sz="780" dirty="0"/>
              <a:t> Tools and practices for automating infrastructure provisioning (Infrastructure as Code) and continuous integration/continuous deployment of the application.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A172D46-D6B4-0112-7C6D-8D9B73AD54B8}"/>
              </a:ext>
            </a:extLst>
          </p:cNvPr>
          <p:cNvSpPr txBox="1"/>
          <p:nvPr/>
        </p:nvSpPr>
        <p:spPr>
          <a:xfrm>
            <a:off x="81280" y="69334"/>
            <a:ext cx="46939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solidFill>
                  <a:srgbClr val="0070C0"/>
                </a:solidFill>
              </a:rPr>
              <a:t>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21212280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608</Words>
  <Application>Microsoft Office PowerPoint</Application>
  <PresentationFormat>Widescreen</PresentationFormat>
  <Paragraphs>30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Ajitha Rani NG</dc:creator>
  <cp:lastModifiedBy>Ajitha Rani NG</cp:lastModifiedBy>
  <cp:revision>3</cp:revision>
  <dcterms:created xsi:type="dcterms:W3CDTF">2025-06-03T12:42:53Z</dcterms:created>
  <dcterms:modified xsi:type="dcterms:W3CDTF">2025-06-03T14:08:08Z</dcterms:modified>
</cp:coreProperties>
</file>