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91" d="100"/>
          <a:sy n="91" d="100"/>
        </p:scale>
        <p:origin x="84"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62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380905" y="5103231"/>
            <a:ext cx="7251891" cy="1101053"/>
          </a:xfrm>
          <a:prstGeom prst="rect">
            <a:avLst/>
          </a:prstGeom>
          <a:noFill/>
        </p:spPr>
        <p:txBody>
          <a:bodyPr wrap="square" lIns="0" tIns="0" rIns="0" bIns="0" rtlCol="0" anchor="ctr"/>
          <a:lstStyle/>
          <a:p>
            <a:pPr algn="l">
              <a:lnSpc>
                <a:spcPts val="4337"/>
              </a:lnSpc>
              <a:buNone/>
            </a:pPr>
            <a:r>
              <a:rPr lang="en-US" sz="3713" b="1" kern="0" spc="-223" dirty="0">
                <a:solidFill>
                  <a:srgbClr val="FFFFFF"/>
                </a:solidFill>
                <a:latin typeface="Inter" pitchFamily="34" charset="0"/>
                <a:ea typeface="Inter" pitchFamily="34" charset="-122"/>
                <a:cs typeface="Inter" pitchFamily="34" charset="-120"/>
              </a:rPr>
              <a:t>Navigating the Future of Banking Data and Controls in the GenAI Era</a:t>
            </a:r>
            <a:endParaRPr lang="en-US" dirty="0"/>
          </a:p>
        </p:txBody>
      </p:sp>
      <p:sp>
        <p:nvSpPr>
          <p:cNvPr id="3" name="Object 2"/>
          <p:cNvSpPr/>
          <p:nvPr/>
        </p:nvSpPr>
        <p:spPr>
          <a:xfrm>
            <a:off x="380905" y="6259039"/>
            <a:ext cx="10265383" cy="195958"/>
          </a:xfrm>
          <a:prstGeom prst="rect">
            <a:avLst/>
          </a:prstGeom>
          <a:noFill/>
        </p:spPr>
        <p:txBody>
          <a:bodyPr wrap="square" lIns="0" tIns="0" rIns="0" bIns="0" rtlCol="0" anchor="ctr"/>
          <a:lstStyle/>
          <a:p>
            <a:pPr algn="l">
              <a:lnSpc>
                <a:spcPts val="1545"/>
              </a:lnSpc>
              <a:spcBef>
                <a:spcPts val="423"/>
              </a:spcBef>
              <a:buNone/>
            </a:pPr>
            <a:r>
              <a:rPr lang="en-US" sz="1114" kern="0" spc="-22" dirty="0">
                <a:solidFill>
                  <a:srgbClr val="FFFFFF">
                    <a:alpha val="80000"/>
                  </a:srgbClr>
                </a:solidFill>
                <a:latin typeface="Inter" pitchFamily="34" charset="0"/>
                <a:ea typeface="Inter" pitchFamily="34" charset="-122"/>
                <a:cs typeface="Inter" pitchFamily="34" charset="-120"/>
              </a:rPr>
              <a:t>The transformative impact of Generative AI on banking data and the imperative for enhanced controls in the evolving industry landscape.</a:t>
            </a:r>
            <a:endParaRPr lang="en-US" dirty="0"/>
          </a:p>
        </p:txBody>
      </p:sp>
      <p:sp>
        <p:nvSpPr>
          <p:cNvPr id="4" name="Object 3"/>
          <p:cNvSpPr/>
          <p:nvPr/>
        </p:nvSpPr>
        <p:spPr>
          <a:xfrm>
            <a:off x="0" y="0"/>
            <a:ext cx="12188952" cy="4761309"/>
          </a:xfrm>
          <a:prstGeom prst="rect">
            <a:avLst/>
          </a:prstGeom>
          <a:solidFill>
            <a:srgbClr val="000000">
              <a:alpha val="0"/>
            </a:srgbClr>
          </a:solidFill>
        </p:spPr>
        <p:txBody>
          <a:bodyPr/>
          <a:lstStyle/>
          <a:p>
            <a:endParaRPr lang="en-US"/>
          </a:p>
        </p:txBody>
      </p:sp>
      <p:pic>
        <p:nvPicPr>
          <p:cNvPr id="5" name="Object 4" descr="Banking industry"/>
          <p:cNvPicPr>
            <a:picLocks noChangeAspect="1"/>
          </p:cNvPicPr>
          <p:nvPr/>
        </p:nvPicPr>
        <p:blipFill>
          <a:blip r:embed="rId3"/>
          <a:srcRect t="17823" b="17823"/>
          <a:stretch/>
        </p:blipFill>
        <p:spPr>
          <a:xfrm>
            <a:off x="0" y="0"/>
            <a:ext cx="12188952" cy="47613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chemeClr val="bg1"/>
                </a:solidFill>
                <a:latin typeface="Inter" pitchFamily="34" charset="0"/>
                <a:ea typeface="Inter" pitchFamily="34" charset="-122"/>
                <a:cs typeface="Inter" pitchFamily="34" charset="-120"/>
              </a:rPr>
              <a:t>Data in Banking: The Traditional Landscape</a:t>
            </a:r>
            <a:endParaRPr lang="en-US" dirty="0">
              <a:solidFill>
                <a:schemeClr val="bg1"/>
              </a:solidFill>
            </a:endParaRPr>
          </a:p>
        </p:txBody>
      </p:sp>
      <p:sp>
        <p:nvSpPr>
          <p:cNvPr id="3" name="Object 2"/>
          <p:cNvSpPr/>
          <p:nvPr/>
        </p:nvSpPr>
        <p:spPr>
          <a:xfrm>
            <a:off x="952262" y="1693687"/>
            <a:ext cx="5446938" cy="4191887"/>
          </a:xfrm>
          <a:prstGeom prst="rect">
            <a:avLst/>
          </a:prstGeom>
          <a:noFill/>
        </p:spPr>
        <p:txBody>
          <a:bodyPr wrap="square" lIns="0" tIns="0" rIns="0" bIns="0" rtlCol="0" anchor="t"/>
          <a:lstStyle/>
          <a:p>
            <a:pPr marL="242900" indent="-242900" algn="l">
              <a:lnSpc>
                <a:spcPts val="2207"/>
              </a:lnSpc>
              <a:buSzPct val="100000"/>
              <a:buChar char="•"/>
            </a:pPr>
            <a:r>
              <a:rPr lang="en-US" sz="1890" b="1" kern="0" spc="-113" dirty="0">
                <a:solidFill>
                  <a:schemeClr val="bg1"/>
                </a:solidFill>
                <a:latin typeface="Inter" pitchFamily="34" charset="0"/>
                <a:ea typeface="Inter" pitchFamily="34" charset="-122"/>
                <a:cs typeface="Inter" pitchFamily="34" charset="-120"/>
              </a:rPr>
              <a:t>Historically central for customer relationships, risk, and compliance</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Data has been the foundation of traditional banking operations, driving business activities and product development.</a:t>
            </a:r>
          </a:p>
          <a:p>
            <a:pPr marL="242900" indent="-242900" algn="l">
              <a:lnSpc>
                <a:spcPts val="2207"/>
              </a:lnSpc>
              <a:spcBef>
                <a:spcPts val="1788"/>
              </a:spcBef>
              <a:buSzPct val="100000"/>
              <a:buChar char="•"/>
            </a:pPr>
            <a:r>
              <a:rPr lang="en-US" sz="1890" b="1" kern="0" spc="-113" dirty="0">
                <a:solidFill>
                  <a:schemeClr val="bg1"/>
                </a:solidFill>
                <a:latin typeface="Inter" pitchFamily="34" charset="0"/>
                <a:ea typeface="Inter" pitchFamily="34" charset="-122"/>
                <a:cs typeface="Inter" pitchFamily="34" charset="-120"/>
              </a:rPr>
              <a:t>Drove business operations (transactions, accounts, profiles) and product development</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Banking relied heavily on data to manage day-to-day operations, customer information, and product offerings.</a:t>
            </a:r>
          </a:p>
          <a:p>
            <a:pPr marL="242900" indent="-242900" algn="l">
              <a:lnSpc>
                <a:spcPts val="2207"/>
              </a:lnSpc>
              <a:spcBef>
                <a:spcPts val="1788"/>
              </a:spcBef>
              <a:buSzPct val="100000"/>
              <a:buChar char="•"/>
            </a:pPr>
            <a:r>
              <a:rPr lang="en-US" sz="1890" b="1" kern="0" spc="-113" dirty="0">
                <a:solidFill>
                  <a:schemeClr val="bg1"/>
                </a:solidFill>
                <a:latin typeface="Inter" pitchFamily="34" charset="0"/>
                <a:ea typeface="Inter" pitchFamily="34" charset="-122"/>
                <a:cs typeface="Inter" pitchFamily="34" charset="-120"/>
              </a:rPr>
              <a:t>Supported structured regulatory reporting</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Data was essential for meeting regulatory requirements and generating standardized reports.</a:t>
            </a:r>
          </a:p>
          <a:p>
            <a:pPr marL="242900" indent="-242900" algn="l">
              <a:lnSpc>
                <a:spcPts val="2207"/>
              </a:lnSpc>
              <a:spcBef>
                <a:spcPts val="1788"/>
              </a:spcBef>
              <a:buSzPct val="100000"/>
              <a:buChar char="•"/>
            </a:pPr>
            <a:r>
              <a:rPr lang="en-US" sz="1890" b="1" kern="0" spc="-113" dirty="0">
                <a:solidFill>
                  <a:schemeClr val="bg1"/>
                </a:solidFill>
                <a:latin typeface="Inter" pitchFamily="34" charset="0"/>
                <a:ea typeface="Inter" pitchFamily="34" charset="-122"/>
                <a:cs typeface="Inter" pitchFamily="34" charset="-120"/>
              </a:rPr>
              <a:t>Siloed data hindering a unified customer view</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Fragmented data systems and lack of integration made it challenging to obtain a comprehensive understanding of customers.</a:t>
            </a:r>
            <a:endParaRPr lang="en-US" dirty="0">
              <a:solidFill>
                <a:schemeClr val="bg1"/>
              </a:solidFill>
            </a:endParaRPr>
          </a:p>
        </p:txBody>
      </p:sp>
      <p:sp>
        <p:nvSpPr>
          <p:cNvPr id="4" name="Object 3"/>
          <p:cNvSpPr/>
          <p:nvPr/>
        </p:nvSpPr>
        <p:spPr>
          <a:xfrm>
            <a:off x="6284928" y="1693687"/>
            <a:ext cx="5446938" cy="2665738"/>
          </a:xfrm>
          <a:prstGeom prst="rect">
            <a:avLst/>
          </a:prstGeom>
          <a:noFill/>
        </p:spPr>
        <p:txBody>
          <a:bodyPr wrap="square" lIns="0" tIns="0" rIns="0" bIns="0" rtlCol="0" anchor="t"/>
          <a:lstStyle/>
          <a:p>
            <a:pPr marL="242900" indent="-242900" algn="l">
              <a:lnSpc>
                <a:spcPts val="2207"/>
              </a:lnSpc>
              <a:buSzPct val="100000"/>
              <a:buChar char="•"/>
            </a:pPr>
            <a:r>
              <a:rPr lang="en-US" sz="1890" b="1" kern="0" spc="-113" dirty="0">
                <a:solidFill>
                  <a:schemeClr val="bg1"/>
                </a:solidFill>
                <a:latin typeface="Inter" pitchFamily="34" charset="0"/>
                <a:ea typeface="Inter" pitchFamily="34" charset="-122"/>
                <a:cs typeface="Inter" pitchFamily="34" charset="-120"/>
              </a:rPr>
              <a:t>Manual processes causing delays and errors</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Traditional banking data management often involved manual processes, leading to delays and increased risk of errors.</a:t>
            </a:r>
          </a:p>
          <a:p>
            <a:pPr marL="242900" indent="-242900" algn="l">
              <a:lnSpc>
                <a:spcPts val="2207"/>
              </a:lnSpc>
              <a:spcBef>
                <a:spcPts val="1788"/>
              </a:spcBef>
              <a:buSzPct val="100000"/>
              <a:buChar char="•"/>
            </a:pPr>
            <a:r>
              <a:rPr lang="en-US" sz="1890" b="1" kern="0" spc="-113" dirty="0">
                <a:solidFill>
                  <a:schemeClr val="bg1"/>
                </a:solidFill>
                <a:latin typeface="Inter" pitchFamily="34" charset="0"/>
                <a:ea typeface="Inter" pitchFamily="34" charset="-122"/>
                <a:cs typeface="Inter" pitchFamily="34" charset="-120"/>
              </a:rPr>
              <a:t>Limited, retrospective analytical insights</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The data-driven decision-making in traditional banking was primarily based on historical information, limiting real-time insights.</a:t>
            </a:r>
          </a:p>
          <a:p>
            <a:pPr marL="242900" indent="-242900" algn="l">
              <a:lnSpc>
                <a:spcPts val="2207"/>
              </a:lnSpc>
              <a:spcBef>
                <a:spcPts val="1788"/>
              </a:spcBef>
              <a:buSzPct val="100000"/>
              <a:buChar char="•"/>
            </a:pPr>
            <a:r>
              <a:rPr lang="en-US" sz="1890" b="1" kern="0" spc="-113" dirty="0">
                <a:solidFill>
                  <a:schemeClr val="bg1"/>
                </a:solidFill>
                <a:latin typeface="Inter" pitchFamily="34" charset="0"/>
                <a:ea typeface="Inter" pitchFamily="34" charset="-122"/>
                <a:cs typeface="Inter" pitchFamily="34" charset="-120"/>
              </a:rPr>
              <a:t>Significant manual effort for compliance</a:t>
            </a:r>
          </a:p>
          <a:p>
            <a:pPr lvl="1" algn="l">
              <a:lnSpc>
                <a:spcPts val="1675"/>
              </a:lnSpc>
              <a:spcBef>
                <a:spcPts val="225"/>
              </a:spcBef>
              <a:buNone/>
            </a:pPr>
            <a:r>
              <a:rPr lang="en-US" sz="1208" kern="0" spc="-24" dirty="0">
                <a:solidFill>
                  <a:schemeClr val="bg1">
                    <a:alpha val="56000"/>
                  </a:schemeClr>
                </a:solidFill>
                <a:latin typeface="Inter" pitchFamily="34" charset="0"/>
                <a:ea typeface="Inter" pitchFamily="34" charset="-122"/>
                <a:cs typeface="Inter" pitchFamily="34" charset="-120"/>
              </a:rPr>
              <a:t>Ensuring regulatory compliance was a labor-intensive process, requiring extensive manual data management and reporting.</a:t>
            </a:r>
            <a:endParaRPr lang="en-US" dirty="0">
              <a:solidFill>
                <a:schemeClr val="bg1"/>
              </a:solidFill>
            </a:endParaRPr>
          </a:p>
        </p:txBody>
      </p:sp>
      <p:sp>
        <p:nvSpPr>
          <p:cNvPr id="5" name="Object 4"/>
          <p:cNvSpPr/>
          <p:nvPr/>
        </p:nvSpPr>
        <p:spPr>
          <a:xfrm>
            <a:off x="11865183" y="6497848"/>
            <a:ext cx="133317" cy="237619"/>
          </a:xfrm>
          <a:prstGeom prst="rect">
            <a:avLst/>
          </a:prstGeom>
          <a:noFill/>
        </p:spPr>
        <p:txBody>
          <a:bodyPr/>
          <a:lstStyle/>
          <a:p>
            <a:endParaRPr lang="en-US">
              <a:solidFill>
                <a:schemeClr val="bg1"/>
              </a:solidFill>
            </a:endParaRPr>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solidFill>
                  <a:schemeClr val="bg1"/>
                </a:solidFill>
              </a:rPr>
              <a:t>2</a:t>
            </a:fld>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GenAI's Transformative Impact on Banking Data</a:t>
            </a:r>
            <a:endParaRPr lang="en-US" dirty="0"/>
          </a:p>
        </p:txBody>
      </p:sp>
      <p:sp>
        <p:nvSpPr>
          <p:cNvPr id="3" name="Object 2"/>
          <p:cNvSpPr/>
          <p:nvPr/>
        </p:nvSpPr>
        <p:spPr>
          <a:xfrm>
            <a:off x="476131" y="1590277"/>
            <a:ext cx="5523119" cy="2109260"/>
          </a:xfrm>
          <a:prstGeom prst="rect">
            <a:avLst/>
          </a:prstGeom>
          <a:solidFill>
            <a:srgbClr val="22AAEE"/>
          </a:solidFill>
        </p:spPr>
        <p:txBody>
          <a:bodyPr/>
          <a:lstStyle/>
          <a:p>
            <a:endParaRPr lang="en-US"/>
          </a:p>
        </p:txBody>
      </p:sp>
      <p:sp>
        <p:nvSpPr>
          <p:cNvPr id="4" name="Object 3"/>
          <p:cNvSpPr/>
          <p:nvPr/>
        </p:nvSpPr>
        <p:spPr>
          <a:xfrm>
            <a:off x="761810" y="1813315"/>
            <a:ext cx="5551687" cy="359181"/>
          </a:xfrm>
          <a:prstGeom prst="rect">
            <a:avLst/>
          </a:prstGeom>
          <a:noFill/>
        </p:spPr>
        <p:txBody>
          <a:bodyPr wrap="square" lIns="0" tIns="0" rIns="0" bIns="0" rtlCol="0" anchor="t"/>
          <a:lstStyle/>
          <a:p>
            <a:pPr algn="l">
              <a:lnSpc>
                <a:spcPts val="2830"/>
              </a:lnSpc>
              <a:buNone/>
            </a:pPr>
            <a:r>
              <a:rPr lang="en-US" sz="2423" b="1" kern="0" spc="-145" dirty="0">
                <a:solidFill>
                  <a:srgbClr val="333333"/>
                </a:solidFill>
                <a:latin typeface="Inter" pitchFamily="34" charset="0"/>
                <a:ea typeface="Inter" pitchFamily="34" charset="-122"/>
                <a:cs typeface="Inter" pitchFamily="34" charset="-120"/>
              </a:rPr>
              <a:t>Heightened Data Quality Requirements</a:t>
            </a:r>
            <a:endParaRPr lang="en-US" dirty="0"/>
          </a:p>
        </p:txBody>
      </p:sp>
      <p:sp>
        <p:nvSpPr>
          <p:cNvPr id="5" name="Object 4"/>
          <p:cNvSpPr/>
          <p:nvPr/>
        </p:nvSpPr>
        <p:spPr>
          <a:xfrm>
            <a:off x="634058" y="2300903"/>
            <a:ext cx="5551687" cy="940954"/>
          </a:xfrm>
          <a:prstGeom prst="rect">
            <a:avLst/>
          </a:prstGeom>
          <a:noFill/>
        </p:spPr>
        <p:txBody>
          <a:bodyPr wrap="square" lIns="0" tIns="0" rIns="0" bIns="0" rtlCol="0" anchor="t"/>
          <a:lstStyle/>
          <a:p>
            <a:pPr algn="l">
              <a:lnSpc>
                <a:spcPts val="2471"/>
              </a:lnSpc>
              <a:spcBef>
                <a:spcPts val="992"/>
              </a:spcBef>
              <a:buNone/>
            </a:pPr>
            <a:r>
              <a:rPr lang="en-US" sz="1781" kern="0" spc="-35" dirty="0">
                <a:solidFill>
                  <a:srgbClr val="000000">
                    <a:alpha val="56000"/>
                  </a:srgbClr>
                </a:solidFill>
                <a:latin typeface="Inter" pitchFamily="34" charset="0"/>
                <a:ea typeface="Inter" pitchFamily="34" charset="-122"/>
                <a:cs typeface="Inter" pitchFamily="34" charset="-120"/>
              </a:rPr>
              <a:t>Accuracy, Completeness, Consistency, and Timeliness are critical for GenAI models to function reliably. Data lineage is also crucial for explainability.</a:t>
            </a:r>
            <a:endParaRPr lang="en-US" dirty="0"/>
          </a:p>
        </p:txBody>
      </p:sp>
      <p:sp>
        <p:nvSpPr>
          <p:cNvPr id="6" name="Object 5"/>
          <p:cNvSpPr/>
          <p:nvPr/>
        </p:nvSpPr>
        <p:spPr>
          <a:xfrm>
            <a:off x="6189702" y="1590277"/>
            <a:ext cx="5523119" cy="2109260"/>
          </a:xfrm>
          <a:prstGeom prst="rect">
            <a:avLst/>
          </a:prstGeom>
          <a:solidFill>
            <a:srgbClr val="FFD9AD"/>
          </a:solidFill>
        </p:spPr>
        <p:txBody>
          <a:bodyPr/>
          <a:lstStyle/>
          <a:p>
            <a:endParaRPr lang="en-US"/>
          </a:p>
        </p:txBody>
      </p:sp>
      <p:sp>
        <p:nvSpPr>
          <p:cNvPr id="7" name="Object 6"/>
          <p:cNvSpPr/>
          <p:nvPr/>
        </p:nvSpPr>
        <p:spPr>
          <a:xfrm>
            <a:off x="6475381" y="1813315"/>
            <a:ext cx="5551687" cy="359181"/>
          </a:xfrm>
          <a:prstGeom prst="rect">
            <a:avLst/>
          </a:prstGeom>
          <a:noFill/>
        </p:spPr>
        <p:txBody>
          <a:bodyPr wrap="square" lIns="0" tIns="0" rIns="0" bIns="0" rtlCol="0" anchor="t"/>
          <a:lstStyle/>
          <a:p>
            <a:pPr algn="l">
              <a:lnSpc>
                <a:spcPts val="2830"/>
              </a:lnSpc>
              <a:buNone/>
            </a:pPr>
            <a:r>
              <a:rPr lang="en-US" sz="2423" b="1" kern="0" spc="-145" dirty="0">
                <a:solidFill>
                  <a:srgbClr val="333333"/>
                </a:solidFill>
                <a:latin typeface="Inter" pitchFamily="34" charset="0"/>
                <a:ea typeface="Inter" pitchFamily="34" charset="-122"/>
                <a:cs typeface="Inter" pitchFamily="34" charset="-120"/>
              </a:rPr>
              <a:t>Training Data Quality</a:t>
            </a:r>
            <a:endParaRPr lang="en-US" dirty="0"/>
          </a:p>
        </p:txBody>
      </p:sp>
      <p:sp>
        <p:nvSpPr>
          <p:cNvPr id="8" name="Object 7"/>
          <p:cNvSpPr/>
          <p:nvPr/>
        </p:nvSpPr>
        <p:spPr>
          <a:xfrm>
            <a:off x="6293838" y="2300903"/>
            <a:ext cx="5551687" cy="940954"/>
          </a:xfrm>
          <a:prstGeom prst="rect">
            <a:avLst/>
          </a:prstGeom>
          <a:noFill/>
        </p:spPr>
        <p:txBody>
          <a:bodyPr wrap="square" lIns="0" tIns="0" rIns="0" bIns="0" rtlCol="0" anchor="t"/>
          <a:lstStyle/>
          <a:p>
            <a:pPr algn="l">
              <a:lnSpc>
                <a:spcPts val="2471"/>
              </a:lnSpc>
              <a:spcBef>
                <a:spcPts val="992"/>
              </a:spcBef>
              <a:buNone/>
            </a:pPr>
            <a:r>
              <a:rPr lang="en-US" sz="1781" kern="0" spc="-35" dirty="0">
                <a:solidFill>
                  <a:srgbClr val="000000">
                    <a:alpha val="56000"/>
                  </a:srgbClr>
                </a:solidFill>
                <a:latin typeface="Inter" pitchFamily="34" charset="0"/>
                <a:ea typeface="Inter" pitchFamily="34" charset="-122"/>
                <a:cs typeface="Inter" pitchFamily="34" charset="-120"/>
              </a:rPr>
              <a:t>The quality of training data dictates the reliability of GenAI models. Ensuring data representativeness is key to mitigating bias risks.</a:t>
            </a:r>
            <a:endParaRPr lang="en-US" dirty="0"/>
          </a:p>
        </p:txBody>
      </p:sp>
      <p:sp>
        <p:nvSpPr>
          <p:cNvPr id="9" name="Object 8"/>
          <p:cNvSpPr/>
          <p:nvPr/>
        </p:nvSpPr>
        <p:spPr>
          <a:xfrm>
            <a:off x="476131" y="3889990"/>
            <a:ext cx="5523119" cy="2109260"/>
          </a:xfrm>
          <a:prstGeom prst="rect">
            <a:avLst/>
          </a:prstGeom>
          <a:solidFill>
            <a:srgbClr val="FEC088"/>
          </a:solidFill>
        </p:spPr>
        <p:txBody>
          <a:bodyPr/>
          <a:lstStyle/>
          <a:p>
            <a:endParaRPr lang="en-US"/>
          </a:p>
        </p:txBody>
      </p:sp>
      <p:sp>
        <p:nvSpPr>
          <p:cNvPr id="10" name="Object 9"/>
          <p:cNvSpPr/>
          <p:nvPr/>
        </p:nvSpPr>
        <p:spPr>
          <a:xfrm>
            <a:off x="761810" y="4113027"/>
            <a:ext cx="5551687" cy="359181"/>
          </a:xfrm>
          <a:prstGeom prst="rect">
            <a:avLst/>
          </a:prstGeom>
          <a:noFill/>
        </p:spPr>
        <p:txBody>
          <a:bodyPr wrap="square" lIns="0" tIns="0" rIns="0" bIns="0" rtlCol="0" anchor="t"/>
          <a:lstStyle/>
          <a:p>
            <a:pPr algn="l">
              <a:lnSpc>
                <a:spcPts val="2830"/>
              </a:lnSpc>
              <a:buNone/>
            </a:pPr>
            <a:r>
              <a:rPr lang="en-US" sz="2423" b="1" kern="0" spc="-145" dirty="0">
                <a:solidFill>
                  <a:srgbClr val="333333"/>
                </a:solidFill>
                <a:latin typeface="Inter" pitchFamily="34" charset="0"/>
                <a:ea typeface="Inter" pitchFamily="34" charset="-122"/>
                <a:cs typeface="Inter" pitchFamily="34" charset="-120"/>
              </a:rPr>
              <a:t>Enhanced Privacy Safeguards</a:t>
            </a:r>
            <a:endParaRPr lang="en-US" dirty="0"/>
          </a:p>
        </p:txBody>
      </p:sp>
      <p:sp>
        <p:nvSpPr>
          <p:cNvPr id="11" name="Object 10"/>
          <p:cNvSpPr/>
          <p:nvPr/>
        </p:nvSpPr>
        <p:spPr>
          <a:xfrm>
            <a:off x="634063" y="4600615"/>
            <a:ext cx="5551687" cy="940954"/>
          </a:xfrm>
          <a:prstGeom prst="rect">
            <a:avLst/>
          </a:prstGeom>
          <a:noFill/>
        </p:spPr>
        <p:txBody>
          <a:bodyPr wrap="square" lIns="0" tIns="0" rIns="0" bIns="0" rtlCol="0" anchor="t"/>
          <a:lstStyle/>
          <a:p>
            <a:pPr algn="l">
              <a:lnSpc>
                <a:spcPts val="2471"/>
              </a:lnSpc>
              <a:spcBef>
                <a:spcPts val="992"/>
              </a:spcBef>
              <a:buNone/>
            </a:pPr>
            <a:r>
              <a:rPr lang="en-US" sz="1781" kern="0" spc="-35" dirty="0">
                <a:solidFill>
                  <a:srgbClr val="000000">
                    <a:alpha val="56000"/>
                  </a:srgbClr>
                </a:solidFill>
                <a:latin typeface="Inter" pitchFamily="34" charset="0"/>
                <a:ea typeface="Inter" pitchFamily="34" charset="-122"/>
                <a:cs typeface="Inter" pitchFamily="34" charset="-120"/>
              </a:rPr>
              <a:t>New inference risks with GenAI require robust privacy </a:t>
            </a:r>
            <a:br>
              <a:rPr lang="en-US" sz="1781" kern="0" spc="-35" dirty="0">
                <a:solidFill>
                  <a:srgbClr val="000000">
                    <a:alpha val="56000"/>
                  </a:srgbClr>
                </a:solidFill>
                <a:latin typeface="Inter" pitchFamily="34" charset="0"/>
                <a:ea typeface="Inter" pitchFamily="34" charset="-122"/>
                <a:cs typeface="Inter" pitchFamily="34" charset="-120"/>
              </a:rPr>
            </a:br>
            <a:r>
              <a:rPr lang="en-US" sz="1781" kern="0" spc="-35" dirty="0">
                <a:solidFill>
                  <a:srgbClr val="000000">
                    <a:alpha val="56000"/>
                  </a:srgbClr>
                </a:solidFill>
                <a:latin typeface="Inter" pitchFamily="34" charset="0"/>
                <a:ea typeface="Inter" pitchFamily="34" charset="-122"/>
                <a:cs typeface="Inter" pitchFamily="34" charset="-120"/>
              </a:rPr>
              <a:t>controls, including the use of synthetic data for sensitive information handling.</a:t>
            </a:r>
            <a:endParaRPr lang="en-US" dirty="0"/>
          </a:p>
        </p:txBody>
      </p:sp>
      <p:sp>
        <p:nvSpPr>
          <p:cNvPr id="12" name="Object 11"/>
          <p:cNvSpPr/>
          <p:nvPr/>
        </p:nvSpPr>
        <p:spPr>
          <a:xfrm>
            <a:off x="6189702" y="3889990"/>
            <a:ext cx="5523119" cy="2109260"/>
          </a:xfrm>
          <a:prstGeom prst="rect">
            <a:avLst/>
          </a:prstGeom>
          <a:solidFill>
            <a:srgbClr val="FD864D"/>
          </a:solidFill>
        </p:spPr>
        <p:txBody>
          <a:bodyPr/>
          <a:lstStyle/>
          <a:p>
            <a:endParaRPr lang="en-US"/>
          </a:p>
        </p:txBody>
      </p:sp>
      <p:sp>
        <p:nvSpPr>
          <p:cNvPr id="13" name="Object 12"/>
          <p:cNvSpPr/>
          <p:nvPr/>
        </p:nvSpPr>
        <p:spPr>
          <a:xfrm>
            <a:off x="6475381" y="4113027"/>
            <a:ext cx="5551687" cy="359181"/>
          </a:xfrm>
          <a:prstGeom prst="rect">
            <a:avLst/>
          </a:prstGeom>
          <a:noFill/>
        </p:spPr>
        <p:txBody>
          <a:bodyPr wrap="square" lIns="0" tIns="0" rIns="0" bIns="0" rtlCol="0" anchor="t"/>
          <a:lstStyle/>
          <a:p>
            <a:pPr algn="l">
              <a:lnSpc>
                <a:spcPts val="2830"/>
              </a:lnSpc>
              <a:buNone/>
            </a:pPr>
            <a:r>
              <a:rPr lang="en-US" sz="2423" b="1" kern="0" spc="-145" dirty="0">
                <a:solidFill>
                  <a:srgbClr val="333333"/>
                </a:solidFill>
                <a:latin typeface="Inter" pitchFamily="34" charset="0"/>
                <a:ea typeface="Inter" pitchFamily="34" charset="-122"/>
                <a:cs typeface="Inter" pitchFamily="34" charset="-120"/>
              </a:rPr>
              <a:t>Protection Against Adversarial Attacks</a:t>
            </a:r>
            <a:endParaRPr lang="en-US" dirty="0"/>
          </a:p>
        </p:txBody>
      </p:sp>
      <p:sp>
        <p:nvSpPr>
          <p:cNvPr id="14" name="Object 13"/>
          <p:cNvSpPr/>
          <p:nvPr/>
        </p:nvSpPr>
        <p:spPr>
          <a:xfrm>
            <a:off x="5999250" y="4624253"/>
            <a:ext cx="5551687" cy="940954"/>
          </a:xfrm>
          <a:prstGeom prst="rect">
            <a:avLst/>
          </a:prstGeom>
          <a:noFill/>
        </p:spPr>
        <p:txBody>
          <a:bodyPr wrap="square" lIns="0" tIns="0" rIns="0" bIns="0" rtlCol="0" anchor="t"/>
          <a:lstStyle/>
          <a:p>
            <a:pPr lvl="1" algn="l">
              <a:lnSpc>
                <a:spcPts val="2392"/>
              </a:lnSpc>
              <a:spcBef>
                <a:spcPts val="321"/>
              </a:spcBef>
              <a:buNone/>
            </a:pPr>
            <a:r>
              <a:rPr lang="en-US" sz="1781" kern="0" spc="-35" dirty="0">
                <a:solidFill>
                  <a:srgbClr val="000000">
                    <a:alpha val="56000"/>
                  </a:srgbClr>
                </a:solidFill>
                <a:latin typeface="Inter" pitchFamily="34" charset="0"/>
                <a:ea typeface="Inter" pitchFamily="34" charset="-122"/>
              </a:rPr>
              <a:t>Safeguarding against data poisoning and other adversarial attacks targeting GenAI systems</a:t>
            </a:r>
          </a:p>
        </p:txBody>
      </p:sp>
      <p:sp>
        <p:nvSpPr>
          <p:cNvPr id="15" name="Object 14"/>
          <p:cNvSpPr/>
          <p:nvPr/>
        </p:nvSpPr>
        <p:spPr>
          <a:xfrm>
            <a:off x="11855660" y="6497848"/>
            <a:ext cx="142839"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95272"/>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Traditional Banking Controls: A Mature Framework</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2714" y="698807"/>
            <a:ext cx="10579629" cy="895126"/>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218200"/>
            <a:ext cx="1152237" cy="1276031"/>
          </a:xfrm>
          <a:prstGeom prst="rect">
            <a:avLst/>
          </a:prstGeom>
        </p:spPr>
      </p:pic>
      <p:sp>
        <p:nvSpPr>
          <p:cNvPr id="5" name="Object 4"/>
          <p:cNvSpPr/>
          <p:nvPr/>
        </p:nvSpPr>
        <p:spPr>
          <a:xfrm>
            <a:off x="1333167" y="1039430"/>
            <a:ext cx="10570107" cy="249076"/>
          </a:xfrm>
          <a:prstGeom prst="rect">
            <a:avLst/>
          </a:prstGeom>
          <a:noFill/>
        </p:spPr>
        <p:txBody>
          <a:bodyPr wrap="square" lIns="0" tIns="0" rIns="0" bIns="0" rtlCol="0" anchor="ctr"/>
          <a:lstStyle/>
          <a:p>
            <a:pPr algn="l">
              <a:lnSpc>
                <a:spcPts val="1962"/>
              </a:lnSpc>
              <a:buNone/>
            </a:pPr>
            <a:r>
              <a:rPr lang="en-US" sz="1680" b="1" kern="0" spc="-101" dirty="0">
                <a:solidFill>
                  <a:srgbClr val="333333"/>
                </a:solidFill>
                <a:latin typeface="Inter" pitchFamily="34" charset="0"/>
                <a:ea typeface="Inter" pitchFamily="34" charset="-122"/>
                <a:cs typeface="Inter" pitchFamily="34" charset="-120"/>
              </a:rPr>
              <a:t>Regulatory Oversight</a:t>
            </a:r>
            <a:endParaRPr lang="en-US" dirty="0"/>
          </a:p>
        </p:txBody>
      </p:sp>
      <p:pic>
        <p:nvPicPr>
          <p:cNvPr id="6" name="Object 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42714" y="1471816"/>
            <a:ext cx="8151362" cy="895126"/>
          </a:xfrm>
          <a:prstGeom prst="rect">
            <a:avLst/>
          </a:prstGeom>
        </p:spPr>
      </p:pic>
      <p:pic>
        <p:nvPicPr>
          <p:cNvPr id="7" name="Object 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1301646"/>
            <a:ext cx="1152237" cy="971307"/>
          </a:xfrm>
          <a:prstGeom prst="rect">
            <a:avLst/>
          </a:prstGeom>
        </p:spPr>
      </p:pic>
      <p:sp>
        <p:nvSpPr>
          <p:cNvPr id="8" name="Object 7"/>
          <p:cNvSpPr/>
          <p:nvPr/>
        </p:nvSpPr>
        <p:spPr>
          <a:xfrm>
            <a:off x="1333167" y="1791418"/>
            <a:ext cx="7919010" cy="249076"/>
          </a:xfrm>
          <a:prstGeom prst="rect">
            <a:avLst/>
          </a:prstGeom>
          <a:noFill/>
        </p:spPr>
        <p:txBody>
          <a:bodyPr wrap="square" lIns="0" tIns="0" rIns="0" bIns="0" rtlCol="0" anchor="ctr"/>
          <a:lstStyle/>
          <a:p>
            <a:pPr algn="l">
              <a:lnSpc>
                <a:spcPts val="1962"/>
              </a:lnSpc>
              <a:buNone/>
            </a:pPr>
            <a:r>
              <a:rPr lang="en-US" sz="1680" b="1" kern="0" spc="-101" dirty="0">
                <a:solidFill>
                  <a:srgbClr val="333333"/>
                </a:solidFill>
                <a:latin typeface="Inter" pitchFamily="34" charset="0"/>
                <a:ea typeface="Inter" pitchFamily="34" charset="-122"/>
                <a:cs typeface="Inter" pitchFamily="34" charset="-120"/>
              </a:rPr>
              <a:t>Credit, Market, and Operational Risk Management</a:t>
            </a:r>
            <a:endParaRPr lang="en-US" dirty="0"/>
          </a:p>
        </p:txBody>
      </p:sp>
      <p:pic>
        <p:nvPicPr>
          <p:cNvPr id="9" name="Object 8"/>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42714" y="2244823"/>
            <a:ext cx="3323394" cy="895126"/>
          </a:xfrm>
          <a:prstGeom prst="rect">
            <a:avLst/>
          </a:prstGeom>
        </p:spPr>
      </p:pic>
      <p:pic>
        <p:nvPicPr>
          <p:cNvPr id="10" name="Object 9"/>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2340049"/>
            <a:ext cx="1152237" cy="971307"/>
          </a:xfrm>
          <a:prstGeom prst="rect">
            <a:avLst/>
          </a:prstGeom>
        </p:spPr>
      </p:pic>
      <p:sp>
        <p:nvSpPr>
          <p:cNvPr id="11" name="Object 10"/>
          <p:cNvSpPr/>
          <p:nvPr/>
        </p:nvSpPr>
        <p:spPr>
          <a:xfrm>
            <a:off x="1333167" y="2440632"/>
            <a:ext cx="2597770" cy="498152"/>
          </a:xfrm>
          <a:prstGeom prst="rect">
            <a:avLst/>
          </a:prstGeom>
          <a:noFill/>
        </p:spPr>
        <p:txBody>
          <a:bodyPr wrap="square" lIns="0" tIns="0" rIns="0" bIns="0" rtlCol="0" anchor="ctr"/>
          <a:lstStyle/>
          <a:p>
            <a:pPr algn="l">
              <a:lnSpc>
                <a:spcPts val="1962"/>
              </a:lnSpc>
              <a:buNone/>
            </a:pPr>
            <a:r>
              <a:rPr lang="en-US" sz="1680" b="1" kern="0" spc="-101" dirty="0">
                <a:solidFill>
                  <a:srgbClr val="333333"/>
                </a:solidFill>
                <a:latin typeface="Inter" pitchFamily="34" charset="0"/>
                <a:ea typeface="Inter" pitchFamily="34" charset="-122"/>
                <a:cs typeface="Inter" pitchFamily="34" charset="-120"/>
              </a:rPr>
              <a:t>Manual Process Controls with Human Judgment</a:t>
            </a:r>
            <a:endParaRPr lang="en-US" dirty="0"/>
          </a:p>
        </p:txBody>
      </p:sp>
      <p:pic>
        <p:nvPicPr>
          <p:cNvPr id="12" name="Object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42714" y="2996814"/>
            <a:ext cx="5742139" cy="895126"/>
          </a:xfrm>
          <a:prstGeom prst="rect">
            <a:avLst/>
          </a:prstGeom>
        </p:spPr>
      </p:pic>
      <p:pic>
        <p:nvPicPr>
          <p:cNvPr id="13" name="Object 12"/>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0" y="3092039"/>
            <a:ext cx="1152237" cy="1276031"/>
          </a:xfrm>
          <a:prstGeom prst="rect">
            <a:avLst/>
          </a:prstGeom>
        </p:spPr>
      </p:pic>
      <p:sp>
        <p:nvSpPr>
          <p:cNvPr id="14" name="Object 13"/>
          <p:cNvSpPr/>
          <p:nvPr/>
        </p:nvSpPr>
        <p:spPr>
          <a:xfrm>
            <a:off x="1333167" y="3316416"/>
            <a:ext cx="5258390" cy="249076"/>
          </a:xfrm>
          <a:prstGeom prst="rect">
            <a:avLst/>
          </a:prstGeom>
          <a:noFill/>
        </p:spPr>
        <p:txBody>
          <a:bodyPr wrap="square" lIns="0" tIns="0" rIns="0" bIns="0" rtlCol="0" anchor="ctr"/>
          <a:lstStyle/>
          <a:p>
            <a:pPr algn="l">
              <a:lnSpc>
                <a:spcPts val="1962"/>
              </a:lnSpc>
              <a:buNone/>
            </a:pPr>
            <a:r>
              <a:rPr lang="en-US" sz="1680" b="1" kern="0" spc="-101" dirty="0">
                <a:solidFill>
                  <a:srgbClr val="333333"/>
                </a:solidFill>
                <a:latin typeface="Inter" pitchFamily="34" charset="0"/>
                <a:ea typeface="Inter" pitchFamily="34" charset="-122"/>
                <a:cs typeface="Inter" pitchFamily="34" charset="-120"/>
              </a:rPr>
              <a:t>Standard PII Handling (Classification, Access)</a:t>
            </a:r>
            <a:endParaRPr lang="en-US" dirty="0"/>
          </a:p>
        </p:txBody>
      </p:sp>
      <p:sp>
        <p:nvSpPr>
          <p:cNvPr id="15" name="Object 14"/>
          <p:cNvSpPr/>
          <p:nvPr/>
        </p:nvSpPr>
        <p:spPr>
          <a:xfrm>
            <a:off x="11855660" y="6497848"/>
            <a:ext cx="142839"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4</a:t>
            </a:fld>
            <a:endParaRPr lang="en-US"/>
          </a:p>
        </p:txBody>
      </p:sp>
      <p:sp>
        <p:nvSpPr>
          <p:cNvPr id="16" name="Object 2">
            <a:extLst>
              <a:ext uri="{FF2B5EF4-FFF2-40B4-BE49-F238E27FC236}">
                <a16:creationId xmlns:a16="http://schemas.microsoft.com/office/drawing/2014/main" id="{3F72CFC5-A413-9821-C3AB-8A1487D046EE}"/>
              </a:ext>
            </a:extLst>
          </p:cNvPr>
          <p:cNvSpPr/>
          <p:nvPr/>
        </p:nvSpPr>
        <p:spPr>
          <a:xfrm>
            <a:off x="800813" y="3852603"/>
            <a:ext cx="7985835" cy="3067161"/>
          </a:xfrm>
          <a:prstGeom prst="rect">
            <a:avLst/>
          </a:prstGeom>
          <a:noFill/>
        </p:spPr>
        <p:txBody>
          <a:bodyPr wrap="square" lIns="0" tIns="0" rIns="0" bIns="0" rtlCol="0" anchor="t"/>
          <a:lstStyle/>
          <a:p>
            <a:pPr marL="242900" indent="-242900" algn="l">
              <a:lnSpc>
                <a:spcPts val="2523"/>
              </a:lnSpc>
              <a:buSzPct val="100000"/>
              <a:buChar char="•"/>
            </a:pPr>
            <a:r>
              <a:rPr lang="en-US" sz="2160" b="1" kern="0" spc="-130" dirty="0">
                <a:solidFill>
                  <a:schemeClr val="bg1"/>
                </a:solidFill>
                <a:latin typeface="Inter" pitchFamily="34" charset="0"/>
                <a:ea typeface="Inter" pitchFamily="34" charset="-122"/>
                <a:cs typeface="Inter" pitchFamily="34" charset="-120"/>
              </a:rPr>
              <a:t>Long-established, stringent control requirements</a:t>
            </a:r>
          </a:p>
          <a:p>
            <a:pPr lvl="1" algn="l">
              <a:lnSpc>
                <a:spcPts val="1914"/>
              </a:lnSpc>
              <a:spcBef>
                <a:spcPts val="257"/>
              </a:spcBef>
              <a:buNone/>
            </a:pPr>
            <a:r>
              <a:rPr lang="en-US" sz="1380" kern="0" spc="-28" dirty="0">
                <a:solidFill>
                  <a:schemeClr val="bg1">
                    <a:alpha val="56000"/>
                  </a:schemeClr>
                </a:solidFill>
                <a:latin typeface="Inter" pitchFamily="34" charset="0"/>
                <a:ea typeface="Inter" pitchFamily="34" charset="-122"/>
                <a:cs typeface="Inter" pitchFamily="34" charset="-120"/>
              </a:rPr>
              <a:t>The traditional banking control environment has been in place for a long time, with well-defined and rigorous control requirements.</a:t>
            </a:r>
          </a:p>
          <a:p>
            <a:pPr marL="242900" indent="-242900" algn="l">
              <a:lnSpc>
                <a:spcPts val="2523"/>
              </a:lnSpc>
              <a:spcBef>
                <a:spcPts val="2044"/>
              </a:spcBef>
              <a:buSzPct val="100000"/>
              <a:buChar char="•"/>
            </a:pPr>
            <a:r>
              <a:rPr lang="en-US" sz="2160" b="1" kern="0" spc="-130" dirty="0">
                <a:solidFill>
                  <a:schemeClr val="bg1"/>
                </a:solidFill>
                <a:latin typeface="Inter" pitchFamily="34" charset="0"/>
                <a:ea typeface="Inter" pitchFamily="34" charset="-122"/>
                <a:cs typeface="Inter" pitchFamily="34" charset="-120"/>
              </a:rPr>
              <a:t>Focus on credit, market, operational, and compliance risks</a:t>
            </a:r>
          </a:p>
          <a:p>
            <a:pPr lvl="1" algn="l">
              <a:lnSpc>
                <a:spcPts val="1914"/>
              </a:lnSpc>
              <a:spcBef>
                <a:spcPts val="257"/>
              </a:spcBef>
              <a:buNone/>
            </a:pPr>
            <a:r>
              <a:rPr lang="en-US" sz="1380" kern="0" spc="-28" dirty="0">
                <a:solidFill>
                  <a:schemeClr val="bg1">
                    <a:alpha val="56000"/>
                  </a:schemeClr>
                </a:solidFill>
                <a:latin typeface="Inter" pitchFamily="34" charset="0"/>
                <a:ea typeface="Inter" pitchFamily="34" charset="-122"/>
                <a:cs typeface="Inter" pitchFamily="34" charset="-120"/>
              </a:rPr>
              <a:t>The controls are primarily aimed at managing the key risk areas in traditional banking, such as credit, market, operational, and compliance risks.</a:t>
            </a:r>
          </a:p>
          <a:p>
            <a:pPr marL="242900" indent="-242900" algn="l">
              <a:lnSpc>
                <a:spcPts val="2523"/>
              </a:lnSpc>
              <a:spcBef>
                <a:spcPts val="2044"/>
              </a:spcBef>
              <a:buSzPct val="100000"/>
              <a:buChar char="•"/>
            </a:pPr>
            <a:r>
              <a:rPr lang="en-US" sz="2160" b="1" kern="0" spc="-130" dirty="0">
                <a:solidFill>
                  <a:schemeClr val="bg1"/>
                </a:solidFill>
                <a:latin typeface="Inter" pitchFamily="34" charset="0"/>
                <a:ea typeface="Inter" pitchFamily="34" charset="-122"/>
                <a:cs typeface="Inter" pitchFamily="34" charset="-120"/>
              </a:rPr>
              <a:t>Well-defined regulatory oversight</a:t>
            </a:r>
          </a:p>
          <a:p>
            <a:pPr lvl="1" algn="l">
              <a:lnSpc>
                <a:spcPts val="1914"/>
              </a:lnSpc>
              <a:spcBef>
                <a:spcPts val="257"/>
              </a:spcBef>
              <a:buNone/>
            </a:pPr>
            <a:r>
              <a:rPr lang="en-US" sz="1380" kern="0" spc="-28" dirty="0">
                <a:solidFill>
                  <a:schemeClr val="bg1">
                    <a:alpha val="56000"/>
                  </a:schemeClr>
                </a:solidFill>
                <a:latin typeface="Inter" pitchFamily="34" charset="0"/>
                <a:ea typeface="Inter" pitchFamily="34" charset="-122"/>
                <a:cs typeface="Inter" pitchFamily="34" charset="-120"/>
              </a:rPr>
              <a:t>The control environment is subject to well-established and clearly defined regulatory oversight and requirements.</a:t>
            </a:r>
            <a:endParaRPr lang="en-US" dirty="0">
              <a:solidFill>
                <a:schemeClr val="bg1"/>
              </a:solidFill>
            </a:endParaRPr>
          </a:p>
        </p:txBody>
      </p:sp>
      <p:sp>
        <p:nvSpPr>
          <p:cNvPr id="17" name="Object 3">
            <a:extLst>
              <a:ext uri="{FF2B5EF4-FFF2-40B4-BE49-F238E27FC236}">
                <a16:creationId xmlns:a16="http://schemas.microsoft.com/office/drawing/2014/main" id="{18B34856-8203-A049-289B-2CE44283A909}"/>
              </a:ext>
            </a:extLst>
          </p:cNvPr>
          <p:cNvSpPr/>
          <p:nvPr/>
        </p:nvSpPr>
        <p:spPr>
          <a:xfrm>
            <a:off x="8671034" y="2659175"/>
            <a:ext cx="3407674" cy="3069705"/>
          </a:xfrm>
          <a:prstGeom prst="rect">
            <a:avLst/>
          </a:prstGeom>
          <a:noFill/>
        </p:spPr>
        <p:txBody>
          <a:bodyPr wrap="square" lIns="0" tIns="0" rIns="0" bIns="0" rtlCol="0" anchor="t"/>
          <a:lstStyle/>
          <a:p>
            <a:pPr marL="242900" indent="-242900" algn="l">
              <a:lnSpc>
                <a:spcPts val="2523"/>
              </a:lnSpc>
              <a:buSzPct val="100000"/>
              <a:buChar char="•"/>
            </a:pPr>
            <a:r>
              <a:rPr lang="en-US" sz="2160" b="1" kern="0" spc="-130" dirty="0">
                <a:solidFill>
                  <a:schemeClr val="bg1"/>
                </a:solidFill>
                <a:latin typeface="Inter" pitchFamily="34" charset="0"/>
                <a:ea typeface="Inter" pitchFamily="34" charset="-122"/>
                <a:cs typeface="Inter" pitchFamily="34" charset="-120"/>
              </a:rPr>
              <a:t>Manual process controls with human judgment</a:t>
            </a:r>
          </a:p>
          <a:p>
            <a:pPr lvl="1" algn="l">
              <a:lnSpc>
                <a:spcPts val="1914"/>
              </a:lnSpc>
              <a:spcBef>
                <a:spcPts val="257"/>
              </a:spcBef>
              <a:buNone/>
            </a:pPr>
            <a:r>
              <a:rPr lang="en-US" sz="1380" kern="0" spc="-28" dirty="0">
                <a:solidFill>
                  <a:schemeClr val="bg1">
                    <a:alpha val="56000"/>
                  </a:schemeClr>
                </a:solidFill>
                <a:latin typeface="Inter" pitchFamily="34" charset="0"/>
                <a:ea typeface="Inter" pitchFamily="34" charset="-122"/>
                <a:cs typeface="Inter" pitchFamily="34" charset="-120"/>
              </a:rPr>
              <a:t>The controls are largely manual, relying on human expertise and decision-making rather than automated or AI-driven processes.</a:t>
            </a:r>
          </a:p>
          <a:p>
            <a:pPr marL="242900" indent="-242900" algn="l">
              <a:lnSpc>
                <a:spcPts val="2523"/>
              </a:lnSpc>
              <a:spcBef>
                <a:spcPts val="2044"/>
              </a:spcBef>
              <a:buSzPct val="100000"/>
              <a:buChar char="•"/>
            </a:pPr>
            <a:r>
              <a:rPr lang="en-US" sz="2160" b="1" kern="0" spc="-130" dirty="0">
                <a:solidFill>
                  <a:schemeClr val="bg1"/>
                </a:solidFill>
                <a:latin typeface="Inter" pitchFamily="34" charset="0"/>
                <a:ea typeface="Inter" pitchFamily="34" charset="-122"/>
                <a:cs typeface="Inter" pitchFamily="34" charset="-120"/>
              </a:rPr>
              <a:t>Standard PII handling (classification, access)</a:t>
            </a:r>
          </a:p>
          <a:p>
            <a:pPr lvl="1" algn="l">
              <a:lnSpc>
                <a:spcPts val="1914"/>
              </a:lnSpc>
              <a:spcBef>
                <a:spcPts val="257"/>
              </a:spcBef>
              <a:buNone/>
            </a:pPr>
            <a:r>
              <a:rPr lang="en-US" sz="1380" kern="0" spc="-28" dirty="0">
                <a:solidFill>
                  <a:schemeClr val="bg1">
                    <a:alpha val="56000"/>
                  </a:schemeClr>
                </a:solidFill>
                <a:latin typeface="Inter" pitchFamily="34" charset="0"/>
                <a:ea typeface="Inter" pitchFamily="34" charset="-122"/>
                <a:cs typeface="Inter" pitchFamily="34" charset="-120"/>
              </a:rPr>
              <a:t>The controls around handling personally identifiable information (PII) are based on standard classification and access management practices.</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The Imperative of Enhanced Controls in the GenAI Era</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3" y="2561585"/>
            <a:ext cx="2952012" cy="1190327"/>
          </a:xfrm>
          <a:prstGeom prst="rect">
            <a:avLst/>
          </a:prstGeom>
        </p:spPr>
      </p:pic>
      <p:sp>
        <p:nvSpPr>
          <p:cNvPr id="4" name="Object 3"/>
          <p:cNvSpPr/>
          <p:nvPr/>
        </p:nvSpPr>
        <p:spPr>
          <a:xfrm>
            <a:off x="552312" y="3024473"/>
            <a:ext cx="2513971" cy="266931"/>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Regulatory Controls</a:t>
            </a:r>
            <a:endParaRPr lang="en-US" dirty="0"/>
          </a:p>
        </p:txBody>
      </p:sp>
      <p:sp>
        <p:nvSpPr>
          <p:cNvPr id="5" name="Object 4"/>
          <p:cNvSpPr/>
          <p:nvPr/>
        </p:nvSpPr>
        <p:spPr>
          <a:xfrm>
            <a:off x="761810" y="1722999"/>
            <a:ext cx="2513971" cy="686224"/>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Adapting control frameworks to address AI-specific regulatory requirements, such as guidelines from agencies like PRA, FED, and FINRA.</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7688" y="2561585"/>
            <a:ext cx="2961534" cy="1190327"/>
          </a:xfrm>
          <a:prstGeom prst="rect">
            <a:avLst/>
          </a:prstGeom>
        </p:spPr>
      </p:pic>
      <p:sp>
        <p:nvSpPr>
          <p:cNvPr id="7" name="Object 6"/>
          <p:cNvSpPr/>
          <p:nvPr/>
        </p:nvSpPr>
        <p:spPr>
          <a:xfrm>
            <a:off x="3613834" y="2891156"/>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Security and Data Protection</a:t>
            </a:r>
            <a:endParaRPr lang="en-US" dirty="0"/>
          </a:p>
        </p:txBody>
      </p:sp>
      <p:sp>
        <p:nvSpPr>
          <p:cNvPr id="8" name="Object 7"/>
          <p:cNvSpPr/>
          <p:nvPr/>
        </p:nvSpPr>
        <p:spPr>
          <a:xfrm>
            <a:off x="3523369" y="1551592"/>
            <a:ext cx="2513971" cy="857780"/>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Implementing specialized AI security expertise, enhanced data protection measures, and robust model security controls (e.g., against prompt injection attacks).</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9250" y="2561585"/>
            <a:ext cx="2952012" cy="1190327"/>
          </a:xfrm>
          <a:prstGeom prst="rect">
            <a:avLst/>
          </a:prstGeom>
        </p:spPr>
      </p:pic>
      <p:sp>
        <p:nvSpPr>
          <p:cNvPr id="10" name="Object 9"/>
          <p:cNvSpPr/>
          <p:nvPr/>
        </p:nvSpPr>
        <p:spPr>
          <a:xfrm>
            <a:off x="6375393" y="2891156"/>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AI-Specific Guardrails</a:t>
            </a:r>
            <a:endParaRPr lang="en-US" dirty="0"/>
          </a:p>
        </p:txBody>
      </p:sp>
      <p:sp>
        <p:nvSpPr>
          <p:cNvPr id="11" name="Object 10"/>
          <p:cNvSpPr/>
          <p:nvPr/>
        </p:nvSpPr>
        <p:spPr>
          <a:xfrm>
            <a:off x="6284928" y="1551592"/>
            <a:ext cx="2513971" cy="857780"/>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Developing and implementing tailored controls, such as input filtering, output moderation, topic boundaries, behavioral constraints, and content classifiers, to govern the use of GenAI in banking.</a:t>
            </a:r>
            <a:endParaRPr lang="en-US" dirty="0"/>
          </a:p>
        </p:txBody>
      </p:sp>
      <p:pic>
        <p:nvPicPr>
          <p:cNvPr id="12" name="Object 1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60811" y="2561585"/>
            <a:ext cx="2952012" cy="1190327"/>
          </a:xfrm>
          <a:prstGeom prst="rect">
            <a:avLst/>
          </a:prstGeom>
        </p:spPr>
      </p:pic>
      <p:sp>
        <p:nvSpPr>
          <p:cNvPr id="13" name="Object 12"/>
          <p:cNvSpPr/>
          <p:nvPr/>
        </p:nvSpPr>
        <p:spPr>
          <a:xfrm>
            <a:off x="9136953" y="2891156"/>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Automated PII Protection</a:t>
            </a:r>
            <a:endParaRPr lang="en-US" dirty="0"/>
          </a:p>
        </p:txBody>
      </p:sp>
      <p:sp>
        <p:nvSpPr>
          <p:cNvPr id="14" name="Object 13"/>
          <p:cNvSpPr/>
          <p:nvPr/>
        </p:nvSpPr>
        <p:spPr>
          <a:xfrm>
            <a:off x="9046488" y="1722999"/>
            <a:ext cx="2513971" cy="686224"/>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Leveraging AI-powered pattern and entity recognition to enable real-time, context-aware redaction of personally identifiable information (PII) in GenAI outputs.</a:t>
            </a:r>
            <a:endParaRPr lang="en-US" dirty="0"/>
          </a:p>
        </p:txBody>
      </p:sp>
      <p:pic>
        <p:nvPicPr>
          <p:cNvPr id="15" name="Object 14"/>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6133" y="3847138"/>
            <a:ext cx="2952012" cy="1190327"/>
          </a:xfrm>
          <a:prstGeom prst="rect">
            <a:avLst/>
          </a:prstGeom>
        </p:spPr>
      </p:pic>
      <p:sp>
        <p:nvSpPr>
          <p:cNvPr id="16" name="Object 15"/>
          <p:cNvSpPr/>
          <p:nvPr/>
        </p:nvSpPr>
        <p:spPr>
          <a:xfrm>
            <a:off x="852274" y="4310027"/>
            <a:ext cx="2199725" cy="266931"/>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Risk Management</a:t>
            </a:r>
            <a:endParaRPr lang="en-US" dirty="0"/>
          </a:p>
        </p:txBody>
      </p:sp>
      <p:sp>
        <p:nvSpPr>
          <p:cNvPr id="17" name="Object 16"/>
          <p:cNvSpPr/>
          <p:nvPr/>
        </p:nvSpPr>
        <p:spPr>
          <a:xfrm>
            <a:off x="761810" y="5189232"/>
            <a:ext cx="2513971" cy="857780"/>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Establishing new frameworks for evaluating and managing risks associated with GenAI models, including probabilistic validation, redefined risk thresholds, and early warning systems.</a:t>
            </a:r>
            <a:endParaRPr lang="en-US" dirty="0"/>
          </a:p>
        </p:txBody>
      </p:sp>
      <p:pic>
        <p:nvPicPr>
          <p:cNvPr id="18" name="Object 17"/>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37688" y="3847138"/>
            <a:ext cx="2961534" cy="1190327"/>
          </a:xfrm>
          <a:prstGeom prst="rect">
            <a:avLst/>
          </a:prstGeom>
        </p:spPr>
      </p:pic>
      <p:sp>
        <p:nvSpPr>
          <p:cNvPr id="19" name="Object 18"/>
          <p:cNvSpPr/>
          <p:nvPr/>
        </p:nvSpPr>
        <p:spPr>
          <a:xfrm>
            <a:off x="3613834" y="4176710"/>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Governance and Oversight</a:t>
            </a:r>
            <a:endParaRPr lang="en-US" dirty="0"/>
          </a:p>
        </p:txBody>
      </p:sp>
      <p:sp>
        <p:nvSpPr>
          <p:cNvPr id="20" name="Object 19"/>
          <p:cNvSpPr/>
          <p:nvPr/>
        </p:nvSpPr>
        <p:spPr>
          <a:xfrm>
            <a:off x="3523369" y="5189232"/>
            <a:ext cx="2513971" cy="686224"/>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Implementing AI ethics review processes, board-level education, cross-functional integration, and formalization of ethical AI principles and guidelines.</a:t>
            </a:r>
            <a:endParaRPr lang="en-US" dirty="0"/>
          </a:p>
        </p:txBody>
      </p:sp>
      <p:pic>
        <p:nvPicPr>
          <p:cNvPr id="21" name="Object 20"/>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9250" y="3847138"/>
            <a:ext cx="2952012" cy="1190327"/>
          </a:xfrm>
          <a:prstGeom prst="rect">
            <a:avLst/>
          </a:prstGeom>
        </p:spPr>
      </p:pic>
      <p:sp>
        <p:nvSpPr>
          <p:cNvPr id="22" name="Object 21"/>
          <p:cNvSpPr/>
          <p:nvPr/>
        </p:nvSpPr>
        <p:spPr>
          <a:xfrm>
            <a:off x="6375393" y="4176710"/>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Operational Excellence</a:t>
            </a:r>
            <a:endParaRPr lang="en-US" dirty="0"/>
          </a:p>
        </p:txBody>
      </p:sp>
      <p:sp>
        <p:nvSpPr>
          <p:cNvPr id="23" name="Object 22"/>
          <p:cNvSpPr/>
          <p:nvPr/>
        </p:nvSpPr>
        <p:spPr>
          <a:xfrm>
            <a:off x="6284928" y="5189232"/>
            <a:ext cx="2513971" cy="857780"/>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Enhancing human-AI collaboration, implementing AI-specific quality verification, and ensuring transparency and explainability in GenAI-powered banking operations.</a:t>
            </a:r>
            <a:endParaRPr lang="en-US" dirty="0"/>
          </a:p>
        </p:txBody>
      </p:sp>
      <p:pic>
        <p:nvPicPr>
          <p:cNvPr id="24" name="Object 23"/>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60811" y="3847138"/>
            <a:ext cx="2952012" cy="1190327"/>
          </a:xfrm>
          <a:prstGeom prst="rect">
            <a:avLst/>
          </a:prstGeom>
        </p:spPr>
      </p:pic>
      <p:sp>
        <p:nvSpPr>
          <p:cNvPr id="25" name="Object 24"/>
          <p:cNvSpPr/>
          <p:nvPr/>
        </p:nvSpPr>
        <p:spPr>
          <a:xfrm>
            <a:off x="9136953" y="4176710"/>
            <a:ext cx="2199725" cy="533862"/>
          </a:xfrm>
          <a:prstGeom prst="rect">
            <a:avLst/>
          </a:prstGeom>
          <a:noFill/>
        </p:spPr>
        <p:txBody>
          <a:bodyPr wrap="square" lIns="0" tIns="0" rIns="0" bIns="0" rtlCol="0" anchor="t"/>
          <a:lstStyle/>
          <a:p>
            <a:pPr algn="ctr">
              <a:lnSpc>
                <a:spcPts val="2102"/>
              </a:lnSpc>
              <a:buNone/>
            </a:pPr>
            <a:r>
              <a:rPr lang="en-US" sz="1800" b="1" kern="0" spc="-108" dirty="0">
                <a:solidFill>
                  <a:srgbClr val="333333"/>
                </a:solidFill>
                <a:latin typeface="Inter" pitchFamily="34" charset="0"/>
                <a:ea typeface="Inter" pitchFamily="34" charset="-122"/>
                <a:cs typeface="Inter" pitchFamily="34" charset="-120"/>
              </a:rPr>
              <a:t>Integrated Ecosystem</a:t>
            </a:r>
            <a:endParaRPr lang="en-US" dirty="0"/>
          </a:p>
        </p:txBody>
      </p:sp>
      <p:sp>
        <p:nvSpPr>
          <p:cNvPr id="26" name="Object 25"/>
          <p:cNvSpPr/>
          <p:nvPr/>
        </p:nvSpPr>
        <p:spPr>
          <a:xfrm>
            <a:off x="9046488" y="5189232"/>
            <a:ext cx="2513971" cy="857780"/>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Adopting a holistic, cross-domain control approach, automating control processes, strategically rationalizing the control framework, and anticipating future control requirements.</a:t>
            </a:r>
            <a:endParaRPr lang="en-US" dirty="0"/>
          </a:p>
        </p:txBody>
      </p:sp>
      <p:sp>
        <p:nvSpPr>
          <p:cNvPr id="27" name="Object 26"/>
          <p:cNvSpPr/>
          <p:nvPr/>
        </p:nvSpPr>
        <p:spPr>
          <a:xfrm>
            <a:off x="11865183" y="6497848"/>
            <a:ext cx="133317" cy="237619"/>
          </a:xfrm>
          <a:prstGeom prst="rect">
            <a:avLst/>
          </a:prstGeom>
          <a:noFill/>
        </p:spPr>
        <p:txBody>
          <a:bodyPr/>
          <a:lstStyle/>
          <a:p>
            <a:endParaRPr lang="en-US"/>
          </a:p>
        </p:txBody>
      </p:sp>
      <p:sp>
        <p:nvSpPr>
          <p:cNvPr id="28"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5757375" y="476131"/>
            <a:ext cx="5955446" cy="5904024"/>
          </a:xfrm>
          <a:prstGeom prst="rect">
            <a:avLst/>
          </a:prstGeom>
          <a:solidFill>
            <a:srgbClr val="22AAEE"/>
          </a:solidFill>
        </p:spPr>
        <p:txBody>
          <a:bodyPr/>
          <a:lstStyle/>
          <a:p>
            <a:endParaRPr lang="en-US"/>
          </a:p>
        </p:txBody>
      </p:sp>
      <p:pic>
        <p:nvPicPr>
          <p:cNvPr id="3" name="Object 2" descr="Navigating the Future of Banking Data and Controls in the GenAI Era"/>
          <p:cNvPicPr>
            <a:picLocks noChangeAspect="1"/>
          </p:cNvPicPr>
          <p:nvPr/>
        </p:nvPicPr>
        <p:blipFill>
          <a:blip r:embed="rId3"/>
          <a:srcRect l="23605" r="23605"/>
          <a:stretch/>
        </p:blipFill>
        <p:spPr>
          <a:xfrm>
            <a:off x="5757375" y="476131"/>
            <a:ext cx="5955446" cy="5904024"/>
          </a:xfrm>
          <a:prstGeom prst="rect">
            <a:avLst/>
          </a:prstGeom>
        </p:spPr>
      </p:pic>
      <p:sp>
        <p:nvSpPr>
          <p:cNvPr id="4" name="Object 3"/>
          <p:cNvSpPr/>
          <p:nvPr/>
        </p:nvSpPr>
        <p:spPr>
          <a:xfrm>
            <a:off x="346385" y="921909"/>
            <a:ext cx="5064605" cy="1584623"/>
          </a:xfrm>
          <a:prstGeom prst="rect">
            <a:avLst/>
          </a:prstGeom>
          <a:noFill/>
        </p:spPr>
        <p:txBody>
          <a:bodyPr wrap="square" lIns="0" tIns="0" rIns="0" bIns="0" rtlCol="0" anchor="ctr"/>
          <a:lstStyle/>
          <a:p>
            <a:pPr algn="ctr">
              <a:lnSpc>
                <a:spcPts val="4161"/>
              </a:lnSpc>
              <a:buNone/>
            </a:pPr>
            <a:r>
              <a:rPr lang="en-US" sz="3563" b="1" kern="0" spc="-214" dirty="0">
                <a:solidFill>
                  <a:srgbClr val="FFFFFF"/>
                </a:solidFill>
                <a:latin typeface="Inter" pitchFamily="34" charset="0"/>
                <a:ea typeface="Inter" pitchFamily="34" charset="-122"/>
                <a:cs typeface="Inter" pitchFamily="34" charset="-120"/>
              </a:rPr>
              <a:t>Navigating the Future of Banking Data and Controls in the GenAI Era</a:t>
            </a:r>
            <a:endParaRPr lang="en-US" dirty="0"/>
          </a:p>
        </p:txBody>
      </p:sp>
      <p:sp>
        <p:nvSpPr>
          <p:cNvPr id="5" name="Object 4"/>
          <p:cNvSpPr/>
          <p:nvPr/>
        </p:nvSpPr>
        <p:spPr>
          <a:xfrm>
            <a:off x="254730" y="2603990"/>
            <a:ext cx="5247915" cy="3311044"/>
          </a:xfrm>
          <a:prstGeom prst="rect">
            <a:avLst/>
          </a:prstGeom>
          <a:noFill/>
        </p:spPr>
        <p:txBody>
          <a:bodyPr wrap="square" lIns="0" tIns="0" rIns="0" bIns="0" rtlCol="0" anchor="ctr"/>
          <a:lstStyle/>
          <a:p>
            <a:pPr algn="ctr">
              <a:lnSpc>
                <a:spcPts val="2372"/>
              </a:lnSpc>
              <a:spcBef>
                <a:spcPts val="752"/>
              </a:spcBef>
              <a:buNone/>
            </a:pPr>
            <a:r>
              <a:rPr lang="en-US" sz="1710" kern="0" spc="-34" dirty="0">
                <a:solidFill>
                  <a:srgbClr val="FFFFFF">
                    <a:alpha val="80000"/>
                  </a:srgbClr>
                </a:solidFill>
                <a:latin typeface="Inter" pitchFamily="34" charset="0"/>
                <a:ea typeface="Inter" pitchFamily="34" charset="-122"/>
                <a:cs typeface="Inter" pitchFamily="34" charset="-120"/>
              </a:rPr>
              <a:t>As the banking industry embraces the transformative potential of Generative AI, it must navigate a new era of heightened data requirements and enhanced controls. By addressing these challenges, banks can unlock the full benefits of GenAI while ensuring regulatory compliance, data integrity, and ethical AI governance. This journey will require a comprehensive, cross-functional approach that aligns people, processes, and technology to build a resilient and future-ready banking ecosystem.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794</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Future of Banking Data and Controls in the GenAI Era</dc:title>
  <dc:subject>Navigating the Future of Banking Data and Controls in the GenAI Era</dc:subject>
  <dc:creator>veerabadran.sudhakar@gmail.com</dc:creator>
  <cp:lastModifiedBy>Veerabadran Sudhakar</cp:lastModifiedBy>
  <cp:revision>3</cp:revision>
  <dcterms:created xsi:type="dcterms:W3CDTF">2025-04-27T14:33:16Z</dcterms:created>
  <dcterms:modified xsi:type="dcterms:W3CDTF">2025-04-27T15:25:26Z</dcterms:modified>
</cp:coreProperties>
</file>