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1"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211"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9704-BFF3-8F47-DE00-94C232E85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BD785-DAF3-5C2D-9D3A-2613940FC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74290D-10F5-7AD6-D129-F99DD6FE0D3F}"/>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5" name="Footer Placeholder 4">
            <a:extLst>
              <a:ext uri="{FF2B5EF4-FFF2-40B4-BE49-F238E27FC236}">
                <a16:creationId xmlns:a16="http://schemas.microsoft.com/office/drawing/2014/main" id="{3CDA8BD5-E246-6848-CD14-20E440AC1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F0A0C-4E33-0BBB-3FA1-93CAAD5C0EEF}"/>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28676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5191-0B58-B6B5-A6FD-3460D10490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8404F-95C5-3338-F4FE-E900BDA03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EBD79-F35D-D812-A3AC-E7ECE612A67A}"/>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5" name="Footer Placeholder 4">
            <a:extLst>
              <a:ext uri="{FF2B5EF4-FFF2-40B4-BE49-F238E27FC236}">
                <a16:creationId xmlns:a16="http://schemas.microsoft.com/office/drawing/2014/main" id="{7FF6C1AA-5C16-0373-D7E8-A8222C312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E2C88-5226-706B-5B0E-5C52583BC5A6}"/>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96235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6CCA7-BB61-EAE6-B8EA-4ACCFBB5C4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0C175-2E04-16EB-B43B-586A02D04B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A8C37-1F0B-6CBD-8B75-D70EAF829609}"/>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5" name="Footer Placeholder 4">
            <a:extLst>
              <a:ext uri="{FF2B5EF4-FFF2-40B4-BE49-F238E27FC236}">
                <a16:creationId xmlns:a16="http://schemas.microsoft.com/office/drawing/2014/main" id="{80600F4F-3A58-E9CE-9FC9-69E7ABA1A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F4AC3-B841-A1F8-4AC7-70274E11A969}"/>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604151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5574-13A8-7BD3-D7C1-941777C367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C437A3-F305-0504-A2ED-83B9824B9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A42A3-12D3-99E5-1AE9-79AC3E496C8D}"/>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5" name="Footer Placeholder 4">
            <a:extLst>
              <a:ext uri="{FF2B5EF4-FFF2-40B4-BE49-F238E27FC236}">
                <a16:creationId xmlns:a16="http://schemas.microsoft.com/office/drawing/2014/main" id="{F590C4DD-1029-9132-1F73-74148ABB6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119F1-F8BC-FDF4-A873-4E9175BFA1BB}"/>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59322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F49E-0C45-3868-B40F-1A496A9AC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561E3E-3C88-5A5F-38FB-2F019A1B73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E67A71-C623-906E-48CD-5788F0808CDA}"/>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5" name="Footer Placeholder 4">
            <a:extLst>
              <a:ext uri="{FF2B5EF4-FFF2-40B4-BE49-F238E27FC236}">
                <a16:creationId xmlns:a16="http://schemas.microsoft.com/office/drawing/2014/main" id="{57D2A752-182C-1D6E-08AB-D1F49FCA5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F2211-1DAE-8BD9-7945-02371A03AD84}"/>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121746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4993-11D6-7E46-BDEB-B342D01B6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DE1132-C3D7-7D13-53ED-FB1510696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57418B-7685-577E-40FB-7D64ABA7E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D5492D-DD48-183A-5A6B-2CE956722F9A}"/>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6" name="Footer Placeholder 5">
            <a:extLst>
              <a:ext uri="{FF2B5EF4-FFF2-40B4-BE49-F238E27FC236}">
                <a16:creationId xmlns:a16="http://schemas.microsoft.com/office/drawing/2014/main" id="{BE9EEAE3-C375-508E-D34D-D85468641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03C8E-FA95-BBAD-9798-6D2E50E96403}"/>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61108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05D9-FB8A-B1F1-E12D-5937A57DE9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0DC478-EC0A-4F9E-AD3E-752949F1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74D787-279E-5AF8-3884-D6B12CADF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EF079-0D70-45BE-C6F9-13A067CF79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8D49A9-9CCD-DF61-1365-45A8FD568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33EE45-0BFD-37A7-DBC4-2E77C9D692C7}"/>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8" name="Footer Placeholder 7">
            <a:extLst>
              <a:ext uri="{FF2B5EF4-FFF2-40B4-BE49-F238E27FC236}">
                <a16:creationId xmlns:a16="http://schemas.microsoft.com/office/drawing/2014/main" id="{55AEE4C6-0819-266B-136B-2E5808F197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829AC-78BA-DA59-9405-5E3B92A99844}"/>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68989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C65D-8D50-6EAF-DFE7-366FEDFFE2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81F62-92B9-E1F9-AC86-458EC9710900}"/>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4" name="Footer Placeholder 3">
            <a:extLst>
              <a:ext uri="{FF2B5EF4-FFF2-40B4-BE49-F238E27FC236}">
                <a16:creationId xmlns:a16="http://schemas.microsoft.com/office/drawing/2014/main" id="{ECCDC64D-7AAA-F14F-E6D7-36787D109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19588B-8867-69E7-47DA-4014C779B92A}"/>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32742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5EB4B-CFE0-FD5F-142A-82846131A590}"/>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3" name="Footer Placeholder 2">
            <a:extLst>
              <a:ext uri="{FF2B5EF4-FFF2-40B4-BE49-F238E27FC236}">
                <a16:creationId xmlns:a16="http://schemas.microsoft.com/office/drawing/2014/main" id="{7AC1064C-6E3F-0281-B686-D076586EB4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369A91-2C57-ED63-37E7-362771132B1F}"/>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10832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9CDD-FC0C-413D-793C-DC56E625B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B2DABD-E245-2C90-999C-ECB6AE87E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8859DD-3E4B-6BB4-08AD-92ABB5A2F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05C69-0843-8F64-08C9-A6AA5194C724}"/>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6" name="Footer Placeholder 5">
            <a:extLst>
              <a:ext uri="{FF2B5EF4-FFF2-40B4-BE49-F238E27FC236}">
                <a16:creationId xmlns:a16="http://schemas.microsoft.com/office/drawing/2014/main" id="{0AEADD8D-219B-A4E9-D258-56EA8F6411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23748-4F3E-B376-C8AA-D1EB57A23D6B}"/>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42641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551D-3810-BC1A-6F05-710054734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236EFB-D4E0-1D6D-BA5C-528E8964B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748FE-31F4-E2AE-85BD-82FC917A2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4A255-25F8-7426-861B-9BEE4D8B9C0F}"/>
              </a:ext>
            </a:extLst>
          </p:cNvPr>
          <p:cNvSpPr>
            <a:spLocks noGrp="1"/>
          </p:cNvSpPr>
          <p:nvPr>
            <p:ph type="dt" sz="half" idx="10"/>
          </p:nvPr>
        </p:nvSpPr>
        <p:spPr/>
        <p:txBody>
          <a:bodyPr/>
          <a:lstStyle/>
          <a:p>
            <a:fld id="{4DCBB1DF-97CE-45FA-A74A-BCB7E9B5761B}" type="datetimeFigureOut">
              <a:rPr lang="en-US" smtClean="0"/>
              <a:t>3/14/2025</a:t>
            </a:fld>
            <a:endParaRPr lang="en-US"/>
          </a:p>
        </p:txBody>
      </p:sp>
      <p:sp>
        <p:nvSpPr>
          <p:cNvPr id="6" name="Footer Placeholder 5">
            <a:extLst>
              <a:ext uri="{FF2B5EF4-FFF2-40B4-BE49-F238E27FC236}">
                <a16:creationId xmlns:a16="http://schemas.microsoft.com/office/drawing/2014/main" id="{9D29DAB5-EF41-8FAE-CFCE-8A2AAF2AB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1CCA73-CB67-2ED9-8E3B-D6AF538A5A92}"/>
              </a:ext>
            </a:extLst>
          </p:cNvPr>
          <p:cNvSpPr>
            <a:spLocks noGrp="1"/>
          </p:cNvSpPr>
          <p:nvPr>
            <p:ph type="sldNum" sz="quarter" idx="12"/>
          </p:nvPr>
        </p:nvSpPr>
        <p:spPr/>
        <p:txBody>
          <a:bodyPr/>
          <a:lstStyle/>
          <a:p>
            <a:fld id="{CB31A6AB-2B2C-491B-A741-0DC06DF507F4}" type="slidenum">
              <a:rPr lang="en-US" smtClean="0"/>
              <a:t>‹#›</a:t>
            </a:fld>
            <a:endParaRPr lang="en-US"/>
          </a:p>
        </p:txBody>
      </p:sp>
    </p:spTree>
    <p:extLst>
      <p:ext uri="{BB962C8B-B14F-4D97-AF65-F5344CB8AC3E}">
        <p14:creationId xmlns:p14="http://schemas.microsoft.com/office/powerpoint/2010/main" val="273323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5AB17-8744-4E15-3C72-1EA550550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6B7D4-C68D-209F-E5B0-802552AA7F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EF6BB-6945-D2D8-8034-0E96C36E0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CBB1DF-97CE-45FA-A74A-BCB7E9B5761B}" type="datetimeFigureOut">
              <a:rPr lang="en-US" smtClean="0"/>
              <a:t>3/14/2025</a:t>
            </a:fld>
            <a:endParaRPr lang="en-US"/>
          </a:p>
        </p:txBody>
      </p:sp>
      <p:sp>
        <p:nvSpPr>
          <p:cNvPr id="5" name="Footer Placeholder 4">
            <a:extLst>
              <a:ext uri="{FF2B5EF4-FFF2-40B4-BE49-F238E27FC236}">
                <a16:creationId xmlns:a16="http://schemas.microsoft.com/office/drawing/2014/main" id="{EE858F62-949E-4C77-310E-5D2BD4257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A09E9D-8012-699F-69F3-BEA00C53B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31A6AB-2B2C-491B-A741-0DC06DF507F4}" type="slidenum">
              <a:rPr lang="en-US" smtClean="0"/>
              <a:t>‹#›</a:t>
            </a:fld>
            <a:endParaRPr lang="en-US"/>
          </a:p>
        </p:txBody>
      </p:sp>
    </p:spTree>
    <p:extLst>
      <p:ext uri="{BB962C8B-B14F-4D97-AF65-F5344CB8AC3E}">
        <p14:creationId xmlns:p14="http://schemas.microsoft.com/office/powerpoint/2010/main" val="4235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1B82-04E3-13E4-11F7-D547E84DC9BF}"/>
              </a:ext>
            </a:extLst>
          </p:cNvPr>
          <p:cNvSpPr>
            <a:spLocks noGrp="1"/>
          </p:cNvSpPr>
          <p:nvPr>
            <p:ph type="ctrTitle"/>
          </p:nvPr>
        </p:nvSpPr>
        <p:spPr/>
        <p:txBody>
          <a:bodyPr>
            <a:normAutofit fontScale="90000"/>
          </a:bodyPr>
          <a:lstStyle/>
          <a:p>
            <a:r>
              <a:rPr lang="en-US" dirty="0"/>
              <a:t>Approach Comparison: ML vs. GenAI for Central Bank Communication Analysis</a:t>
            </a:r>
          </a:p>
        </p:txBody>
      </p:sp>
    </p:spTree>
    <p:extLst>
      <p:ext uri="{BB962C8B-B14F-4D97-AF65-F5344CB8AC3E}">
        <p14:creationId xmlns:p14="http://schemas.microsoft.com/office/powerpoint/2010/main" val="1217454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303-EF45-99BE-AC93-FE5EF66804EE}"/>
              </a:ext>
            </a:extLst>
          </p:cNvPr>
          <p:cNvSpPr>
            <a:spLocks noGrp="1"/>
          </p:cNvSpPr>
          <p:nvPr>
            <p:ph type="title"/>
          </p:nvPr>
        </p:nvSpPr>
        <p:spPr>
          <a:xfrm>
            <a:off x="685800" y="151765"/>
            <a:ext cx="10515600" cy="203835"/>
          </a:xfrm>
        </p:spPr>
        <p:txBody>
          <a:bodyPr>
            <a:normAutofit fontScale="90000"/>
          </a:bodyPr>
          <a:lstStyle/>
          <a:p>
            <a:r>
              <a:rPr lang="en-US" b="1" dirty="0"/>
              <a:t>System Components Explained</a:t>
            </a:r>
            <a:endParaRPr lang="en-US" dirty="0"/>
          </a:p>
        </p:txBody>
      </p:sp>
      <p:sp>
        <p:nvSpPr>
          <p:cNvPr id="3" name="Content Placeholder 2">
            <a:extLst>
              <a:ext uri="{FF2B5EF4-FFF2-40B4-BE49-F238E27FC236}">
                <a16:creationId xmlns:a16="http://schemas.microsoft.com/office/drawing/2014/main" id="{5D4A8F03-6729-EF26-D2B1-E7AB73CC8BA4}"/>
              </a:ext>
            </a:extLst>
          </p:cNvPr>
          <p:cNvSpPr>
            <a:spLocks noGrp="1"/>
          </p:cNvSpPr>
          <p:nvPr>
            <p:ph idx="1"/>
          </p:nvPr>
        </p:nvSpPr>
        <p:spPr>
          <a:xfrm>
            <a:off x="137160" y="558801"/>
            <a:ext cx="2849880" cy="2870199"/>
          </a:xfrm>
          <a:ln>
            <a:solidFill>
              <a:schemeClr val="accent1"/>
            </a:solidFill>
          </a:ln>
        </p:spPr>
        <p:txBody>
          <a:bodyPr>
            <a:normAutofit fontScale="40000" lnSpcReduction="20000"/>
          </a:bodyPr>
          <a:lstStyle/>
          <a:p>
            <a:pPr>
              <a:buNone/>
            </a:pPr>
            <a:r>
              <a:rPr lang="en-US" b="1" dirty="0"/>
              <a:t>Data Ingestion</a:t>
            </a:r>
          </a:p>
          <a:p>
            <a:pPr>
              <a:buFont typeface="Arial" panose="020B0604020202020204" pitchFamily="34" charset="0"/>
              <a:buChar char="•"/>
            </a:pPr>
            <a:r>
              <a:rPr lang="en-US" b="1" dirty="0"/>
              <a:t>Automated Scrapers</a:t>
            </a:r>
            <a:r>
              <a:rPr lang="en-US" dirty="0"/>
              <a:t>: Regular collection of all communications from central bank websites, financial news sources, and specialized databases</a:t>
            </a:r>
          </a:p>
          <a:p>
            <a:pPr>
              <a:buFont typeface="Arial" panose="020B0604020202020204" pitchFamily="34" charset="0"/>
              <a:buChar char="•"/>
            </a:pPr>
            <a:r>
              <a:rPr lang="en-US" b="1" dirty="0"/>
              <a:t>Document Processing Pipeline</a:t>
            </a:r>
            <a:r>
              <a:rPr lang="en-US" dirty="0"/>
              <a:t>: </a:t>
            </a:r>
          </a:p>
          <a:p>
            <a:pPr marL="742950" lvl="1" indent="-285750">
              <a:buFont typeface="Arial" panose="020B0604020202020204" pitchFamily="34" charset="0"/>
              <a:buChar char="•"/>
            </a:pPr>
            <a:r>
              <a:rPr lang="en-US" dirty="0"/>
              <a:t>Converts various formats (PDF, HTML, transcripts) to standardized text</a:t>
            </a:r>
          </a:p>
          <a:p>
            <a:pPr marL="742950" lvl="1" indent="-285750">
              <a:buFont typeface="Arial" panose="020B0604020202020204" pitchFamily="34" charset="0"/>
              <a:buChar char="•"/>
            </a:pPr>
            <a:r>
              <a:rPr lang="en-US" dirty="0"/>
              <a:t>Extracts metadata (date, author, event type, publication context)</a:t>
            </a:r>
          </a:p>
          <a:p>
            <a:pPr marL="742950" lvl="1" indent="-285750">
              <a:buFont typeface="Arial" panose="020B0604020202020204" pitchFamily="34" charset="0"/>
              <a:buChar char="•"/>
            </a:pPr>
            <a:r>
              <a:rPr lang="en-US" dirty="0"/>
              <a:t>Maintains document versioning to track revisions of policy statements</a:t>
            </a:r>
          </a:p>
          <a:p>
            <a:pPr>
              <a:buFont typeface="Arial" panose="020B0604020202020204" pitchFamily="34" charset="0"/>
              <a:buChar char="•"/>
            </a:pPr>
            <a:r>
              <a:rPr lang="en-US" b="1" dirty="0"/>
              <a:t>Real-time Monitoring</a:t>
            </a:r>
            <a:r>
              <a:rPr lang="en-US" dirty="0"/>
              <a:t>: Alerts system of new publications within minutes of release</a:t>
            </a:r>
          </a:p>
        </p:txBody>
      </p:sp>
      <p:sp>
        <p:nvSpPr>
          <p:cNvPr id="4" name="Content Placeholder 2">
            <a:extLst>
              <a:ext uri="{FF2B5EF4-FFF2-40B4-BE49-F238E27FC236}">
                <a16:creationId xmlns:a16="http://schemas.microsoft.com/office/drawing/2014/main" id="{3C86BF64-90B3-B0C2-69A4-34BF53D632F8}"/>
              </a:ext>
            </a:extLst>
          </p:cNvPr>
          <p:cNvSpPr txBox="1">
            <a:spLocks/>
          </p:cNvSpPr>
          <p:nvPr/>
        </p:nvSpPr>
        <p:spPr>
          <a:xfrm>
            <a:off x="3065780" y="558798"/>
            <a:ext cx="2646680" cy="2849880"/>
          </a:xfrm>
          <a:prstGeom prst="rect">
            <a:avLst/>
          </a:prstGeom>
          <a:ln>
            <a:solidFill>
              <a:schemeClr val="accent1"/>
            </a:solidFill>
          </a:ln>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Knowledge Management System</a:t>
            </a:r>
          </a:p>
          <a:p>
            <a:pPr>
              <a:buFont typeface="Arial" panose="020B0604020202020204" pitchFamily="34" charset="0"/>
              <a:buChar char="•"/>
            </a:pPr>
            <a:r>
              <a:rPr lang="en-US" b="1" dirty="0"/>
              <a:t>Vector Database</a:t>
            </a:r>
            <a:r>
              <a:rPr lang="en-US" dirty="0"/>
              <a:t>: Stores document embeddings for semantic retrieval </a:t>
            </a:r>
          </a:p>
          <a:p>
            <a:pPr marL="742950" lvl="1" indent="-285750">
              <a:buFont typeface="Arial" panose="020B0604020202020204" pitchFamily="34" charset="0"/>
              <a:buChar char="•"/>
            </a:pPr>
            <a:r>
              <a:rPr lang="en-US" b="1" dirty="0"/>
              <a:t>Technologies</a:t>
            </a:r>
            <a:r>
              <a:rPr lang="en-US" dirty="0"/>
              <a:t>: Pinecone, </a:t>
            </a:r>
            <a:r>
              <a:rPr lang="en-US" dirty="0" err="1"/>
              <a:t>Weaviate</a:t>
            </a:r>
            <a:r>
              <a:rPr lang="en-US" dirty="0"/>
              <a:t>, or </a:t>
            </a:r>
            <a:r>
              <a:rPr lang="en-US" dirty="0" err="1"/>
              <a:t>Qdrant</a:t>
            </a:r>
            <a:r>
              <a:rPr lang="en-US" dirty="0"/>
              <a:t> optimized for financial text</a:t>
            </a:r>
          </a:p>
          <a:p>
            <a:pPr marL="742950" lvl="1" indent="-285750">
              <a:buFont typeface="Arial" panose="020B0604020202020204" pitchFamily="34" charset="0"/>
              <a:buChar char="•"/>
            </a:pPr>
            <a:r>
              <a:rPr lang="en-US" b="1" dirty="0"/>
              <a:t>Indexing Strategy</a:t>
            </a:r>
            <a:r>
              <a:rPr lang="en-US" dirty="0"/>
              <a:t>: Multi-dimensional indexing by content, time, source, and impact</a:t>
            </a:r>
          </a:p>
          <a:p>
            <a:pPr>
              <a:buFont typeface="Arial" panose="020B0604020202020204" pitchFamily="34" charset="0"/>
              <a:buChar char="•"/>
            </a:pPr>
            <a:r>
              <a:rPr lang="en-US" b="1" dirty="0"/>
              <a:t>Document Relationships</a:t>
            </a:r>
            <a:r>
              <a:rPr lang="en-US" dirty="0"/>
              <a:t>: Maps connections between related communications </a:t>
            </a:r>
          </a:p>
          <a:p>
            <a:pPr marL="742950" lvl="1" indent="-285750">
              <a:buFont typeface="Arial" panose="020B0604020202020204" pitchFamily="34" charset="0"/>
              <a:buChar char="•"/>
            </a:pPr>
            <a:r>
              <a:rPr lang="en-US" dirty="0"/>
              <a:t>Tracks evolution of policy language over time</a:t>
            </a:r>
          </a:p>
          <a:p>
            <a:pPr marL="742950" lvl="1" indent="-285750">
              <a:buFont typeface="Arial" panose="020B0604020202020204" pitchFamily="34" charset="0"/>
              <a:buChar char="•"/>
            </a:pPr>
            <a:r>
              <a:rPr lang="en-US" dirty="0"/>
              <a:t>Links preliminary statements with formal announcements</a:t>
            </a:r>
          </a:p>
          <a:p>
            <a:pPr>
              <a:buFont typeface="Arial" panose="020B0604020202020204" pitchFamily="34" charset="0"/>
              <a:buChar char="•"/>
            </a:pPr>
            <a:r>
              <a:rPr lang="en-US" b="1" dirty="0"/>
              <a:t>Market Response Data</a:t>
            </a:r>
            <a:r>
              <a:rPr lang="en-US" dirty="0"/>
              <a:t>: Pairs communications with subsequent market movements </a:t>
            </a:r>
          </a:p>
          <a:p>
            <a:pPr marL="742950" lvl="1" indent="-285750">
              <a:buFont typeface="Arial" panose="020B0604020202020204" pitchFamily="34" charset="0"/>
              <a:buChar char="•"/>
            </a:pPr>
            <a:r>
              <a:rPr lang="en-US" dirty="0"/>
              <a:t>Short-term price actions (1hr, 1day)</a:t>
            </a:r>
          </a:p>
          <a:p>
            <a:pPr marL="742950" lvl="1" indent="-285750">
              <a:buFont typeface="Arial" panose="020B0604020202020204" pitchFamily="34" charset="0"/>
              <a:buChar char="•"/>
            </a:pPr>
            <a:r>
              <a:rPr lang="en-US" dirty="0"/>
              <a:t>Medium-term yield curve changes (1wk, 1mo)</a:t>
            </a:r>
          </a:p>
        </p:txBody>
      </p:sp>
      <p:sp>
        <p:nvSpPr>
          <p:cNvPr id="5" name="Content Placeholder 2">
            <a:extLst>
              <a:ext uri="{FF2B5EF4-FFF2-40B4-BE49-F238E27FC236}">
                <a16:creationId xmlns:a16="http://schemas.microsoft.com/office/drawing/2014/main" id="{CACFC262-C5C6-C991-750A-8293B1291726}"/>
              </a:ext>
            </a:extLst>
          </p:cNvPr>
          <p:cNvSpPr txBox="1">
            <a:spLocks/>
          </p:cNvSpPr>
          <p:nvPr/>
        </p:nvSpPr>
        <p:spPr>
          <a:xfrm>
            <a:off x="5791200" y="596900"/>
            <a:ext cx="3144520" cy="2793999"/>
          </a:xfrm>
          <a:prstGeom prst="rect">
            <a:avLst/>
          </a:prstGeom>
          <a:ln>
            <a:solidFill>
              <a:schemeClr val="accent1"/>
            </a:solidFill>
          </a:ln>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Machine Learning Pipeline</a:t>
            </a:r>
          </a:p>
          <a:p>
            <a:pPr>
              <a:buFont typeface="Arial" panose="020B0604020202020204" pitchFamily="34" charset="0"/>
              <a:buChar char="•"/>
            </a:pPr>
            <a:r>
              <a:rPr lang="en-US" b="1" dirty="0"/>
              <a:t>Feature Extraction</a:t>
            </a:r>
            <a:r>
              <a:rPr lang="en-US" dirty="0"/>
              <a:t>: </a:t>
            </a:r>
          </a:p>
          <a:p>
            <a:pPr marL="742950" lvl="1" indent="-285750">
              <a:buFont typeface="Arial" panose="020B0604020202020204" pitchFamily="34" charset="0"/>
              <a:buChar char="•"/>
            </a:pPr>
            <a:r>
              <a:rPr lang="en-US" dirty="0"/>
              <a:t>Statistical text features (document structure, complexity metrics)</a:t>
            </a:r>
          </a:p>
          <a:p>
            <a:pPr marL="742950" lvl="1" indent="-285750">
              <a:buFont typeface="Arial" panose="020B0604020202020204" pitchFamily="34" charset="0"/>
              <a:buChar char="•"/>
            </a:pPr>
            <a:r>
              <a:rPr lang="en-US" dirty="0"/>
              <a:t>Economic indicator mentions and context</a:t>
            </a:r>
          </a:p>
          <a:p>
            <a:pPr marL="742950" lvl="1" indent="-285750">
              <a:buFont typeface="Arial" panose="020B0604020202020204" pitchFamily="34" charset="0"/>
              <a:buChar char="•"/>
            </a:pPr>
            <a:r>
              <a:rPr lang="en-US" dirty="0"/>
              <a:t>Policy terminology frequency and positioning</a:t>
            </a:r>
          </a:p>
          <a:p>
            <a:pPr>
              <a:buFont typeface="Arial" panose="020B0604020202020204" pitchFamily="34" charset="0"/>
              <a:buChar char="•"/>
            </a:pPr>
            <a:r>
              <a:rPr lang="en-US" b="1" dirty="0"/>
              <a:t>Specialized Models</a:t>
            </a:r>
            <a:r>
              <a:rPr lang="en-US" dirty="0"/>
              <a:t>: </a:t>
            </a:r>
          </a:p>
          <a:p>
            <a:pPr marL="742950" lvl="1" indent="-285750">
              <a:buFont typeface="Arial" panose="020B0604020202020204" pitchFamily="34" charset="0"/>
              <a:buChar char="•"/>
            </a:pPr>
            <a:r>
              <a:rPr lang="en-US" dirty="0"/>
              <a:t>Hawkish/Dovish Classification: Multi-class models for policy stance detection</a:t>
            </a:r>
          </a:p>
          <a:p>
            <a:pPr marL="742950" lvl="1" indent="-285750">
              <a:buFont typeface="Arial" panose="020B0604020202020204" pitchFamily="34" charset="0"/>
              <a:buChar char="•"/>
            </a:pPr>
            <a:r>
              <a:rPr lang="en-US" dirty="0"/>
              <a:t>Term Structure Impact: Predicts yield curve sector responses</a:t>
            </a:r>
          </a:p>
          <a:p>
            <a:pPr marL="742950" lvl="1" indent="-285750">
              <a:buFont typeface="Arial" panose="020B0604020202020204" pitchFamily="34" charset="0"/>
              <a:buChar char="•"/>
            </a:pPr>
            <a:r>
              <a:rPr lang="en-US" dirty="0"/>
              <a:t>Cross-Currency Effects: Anticipates spillover effects across GBP/USD/EUR</a:t>
            </a:r>
          </a:p>
          <a:p>
            <a:pPr>
              <a:buFont typeface="Arial" panose="020B0604020202020204" pitchFamily="34" charset="0"/>
              <a:buChar char="•"/>
            </a:pPr>
            <a:r>
              <a:rPr lang="en-US" b="1" dirty="0"/>
              <a:t>Ensemble Integration</a:t>
            </a:r>
            <a:r>
              <a:rPr lang="en-US" dirty="0"/>
              <a:t>: </a:t>
            </a:r>
          </a:p>
          <a:p>
            <a:pPr marL="742950" lvl="1" indent="-285750">
              <a:buFont typeface="Arial" panose="020B0604020202020204" pitchFamily="34" charset="0"/>
              <a:buChar char="•"/>
            </a:pPr>
            <a:r>
              <a:rPr lang="en-US" dirty="0"/>
              <a:t>Weighted voting mechanism based on historical accuracy</a:t>
            </a:r>
          </a:p>
          <a:p>
            <a:pPr marL="742950" lvl="1" indent="-285750">
              <a:buFont typeface="Arial" panose="020B0604020202020204" pitchFamily="34" charset="0"/>
              <a:buChar char="•"/>
            </a:pPr>
            <a:r>
              <a:rPr lang="en-US" dirty="0"/>
              <a:t>Bayesian model averaging for confidence estimation</a:t>
            </a:r>
          </a:p>
          <a:p>
            <a:pPr marL="742950" lvl="1" indent="-285750">
              <a:buFont typeface="Arial" panose="020B0604020202020204" pitchFamily="34" charset="0"/>
              <a:buChar char="•"/>
            </a:pPr>
            <a:r>
              <a:rPr lang="en-US" dirty="0"/>
              <a:t>Temporal decay factors for recency </a:t>
            </a:r>
            <a:r>
              <a:rPr lang="en-US" dirty="0" err="1"/>
              <a:t>bia</a:t>
            </a:r>
            <a:endParaRPr lang="en-US" dirty="0"/>
          </a:p>
        </p:txBody>
      </p:sp>
      <p:sp>
        <p:nvSpPr>
          <p:cNvPr id="6" name="Content Placeholder 2">
            <a:extLst>
              <a:ext uri="{FF2B5EF4-FFF2-40B4-BE49-F238E27FC236}">
                <a16:creationId xmlns:a16="http://schemas.microsoft.com/office/drawing/2014/main" id="{96D6EEF1-9D32-36B1-5038-6CF125EE54B7}"/>
              </a:ext>
            </a:extLst>
          </p:cNvPr>
          <p:cNvSpPr txBox="1">
            <a:spLocks/>
          </p:cNvSpPr>
          <p:nvPr/>
        </p:nvSpPr>
        <p:spPr>
          <a:xfrm>
            <a:off x="9042400" y="607061"/>
            <a:ext cx="2941320" cy="2793999"/>
          </a:xfrm>
          <a:prstGeom prst="rect">
            <a:avLst/>
          </a:prstGeom>
          <a:ln>
            <a:solidFill>
              <a:schemeClr val="accent1"/>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LLM Processing Pipeline</a:t>
            </a:r>
          </a:p>
          <a:p>
            <a:pPr>
              <a:buFont typeface="Arial" panose="020B0604020202020204" pitchFamily="34" charset="0"/>
              <a:buChar char="•"/>
            </a:pPr>
            <a:r>
              <a:rPr lang="en-US" b="1" dirty="0"/>
              <a:t>Prompt Engineering</a:t>
            </a:r>
            <a:r>
              <a:rPr lang="en-US" dirty="0"/>
              <a:t>: </a:t>
            </a:r>
          </a:p>
          <a:p>
            <a:pPr marL="742950" lvl="1" indent="-285750">
              <a:buFont typeface="Arial" panose="020B0604020202020204" pitchFamily="34" charset="0"/>
              <a:buChar char="•"/>
            </a:pPr>
            <a:r>
              <a:rPr lang="en-US" dirty="0"/>
              <a:t>Specialized prompts for different communication types</a:t>
            </a:r>
          </a:p>
          <a:p>
            <a:pPr marL="742950" lvl="1" indent="-285750">
              <a:buFont typeface="Arial" panose="020B0604020202020204" pitchFamily="34" charset="0"/>
              <a:buChar char="•"/>
            </a:pPr>
            <a:r>
              <a:rPr lang="en-US" dirty="0"/>
              <a:t>Chain-of-thought reasoning prompts for transparent analysis</a:t>
            </a:r>
          </a:p>
          <a:p>
            <a:pPr marL="742950" lvl="1" indent="-285750">
              <a:buFont typeface="Arial" panose="020B0604020202020204" pitchFamily="34" charset="0"/>
              <a:buChar char="•"/>
            </a:pPr>
            <a:r>
              <a:rPr lang="en-US" dirty="0"/>
              <a:t>Multi-step analysis templates for complex documents</a:t>
            </a:r>
          </a:p>
          <a:p>
            <a:pPr>
              <a:buFont typeface="Arial" panose="020B0604020202020204" pitchFamily="34" charset="0"/>
              <a:buChar char="•"/>
            </a:pPr>
            <a:r>
              <a:rPr lang="en-US" b="1" dirty="0"/>
              <a:t>RAG Implementation</a:t>
            </a:r>
            <a:r>
              <a:rPr lang="en-US" dirty="0"/>
              <a:t>: </a:t>
            </a:r>
          </a:p>
          <a:p>
            <a:pPr marL="742950" lvl="1" indent="-285750">
              <a:buFont typeface="Arial" panose="020B0604020202020204" pitchFamily="34" charset="0"/>
              <a:buChar char="•"/>
            </a:pPr>
            <a:r>
              <a:rPr lang="en-US" dirty="0"/>
              <a:t>Semantic search for relevant historical communications</a:t>
            </a:r>
          </a:p>
          <a:p>
            <a:pPr marL="742950" lvl="1" indent="-285750">
              <a:buFont typeface="Arial" panose="020B0604020202020204" pitchFamily="34" charset="0"/>
              <a:buChar char="•"/>
            </a:pPr>
            <a:r>
              <a:rPr lang="en-US" dirty="0"/>
              <a:t>Economic context inclusion from market data</a:t>
            </a:r>
          </a:p>
          <a:p>
            <a:pPr marL="742950" lvl="1" indent="-285750">
              <a:buFont typeface="Arial" panose="020B0604020202020204" pitchFamily="34" charset="0"/>
              <a:buChar char="•"/>
            </a:pPr>
            <a:r>
              <a:rPr lang="en-US" dirty="0"/>
              <a:t>Policy continuity analysis against previous statements</a:t>
            </a:r>
          </a:p>
          <a:p>
            <a:pPr>
              <a:buFont typeface="Arial" panose="020B0604020202020204" pitchFamily="34" charset="0"/>
              <a:buChar char="•"/>
            </a:pPr>
            <a:r>
              <a:rPr lang="en-US" b="1" dirty="0"/>
              <a:t>Signal Extraction</a:t>
            </a:r>
            <a:r>
              <a:rPr lang="en-US" dirty="0"/>
              <a:t>: </a:t>
            </a:r>
          </a:p>
          <a:p>
            <a:pPr marL="742950" lvl="1" indent="-285750">
              <a:buFont typeface="Arial" panose="020B0604020202020204" pitchFamily="34" charset="0"/>
              <a:buChar char="•"/>
            </a:pPr>
            <a:r>
              <a:rPr lang="en-US" dirty="0"/>
              <a:t>Structured output generation with confidence levels</a:t>
            </a:r>
          </a:p>
          <a:p>
            <a:pPr marL="742950" lvl="1" indent="-285750">
              <a:buFont typeface="Arial" panose="020B0604020202020204" pitchFamily="34" charset="0"/>
              <a:buChar char="•"/>
            </a:pPr>
            <a:r>
              <a:rPr lang="en-US" dirty="0"/>
              <a:t>Multi-horizon impact assessment (short/medium/long term)</a:t>
            </a:r>
          </a:p>
          <a:p>
            <a:pPr marL="742950" lvl="1" indent="-285750">
              <a:buFont typeface="Arial" panose="020B0604020202020204" pitchFamily="34" charset="0"/>
              <a:buChar char="•"/>
            </a:pPr>
            <a:r>
              <a:rPr lang="en-US" dirty="0"/>
              <a:t>Currency-specific implications extraction</a:t>
            </a:r>
          </a:p>
        </p:txBody>
      </p:sp>
      <p:sp>
        <p:nvSpPr>
          <p:cNvPr id="7" name="Content Placeholder 2">
            <a:extLst>
              <a:ext uri="{FF2B5EF4-FFF2-40B4-BE49-F238E27FC236}">
                <a16:creationId xmlns:a16="http://schemas.microsoft.com/office/drawing/2014/main" id="{BF3751B3-9BA1-8766-0F95-FCEA22871C11}"/>
              </a:ext>
            </a:extLst>
          </p:cNvPr>
          <p:cNvSpPr txBox="1">
            <a:spLocks/>
          </p:cNvSpPr>
          <p:nvPr/>
        </p:nvSpPr>
        <p:spPr>
          <a:xfrm>
            <a:off x="208280" y="3632198"/>
            <a:ext cx="3431540" cy="2870199"/>
          </a:xfrm>
          <a:prstGeom prst="rect">
            <a:avLst/>
          </a:prstGeom>
          <a:ln>
            <a:solidFill>
              <a:schemeClr val="accent1"/>
            </a:solidFill>
          </a:ln>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Signal Integration System</a:t>
            </a:r>
          </a:p>
          <a:p>
            <a:pPr>
              <a:buFont typeface="Arial" panose="020B0604020202020204" pitchFamily="34" charset="0"/>
              <a:buChar char="•"/>
            </a:pPr>
            <a:r>
              <a:rPr lang="en-US" b="1" dirty="0"/>
              <a:t>Calibration Engine</a:t>
            </a:r>
            <a:r>
              <a:rPr lang="en-US" dirty="0"/>
              <a:t>: </a:t>
            </a:r>
          </a:p>
          <a:p>
            <a:pPr marL="742950" lvl="1" indent="-285750">
              <a:buFont typeface="Arial" panose="020B0604020202020204" pitchFamily="34" charset="0"/>
              <a:buChar char="•"/>
            </a:pPr>
            <a:r>
              <a:rPr lang="en-US" dirty="0"/>
              <a:t>Maps raw outputs to standardized signal scale (-1 to +1)</a:t>
            </a:r>
          </a:p>
          <a:p>
            <a:pPr marL="742950" lvl="1" indent="-285750">
              <a:buFont typeface="Arial" panose="020B0604020202020204" pitchFamily="34" charset="0"/>
              <a:buChar char="•"/>
            </a:pPr>
            <a:r>
              <a:rPr lang="en-US" dirty="0"/>
              <a:t>Adjusts for model-specific biases and tendencies</a:t>
            </a:r>
          </a:p>
          <a:p>
            <a:pPr marL="742950" lvl="1" indent="-285750">
              <a:buFont typeface="Arial" panose="020B0604020202020204" pitchFamily="34" charset="0"/>
              <a:buChar char="•"/>
            </a:pPr>
            <a:r>
              <a:rPr lang="en-US" dirty="0"/>
              <a:t>Normalizes confidence levels across approaches</a:t>
            </a:r>
          </a:p>
          <a:p>
            <a:pPr>
              <a:buFont typeface="Arial" panose="020B0604020202020204" pitchFamily="34" charset="0"/>
              <a:buChar char="•"/>
            </a:pPr>
            <a:r>
              <a:rPr lang="en-US" b="1" dirty="0"/>
              <a:t>Weighting Mechanism</a:t>
            </a:r>
            <a:r>
              <a:rPr lang="en-US" dirty="0"/>
              <a:t>: </a:t>
            </a:r>
          </a:p>
          <a:p>
            <a:pPr marL="742950" lvl="1" indent="-285750">
              <a:buFont typeface="Arial" panose="020B0604020202020204" pitchFamily="34" charset="0"/>
              <a:buChar char="•"/>
            </a:pPr>
            <a:r>
              <a:rPr lang="en-US" dirty="0"/>
              <a:t>Dynamic weights based on historical performance</a:t>
            </a:r>
          </a:p>
          <a:p>
            <a:pPr marL="742950" lvl="1" indent="-285750">
              <a:buFont typeface="Arial" panose="020B0604020202020204" pitchFamily="34" charset="0"/>
              <a:buChar char="•"/>
            </a:pPr>
            <a:r>
              <a:rPr lang="en-US" dirty="0"/>
              <a:t>Regime-specific adjustments (high volatility periods vs. stable)</a:t>
            </a:r>
          </a:p>
          <a:p>
            <a:pPr marL="742950" lvl="1" indent="-285750">
              <a:buFont typeface="Arial" panose="020B0604020202020204" pitchFamily="34" charset="0"/>
              <a:buChar char="•"/>
            </a:pPr>
            <a:r>
              <a:rPr lang="en-US" dirty="0"/>
              <a:t>Communication-type optimizations (formal statements vs. interviews)</a:t>
            </a:r>
          </a:p>
          <a:p>
            <a:pPr>
              <a:buFont typeface="Arial" panose="020B0604020202020204" pitchFamily="34" charset="0"/>
              <a:buChar char="•"/>
            </a:pPr>
            <a:r>
              <a:rPr lang="en-US" b="1" dirty="0"/>
              <a:t>Final Signal Generation</a:t>
            </a:r>
            <a:r>
              <a:rPr lang="en-US" dirty="0"/>
              <a:t>: </a:t>
            </a:r>
          </a:p>
          <a:p>
            <a:pPr marL="742950" lvl="1" indent="-285750">
              <a:buFont typeface="Arial" panose="020B0604020202020204" pitchFamily="34" charset="0"/>
              <a:buChar char="•"/>
            </a:pPr>
            <a:r>
              <a:rPr lang="en-US" dirty="0"/>
              <a:t>Produces asset-specific signals across yield curve points</a:t>
            </a:r>
          </a:p>
          <a:p>
            <a:pPr marL="742950" lvl="1" indent="-285750">
              <a:buFont typeface="Arial" panose="020B0604020202020204" pitchFamily="34" charset="0"/>
              <a:buChar char="•"/>
            </a:pPr>
            <a:r>
              <a:rPr lang="en-US" dirty="0"/>
              <a:t>Includes confidence intervals and supporting evidence</a:t>
            </a:r>
          </a:p>
          <a:p>
            <a:pPr marL="742950" lvl="1" indent="-285750">
              <a:buFont typeface="Arial" panose="020B0604020202020204" pitchFamily="34" charset="0"/>
              <a:buChar char="•"/>
            </a:pPr>
            <a:r>
              <a:rPr lang="en-US" dirty="0"/>
              <a:t>Generates trade size recommendations based on conviction</a:t>
            </a:r>
          </a:p>
        </p:txBody>
      </p:sp>
      <p:sp>
        <p:nvSpPr>
          <p:cNvPr id="8" name="Content Placeholder 2">
            <a:extLst>
              <a:ext uri="{FF2B5EF4-FFF2-40B4-BE49-F238E27FC236}">
                <a16:creationId xmlns:a16="http://schemas.microsoft.com/office/drawing/2014/main" id="{C4D1A5AE-BEC6-CA84-F220-58010403D820}"/>
              </a:ext>
            </a:extLst>
          </p:cNvPr>
          <p:cNvSpPr txBox="1">
            <a:spLocks/>
          </p:cNvSpPr>
          <p:nvPr/>
        </p:nvSpPr>
        <p:spPr>
          <a:xfrm>
            <a:off x="3963670" y="3632197"/>
            <a:ext cx="3591560" cy="2870199"/>
          </a:xfrm>
          <a:prstGeom prst="rect">
            <a:avLst/>
          </a:prstGeom>
          <a:ln>
            <a:solidFill>
              <a:schemeClr val="accent1"/>
            </a:solidFill>
          </a:ln>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err="1"/>
              <a:t>Backtesting</a:t>
            </a:r>
            <a:r>
              <a:rPr lang="en-US" b="1" dirty="0"/>
              <a:t> &amp; Validation</a:t>
            </a:r>
          </a:p>
          <a:p>
            <a:pPr>
              <a:buFont typeface="Arial" panose="020B0604020202020204" pitchFamily="34" charset="0"/>
              <a:buChar char="•"/>
            </a:pPr>
            <a:r>
              <a:rPr lang="en-US" b="1" dirty="0"/>
              <a:t>Historical Performance Analysis</a:t>
            </a:r>
            <a:r>
              <a:rPr lang="en-US" dirty="0"/>
              <a:t>: </a:t>
            </a:r>
          </a:p>
          <a:p>
            <a:pPr marL="742950" lvl="1" indent="-285750">
              <a:buFont typeface="Arial" panose="020B0604020202020204" pitchFamily="34" charset="0"/>
              <a:buChar char="•"/>
            </a:pPr>
            <a:r>
              <a:rPr lang="en-US" dirty="0"/>
              <a:t>Simulates trading strategy performance using historical signals</a:t>
            </a:r>
          </a:p>
          <a:p>
            <a:pPr marL="742950" lvl="1" indent="-285750">
              <a:buFont typeface="Arial" panose="020B0604020202020204" pitchFamily="34" charset="0"/>
              <a:buChar char="•"/>
            </a:pPr>
            <a:r>
              <a:rPr lang="en-US" dirty="0"/>
              <a:t>Measures key metrics (Sharpe ratio, drawdowns, hit rate)</a:t>
            </a:r>
          </a:p>
          <a:p>
            <a:pPr marL="742950" lvl="1" indent="-285750">
              <a:buFont typeface="Arial" panose="020B0604020202020204" pitchFamily="34" charset="0"/>
              <a:buChar char="•"/>
            </a:pPr>
            <a:r>
              <a:rPr lang="en-US" dirty="0"/>
              <a:t>Performs attribution analysis between ML and GenAI components</a:t>
            </a:r>
          </a:p>
          <a:p>
            <a:pPr>
              <a:buFont typeface="Arial" panose="020B0604020202020204" pitchFamily="34" charset="0"/>
              <a:buChar char="•"/>
            </a:pPr>
            <a:r>
              <a:rPr lang="en-US" b="1" dirty="0"/>
              <a:t>Validation Framework</a:t>
            </a:r>
            <a:r>
              <a:rPr lang="en-US" dirty="0"/>
              <a:t>: </a:t>
            </a:r>
          </a:p>
          <a:p>
            <a:pPr marL="742950" lvl="1" indent="-285750">
              <a:buFont typeface="Arial" panose="020B0604020202020204" pitchFamily="34" charset="0"/>
              <a:buChar char="•"/>
            </a:pPr>
            <a:r>
              <a:rPr lang="en-US" dirty="0"/>
              <a:t>Out-of-sample testing across different market regimes</a:t>
            </a:r>
          </a:p>
          <a:p>
            <a:pPr marL="742950" lvl="1" indent="-285750">
              <a:buFont typeface="Arial" panose="020B0604020202020204" pitchFamily="34" charset="0"/>
              <a:buChar char="•"/>
            </a:pPr>
            <a:r>
              <a:rPr lang="en-US" dirty="0"/>
              <a:t>Stress testing against historical policy surprises</a:t>
            </a:r>
          </a:p>
          <a:p>
            <a:pPr marL="742950" lvl="1" indent="-285750">
              <a:buFont typeface="Arial" panose="020B0604020202020204" pitchFamily="34" charset="0"/>
              <a:buChar char="•"/>
            </a:pPr>
            <a:r>
              <a:rPr lang="en-US" dirty="0"/>
              <a:t>Sensitivity analysis to system parameters</a:t>
            </a:r>
          </a:p>
          <a:p>
            <a:pPr>
              <a:buFont typeface="Arial" panose="020B0604020202020204" pitchFamily="34" charset="0"/>
              <a:buChar char="•"/>
            </a:pPr>
            <a:r>
              <a:rPr lang="en-US" b="1" dirty="0"/>
              <a:t>Feedback Loop</a:t>
            </a:r>
            <a:r>
              <a:rPr lang="en-US" dirty="0"/>
              <a:t>: </a:t>
            </a:r>
          </a:p>
          <a:p>
            <a:pPr marL="742950" lvl="1" indent="-285750">
              <a:buFont typeface="Arial" panose="020B0604020202020204" pitchFamily="34" charset="0"/>
              <a:buChar char="•"/>
            </a:pPr>
            <a:r>
              <a:rPr lang="en-US" dirty="0"/>
              <a:t>Continuous retraining and optimization based on performance</a:t>
            </a:r>
          </a:p>
          <a:p>
            <a:pPr marL="742950" lvl="1" indent="-285750">
              <a:buFont typeface="Arial" panose="020B0604020202020204" pitchFamily="34" charset="0"/>
              <a:buChar char="•"/>
            </a:pPr>
            <a:r>
              <a:rPr lang="en-US" dirty="0"/>
              <a:t>Signal drift detection for model recalibration</a:t>
            </a:r>
          </a:p>
          <a:p>
            <a:pPr marL="742950" lvl="1" indent="-285750">
              <a:buFont typeface="Arial" panose="020B0604020202020204" pitchFamily="34" charset="0"/>
              <a:buChar char="•"/>
            </a:pPr>
            <a:r>
              <a:rPr lang="en-US" dirty="0"/>
              <a:t>A/B testing framework for system improvements</a:t>
            </a:r>
          </a:p>
        </p:txBody>
      </p:sp>
      <p:sp>
        <p:nvSpPr>
          <p:cNvPr id="9" name="Content Placeholder 2">
            <a:extLst>
              <a:ext uri="{FF2B5EF4-FFF2-40B4-BE49-F238E27FC236}">
                <a16:creationId xmlns:a16="http://schemas.microsoft.com/office/drawing/2014/main" id="{91730EFB-A157-97F7-3688-6ECA47628253}"/>
              </a:ext>
            </a:extLst>
          </p:cNvPr>
          <p:cNvSpPr txBox="1">
            <a:spLocks/>
          </p:cNvSpPr>
          <p:nvPr/>
        </p:nvSpPr>
        <p:spPr>
          <a:xfrm>
            <a:off x="7940040" y="3632199"/>
            <a:ext cx="3815080" cy="2870199"/>
          </a:xfrm>
          <a:prstGeom prst="rect">
            <a:avLst/>
          </a:prstGeom>
          <a:ln>
            <a:solidFill>
              <a:schemeClr val="accent1"/>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User Interface</a:t>
            </a:r>
          </a:p>
          <a:p>
            <a:pPr>
              <a:buFont typeface="Arial" panose="020B0604020202020204" pitchFamily="34" charset="0"/>
              <a:buChar char="•"/>
            </a:pPr>
            <a:r>
              <a:rPr lang="en-US" b="1" dirty="0"/>
              <a:t>Conversational Interface</a:t>
            </a:r>
            <a:r>
              <a:rPr lang="en-US" dirty="0"/>
              <a:t>: </a:t>
            </a:r>
          </a:p>
          <a:p>
            <a:pPr marL="742950" lvl="1" indent="-285750">
              <a:buFont typeface="Arial" panose="020B0604020202020204" pitchFamily="34" charset="0"/>
              <a:buChar char="•"/>
            </a:pPr>
            <a:r>
              <a:rPr lang="en-US" dirty="0"/>
              <a:t>Natural language queries about central bank communications</a:t>
            </a:r>
          </a:p>
          <a:p>
            <a:pPr marL="742950" lvl="1" indent="-285750">
              <a:buFont typeface="Arial" panose="020B0604020202020204" pitchFamily="34" charset="0"/>
              <a:buChar char="•"/>
            </a:pPr>
            <a:r>
              <a:rPr lang="en-US" dirty="0"/>
              <a:t>Comparative analysis requests across time periods or banks</a:t>
            </a:r>
          </a:p>
          <a:p>
            <a:pPr marL="742950" lvl="1" indent="-285750">
              <a:buFont typeface="Arial" panose="020B0604020202020204" pitchFamily="34" charset="0"/>
              <a:buChar char="•"/>
            </a:pPr>
            <a:r>
              <a:rPr lang="en-US" dirty="0"/>
              <a:t>Customized alerts and monitoring setups</a:t>
            </a:r>
          </a:p>
          <a:p>
            <a:pPr>
              <a:buFont typeface="Arial" panose="020B0604020202020204" pitchFamily="34" charset="0"/>
              <a:buChar char="•"/>
            </a:pPr>
            <a:r>
              <a:rPr lang="en-US" b="1" dirty="0"/>
              <a:t>Signal Dashboard</a:t>
            </a:r>
            <a:r>
              <a:rPr lang="en-US" dirty="0"/>
              <a:t>: </a:t>
            </a:r>
          </a:p>
          <a:p>
            <a:pPr marL="742950" lvl="1" indent="-285750">
              <a:buFont typeface="Arial" panose="020B0604020202020204" pitchFamily="34" charset="0"/>
              <a:buChar char="•"/>
            </a:pPr>
            <a:r>
              <a:rPr lang="en-US" dirty="0"/>
              <a:t>Visual representation of current signals across currencies/maturities</a:t>
            </a:r>
          </a:p>
          <a:p>
            <a:pPr marL="742950" lvl="1" indent="-285750">
              <a:buFont typeface="Arial" panose="020B0604020202020204" pitchFamily="34" charset="0"/>
              <a:buChar char="•"/>
            </a:pPr>
            <a:r>
              <a:rPr lang="en-US" dirty="0"/>
              <a:t>Signal evolution charts showing change over time</a:t>
            </a:r>
          </a:p>
          <a:p>
            <a:pPr marL="742950" lvl="1" indent="-285750">
              <a:buFont typeface="Arial" panose="020B0604020202020204" pitchFamily="34" charset="0"/>
              <a:buChar char="•"/>
            </a:pPr>
            <a:r>
              <a:rPr lang="en-US" dirty="0"/>
              <a:t>Confidence visualization with supporting evidence</a:t>
            </a:r>
          </a:p>
          <a:p>
            <a:pPr>
              <a:buFont typeface="Arial" panose="020B0604020202020204" pitchFamily="34" charset="0"/>
              <a:buChar char="•"/>
            </a:pPr>
            <a:r>
              <a:rPr lang="en-US" b="1" dirty="0"/>
              <a:t>Document Explorer</a:t>
            </a:r>
            <a:r>
              <a:rPr lang="en-US" dirty="0"/>
              <a:t>: </a:t>
            </a:r>
          </a:p>
          <a:p>
            <a:pPr marL="742950" lvl="1" indent="-285750">
              <a:buFont typeface="Arial" panose="020B0604020202020204" pitchFamily="34" charset="0"/>
              <a:buChar char="•"/>
            </a:pPr>
            <a:r>
              <a:rPr lang="en-US" dirty="0"/>
              <a:t>Side-by-side comparison of communications</a:t>
            </a:r>
          </a:p>
          <a:p>
            <a:pPr marL="742950" lvl="1" indent="-285750">
              <a:buFont typeface="Arial" panose="020B0604020202020204" pitchFamily="34" charset="0"/>
              <a:buChar char="•"/>
            </a:pPr>
            <a:r>
              <a:rPr lang="en-US" dirty="0"/>
              <a:t>Highlighted key passages with impact assessment</a:t>
            </a:r>
          </a:p>
          <a:p>
            <a:pPr marL="742950" lvl="1" indent="-285750">
              <a:buFont typeface="Arial" panose="020B0604020202020204" pitchFamily="34" charset="0"/>
              <a:buChar char="•"/>
            </a:pPr>
            <a:r>
              <a:rPr lang="en-US" dirty="0"/>
              <a:t>Language evolution tracking across policy cycles</a:t>
            </a:r>
          </a:p>
          <a:p>
            <a:pPr>
              <a:buFont typeface="Arial" panose="020B0604020202020204" pitchFamily="34" charset="0"/>
              <a:buChar char="•"/>
            </a:pPr>
            <a:r>
              <a:rPr lang="en-US" b="1" dirty="0"/>
              <a:t>Reasoning Viewer</a:t>
            </a:r>
            <a:r>
              <a:rPr lang="en-US" dirty="0"/>
              <a:t>: </a:t>
            </a:r>
          </a:p>
          <a:p>
            <a:pPr marL="742950" lvl="1" indent="-285750">
              <a:buFont typeface="Arial" panose="020B0604020202020204" pitchFamily="34" charset="0"/>
              <a:buChar char="•"/>
            </a:pPr>
            <a:r>
              <a:rPr lang="en-US" dirty="0"/>
              <a:t>Transparent explanation of signal generation logic</a:t>
            </a:r>
          </a:p>
          <a:p>
            <a:pPr marL="742950" lvl="1" indent="-285750">
              <a:buFont typeface="Arial" panose="020B0604020202020204" pitchFamily="34" charset="0"/>
              <a:buChar char="•"/>
            </a:pPr>
            <a:r>
              <a:rPr lang="en-US" dirty="0"/>
              <a:t>Contributing factors with relative importance</a:t>
            </a:r>
          </a:p>
          <a:p>
            <a:pPr marL="742950" lvl="1" indent="-285750">
              <a:buFont typeface="Arial" panose="020B0604020202020204" pitchFamily="34" charset="0"/>
              <a:buChar char="•"/>
            </a:pPr>
            <a:r>
              <a:rPr lang="en-US" dirty="0"/>
              <a:t>Alternative interpretations with probability estimates</a:t>
            </a:r>
          </a:p>
        </p:txBody>
      </p:sp>
    </p:spTree>
    <p:extLst>
      <p:ext uri="{BB962C8B-B14F-4D97-AF65-F5344CB8AC3E}">
        <p14:creationId xmlns:p14="http://schemas.microsoft.com/office/powerpoint/2010/main" val="362965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794C-6845-FEEF-0635-750CB4B9102B}"/>
              </a:ext>
            </a:extLst>
          </p:cNvPr>
          <p:cNvSpPr>
            <a:spLocks noGrp="1"/>
          </p:cNvSpPr>
          <p:nvPr>
            <p:ph type="title"/>
          </p:nvPr>
        </p:nvSpPr>
        <p:spPr>
          <a:xfrm>
            <a:off x="718938" y="0"/>
            <a:ext cx="2748280" cy="488315"/>
          </a:xfrm>
        </p:spPr>
        <p:txBody>
          <a:bodyPr>
            <a:normAutofit/>
          </a:bodyPr>
          <a:lstStyle/>
          <a:p>
            <a:r>
              <a:rPr lang="en-US" sz="2800" b="1" dirty="0"/>
              <a:t>GenAI Approach</a:t>
            </a:r>
          </a:p>
        </p:txBody>
      </p:sp>
      <p:sp>
        <p:nvSpPr>
          <p:cNvPr id="10" name="Rectangle 5">
            <a:extLst>
              <a:ext uri="{FF2B5EF4-FFF2-40B4-BE49-F238E27FC236}">
                <a16:creationId xmlns:a16="http://schemas.microsoft.com/office/drawing/2014/main" id="{B9EB6186-9504-20B2-EA12-01FED2687D2F}"/>
              </a:ext>
            </a:extLst>
          </p:cNvPr>
          <p:cNvSpPr>
            <a:spLocks noGrp="1" noChangeArrowheads="1"/>
          </p:cNvSpPr>
          <p:nvPr>
            <p:ph idx="1"/>
          </p:nvPr>
        </p:nvSpPr>
        <p:spPr bwMode="auto">
          <a:xfrm>
            <a:off x="290394" y="344104"/>
            <a:ext cx="3705185" cy="347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Data Collection</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Automated scraping of central bank communications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Real-time monitoring of press releases, minutes, speeches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Storage in document database with temporal metadata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RAG System Implementation</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Vector embedding of all historical communications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Chunking strategy optimized for financial context preservation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Retrieval mechanism prioritizing recency and relevance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LLM Processing Layer</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Fine-tuned financial domain LLM (Claude 3 Opus or equivalent)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Specialized prompt engineering for central bank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Chain-of-thought reasoning for transparent signal generation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Signal Generation System</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Structured output format for trading signals (-1 to +1 scale)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Multi-horizon analysis (short/medium/long-term impacts)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Currency and yield curve point-specific signals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Trader Interface</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Conversational system for portfolio managers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Document comparison and exploration tools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Reasoning visualization for signal explanation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F3CD7D4C-C5F4-0E98-A319-5A508D6C8C1F}"/>
              </a:ext>
            </a:extLst>
          </p:cNvPr>
          <p:cNvSpPr txBox="1">
            <a:spLocks noChangeArrowheads="1"/>
          </p:cNvSpPr>
          <p:nvPr/>
        </p:nvSpPr>
        <p:spPr bwMode="auto">
          <a:xfrm>
            <a:off x="144938" y="3792464"/>
            <a:ext cx="3850641" cy="32726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000" b="1" dirty="0"/>
              <a:t>Key Limitations and Impact:</a:t>
            </a:r>
            <a:endParaRPr lang="en-US" sz="1000" dirty="0"/>
          </a:p>
          <a:p>
            <a:pPr>
              <a:buFont typeface="Arial" panose="020B0604020202020204" pitchFamily="34" charset="0"/>
              <a:buChar char="•"/>
            </a:pPr>
            <a:r>
              <a:rPr lang="en-US" sz="1000" b="1" dirty="0"/>
              <a:t>Inconsistency in Signal Generation</a:t>
            </a:r>
            <a:r>
              <a:rPr lang="en-US" sz="1000" dirty="0"/>
              <a:t>: Same communications analyzed multiple times may produce slightly different signals, leading to unpredictable trading decisions</a:t>
            </a:r>
          </a:p>
          <a:p>
            <a:pPr>
              <a:buFont typeface="Arial" panose="020B0604020202020204" pitchFamily="34" charset="0"/>
              <a:buChar char="•"/>
            </a:pPr>
            <a:r>
              <a:rPr lang="en-US" sz="1000" b="1" dirty="0"/>
              <a:t>Hallucination Risk</a:t>
            </a:r>
            <a:r>
              <a:rPr lang="en-US" sz="1000" dirty="0"/>
              <a:t>: Model may generate convincing but incorrect correlations between communication patterns and market movements, potentially causing significant trading losses</a:t>
            </a:r>
          </a:p>
          <a:p>
            <a:pPr>
              <a:buFont typeface="Arial" panose="020B0604020202020204" pitchFamily="34" charset="0"/>
              <a:buChar char="•"/>
            </a:pPr>
            <a:r>
              <a:rPr lang="en-US" sz="1000" b="1" dirty="0"/>
              <a:t>Latency Issues</a:t>
            </a:r>
            <a:r>
              <a:rPr lang="en-US" sz="1000" dirty="0"/>
              <a:t>: Processing lengthy documents through LLMs creates delays in signal generation during critical market-moving events</a:t>
            </a:r>
          </a:p>
          <a:p>
            <a:pPr>
              <a:buFont typeface="Arial" panose="020B0604020202020204" pitchFamily="34" charset="0"/>
              <a:buChar char="•"/>
            </a:pPr>
            <a:r>
              <a:rPr lang="en-US" sz="1000" b="1" dirty="0"/>
              <a:t>Calibration Challenges</a:t>
            </a:r>
            <a:r>
              <a:rPr lang="en-US" sz="1000" dirty="0"/>
              <a:t>: Difficulty in consistently mapping linguistic analysis to precise numerical signals, leading to suboptimal position sizing</a:t>
            </a:r>
          </a:p>
          <a:p>
            <a:pPr>
              <a:buFont typeface="Arial" panose="020B0604020202020204" pitchFamily="34" charset="0"/>
              <a:buChar char="•"/>
            </a:pPr>
            <a:r>
              <a:rPr lang="en-US" sz="1000" b="1" dirty="0"/>
              <a:t>Historical Pattern Blindness</a:t>
            </a:r>
            <a:r>
              <a:rPr lang="en-US" sz="1000" dirty="0"/>
              <a:t>: May miss subtle statistical correlations between specific phrases and market movements that have proven reliable over time</a:t>
            </a:r>
          </a:p>
          <a:p>
            <a:pPr marL="0" indent="0" eaLnBrk="0" fontAlgn="base" hangingPunct="0">
              <a:lnSpc>
                <a:spcPct val="100000"/>
              </a:lnSpc>
              <a:spcBef>
                <a:spcPct val="0"/>
              </a:spcBef>
              <a:spcAft>
                <a:spcPct val="0"/>
              </a:spcAft>
              <a:buFontTx/>
              <a:buNone/>
            </a:pPr>
            <a:endParaRPr lang="en-US" altLang="en-US" sz="1200" dirty="0">
              <a:latin typeface="Arial" panose="020B0604020202020204" pitchFamily="34" charset="0"/>
            </a:endParaRPr>
          </a:p>
        </p:txBody>
      </p:sp>
      <p:sp>
        <p:nvSpPr>
          <p:cNvPr id="12" name="Title 1">
            <a:extLst>
              <a:ext uri="{FF2B5EF4-FFF2-40B4-BE49-F238E27FC236}">
                <a16:creationId xmlns:a16="http://schemas.microsoft.com/office/drawing/2014/main" id="{D5E6E5AE-CEF7-5DBD-D389-EDB88AAFFD15}"/>
              </a:ext>
            </a:extLst>
          </p:cNvPr>
          <p:cNvSpPr txBox="1">
            <a:spLocks/>
          </p:cNvSpPr>
          <p:nvPr/>
        </p:nvSpPr>
        <p:spPr>
          <a:xfrm>
            <a:off x="4813458" y="0"/>
            <a:ext cx="2542382"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ML Approach</a:t>
            </a:r>
          </a:p>
        </p:txBody>
      </p:sp>
      <p:sp>
        <p:nvSpPr>
          <p:cNvPr id="14" name="Rectangle 5">
            <a:extLst>
              <a:ext uri="{FF2B5EF4-FFF2-40B4-BE49-F238E27FC236}">
                <a16:creationId xmlns:a16="http://schemas.microsoft.com/office/drawing/2014/main" id="{A6B3272A-F94A-E007-8BFD-74E1D4B3C7CE}"/>
              </a:ext>
            </a:extLst>
          </p:cNvPr>
          <p:cNvSpPr txBox="1">
            <a:spLocks noChangeArrowheads="1"/>
          </p:cNvSpPr>
          <p:nvPr/>
        </p:nvSpPr>
        <p:spPr bwMode="auto">
          <a:xfrm>
            <a:off x="4040264" y="4038835"/>
            <a:ext cx="3774125" cy="29812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000" b="1" dirty="0"/>
              <a:t>Key Limitations and Impact:</a:t>
            </a:r>
            <a:br>
              <a:rPr lang="en-US" sz="1000" b="1" dirty="0"/>
            </a:br>
            <a:r>
              <a:rPr lang="en-US" sz="1000" b="1" dirty="0"/>
              <a:t>Context Blindness</a:t>
            </a:r>
            <a:r>
              <a:rPr lang="en-US" sz="1000" dirty="0"/>
              <a:t>: Fails to understand the broader economic context of communications, potentially misinterpreting policy signals during regime transitions</a:t>
            </a:r>
            <a:br>
              <a:rPr lang="en-US" sz="1000" dirty="0"/>
            </a:br>
            <a:r>
              <a:rPr lang="en-US" sz="1000" b="1" dirty="0"/>
              <a:t>Rigidity</a:t>
            </a:r>
            <a:r>
              <a:rPr lang="en-US" sz="1000" dirty="0"/>
              <a:t>: Unable to adapt quickly to new communication styles or unprecedented economic conditions, leading to significant model drift during policy pivots</a:t>
            </a:r>
            <a:br>
              <a:rPr lang="en-US" sz="1000" dirty="0"/>
            </a:br>
            <a:r>
              <a:rPr lang="en-US" sz="1000" b="1" dirty="0"/>
              <a:t>Reasoning Opacity</a:t>
            </a:r>
            <a:r>
              <a:rPr lang="en-US" sz="1000" dirty="0"/>
              <a:t>: Provides signals without clear explanations, reducing trader confidence and adoption, particularly for large position recommendations</a:t>
            </a:r>
            <a:br>
              <a:rPr lang="en-US" sz="1000" dirty="0"/>
            </a:br>
            <a:r>
              <a:rPr lang="en-US" sz="1000" b="1" dirty="0"/>
              <a:t>Feature Engineering Dependencies</a:t>
            </a:r>
            <a:r>
              <a:rPr lang="en-US" sz="1000" dirty="0"/>
              <a:t>: Requires continuous expert intervention to update features as communication strategies evolve</a:t>
            </a:r>
            <a:br>
              <a:rPr lang="en-US" sz="1000" dirty="0"/>
            </a:br>
            <a:r>
              <a:rPr lang="en-US" sz="1000" b="1" dirty="0"/>
              <a:t>Missing Nuance</a:t>
            </a:r>
            <a:r>
              <a:rPr lang="en-US" sz="1000" dirty="0"/>
              <a:t>: Struggles with deliberate ambiguity or subtle phrasing changes in forward guidance, potentially missing early signals of policy shifts</a:t>
            </a:r>
          </a:p>
          <a:p>
            <a:pPr marL="0" indent="0">
              <a:buNone/>
            </a:pPr>
            <a:r>
              <a:rPr lang="en-US" sz="1000" dirty="0"/>
              <a:t>Both pure approaches have critical weaknesses that would significantly impact trading performance. The hybrid approach compensates for these limitations by leveraging the complementary strengths of both technologies.</a:t>
            </a:r>
          </a:p>
        </p:txBody>
      </p:sp>
      <p:sp>
        <p:nvSpPr>
          <p:cNvPr id="20" name="Rectangle 11">
            <a:extLst>
              <a:ext uri="{FF2B5EF4-FFF2-40B4-BE49-F238E27FC236}">
                <a16:creationId xmlns:a16="http://schemas.microsoft.com/office/drawing/2014/main" id="{0A52A977-3283-42AB-2CDE-C79990F898B7}"/>
              </a:ext>
            </a:extLst>
          </p:cNvPr>
          <p:cNvSpPr>
            <a:spLocks noChangeArrowheads="1"/>
          </p:cNvSpPr>
          <p:nvPr/>
        </p:nvSpPr>
        <p:spPr bwMode="auto">
          <a:xfrm>
            <a:off x="4040266" y="389821"/>
            <a:ext cx="3774124" cy="3785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Data Preparation</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Historical communications paired with subsequent market movements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Labeling based on yield changes across key curve points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Feature extraction including linguistic markers, economic references, and structural elements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Model Development</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Ensemble of specialized classifiers for hawkish/dovish assessment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Regression models for signal strength prediction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Time series models for temporal pattern recognition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Signal Generation Pipeline</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Multi-model voting system for robust predictions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Confidence scoring based on historical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Calibration to standardized signal scale (-1 to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Validation Framework</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Arial" panose="020B0604020202020204" pitchFamily="34" charset="0"/>
              </a:rPr>
              <a:t>Backtesting</a:t>
            </a:r>
            <a:r>
              <a:rPr kumimoji="0" lang="en-US" altLang="en-US" sz="1000" b="0" i="0" u="none" strike="noStrike" cap="none" normalizeH="0" baseline="0" dirty="0">
                <a:ln>
                  <a:noFill/>
                </a:ln>
                <a:solidFill>
                  <a:schemeClr val="tx1"/>
                </a:solidFill>
                <a:effectLst/>
                <a:latin typeface="Arial" panose="020B0604020202020204" pitchFamily="34" charset="0"/>
              </a:rPr>
              <a:t> against historical market movements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Performance metrics (Sharpe ratio, hit rate, drawdowns)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Continuous retraining with new communication-market pairs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Deployment Architecture</a:t>
            </a:r>
            <a:r>
              <a:rPr kumimoji="0" lang="en-US" altLang="en-US" sz="1000" b="0" i="0" u="none" strike="noStrike" cap="none" normalizeH="0" baseline="0" dirty="0">
                <a:ln>
                  <a:noFill/>
                </a:ln>
                <a:solidFill>
                  <a:schemeClr val="tx1"/>
                </a:solidFill>
                <a:effectLst/>
                <a:latin typeface="Arial" panose="020B0604020202020204" pitchFamily="34" charset="0"/>
              </a:rPr>
              <a:t> Low-latency inference pipeline for real-time processing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Scheduled retraining for model adaptation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API-based integration with trading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1" name="Title 1">
            <a:extLst>
              <a:ext uri="{FF2B5EF4-FFF2-40B4-BE49-F238E27FC236}">
                <a16:creationId xmlns:a16="http://schemas.microsoft.com/office/drawing/2014/main" id="{8E0F8864-1004-0AF3-ACD8-D22A70C27EAE}"/>
              </a:ext>
            </a:extLst>
          </p:cNvPr>
          <p:cNvSpPr txBox="1">
            <a:spLocks/>
          </p:cNvSpPr>
          <p:nvPr/>
        </p:nvSpPr>
        <p:spPr>
          <a:xfrm>
            <a:off x="8587582" y="-1"/>
            <a:ext cx="4770120" cy="4883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Hybrid Approach</a:t>
            </a:r>
          </a:p>
        </p:txBody>
      </p:sp>
      <p:sp>
        <p:nvSpPr>
          <p:cNvPr id="22" name="Rectangle 5">
            <a:extLst>
              <a:ext uri="{FF2B5EF4-FFF2-40B4-BE49-F238E27FC236}">
                <a16:creationId xmlns:a16="http://schemas.microsoft.com/office/drawing/2014/main" id="{D67A104E-ECE0-DC03-C66A-3AEF9E76F6DE}"/>
              </a:ext>
            </a:extLst>
          </p:cNvPr>
          <p:cNvSpPr txBox="1">
            <a:spLocks noChangeArrowheads="1"/>
          </p:cNvSpPr>
          <p:nvPr/>
        </p:nvSpPr>
        <p:spPr bwMode="auto">
          <a:xfrm>
            <a:off x="7862806" y="4840512"/>
            <a:ext cx="4220131" cy="17552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000" b="1" dirty="0"/>
              <a:t>Key Benefits for Barclays Trading:</a:t>
            </a:r>
            <a:br>
              <a:rPr lang="en-US" sz="1000" b="1" dirty="0"/>
            </a:br>
            <a:r>
              <a:rPr lang="en-US" sz="1000" b="1" dirty="0"/>
              <a:t>Enhanced Signal Accuracy</a:t>
            </a:r>
            <a:r>
              <a:rPr lang="en-US" sz="1000" dirty="0"/>
              <a:t>: Combined approach captures both statistical patterns and contextual nuances, significantly improving prediction quality</a:t>
            </a:r>
            <a:br>
              <a:rPr lang="en-US" sz="1000" dirty="0"/>
            </a:br>
            <a:r>
              <a:rPr lang="en-US" sz="1000" b="1" dirty="0"/>
              <a:t>Faster Adaptation</a:t>
            </a:r>
            <a:r>
              <a:rPr lang="en-US" sz="1000" dirty="0"/>
              <a:t>: System responds effectively to both gradual communication evolution and sudden policy shifts</a:t>
            </a:r>
            <a:br>
              <a:rPr lang="en-US" sz="1000" dirty="0"/>
            </a:br>
            <a:r>
              <a:rPr lang="en-US" sz="1000" b="1" dirty="0"/>
              <a:t>Trader Confidence</a:t>
            </a:r>
            <a:r>
              <a:rPr lang="en-US" sz="1000" dirty="0"/>
              <a:t>: Transparent reasoning builds trust in signals, increasing adoption and position sizing</a:t>
            </a:r>
            <a:br>
              <a:rPr lang="en-US" sz="1000" dirty="0"/>
            </a:br>
            <a:r>
              <a:rPr lang="en-US" sz="1000" b="1" dirty="0"/>
              <a:t>Reduced False Signals</a:t>
            </a:r>
            <a:r>
              <a:rPr lang="en-US" sz="1000" dirty="0"/>
              <a:t>: Cross-validation between components minimizes costly trading errors</a:t>
            </a:r>
            <a:br>
              <a:rPr lang="en-US" sz="1000" dirty="0"/>
            </a:br>
            <a:r>
              <a:rPr lang="en-US" sz="1000" b="1" dirty="0"/>
              <a:t>Multi-horizon Coverage</a:t>
            </a:r>
            <a:r>
              <a:rPr lang="en-US" sz="1000" dirty="0"/>
              <a:t>: Effective for both immediate tactical trades and longer-term strategic positioning</a:t>
            </a:r>
          </a:p>
        </p:txBody>
      </p:sp>
      <p:sp>
        <p:nvSpPr>
          <p:cNvPr id="27" name="Rectangle 15">
            <a:extLst>
              <a:ext uri="{FF2B5EF4-FFF2-40B4-BE49-F238E27FC236}">
                <a16:creationId xmlns:a16="http://schemas.microsoft.com/office/drawing/2014/main" id="{1B29E721-5196-C8F1-20D3-B355AD3E7595}"/>
              </a:ext>
            </a:extLst>
          </p:cNvPr>
          <p:cNvSpPr>
            <a:spLocks noChangeArrowheads="1"/>
          </p:cNvSpPr>
          <p:nvPr/>
        </p:nvSpPr>
        <p:spPr bwMode="auto">
          <a:xfrm>
            <a:off x="7859077" y="389821"/>
            <a:ext cx="4223861" cy="4093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Integrated Data Pipeline</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Real-time ingestion of all central bank communications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Structured metadata extraction and document versioning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Parallel processing through both ML and GenAI pipelines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ML Component Implementation</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Feature extraction optimized for financial text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Specialized models for hawkish/dovish classification, yield curve impact prediction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Statistical pattern recognition across historical communications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Consistent numerical signal generation with confidence intervals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GenAI Component Implementation</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RAG system with economic context integration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Nuanced interpretation of policy implications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Chain-of-thought reasoning for signal justification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Natural language explanations of policy stance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Signal Integration Engine</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Dynamic weighting between ML and GenAI signals based 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Communication type (formal statements vs. speeches)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Market conditions (normal vs. volatile)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Historical accuracy of each component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Cross-validation between components with discrepancy resolution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Comprehensive Trading Interface</a:t>
            </a:r>
            <a:r>
              <a:rPr kumimoji="0" lang="en-US" altLang="en-US" sz="1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Numerical signals with confidence metrics for automated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Natural language explanations for trader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Interactive exploration of central bank communication archives</a:t>
            </a:r>
            <a:endParaRPr lang="en-US" altLang="en-US" sz="1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Scenario analysis for potential policy paths</a:t>
            </a:r>
          </a:p>
        </p:txBody>
      </p:sp>
    </p:spTree>
    <p:extLst>
      <p:ext uri="{BB962C8B-B14F-4D97-AF65-F5344CB8AC3E}">
        <p14:creationId xmlns:p14="http://schemas.microsoft.com/office/powerpoint/2010/main" val="91992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0351-4F77-B977-968F-415C6F86181F}"/>
              </a:ext>
            </a:extLst>
          </p:cNvPr>
          <p:cNvSpPr>
            <a:spLocks noGrp="1"/>
          </p:cNvSpPr>
          <p:nvPr>
            <p:ph type="title"/>
          </p:nvPr>
        </p:nvSpPr>
        <p:spPr>
          <a:xfrm>
            <a:off x="838200" y="50166"/>
            <a:ext cx="10515600" cy="315912"/>
          </a:xfrm>
        </p:spPr>
        <p:txBody>
          <a:bodyPr>
            <a:normAutofit fontScale="90000"/>
          </a:bodyPr>
          <a:lstStyle/>
          <a:p>
            <a:pPr algn="ctr"/>
            <a:r>
              <a:rPr lang="en-US" sz="2000" b="1" dirty="0"/>
              <a:t>Central Bank Communication Analysis System: Final Summary</a:t>
            </a:r>
          </a:p>
        </p:txBody>
      </p:sp>
      <p:sp>
        <p:nvSpPr>
          <p:cNvPr id="3" name="Content Placeholder 2">
            <a:extLst>
              <a:ext uri="{FF2B5EF4-FFF2-40B4-BE49-F238E27FC236}">
                <a16:creationId xmlns:a16="http://schemas.microsoft.com/office/drawing/2014/main" id="{1ACCD259-3E2E-C92C-19A3-D429D69CCB07}"/>
              </a:ext>
            </a:extLst>
          </p:cNvPr>
          <p:cNvSpPr>
            <a:spLocks noGrp="1"/>
          </p:cNvSpPr>
          <p:nvPr>
            <p:ph idx="1"/>
          </p:nvPr>
        </p:nvSpPr>
        <p:spPr>
          <a:xfrm>
            <a:off x="111760" y="315278"/>
            <a:ext cx="12009120" cy="1879282"/>
          </a:xfrm>
          <a:ln>
            <a:solidFill>
              <a:schemeClr val="accent1"/>
            </a:solidFill>
          </a:ln>
        </p:spPr>
        <p:txBody>
          <a:bodyPr>
            <a:noAutofit/>
          </a:bodyPr>
          <a:lstStyle/>
          <a:p>
            <a:pPr>
              <a:buNone/>
            </a:pPr>
            <a:r>
              <a:rPr lang="en-US" sz="1400" b="1" dirty="0"/>
              <a:t>Strategic Value Proposition</a:t>
            </a:r>
            <a:br>
              <a:rPr lang="en-US" sz="1400" b="1" dirty="0"/>
            </a:br>
            <a:r>
              <a:rPr lang="en-US" sz="1400" dirty="0"/>
              <a:t>The proposed hybrid ML/GenAI system transforms Barclays' approach to trading based on central bank communications. By combining the statistical pattern recognition of machine learning with the nuanced understanding of generative AI, the system provides portfolio managers with superior trading signals directly tied to interest rate movements.</a:t>
            </a:r>
          </a:p>
          <a:p>
            <a:pPr>
              <a:buNone/>
            </a:pPr>
            <a:r>
              <a:rPr lang="en-US" sz="1400" b="1" dirty="0"/>
              <a:t>Key Architecture Components</a:t>
            </a:r>
            <a:br>
              <a:rPr lang="en-US" sz="1400" b="1" dirty="0"/>
            </a:br>
            <a:r>
              <a:rPr lang="en-US" sz="1400" b="1" dirty="0"/>
              <a:t>Data Ingestion</a:t>
            </a:r>
            <a:r>
              <a:rPr lang="en-US" sz="1400" dirty="0"/>
              <a:t>: Real-time monitoring of all central bank communications</a:t>
            </a:r>
            <a:br>
              <a:rPr lang="en-US" sz="1400" dirty="0"/>
            </a:br>
            <a:r>
              <a:rPr lang="en-US" sz="1400" b="1" dirty="0"/>
              <a:t>Dual Processing</a:t>
            </a:r>
            <a:r>
              <a:rPr lang="en-US" sz="1400" dirty="0"/>
              <a:t>: Parallel ML and GenAI analysis pipelines</a:t>
            </a:r>
            <a:br>
              <a:rPr lang="en-US" sz="1400" dirty="0"/>
            </a:br>
            <a:r>
              <a:rPr lang="en-US" sz="1400" b="1" dirty="0"/>
              <a:t>Signal Integration</a:t>
            </a:r>
            <a:r>
              <a:rPr lang="en-US" sz="1400" dirty="0"/>
              <a:t>: Dynamic weighting system balancing components</a:t>
            </a:r>
            <a:br>
              <a:rPr lang="en-US" sz="1400" dirty="0"/>
            </a:br>
            <a:r>
              <a:rPr lang="en-US" sz="1400" b="1" dirty="0"/>
              <a:t>Trading Interface</a:t>
            </a:r>
            <a:r>
              <a:rPr lang="en-US" sz="1400" dirty="0"/>
              <a:t>: Combined numerical signals with natural language explanations</a:t>
            </a:r>
          </a:p>
        </p:txBody>
      </p:sp>
      <p:sp>
        <p:nvSpPr>
          <p:cNvPr id="5" name="Rectangle 1">
            <a:extLst>
              <a:ext uri="{FF2B5EF4-FFF2-40B4-BE49-F238E27FC236}">
                <a16:creationId xmlns:a16="http://schemas.microsoft.com/office/drawing/2014/main" id="{7EBA5355-89B7-A1DB-FBD6-D01970E94C0A}"/>
              </a:ext>
            </a:extLst>
          </p:cNvPr>
          <p:cNvSpPr>
            <a:spLocks noChangeArrowheads="1"/>
          </p:cNvSpPr>
          <p:nvPr/>
        </p:nvSpPr>
        <p:spPr bwMode="auto">
          <a:xfrm>
            <a:off x="111760" y="2236787"/>
            <a:ext cx="2983509"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Approach Comparison Summary</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18DE2F42-434D-7ED9-79AC-64AD82AFC007}"/>
              </a:ext>
            </a:extLst>
          </p:cNvPr>
          <p:cNvGraphicFramePr>
            <a:graphicFrameLocks noGrp="1"/>
          </p:cNvGraphicFramePr>
          <p:nvPr>
            <p:extLst>
              <p:ext uri="{D42A27DB-BD31-4B8C-83A1-F6EECF244321}">
                <p14:modId xmlns:p14="http://schemas.microsoft.com/office/powerpoint/2010/main" val="4048682061"/>
              </p:ext>
            </p:extLst>
          </p:nvPr>
        </p:nvGraphicFramePr>
        <p:xfrm>
          <a:off x="111760" y="2596926"/>
          <a:ext cx="12009120" cy="1783080"/>
        </p:xfrm>
        <a:graphic>
          <a:graphicData uri="http://schemas.openxmlformats.org/drawingml/2006/table">
            <a:tbl>
              <a:tblPr>
                <a:tableStyleId>{5C22544A-7EE6-4342-B048-85BDC9FD1C3A}</a:tableStyleId>
              </a:tblPr>
              <a:tblGrid>
                <a:gridCol w="3965628">
                  <a:extLst>
                    <a:ext uri="{9D8B030D-6E8A-4147-A177-3AD203B41FA5}">
                      <a16:colId xmlns:a16="http://schemas.microsoft.com/office/drawing/2014/main" val="3077177577"/>
                    </a:ext>
                  </a:extLst>
                </a:gridCol>
                <a:gridCol w="4246216">
                  <a:extLst>
                    <a:ext uri="{9D8B030D-6E8A-4147-A177-3AD203B41FA5}">
                      <a16:colId xmlns:a16="http://schemas.microsoft.com/office/drawing/2014/main" val="4076065818"/>
                    </a:ext>
                  </a:extLst>
                </a:gridCol>
                <a:gridCol w="3797276">
                  <a:extLst>
                    <a:ext uri="{9D8B030D-6E8A-4147-A177-3AD203B41FA5}">
                      <a16:colId xmlns:a16="http://schemas.microsoft.com/office/drawing/2014/main" val="2444074957"/>
                    </a:ext>
                  </a:extLst>
                </a:gridCol>
              </a:tblGrid>
              <a:tr h="198120">
                <a:tc>
                  <a:txBody>
                    <a:bodyPr/>
                    <a:lstStyle/>
                    <a:p>
                      <a:pPr algn="ctr" rtl="0" fontAlgn="ctr"/>
                      <a:r>
                        <a:rPr lang="en-US" sz="1200" b="1" u="none" strike="noStrike" dirty="0">
                          <a:effectLst/>
                        </a:rPr>
                        <a:t>Approach</a:t>
                      </a:r>
                      <a:endParaRPr lang="en-US" sz="1200" b="1" i="0" u="none" strike="noStrike" dirty="0">
                        <a:solidFill>
                          <a:srgbClr val="000000"/>
                        </a:solidFill>
                        <a:effectLst/>
                        <a:latin typeface="Aptos" panose="020B0004020202020204" pitchFamily="34" charset="0"/>
                      </a:endParaRPr>
                    </a:p>
                  </a:txBody>
                  <a:tcPr marL="7620" marR="7620" marT="7620" marB="0" anchor="ctr"/>
                </a:tc>
                <a:tc>
                  <a:txBody>
                    <a:bodyPr/>
                    <a:lstStyle/>
                    <a:p>
                      <a:pPr algn="ctr" rtl="0" fontAlgn="ctr"/>
                      <a:r>
                        <a:rPr lang="en-US" sz="1200" b="1" u="none" strike="noStrike" dirty="0">
                          <a:effectLst/>
                        </a:rPr>
                        <a:t>Key Strengths</a:t>
                      </a:r>
                      <a:endParaRPr lang="en-US" sz="1200" b="1" i="0" u="none" strike="noStrike" dirty="0">
                        <a:solidFill>
                          <a:srgbClr val="000000"/>
                        </a:solidFill>
                        <a:effectLst/>
                        <a:latin typeface="Aptos" panose="020B0004020202020204" pitchFamily="34" charset="0"/>
                      </a:endParaRPr>
                    </a:p>
                  </a:txBody>
                  <a:tcPr marL="7620" marR="7620" marT="7620" marB="0" anchor="ctr"/>
                </a:tc>
                <a:tc>
                  <a:txBody>
                    <a:bodyPr/>
                    <a:lstStyle/>
                    <a:p>
                      <a:pPr algn="ctr" rtl="0" fontAlgn="ctr"/>
                      <a:r>
                        <a:rPr lang="en-US" sz="1200" b="1" u="none" strike="noStrike" dirty="0">
                          <a:effectLst/>
                        </a:rPr>
                        <a:t>Critical Weaknesses</a:t>
                      </a:r>
                      <a:endParaRPr lang="en-US" sz="1200" b="1" i="0" u="none" strike="noStrike" dirty="0">
                        <a:solidFill>
                          <a:srgbClr val="000000"/>
                        </a:solidFill>
                        <a:effectLst/>
                        <a:latin typeface="Aptos" panose="020B0004020202020204" pitchFamily="34" charset="0"/>
                      </a:endParaRPr>
                    </a:p>
                  </a:txBody>
                  <a:tcPr marL="7620" marR="7620" marT="7620" marB="0" anchor="ctr"/>
                </a:tc>
                <a:extLst>
                  <a:ext uri="{0D108BD9-81ED-4DB2-BD59-A6C34878D82A}">
                    <a16:rowId xmlns:a16="http://schemas.microsoft.com/office/drawing/2014/main" val="3614050031"/>
                  </a:ext>
                </a:extLst>
              </a:tr>
              <a:tr h="396240">
                <a:tc>
                  <a:txBody>
                    <a:bodyPr/>
                    <a:lstStyle/>
                    <a:p>
                      <a:pPr algn="ctr" rtl="0" fontAlgn="ctr"/>
                      <a:r>
                        <a:rPr lang="en-US" sz="1200" b="1" u="none" strike="noStrike">
                          <a:effectLst/>
                        </a:rPr>
                        <a:t>Pure ML</a:t>
                      </a:r>
                      <a:endParaRPr lang="en-US" sz="1200" b="1" i="0" u="none" strike="noStrike">
                        <a:solidFill>
                          <a:srgbClr val="000000"/>
                        </a:solidFill>
                        <a:effectLst/>
                        <a:latin typeface="Aptos" panose="020B0004020202020204" pitchFamily="34" charset="0"/>
                      </a:endParaRPr>
                    </a:p>
                  </a:txBody>
                  <a:tcPr marL="68580" marR="7620" marT="7620" marB="0" anchor="ctr"/>
                </a:tc>
                <a:tc>
                  <a:txBody>
                    <a:bodyPr/>
                    <a:lstStyle/>
                    <a:p>
                      <a:pPr algn="l" rtl="0" fontAlgn="ctr"/>
                      <a:r>
                        <a:rPr lang="en-US" sz="1200" u="none" strike="noStrike" dirty="0">
                          <a:effectLst/>
                        </a:rPr>
                        <a:t>Statistical consistency, Computational efficiency, </a:t>
                      </a:r>
                      <a:r>
                        <a:rPr lang="en-US" sz="1200" u="none" strike="noStrike" dirty="0" err="1">
                          <a:effectLst/>
                        </a:rPr>
                        <a:t>Backtesting</a:t>
                      </a:r>
                      <a:r>
                        <a:rPr lang="en-US" sz="1200" u="none" strike="noStrike" dirty="0">
                          <a:effectLst/>
                        </a:rPr>
                        <a:t> frameworks</a:t>
                      </a:r>
                      <a:endParaRPr lang="en-US" sz="1200" b="0" i="0" u="none" strike="noStrike" dirty="0">
                        <a:solidFill>
                          <a:srgbClr val="000000"/>
                        </a:solidFill>
                        <a:effectLst/>
                        <a:latin typeface="Aptos" panose="020B0004020202020204" pitchFamily="34" charset="0"/>
                      </a:endParaRPr>
                    </a:p>
                  </a:txBody>
                  <a:tcPr marL="68580" marR="7620" marT="7620" marB="0" anchor="ctr"/>
                </a:tc>
                <a:tc>
                  <a:txBody>
                    <a:bodyPr/>
                    <a:lstStyle/>
                    <a:p>
                      <a:pPr algn="l" rtl="0" fontAlgn="ctr"/>
                      <a:r>
                        <a:rPr lang="en-US" sz="1200" u="none" strike="noStrike">
                          <a:effectLst/>
                        </a:rPr>
                        <a:t>Context blindness, Reasoning opacity, Adaptation challenges</a:t>
                      </a:r>
                      <a:endParaRPr lang="en-US" sz="1200" b="0" i="0" u="none" strike="noStrike">
                        <a:solidFill>
                          <a:srgbClr val="000000"/>
                        </a:solidFill>
                        <a:effectLst/>
                        <a:latin typeface="Aptos" panose="020B0004020202020204" pitchFamily="34" charset="0"/>
                      </a:endParaRPr>
                    </a:p>
                  </a:txBody>
                  <a:tcPr marL="68580" marR="7620" marT="7620" marB="0" anchor="ctr"/>
                </a:tc>
                <a:extLst>
                  <a:ext uri="{0D108BD9-81ED-4DB2-BD59-A6C34878D82A}">
                    <a16:rowId xmlns:a16="http://schemas.microsoft.com/office/drawing/2014/main" val="2978066632"/>
                  </a:ext>
                </a:extLst>
              </a:tr>
              <a:tr h="396240">
                <a:tc>
                  <a:txBody>
                    <a:bodyPr/>
                    <a:lstStyle/>
                    <a:p>
                      <a:pPr algn="ctr" rtl="0" fontAlgn="ctr"/>
                      <a:r>
                        <a:rPr lang="en-US" sz="1200" b="1" u="none" strike="noStrike">
                          <a:effectLst/>
                        </a:rPr>
                        <a:t>Pure GenAI</a:t>
                      </a:r>
                      <a:endParaRPr lang="en-US" sz="1200" b="1" i="0" u="none" strike="noStrike">
                        <a:solidFill>
                          <a:srgbClr val="000000"/>
                        </a:solidFill>
                        <a:effectLst/>
                        <a:latin typeface="Aptos" panose="020B0004020202020204" pitchFamily="34" charset="0"/>
                      </a:endParaRPr>
                    </a:p>
                  </a:txBody>
                  <a:tcPr marL="68580" marR="7620" marT="7620" marB="0" anchor="ctr"/>
                </a:tc>
                <a:tc>
                  <a:txBody>
                    <a:bodyPr/>
                    <a:lstStyle/>
                    <a:p>
                      <a:pPr algn="l" rtl="0" fontAlgn="ctr"/>
                      <a:r>
                        <a:rPr lang="en-US" sz="1200" u="none" strike="noStrike">
                          <a:effectLst/>
                        </a:rPr>
                        <a:t>Nuanced understanding, Contextual awareness, Reasoning transparency</a:t>
                      </a:r>
                      <a:endParaRPr lang="en-US" sz="1200" b="0" i="0" u="none" strike="noStrike">
                        <a:solidFill>
                          <a:srgbClr val="000000"/>
                        </a:solidFill>
                        <a:effectLst/>
                        <a:latin typeface="Aptos" panose="020B0004020202020204" pitchFamily="34" charset="0"/>
                      </a:endParaRPr>
                    </a:p>
                  </a:txBody>
                  <a:tcPr marL="68580" marR="7620" marT="7620" marB="0" anchor="ctr"/>
                </a:tc>
                <a:tc>
                  <a:txBody>
                    <a:bodyPr/>
                    <a:lstStyle/>
                    <a:p>
                      <a:pPr algn="l" rtl="0" fontAlgn="ctr"/>
                      <a:r>
                        <a:rPr lang="en-US" sz="1200" u="none" strike="noStrike">
                          <a:effectLst/>
                        </a:rPr>
                        <a:t>Signal inconsistency, Hallucination risk, Computational latency</a:t>
                      </a:r>
                      <a:endParaRPr lang="en-US" sz="1200" b="0" i="0" u="none" strike="noStrike">
                        <a:solidFill>
                          <a:srgbClr val="000000"/>
                        </a:solidFill>
                        <a:effectLst/>
                        <a:latin typeface="Aptos" panose="020B0004020202020204" pitchFamily="34" charset="0"/>
                      </a:endParaRPr>
                    </a:p>
                  </a:txBody>
                  <a:tcPr marL="68580" marR="7620" marT="7620" marB="0" anchor="ctr"/>
                </a:tc>
                <a:extLst>
                  <a:ext uri="{0D108BD9-81ED-4DB2-BD59-A6C34878D82A}">
                    <a16:rowId xmlns:a16="http://schemas.microsoft.com/office/drawing/2014/main" val="3367258409"/>
                  </a:ext>
                </a:extLst>
              </a:tr>
              <a:tr h="792480">
                <a:tc>
                  <a:txBody>
                    <a:bodyPr/>
                    <a:lstStyle/>
                    <a:p>
                      <a:pPr algn="ctr" rtl="0" fontAlgn="ctr"/>
                      <a:r>
                        <a:rPr lang="en-US" sz="1200" b="1" u="none" strike="noStrike" dirty="0">
                          <a:effectLst/>
                          <a:highlight>
                            <a:srgbClr val="FFFF00"/>
                          </a:highlight>
                        </a:rPr>
                        <a:t>Hybrid (Recommended)</a:t>
                      </a:r>
                      <a:endParaRPr lang="en-US" sz="1200" b="1" i="0" u="none" strike="noStrike" dirty="0">
                        <a:solidFill>
                          <a:srgbClr val="000000"/>
                        </a:solidFill>
                        <a:effectLst/>
                        <a:highlight>
                          <a:srgbClr val="FFFF00"/>
                        </a:highlight>
                        <a:latin typeface="Aptos" panose="020B0004020202020204" pitchFamily="34" charset="0"/>
                      </a:endParaRPr>
                    </a:p>
                  </a:txBody>
                  <a:tcPr marL="68580" marR="7620" marT="7620" marB="0" anchor="ctr"/>
                </a:tc>
                <a:tc>
                  <a:txBody>
                    <a:bodyPr/>
                    <a:lstStyle/>
                    <a:p>
                      <a:pPr algn="l" rtl="0" fontAlgn="ctr"/>
                      <a:r>
                        <a:rPr lang="en-US" sz="1200" u="none" strike="noStrike" dirty="0">
                          <a:effectLst/>
                        </a:rPr>
                        <a:t>Combines strengths of both approaches, Cross-validation reduces errors, Adapts to various market conditions</a:t>
                      </a:r>
                      <a:endParaRPr lang="en-US" sz="1200" b="0" i="0" u="none" strike="noStrike" dirty="0">
                        <a:solidFill>
                          <a:srgbClr val="000000"/>
                        </a:solidFill>
                        <a:effectLst/>
                        <a:latin typeface="Aptos" panose="020B0004020202020204" pitchFamily="34" charset="0"/>
                      </a:endParaRPr>
                    </a:p>
                  </a:txBody>
                  <a:tcPr marL="68580" marR="7620" marT="7620" marB="0" anchor="ctr"/>
                </a:tc>
                <a:tc>
                  <a:txBody>
                    <a:bodyPr/>
                    <a:lstStyle/>
                    <a:p>
                      <a:pPr algn="l" rtl="0" fontAlgn="ctr"/>
                      <a:r>
                        <a:rPr lang="en-US" sz="1200" u="none" strike="noStrike" dirty="0">
                          <a:effectLst/>
                        </a:rPr>
                        <a:t>Higher implementation complexity, Additional computational cost</a:t>
                      </a:r>
                      <a:endParaRPr lang="en-US" sz="1200" b="0" i="0" u="none" strike="noStrike" dirty="0">
                        <a:solidFill>
                          <a:srgbClr val="000000"/>
                        </a:solidFill>
                        <a:effectLst/>
                        <a:latin typeface="Aptos" panose="020B0004020202020204" pitchFamily="34" charset="0"/>
                      </a:endParaRPr>
                    </a:p>
                  </a:txBody>
                  <a:tcPr marL="68580" marR="7620" marT="7620" marB="0" anchor="ctr"/>
                </a:tc>
                <a:extLst>
                  <a:ext uri="{0D108BD9-81ED-4DB2-BD59-A6C34878D82A}">
                    <a16:rowId xmlns:a16="http://schemas.microsoft.com/office/drawing/2014/main" val="3759022429"/>
                  </a:ext>
                </a:extLst>
              </a:tr>
            </a:tbl>
          </a:graphicData>
        </a:graphic>
      </p:graphicFrame>
      <p:sp>
        <p:nvSpPr>
          <p:cNvPr id="10" name="TextBox 9">
            <a:extLst>
              <a:ext uri="{FF2B5EF4-FFF2-40B4-BE49-F238E27FC236}">
                <a16:creationId xmlns:a16="http://schemas.microsoft.com/office/drawing/2014/main" id="{C2010A38-4CCF-8CE8-5CA5-C9D6F70FDE5F}"/>
              </a:ext>
            </a:extLst>
          </p:cNvPr>
          <p:cNvSpPr txBox="1"/>
          <p:nvPr/>
        </p:nvSpPr>
        <p:spPr>
          <a:xfrm>
            <a:off x="111760" y="4427438"/>
            <a:ext cx="12009120" cy="1169551"/>
          </a:xfrm>
          <a:prstGeom prst="rect">
            <a:avLst/>
          </a:prstGeom>
          <a:noFill/>
          <a:ln>
            <a:solidFill>
              <a:schemeClr val="accent1"/>
            </a:solidFill>
          </a:ln>
        </p:spPr>
        <p:txBody>
          <a:bodyPr wrap="square">
            <a:spAutoFit/>
          </a:bodyPr>
          <a:lstStyle/>
          <a:p>
            <a:pPr>
              <a:buNone/>
            </a:pPr>
            <a:r>
              <a:rPr lang="en-US" sz="1400" b="1" u="sng" dirty="0"/>
              <a:t>Business Impact:</a:t>
            </a:r>
          </a:p>
          <a:p>
            <a:pPr>
              <a:buFont typeface="Arial" panose="020B0604020202020204" pitchFamily="34" charset="0"/>
              <a:buChar char="•"/>
            </a:pPr>
            <a:r>
              <a:rPr lang="en-US" sz="1400" b="1" dirty="0"/>
              <a:t>Enhanced Trading Decision Quality</a:t>
            </a:r>
            <a:r>
              <a:rPr lang="en-US" sz="1400" dirty="0"/>
              <a:t>: More accurate interpretation of central bank communications leads to better position timing and sizing</a:t>
            </a:r>
          </a:p>
          <a:p>
            <a:pPr>
              <a:buFont typeface="Arial" panose="020B0604020202020204" pitchFamily="34" charset="0"/>
              <a:buChar char="•"/>
            </a:pPr>
            <a:r>
              <a:rPr lang="en-US" sz="1400" b="1" dirty="0"/>
              <a:t>Risk Reduction</a:t>
            </a:r>
            <a:r>
              <a:rPr lang="en-US" sz="1400" dirty="0"/>
              <a:t>: Transparent reasoning and cross-validated signals minimize costly trading errors</a:t>
            </a:r>
          </a:p>
          <a:p>
            <a:pPr>
              <a:buFont typeface="Arial" panose="020B0604020202020204" pitchFamily="34" charset="0"/>
              <a:buChar char="•"/>
            </a:pPr>
            <a:r>
              <a:rPr lang="en-US" sz="1400" b="1" dirty="0"/>
              <a:t>Competitive Advantage</a:t>
            </a:r>
            <a:r>
              <a:rPr lang="en-US" sz="1400" dirty="0"/>
              <a:t>: System's ability to quickly adapt to changing policy frameworks provides edge over competitors</a:t>
            </a:r>
          </a:p>
          <a:p>
            <a:pPr>
              <a:buFont typeface="Arial" panose="020B0604020202020204" pitchFamily="34" charset="0"/>
              <a:buChar char="•"/>
            </a:pPr>
            <a:r>
              <a:rPr lang="en-US" sz="1400" b="1" dirty="0"/>
              <a:t>Scalable Returns</a:t>
            </a:r>
            <a:r>
              <a:rPr lang="en-US" sz="1400" dirty="0"/>
              <a:t>: As described in requirements, the profits are "tangible, quantifiable, attributable" and "(de-facto) infinitely scalable"</a:t>
            </a:r>
          </a:p>
        </p:txBody>
      </p:sp>
      <p:sp>
        <p:nvSpPr>
          <p:cNvPr id="15" name="Rectangle 5">
            <a:extLst>
              <a:ext uri="{FF2B5EF4-FFF2-40B4-BE49-F238E27FC236}">
                <a16:creationId xmlns:a16="http://schemas.microsoft.com/office/drawing/2014/main" id="{6F22F77D-E02C-3788-A745-446D2D1AA3E7}"/>
              </a:ext>
            </a:extLst>
          </p:cNvPr>
          <p:cNvSpPr>
            <a:spLocks noChangeArrowheads="1"/>
          </p:cNvSpPr>
          <p:nvPr/>
        </p:nvSpPr>
        <p:spPr bwMode="auto">
          <a:xfrm>
            <a:off x="111760" y="5647809"/>
            <a:ext cx="12009120"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var(--font-claude-message)"/>
              </a:rPr>
              <a:t>Implementation Pathway: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var(--font-claude-message)"/>
              </a:rPr>
              <a:t>The system can be deployed in phases, starting with a core RAG system for immediate value, then integrating ML components and finally the signal integration engine. This approach allows for validation at each stage and continual refinement based on trading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var(--font-claude-message)"/>
              </a:rPr>
              <a:t>This hybrid solution directly addresses Barclays' stated challenge of making large trading wagers based on central bank communications, providing both the quantitative precision and qualitative understanding needed for high-confidence interest rate trading decisions.</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6470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F9C1-833F-2E7E-18B6-9D7B8AC8A20D}"/>
              </a:ext>
            </a:extLst>
          </p:cNvPr>
          <p:cNvSpPr>
            <a:spLocks noGrp="1"/>
          </p:cNvSpPr>
          <p:nvPr>
            <p:ph type="title"/>
          </p:nvPr>
        </p:nvSpPr>
        <p:spPr>
          <a:xfrm>
            <a:off x="284585" y="365126"/>
            <a:ext cx="6057122" cy="661242"/>
          </a:xfrm>
        </p:spPr>
        <p:txBody>
          <a:bodyPr>
            <a:normAutofit/>
          </a:bodyPr>
          <a:lstStyle/>
          <a:p>
            <a:r>
              <a:rPr lang="en-US" sz="3600" b="1" dirty="0"/>
              <a:t>Machine Learning Approach</a:t>
            </a:r>
            <a:endParaRPr lang="en-US" sz="3600" dirty="0"/>
          </a:p>
        </p:txBody>
      </p:sp>
      <p:sp>
        <p:nvSpPr>
          <p:cNvPr id="3" name="Content Placeholder 2">
            <a:extLst>
              <a:ext uri="{FF2B5EF4-FFF2-40B4-BE49-F238E27FC236}">
                <a16:creationId xmlns:a16="http://schemas.microsoft.com/office/drawing/2014/main" id="{06FFA2E1-879D-BFB4-D8CD-61A86CE14248}"/>
              </a:ext>
            </a:extLst>
          </p:cNvPr>
          <p:cNvSpPr>
            <a:spLocks noGrp="1"/>
          </p:cNvSpPr>
          <p:nvPr>
            <p:ph idx="1"/>
          </p:nvPr>
        </p:nvSpPr>
        <p:spPr>
          <a:xfrm>
            <a:off x="284586" y="1156996"/>
            <a:ext cx="5913014" cy="5447004"/>
          </a:xfrm>
          <a:ln>
            <a:solidFill>
              <a:schemeClr val="accent1"/>
            </a:solidFill>
          </a:ln>
        </p:spPr>
        <p:txBody>
          <a:bodyPr>
            <a:normAutofit fontScale="40000" lnSpcReduction="20000"/>
          </a:bodyPr>
          <a:lstStyle/>
          <a:p>
            <a:pPr>
              <a:buNone/>
            </a:pPr>
            <a:r>
              <a:rPr lang="en-US" b="1" dirty="0"/>
              <a:t>Architecture</a:t>
            </a:r>
          </a:p>
          <a:p>
            <a:pPr>
              <a:buFont typeface="Arial" panose="020B0604020202020204" pitchFamily="34" charset="0"/>
              <a:buChar char="•"/>
            </a:pPr>
            <a:r>
              <a:rPr lang="en-US" b="1" dirty="0"/>
              <a:t>Text Classification Models</a:t>
            </a:r>
            <a:r>
              <a:rPr lang="en-US" dirty="0"/>
              <a:t>: Train specialized models to classify central bank communications as hawkish/dovish</a:t>
            </a:r>
          </a:p>
          <a:p>
            <a:pPr>
              <a:buFont typeface="Arial" panose="020B0604020202020204" pitchFamily="34" charset="0"/>
              <a:buChar char="•"/>
            </a:pPr>
            <a:r>
              <a:rPr lang="en-US" b="1" dirty="0"/>
              <a:t>NER &amp; Entity Extraction</a:t>
            </a:r>
            <a:r>
              <a:rPr lang="en-US" dirty="0"/>
              <a:t>: Identify key economic indicators, policy references, and sentiment signals</a:t>
            </a:r>
          </a:p>
          <a:p>
            <a:pPr>
              <a:buFont typeface="Arial" panose="020B0604020202020204" pitchFamily="34" charset="0"/>
              <a:buChar char="•"/>
            </a:pPr>
            <a:r>
              <a:rPr lang="en-US" b="1" dirty="0"/>
              <a:t>Time Series Forecasting</a:t>
            </a:r>
            <a:r>
              <a:rPr lang="en-US" dirty="0"/>
              <a:t>: Correlate extracted signals with historical rate movements</a:t>
            </a:r>
          </a:p>
          <a:p>
            <a:pPr>
              <a:buNone/>
            </a:pPr>
            <a:r>
              <a:rPr lang="en-US" b="1" dirty="0"/>
              <a:t>Implementation Steps</a:t>
            </a:r>
          </a:p>
          <a:p>
            <a:pPr>
              <a:buFont typeface="+mj-lt"/>
              <a:buAutoNum type="arabicPeriod"/>
            </a:pPr>
            <a:r>
              <a:rPr lang="en-US" b="1" dirty="0"/>
              <a:t>Data Collection &amp; Preprocessing</a:t>
            </a:r>
            <a:r>
              <a:rPr lang="en-US" dirty="0"/>
              <a:t> </a:t>
            </a:r>
          </a:p>
          <a:p>
            <a:pPr marL="742950" lvl="1" indent="-285750">
              <a:buFont typeface="+mj-lt"/>
              <a:buAutoNum type="arabicPeriod"/>
            </a:pPr>
            <a:r>
              <a:rPr lang="en-US" dirty="0"/>
              <a:t>Gather historical central bank communications with corresponding market reactions</a:t>
            </a:r>
          </a:p>
          <a:p>
            <a:pPr marL="742950" lvl="1" indent="-285750">
              <a:buFont typeface="+mj-lt"/>
              <a:buAutoNum type="arabicPeriod"/>
            </a:pPr>
            <a:r>
              <a:rPr lang="en-US" dirty="0"/>
              <a:t>Clean and normalize text data</a:t>
            </a:r>
          </a:p>
          <a:p>
            <a:pPr marL="742950" lvl="1" indent="-285750">
              <a:buFont typeface="+mj-lt"/>
              <a:buAutoNum type="arabicPeriod"/>
            </a:pPr>
            <a:r>
              <a:rPr lang="en-US" dirty="0"/>
              <a:t>Label communications based on subsequent market movements</a:t>
            </a:r>
          </a:p>
          <a:p>
            <a:pPr>
              <a:buFont typeface="+mj-lt"/>
              <a:buAutoNum type="arabicPeriod"/>
            </a:pPr>
            <a:r>
              <a:rPr lang="en-US" b="1" dirty="0"/>
              <a:t>Feature Engineering</a:t>
            </a:r>
            <a:r>
              <a:rPr lang="en-US" dirty="0"/>
              <a:t> </a:t>
            </a:r>
          </a:p>
          <a:p>
            <a:pPr marL="742950" lvl="1" indent="-285750">
              <a:buFont typeface="+mj-lt"/>
              <a:buAutoNum type="arabicPeriod"/>
            </a:pPr>
            <a:r>
              <a:rPr lang="en-US" dirty="0"/>
              <a:t>Extract numerical features from text (keyword frequencies, sentiment scores)</a:t>
            </a:r>
          </a:p>
          <a:p>
            <a:pPr marL="742950" lvl="1" indent="-285750">
              <a:buFont typeface="+mj-lt"/>
              <a:buAutoNum type="arabicPeriod"/>
            </a:pPr>
            <a:r>
              <a:rPr lang="en-US" dirty="0"/>
              <a:t>Create specialized dictionaries of hawkish/dovish terminology</a:t>
            </a:r>
          </a:p>
          <a:p>
            <a:pPr marL="742950" lvl="1" indent="-285750">
              <a:buFont typeface="+mj-lt"/>
              <a:buAutoNum type="arabicPeriod"/>
            </a:pPr>
            <a:r>
              <a:rPr lang="en-US" dirty="0"/>
              <a:t>Develop structural features (document length, sentence complexity)</a:t>
            </a:r>
          </a:p>
          <a:p>
            <a:pPr>
              <a:buFont typeface="+mj-lt"/>
              <a:buAutoNum type="arabicPeriod"/>
            </a:pPr>
            <a:r>
              <a:rPr lang="en-US" b="1" dirty="0"/>
              <a:t>Model Development</a:t>
            </a:r>
            <a:r>
              <a:rPr lang="en-US" dirty="0"/>
              <a:t> </a:t>
            </a:r>
          </a:p>
          <a:p>
            <a:pPr marL="742950" lvl="1" indent="-285750">
              <a:buFont typeface="+mj-lt"/>
              <a:buAutoNum type="arabicPeriod"/>
            </a:pPr>
            <a:r>
              <a:rPr lang="en-US" dirty="0"/>
              <a:t>Train multiple specialized models (SVMs, Random Forests, GBDTs)</a:t>
            </a:r>
          </a:p>
          <a:p>
            <a:pPr marL="742950" lvl="1" indent="-285750">
              <a:buFont typeface="+mj-lt"/>
              <a:buAutoNum type="arabicPeriod"/>
            </a:pPr>
            <a:r>
              <a:rPr lang="en-US" dirty="0"/>
              <a:t>Optimize for accuracy in classifying communications</a:t>
            </a:r>
          </a:p>
          <a:p>
            <a:pPr marL="742950" lvl="1" indent="-285750">
              <a:buFont typeface="+mj-lt"/>
              <a:buAutoNum type="arabicPeriod"/>
            </a:pPr>
            <a:r>
              <a:rPr lang="en-US" dirty="0"/>
              <a:t>Create ensemble models for robust predictions</a:t>
            </a:r>
          </a:p>
          <a:p>
            <a:pPr>
              <a:buFont typeface="+mj-lt"/>
              <a:buAutoNum type="arabicPeriod"/>
            </a:pPr>
            <a:r>
              <a:rPr lang="en-US" b="1" dirty="0"/>
              <a:t>Signal Generation</a:t>
            </a:r>
            <a:r>
              <a:rPr lang="en-US" dirty="0"/>
              <a:t> </a:t>
            </a:r>
          </a:p>
          <a:p>
            <a:pPr marL="742950" lvl="1" indent="-285750">
              <a:buFont typeface="+mj-lt"/>
              <a:buAutoNum type="arabicPeriod"/>
            </a:pPr>
            <a:r>
              <a:rPr lang="en-US" dirty="0"/>
              <a:t>Convert model outputs into actionable trading signals (-1 to +1)</a:t>
            </a:r>
          </a:p>
          <a:p>
            <a:pPr marL="742950" lvl="1" indent="-285750">
              <a:buFont typeface="+mj-lt"/>
              <a:buAutoNum type="arabicPeriod"/>
            </a:pPr>
            <a:r>
              <a:rPr lang="en-US" dirty="0"/>
              <a:t>Apply weighting based on confidence scores</a:t>
            </a:r>
          </a:p>
          <a:p>
            <a:pPr marL="742950" lvl="1" indent="-285750">
              <a:buFont typeface="+mj-lt"/>
              <a:buAutoNum type="arabicPeriod"/>
            </a:pPr>
            <a:r>
              <a:rPr lang="en-US" dirty="0"/>
              <a:t>Integrate with existing trading systems</a:t>
            </a:r>
          </a:p>
          <a:p>
            <a:pPr>
              <a:buFont typeface="+mj-lt"/>
              <a:buAutoNum type="arabicPeriod"/>
            </a:pPr>
            <a:r>
              <a:rPr lang="en-US" b="1" dirty="0" err="1"/>
              <a:t>Backtesting</a:t>
            </a:r>
            <a:r>
              <a:rPr lang="en-US" b="1" dirty="0"/>
              <a:t> &amp; Deployment</a:t>
            </a:r>
            <a:r>
              <a:rPr lang="en-US" dirty="0"/>
              <a:t> </a:t>
            </a:r>
          </a:p>
          <a:p>
            <a:pPr marL="742950" lvl="1" indent="-285750">
              <a:buFont typeface="+mj-lt"/>
              <a:buAutoNum type="arabicPeriod"/>
            </a:pPr>
            <a:r>
              <a:rPr lang="en-US" dirty="0"/>
              <a:t>Validate against historical data</a:t>
            </a:r>
          </a:p>
          <a:p>
            <a:pPr marL="742950" lvl="1" indent="-285750">
              <a:buFont typeface="+mj-lt"/>
              <a:buAutoNum type="arabicPeriod"/>
            </a:pPr>
            <a:r>
              <a:rPr lang="en-US" dirty="0"/>
              <a:t>Implement A/B testing framework</a:t>
            </a:r>
          </a:p>
          <a:p>
            <a:pPr marL="742950" lvl="1" indent="-285750">
              <a:buFont typeface="+mj-lt"/>
              <a:buAutoNum type="arabicPeriod"/>
            </a:pPr>
            <a:r>
              <a:rPr lang="en-US" dirty="0"/>
              <a:t>Deploy with monitoring for signal drift</a:t>
            </a:r>
          </a:p>
        </p:txBody>
      </p:sp>
      <p:sp>
        <p:nvSpPr>
          <p:cNvPr id="4" name="Title 1">
            <a:extLst>
              <a:ext uri="{FF2B5EF4-FFF2-40B4-BE49-F238E27FC236}">
                <a16:creationId xmlns:a16="http://schemas.microsoft.com/office/drawing/2014/main" id="{327211FA-1373-ED9A-D0E4-B361054D031C}"/>
              </a:ext>
            </a:extLst>
          </p:cNvPr>
          <p:cNvSpPr txBox="1">
            <a:spLocks/>
          </p:cNvSpPr>
          <p:nvPr/>
        </p:nvSpPr>
        <p:spPr>
          <a:xfrm>
            <a:off x="6559420" y="365126"/>
            <a:ext cx="5413310" cy="6425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Generative AI Approach</a:t>
            </a:r>
            <a:endParaRPr lang="en-US" sz="3600" dirty="0"/>
          </a:p>
        </p:txBody>
      </p:sp>
      <p:sp>
        <p:nvSpPr>
          <p:cNvPr id="5" name="Content Placeholder 2">
            <a:extLst>
              <a:ext uri="{FF2B5EF4-FFF2-40B4-BE49-F238E27FC236}">
                <a16:creationId xmlns:a16="http://schemas.microsoft.com/office/drawing/2014/main" id="{DE096EF5-58E9-513C-AC8D-3DB36DEB950E}"/>
              </a:ext>
            </a:extLst>
          </p:cNvPr>
          <p:cNvSpPr txBox="1">
            <a:spLocks/>
          </p:cNvSpPr>
          <p:nvPr/>
        </p:nvSpPr>
        <p:spPr>
          <a:xfrm>
            <a:off x="6298163" y="1129004"/>
            <a:ext cx="5674567" cy="5474996"/>
          </a:xfrm>
          <a:prstGeom prst="rect">
            <a:avLst/>
          </a:prstGeom>
          <a:ln>
            <a:solidFill>
              <a:schemeClr val="accent1"/>
            </a:solidFill>
          </a:ln>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b="1" dirty="0"/>
              <a:t>Architecture</a:t>
            </a:r>
          </a:p>
          <a:p>
            <a:r>
              <a:rPr lang="en-US" b="1" dirty="0"/>
              <a:t>Large Language Model Core</a:t>
            </a:r>
            <a:r>
              <a:rPr lang="en-US" dirty="0"/>
              <a:t>: Fine-tuned LLM specialized in financial/economic domain</a:t>
            </a:r>
          </a:p>
          <a:p>
            <a:r>
              <a:rPr lang="en-US" b="1" dirty="0"/>
              <a:t>RAG System</a:t>
            </a:r>
            <a:r>
              <a:rPr lang="en-US" dirty="0"/>
              <a:t>: Retrieval-augmented generation with central bank communication archive</a:t>
            </a:r>
          </a:p>
          <a:p>
            <a:r>
              <a:rPr lang="en-US" b="1" dirty="0"/>
              <a:t>Signal Extraction Layer</a:t>
            </a:r>
            <a:r>
              <a:rPr lang="en-US" dirty="0"/>
              <a:t>: Structured output generation for trading signals</a:t>
            </a:r>
          </a:p>
          <a:p>
            <a:pPr>
              <a:buFont typeface="Arial" panose="020B0604020202020204" pitchFamily="34" charset="0"/>
              <a:buNone/>
            </a:pPr>
            <a:r>
              <a:rPr lang="en-US" b="1" dirty="0"/>
              <a:t>Implementation Steps</a:t>
            </a:r>
          </a:p>
          <a:p>
            <a:pPr>
              <a:buFont typeface="+mj-lt"/>
              <a:buAutoNum type="arabicPeriod"/>
            </a:pPr>
            <a:r>
              <a:rPr lang="en-US" b="1" dirty="0"/>
              <a:t>Data Preparation</a:t>
            </a:r>
            <a:r>
              <a:rPr lang="en-US" dirty="0"/>
              <a:t> </a:t>
            </a:r>
          </a:p>
          <a:p>
            <a:pPr marL="742950" lvl="1" indent="-285750">
              <a:buFont typeface="+mj-lt"/>
              <a:buAutoNum type="arabicPeriod"/>
            </a:pPr>
            <a:r>
              <a:rPr lang="en-US" dirty="0"/>
              <a:t>Create knowledge base of central bank communications</a:t>
            </a:r>
          </a:p>
          <a:p>
            <a:pPr marL="742950" lvl="1" indent="-285750">
              <a:buFont typeface="+mj-lt"/>
              <a:buAutoNum type="arabicPeriod"/>
            </a:pPr>
            <a:r>
              <a:rPr lang="en-US" dirty="0"/>
              <a:t>Develop vector embeddings for efficient retrieval</a:t>
            </a:r>
          </a:p>
          <a:p>
            <a:pPr marL="742950" lvl="1" indent="-285750">
              <a:buFont typeface="+mj-lt"/>
              <a:buAutoNum type="arabicPeriod"/>
            </a:pPr>
            <a:r>
              <a:rPr lang="en-US" dirty="0"/>
              <a:t>Build structured schema for financial insights extraction</a:t>
            </a:r>
          </a:p>
          <a:p>
            <a:pPr>
              <a:buFont typeface="+mj-lt"/>
              <a:buAutoNum type="arabicPeriod"/>
            </a:pPr>
            <a:r>
              <a:rPr lang="en-US" b="1" dirty="0"/>
              <a:t>Model Selection &amp; Customization</a:t>
            </a:r>
            <a:r>
              <a:rPr lang="en-US" dirty="0"/>
              <a:t> </a:t>
            </a:r>
          </a:p>
          <a:p>
            <a:pPr marL="742950" lvl="1" indent="-285750">
              <a:buFont typeface="+mj-lt"/>
              <a:buAutoNum type="arabicPeriod"/>
            </a:pPr>
            <a:r>
              <a:rPr lang="en-US" dirty="0"/>
              <a:t>Select foundation model (e.g., Claude 3 Opus, GPT-4, Gemini, Llama 3)</a:t>
            </a:r>
          </a:p>
          <a:p>
            <a:pPr marL="742950" lvl="1" indent="-285750">
              <a:buFont typeface="+mj-lt"/>
              <a:buAutoNum type="arabicPeriod"/>
            </a:pPr>
            <a:r>
              <a:rPr lang="en-US" dirty="0"/>
              <a:t>Fine-tune on financial domain data</a:t>
            </a:r>
          </a:p>
          <a:p>
            <a:pPr marL="742950" lvl="1" indent="-285750">
              <a:buFont typeface="+mj-lt"/>
              <a:buAutoNum type="arabicPeriod"/>
            </a:pPr>
            <a:r>
              <a:rPr lang="en-US" dirty="0"/>
              <a:t>Develop prompt engineering strategies for consistent output</a:t>
            </a:r>
          </a:p>
          <a:p>
            <a:pPr>
              <a:buFont typeface="+mj-lt"/>
              <a:buAutoNum type="arabicPeriod"/>
            </a:pPr>
            <a:r>
              <a:rPr lang="en-US" b="1" dirty="0"/>
              <a:t>RAG Integration</a:t>
            </a:r>
            <a:r>
              <a:rPr lang="en-US" dirty="0"/>
              <a:t> </a:t>
            </a:r>
          </a:p>
          <a:p>
            <a:pPr marL="742950" lvl="1" indent="-285750">
              <a:buFont typeface="+mj-lt"/>
              <a:buAutoNum type="arabicPeriod"/>
            </a:pPr>
            <a:r>
              <a:rPr lang="en-US" dirty="0"/>
              <a:t>Implement vector database (Pinecone, </a:t>
            </a:r>
            <a:r>
              <a:rPr lang="en-US" dirty="0" err="1"/>
              <a:t>Weaviate</a:t>
            </a:r>
            <a:r>
              <a:rPr lang="en-US" dirty="0"/>
              <a:t>)</a:t>
            </a:r>
          </a:p>
          <a:p>
            <a:pPr marL="742950" lvl="1" indent="-285750">
              <a:buFont typeface="+mj-lt"/>
              <a:buAutoNum type="arabicPeriod"/>
            </a:pPr>
            <a:r>
              <a:rPr lang="en-US" dirty="0"/>
              <a:t>Create retrieval pipeline for relevant communications</a:t>
            </a:r>
          </a:p>
          <a:p>
            <a:pPr marL="742950" lvl="1" indent="-285750">
              <a:buFont typeface="+mj-lt"/>
              <a:buAutoNum type="arabicPeriod"/>
            </a:pPr>
            <a:r>
              <a:rPr lang="en-US" dirty="0"/>
              <a:t>Develop context window optimization</a:t>
            </a:r>
          </a:p>
          <a:p>
            <a:pPr>
              <a:buFont typeface="+mj-lt"/>
              <a:buAutoNum type="arabicPeriod"/>
            </a:pPr>
            <a:r>
              <a:rPr lang="en-US" b="1" dirty="0"/>
              <a:t>Signal Generation System</a:t>
            </a:r>
            <a:r>
              <a:rPr lang="en-US" dirty="0"/>
              <a:t> </a:t>
            </a:r>
          </a:p>
          <a:p>
            <a:pPr marL="742950" lvl="1" indent="-285750">
              <a:buFont typeface="+mj-lt"/>
              <a:buAutoNum type="arabicPeriod"/>
            </a:pPr>
            <a:r>
              <a:rPr lang="en-US" dirty="0"/>
              <a:t>Design structured output format for trading signals</a:t>
            </a:r>
          </a:p>
          <a:p>
            <a:pPr marL="742950" lvl="1" indent="-285750">
              <a:buFont typeface="+mj-lt"/>
              <a:buAutoNum type="arabicPeriod"/>
            </a:pPr>
            <a:r>
              <a:rPr lang="en-US" dirty="0"/>
              <a:t>Develop reasoning chains for signal justification</a:t>
            </a:r>
          </a:p>
          <a:p>
            <a:pPr marL="742950" lvl="1" indent="-285750">
              <a:buFont typeface="+mj-lt"/>
              <a:buAutoNum type="arabicPeriod"/>
            </a:pPr>
            <a:r>
              <a:rPr lang="en-US" dirty="0"/>
              <a:t>Create confidence scoring mechanism</a:t>
            </a:r>
          </a:p>
          <a:p>
            <a:pPr>
              <a:buFont typeface="+mj-lt"/>
              <a:buAutoNum type="arabicPeriod"/>
            </a:pPr>
            <a:r>
              <a:rPr lang="en-US" b="1" dirty="0"/>
              <a:t>User Interface &amp; Integration</a:t>
            </a:r>
            <a:r>
              <a:rPr lang="en-US" dirty="0"/>
              <a:t> </a:t>
            </a:r>
          </a:p>
          <a:p>
            <a:pPr marL="742950" lvl="1" indent="-285750">
              <a:buFont typeface="+mj-lt"/>
              <a:buAutoNum type="arabicPeriod"/>
            </a:pPr>
            <a:r>
              <a:rPr lang="en-US" dirty="0"/>
              <a:t>Build conversational interface for portfolio managers</a:t>
            </a:r>
          </a:p>
          <a:p>
            <a:pPr marL="742950" lvl="1" indent="-285750">
              <a:buFont typeface="+mj-lt"/>
              <a:buAutoNum type="arabicPeriod"/>
            </a:pPr>
            <a:r>
              <a:rPr lang="en-US" dirty="0"/>
              <a:t>Develop API endpoints for system integration</a:t>
            </a:r>
          </a:p>
          <a:p>
            <a:pPr marL="742950" lvl="1" indent="-285750">
              <a:buFont typeface="+mj-lt"/>
              <a:buAutoNum type="arabicPeriod"/>
            </a:pPr>
            <a:r>
              <a:rPr lang="en-US" dirty="0"/>
              <a:t>Create visualization components for signal strength</a:t>
            </a:r>
          </a:p>
        </p:txBody>
      </p:sp>
    </p:spTree>
    <p:extLst>
      <p:ext uri="{BB962C8B-B14F-4D97-AF65-F5344CB8AC3E}">
        <p14:creationId xmlns:p14="http://schemas.microsoft.com/office/powerpoint/2010/main" val="262767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1335-7275-B6FE-FF19-4B168B5E685B}"/>
              </a:ext>
            </a:extLst>
          </p:cNvPr>
          <p:cNvSpPr>
            <a:spLocks noGrp="1"/>
          </p:cNvSpPr>
          <p:nvPr>
            <p:ph type="title"/>
          </p:nvPr>
        </p:nvSpPr>
        <p:spPr>
          <a:xfrm>
            <a:off x="959497" y="345135"/>
            <a:ext cx="4284307" cy="698565"/>
          </a:xfrm>
        </p:spPr>
        <p:txBody>
          <a:bodyPr>
            <a:normAutofit fontScale="90000"/>
          </a:bodyPr>
          <a:lstStyle/>
          <a:p>
            <a:r>
              <a:rPr lang="en-US" dirty="0"/>
              <a:t>Hybrid Approach</a:t>
            </a:r>
            <a:br>
              <a:rPr lang="en-US" dirty="0"/>
            </a:br>
            <a:r>
              <a:rPr lang="en-US" dirty="0"/>
              <a:t>(Recommended)</a:t>
            </a:r>
          </a:p>
        </p:txBody>
      </p:sp>
      <p:sp>
        <p:nvSpPr>
          <p:cNvPr id="3" name="Content Placeholder 2">
            <a:extLst>
              <a:ext uri="{FF2B5EF4-FFF2-40B4-BE49-F238E27FC236}">
                <a16:creationId xmlns:a16="http://schemas.microsoft.com/office/drawing/2014/main" id="{12AAEDF6-7178-40F7-1D30-BF0F474A2E9A}"/>
              </a:ext>
            </a:extLst>
          </p:cNvPr>
          <p:cNvSpPr>
            <a:spLocks noGrp="1"/>
          </p:cNvSpPr>
          <p:nvPr>
            <p:ph idx="1"/>
          </p:nvPr>
        </p:nvSpPr>
        <p:spPr>
          <a:xfrm>
            <a:off x="290803" y="1474237"/>
            <a:ext cx="5500397" cy="5038628"/>
          </a:xfrm>
          <a:ln>
            <a:solidFill>
              <a:schemeClr val="accent1"/>
            </a:solidFill>
          </a:ln>
        </p:spPr>
        <p:txBody>
          <a:bodyPr>
            <a:normAutofit fontScale="55000" lnSpcReduction="20000"/>
          </a:bodyPr>
          <a:lstStyle/>
          <a:p>
            <a:pPr>
              <a:buNone/>
            </a:pPr>
            <a:r>
              <a:rPr lang="en-US" dirty="0"/>
              <a:t>Recommended solution combines both approaches:</a:t>
            </a:r>
          </a:p>
          <a:p>
            <a:pPr>
              <a:buFont typeface="+mj-lt"/>
              <a:buAutoNum type="arabicPeriod"/>
            </a:pPr>
            <a:r>
              <a:rPr lang="en-US" b="1" dirty="0"/>
              <a:t>Data Ingestion Layer</a:t>
            </a:r>
            <a:r>
              <a:rPr lang="en-US" dirty="0"/>
              <a:t> </a:t>
            </a:r>
          </a:p>
          <a:p>
            <a:pPr marL="742950" lvl="1" indent="-285750">
              <a:buFont typeface="+mj-lt"/>
              <a:buAutoNum type="arabicPeriod"/>
            </a:pPr>
            <a:r>
              <a:rPr lang="en-US" dirty="0"/>
              <a:t>Real-time scraping of central bank websites, press releases, speeches</a:t>
            </a:r>
          </a:p>
          <a:p>
            <a:pPr marL="742950" lvl="1" indent="-285750">
              <a:buFont typeface="+mj-lt"/>
              <a:buAutoNum type="arabicPeriod"/>
            </a:pPr>
            <a:r>
              <a:rPr lang="en-US" dirty="0"/>
              <a:t>Automatic document categorization and metadata extraction</a:t>
            </a:r>
          </a:p>
          <a:p>
            <a:pPr marL="742950" lvl="1" indent="-285750">
              <a:buFont typeface="+mj-lt"/>
              <a:buAutoNum type="arabicPeriod"/>
            </a:pPr>
            <a:r>
              <a:rPr lang="en-US" dirty="0"/>
              <a:t>Versioning system for tracking communication evolution</a:t>
            </a:r>
          </a:p>
          <a:p>
            <a:pPr>
              <a:buFont typeface="+mj-lt"/>
              <a:buAutoNum type="arabicPeriod"/>
            </a:pPr>
            <a:r>
              <a:rPr lang="en-US" b="1" dirty="0"/>
              <a:t>Processing Pipeline</a:t>
            </a:r>
            <a:r>
              <a:rPr lang="en-US" dirty="0"/>
              <a:t> </a:t>
            </a:r>
          </a:p>
          <a:p>
            <a:pPr marL="742950" lvl="1" indent="-285750">
              <a:buFont typeface="+mj-lt"/>
              <a:buAutoNum type="arabicPeriod"/>
            </a:pPr>
            <a:r>
              <a:rPr lang="en-US" b="1" dirty="0"/>
              <a:t>LLM Component</a:t>
            </a:r>
            <a:r>
              <a:rPr lang="en-US" dirty="0"/>
              <a:t>: For deep semantic understanding and nuanced context</a:t>
            </a:r>
          </a:p>
          <a:p>
            <a:pPr marL="742950" lvl="1" indent="-285750">
              <a:buFont typeface="+mj-lt"/>
              <a:buAutoNum type="arabicPeriod"/>
            </a:pPr>
            <a:r>
              <a:rPr lang="en-US" b="1" dirty="0"/>
              <a:t>ML Component</a:t>
            </a:r>
            <a:r>
              <a:rPr lang="en-US" dirty="0"/>
              <a:t>: For consistent pattern recognition and historical correlation</a:t>
            </a:r>
          </a:p>
          <a:p>
            <a:pPr>
              <a:buFont typeface="+mj-lt"/>
              <a:buAutoNum type="arabicPeriod"/>
            </a:pPr>
            <a:r>
              <a:rPr lang="en-US" b="1" dirty="0"/>
              <a:t>Knowledge Management System</a:t>
            </a:r>
            <a:r>
              <a:rPr lang="en-US" dirty="0"/>
              <a:t> </a:t>
            </a:r>
          </a:p>
          <a:p>
            <a:pPr marL="742950" lvl="1" indent="-285750">
              <a:buFont typeface="+mj-lt"/>
              <a:buAutoNum type="arabicPeriod"/>
            </a:pPr>
            <a:r>
              <a:rPr lang="en-US" dirty="0"/>
              <a:t>Vector database of all communications with temporal indexing</a:t>
            </a:r>
          </a:p>
          <a:p>
            <a:pPr marL="742950" lvl="1" indent="-285750">
              <a:buFont typeface="+mj-lt"/>
              <a:buAutoNum type="arabicPeriod"/>
            </a:pPr>
            <a:r>
              <a:rPr lang="en-US" dirty="0"/>
              <a:t>Contextual relationships between documents mapped</a:t>
            </a:r>
          </a:p>
          <a:p>
            <a:pPr marL="742950" lvl="1" indent="-285750">
              <a:buFont typeface="+mj-lt"/>
              <a:buAutoNum type="arabicPeriod"/>
            </a:pPr>
            <a:r>
              <a:rPr lang="en-US" dirty="0"/>
              <a:t>Historical market response data linked to communications</a:t>
            </a:r>
          </a:p>
          <a:p>
            <a:pPr>
              <a:buFont typeface="+mj-lt"/>
              <a:buAutoNum type="arabicPeriod"/>
            </a:pPr>
            <a:r>
              <a:rPr lang="en-US" b="1" dirty="0"/>
              <a:t>Signal Generation Engine</a:t>
            </a:r>
            <a:r>
              <a:rPr lang="en-US" dirty="0"/>
              <a:t> </a:t>
            </a:r>
          </a:p>
          <a:p>
            <a:pPr marL="742950" lvl="1" indent="-285750">
              <a:buFont typeface="+mj-lt"/>
              <a:buAutoNum type="arabicPeriod"/>
            </a:pPr>
            <a:r>
              <a:rPr lang="en-US" dirty="0"/>
              <a:t>Rule-based signal formulation tied to confidence scores</a:t>
            </a:r>
          </a:p>
          <a:p>
            <a:pPr marL="742950" lvl="1" indent="-285750">
              <a:buFont typeface="+mj-lt"/>
              <a:buAutoNum type="arabicPeriod"/>
            </a:pPr>
            <a:r>
              <a:rPr lang="en-US" dirty="0" err="1"/>
              <a:t>Backtesting</a:t>
            </a:r>
            <a:r>
              <a:rPr lang="en-US" dirty="0"/>
              <a:t> module for historical validation</a:t>
            </a:r>
          </a:p>
          <a:p>
            <a:pPr marL="742950" lvl="1" indent="-285750">
              <a:buFont typeface="+mj-lt"/>
              <a:buAutoNum type="arabicPeriod"/>
            </a:pPr>
            <a:r>
              <a:rPr lang="en-US" dirty="0"/>
              <a:t>Calibration system for signal strength (-1 to +1)</a:t>
            </a:r>
          </a:p>
          <a:p>
            <a:pPr>
              <a:buFont typeface="+mj-lt"/>
              <a:buAutoNum type="arabicPeriod"/>
            </a:pPr>
            <a:r>
              <a:rPr lang="en-US" b="1" dirty="0"/>
              <a:t>User Interface</a:t>
            </a:r>
            <a:r>
              <a:rPr lang="en-US" dirty="0"/>
              <a:t> </a:t>
            </a:r>
          </a:p>
          <a:p>
            <a:pPr marL="742950" lvl="1" indent="-285750">
              <a:buFont typeface="+mj-lt"/>
              <a:buAutoNum type="arabicPeriod"/>
            </a:pPr>
            <a:r>
              <a:rPr lang="en-US" dirty="0"/>
              <a:t>Conversational interface for trader interaction</a:t>
            </a:r>
          </a:p>
          <a:p>
            <a:pPr marL="742950" lvl="1" indent="-285750">
              <a:buFont typeface="+mj-lt"/>
              <a:buAutoNum type="arabicPeriod"/>
            </a:pPr>
            <a:r>
              <a:rPr lang="en-US" dirty="0"/>
              <a:t>Visualization dashboard for signal strength and reasoning</a:t>
            </a:r>
          </a:p>
          <a:p>
            <a:pPr marL="742950" lvl="1" indent="-285750">
              <a:buFont typeface="+mj-lt"/>
              <a:buAutoNum type="arabicPeriod"/>
            </a:pPr>
            <a:r>
              <a:rPr lang="en-US" dirty="0"/>
              <a:t>Document exploration and comparison tools</a:t>
            </a:r>
          </a:p>
          <a:p>
            <a:endParaRPr lang="en-US" dirty="0"/>
          </a:p>
        </p:txBody>
      </p:sp>
      <p:sp>
        <p:nvSpPr>
          <p:cNvPr id="5" name="Rectangle 1">
            <a:extLst>
              <a:ext uri="{FF2B5EF4-FFF2-40B4-BE49-F238E27FC236}">
                <a16:creationId xmlns:a16="http://schemas.microsoft.com/office/drawing/2014/main" id="{4406118E-248D-731E-0A14-ECFBFC24367A}"/>
              </a:ext>
            </a:extLst>
          </p:cNvPr>
          <p:cNvSpPr>
            <a:spLocks noChangeArrowheads="1"/>
          </p:cNvSpPr>
          <p:nvPr/>
        </p:nvSpPr>
        <p:spPr bwMode="auto">
          <a:xfrm>
            <a:off x="7143011" y="32697"/>
            <a:ext cx="428430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dirty="0">
                <a:latin typeface="+mj-lt"/>
                <a:ea typeface="+mj-ea"/>
                <a:cs typeface="+mj-cs"/>
              </a:rPr>
              <a:t>Comparison and Recommendation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378BD0F-4947-D029-83F2-B8A2338DFB25}"/>
              </a:ext>
            </a:extLst>
          </p:cNvPr>
          <p:cNvGraphicFramePr>
            <a:graphicFrameLocks noGrp="1"/>
          </p:cNvGraphicFramePr>
          <p:nvPr>
            <p:extLst>
              <p:ext uri="{D42A27DB-BD31-4B8C-83A1-F6EECF244321}">
                <p14:modId xmlns:p14="http://schemas.microsoft.com/office/powerpoint/2010/main" val="1591393984"/>
              </p:ext>
            </p:extLst>
          </p:nvPr>
        </p:nvGraphicFramePr>
        <p:xfrm>
          <a:off x="5897870" y="1474237"/>
          <a:ext cx="6127736" cy="4968476"/>
        </p:xfrm>
        <a:graphic>
          <a:graphicData uri="http://schemas.openxmlformats.org/drawingml/2006/table">
            <a:tbl>
              <a:tblPr>
                <a:tableStyleId>{5C22544A-7EE6-4342-B048-85BDC9FD1C3A}</a:tableStyleId>
              </a:tblPr>
              <a:tblGrid>
                <a:gridCol w="1604627">
                  <a:extLst>
                    <a:ext uri="{9D8B030D-6E8A-4147-A177-3AD203B41FA5}">
                      <a16:colId xmlns:a16="http://schemas.microsoft.com/office/drawing/2014/main" val="333109347"/>
                    </a:ext>
                  </a:extLst>
                </a:gridCol>
                <a:gridCol w="1578280">
                  <a:extLst>
                    <a:ext uri="{9D8B030D-6E8A-4147-A177-3AD203B41FA5}">
                      <a16:colId xmlns:a16="http://schemas.microsoft.com/office/drawing/2014/main" val="2008739240"/>
                    </a:ext>
                  </a:extLst>
                </a:gridCol>
                <a:gridCol w="1274010">
                  <a:extLst>
                    <a:ext uri="{9D8B030D-6E8A-4147-A177-3AD203B41FA5}">
                      <a16:colId xmlns:a16="http://schemas.microsoft.com/office/drawing/2014/main" val="3306797145"/>
                    </a:ext>
                  </a:extLst>
                </a:gridCol>
                <a:gridCol w="1670819">
                  <a:extLst>
                    <a:ext uri="{9D8B030D-6E8A-4147-A177-3AD203B41FA5}">
                      <a16:colId xmlns:a16="http://schemas.microsoft.com/office/drawing/2014/main" val="3125174491"/>
                    </a:ext>
                  </a:extLst>
                </a:gridCol>
              </a:tblGrid>
              <a:tr h="827579">
                <a:tc>
                  <a:txBody>
                    <a:bodyPr/>
                    <a:lstStyle/>
                    <a:p>
                      <a:pPr algn="ctr" rtl="0" fontAlgn="ctr"/>
                      <a:r>
                        <a:rPr lang="en-US" sz="1800" b="1" u="none" strike="noStrike" dirty="0">
                          <a:effectLst/>
                        </a:rPr>
                        <a:t>Aspect</a:t>
                      </a:r>
                      <a:endParaRPr lang="en-US" sz="1800" b="1" i="0" u="none" strike="noStrike" dirty="0">
                        <a:solidFill>
                          <a:srgbClr val="000000"/>
                        </a:solidFill>
                        <a:effectLst/>
                        <a:latin typeface="Aptos" panose="020B0004020202020204" pitchFamily="34" charset="0"/>
                      </a:endParaRPr>
                    </a:p>
                  </a:txBody>
                  <a:tcPr marL="7620" marR="7620" marT="7620" marB="0" anchor="ctr"/>
                </a:tc>
                <a:tc>
                  <a:txBody>
                    <a:bodyPr/>
                    <a:lstStyle/>
                    <a:p>
                      <a:pPr algn="ctr" rtl="0" fontAlgn="ctr"/>
                      <a:r>
                        <a:rPr lang="en-US" sz="1800" b="1" u="none" strike="noStrike" dirty="0">
                          <a:effectLst/>
                        </a:rPr>
                        <a:t>Machine Learning</a:t>
                      </a:r>
                      <a:endParaRPr lang="en-US" sz="1800" b="1" i="0" u="none" strike="noStrike" dirty="0">
                        <a:solidFill>
                          <a:srgbClr val="000000"/>
                        </a:solidFill>
                        <a:effectLst/>
                        <a:latin typeface="Aptos" panose="020B0004020202020204" pitchFamily="34" charset="0"/>
                      </a:endParaRPr>
                    </a:p>
                  </a:txBody>
                  <a:tcPr marL="7620" marR="7620" marT="7620" marB="0" anchor="ctr"/>
                </a:tc>
                <a:tc>
                  <a:txBody>
                    <a:bodyPr/>
                    <a:lstStyle/>
                    <a:p>
                      <a:pPr algn="ctr" rtl="0" fontAlgn="ctr"/>
                      <a:r>
                        <a:rPr lang="en-US" sz="1800" b="1" u="none" strike="noStrike">
                          <a:effectLst/>
                        </a:rPr>
                        <a:t>Generative AI</a:t>
                      </a:r>
                      <a:endParaRPr lang="en-US" sz="1800" b="1" i="0" u="none" strike="noStrike">
                        <a:solidFill>
                          <a:srgbClr val="000000"/>
                        </a:solidFill>
                        <a:effectLst/>
                        <a:latin typeface="Aptos" panose="020B0004020202020204" pitchFamily="34" charset="0"/>
                      </a:endParaRPr>
                    </a:p>
                  </a:txBody>
                  <a:tcPr marL="7620" marR="7620" marT="7620" marB="0" anchor="ctr"/>
                </a:tc>
                <a:tc>
                  <a:txBody>
                    <a:bodyPr/>
                    <a:lstStyle/>
                    <a:p>
                      <a:pPr algn="ctr" rtl="0" fontAlgn="ctr"/>
                      <a:r>
                        <a:rPr lang="en-US" sz="1800" b="1" u="none" strike="noStrike" dirty="0">
                          <a:effectLst/>
                        </a:rPr>
                        <a:t>Hybrid (Recommended)</a:t>
                      </a:r>
                      <a:endParaRPr lang="en-US" sz="1800" b="1" i="0" u="none" strike="noStrike" dirty="0">
                        <a:solidFill>
                          <a:srgbClr val="000000"/>
                        </a:solidFill>
                        <a:effectLst/>
                        <a:latin typeface="Aptos" panose="020B0004020202020204" pitchFamily="34" charset="0"/>
                      </a:endParaRPr>
                    </a:p>
                  </a:txBody>
                  <a:tcPr marL="7620" marR="7620" marT="7620" marB="0" anchor="ctr"/>
                </a:tc>
                <a:extLst>
                  <a:ext uri="{0D108BD9-81ED-4DB2-BD59-A6C34878D82A}">
                    <a16:rowId xmlns:a16="http://schemas.microsoft.com/office/drawing/2014/main" val="3088711181"/>
                  </a:ext>
                </a:extLst>
              </a:tr>
              <a:tr h="827579">
                <a:tc>
                  <a:txBody>
                    <a:bodyPr/>
                    <a:lstStyle/>
                    <a:p>
                      <a:pPr algn="l" rtl="0" fontAlgn="ctr"/>
                      <a:r>
                        <a:rPr lang="en-US" sz="1800" u="none" strike="noStrike">
                          <a:effectLst/>
                        </a:rPr>
                        <a:t>Pattern Recognition</a:t>
                      </a:r>
                      <a:endParaRPr lang="en-US" sz="1800" b="1" i="0" u="none" strike="noStrike">
                        <a:solidFill>
                          <a:srgbClr val="000000"/>
                        </a:solidFill>
                        <a:effectLst/>
                        <a:latin typeface="Aptos" panose="020B0004020202020204" pitchFamily="34" charset="0"/>
                      </a:endParaRPr>
                    </a:p>
                  </a:txBody>
                  <a:tcPr marL="6858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dirty="0">
                          <a:effectLst/>
                        </a:rPr>
                        <a:t>★★★☆☆</a:t>
                      </a:r>
                      <a:endParaRPr lang="en-US" sz="1800" b="0" i="0" u="none" strike="noStrike" dirty="0">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dirty="0">
                          <a:effectLst/>
                        </a:rPr>
                        <a:t>★★★★★</a:t>
                      </a:r>
                      <a:endParaRPr lang="en-US" sz="18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733044778"/>
                  </a:ext>
                </a:extLst>
              </a:tr>
              <a:tr h="827579">
                <a:tc>
                  <a:txBody>
                    <a:bodyPr/>
                    <a:lstStyle/>
                    <a:p>
                      <a:pPr algn="l" rtl="0" fontAlgn="ctr"/>
                      <a:r>
                        <a:rPr lang="en-US" sz="1800" u="none" strike="noStrike" dirty="0">
                          <a:effectLst/>
                        </a:rPr>
                        <a:t>Nuanced Understanding</a:t>
                      </a:r>
                      <a:endParaRPr lang="en-US" sz="1800" b="1" i="0" u="none" strike="noStrike" dirty="0">
                        <a:solidFill>
                          <a:srgbClr val="000000"/>
                        </a:solidFill>
                        <a:effectLst/>
                        <a:latin typeface="Aptos" panose="020B0004020202020204" pitchFamily="34" charset="0"/>
                      </a:endParaRPr>
                    </a:p>
                  </a:txBody>
                  <a:tcPr marL="6858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686059907"/>
                  </a:ext>
                </a:extLst>
              </a:tr>
              <a:tr h="827579">
                <a:tc>
                  <a:txBody>
                    <a:bodyPr/>
                    <a:lstStyle/>
                    <a:p>
                      <a:pPr algn="l" rtl="0" fontAlgn="ctr"/>
                      <a:r>
                        <a:rPr lang="en-US" sz="1800" u="none" strike="noStrike">
                          <a:effectLst/>
                        </a:rPr>
                        <a:t>Reasoning Transparency</a:t>
                      </a:r>
                      <a:endParaRPr lang="en-US" sz="1800" b="1" i="0" u="none" strike="noStrike">
                        <a:solidFill>
                          <a:srgbClr val="000000"/>
                        </a:solidFill>
                        <a:effectLst/>
                        <a:latin typeface="Aptos" panose="020B0004020202020204" pitchFamily="34" charset="0"/>
                      </a:endParaRPr>
                    </a:p>
                  </a:txBody>
                  <a:tcPr marL="6858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25394296"/>
                  </a:ext>
                </a:extLst>
              </a:tr>
              <a:tr h="413790">
                <a:tc>
                  <a:txBody>
                    <a:bodyPr/>
                    <a:lstStyle/>
                    <a:p>
                      <a:pPr algn="l" rtl="0" fontAlgn="ctr"/>
                      <a:r>
                        <a:rPr lang="en-US" sz="1800" u="none" strike="noStrike">
                          <a:effectLst/>
                        </a:rPr>
                        <a:t>Consistency</a:t>
                      </a:r>
                      <a:endParaRPr lang="en-US" sz="1800" b="1" i="0" u="none" strike="noStrike">
                        <a:solidFill>
                          <a:srgbClr val="000000"/>
                        </a:solidFill>
                        <a:effectLst/>
                        <a:latin typeface="Aptos" panose="020B0004020202020204" pitchFamily="34" charset="0"/>
                      </a:endParaRPr>
                    </a:p>
                  </a:txBody>
                  <a:tcPr marL="6858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41112192"/>
                  </a:ext>
                </a:extLst>
              </a:tr>
              <a:tr h="413790">
                <a:tc>
                  <a:txBody>
                    <a:bodyPr/>
                    <a:lstStyle/>
                    <a:p>
                      <a:pPr algn="l" rtl="0" fontAlgn="ctr"/>
                      <a:r>
                        <a:rPr lang="en-US" sz="1800" u="none" strike="noStrike">
                          <a:effectLst/>
                        </a:rPr>
                        <a:t>Adaptability</a:t>
                      </a:r>
                      <a:endParaRPr lang="en-US" sz="1800" b="1" i="0" u="none" strike="noStrike">
                        <a:solidFill>
                          <a:srgbClr val="000000"/>
                        </a:solidFill>
                        <a:effectLst/>
                        <a:latin typeface="Aptos" panose="020B0004020202020204" pitchFamily="34" charset="0"/>
                      </a:endParaRPr>
                    </a:p>
                  </a:txBody>
                  <a:tcPr marL="6858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929143439"/>
                  </a:ext>
                </a:extLst>
              </a:tr>
              <a:tr h="827579">
                <a:tc>
                  <a:txBody>
                    <a:bodyPr/>
                    <a:lstStyle/>
                    <a:p>
                      <a:pPr algn="l" rtl="0" fontAlgn="ctr"/>
                      <a:r>
                        <a:rPr lang="en-US" sz="1800" u="none" strike="noStrike">
                          <a:effectLst/>
                        </a:rPr>
                        <a:t>Implementation Complexity</a:t>
                      </a:r>
                      <a:endParaRPr lang="en-US" sz="1800" b="1" i="0" u="none" strike="noStrike">
                        <a:solidFill>
                          <a:srgbClr val="000000"/>
                        </a:solidFill>
                        <a:effectLst/>
                        <a:latin typeface="Aptos" panose="020B0004020202020204" pitchFamily="34" charset="0"/>
                      </a:endParaRPr>
                    </a:p>
                  </a:txBody>
                  <a:tcPr marL="6858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a:effectLst/>
                        </a:rPr>
                        <a:t>★★★★☆</a:t>
                      </a:r>
                      <a:endParaRPr lang="en-US" sz="1800" b="0" i="0" u="none" strike="noStrike">
                        <a:solidFill>
                          <a:srgbClr val="000000"/>
                        </a:solidFill>
                        <a:effectLst/>
                        <a:latin typeface="Arial" panose="020B0604020202020204" pitchFamily="34" charset="0"/>
                      </a:endParaRPr>
                    </a:p>
                  </a:txBody>
                  <a:tcPr marL="7620" marR="7620" marT="7620" marB="0" anchor="ctr"/>
                </a:tc>
                <a:tc>
                  <a:txBody>
                    <a:bodyPr/>
                    <a:lstStyle/>
                    <a:p>
                      <a:pPr algn="ctr" rtl="0" fontAlgn="ctr"/>
                      <a:r>
                        <a:rPr lang="en-US" sz="1800" u="none" strike="noStrike" dirty="0">
                          <a:effectLst/>
                        </a:rPr>
                        <a:t>★★★★★</a:t>
                      </a:r>
                      <a:endParaRPr lang="en-US" sz="18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741070115"/>
                  </a:ext>
                </a:extLst>
              </a:tr>
            </a:tbl>
          </a:graphicData>
        </a:graphic>
      </p:graphicFrame>
    </p:spTree>
    <p:extLst>
      <p:ext uri="{BB962C8B-B14F-4D97-AF65-F5344CB8AC3E}">
        <p14:creationId xmlns:p14="http://schemas.microsoft.com/office/powerpoint/2010/main" val="3744681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7F36-582B-6E41-2203-B5F596537D0D}"/>
              </a:ext>
            </a:extLst>
          </p:cNvPr>
          <p:cNvSpPr>
            <a:spLocks noGrp="1"/>
          </p:cNvSpPr>
          <p:nvPr>
            <p:ph type="title"/>
          </p:nvPr>
        </p:nvSpPr>
        <p:spPr>
          <a:xfrm>
            <a:off x="838200" y="365126"/>
            <a:ext cx="10515600" cy="870288"/>
          </a:xfrm>
        </p:spPr>
        <p:txBody>
          <a:bodyPr/>
          <a:lstStyle/>
          <a:p>
            <a:r>
              <a:rPr lang="en-US" dirty="0"/>
              <a:t>Recommendation: Hybrid Approach</a:t>
            </a:r>
          </a:p>
        </p:txBody>
      </p:sp>
      <p:sp>
        <p:nvSpPr>
          <p:cNvPr id="3" name="Content Placeholder 2">
            <a:extLst>
              <a:ext uri="{FF2B5EF4-FFF2-40B4-BE49-F238E27FC236}">
                <a16:creationId xmlns:a16="http://schemas.microsoft.com/office/drawing/2014/main" id="{EA3A9B29-CEA3-81D1-87E0-DA78BD4B975F}"/>
              </a:ext>
            </a:extLst>
          </p:cNvPr>
          <p:cNvSpPr>
            <a:spLocks noGrp="1"/>
          </p:cNvSpPr>
          <p:nvPr>
            <p:ph idx="1"/>
          </p:nvPr>
        </p:nvSpPr>
        <p:spPr>
          <a:xfrm>
            <a:off x="838200" y="1332690"/>
            <a:ext cx="10515600" cy="4941549"/>
          </a:xfrm>
          <a:ln>
            <a:solidFill>
              <a:schemeClr val="accent1"/>
            </a:solidFill>
          </a:ln>
        </p:spPr>
        <p:txBody>
          <a:bodyPr>
            <a:normAutofit fontScale="62500" lnSpcReduction="20000"/>
          </a:bodyPr>
          <a:lstStyle/>
          <a:p>
            <a:pPr>
              <a:buNone/>
            </a:pPr>
            <a:r>
              <a:rPr lang="en-US" b="1" dirty="0"/>
              <a:t>The recommend a hybrid approach</a:t>
            </a:r>
            <a:r>
              <a:rPr lang="en-US" dirty="0"/>
              <a:t> that leverages the strengths of both ML and GenAI for the following reasons:</a:t>
            </a:r>
          </a:p>
          <a:p>
            <a:pPr>
              <a:buFont typeface="+mj-lt"/>
              <a:buAutoNum type="arabicPeriod"/>
            </a:pPr>
            <a:r>
              <a:rPr lang="en-US" b="1" dirty="0"/>
              <a:t>Complementary Strengths</a:t>
            </a:r>
            <a:r>
              <a:rPr lang="en-US" dirty="0"/>
              <a:t>: </a:t>
            </a:r>
          </a:p>
          <a:p>
            <a:pPr marL="742950" lvl="1" indent="-285750">
              <a:buFont typeface="+mj-lt"/>
              <a:buAutoNum type="arabicPeriod"/>
            </a:pPr>
            <a:r>
              <a:rPr lang="en-US" dirty="0"/>
              <a:t>GenAI excels at understanding nuanced language and context in central bank communications</a:t>
            </a:r>
          </a:p>
          <a:p>
            <a:pPr marL="742950" lvl="1" indent="-285750">
              <a:buFont typeface="+mj-lt"/>
              <a:buAutoNum type="arabicPeriod"/>
            </a:pPr>
            <a:r>
              <a:rPr lang="en-US" dirty="0"/>
              <a:t>ML provides consistency and historically-validated pattern recognition</a:t>
            </a:r>
          </a:p>
          <a:p>
            <a:pPr>
              <a:buFont typeface="+mj-lt"/>
              <a:buAutoNum type="arabicPeriod"/>
            </a:pPr>
            <a:r>
              <a:rPr lang="en-US" b="1" dirty="0"/>
              <a:t>Risk Mitigation</a:t>
            </a:r>
            <a:r>
              <a:rPr lang="en-US" dirty="0"/>
              <a:t>: </a:t>
            </a:r>
          </a:p>
          <a:p>
            <a:pPr marL="742950" lvl="1" indent="-285750">
              <a:buFont typeface="+mj-lt"/>
              <a:buAutoNum type="arabicPeriod"/>
            </a:pPr>
            <a:r>
              <a:rPr lang="en-US" dirty="0"/>
              <a:t>ML models provide stable baseline predictions</a:t>
            </a:r>
          </a:p>
          <a:p>
            <a:pPr marL="742950" lvl="1" indent="-285750">
              <a:buFont typeface="+mj-lt"/>
              <a:buAutoNum type="arabicPeriod"/>
            </a:pPr>
            <a:r>
              <a:rPr lang="en-US" dirty="0"/>
              <a:t>GenAI adds adaptive reasoning for novel situations</a:t>
            </a:r>
          </a:p>
          <a:p>
            <a:pPr marL="742950" lvl="1" indent="-285750">
              <a:buFont typeface="+mj-lt"/>
              <a:buAutoNum type="arabicPeriod"/>
            </a:pPr>
            <a:r>
              <a:rPr lang="en-US" dirty="0"/>
              <a:t>System can fall back to either approach when confidence is low in the other</a:t>
            </a:r>
          </a:p>
          <a:p>
            <a:pPr>
              <a:buFont typeface="+mj-lt"/>
              <a:buAutoNum type="arabicPeriod"/>
            </a:pPr>
            <a:r>
              <a:rPr lang="en-US" b="1" dirty="0"/>
              <a:t>Progressive Implementation</a:t>
            </a:r>
            <a:r>
              <a:rPr lang="en-US" dirty="0"/>
              <a:t>: </a:t>
            </a:r>
          </a:p>
          <a:p>
            <a:pPr marL="742950" lvl="1" indent="-285750">
              <a:buFont typeface="+mj-lt"/>
              <a:buAutoNum type="arabicPeriod"/>
            </a:pPr>
            <a:r>
              <a:rPr lang="en-US" dirty="0"/>
              <a:t>Start with GenAI-based RAG system for immediate value</a:t>
            </a:r>
          </a:p>
          <a:p>
            <a:pPr marL="742950" lvl="1" indent="-285750">
              <a:buFont typeface="+mj-lt"/>
              <a:buAutoNum type="arabicPeriod"/>
            </a:pPr>
            <a:r>
              <a:rPr lang="en-US" dirty="0"/>
              <a:t>Develop ML models in parallel using feedback from GenAI system</a:t>
            </a:r>
          </a:p>
          <a:p>
            <a:pPr marL="742950" lvl="1" indent="-285750">
              <a:buFont typeface="+mj-lt"/>
              <a:buAutoNum type="arabicPeriod"/>
            </a:pPr>
            <a:r>
              <a:rPr lang="en-US" dirty="0"/>
              <a:t>Integrate gradually for continuous improvement</a:t>
            </a:r>
          </a:p>
          <a:p>
            <a:pPr>
              <a:buFont typeface="+mj-lt"/>
              <a:buAutoNum type="arabicPeriod"/>
            </a:pPr>
            <a:r>
              <a:rPr lang="en-US" b="1" dirty="0"/>
              <a:t>Trader Experience</a:t>
            </a:r>
            <a:r>
              <a:rPr lang="en-US" dirty="0"/>
              <a:t>: </a:t>
            </a:r>
          </a:p>
          <a:p>
            <a:pPr marL="742950" lvl="1" indent="-285750">
              <a:buFont typeface="+mj-lt"/>
              <a:buAutoNum type="arabicPeriod"/>
            </a:pPr>
            <a:r>
              <a:rPr lang="en-US" dirty="0"/>
              <a:t>Conversational interface powered by GenAI</a:t>
            </a:r>
          </a:p>
          <a:p>
            <a:pPr marL="742950" lvl="1" indent="-285750">
              <a:buFont typeface="+mj-lt"/>
              <a:buAutoNum type="arabicPeriod"/>
            </a:pPr>
            <a:r>
              <a:rPr lang="en-US" dirty="0"/>
              <a:t>Signal consistency assured by ML validation</a:t>
            </a:r>
          </a:p>
          <a:p>
            <a:pPr marL="742950" lvl="1" indent="-285750">
              <a:buFont typeface="+mj-lt"/>
              <a:buAutoNum type="arabicPeriod"/>
            </a:pPr>
            <a:r>
              <a:rPr lang="en-US" dirty="0"/>
              <a:t>Reasoning chains provided for trader confidence</a:t>
            </a:r>
          </a:p>
          <a:p>
            <a:r>
              <a:rPr lang="en-US" dirty="0"/>
              <a:t>The hybrid approach would generate the most robust signals across varying market conditions while providing transparent reasoning that portfolio managers can understand and trust - critical for the high-stakes trading environment described in your requirements.</a:t>
            </a:r>
          </a:p>
          <a:p>
            <a:endParaRPr lang="en-US" dirty="0"/>
          </a:p>
        </p:txBody>
      </p:sp>
    </p:spTree>
    <p:extLst>
      <p:ext uri="{BB962C8B-B14F-4D97-AF65-F5344CB8AC3E}">
        <p14:creationId xmlns:p14="http://schemas.microsoft.com/office/powerpoint/2010/main" val="27089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7B3C-6F3A-74D0-CC10-F9FB78555CAD}"/>
              </a:ext>
            </a:extLst>
          </p:cNvPr>
          <p:cNvSpPr>
            <a:spLocks noGrp="1"/>
          </p:cNvSpPr>
          <p:nvPr>
            <p:ph type="title"/>
          </p:nvPr>
        </p:nvSpPr>
        <p:spPr/>
        <p:txBody>
          <a:bodyPr>
            <a:normAutofit/>
          </a:bodyPr>
          <a:lstStyle/>
          <a:p>
            <a:r>
              <a:rPr lang="en-US" b="1" i="0" dirty="0">
                <a:solidFill>
                  <a:srgbClr val="29261B"/>
                </a:solidFill>
                <a:effectLst/>
                <a:latin typeface="var(--font-tiempos)"/>
              </a:rPr>
              <a:t>Central Bank Communication Analysis System Architecture</a:t>
            </a:r>
            <a:endParaRPr lang="en-US" dirty="0"/>
          </a:p>
        </p:txBody>
      </p:sp>
      <p:pic>
        <p:nvPicPr>
          <p:cNvPr id="5" name="Content Placeholder 4">
            <a:extLst>
              <a:ext uri="{FF2B5EF4-FFF2-40B4-BE49-F238E27FC236}">
                <a16:creationId xmlns:a16="http://schemas.microsoft.com/office/drawing/2014/main" id="{493EE404-B9C9-DC05-873E-CF6A279B972D}"/>
              </a:ext>
            </a:extLst>
          </p:cNvPr>
          <p:cNvPicPr>
            <a:picLocks noGrp="1" noChangeAspect="1"/>
          </p:cNvPicPr>
          <p:nvPr>
            <p:ph idx="1"/>
          </p:nvPr>
        </p:nvPicPr>
        <p:blipFill>
          <a:blip r:embed="rId2"/>
          <a:stretch>
            <a:fillRect/>
          </a:stretch>
        </p:blipFill>
        <p:spPr>
          <a:xfrm>
            <a:off x="1848255" y="1690688"/>
            <a:ext cx="7850221" cy="4972759"/>
          </a:xfrm>
        </p:spPr>
      </p:pic>
    </p:spTree>
    <p:extLst>
      <p:ext uri="{BB962C8B-B14F-4D97-AF65-F5344CB8AC3E}">
        <p14:creationId xmlns:p14="http://schemas.microsoft.com/office/powerpoint/2010/main" val="3505217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69AE-9D45-D348-F563-8846E475B8F3}"/>
              </a:ext>
            </a:extLst>
          </p:cNvPr>
          <p:cNvSpPr>
            <a:spLocks noGrp="1"/>
          </p:cNvSpPr>
          <p:nvPr>
            <p:ph type="title"/>
          </p:nvPr>
        </p:nvSpPr>
        <p:spPr>
          <a:xfrm>
            <a:off x="838200" y="365125"/>
            <a:ext cx="10515600" cy="617369"/>
          </a:xfrm>
        </p:spPr>
        <p:txBody>
          <a:bodyPr>
            <a:normAutofit fontScale="90000"/>
          </a:bodyPr>
          <a:lstStyle/>
          <a:p>
            <a:r>
              <a:rPr lang="en-US" b="1" dirty="0"/>
              <a:t>Detailed Comparison and Recommendation</a:t>
            </a:r>
            <a:endParaRPr lang="en-US" dirty="0"/>
          </a:p>
        </p:txBody>
      </p:sp>
      <p:sp>
        <p:nvSpPr>
          <p:cNvPr id="3" name="Content Placeholder 2">
            <a:extLst>
              <a:ext uri="{FF2B5EF4-FFF2-40B4-BE49-F238E27FC236}">
                <a16:creationId xmlns:a16="http://schemas.microsoft.com/office/drawing/2014/main" id="{9BF1F75C-79AC-E26A-827C-176F1BCCF2BF}"/>
              </a:ext>
            </a:extLst>
          </p:cNvPr>
          <p:cNvSpPr>
            <a:spLocks noGrp="1"/>
          </p:cNvSpPr>
          <p:nvPr>
            <p:ph idx="1"/>
          </p:nvPr>
        </p:nvSpPr>
        <p:spPr>
          <a:xfrm>
            <a:off x="1" y="1079770"/>
            <a:ext cx="4066162" cy="5194469"/>
          </a:xfrm>
          <a:ln>
            <a:solidFill>
              <a:schemeClr val="accent1"/>
            </a:solidFill>
          </a:ln>
        </p:spPr>
        <p:txBody>
          <a:bodyPr>
            <a:normAutofit fontScale="40000" lnSpcReduction="20000"/>
          </a:bodyPr>
          <a:lstStyle/>
          <a:p>
            <a:pPr>
              <a:buNone/>
            </a:pPr>
            <a:r>
              <a:rPr lang="en-US" b="1" dirty="0"/>
              <a:t>Machine Learning Approach: Strengths and Limitations</a:t>
            </a:r>
          </a:p>
          <a:p>
            <a:pPr>
              <a:buNone/>
            </a:pPr>
            <a:r>
              <a:rPr lang="en-US" b="1" dirty="0"/>
              <a:t>Strengths:</a:t>
            </a:r>
            <a:endParaRPr lang="en-US" dirty="0"/>
          </a:p>
          <a:p>
            <a:pPr>
              <a:buFont typeface="Arial" panose="020B0604020202020204" pitchFamily="34" charset="0"/>
              <a:buChar char="•"/>
            </a:pPr>
            <a:r>
              <a:rPr lang="en-US" b="1" dirty="0"/>
              <a:t>Pattern Recognition Consistency</a:t>
            </a:r>
            <a:r>
              <a:rPr lang="en-US" dirty="0"/>
              <a:t>: ML models excel at identifying statistical patterns in historical data, providing reliable detection of known sentiment indicators.</a:t>
            </a:r>
          </a:p>
          <a:p>
            <a:pPr>
              <a:buFont typeface="Arial" panose="020B0604020202020204" pitchFamily="34" charset="0"/>
              <a:buChar char="•"/>
            </a:pPr>
            <a:r>
              <a:rPr lang="en-US" b="1" dirty="0"/>
              <a:t>Quantitative Precision</a:t>
            </a:r>
            <a:r>
              <a:rPr lang="en-US" dirty="0"/>
              <a:t>: Can assign precise numerical scores to communications based on historical correlations with market movements.</a:t>
            </a:r>
          </a:p>
          <a:p>
            <a:pPr>
              <a:buFont typeface="Arial" panose="020B0604020202020204" pitchFamily="34" charset="0"/>
              <a:buChar char="•"/>
            </a:pPr>
            <a:r>
              <a:rPr lang="en-US" b="1" dirty="0"/>
              <a:t>Computational Efficiency</a:t>
            </a:r>
            <a:r>
              <a:rPr lang="en-US" dirty="0"/>
              <a:t>: Once trained, ML models can process new communications quickly with minimal computational resources.</a:t>
            </a:r>
          </a:p>
          <a:p>
            <a:pPr>
              <a:buFont typeface="Arial" panose="020B0604020202020204" pitchFamily="34" charset="0"/>
              <a:buChar char="•"/>
            </a:pPr>
            <a:r>
              <a:rPr lang="en-US" b="1" dirty="0"/>
              <a:t>Proven Track Record</a:t>
            </a:r>
            <a:r>
              <a:rPr lang="en-US" dirty="0"/>
              <a:t>: Traditional ML has a longer history in algorithmic trading with established performance metrics.</a:t>
            </a:r>
          </a:p>
          <a:p>
            <a:pPr>
              <a:buNone/>
            </a:pPr>
            <a:r>
              <a:rPr lang="en-US" b="1" dirty="0"/>
              <a:t>Limitations:</a:t>
            </a:r>
            <a:endParaRPr lang="en-US" dirty="0"/>
          </a:p>
          <a:p>
            <a:pPr>
              <a:buFont typeface="Arial" panose="020B0604020202020204" pitchFamily="34" charset="0"/>
              <a:buChar char="•"/>
            </a:pPr>
            <a:r>
              <a:rPr lang="en-US" b="1" dirty="0"/>
              <a:t>Context Blindness</a:t>
            </a:r>
            <a:r>
              <a:rPr lang="en-US" dirty="0"/>
              <a:t>: Struggles with understanding the broader economic context and policy implications.</a:t>
            </a:r>
          </a:p>
          <a:p>
            <a:pPr>
              <a:buFont typeface="Arial" panose="020B0604020202020204" pitchFamily="34" charset="0"/>
              <a:buChar char="•"/>
            </a:pPr>
            <a:r>
              <a:rPr lang="en-US" b="1" dirty="0"/>
              <a:t>Rigidity</a:t>
            </a:r>
            <a:r>
              <a:rPr lang="en-US" dirty="0"/>
              <a:t>: Models trained on historical patterns may fail when central banks change communication styles or face unprecedented economic conditions.</a:t>
            </a:r>
          </a:p>
          <a:p>
            <a:pPr>
              <a:buFont typeface="Arial" panose="020B0604020202020204" pitchFamily="34" charset="0"/>
              <a:buChar char="•"/>
            </a:pPr>
            <a:r>
              <a:rPr lang="en-US" b="1" dirty="0"/>
              <a:t>Feature Engineering Overhead</a:t>
            </a:r>
            <a:r>
              <a:rPr lang="en-US" dirty="0"/>
              <a:t>: Requires extensive manual work to create relevant features that capture communication nuances.</a:t>
            </a:r>
          </a:p>
          <a:p>
            <a:pPr>
              <a:buFont typeface="Arial" panose="020B0604020202020204" pitchFamily="34" charset="0"/>
              <a:buChar char="•"/>
            </a:pPr>
            <a:r>
              <a:rPr lang="en-US" b="1" dirty="0"/>
              <a:t>Reasoning Opacity</a:t>
            </a:r>
            <a:r>
              <a:rPr lang="en-US" dirty="0"/>
              <a:t>: Difficult for traders to understand why a specific signal was generated, reducing trust and adoption.</a:t>
            </a:r>
          </a:p>
        </p:txBody>
      </p:sp>
      <p:sp>
        <p:nvSpPr>
          <p:cNvPr id="4" name="Content Placeholder 2">
            <a:extLst>
              <a:ext uri="{FF2B5EF4-FFF2-40B4-BE49-F238E27FC236}">
                <a16:creationId xmlns:a16="http://schemas.microsoft.com/office/drawing/2014/main" id="{8D57BEE1-22CA-ADC5-2293-0749DD1B0B4C}"/>
              </a:ext>
            </a:extLst>
          </p:cNvPr>
          <p:cNvSpPr txBox="1">
            <a:spLocks/>
          </p:cNvSpPr>
          <p:nvPr/>
        </p:nvSpPr>
        <p:spPr>
          <a:xfrm>
            <a:off x="4201538" y="1085289"/>
            <a:ext cx="3508443" cy="5194469"/>
          </a:xfrm>
          <a:prstGeom prst="rect">
            <a:avLst/>
          </a:prstGeom>
          <a:ln>
            <a:solidFill>
              <a:schemeClr val="accent1"/>
            </a:solidFill>
          </a:ln>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Generative AI Approach: Strengths and Limitations</a:t>
            </a:r>
          </a:p>
          <a:p>
            <a:pPr>
              <a:buNone/>
            </a:pPr>
            <a:r>
              <a:rPr lang="en-US" b="1" dirty="0"/>
              <a:t>Strengths:</a:t>
            </a:r>
            <a:endParaRPr lang="en-US" dirty="0"/>
          </a:p>
          <a:p>
            <a:pPr>
              <a:buFont typeface="Arial" panose="020B0604020202020204" pitchFamily="34" charset="0"/>
              <a:buChar char="•"/>
            </a:pPr>
            <a:r>
              <a:rPr lang="en-US" b="1" dirty="0"/>
              <a:t>Nuanced Understanding</a:t>
            </a:r>
            <a:r>
              <a:rPr lang="en-US" dirty="0"/>
              <a:t>: Can interpret subtle shifts in tone and rhetoric that might signify policy direction changes.</a:t>
            </a:r>
          </a:p>
          <a:p>
            <a:pPr>
              <a:buFont typeface="Arial" panose="020B0604020202020204" pitchFamily="34" charset="0"/>
              <a:buChar char="•"/>
            </a:pPr>
            <a:r>
              <a:rPr lang="en-US" b="1" dirty="0"/>
              <a:t>Contextual Awareness</a:t>
            </a:r>
            <a:r>
              <a:rPr lang="en-US" dirty="0"/>
              <a:t>: Capable of considering broader economic contexts when analyzing communications.</a:t>
            </a:r>
          </a:p>
          <a:p>
            <a:pPr>
              <a:buFont typeface="Arial" panose="020B0604020202020204" pitchFamily="34" charset="0"/>
              <a:buChar char="•"/>
            </a:pPr>
            <a:r>
              <a:rPr lang="en-US" b="1" dirty="0"/>
              <a:t>Reasoning Transparency</a:t>
            </a:r>
            <a:r>
              <a:rPr lang="en-US" dirty="0"/>
              <a:t>: Can articulate its rationale for signal generation in natural language that traders understand.</a:t>
            </a:r>
          </a:p>
          <a:p>
            <a:pPr>
              <a:buFont typeface="Arial" panose="020B0604020202020204" pitchFamily="34" charset="0"/>
              <a:buChar char="•"/>
            </a:pPr>
            <a:r>
              <a:rPr lang="en-US" b="1" dirty="0"/>
              <a:t>Adaptability</a:t>
            </a:r>
            <a:r>
              <a:rPr lang="en-US" dirty="0"/>
              <a:t>: Can more readily adapt to novel communication styles or unprecedented economic conditions.</a:t>
            </a:r>
          </a:p>
          <a:p>
            <a:pPr>
              <a:buNone/>
            </a:pPr>
            <a:r>
              <a:rPr lang="en-US" b="1" dirty="0"/>
              <a:t>Limitations:</a:t>
            </a:r>
            <a:endParaRPr lang="en-US" dirty="0"/>
          </a:p>
          <a:p>
            <a:pPr>
              <a:buFont typeface="Arial" panose="020B0604020202020204" pitchFamily="34" charset="0"/>
              <a:buChar char="•"/>
            </a:pPr>
            <a:r>
              <a:rPr lang="en-US" b="1" dirty="0"/>
              <a:t>Consistency Challenges</a:t>
            </a:r>
            <a:r>
              <a:rPr lang="en-US" dirty="0"/>
              <a:t>: May generate slightly different interpretations of similar texts across queries.</a:t>
            </a:r>
          </a:p>
          <a:p>
            <a:pPr>
              <a:buFont typeface="Arial" panose="020B0604020202020204" pitchFamily="34" charset="0"/>
              <a:buChar char="•"/>
            </a:pPr>
            <a:r>
              <a:rPr lang="en-US" b="1" dirty="0"/>
              <a:t>Hallucination Risk</a:t>
            </a:r>
            <a:r>
              <a:rPr lang="en-US" dirty="0"/>
              <a:t>: Potential to fabricate correlations or reasoning not supported by the data.</a:t>
            </a:r>
          </a:p>
          <a:p>
            <a:pPr>
              <a:buFont typeface="Arial" panose="020B0604020202020204" pitchFamily="34" charset="0"/>
              <a:buChar char="•"/>
            </a:pPr>
            <a:r>
              <a:rPr lang="en-US" b="1" dirty="0"/>
              <a:t>Computational Intensity</a:t>
            </a:r>
            <a:r>
              <a:rPr lang="en-US" dirty="0"/>
              <a:t>: Processing communications through LLMs requires more computational resources.</a:t>
            </a:r>
          </a:p>
          <a:p>
            <a:pPr>
              <a:buFont typeface="Arial" panose="020B0604020202020204" pitchFamily="34" charset="0"/>
              <a:buChar char="•"/>
            </a:pPr>
            <a:r>
              <a:rPr lang="en-US" b="1" dirty="0"/>
              <a:t>Historical Pattern Recognition</a:t>
            </a:r>
            <a:r>
              <a:rPr lang="en-US" dirty="0"/>
              <a:t>: May not identify subtle statistical patterns as effectively as specialized ML models.</a:t>
            </a:r>
          </a:p>
        </p:txBody>
      </p:sp>
      <p:sp>
        <p:nvSpPr>
          <p:cNvPr id="5" name="Content Placeholder 2">
            <a:extLst>
              <a:ext uri="{FF2B5EF4-FFF2-40B4-BE49-F238E27FC236}">
                <a16:creationId xmlns:a16="http://schemas.microsoft.com/office/drawing/2014/main" id="{AD96D231-E05B-8F99-790D-125F059BFAEE}"/>
              </a:ext>
            </a:extLst>
          </p:cNvPr>
          <p:cNvSpPr txBox="1">
            <a:spLocks/>
          </p:cNvSpPr>
          <p:nvPr/>
        </p:nvSpPr>
        <p:spPr>
          <a:xfrm>
            <a:off x="7845357" y="1079770"/>
            <a:ext cx="4066162" cy="5194469"/>
          </a:xfrm>
          <a:prstGeom prst="rect">
            <a:avLst/>
          </a:prstGeom>
          <a:ln>
            <a:solidFill>
              <a:schemeClr val="accent1"/>
            </a:solidFill>
          </a:ln>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Hybrid Approach: The Optimal Solution</a:t>
            </a:r>
          </a:p>
          <a:p>
            <a:pPr>
              <a:buNone/>
            </a:pPr>
            <a:r>
              <a:rPr lang="en-US" dirty="0"/>
              <a:t>The recommended hybrid approach combines these technologies in a complementary architecture:</a:t>
            </a:r>
          </a:p>
          <a:p>
            <a:pPr>
              <a:buNone/>
            </a:pPr>
            <a:r>
              <a:rPr lang="en-US" b="1" dirty="0"/>
              <a:t>Key Advantages:</a:t>
            </a:r>
            <a:endParaRPr lang="en-US" dirty="0"/>
          </a:p>
          <a:p>
            <a:pPr>
              <a:buFont typeface="+mj-lt"/>
              <a:buAutoNum type="arabicPeriod"/>
            </a:pPr>
            <a:r>
              <a:rPr lang="en-US" b="1" dirty="0"/>
              <a:t>Multi-dimensional Analysis</a:t>
            </a:r>
            <a:r>
              <a:rPr lang="en-US" dirty="0"/>
              <a:t>: </a:t>
            </a:r>
          </a:p>
          <a:p>
            <a:pPr marL="742950" lvl="1" indent="-285750">
              <a:buFont typeface="+mj-lt"/>
              <a:buAutoNum type="arabicPeriod"/>
            </a:pPr>
            <a:r>
              <a:rPr lang="en-US" dirty="0"/>
              <a:t>Quantitative ML analysis identifies statistical patterns</a:t>
            </a:r>
          </a:p>
          <a:p>
            <a:pPr marL="742950" lvl="1" indent="-285750">
              <a:buFont typeface="+mj-lt"/>
              <a:buAutoNum type="arabicPeriod"/>
            </a:pPr>
            <a:r>
              <a:rPr lang="en-US" dirty="0"/>
              <a:t>Qualitative GenAI analysis provides semantic and contextual understanding</a:t>
            </a:r>
          </a:p>
          <a:p>
            <a:pPr marL="742950" lvl="1" indent="-285750">
              <a:buFont typeface="+mj-lt"/>
              <a:buAutoNum type="arabicPeriod"/>
            </a:pPr>
            <a:r>
              <a:rPr lang="en-US" dirty="0"/>
              <a:t>Combined, they provide a more complete picture than either approach alone</a:t>
            </a:r>
          </a:p>
          <a:p>
            <a:pPr>
              <a:buFont typeface="+mj-lt"/>
              <a:buAutoNum type="arabicPeriod"/>
            </a:pPr>
            <a:r>
              <a:rPr lang="en-US" b="1" dirty="0"/>
              <a:t>Error Correction and Validation</a:t>
            </a:r>
            <a:r>
              <a:rPr lang="en-US" dirty="0"/>
              <a:t>: </a:t>
            </a:r>
          </a:p>
          <a:p>
            <a:pPr marL="742950" lvl="1" indent="-285750">
              <a:buFont typeface="+mj-lt"/>
              <a:buAutoNum type="arabicPeriod"/>
            </a:pPr>
            <a:r>
              <a:rPr lang="en-US" dirty="0"/>
              <a:t>ML components can flag when GenAI interpretations deviate significantly from historical patterns</a:t>
            </a:r>
          </a:p>
          <a:p>
            <a:pPr marL="742950" lvl="1" indent="-285750">
              <a:buFont typeface="+mj-lt"/>
              <a:buAutoNum type="arabicPeriod"/>
            </a:pPr>
            <a:r>
              <a:rPr lang="en-US" dirty="0"/>
              <a:t>GenAI components can provide contextual explanations for unexpected ML signals</a:t>
            </a:r>
          </a:p>
          <a:p>
            <a:pPr marL="742950" lvl="1" indent="-285750">
              <a:buFont typeface="+mj-lt"/>
              <a:buAutoNum type="arabicPeriod"/>
            </a:pPr>
            <a:r>
              <a:rPr lang="en-US" dirty="0"/>
              <a:t>This cross-validation increases overall system reliability</a:t>
            </a:r>
          </a:p>
          <a:p>
            <a:pPr>
              <a:buFont typeface="+mj-lt"/>
              <a:buAutoNum type="arabicPeriod"/>
            </a:pPr>
            <a:r>
              <a:rPr lang="en-US" b="1" dirty="0"/>
              <a:t>Adaptive Signal Weighting</a:t>
            </a:r>
            <a:r>
              <a:rPr lang="en-US" dirty="0"/>
              <a:t>: </a:t>
            </a:r>
          </a:p>
          <a:p>
            <a:pPr marL="742950" lvl="1" indent="-285750">
              <a:buFont typeface="+mj-lt"/>
              <a:buAutoNum type="arabicPeriod"/>
            </a:pPr>
            <a:r>
              <a:rPr lang="en-US" dirty="0"/>
              <a:t>System can learn to adjust weights between ML and GenAI signals based on: </a:t>
            </a:r>
          </a:p>
          <a:p>
            <a:pPr marL="1143000" lvl="2" indent="-228600">
              <a:buFont typeface="+mj-lt"/>
              <a:buAutoNum type="arabicPeriod"/>
            </a:pPr>
            <a:r>
              <a:rPr lang="en-US" dirty="0"/>
              <a:t>Market conditions (high volatility vs. stable periods)</a:t>
            </a:r>
          </a:p>
          <a:p>
            <a:pPr marL="1143000" lvl="2" indent="-228600">
              <a:buFont typeface="+mj-lt"/>
              <a:buAutoNum type="arabicPeriod"/>
            </a:pPr>
            <a:r>
              <a:rPr lang="en-US" dirty="0"/>
              <a:t>Communication types (formal statements vs. interviews)</a:t>
            </a:r>
          </a:p>
          <a:p>
            <a:pPr marL="1143000" lvl="2" indent="-228600">
              <a:buFont typeface="+mj-lt"/>
              <a:buAutoNum type="arabicPeriod"/>
            </a:pPr>
            <a:r>
              <a:rPr lang="en-US" dirty="0"/>
              <a:t>Historical performance of each approach for specific central banks</a:t>
            </a:r>
          </a:p>
          <a:p>
            <a:pPr>
              <a:buFont typeface="+mj-lt"/>
              <a:buAutoNum type="arabicPeriod"/>
            </a:pPr>
            <a:r>
              <a:rPr lang="en-US" b="1" dirty="0"/>
              <a:t>Scalable Implementation Path</a:t>
            </a:r>
            <a:r>
              <a:rPr lang="en-US" dirty="0"/>
              <a:t>: </a:t>
            </a:r>
          </a:p>
          <a:p>
            <a:pPr marL="742950" lvl="1" indent="-285750">
              <a:buFont typeface="+mj-lt"/>
              <a:buAutoNum type="arabicPeriod"/>
            </a:pPr>
            <a:r>
              <a:rPr lang="en-US" dirty="0"/>
              <a:t>Start with core RAG system for immediate value</a:t>
            </a:r>
          </a:p>
          <a:p>
            <a:pPr marL="742950" lvl="1" indent="-285750">
              <a:buFont typeface="+mj-lt"/>
              <a:buAutoNum type="arabicPeriod"/>
            </a:pPr>
            <a:r>
              <a:rPr lang="en-US" dirty="0"/>
              <a:t>Develop specialized ML models in parallel</a:t>
            </a:r>
          </a:p>
          <a:p>
            <a:pPr marL="742950" lvl="1" indent="-285750">
              <a:buFont typeface="+mj-lt"/>
              <a:buAutoNum type="arabicPeriod"/>
            </a:pPr>
            <a:r>
              <a:rPr lang="en-US" dirty="0"/>
              <a:t>Integrate and balance signals progressively</a:t>
            </a:r>
          </a:p>
          <a:p>
            <a:pPr marL="742950" lvl="1" indent="-285750">
              <a:buFont typeface="+mj-lt"/>
              <a:buAutoNum type="arabicPeriod"/>
            </a:pPr>
            <a:r>
              <a:rPr lang="en-US" dirty="0"/>
              <a:t>This approach allows for validation at each stage rather than a risky all-at-once deployment</a:t>
            </a:r>
          </a:p>
        </p:txBody>
      </p:sp>
    </p:spTree>
    <p:extLst>
      <p:ext uri="{BB962C8B-B14F-4D97-AF65-F5344CB8AC3E}">
        <p14:creationId xmlns:p14="http://schemas.microsoft.com/office/powerpoint/2010/main" val="374003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9C5D10-12FD-AA3A-2C4F-75DE7CD7BAFA}"/>
              </a:ext>
            </a:extLst>
          </p:cNvPr>
          <p:cNvPicPr>
            <a:picLocks noChangeAspect="1"/>
          </p:cNvPicPr>
          <p:nvPr/>
        </p:nvPicPr>
        <p:blipFill>
          <a:blip r:embed="rId2"/>
          <a:stretch>
            <a:fillRect/>
          </a:stretch>
        </p:blipFill>
        <p:spPr>
          <a:xfrm>
            <a:off x="3851954" y="0"/>
            <a:ext cx="4488091" cy="6858000"/>
          </a:xfrm>
          <a:prstGeom prst="rect">
            <a:avLst/>
          </a:prstGeom>
        </p:spPr>
      </p:pic>
    </p:spTree>
    <p:extLst>
      <p:ext uri="{BB962C8B-B14F-4D97-AF65-F5344CB8AC3E}">
        <p14:creationId xmlns:p14="http://schemas.microsoft.com/office/powerpoint/2010/main" val="3893295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2768</Words>
  <Application>Microsoft Office PowerPoint</Application>
  <PresentationFormat>Widescreen</PresentationFormat>
  <Paragraphs>353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var(--font-claude-message)</vt:lpstr>
      <vt:lpstr>var(--font-tiempos)</vt:lpstr>
      <vt:lpstr>Office Theme</vt:lpstr>
      <vt:lpstr>Approach Comparison: ML vs. GenAI for Central Bank Communication Analysis</vt:lpstr>
      <vt:lpstr>GenAI Approach</vt:lpstr>
      <vt:lpstr>Central Bank Communication Analysis System: Final Summary</vt:lpstr>
      <vt:lpstr>Machine Learning Approach</vt:lpstr>
      <vt:lpstr>Hybrid Approach (Recommended)</vt:lpstr>
      <vt:lpstr>Recommendation: Hybrid Approach</vt:lpstr>
      <vt:lpstr>Central Bank Communication Analysis System Architecture</vt:lpstr>
      <vt:lpstr>Detailed Comparison and Recommendation</vt:lpstr>
      <vt:lpstr>PowerPoint Presentation</vt:lpstr>
      <vt:lpstr>System Components Explained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Veerabadran Sudhakar</dc:creator>
  <cp:lastModifiedBy>Veerabadran Sudhakar</cp:lastModifiedBy>
  <cp:revision>8</cp:revision>
  <dcterms:created xsi:type="dcterms:W3CDTF">2025-03-14T14:18:33Z</dcterms:created>
  <dcterms:modified xsi:type="dcterms:W3CDTF">2025-03-14T16:04:36Z</dcterms:modified>
</cp:coreProperties>
</file>